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regular.fntdata"/><Relationship Id="rId14" Type="http://schemas.openxmlformats.org/officeDocument/2006/relationships/slide" Target="slides/slide10.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a39f5ada6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a39f5ada6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a39f5ada6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a39f5ada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a39f5ada6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a39f5ada6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a39f5ada6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a39f5ada6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a39f5ada6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a39f5ada6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a39f5ada6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a39f5ada6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a39f5ada6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a39f5ada6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a39f5ada6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a39f5ada6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a39f5ad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a39f5a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Image result for ender's game artwork" id="59" name="Google Shape;59;p13"/>
          <p:cNvPicPr preferRelativeResize="0"/>
          <p:nvPr/>
        </p:nvPicPr>
        <p:blipFill>
          <a:blip r:embed="rId3">
            <a:alphaModFix/>
          </a:blip>
          <a:stretch>
            <a:fillRect/>
          </a:stretch>
        </p:blipFill>
        <p:spPr>
          <a:xfrm>
            <a:off x="0" y="375"/>
            <a:ext cx="9144000" cy="5142733"/>
          </a:xfrm>
          <a:prstGeom prst="rect">
            <a:avLst/>
          </a:prstGeom>
          <a:noFill/>
          <a:ln>
            <a:noFill/>
          </a:ln>
        </p:spPr>
      </p:pic>
      <p:sp>
        <p:nvSpPr>
          <p:cNvPr id="60" name="Google Shape;60;p13"/>
          <p:cNvSpPr txBox="1"/>
          <p:nvPr>
            <p:ph idx="1" type="subTitle"/>
          </p:nvPr>
        </p:nvSpPr>
        <p:spPr>
          <a:xfrm>
            <a:off x="0" y="4180231"/>
            <a:ext cx="8123100" cy="9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ambiguity of a Child Hero</a:t>
            </a:r>
            <a:endParaRPr/>
          </a:p>
          <a:p>
            <a:pPr indent="0" lvl="0" marL="0" rtl="0" algn="l">
              <a:spcBef>
                <a:spcPts val="0"/>
              </a:spcBef>
              <a:spcAft>
                <a:spcPts val="0"/>
              </a:spcAft>
              <a:buNone/>
            </a:pPr>
            <a:r>
              <a:rPr lang="en"/>
              <a:t>By Dylan Sain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Duality of Hero and Villain</a:t>
            </a:r>
            <a:endParaRPr/>
          </a:p>
        </p:txBody>
      </p:sp>
      <p:sp>
        <p:nvSpPr>
          <p:cNvPr id="129" name="Google Shape;129;p22"/>
          <p:cNvSpPr txBox="1"/>
          <p:nvPr>
            <p:ph idx="1" type="body"/>
          </p:nvPr>
        </p:nvSpPr>
        <p:spPr>
          <a:xfrm>
            <a:off x="0" y="572700"/>
            <a:ext cx="8520600" cy="169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Ender becomes known as “The Xenocide”</a:t>
            </a:r>
            <a:endParaRPr/>
          </a:p>
          <a:p>
            <a:pPr indent="-342900" lvl="0" marL="457200" rtl="0" algn="l">
              <a:spcBef>
                <a:spcPts val="0"/>
              </a:spcBef>
              <a:spcAft>
                <a:spcPts val="0"/>
              </a:spcAft>
              <a:buSzPts val="1800"/>
              <a:buChar char="●"/>
            </a:pPr>
            <a:r>
              <a:rPr lang="en"/>
              <a:t>Andrew Wiggin travels the stars as a Speaker for the Dead</a:t>
            </a:r>
            <a:endParaRPr/>
          </a:p>
          <a:p>
            <a:pPr indent="-342900" lvl="0" marL="457200" rtl="0" algn="l">
              <a:spcBef>
                <a:spcPts val="0"/>
              </a:spcBef>
              <a:spcAft>
                <a:spcPts val="0"/>
              </a:spcAft>
              <a:buSzPts val="1800"/>
              <a:buChar char="●"/>
            </a:pPr>
            <a:r>
              <a:rPr lang="en"/>
              <a:t>Writing the book’s saves Andrew, yet destroys Ender</a:t>
            </a:r>
            <a:endParaRPr/>
          </a:p>
          <a:p>
            <a:pPr indent="-342900" lvl="0" marL="457200" rtl="0" algn="l">
              <a:spcBef>
                <a:spcPts val="0"/>
              </a:spcBef>
              <a:spcAft>
                <a:spcPts val="0"/>
              </a:spcAft>
              <a:buSzPts val="1800"/>
              <a:buChar char="●"/>
            </a:pPr>
            <a:r>
              <a:rPr lang="en"/>
              <a:t>Creates the ambiguity of Ender being able to be both savior and destroyer for the buggers and humanity</a:t>
            </a:r>
            <a:endParaRPr/>
          </a:p>
        </p:txBody>
      </p:sp>
      <p:pic>
        <p:nvPicPr>
          <p:cNvPr descr="Image result for ender's game finding the egg" id="130" name="Google Shape;130;p22"/>
          <p:cNvPicPr preferRelativeResize="0"/>
          <p:nvPr/>
        </p:nvPicPr>
        <p:blipFill>
          <a:blip r:embed="rId3">
            <a:alphaModFix/>
          </a:blip>
          <a:stretch>
            <a:fillRect/>
          </a:stretch>
        </p:blipFill>
        <p:spPr>
          <a:xfrm>
            <a:off x="0" y="2534175"/>
            <a:ext cx="4639524" cy="2609325"/>
          </a:xfrm>
          <a:prstGeom prst="rect">
            <a:avLst/>
          </a:prstGeom>
          <a:noFill/>
          <a:ln>
            <a:noFill/>
          </a:ln>
        </p:spPr>
      </p:pic>
      <p:pic>
        <p:nvPicPr>
          <p:cNvPr descr="Image result for ender's game final battle" id="131" name="Google Shape;131;p22"/>
          <p:cNvPicPr preferRelativeResize="0"/>
          <p:nvPr/>
        </p:nvPicPr>
        <p:blipFill>
          <a:blip r:embed="rId4">
            <a:alphaModFix/>
          </a:blip>
          <a:stretch>
            <a:fillRect/>
          </a:stretch>
        </p:blipFill>
        <p:spPr>
          <a:xfrm>
            <a:off x="4639525" y="2844421"/>
            <a:ext cx="5525299" cy="229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0" y="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Ender as Tragic Hero</a:t>
            </a:r>
            <a:endParaRPr/>
          </a:p>
        </p:txBody>
      </p:sp>
      <p:pic>
        <p:nvPicPr>
          <p:cNvPr id="66" name="Google Shape;66;p14"/>
          <p:cNvPicPr preferRelativeResize="0"/>
          <p:nvPr/>
        </p:nvPicPr>
        <p:blipFill rotWithShape="1">
          <a:blip r:embed="rId3">
            <a:alphaModFix/>
          </a:blip>
          <a:srcRect b="0" l="0" r="0" t="0"/>
          <a:stretch/>
        </p:blipFill>
        <p:spPr>
          <a:xfrm>
            <a:off x="3324400" y="778800"/>
            <a:ext cx="5819600" cy="4364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of Status / Tragic Flaw</a:t>
            </a:r>
            <a:endParaRPr/>
          </a:p>
        </p:txBody>
      </p:sp>
      <p:sp>
        <p:nvSpPr>
          <p:cNvPr id="72" name="Google Shape;72;p15"/>
          <p:cNvSpPr txBox="1"/>
          <p:nvPr>
            <p:ph idx="1" type="body"/>
          </p:nvPr>
        </p:nvSpPr>
        <p:spPr>
          <a:xfrm>
            <a:off x="0" y="572700"/>
            <a:ext cx="6040500" cy="243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Born an </a:t>
            </a:r>
            <a:r>
              <a:rPr lang="en"/>
              <a:t>illegal</a:t>
            </a:r>
            <a:r>
              <a:rPr lang="en"/>
              <a:t> Third child requested by government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6 years old when he got his monitor removed. (Harry Potter was 11, Katniss was 16)</a:t>
            </a:r>
            <a:endParaRPr/>
          </a:p>
          <a:p>
            <a:pPr indent="-342900" lvl="0" marL="457200" rtl="0" algn="l">
              <a:spcBef>
                <a:spcPts val="0"/>
              </a:spcBef>
              <a:spcAft>
                <a:spcPts val="0"/>
              </a:spcAft>
              <a:buSzPts val="1800"/>
              <a:buChar char="●"/>
            </a:pPr>
            <a:r>
              <a:rPr lang="en"/>
              <a:t>Adults have power of the kids, and are able to manipulate and shape Ender into the perfect killer.</a:t>
            </a:r>
            <a:endParaRPr/>
          </a:p>
        </p:txBody>
      </p:sp>
      <p:sp>
        <p:nvSpPr>
          <p:cNvPr id="73" name="Google Shape;73;p15"/>
          <p:cNvSpPr txBox="1"/>
          <p:nvPr/>
        </p:nvSpPr>
        <p:spPr>
          <a:xfrm>
            <a:off x="0" y="3307300"/>
            <a:ext cx="6040500" cy="18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“It had to be a trick or you couldn’t have done it. It’s the bind we were in...somebody with that much compassion could never be the killer we needed. Could never go into battle willing to win at all costs. If you knew, you couldn’t do it (Card 298).”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a:t>
            </a:r>
            <a:r>
              <a:rPr lang="en" sz="1800">
                <a:solidFill>
                  <a:schemeClr val="accent3"/>
                </a:solidFill>
                <a:latin typeface="Proxima Nova"/>
                <a:ea typeface="Proxima Nova"/>
                <a:cs typeface="Proxima Nova"/>
                <a:sym typeface="Proxima Nova"/>
              </a:rPr>
              <a:t>Colonel</a:t>
            </a:r>
            <a:r>
              <a:rPr lang="en" sz="1800">
                <a:solidFill>
                  <a:schemeClr val="accent3"/>
                </a:solidFill>
                <a:latin typeface="Proxima Nova"/>
                <a:ea typeface="Proxima Nova"/>
                <a:cs typeface="Proxima Nova"/>
                <a:sym typeface="Proxima Nova"/>
              </a:rPr>
              <a:t> Graff to Ender after winning</a:t>
            </a:r>
            <a:endParaRPr sz="1800">
              <a:solidFill>
                <a:schemeClr val="accent3"/>
              </a:solidFill>
              <a:latin typeface="Proxima Nova"/>
              <a:ea typeface="Proxima Nova"/>
              <a:cs typeface="Proxima Nova"/>
              <a:sym typeface="Proxima Nova"/>
            </a:endParaRPr>
          </a:p>
        </p:txBody>
      </p:sp>
      <p:pic>
        <p:nvPicPr>
          <p:cNvPr descr="Image result for ender's game child" id="74" name="Google Shape;74;p15"/>
          <p:cNvPicPr preferRelativeResize="0"/>
          <p:nvPr/>
        </p:nvPicPr>
        <p:blipFill>
          <a:blip r:embed="rId3">
            <a:alphaModFix/>
          </a:blip>
          <a:stretch>
            <a:fillRect/>
          </a:stretch>
        </p:blipFill>
        <p:spPr>
          <a:xfrm>
            <a:off x="6040650" y="0"/>
            <a:ext cx="3103361"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Crisis</a:t>
            </a:r>
            <a:r>
              <a:rPr lang="en"/>
              <a:t> / Tragic Chain of Events</a:t>
            </a:r>
            <a:endParaRPr/>
          </a:p>
        </p:txBody>
      </p:sp>
      <p:sp>
        <p:nvSpPr>
          <p:cNvPr id="80" name="Google Shape;80;p16"/>
          <p:cNvSpPr txBox="1"/>
          <p:nvPr>
            <p:ph idx="1" type="body"/>
          </p:nvPr>
        </p:nvSpPr>
        <p:spPr>
          <a:xfrm>
            <a:off x="0" y="461700"/>
            <a:ext cx="4064100" cy="1633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“Ender knew that at this moment he might be able to walk out of the room and end the battle...But the battle would only be fought again. Again and again until the will to fight was finished. The only way to end things completely was to hurt Bonzo enough that his fear was stronger than his hate....So Ender...kicked upward into Bonzo’s crotch, he connected, hard and sure (Card 211).”</a:t>
            </a:r>
            <a:endParaRPr sz="1200"/>
          </a:p>
        </p:txBody>
      </p:sp>
      <p:pic>
        <p:nvPicPr>
          <p:cNvPr descr="Image result for bonzo ender's game" id="81" name="Google Shape;81;p16"/>
          <p:cNvPicPr preferRelativeResize="0"/>
          <p:nvPr/>
        </p:nvPicPr>
        <p:blipFill>
          <a:blip r:embed="rId3">
            <a:alphaModFix/>
          </a:blip>
          <a:stretch>
            <a:fillRect/>
          </a:stretch>
        </p:blipFill>
        <p:spPr>
          <a:xfrm>
            <a:off x="-225" y="2095500"/>
            <a:ext cx="2567870" cy="3048000"/>
          </a:xfrm>
          <a:prstGeom prst="rect">
            <a:avLst/>
          </a:prstGeom>
          <a:noFill/>
          <a:ln>
            <a:noFill/>
          </a:ln>
        </p:spPr>
      </p:pic>
      <p:sp>
        <p:nvSpPr>
          <p:cNvPr id="82" name="Google Shape;82;p16"/>
          <p:cNvSpPr txBox="1"/>
          <p:nvPr>
            <p:ph idx="1" type="body"/>
          </p:nvPr>
        </p:nvSpPr>
        <p:spPr>
          <a:xfrm>
            <a:off x="4064100" y="461725"/>
            <a:ext cx="5079900" cy="1633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t>“I have to win this now, and for all time, or I’ll fight it every day and it will get worse and worse. Ender knew the unspoken rules of manly warfare, even though he was only six. It was forbidden to strike the opponent who lay helpless on the ground; only an animal would do that. So Ender walked to Stilson’s supine body and kicked him again, viciously, in the ribs. Stilson groaned and rolled away from him. Ender walked around him and kicked him again, in the crotch (Card 7).”</a:t>
            </a:r>
            <a:endParaRPr sz="1200"/>
          </a:p>
        </p:txBody>
      </p:sp>
      <p:pic>
        <p:nvPicPr>
          <p:cNvPr descr="Image result for stilson ender's game" id="83" name="Google Shape;83;p16"/>
          <p:cNvPicPr preferRelativeResize="0"/>
          <p:nvPr/>
        </p:nvPicPr>
        <p:blipFill>
          <a:blip r:embed="rId4">
            <a:alphaModFix/>
          </a:blip>
          <a:stretch>
            <a:fillRect/>
          </a:stretch>
        </p:blipFill>
        <p:spPr>
          <a:xfrm>
            <a:off x="5080000" y="2095500"/>
            <a:ext cx="4064000" cy="3048000"/>
          </a:xfrm>
          <a:prstGeom prst="rect">
            <a:avLst/>
          </a:prstGeom>
          <a:noFill/>
          <a:ln>
            <a:noFill/>
          </a:ln>
        </p:spPr>
      </p:pic>
      <p:sp>
        <p:nvSpPr>
          <p:cNvPr id="84" name="Google Shape;84;p16"/>
          <p:cNvSpPr txBox="1"/>
          <p:nvPr>
            <p:ph idx="1" type="body"/>
          </p:nvPr>
        </p:nvSpPr>
        <p:spPr>
          <a:xfrm>
            <a:off x="2567875" y="2095500"/>
            <a:ext cx="2511900" cy="30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times adults knew and did nothing to see how Ender would react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Ender became a killer</a:t>
            </a:r>
            <a:endParaRPr/>
          </a:p>
        </p:txBody>
      </p:sp>
      <p:cxnSp>
        <p:nvCxnSpPr>
          <p:cNvPr id="85" name="Google Shape;85;p16"/>
          <p:cNvCxnSpPr/>
          <p:nvPr/>
        </p:nvCxnSpPr>
        <p:spPr>
          <a:xfrm>
            <a:off x="4058950" y="569125"/>
            <a:ext cx="10800" cy="1546200"/>
          </a:xfrm>
          <a:prstGeom prst="straightConnector1">
            <a:avLst/>
          </a:prstGeom>
          <a:noFill/>
          <a:ln cap="flat" cmpd="sng" w="28575">
            <a:solidFill>
              <a:schemeClr val="dk2"/>
            </a:solidFill>
            <a:prstDash val="solid"/>
            <a:round/>
            <a:headEnd len="med" w="med" type="none"/>
            <a:tailEnd len="med" w="med" type="none"/>
          </a:ln>
        </p:spPr>
      </p:cxnSp>
      <p:cxnSp>
        <p:nvCxnSpPr>
          <p:cNvPr id="86" name="Google Shape;86;p16"/>
          <p:cNvCxnSpPr/>
          <p:nvPr/>
        </p:nvCxnSpPr>
        <p:spPr>
          <a:xfrm>
            <a:off x="2577125" y="2104650"/>
            <a:ext cx="25128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descr="Image result for ender's final exam" id="91" name="Google Shape;91;p17"/>
          <p:cNvPicPr preferRelativeResize="0"/>
          <p:nvPr/>
        </p:nvPicPr>
        <p:blipFill>
          <a:blip r:embed="rId3">
            <a:alphaModFix/>
          </a:blip>
          <a:stretch>
            <a:fillRect/>
          </a:stretch>
        </p:blipFill>
        <p:spPr>
          <a:xfrm>
            <a:off x="4724725" y="1"/>
            <a:ext cx="4419276" cy="2485476"/>
          </a:xfrm>
          <a:prstGeom prst="rect">
            <a:avLst/>
          </a:prstGeom>
          <a:noFill/>
          <a:ln>
            <a:noFill/>
          </a:ln>
        </p:spPr>
      </p:pic>
      <p:sp>
        <p:nvSpPr>
          <p:cNvPr id="92" name="Google Shape;92;p1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Reversal of Fortune</a:t>
            </a:r>
            <a:endParaRPr/>
          </a:p>
        </p:txBody>
      </p:sp>
      <p:sp>
        <p:nvSpPr>
          <p:cNvPr id="93" name="Google Shape;93;p17"/>
          <p:cNvSpPr txBox="1"/>
          <p:nvPr>
            <p:ph idx="1" type="body"/>
          </p:nvPr>
        </p:nvSpPr>
        <p:spPr>
          <a:xfrm>
            <a:off x="0" y="863550"/>
            <a:ext cx="8520600" cy="277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Destroys final planet</a:t>
            </a:r>
            <a:endParaRPr/>
          </a:p>
          <a:p>
            <a:pPr indent="-342900" lvl="0" marL="457200" rtl="0" algn="l">
              <a:spcBef>
                <a:spcPts val="0"/>
              </a:spcBef>
              <a:spcAft>
                <a:spcPts val="0"/>
              </a:spcAft>
              <a:buSzPts val="1800"/>
              <a:buChar char="●"/>
            </a:pPr>
            <a:r>
              <a:rPr lang="en"/>
              <a:t>Figures out that the simulations were real</a:t>
            </a:r>
            <a:endParaRPr/>
          </a:p>
          <a:p>
            <a:pPr indent="-342900" lvl="0" marL="457200" rtl="0" algn="l">
              <a:spcBef>
                <a:spcPts val="0"/>
              </a:spcBef>
              <a:spcAft>
                <a:spcPts val="0"/>
              </a:spcAft>
              <a:buSzPts val="1800"/>
              <a:buChar char="●"/>
            </a:pPr>
            <a:r>
              <a:rPr lang="en"/>
              <a:t>Hates himself for committing Xenocide</a:t>
            </a:r>
            <a:endParaRPr/>
          </a:p>
        </p:txBody>
      </p:sp>
      <p:sp>
        <p:nvSpPr>
          <p:cNvPr id="94" name="Google Shape;94;p17"/>
          <p:cNvSpPr txBox="1"/>
          <p:nvPr>
            <p:ph idx="1" type="body"/>
          </p:nvPr>
        </p:nvSpPr>
        <p:spPr>
          <a:xfrm>
            <a:off x="0" y="3801250"/>
            <a:ext cx="8520600" cy="13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didn’t want to kill them all. I didn’t want to kill anybody! I’m not a killer! You didn’t want me, you bastards, you wanted Peter, but you made me do it, you tricked me into it! (Card 297-298).” -Ender to Mazer </a:t>
            </a:r>
            <a:r>
              <a:rPr lang="en"/>
              <a:t>Rackham</a:t>
            </a:r>
            <a:r>
              <a:rPr lang="en"/>
              <a:t> after beating the buggers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Self Discovery</a:t>
            </a:r>
            <a:endParaRPr/>
          </a:p>
        </p:txBody>
      </p:sp>
      <p:sp>
        <p:nvSpPr>
          <p:cNvPr id="100" name="Google Shape;100;p18"/>
          <p:cNvSpPr txBox="1"/>
          <p:nvPr>
            <p:ph idx="1" type="body"/>
          </p:nvPr>
        </p:nvSpPr>
        <p:spPr>
          <a:xfrm>
            <a:off x="0" y="572700"/>
            <a:ext cx="8520600" cy="116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Sleeps for 5 days</a:t>
            </a:r>
            <a:endParaRPr/>
          </a:p>
          <a:p>
            <a:pPr indent="-342900" lvl="0" marL="457200" rtl="0" algn="l">
              <a:spcBef>
                <a:spcPts val="0"/>
              </a:spcBef>
              <a:spcAft>
                <a:spcPts val="0"/>
              </a:spcAft>
              <a:buSzPts val="1800"/>
              <a:buChar char="●"/>
            </a:pPr>
            <a:r>
              <a:rPr lang="en"/>
              <a:t>Has various dreams</a:t>
            </a:r>
            <a:endParaRPr/>
          </a:p>
          <a:p>
            <a:pPr indent="-342900" lvl="0" marL="457200" rtl="0" algn="l">
              <a:spcBef>
                <a:spcPts val="0"/>
              </a:spcBef>
              <a:spcAft>
                <a:spcPts val="0"/>
              </a:spcAft>
              <a:buSzPts val="1800"/>
              <a:buChar char="●"/>
            </a:pPr>
            <a:r>
              <a:rPr lang="en"/>
              <a:t>Wants to become less like Peter and more like Valentine</a:t>
            </a:r>
            <a:endParaRPr/>
          </a:p>
        </p:txBody>
      </p:sp>
      <p:pic>
        <p:nvPicPr>
          <p:cNvPr descr="Related image" id="101" name="Google Shape;101;p18"/>
          <p:cNvPicPr preferRelativeResize="0"/>
          <p:nvPr/>
        </p:nvPicPr>
        <p:blipFill>
          <a:blip r:embed="rId3">
            <a:alphaModFix/>
          </a:blip>
          <a:stretch>
            <a:fillRect/>
          </a:stretch>
        </p:blipFill>
        <p:spPr>
          <a:xfrm>
            <a:off x="0" y="1663375"/>
            <a:ext cx="3782748" cy="3480125"/>
          </a:xfrm>
          <a:prstGeom prst="rect">
            <a:avLst/>
          </a:prstGeom>
          <a:noFill/>
          <a:ln>
            <a:noFill/>
          </a:ln>
        </p:spPr>
      </p:pic>
      <p:pic>
        <p:nvPicPr>
          <p:cNvPr descr="Image result for ender's game valentine" id="102" name="Google Shape;102;p18"/>
          <p:cNvPicPr preferRelativeResize="0"/>
          <p:nvPr/>
        </p:nvPicPr>
        <p:blipFill>
          <a:blip r:embed="rId4">
            <a:alphaModFix/>
          </a:blip>
          <a:stretch>
            <a:fillRect/>
          </a:stretch>
        </p:blipFill>
        <p:spPr>
          <a:xfrm>
            <a:off x="3844001" y="1663375"/>
            <a:ext cx="5300001" cy="3480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Catharsis / Tragic Ending</a:t>
            </a:r>
            <a:endParaRPr/>
          </a:p>
        </p:txBody>
      </p:sp>
      <p:sp>
        <p:nvSpPr>
          <p:cNvPr id="108" name="Google Shape;108;p19"/>
          <p:cNvSpPr txBox="1"/>
          <p:nvPr>
            <p:ph idx="1" type="body"/>
          </p:nvPr>
        </p:nvSpPr>
        <p:spPr>
          <a:xfrm>
            <a:off x="0" y="572700"/>
            <a:ext cx="8520600" cy="249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Escapes by going to first colony ship</a:t>
            </a:r>
            <a:endParaRPr/>
          </a:p>
          <a:p>
            <a:pPr indent="-342900" lvl="0" marL="457200" rtl="0" algn="l">
              <a:spcBef>
                <a:spcPts val="0"/>
              </a:spcBef>
              <a:spcAft>
                <a:spcPts val="0"/>
              </a:spcAft>
              <a:buSzPts val="1800"/>
              <a:buChar char="●"/>
            </a:pPr>
            <a:r>
              <a:rPr lang="en"/>
              <a:t>Finds Giants </a:t>
            </a:r>
            <a:r>
              <a:rPr lang="en"/>
              <a:t>graveyard</a:t>
            </a:r>
            <a:r>
              <a:rPr lang="en"/>
              <a:t> and fairy land</a:t>
            </a:r>
            <a:endParaRPr/>
          </a:p>
          <a:p>
            <a:pPr indent="-342900" lvl="0" marL="457200" rtl="0" algn="l">
              <a:spcBef>
                <a:spcPts val="0"/>
              </a:spcBef>
              <a:spcAft>
                <a:spcPts val="0"/>
              </a:spcAft>
              <a:buSzPts val="1800"/>
              <a:buChar char="●"/>
            </a:pPr>
            <a:r>
              <a:rPr lang="en"/>
              <a:t>Finds egg in castle and learns about buggers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Writes the books </a:t>
            </a:r>
            <a:r>
              <a:rPr i="1" lang="en"/>
              <a:t>The Hive-queen</a:t>
            </a:r>
            <a:r>
              <a:rPr lang="en"/>
              <a:t> and </a:t>
            </a:r>
            <a:r>
              <a:rPr i="1" lang="en"/>
              <a:t>The Hegemon</a:t>
            </a:r>
            <a:r>
              <a:rPr lang="en"/>
              <a:t> </a:t>
            </a:r>
            <a:endParaRPr/>
          </a:p>
          <a:p>
            <a:pPr indent="-342900" lvl="0" marL="457200" rtl="0" algn="l">
              <a:spcBef>
                <a:spcPts val="0"/>
              </a:spcBef>
              <a:spcAft>
                <a:spcPts val="0"/>
              </a:spcAft>
              <a:buSzPts val="1800"/>
              <a:buChar char="●"/>
            </a:pPr>
            <a:r>
              <a:rPr lang="en"/>
              <a:t>Destroys reputation as Ender to become the first Speaker of the Dead</a:t>
            </a:r>
            <a:endParaRPr/>
          </a:p>
        </p:txBody>
      </p:sp>
      <p:sp>
        <p:nvSpPr>
          <p:cNvPr id="109" name="Google Shape;109;p19"/>
          <p:cNvSpPr txBox="1"/>
          <p:nvPr>
            <p:ph idx="1" type="body"/>
          </p:nvPr>
        </p:nvSpPr>
        <p:spPr>
          <a:xfrm>
            <a:off x="0" y="3066000"/>
            <a:ext cx="9144000" cy="207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 was written as if the hive-queen spoke, telling all that they had meant to do, and all that they had done. Here are our failures, and here is our greatness; we did not mean to hurt you, and we forgive you for our death...When [Peter] died, Ender wrote a second volume, again signed by the Speaker for the Dead. Together, his two books were called the Hive-Queen and the Hegemon, and they were holy writ. (Card 321-323).” -Ender on his books </a:t>
            </a:r>
            <a:r>
              <a:rPr i="1" lang="en"/>
              <a:t>T</a:t>
            </a:r>
            <a:r>
              <a:rPr i="1" lang="en"/>
              <a:t>he Hive-queen</a:t>
            </a:r>
            <a:r>
              <a:rPr lang="en"/>
              <a:t> and</a:t>
            </a:r>
            <a:r>
              <a:rPr i="1" lang="en"/>
              <a:t> The Hegemon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0" y="0"/>
            <a:ext cx="8123100" cy="9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Ender as Monomyth</a:t>
            </a:r>
            <a:endParaRPr/>
          </a:p>
        </p:txBody>
      </p:sp>
      <p:pic>
        <p:nvPicPr>
          <p:cNvPr descr="Image result for ender's game artwork" id="115" name="Google Shape;115;p20"/>
          <p:cNvPicPr preferRelativeResize="0"/>
          <p:nvPr/>
        </p:nvPicPr>
        <p:blipFill>
          <a:blip r:embed="rId3">
            <a:alphaModFix/>
          </a:blip>
          <a:stretch>
            <a:fillRect/>
          </a:stretch>
        </p:blipFill>
        <p:spPr>
          <a:xfrm>
            <a:off x="5547225" y="0"/>
            <a:ext cx="3596767"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0" y="0"/>
            <a:ext cx="5152829" cy="5143500"/>
          </a:xfrm>
          <a:prstGeom prst="rect">
            <a:avLst/>
          </a:prstGeom>
          <a:noFill/>
          <a:ln>
            <a:noFill/>
          </a:ln>
        </p:spPr>
      </p:pic>
      <p:sp>
        <p:nvSpPr>
          <p:cNvPr id="121" name="Google Shape;121;p21"/>
          <p:cNvSpPr txBox="1"/>
          <p:nvPr/>
        </p:nvSpPr>
        <p:spPr>
          <a:xfrm>
            <a:off x="5152825" y="0"/>
            <a:ext cx="3991200" cy="7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ph type="title"/>
          </p:nvPr>
        </p:nvSpPr>
        <p:spPr>
          <a:xfrm>
            <a:off x="5152825" y="0"/>
            <a:ext cx="3991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Steps:</a:t>
            </a:r>
            <a:endParaRPr/>
          </a:p>
        </p:txBody>
      </p:sp>
      <p:sp>
        <p:nvSpPr>
          <p:cNvPr id="123" name="Google Shape;123;p21"/>
          <p:cNvSpPr txBox="1"/>
          <p:nvPr>
            <p:ph idx="1" type="body"/>
          </p:nvPr>
        </p:nvSpPr>
        <p:spPr>
          <a:xfrm>
            <a:off x="5152825" y="755700"/>
            <a:ext cx="3991200" cy="4334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Miraculous Birth: Ender was born a </a:t>
            </a:r>
            <a:r>
              <a:rPr lang="en" sz="1400"/>
              <a:t>illegal</a:t>
            </a:r>
            <a:r>
              <a:rPr lang="en" sz="1400"/>
              <a:t> </a:t>
            </a:r>
            <a:r>
              <a:rPr lang="en" sz="1400"/>
              <a:t>Third</a:t>
            </a:r>
            <a:r>
              <a:rPr lang="en" sz="1400"/>
              <a:t> child under the government’s command</a:t>
            </a:r>
            <a:endParaRPr sz="1400"/>
          </a:p>
          <a:p>
            <a:pPr indent="-317500" lvl="0" marL="457200" rtl="0" algn="l">
              <a:spcBef>
                <a:spcPts val="0"/>
              </a:spcBef>
              <a:spcAft>
                <a:spcPts val="0"/>
              </a:spcAft>
              <a:buSzPts val="1400"/>
              <a:buChar char="●"/>
            </a:pPr>
            <a:r>
              <a:rPr lang="en" sz="1400"/>
              <a:t>Refusal</a:t>
            </a:r>
            <a:r>
              <a:rPr lang="en" sz="1400"/>
              <a:t> of the Call: Beating Stilson in because he needed to protect </a:t>
            </a:r>
            <a:r>
              <a:rPr lang="en" sz="1400"/>
              <a:t>himself</a:t>
            </a:r>
            <a:r>
              <a:rPr lang="en" sz="1400"/>
              <a:t> now</a:t>
            </a:r>
            <a:endParaRPr sz="1400"/>
          </a:p>
          <a:p>
            <a:pPr indent="-317500" lvl="0" marL="457200" rtl="0" algn="l">
              <a:spcBef>
                <a:spcPts val="0"/>
              </a:spcBef>
              <a:spcAft>
                <a:spcPts val="0"/>
              </a:spcAft>
              <a:buSzPts val="1400"/>
              <a:buChar char="●"/>
            </a:pPr>
            <a:r>
              <a:rPr lang="en" sz="1400"/>
              <a:t>First Death/</a:t>
            </a:r>
            <a:r>
              <a:rPr lang="en" sz="1400"/>
              <a:t>Resurrection</a:t>
            </a:r>
            <a:r>
              <a:rPr lang="en" sz="1400"/>
              <a:t>: Going back down to Earth to </a:t>
            </a:r>
            <a:r>
              <a:rPr lang="en" sz="1400"/>
              <a:t>reconnect</a:t>
            </a:r>
            <a:r>
              <a:rPr lang="en" sz="1400"/>
              <a:t> with humanity and continue </a:t>
            </a:r>
            <a:r>
              <a:rPr lang="en" sz="1400"/>
              <a:t>motivation</a:t>
            </a:r>
            <a:endParaRPr sz="1400"/>
          </a:p>
          <a:p>
            <a:pPr indent="-317500" lvl="0" marL="457200" rtl="0" algn="l">
              <a:spcBef>
                <a:spcPts val="0"/>
              </a:spcBef>
              <a:spcAft>
                <a:spcPts val="0"/>
              </a:spcAft>
              <a:buSzPts val="1400"/>
              <a:buChar char="●"/>
            </a:pPr>
            <a:r>
              <a:rPr lang="en" sz="1400"/>
              <a:t>Reward(humans): Becoming admiral and receiving money</a:t>
            </a:r>
            <a:endParaRPr sz="1400"/>
          </a:p>
          <a:p>
            <a:pPr indent="-317500" lvl="0" marL="457200" rtl="0" algn="l">
              <a:spcBef>
                <a:spcPts val="0"/>
              </a:spcBef>
              <a:spcAft>
                <a:spcPts val="0"/>
              </a:spcAft>
              <a:buSzPts val="1400"/>
              <a:buChar char="●"/>
            </a:pPr>
            <a:r>
              <a:rPr lang="en" sz="1400"/>
              <a:t>Return to Normal: Meets Valentine again</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