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95" r:id="rId3"/>
    <p:sldId id="258" r:id="rId4"/>
    <p:sldId id="259" r:id="rId5"/>
    <p:sldId id="260" r:id="rId6"/>
    <p:sldId id="296" r:id="rId7"/>
    <p:sldId id="290" r:id="rId8"/>
    <p:sldId id="291" r:id="rId9"/>
    <p:sldId id="292" r:id="rId10"/>
    <p:sldId id="293" r:id="rId11"/>
    <p:sldId id="294" r:id="rId12"/>
    <p:sldId id="297" r:id="rId13"/>
    <p:sldId id="298" r:id="rId14"/>
    <p:sldId id="299" r:id="rId15"/>
    <p:sldId id="300" r:id="rId16"/>
    <p:sldId id="301" r:id="rId17"/>
    <p:sldId id="302" r:id="rId18"/>
    <p:sldId id="303" r:id="rId19"/>
    <p:sldId id="304" r:id="rId20"/>
    <p:sldId id="305" r:id="rId21"/>
    <p:sldId id="306" r:id="rId22"/>
    <p:sldId id="319" r:id="rId23"/>
    <p:sldId id="320" r:id="rId24"/>
    <p:sldId id="321"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28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E6C52-7EC4-4562-B478-3E776E66D0AC}" type="datetimeFigureOut">
              <a:rPr lang="en-US" smtClean="0"/>
              <a:pPr/>
              <a:t>6/18/2025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7663CA-A56D-47C3-A5DF-F977C90EA6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89DB324-B046-465B-BF5A-0FA551383A40}"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9DB324-B046-465B-BF5A-0FA551383A40}"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9DB324-B046-465B-BF5A-0FA551383A40}"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9DB324-B046-465B-BF5A-0FA551383A40}"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9DB324-B046-465B-BF5A-0FA551383A40}"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9DB324-B046-465B-BF5A-0FA551383A40}"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9DB324-B046-465B-BF5A-0FA551383A40}" type="datetimeFigureOut">
              <a:rPr lang="en-US" smtClean="0"/>
              <a:pPr/>
              <a:t>6/18/2025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9DB324-B046-465B-BF5A-0FA551383A40}" type="datetimeFigureOut">
              <a:rPr lang="en-US" smtClean="0"/>
              <a:pPr/>
              <a:t>6/18/2025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DB324-B046-465B-BF5A-0FA551383A40}" type="datetimeFigureOut">
              <a:rPr lang="en-US" smtClean="0"/>
              <a:pPr/>
              <a:t>6/18/2025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9DB324-B046-465B-BF5A-0FA551383A40}"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9DB324-B046-465B-BF5A-0FA551383A40}"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DB324-B046-465B-BF5A-0FA551383A40}" type="datetimeFigureOut">
              <a:rPr lang="en-US" smtClean="0"/>
              <a:pPr/>
              <a:t>6/18/2025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6D0E6-8C73-4E19-9D45-977610392E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lstStyle/>
          <a:p>
            <a:pPr algn="ctr">
              <a:buNone/>
            </a:pPr>
            <a:endParaRPr lang="en-US" sz="4000" b="1" dirty="0"/>
          </a:p>
          <a:p>
            <a:pPr algn="ctr">
              <a:buNone/>
            </a:pPr>
            <a:r>
              <a:rPr lang="en-US" sz="4000" b="1" dirty="0"/>
              <a:t>Introduction Research Methodology</a:t>
            </a:r>
          </a:p>
          <a:p>
            <a:pPr algn="ctr">
              <a:buNone/>
            </a:pPr>
            <a:endParaRPr lang="en-US" dirty="0"/>
          </a:p>
          <a:p>
            <a:pPr algn="ctr">
              <a:buNone/>
            </a:pPr>
            <a:r>
              <a:rPr lang="en-US" dirty="0"/>
              <a:t>By</a:t>
            </a:r>
          </a:p>
          <a:p>
            <a:pPr algn="ctr">
              <a:buNone/>
            </a:pPr>
            <a:r>
              <a:rPr lang="en-US" b="1" dirty="0" err="1">
                <a:solidFill>
                  <a:srgbClr val="C00000"/>
                </a:solidFill>
              </a:rPr>
              <a:t>Dr.U.Seshadri</a:t>
            </a:r>
            <a:endParaRPr lang="en-US" b="1" dirty="0">
              <a:solidFill>
                <a:srgbClr val="C00000"/>
              </a:solidFill>
            </a:endParaRPr>
          </a:p>
          <a:p>
            <a:pPr algn="ctr">
              <a:buNone/>
            </a:pPr>
            <a:r>
              <a:rPr lang="en-US" b="1" dirty="0">
                <a:solidFill>
                  <a:srgbClr val="0070C0"/>
                </a:solidFill>
              </a:rPr>
              <a:t>Associate Professor</a:t>
            </a:r>
          </a:p>
          <a:p>
            <a:pPr algn="ctr">
              <a:buNone/>
            </a:pPr>
            <a:r>
              <a:rPr lang="en-US" b="1" dirty="0">
                <a:solidFill>
                  <a:srgbClr val="FF0000"/>
                </a:solidFill>
              </a:rPr>
              <a:t>Department of CSE</a:t>
            </a:r>
            <a:br>
              <a:rPr lang="en-US" dirty="0"/>
            </a:br>
            <a:r>
              <a:rPr lang="en-US" b="1" dirty="0" err="1">
                <a:solidFill>
                  <a:srgbClr val="C00000"/>
                </a:solidFill>
              </a:rPr>
              <a:t>Vardhaman</a:t>
            </a:r>
            <a:r>
              <a:rPr lang="en-US" b="1">
                <a:solidFill>
                  <a:srgbClr val="C00000"/>
                </a:solidFill>
              </a:rPr>
              <a:t> College </a:t>
            </a:r>
            <a:r>
              <a:rPr lang="en-US" b="1" dirty="0">
                <a:solidFill>
                  <a:srgbClr val="C00000"/>
                </a:solidFill>
              </a:rPr>
              <a:t>of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8145-6FD4-40F4-8015-2BA3A5797660}"/>
              </a:ext>
            </a:extLst>
          </p:cNvPr>
          <p:cNvSpPr>
            <a:spLocks noGrp="1"/>
          </p:cNvSpPr>
          <p:nvPr>
            <p:ph type="title"/>
          </p:nvPr>
        </p:nvSpPr>
        <p:spPr/>
        <p:txBody>
          <a:bodyPr/>
          <a:lstStyle/>
          <a:p>
            <a:r>
              <a:rPr lang="en-US" dirty="0"/>
              <a:t>Motivation of Research</a:t>
            </a:r>
          </a:p>
        </p:txBody>
      </p:sp>
      <p:sp>
        <p:nvSpPr>
          <p:cNvPr id="3" name="Content Placeholder 2">
            <a:extLst>
              <a:ext uri="{FF2B5EF4-FFF2-40B4-BE49-F238E27FC236}">
                <a16:creationId xmlns:a16="http://schemas.microsoft.com/office/drawing/2014/main" id="{B92ECA7A-648A-4ED8-96C2-7A6837FE89AD}"/>
              </a:ext>
            </a:extLst>
          </p:cNvPr>
          <p:cNvSpPr>
            <a:spLocks noGrp="1"/>
          </p:cNvSpPr>
          <p:nvPr>
            <p:ph idx="1"/>
          </p:nvPr>
        </p:nvSpPr>
        <p:spPr>
          <a:xfrm>
            <a:off x="457200" y="1600200"/>
            <a:ext cx="8229600" cy="4983162"/>
          </a:xfrm>
        </p:spPr>
        <p:txBody>
          <a:bodyPr>
            <a:normAutofit fontScale="92500" lnSpcReduction="20000"/>
          </a:bodyPr>
          <a:lstStyle/>
          <a:p>
            <a:r>
              <a:rPr lang="en-US" b="1" dirty="0"/>
              <a:t>Desire to Discover New Facts:</a:t>
            </a:r>
          </a:p>
          <a:p>
            <a:pPr marL="0" indent="0">
              <a:buNone/>
            </a:pPr>
            <a:r>
              <a:rPr lang="en-US" dirty="0"/>
              <a:t>Researchers are often motivated by curiosity to explore unknown areas and uncover new knowledge, phenomena, or truths.</a:t>
            </a:r>
          </a:p>
          <a:p>
            <a:r>
              <a:rPr lang="en-US" b="1" dirty="0"/>
              <a:t>To Find Solutions to Existing Problems:</a:t>
            </a:r>
          </a:p>
          <a:p>
            <a:pPr marL="0" indent="0">
              <a:buNone/>
            </a:pPr>
            <a:r>
              <a:rPr lang="en-US" dirty="0"/>
              <a:t>Research helps solve specific practical or theoretical problems in fields like healthcare, education, industry, or technology.</a:t>
            </a:r>
          </a:p>
          <a:p>
            <a:r>
              <a:rPr lang="en-US" b="1" dirty="0"/>
              <a:t>To Improve Society:</a:t>
            </a:r>
          </a:p>
          <a:p>
            <a:pPr marL="0" indent="0">
              <a:buNone/>
            </a:pPr>
            <a:r>
              <a:rPr lang="en-US" dirty="0"/>
              <a:t>Many research efforts are aimed at enhancing the quality of life, social systems, policies, and sustainability for future generations.</a:t>
            </a:r>
          </a:p>
        </p:txBody>
      </p:sp>
    </p:spTree>
    <p:extLst>
      <p:ext uri="{BB962C8B-B14F-4D97-AF65-F5344CB8AC3E}">
        <p14:creationId xmlns:p14="http://schemas.microsoft.com/office/powerpoint/2010/main" val="2235596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8145-6FD4-40F4-8015-2BA3A5797660}"/>
              </a:ext>
            </a:extLst>
          </p:cNvPr>
          <p:cNvSpPr>
            <a:spLocks noGrp="1"/>
          </p:cNvSpPr>
          <p:nvPr>
            <p:ph type="title"/>
          </p:nvPr>
        </p:nvSpPr>
        <p:spPr/>
        <p:txBody>
          <a:bodyPr/>
          <a:lstStyle/>
          <a:p>
            <a:r>
              <a:rPr lang="en-US" dirty="0"/>
              <a:t>Motivation of Research</a:t>
            </a:r>
          </a:p>
        </p:txBody>
      </p:sp>
      <p:sp>
        <p:nvSpPr>
          <p:cNvPr id="3" name="Content Placeholder 2">
            <a:extLst>
              <a:ext uri="{FF2B5EF4-FFF2-40B4-BE49-F238E27FC236}">
                <a16:creationId xmlns:a16="http://schemas.microsoft.com/office/drawing/2014/main" id="{B92ECA7A-648A-4ED8-96C2-7A6837FE89AD}"/>
              </a:ext>
            </a:extLst>
          </p:cNvPr>
          <p:cNvSpPr>
            <a:spLocks noGrp="1"/>
          </p:cNvSpPr>
          <p:nvPr>
            <p:ph idx="1"/>
          </p:nvPr>
        </p:nvSpPr>
        <p:spPr/>
        <p:txBody>
          <a:bodyPr>
            <a:normAutofit fontScale="70000" lnSpcReduction="20000"/>
          </a:bodyPr>
          <a:lstStyle/>
          <a:p>
            <a:pPr marL="0" indent="0">
              <a:buNone/>
            </a:pPr>
            <a:r>
              <a:rPr lang="en-US" b="1" dirty="0"/>
              <a:t>Academic and Professional Recognition:</a:t>
            </a:r>
          </a:p>
          <a:p>
            <a:pPr marL="0" indent="0">
              <a:buNone/>
            </a:pPr>
            <a:r>
              <a:rPr lang="en-US" dirty="0"/>
              <a:t>Publishing research papers, gaining expertise, or earning degrees can be a strong motivational factor for students and professionals.</a:t>
            </a:r>
          </a:p>
          <a:p>
            <a:pPr marL="0" indent="0">
              <a:buNone/>
            </a:pPr>
            <a:r>
              <a:rPr lang="en-US" b="1" dirty="0"/>
              <a:t>Intellectual Satisfaction:</a:t>
            </a:r>
          </a:p>
          <a:p>
            <a:pPr marL="0" indent="0">
              <a:buNone/>
            </a:pPr>
            <a:r>
              <a:rPr lang="en-US" dirty="0"/>
              <a:t>The joy of learning and intellectual challenge drives many researchers to engage deeply in their subjects.</a:t>
            </a:r>
          </a:p>
          <a:p>
            <a:pPr marL="0" indent="0">
              <a:buNone/>
            </a:pPr>
            <a:r>
              <a:rPr lang="en-US" b="1" dirty="0"/>
              <a:t>To Test or Prove Existing Theories:</a:t>
            </a:r>
          </a:p>
          <a:p>
            <a:pPr marL="0" indent="0">
              <a:buNone/>
            </a:pPr>
            <a:r>
              <a:rPr lang="en-US" dirty="0"/>
              <a:t>Researchers are also motivated to validate or refine current knowledge and theories using new data or perspectives.</a:t>
            </a:r>
          </a:p>
          <a:p>
            <a:pPr marL="0" indent="0">
              <a:buNone/>
            </a:pPr>
            <a:r>
              <a:rPr lang="en-US" b="1" dirty="0"/>
              <a:t>Financial or Economic Benefits:</a:t>
            </a:r>
          </a:p>
          <a:p>
            <a:pPr marL="0" indent="0">
              <a:buNone/>
            </a:pPr>
            <a:r>
              <a:rPr lang="en-US" dirty="0"/>
              <a:t>Some research is driven by the potential for commercialization, innovation, and profitability in business or industrial sectors.</a:t>
            </a:r>
          </a:p>
        </p:txBody>
      </p:sp>
    </p:spTree>
    <p:extLst>
      <p:ext uri="{BB962C8B-B14F-4D97-AF65-F5344CB8AC3E}">
        <p14:creationId xmlns:p14="http://schemas.microsoft.com/office/powerpoint/2010/main" val="24038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AB84-BD0B-438F-91DB-A9D6626D63BE}"/>
              </a:ext>
            </a:extLst>
          </p:cNvPr>
          <p:cNvSpPr>
            <a:spLocks noGrp="1"/>
          </p:cNvSpPr>
          <p:nvPr>
            <p:ph type="title"/>
          </p:nvPr>
        </p:nvSpPr>
        <p:spPr/>
        <p:txBody>
          <a:bodyPr/>
          <a:lstStyle/>
          <a:p>
            <a:pPr algn="l"/>
            <a:r>
              <a:rPr lang="en-US" dirty="0"/>
              <a:t>Types of Research</a:t>
            </a:r>
          </a:p>
        </p:txBody>
      </p:sp>
      <p:sp>
        <p:nvSpPr>
          <p:cNvPr id="4" name="Rectangle 1">
            <a:extLst>
              <a:ext uri="{FF2B5EF4-FFF2-40B4-BE49-F238E27FC236}">
                <a16:creationId xmlns:a16="http://schemas.microsoft.com/office/drawing/2014/main" id="{F5AFB4E1-13BC-4B7E-9103-84267E4464F7}"/>
              </a:ext>
            </a:extLst>
          </p:cNvPr>
          <p:cNvSpPr>
            <a:spLocks noGrp="1" noChangeArrowheads="1"/>
          </p:cNvSpPr>
          <p:nvPr>
            <p:ph idx="1"/>
          </p:nvPr>
        </p:nvSpPr>
        <p:spPr bwMode="auto">
          <a:xfrm>
            <a:off x="457200" y="1164285"/>
            <a:ext cx="8291264"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Based on Nature of Research</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Based on Purpose</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Based on Method</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Other Classifications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8724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AB84-BD0B-438F-91DB-A9D6626D63BE}"/>
              </a:ext>
            </a:extLst>
          </p:cNvPr>
          <p:cNvSpPr>
            <a:spLocks noGrp="1"/>
          </p:cNvSpPr>
          <p:nvPr>
            <p:ph type="title"/>
          </p:nvPr>
        </p:nvSpPr>
        <p:spPr/>
        <p:txBody>
          <a:bodyPr/>
          <a:lstStyle/>
          <a:p>
            <a:pPr algn="l"/>
            <a:r>
              <a:rPr lang="en-US" dirty="0"/>
              <a:t>1. </a:t>
            </a:r>
            <a:r>
              <a:rPr lang="en-US" b="1" dirty="0"/>
              <a:t>Based on Nature of Research</a:t>
            </a:r>
            <a:endParaRPr lang="en-US" dirty="0"/>
          </a:p>
        </p:txBody>
      </p:sp>
      <p:sp>
        <p:nvSpPr>
          <p:cNvPr id="4" name="Rectangle 1">
            <a:extLst>
              <a:ext uri="{FF2B5EF4-FFF2-40B4-BE49-F238E27FC236}">
                <a16:creationId xmlns:a16="http://schemas.microsoft.com/office/drawing/2014/main" id="{F5AFB4E1-13BC-4B7E-9103-84267E4464F7}"/>
              </a:ext>
            </a:extLst>
          </p:cNvPr>
          <p:cNvSpPr>
            <a:spLocks noGrp="1" noChangeArrowheads="1"/>
          </p:cNvSpPr>
          <p:nvPr>
            <p:ph idx="1"/>
          </p:nvPr>
        </p:nvSpPr>
        <p:spPr bwMode="auto">
          <a:xfrm>
            <a:off x="323528" y="1705343"/>
            <a:ext cx="9217024" cy="633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400" dirty="0"/>
              <a:t>a) </a:t>
            </a:r>
            <a:r>
              <a:rPr lang="en-US" sz="2400" b="1" dirty="0"/>
              <a:t>Qualitative Research</a:t>
            </a:r>
            <a:endParaRPr lang="en-US" sz="2400" dirty="0"/>
          </a:p>
          <a:p>
            <a:pPr>
              <a:buFont typeface="Wingdings" panose="05000000000000000000" pitchFamily="2" charset="2"/>
              <a:buChar char="v"/>
            </a:pPr>
            <a:r>
              <a:rPr lang="en-US" sz="2400" dirty="0"/>
              <a:t>Involves understanding human behavior, opinions, and motivations.</a:t>
            </a:r>
          </a:p>
          <a:p>
            <a:pPr>
              <a:buFont typeface="Wingdings" panose="05000000000000000000" pitchFamily="2" charset="2"/>
              <a:buChar char="v"/>
            </a:pPr>
            <a:r>
              <a:rPr lang="en-US" sz="2400" dirty="0"/>
              <a:t>Data is non-numerical (e.g., interviews, observations).</a:t>
            </a:r>
          </a:p>
          <a:p>
            <a:pPr>
              <a:buFont typeface="Wingdings" panose="05000000000000000000" pitchFamily="2" charset="2"/>
              <a:buChar char="v"/>
            </a:pPr>
            <a:r>
              <a:rPr lang="en-US" sz="2400" dirty="0"/>
              <a:t>Example: Studying student attitudes toward online education.</a:t>
            </a:r>
          </a:p>
          <a:p>
            <a:pPr marL="0" indent="0">
              <a:buNone/>
            </a:pPr>
            <a:r>
              <a:rPr lang="en-US" sz="2400" dirty="0"/>
              <a:t>b) </a:t>
            </a:r>
            <a:r>
              <a:rPr lang="en-US" sz="2400" b="1" dirty="0"/>
              <a:t>Quantitative Research</a:t>
            </a:r>
            <a:endParaRPr lang="en-US" sz="2400" dirty="0"/>
          </a:p>
          <a:p>
            <a:pPr>
              <a:buFont typeface="Wingdings" panose="05000000000000000000" pitchFamily="2" charset="2"/>
              <a:buChar char="v"/>
            </a:pPr>
            <a:r>
              <a:rPr lang="en-US" sz="2400" dirty="0"/>
              <a:t>Involves numerical data and statistical analysis.</a:t>
            </a:r>
          </a:p>
          <a:p>
            <a:pPr>
              <a:buFont typeface="Wingdings" panose="05000000000000000000" pitchFamily="2" charset="2"/>
              <a:buChar char="v"/>
            </a:pPr>
            <a:r>
              <a:rPr lang="en-US" sz="2400" dirty="0"/>
              <a:t>Uses surveys, experiments, or numerical simulations.</a:t>
            </a:r>
          </a:p>
          <a:p>
            <a:pPr>
              <a:buFont typeface="Wingdings" panose="05000000000000000000" pitchFamily="2" charset="2"/>
              <a:buChar char="v"/>
            </a:pPr>
            <a:r>
              <a:rPr lang="en-US" sz="2400" dirty="0"/>
              <a:t>Example: Analyzing exam results to find average performance.</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064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FB52D-1BA7-458C-AC0F-5DBA4131C934}"/>
              </a:ext>
            </a:extLst>
          </p:cNvPr>
          <p:cNvSpPr>
            <a:spLocks noGrp="1"/>
          </p:cNvSpPr>
          <p:nvPr>
            <p:ph type="title"/>
          </p:nvPr>
        </p:nvSpPr>
        <p:spPr/>
        <p:txBody>
          <a:bodyPr/>
          <a:lstStyle/>
          <a:p>
            <a:r>
              <a:rPr lang="en-US" dirty="0"/>
              <a:t>2. Based on Purpose of Research</a:t>
            </a:r>
          </a:p>
        </p:txBody>
      </p:sp>
      <p:sp>
        <p:nvSpPr>
          <p:cNvPr id="3" name="Content Placeholder 2">
            <a:extLst>
              <a:ext uri="{FF2B5EF4-FFF2-40B4-BE49-F238E27FC236}">
                <a16:creationId xmlns:a16="http://schemas.microsoft.com/office/drawing/2014/main" id="{B5FB2504-AE7B-4285-BE6B-04463B11925F}"/>
              </a:ext>
            </a:extLst>
          </p:cNvPr>
          <p:cNvSpPr>
            <a:spLocks noGrp="1"/>
          </p:cNvSpPr>
          <p:nvPr>
            <p:ph idx="1"/>
          </p:nvPr>
        </p:nvSpPr>
        <p:spPr/>
        <p:txBody>
          <a:bodyPr>
            <a:normAutofit fontScale="92500" lnSpcReduction="10000"/>
          </a:bodyPr>
          <a:lstStyle/>
          <a:p>
            <a:pPr marL="514350" indent="-514350">
              <a:buAutoNum type="alphaLcParenR"/>
            </a:pPr>
            <a:r>
              <a:rPr lang="en-US" dirty="0"/>
              <a:t>Basic (Fundamental/Pure) Research</a:t>
            </a:r>
          </a:p>
          <a:p>
            <a:pPr>
              <a:buFont typeface="Wingdings" panose="05000000000000000000" pitchFamily="2" charset="2"/>
              <a:buChar char="§"/>
            </a:pPr>
            <a:r>
              <a:rPr lang="en-US" dirty="0"/>
              <a:t>Focused on gaining knowledge for the sake of knowledge</a:t>
            </a:r>
          </a:p>
          <a:p>
            <a:pPr>
              <a:buFont typeface="Wingdings" panose="05000000000000000000" pitchFamily="2" charset="2"/>
              <a:buChar char="§"/>
            </a:pPr>
            <a:r>
              <a:rPr lang="en-US" dirty="0"/>
              <a:t>No immediate practical use.</a:t>
            </a:r>
          </a:p>
          <a:p>
            <a:pPr>
              <a:buFont typeface="Wingdings" panose="05000000000000000000" pitchFamily="2" charset="2"/>
              <a:buChar char="§"/>
            </a:pPr>
            <a:r>
              <a:rPr lang="en-US" dirty="0"/>
              <a:t>Example: Research on atomic particles.</a:t>
            </a:r>
          </a:p>
          <a:p>
            <a:pPr marL="0" indent="0">
              <a:buNone/>
            </a:pPr>
            <a:r>
              <a:rPr lang="en-US" dirty="0"/>
              <a:t>b) Applied Research</a:t>
            </a:r>
          </a:p>
          <a:p>
            <a:pPr>
              <a:buFont typeface="Wingdings" panose="05000000000000000000" pitchFamily="2" charset="2"/>
              <a:buChar char="§"/>
            </a:pPr>
            <a:r>
              <a:rPr lang="en-US" dirty="0"/>
              <a:t>Aimed at solving specific, real-world problems.</a:t>
            </a:r>
          </a:p>
          <a:p>
            <a:pPr>
              <a:buFont typeface="Wingdings" panose="05000000000000000000" pitchFamily="2" charset="2"/>
              <a:buChar char="§"/>
            </a:pPr>
            <a:r>
              <a:rPr lang="en-US" dirty="0"/>
              <a:t>Example: Research on developing a new medicine.</a:t>
            </a:r>
          </a:p>
        </p:txBody>
      </p:sp>
    </p:spTree>
    <p:extLst>
      <p:ext uri="{BB962C8B-B14F-4D97-AF65-F5344CB8AC3E}">
        <p14:creationId xmlns:p14="http://schemas.microsoft.com/office/powerpoint/2010/main" val="2724224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B723-1FDA-4E7C-8415-4C1C57869682}"/>
              </a:ext>
            </a:extLst>
          </p:cNvPr>
          <p:cNvSpPr>
            <a:spLocks noGrp="1"/>
          </p:cNvSpPr>
          <p:nvPr>
            <p:ph type="title"/>
          </p:nvPr>
        </p:nvSpPr>
        <p:spPr/>
        <p:txBody>
          <a:bodyPr/>
          <a:lstStyle/>
          <a:p>
            <a:r>
              <a:rPr lang="en-US" dirty="0"/>
              <a:t>3. </a:t>
            </a:r>
            <a:r>
              <a:rPr lang="en-US" b="1" dirty="0"/>
              <a:t>Based on Method of Inquiry</a:t>
            </a:r>
            <a:endParaRPr lang="en-US" dirty="0"/>
          </a:p>
        </p:txBody>
      </p:sp>
      <p:sp>
        <p:nvSpPr>
          <p:cNvPr id="3" name="Content Placeholder 2">
            <a:extLst>
              <a:ext uri="{FF2B5EF4-FFF2-40B4-BE49-F238E27FC236}">
                <a16:creationId xmlns:a16="http://schemas.microsoft.com/office/drawing/2014/main" id="{E9D6915C-96A1-4616-93A4-DD1A8EEBBF64}"/>
              </a:ext>
            </a:extLst>
          </p:cNvPr>
          <p:cNvSpPr>
            <a:spLocks noGrp="1"/>
          </p:cNvSpPr>
          <p:nvPr>
            <p:ph idx="1"/>
          </p:nvPr>
        </p:nvSpPr>
        <p:spPr>
          <a:xfrm>
            <a:off x="457200" y="1600200"/>
            <a:ext cx="8229600" cy="4781128"/>
          </a:xfrm>
        </p:spPr>
        <p:txBody>
          <a:bodyPr>
            <a:normAutofit fontScale="85000" lnSpcReduction="20000"/>
          </a:bodyPr>
          <a:lstStyle/>
          <a:p>
            <a:pPr marL="0" indent="0">
              <a:buNone/>
            </a:pPr>
            <a:r>
              <a:rPr lang="en-US" dirty="0"/>
              <a:t>a) </a:t>
            </a:r>
            <a:r>
              <a:rPr lang="en-US" b="1" dirty="0"/>
              <a:t>Descriptive Research</a:t>
            </a:r>
            <a:endParaRPr lang="en-US" dirty="0"/>
          </a:p>
          <a:p>
            <a:r>
              <a:rPr lang="en-US" dirty="0"/>
              <a:t>Describes characteristics or functions of a phenomenon.</a:t>
            </a:r>
          </a:p>
          <a:p>
            <a:r>
              <a:rPr lang="en-US" dirty="0"/>
              <a:t>Example: A survey on employee job satisfaction.</a:t>
            </a:r>
          </a:p>
          <a:p>
            <a:pPr marL="0" indent="0">
              <a:buNone/>
            </a:pPr>
            <a:r>
              <a:rPr lang="en-US" dirty="0"/>
              <a:t>b) </a:t>
            </a:r>
            <a:r>
              <a:rPr lang="en-US" b="1" dirty="0"/>
              <a:t>Analytical Research</a:t>
            </a:r>
            <a:endParaRPr lang="en-US" dirty="0"/>
          </a:p>
          <a:p>
            <a:r>
              <a:rPr lang="en-US" dirty="0"/>
              <a:t>Uses existing data or facts to analyze and interpret.</a:t>
            </a:r>
          </a:p>
          <a:p>
            <a:r>
              <a:rPr lang="en-US" dirty="0"/>
              <a:t>Example: Analyzing GDP trends over 10 years.</a:t>
            </a:r>
          </a:p>
          <a:p>
            <a:pPr marL="0" indent="0">
              <a:buNone/>
            </a:pPr>
            <a:r>
              <a:rPr lang="en-US" dirty="0"/>
              <a:t>c) </a:t>
            </a:r>
            <a:r>
              <a:rPr lang="en-US" b="1" dirty="0"/>
              <a:t>Experimental Research</a:t>
            </a:r>
            <a:endParaRPr lang="en-US" dirty="0"/>
          </a:p>
          <a:p>
            <a:r>
              <a:rPr lang="en-US" dirty="0"/>
              <a:t>Involves manipulating variables to observe effects.</a:t>
            </a:r>
          </a:p>
          <a:p>
            <a:r>
              <a:rPr lang="en-US" dirty="0"/>
              <a:t>Example: Testing effectiveness of a new teaching method in a classroom.</a:t>
            </a:r>
          </a:p>
          <a:p>
            <a:pPr marL="0" indent="0">
              <a:buNone/>
            </a:pPr>
            <a:endParaRPr lang="en-US" dirty="0"/>
          </a:p>
        </p:txBody>
      </p:sp>
    </p:spTree>
    <p:extLst>
      <p:ext uri="{BB962C8B-B14F-4D97-AF65-F5344CB8AC3E}">
        <p14:creationId xmlns:p14="http://schemas.microsoft.com/office/powerpoint/2010/main" val="512178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328F-5235-41EE-9BAD-D27DB86F1624}"/>
              </a:ext>
            </a:extLst>
          </p:cNvPr>
          <p:cNvSpPr>
            <a:spLocks noGrp="1"/>
          </p:cNvSpPr>
          <p:nvPr>
            <p:ph type="title"/>
          </p:nvPr>
        </p:nvSpPr>
        <p:spPr/>
        <p:txBody>
          <a:bodyPr/>
          <a:lstStyle/>
          <a:p>
            <a:r>
              <a:rPr lang="en-US" dirty="0"/>
              <a:t>4. </a:t>
            </a:r>
            <a:r>
              <a:rPr lang="en-US" b="1" dirty="0"/>
              <a:t>Other Classifications</a:t>
            </a:r>
            <a:endParaRPr lang="en-US" dirty="0"/>
          </a:p>
        </p:txBody>
      </p:sp>
      <p:sp>
        <p:nvSpPr>
          <p:cNvPr id="3" name="Content Placeholder 2">
            <a:extLst>
              <a:ext uri="{FF2B5EF4-FFF2-40B4-BE49-F238E27FC236}">
                <a16:creationId xmlns:a16="http://schemas.microsoft.com/office/drawing/2014/main" id="{DCB90916-4DF6-4A8F-8101-5CAA842C770E}"/>
              </a:ext>
            </a:extLst>
          </p:cNvPr>
          <p:cNvSpPr>
            <a:spLocks noGrp="1"/>
          </p:cNvSpPr>
          <p:nvPr>
            <p:ph idx="1"/>
          </p:nvPr>
        </p:nvSpPr>
        <p:spPr/>
        <p:txBody>
          <a:bodyPr>
            <a:normAutofit fontScale="85000" lnSpcReduction="10000"/>
          </a:bodyPr>
          <a:lstStyle/>
          <a:p>
            <a:pPr marL="0" indent="0">
              <a:buNone/>
            </a:pPr>
            <a:r>
              <a:rPr lang="en-US" dirty="0"/>
              <a:t>a) </a:t>
            </a:r>
            <a:r>
              <a:rPr lang="en-US" b="1" dirty="0"/>
              <a:t>Exploratory Research</a:t>
            </a:r>
            <a:endParaRPr lang="en-US" dirty="0"/>
          </a:p>
          <a:p>
            <a:r>
              <a:rPr lang="en-US" dirty="0"/>
              <a:t>Conducted when a problem is not clearly defined.</a:t>
            </a:r>
          </a:p>
          <a:p>
            <a:r>
              <a:rPr lang="en-US" dirty="0"/>
              <a:t>Helps in forming hypotheses for future research.</a:t>
            </a:r>
          </a:p>
          <a:p>
            <a:r>
              <a:rPr lang="en-US" dirty="0"/>
              <a:t>Example: Investigating causes of sudden market crash.</a:t>
            </a:r>
          </a:p>
          <a:p>
            <a:pPr marL="0" indent="0">
              <a:buNone/>
            </a:pPr>
            <a:r>
              <a:rPr lang="en-US" dirty="0"/>
              <a:t>b) </a:t>
            </a:r>
            <a:r>
              <a:rPr lang="en-US" b="1" dirty="0"/>
              <a:t>Historical and Correlational Research</a:t>
            </a:r>
            <a:endParaRPr lang="en-US" dirty="0"/>
          </a:p>
          <a:p>
            <a:r>
              <a:rPr lang="en-US" b="1" dirty="0"/>
              <a:t>Historical</a:t>
            </a:r>
            <a:r>
              <a:rPr lang="en-US" dirty="0"/>
              <a:t>: Studies past events to understand the present.</a:t>
            </a:r>
          </a:p>
          <a:p>
            <a:r>
              <a:rPr lang="en-US" b="1" dirty="0"/>
              <a:t>Correlational</a:t>
            </a:r>
            <a:r>
              <a:rPr lang="en-US" dirty="0"/>
              <a:t>: Determines relationships between two or more variables without establishing cause-effect.</a:t>
            </a:r>
          </a:p>
          <a:p>
            <a:pPr marL="0" indent="0">
              <a:buNone/>
            </a:pPr>
            <a:endParaRPr lang="en-US" dirty="0"/>
          </a:p>
        </p:txBody>
      </p:sp>
    </p:spTree>
    <p:extLst>
      <p:ext uri="{BB962C8B-B14F-4D97-AF65-F5344CB8AC3E}">
        <p14:creationId xmlns:p14="http://schemas.microsoft.com/office/powerpoint/2010/main" val="325131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416E-5E23-40C5-91EB-3448FE0614EB}"/>
              </a:ext>
            </a:extLst>
          </p:cNvPr>
          <p:cNvSpPr>
            <a:spLocks noGrp="1"/>
          </p:cNvSpPr>
          <p:nvPr>
            <p:ph type="title"/>
          </p:nvPr>
        </p:nvSpPr>
        <p:spPr/>
        <p:txBody>
          <a:bodyPr/>
          <a:lstStyle/>
          <a:p>
            <a:r>
              <a:rPr lang="en-US" dirty="0"/>
              <a:t>Research Approaches</a:t>
            </a:r>
          </a:p>
        </p:txBody>
      </p:sp>
      <p:sp>
        <p:nvSpPr>
          <p:cNvPr id="3" name="Content Placeholder 2">
            <a:extLst>
              <a:ext uri="{FF2B5EF4-FFF2-40B4-BE49-F238E27FC236}">
                <a16:creationId xmlns:a16="http://schemas.microsoft.com/office/drawing/2014/main" id="{ECF681D0-1AAD-485A-A97D-0A4B5B92EFD8}"/>
              </a:ext>
            </a:extLst>
          </p:cNvPr>
          <p:cNvSpPr>
            <a:spLocks noGrp="1"/>
          </p:cNvSpPr>
          <p:nvPr>
            <p:ph idx="1"/>
          </p:nvPr>
        </p:nvSpPr>
        <p:spPr/>
        <p:txBody>
          <a:bodyPr/>
          <a:lstStyle/>
          <a:p>
            <a:pPr>
              <a:buFont typeface="Wingdings" panose="05000000000000000000" pitchFamily="2" charset="2"/>
              <a:buChar char="Ø"/>
            </a:pPr>
            <a:r>
              <a:rPr lang="en-US" dirty="0"/>
              <a:t>A research approach is the plan and procedure for research that spans the steps from broad assumptions to detailed methods of data collection, analysis, and interpretation. </a:t>
            </a:r>
          </a:p>
          <a:p>
            <a:pPr>
              <a:buFont typeface="Wingdings" panose="05000000000000000000" pitchFamily="2" charset="2"/>
              <a:buChar char="Ø"/>
            </a:pPr>
            <a:r>
              <a:rPr lang="en-US" dirty="0"/>
              <a:t>The main research approaches are </a:t>
            </a:r>
            <a:r>
              <a:rPr lang="en-US" b="1" dirty="0"/>
              <a:t>quantitative</a:t>
            </a:r>
            <a:r>
              <a:rPr lang="en-US" dirty="0"/>
              <a:t>, </a:t>
            </a:r>
            <a:r>
              <a:rPr lang="en-US" b="1" dirty="0"/>
              <a:t>qualitative</a:t>
            </a:r>
            <a:r>
              <a:rPr lang="en-US" dirty="0"/>
              <a:t>, and </a:t>
            </a:r>
            <a:r>
              <a:rPr lang="en-US" b="1" dirty="0"/>
              <a:t>mixed methods</a:t>
            </a:r>
            <a:r>
              <a:rPr lang="en-US" dirty="0"/>
              <a:t>.</a:t>
            </a:r>
          </a:p>
        </p:txBody>
      </p:sp>
    </p:spTree>
    <p:extLst>
      <p:ext uri="{BB962C8B-B14F-4D97-AF65-F5344CB8AC3E}">
        <p14:creationId xmlns:p14="http://schemas.microsoft.com/office/powerpoint/2010/main" val="791952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66921-BB44-4B5A-B870-5BCFC7A26BAF}"/>
              </a:ext>
            </a:extLst>
          </p:cNvPr>
          <p:cNvSpPr>
            <a:spLocks noGrp="1"/>
          </p:cNvSpPr>
          <p:nvPr>
            <p:ph type="title"/>
          </p:nvPr>
        </p:nvSpPr>
        <p:spPr/>
        <p:txBody>
          <a:bodyPr/>
          <a:lstStyle/>
          <a:p>
            <a:r>
              <a:rPr lang="en-US" dirty="0"/>
              <a:t>Research Approaches</a:t>
            </a:r>
          </a:p>
        </p:txBody>
      </p:sp>
      <p:sp>
        <p:nvSpPr>
          <p:cNvPr id="3" name="Content Placeholder 2">
            <a:extLst>
              <a:ext uri="{FF2B5EF4-FFF2-40B4-BE49-F238E27FC236}">
                <a16:creationId xmlns:a16="http://schemas.microsoft.com/office/drawing/2014/main" id="{EC22B708-BA3A-4D22-9D09-EDCBCCD71FE3}"/>
              </a:ext>
            </a:extLst>
          </p:cNvPr>
          <p:cNvSpPr>
            <a:spLocks noGrp="1"/>
          </p:cNvSpPr>
          <p:nvPr>
            <p:ph idx="1"/>
          </p:nvPr>
        </p:nvSpPr>
        <p:spPr>
          <a:xfrm>
            <a:off x="457200" y="1268760"/>
            <a:ext cx="8229600" cy="5184576"/>
          </a:xfrm>
        </p:spPr>
        <p:txBody>
          <a:bodyPr>
            <a:normAutofit fontScale="70000" lnSpcReduction="20000"/>
          </a:bodyPr>
          <a:lstStyle/>
          <a:p>
            <a:pPr marL="0" indent="0">
              <a:buNone/>
            </a:pPr>
            <a:r>
              <a:rPr lang="en-US" dirty="0"/>
              <a:t>Quantitative Research Approach:</a:t>
            </a:r>
          </a:p>
          <a:p>
            <a:r>
              <a:rPr lang="en-US" dirty="0"/>
              <a:t>Based on positivist philosophy, this approach deals with numbers and measurable forms.</a:t>
            </a:r>
          </a:p>
          <a:p>
            <a:r>
              <a:rPr lang="en-US" dirty="0"/>
              <a:t>It is used to test theories or hypotheses and determine cause-effect relationships.</a:t>
            </a:r>
          </a:p>
          <a:p>
            <a:r>
              <a:rPr lang="en-US" b="1" dirty="0"/>
              <a:t>Data Collection Tools</a:t>
            </a:r>
            <a:r>
              <a:rPr lang="en-US" dirty="0"/>
              <a:t>: Structured questionnaires, tests, experiments.</a:t>
            </a:r>
          </a:p>
          <a:p>
            <a:r>
              <a:rPr lang="en-US" b="1" dirty="0"/>
              <a:t>Data Analysis</a:t>
            </a:r>
            <a:r>
              <a:rPr lang="en-US" dirty="0"/>
              <a:t>: Statistical and mathematical models.</a:t>
            </a:r>
          </a:p>
          <a:p>
            <a:r>
              <a:rPr lang="en-US" b="1" dirty="0"/>
              <a:t>Example</a:t>
            </a:r>
            <a:r>
              <a:rPr lang="en-US" dirty="0"/>
              <a:t>: Measuring the impact of a new teaching strategy on student scores.</a:t>
            </a:r>
          </a:p>
          <a:p>
            <a:pPr marL="0" indent="0">
              <a:buNone/>
            </a:pPr>
            <a:r>
              <a:rPr lang="en-US" b="1" dirty="0"/>
              <a:t>Key Features</a:t>
            </a:r>
            <a:r>
              <a:rPr lang="en-US" dirty="0"/>
              <a:t>:</a:t>
            </a:r>
          </a:p>
          <a:p>
            <a:r>
              <a:rPr lang="en-US" dirty="0"/>
              <a:t>Objective and systematic</a:t>
            </a:r>
          </a:p>
          <a:p>
            <a:r>
              <a:rPr lang="en-US" dirty="0"/>
              <a:t>Follows a </a:t>
            </a:r>
            <a:r>
              <a:rPr lang="en-US" b="1" dirty="0"/>
              <a:t>deductive</a:t>
            </a:r>
            <a:r>
              <a:rPr lang="en-US" dirty="0"/>
              <a:t> process (from theory to hypothesis to testing)</a:t>
            </a:r>
          </a:p>
          <a:p>
            <a:r>
              <a:rPr lang="en-US" dirty="0"/>
              <a:t>Results are often generalizable to a larger population</a:t>
            </a:r>
          </a:p>
          <a:p>
            <a:pPr marL="0" indent="0">
              <a:buNone/>
            </a:pPr>
            <a:endParaRPr lang="en-US" dirty="0"/>
          </a:p>
          <a:p>
            <a:endParaRPr lang="en-US" dirty="0"/>
          </a:p>
        </p:txBody>
      </p:sp>
    </p:spTree>
    <p:extLst>
      <p:ext uri="{BB962C8B-B14F-4D97-AF65-F5344CB8AC3E}">
        <p14:creationId xmlns:p14="http://schemas.microsoft.com/office/powerpoint/2010/main" val="6278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3C9F-AAFF-4E06-8F4F-D9DF802E30C4}"/>
              </a:ext>
            </a:extLst>
          </p:cNvPr>
          <p:cNvSpPr>
            <a:spLocks noGrp="1"/>
          </p:cNvSpPr>
          <p:nvPr>
            <p:ph type="title"/>
          </p:nvPr>
        </p:nvSpPr>
        <p:spPr/>
        <p:txBody>
          <a:bodyPr/>
          <a:lstStyle/>
          <a:p>
            <a:r>
              <a:rPr lang="en-US" dirty="0"/>
              <a:t>Research Approaches</a:t>
            </a:r>
          </a:p>
        </p:txBody>
      </p:sp>
      <p:sp>
        <p:nvSpPr>
          <p:cNvPr id="3" name="Content Placeholder 2">
            <a:extLst>
              <a:ext uri="{FF2B5EF4-FFF2-40B4-BE49-F238E27FC236}">
                <a16:creationId xmlns:a16="http://schemas.microsoft.com/office/drawing/2014/main" id="{2607AF74-791D-4918-9D48-330E0152400D}"/>
              </a:ext>
            </a:extLst>
          </p:cNvPr>
          <p:cNvSpPr>
            <a:spLocks noGrp="1"/>
          </p:cNvSpPr>
          <p:nvPr>
            <p:ph idx="1"/>
          </p:nvPr>
        </p:nvSpPr>
        <p:spPr>
          <a:xfrm>
            <a:off x="323528" y="1268760"/>
            <a:ext cx="8568952" cy="5472608"/>
          </a:xfrm>
        </p:spPr>
        <p:txBody>
          <a:bodyPr>
            <a:normAutofit fontScale="77500" lnSpcReduction="20000"/>
          </a:bodyPr>
          <a:lstStyle/>
          <a:p>
            <a:pPr marL="0" indent="0">
              <a:buNone/>
            </a:pPr>
            <a:r>
              <a:rPr lang="en-US" dirty="0"/>
              <a:t>Qualitative Research Approach:</a:t>
            </a:r>
          </a:p>
          <a:p>
            <a:r>
              <a:rPr lang="en-US" dirty="0"/>
              <a:t>Based on interpretivist philosophy, it seeks to understand meaning, experience, and culture.</a:t>
            </a:r>
          </a:p>
          <a:p>
            <a:r>
              <a:rPr lang="en-US" dirty="0"/>
              <a:t>Focuses on in-depth understanding rather than measurement.</a:t>
            </a:r>
          </a:p>
          <a:p>
            <a:r>
              <a:rPr lang="en-US" b="1" dirty="0"/>
              <a:t>Data Collection Tools</a:t>
            </a:r>
            <a:r>
              <a:rPr lang="en-US" dirty="0"/>
              <a:t>: Interviews, observations, open-ended questionnaires, document analysis.</a:t>
            </a:r>
          </a:p>
          <a:p>
            <a:r>
              <a:rPr lang="en-US" b="1" dirty="0"/>
              <a:t>Data Analysis</a:t>
            </a:r>
            <a:r>
              <a:rPr lang="en-US" dirty="0"/>
              <a:t>: Thematic analysis, narrative analysis, coding.</a:t>
            </a:r>
          </a:p>
          <a:p>
            <a:pPr marL="0" indent="0">
              <a:buNone/>
            </a:pPr>
            <a:r>
              <a:rPr lang="en-US" b="1" dirty="0"/>
              <a:t>Example</a:t>
            </a:r>
            <a:r>
              <a:rPr lang="en-US" dirty="0"/>
              <a:t>: Exploring teachers' feelings and challenges during online teaching.</a:t>
            </a:r>
          </a:p>
          <a:p>
            <a:pPr marL="0" indent="0">
              <a:buNone/>
            </a:pPr>
            <a:r>
              <a:rPr lang="en-US" b="1" dirty="0"/>
              <a:t>Key Features</a:t>
            </a:r>
            <a:r>
              <a:rPr lang="en-US" dirty="0"/>
              <a:t>:</a:t>
            </a:r>
          </a:p>
          <a:p>
            <a:r>
              <a:rPr lang="en-US" dirty="0"/>
              <a:t>Subjective and flexible</a:t>
            </a:r>
          </a:p>
          <a:p>
            <a:r>
              <a:rPr lang="en-US" dirty="0"/>
              <a:t>Follows an </a:t>
            </a:r>
            <a:r>
              <a:rPr lang="en-US" b="1" dirty="0"/>
              <a:t>inductive</a:t>
            </a:r>
            <a:r>
              <a:rPr lang="en-US" dirty="0"/>
              <a:t> process (from observation to patterns to theory)</a:t>
            </a:r>
          </a:p>
          <a:p>
            <a:r>
              <a:rPr lang="en-US" dirty="0"/>
              <a:t>Often used when little is known about a phenomenon</a:t>
            </a:r>
          </a:p>
          <a:p>
            <a:pPr marL="0" indent="0">
              <a:buNone/>
            </a:pPr>
            <a:endParaRPr lang="en-US" dirty="0"/>
          </a:p>
        </p:txBody>
      </p:sp>
    </p:spTree>
    <p:extLst>
      <p:ext uri="{BB962C8B-B14F-4D97-AF65-F5344CB8AC3E}">
        <p14:creationId xmlns:p14="http://schemas.microsoft.com/office/powerpoint/2010/main" val="219671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FF1203D8-1535-494D-ABE5-D63DF320DD73}"/>
              </a:ext>
            </a:extLst>
          </p:cNvPr>
          <p:cNvSpPr>
            <a:spLocks noGrp="1"/>
          </p:cNvSpPr>
          <p:nvPr>
            <p:ph type="title"/>
          </p:nvPr>
        </p:nvSpPr>
        <p:spPr>
          <a:xfrm>
            <a:off x="457200" y="0"/>
            <a:ext cx="8229600" cy="1143000"/>
          </a:xfrm>
        </p:spPr>
        <p:txBody>
          <a:bodyPr/>
          <a:lstStyle/>
          <a:p>
            <a:pPr eaLnBrk="1" hangingPunct="1"/>
            <a:r>
              <a:rPr lang="en-US" altLang="en-US" sz="3600"/>
              <a:t>A8035 - Research Methodology</a:t>
            </a:r>
          </a:p>
        </p:txBody>
      </p:sp>
      <p:pic>
        <p:nvPicPr>
          <p:cNvPr id="2051" name="Content Placeholder 1">
            <a:extLst>
              <a:ext uri="{FF2B5EF4-FFF2-40B4-BE49-F238E27FC236}">
                <a16:creationId xmlns:a16="http://schemas.microsoft.com/office/drawing/2014/main" id="{39356D7D-6CB7-4FE6-9DBB-1BF22E16D8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060450"/>
            <a:ext cx="8229600" cy="5340350"/>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FA60-1E96-46A8-8D18-9D704FF35AEE}"/>
              </a:ext>
            </a:extLst>
          </p:cNvPr>
          <p:cNvSpPr>
            <a:spLocks noGrp="1"/>
          </p:cNvSpPr>
          <p:nvPr>
            <p:ph type="title"/>
          </p:nvPr>
        </p:nvSpPr>
        <p:spPr/>
        <p:txBody>
          <a:bodyPr/>
          <a:lstStyle/>
          <a:p>
            <a:r>
              <a:rPr lang="en-US" dirty="0"/>
              <a:t>Research Approaches</a:t>
            </a:r>
          </a:p>
        </p:txBody>
      </p:sp>
      <p:sp>
        <p:nvSpPr>
          <p:cNvPr id="3" name="Content Placeholder 2">
            <a:extLst>
              <a:ext uri="{FF2B5EF4-FFF2-40B4-BE49-F238E27FC236}">
                <a16:creationId xmlns:a16="http://schemas.microsoft.com/office/drawing/2014/main" id="{BA536CC7-349A-45DD-ACD1-3920A2316A5E}"/>
              </a:ext>
            </a:extLst>
          </p:cNvPr>
          <p:cNvSpPr>
            <a:spLocks noGrp="1"/>
          </p:cNvSpPr>
          <p:nvPr>
            <p:ph idx="1"/>
          </p:nvPr>
        </p:nvSpPr>
        <p:spPr>
          <a:xfrm>
            <a:off x="457200" y="1600200"/>
            <a:ext cx="8229600" cy="4983162"/>
          </a:xfrm>
        </p:spPr>
        <p:txBody>
          <a:bodyPr>
            <a:normAutofit fontScale="85000" lnSpcReduction="20000"/>
          </a:bodyPr>
          <a:lstStyle/>
          <a:p>
            <a:pPr marL="0" indent="0">
              <a:buNone/>
            </a:pPr>
            <a:r>
              <a:rPr lang="en-US" b="1" dirty="0"/>
              <a:t>Mixed Methods Research Approach </a:t>
            </a:r>
          </a:p>
          <a:p>
            <a:r>
              <a:rPr lang="en-US" dirty="0"/>
              <a:t>Combines both quantitative and qualitative approaches in a single study.</a:t>
            </a:r>
          </a:p>
          <a:p>
            <a:r>
              <a:rPr lang="en-US" dirty="0"/>
              <a:t>Useful when both numerical data and detailed understanding are needed.</a:t>
            </a:r>
          </a:p>
          <a:p>
            <a:r>
              <a:rPr lang="en-US" dirty="0"/>
              <a:t>Can be used sequentially (one after the other) or concurrently (both at the same time).</a:t>
            </a:r>
          </a:p>
          <a:p>
            <a:pPr marL="0" indent="0">
              <a:buNone/>
            </a:pPr>
            <a:r>
              <a:rPr lang="en-US" b="1" dirty="0"/>
              <a:t>Example</a:t>
            </a:r>
            <a:r>
              <a:rPr lang="en-US" dirty="0"/>
              <a:t>: A study on online learning effectiveness that includes a survey (quantitative) and interviews (qualitative).</a:t>
            </a:r>
          </a:p>
          <a:p>
            <a:pPr marL="0" indent="0">
              <a:buNone/>
            </a:pPr>
            <a:r>
              <a:rPr lang="en-US" b="1" dirty="0"/>
              <a:t>Key Features</a:t>
            </a:r>
            <a:r>
              <a:rPr lang="en-US" dirty="0"/>
              <a:t>:</a:t>
            </a:r>
          </a:p>
          <a:p>
            <a:r>
              <a:rPr lang="en-US" dirty="0"/>
              <a:t>Integrates strengths of both approaches</a:t>
            </a:r>
          </a:p>
          <a:p>
            <a:r>
              <a:rPr lang="en-US" dirty="0"/>
              <a:t>Offers a more complete view of research problems</a:t>
            </a:r>
          </a:p>
          <a:p>
            <a:pPr marL="0" indent="0">
              <a:buNone/>
            </a:pPr>
            <a:endParaRPr lang="en-US" dirty="0"/>
          </a:p>
        </p:txBody>
      </p:sp>
    </p:spTree>
    <p:extLst>
      <p:ext uri="{BB962C8B-B14F-4D97-AF65-F5344CB8AC3E}">
        <p14:creationId xmlns:p14="http://schemas.microsoft.com/office/powerpoint/2010/main" val="3299345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31F8-BFB4-4815-B7DF-BC4AE52E20B9}"/>
              </a:ext>
            </a:extLst>
          </p:cNvPr>
          <p:cNvSpPr>
            <a:spLocks noGrp="1"/>
          </p:cNvSpPr>
          <p:nvPr>
            <p:ph type="title"/>
          </p:nvPr>
        </p:nvSpPr>
        <p:spPr/>
        <p:txBody>
          <a:bodyPr/>
          <a:lstStyle/>
          <a:p>
            <a:r>
              <a:rPr lang="en-US" dirty="0"/>
              <a:t>Research Approaches</a:t>
            </a:r>
          </a:p>
        </p:txBody>
      </p:sp>
      <p:sp>
        <p:nvSpPr>
          <p:cNvPr id="3" name="Content Placeholder 2">
            <a:extLst>
              <a:ext uri="{FF2B5EF4-FFF2-40B4-BE49-F238E27FC236}">
                <a16:creationId xmlns:a16="http://schemas.microsoft.com/office/drawing/2014/main" id="{F270D283-DEE8-455F-908C-BCD3AA54242A}"/>
              </a:ext>
            </a:extLst>
          </p:cNvPr>
          <p:cNvSpPr>
            <a:spLocks noGrp="1"/>
          </p:cNvSpPr>
          <p:nvPr>
            <p:ph idx="1"/>
          </p:nvPr>
        </p:nvSpPr>
        <p:spPr/>
        <p:txBody>
          <a:bodyPr/>
          <a:lstStyle/>
          <a:p>
            <a:r>
              <a:rPr lang="en-US" dirty="0"/>
              <a:t>Choosing the right research approach depends on the nature of the research problem, objectives, and the type of data required. </a:t>
            </a:r>
          </a:p>
          <a:p>
            <a:r>
              <a:rPr lang="en-US" dirty="0"/>
              <a:t>A well-chosen approach leads to more reliable and valid results, contributing to better decision-making and deeper understanding.</a:t>
            </a:r>
          </a:p>
        </p:txBody>
      </p:sp>
    </p:spTree>
    <p:extLst>
      <p:ext uri="{BB962C8B-B14F-4D97-AF65-F5344CB8AC3E}">
        <p14:creationId xmlns:p14="http://schemas.microsoft.com/office/powerpoint/2010/main" val="1956236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A56B5-7BC4-4B1C-9CCD-EB540873787B}"/>
              </a:ext>
            </a:extLst>
          </p:cNvPr>
          <p:cNvSpPr>
            <a:spLocks noGrp="1"/>
          </p:cNvSpPr>
          <p:nvPr>
            <p:ph type="title"/>
          </p:nvPr>
        </p:nvSpPr>
        <p:spPr/>
        <p:txBody>
          <a:bodyPr/>
          <a:lstStyle/>
          <a:p>
            <a:r>
              <a:rPr lang="en-US" dirty="0"/>
              <a:t>Significance of Research</a:t>
            </a:r>
          </a:p>
        </p:txBody>
      </p:sp>
      <p:sp>
        <p:nvSpPr>
          <p:cNvPr id="3" name="Content Placeholder 2">
            <a:extLst>
              <a:ext uri="{FF2B5EF4-FFF2-40B4-BE49-F238E27FC236}">
                <a16:creationId xmlns:a16="http://schemas.microsoft.com/office/drawing/2014/main" id="{E4A36432-B140-4545-AD52-2AF8F51A855B}"/>
              </a:ext>
            </a:extLst>
          </p:cNvPr>
          <p:cNvSpPr>
            <a:spLocks noGrp="1"/>
          </p:cNvSpPr>
          <p:nvPr>
            <p:ph idx="1"/>
          </p:nvPr>
        </p:nvSpPr>
        <p:spPr/>
        <p:txBody>
          <a:bodyPr/>
          <a:lstStyle/>
          <a:p>
            <a:pPr marL="0" indent="0" algn="just">
              <a:buNone/>
            </a:pPr>
            <a:r>
              <a:rPr lang="en-US" dirty="0"/>
              <a:t>Research is a systematic and scientific process of collecting, analyzing, and interpreting information to answer questions or solve problems. It plays a vital role in the advancement of knowledge and development of society.</a:t>
            </a:r>
          </a:p>
        </p:txBody>
      </p:sp>
    </p:spTree>
    <p:extLst>
      <p:ext uri="{BB962C8B-B14F-4D97-AF65-F5344CB8AC3E}">
        <p14:creationId xmlns:p14="http://schemas.microsoft.com/office/powerpoint/2010/main" val="2557451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AE48-829C-4C83-9959-DD4173558645}"/>
              </a:ext>
            </a:extLst>
          </p:cNvPr>
          <p:cNvSpPr>
            <a:spLocks noGrp="1"/>
          </p:cNvSpPr>
          <p:nvPr>
            <p:ph type="title"/>
          </p:nvPr>
        </p:nvSpPr>
        <p:spPr/>
        <p:txBody>
          <a:bodyPr/>
          <a:lstStyle/>
          <a:p>
            <a:r>
              <a:rPr lang="en-US" dirty="0"/>
              <a:t>Significance of Research</a:t>
            </a:r>
          </a:p>
        </p:txBody>
      </p:sp>
      <p:sp>
        <p:nvSpPr>
          <p:cNvPr id="3" name="Content Placeholder 2">
            <a:extLst>
              <a:ext uri="{FF2B5EF4-FFF2-40B4-BE49-F238E27FC236}">
                <a16:creationId xmlns:a16="http://schemas.microsoft.com/office/drawing/2014/main" id="{9A27F160-4061-44D6-B75E-77C32941892D}"/>
              </a:ext>
            </a:extLst>
          </p:cNvPr>
          <p:cNvSpPr>
            <a:spLocks noGrp="1"/>
          </p:cNvSpPr>
          <p:nvPr>
            <p:ph idx="1"/>
          </p:nvPr>
        </p:nvSpPr>
        <p:spPr>
          <a:xfrm>
            <a:off x="457200" y="1600200"/>
            <a:ext cx="8229600" cy="4781128"/>
          </a:xfrm>
        </p:spPr>
        <p:txBody>
          <a:bodyPr>
            <a:normAutofit fontScale="62500" lnSpcReduction="20000"/>
          </a:bodyPr>
          <a:lstStyle/>
          <a:p>
            <a:pPr marL="0" indent="0">
              <a:buNone/>
            </a:pPr>
            <a:r>
              <a:rPr lang="en-US" b="1" dirty="0"/>
              <a:t>Significance of Research in Various Fields </a:t>
            </a:r>
            <a:r>
              <a:rPr lang="en-US" b="1" i="1" dirty="0"/>
              <a:t>(5 marks)</a:t>
            </a:r>
            <a:endParaRPr lang="en-US" b="1" dirty="0"/>
          </a:p>
          <a:p>
            <a:pPr marL="0" indent="0">
              <a:buNone/>
            </a:pPr>
            <a:r>
              <a:rPr lang="en-US" dirty="0"/>
              <a:t>a) </a:t>
            </a:r>
            <a:r>
              <a:rPr lang="en-US" b="1" dirty="0"/>
              <a:t>In Academic and Scientific Development</a:t>
            </a:r>
            <a:endParaRPr lang="en-US" dirty="0"/>
          </a:p>
          <a:p>
            <a:r>
              <a:rPr lang="en-US" dirty="0"/>
              <a:t>Expands knowledge and supports theory development.</a:t>
            </a:r>
          </a:p>
          <a:p>
            <a:r>
              <a:rPr lang="en-US" dirty="0"/>
              <a:t>Helps in discovering new facts and understanding complex phenomena.</a:t>
            </a:r>
          </a:p>
          <a:p>
            <a:r>
              <a:rPr lang="en-US" dirty="0"/>
              <a:t>Example: Research in medicine leads to development of vaccines and treatments.</a:t>
            </a:r>
          </a:p>
          <a:p>
            <a:pPr marL="0" indent="0">
              <a:buNone/>
            </a:pPr>
            <a:r>
              <a:rPr lang="en-US" dirty="0"/>
              <a:t>b) </a:t>
            </a:r>
            <a:r>
              <a:rPr lang="en-US" b="1" dirty="0"/>
              <a:t>In Decision-Making and Policy Formulation</a:t>
            </a:r>
            <a:endParaRPr lang="en-US" dirty="0"/>
          </a:p>
          <a:p>
            <a:r>
              <a:rPr lang="en-US" dirty="0"/>
              <a:t>Research provides a factual basis for government and organizational policies.</a:t>
            </a:r>
          </a:p>
          <a:p>
            <a:r>
              <a:rPr lang="en-US" dirty="0"/>
              <a:t>Example: Economic surveys help in planning national budgets and development schemes.</a:t>
            </a:r>
          </a:p>
          <a:p>
            <a:pPr marL="0" indent="0">
              <a:buNone/>
            </a:pPr>
            <a:r>
              <a:rPr lang="en-US" dirty="0"/>
              <a:t>c) </a:t>
            </a:r>
            <a:r>
              <a:rPr lang="en-US" b="1" dirty="0"/>
              <a:t>In Solving Social and Economic Problems</a:t>
            </a:r>
            <a:endParaRPr lang="en-US" dirty="0"/>
          </a:p>
          <a:p>
            <a:r>
              <a:rPr lang="en-US" dirty="0"/>
              <a:t>Identifies causes and suggests solutions for issues like poverty, unemployment, and pollution.</a:t>
            </a:r>
          </a:p>
          <a:p>
            <a:r>
              <a:rPr lang="en-US" dirty="0"/>
              <a:t>Example: Social research helps improve education, healthcare, and rural development.</a:t>
            </a:r>
          </a:p>
          <a:p>
            <a:pPr marL="0" indent="0">
              <a:buNone/>
            </a:pPr>
            <a:endParaRPr lang="en-US" dirty="0"/>
          </a:p>
        </p:txBody>
      </p:sp>
    </p:spTree>
    <p:extLst>
      <p:ext uri="{BB962C8B-B14F-4D97-AF65-F5344CB8AC3E}">
        <p14:creationId xmlns:p14="http://schemas.microsoft.com/office/powerpoint/2010/main" val="4014536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4F19-B15A-4A3E-9139-1135F0C414F3}"/>
              </a:ext>
            </a:extLst>
          </p:cNvPr>
          <p:cNvSpPr>
            <a:spLocks noGrp="1"/>
          </p:cNvSpPr>
          <p:nvPr>
            <p:ph type="title"/>
          </p:nvPr>
        </p:nvSpPr>
        <p:spPr/>
        <p:txBody>
          <a:bodyPr/>
          <a:lstStyle/>
          <a:p>
            <a:r>
              <a:rPr lang="en-US" dirty="0"/>
              <a:t>Significance of Research</a:t>
            </a:r>
          </a:p>
        </p:txBody>
      </p:sp>
      <p:sp>
        <p:nvSpPr>
          <p:cNvPr id="3" name="Content Placeholder 2">
            <a:extLst>
              <a:ext uri="{FF2B5EF4-FFF2-40B4-BE49-F238E27FC236}">
                <a16:creationId xmlns:a16="http://schemas.microsoft.com/office/drawing/2014/main" id="{B9378DA7-6CAE-459A-B762-66C473FAFF45}"/>
              </a:ext>
            </a:extLst>
          </p:cNvPr>
          <p:cNvSpPr>
            <a:spLocks noGrp="1"/>
          </p:cNvSpPr>
          <p:nvPr>
            <p:ph idx="1"/>
          </p:nvPr>
        </p:nvSpPr>
        <p:spPr>
          <a:xfrm>
            <a:off x="457200" y="1600200"/>
            <a:ext cx="8229600" cy="4983162"/>
          </a:xfrm>
        </p:spPr>
        <p:txBody>
          <a:bodyPr>
            <a:normAutofit fontScale="77500" lnSpcReduction="20000"/>
          </a:bodyPr>
          <a:lstStyle/>
          <a:p>
            <a:pPr marL="0" indent="0">
              <a:buNone/>
            </a:pPr>
            <a:r>
              <a:rPr lang="en-US" dirty="0"/>
              <a:t>d) </a:t>
            </a:r>
            <a:r>
              <a:rPr lang="en-US" b="1" dirty="0"/>
              <a:t>In Business and Industry</a:t>
            </a:r>
            <a:endParaRPr lang="en-US" dirty="0"/>
          </a:p>
          <a:p>
            <a:r>
              <a:rPr lang="en-US" dirty="0"/>
              <a:t>Supports market analysis, product development, and improving customer satisfaction.</a:t>
            </a:r>
          </a:p>
          <a:p>
            <a:r>
              <a:rPr lang="en-US" dirty="0"/>
              <a:t>Example: Market research helps in launching successful products and services.</a:t>
            </a:r>
          </a:p>
          <a:p>
            <a:pPr marL="0" indent="0">
              <a:buNone/>
            </a:pPr>
            <a:r>
              <a:rPr lang="en-US" dirty="0"/>
              <a:t>e) </a:t>
            </a:r>
            <a:r>
              <a:rPr lang="en-US" b="1" dirty="0"/>
              <a:t>In Technological Advancements</a:t>
            </a:r>
            <a:endParaRPr lang="en-US" dirty="0"/>
          </a:p>
          <a:p>
            <a:r>
              <a:rPr lang="en-US" dirty="0"/>
              <a:t>Leads to innovation and improvement in tools, processes, and systems.</a:t>
            </a:r>
          </a:p>
          <a:p>
            <a:r>
              <a:rPr lang="en-US" dirty="0"/>
              <a:t>Example: Research in artificial intelligence and cloud computing has revolutionized industries.</a:t>
            </a:r>
          </a:p>
          <a:p>
            <a:pPr marL="0" indent="0">
              <a:buNone/>
            </a:pPr>
            <a:endParaRPr lang="en-US" dirty="0"/>
          </a:p>
          <a:p>
            <a:pPr marL="0" indent="0" algn="just">
              <a:buNone/>
            </a:pPr>
            <a:r>
              <a:rPr lang="en-US" dirty="0"/>
              <a:t>Research is essential for the growth and progress of any field. It supports informed decision-making, solves real-world problems, and contributes to overall societal development.</a:t>
            </a:r>
          </a:p>
          <a:p>
            <a:pPr marL="0" indent="0">
              <a:buNone/>
            </a:pPr>
            <a:endParaRPr lang="en-US" dirty="0"/>
          </a:p>
        </p:txBody>
      </p:sp>
    </p:spTree>
    <p:extLst>
      <p:ext uri="{BB962C8B-B14F-4D97-AF65-F5344CB8AC3E}">
        <p14:creationId xmlns:p14="http://schemas.microsoft.com/office/powerpoint/2010/main" val="302251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8577-5832-44F0-AF7B-CE0EAE567009}"/>
              </a:ext>
            </a:extLst>
          </p:cNvPr>
          <p:cNvSpPr>
            <a:spLocks noGrp="1"/>
          </p:cNvSpPr>
          <p:nvPr>
            <p:ph type="title"/>
          </p:nvPr>
        </p:nvSpPr>
        <p:spPr/>
        <p:txBody>
          <a:bodyPr>
            <a:normAutofit fontScale="90000"/>
          </a:bodyPr>
          <a:lstStyle/>
          <a:p>
            <a:r>
              <a:rPr lang="en-US" dirty="0"/>
              <a:t>Research Methods vs Research Methodology</a:t>
            </a:r>
          </a:p>
        </p:txBody>
      </p:sp>
      <p:sp>
        <p:nvSpPr>
          <p:cNvPr id="3" name="Content Placeholder 2">
            <a:extLst>
              <a:ext uri="{FF2B5EF4-FFF2-40B4-BE49-F238E27FC236}">
                <a16:creationId xmlns:a16="http://schemas.microsoft.com/office/drawing/2014/main" id="{7C3AE94F-0D4C-486C-9913-FBB94B5B7F54}"/>
              </a:ext>
            </a:extLst>
          </p:cNvPr>
          <p:cNvSpPr>
            <a:spLocks noGrp="1"/>
          </p:cNvSpPr>
          <p:nvPr>
            <p:ph idx="1"/>
          </p:nvPr>
        </p:nvSpPr>
        <p:spPr/>
        <p:txBody>
          <a:bodyPr>
            <a:normAutofit fontScale="92500" lnSpcReduction="20000"/>
          </a:bodyPr>
          <a:lstStyle/>
          <a:p>
            <a:pPr marL="0" indent="0">
              <a:buNone/>
            </a:pPr>
            <a:r>
              <a:rPr lang="en-US" b="1" dirty="0"/>
              <a:t>Research Methods </a:t>
            </a:r>
          </a:p>
          <a:p>
            <a:pPr marL="0" indent="0">
              <a:buNone/>
            </a:pPr>
            <a:r>
              <a:rPr lang="en-US" dirty="0"/>
              <a:t>Research methods refer to the </a:t>
            </a:r>
            <a:r>
              <a:rPr lang="en-US" b="1" dirty="0"/>
              <a:t>specific techniques and procedures</a:t>
            </a:r>
            <a:r>
              <a:rPr lang="en-US" dirty="0"/>
              <a:t> used for data collection and analysis.</a:t>
            </a:r>
          </a:p>
          <a:p>
            <a:r>
              <a:rPr lang="en-US" dirty="0"/>
              <a:t>These are the </a:t>
            </a:r>
            <a:r>
              <a:rPr lang="en-US" b="1" dirty="0"/>
              <a:t>tools or instruments</a:t>
            </a:r>
            <a:r>
              <a:rPr lang="en-US" dirty="0"/>
              <a:t> used during research.</a:t>
            </a:r>
          </a:p>
          <a:p>
            <a:pPr marL="0" indent="0">
              <a:buNone/>
            </a:pPr>
            <a:r>
              <a:rPr lang="en-US" b="1" dirty="0"/>
              <a:t>Examples</a:t>
            </a:r>
            <a:r>
              <a:rPr lang="en-US" dirty="0"/>
              <a:t>: Surveys, interviews, experiments, observations, statistical analysis.</a:t>
            </a:r>
          </a:p>
          <a:p>
            <a:pPr marL="0" indent="0">
              <a:buNone/>
            </a:pPr>
            <a:r>
              <a:rPr lang="en-US" b="1" dirty="0"/>
              <a:t>Purpose</a:t>
            </a:r>
            <a:r>
              <a:rPr lang="en-US" dirty="0"/>
              <a:t>: To gather and analyze data to answer the research question.</a:t>
            </a:r>
          </a:p>
          <a:p>
            <a:pPr marL="0" indent="0">
              <a:buNone/>
            </a:pPr>
            <a:endParaRPr lang="en-US" dirty="0"/>
          </a:p>
        </p:txBody>
      </p:sp>
    </p:spTree>
    <p:extLst>
      <p:ext uri="{BB962C8B-B14F-4D97-AF65-F5344CB8AC3E}">
        <p14:creationId xmlns:p14="http://schemas.microsoft.com/office/powerpoint/2010/main" val="4260438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ED96-BBC6-4D24-8632-4C29D8167212}"/>
              </a:ext>
            </a:extLst>
          </p:cNvPr>
          <p:cNvSpPr>
            <a:spLocks noGrp="1"/>
          </p:cNvSpPr>
          <p:nvPr>
            <p:ph type="title"/>
          </p:nvPr>
        </p:nvSpPr>
        <p:spPr/>
        <p:txBody>
          <a:bodyPr>
            <a:normAutofit fontScale="90000"/>
          </a:bodyPr>
          <a:lstStyle/>
          <a:p>
            <a:r>
              <a:rPr lang="en-US" dirty="0"/>
              <a:t>Research Methods vs Research Methodology</a:t>
            </a:r>
          </a:p>
        </p:txBody>
      </p:sp>
      <p:sp>
        <p:nvSpPr>
          <p:cNvPr id="3" name="Content Placeholder 2">
            <a:extLst>
              <a:ext uri="{FF2B5EF4-FFF2-40B4-BE49-F238E27FC236}">
                <a16:creationId xmlns:a16="http://schemas.microsoft.com/office/drawing/2014/main" id="{5A472B39-0F50-417F-8F85-F8D0AD511CDF}"/>
              </a:ext>
            </a:extLst>
          </p:cNvPr>
          <p:cNvSpPr>
            <a:spLocks noGrp="1"/>
          </p:cNvSpPr>
          <p:nvPr>
            <p:ph idx="1"/>
          </p:nvPr>
        </p:nvSpPr>
        <p:spPr/>
        <p:txBody>
          <a:bodyPr>
            <a:normAutofit fontScale="92500" lnSpcReduction="20000"/>
          </a:bodyPr>
          <a:lstStyle/>
          <a:p>
            <a:pPr marL="0" indent="0">
              <a:buNone/>
            </a:pPr>
            <a:r>
              <a:rPr lang="en-US" b="1" dirty="0"/>
              <a:t>Research Methodology </a:t>
            </a:r>
            <a:r>
              <a:rPr lang="en-US" b="1" i="1" dirty="0"/>
              <a:t>(2 marks)</a:t>
            </a:r>
            <a:endParaRPr lang="en-US" b="1" dirty="0"/>
          </a:p>
          <a:p>
            <a:r>
              <a:rPr lang="en-US" dirty="0"/>
              <a:t>Methodology is the </a:t>
            </a:r>
            <a:r>
              <a:rPr lang="en-US" b="1" dirty="0"/>
              <a:t>overall strategy and rationale</a:t>
            </a:r>
            <a:r>
              <a:rPr lang="en-US" dirty="0"/>
              <a:t> behind choosing certain methods.</a:t>
            </a:r>
          </a:p>
          <a:p>
            <a:r>
              <a:rPr lang="en-US" dirty="0"/>
              <a:t>It explains the </a:t>
            </a:r>
            <a:r>
              <a:rPr lang="en-US" b="1" dirty="0"/>
              <a:t>why, how, and what</a:t>
            </a:r>
            <a:r>
              <a:rPr lang="en-US" dirty="0"/>
              <a:t> of the research process.</a:t>
            </a:r>
          </a:p>
          <a:p>
            <a:r>
              <a:rPr lang="en-US" dirty="0"/>
              <a:t>It includes the theoretical framework, philosophical approach (positivism, interpretivism), and justification of methods.</a:t>
            </a:r>
          </a:p>
          <a:p>
            <a:pPr marL="0" indent="0">
              <a:buNone/>
            </a:pPr>
            <a:r>
              <a:rPr lang="en-US" b="1" dirty="0"/>
              <a:t>Purpose</a:t>
            </a:r>
            <a:r>
              <a:rPr lang="en-US" dirty="0"/>
              <a:t>: To provide a deeper understanding of the research design and ensure the research is valid and reliable.</a:t>
            </a:r>
          </a:p>
          <a:p>
            <a:pPr marL="0" indent="0">
              <a:buNone/>
            </a:pPr>
            <a:endParaRPr lang="en-US" dirty="0"/>
          </a:p>
        </p:txBody>
      </p:sp>
    </p:spTree>
    <p:extLst>
      <p:ext uri="{BB962C8B-B14F-4D97-AF65-F5344CB8AC3E}">
        <p14:creationId xmlns:p14="http://schemas.microsoft.com/office/powerpoint/2010/main" val="1773916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E3A7-B9BD-4322-A775-1942095B03EF}"/>
              </a:ext>
            </a:extLst>
          </p:cNvPr>
          <p:cNvSpPr>
            <a:spLocks noGrp="1"/>
          </p:cNvSpPr>
          <p:nvPr>
            <p:ph type="title"/>
          </p:nvPr>
        </p:nvSpPr>
        <p:spPr/>
        <p:txBody>
          <a:bodyPr>
            <a:normAutofit fontScale="90000"/>
          </a:bodyPr>
          <a:lstStyle/>
          <a:p>
            <a:r>
              <a:rPr lang="en-US" dirty="0"/>
              <a:t>Research Methods vs Research Methodology</a:t>
            </a:r>
          </a:p>
        </p:txBody>
      </p:sp>
      <p:pic>
        <p:nvPicPr>
          <p:cNvPr id="9" name="Content Placeholder 8">
            <a:extLst>
              <a:ext uri="{FF2B5EF4-FFF2-40B4-BE49-F238E27FC236}">
                <a16:creationId xmlns:a16="http://schemas.microsoft.com/office/drawing/2014/main" id="{0AE7F647-7F6F-4983-9DA4-6F4C6D7CD130}"/>
              </a:ext>
            </a:extLst>
          </p:cNvPr>
          <p:cNvPicPr>
            <a:picLocks noGrp="1" noChangeAspect="1"/>
          </p:cNvPicPr>
          <p:nvPr>
            <p:ph idx="1"/>
          </p:nvPr>
        </p:nvPicPr>
        <p:blipFill>
          <a:blip r:embed="rId2"/>
          <a:stretch>
            <a:fillRect/>
          </a:stretch>
        </p:blipFill>
        <p:spPr>
          <a:xfrm>
            <a:off x="323528" y="2513592"/>
            <a:ext cx="8496944" cy="3579704"/>
          </a:xfrm>
          <a:prstGeom prst="rect">
            <a:avLst/>
          </a:prstGeom>
        </p:spPr>
      </p:pic>
    </p:spTree>
    <p:extLst>
      <p:ext uri="{BB962C8B-B14F-4D97-AF65-F5344CB8AC3E}">
        <p14:creationId xmlns:p14="http://schemas.microsoft.com/office/powerpoint/2010/main" val="4209957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3A1F-C441-4873-8C71-EA3DA5BF24BC}"/>
              </a:ext>
            </a:extLst>
          </p:cNvPr>
          <p:cNvSpPr>
            <a:spLocks noGrp="1"/>
          </p:cNvSpPr>
          <p:nvPr>
            <p:ph type="title"/>
          </p:nvPr>
        </p:nvSpPr>
        <p:spPr/>
        <p:txBody>
          <a:bodyPr/>
          <a:lstStyle/>
          <a:p>
            <a:r>
              <a:rPr lang="en-US" dirty="0"/>
              <a:t>Research and Scientific Method</a:t>
            </a:r>
          </a:p>
        </p:txBody>
      </p:sp>
      <p:sp>
        <p:nvSpPr>
          <p:cNvPr id="3" name="Content Placeholder 2">
            <a:extLst>
              <a:ext uri="{FF2B5EF4-FFF2-40B4-BE49-F238E27FC236}">
                <a16:creationId xmlns:a16="http://schemas.microsoft.com/office/drawing/2014/main" id="{34E2C813-06A8-49F3-BCA3-A287F372375C}"/>
              </a:ext>
            </a:extLst>
          </p:cNvPr>
          <p:cNvSpPr>
            <a:spLocks noGrp="1"/>
          </p:cNvSpPr>
          <p:nvPr>
            <p:ph idx="1"/>
          </p:nvPr>
        </p:nvSpPr>
        <p:spPr/>
        <p:txBody>
          <a:bodyPr>
            <a:normAutofit lnSpcReduction="10000"/>
          </a:bodyPr>
          <a:lstStyle/>
          <a:p>
            <a:pPr marL="0" indent="0">
              <a:buNone/>
            </a:pPr>
            <a:r>
              <a:rPr lang="en-US" b="1" dirty="0"/>
              <a:t>Research </a:t>
            </a:r>
          </a:p>
          <a:p>
            <a:pPr marL="0" indent="0">
              <a:buNone/>
            </a:pPr>
            <a:r>
              <a:rPr lang="en-US" dirty="0"/>
              <a:t>Research is a </a:t>
            </a:r>
            <a:r>
              <a:rPr lang="en-US" b="1" dirty="0"/>
              <a:t>systematic and logical investigation</a:t>
            </a:r>
            <a:r>
              <a:rPr lang="en-US" dirty="0"/>
              <a:t> into a problem or situation to gain new knowledge or solve a problem.</a:t>
            </a:r>
          </a:p>
          <a:p>
            <a:r>
              <a:rPr lang="en-US" dirty="0"/>
              <a:t>It involves identifying a problem, reviewing existing information, collecting data, analyzing it, and drawing conclusions.</a:t>
            </a:r>
          </a:p>
          <a:p>
            <a:r>
              <a:rPr lang="en-US" b="1" dirty="0"/>
              <a:t>Purpose</a:t>
            </a:r>
            <a:r>
              <a:rPr lang="en-US" dirty="0"/>
              <a:t>: To discover new facts, verify existing theories, and find practical solutions.</a:t>
            </a:r>
          </a:p>
          <a:p>
            <a:pPr marL="0" indent="0">
              <a:buNone/>
            </a:pPr>
            <a:endParaRPr lang="en-US" dirty="0"/>
          </a:p>
        </p:txBody>
      </p:sp>
    </p:spTree>
    <p:extLst>
      <p:ext uri="{BB962C8B-B14F-4D97-AF65-F5344CB8AC3E}">
        <p14:creationId xmlns:p14="http://schemas.microsoft.com/office/powerpoint/2010/main" val="2882108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C509-5751-464D-BF8D-1D9DBFA9C430}"/>
              </a:ext>
            </a:extLst>
          </p:cNvPr>
          <p:cNvSpPr>
            <a:spLocks noGrp="1"/>
          </p:cNvSpPr>
          <p:nvPr>
            <p:ph type="title"/>
          </p:nvPr>
        </p:nvSpPr>
        <p:spPr/>
        <p:txBody>
          <a:bodyPr/>
          <a:lstStyle/>
          <a:p>
            <a:r>
              <a:rPr lang="en-US" dirty="0"/>
              <a:t>Research and Scientific Method</a:t>
            </a:r>
          </a:p>
        </p:txBody>
      </p:sp>
      <p:sp>
        <p:nvSpPr>
          <p:cNvPr id="3" name="Content Placeholder 2">
            <a:extLst>
              <a:ext uri="{FF2B5EF4-FFF2-40B4-BE49-F238E27FC236}">
                <a16:creationId xmlns:a16="http://schemas.microsoft.com/office/drawing/2014/main" id="{DB29238F-BB1D-4802-BF45-1657302F72C5}"/>
              </a:ext>
            </a:extLst>
          </p:cNvPr>
          <p:cNvSpPr>
            <a:spLocks noGrp="1"/>
          </p:cNvSpPr>
          <p:nvPr>
            <p:ph idx="1"/>
          </p:nvPr>
        </p:nvSpPr>
        <p:spPr/>
        <p:txBody>
          <a:bodyPr>
            <a:normAutofit fontScale="85000" lnSpcReduction="20000"/>
          </a:bodyPr>
          <a:lstStyle/>
          <a:p>
            <a:pPr marL="0" indent="0">
              <a:buNone/>
            </a:pPr>
            <a:r>
              <a:rPr lang="en-US" b="1" dirty="0"/>
              <a:t>Scientific Method </a:t>
            </a:r>
          </a:p>
          <a:p>
            <a:r>
              <a:rPr lang="en-US" dirty="0"/>
              <a:t>The </a:t>
            </a:r>
            <a:r>
              <a:rPr lang="en-US" b="1" dirty="0"/>
              <a:t>scientific method</a:t>
            </a:r>
            <a:r>
              <a:rPr lang="en-US" dirty="0"/>
              <a:t> is a structured process used in research to ensure objectivity and reliability.</a:t>
            </a:r>
          </a:p>
          <a:p>
            <a:r>
              <a:rPr lang="en-US" dirty="0"/>
              <a:t>It includes a series of steps:</a:t>
            </a:r>
          </a:p>
          <a:p>
            <a:pPr lvl="1"/>
            <a:r>
              <a:rPr lang="en-US" dirty="0"/>
              <a:t>Observation</a:t>
            </a:r>
          </a:p>
          <a:p>
            <a:pPr lvl="1"/>
            <a:r>
              <a:rPr lang="en-US" dirty="0"/>
              <a:t>Problem Identification</a:t>
            </a:r>
          </a:p>
          <a:p>
            <a:pPr lvl="1"/>
            <a:r>
              <a:rPr lang="en-US" dirty="0"/>
              <a:t>Hypothesis Formulation</a:t>
            </a:r>
          </a:p>
          <a:p>
            <a:pPr lvl="1"/>
            <a:r>
              <a:rPr lang="en-US" dirty="0"/>
              <a:t>Experimentation / Data Collection</a:t>
            </a:r>
          </a:p>
          <a:p>
            <a:pPr lvl="1"/>
            <a:r>
              <a:rPr lang="en-US" dirty="0"/>
              <a:t>Analysis</a:t>
            </a:r>
          </a:p>
          <a:p>
            <a:pPr lvl="1"/>
            <a:r>
              <a:rPr lang="en-US" dirty="0"/>
              <a:t>Conclusion</a:t>
            </a:r>
          </a:p>
          <a:p>
            <a:r>
              <a:rPr lang="en-US" dirty="0"/>
              <a:t>It ensures that research is </a:t>
            </a:r>
            <a:r>
              <a:rPr lang="en-US" b="1" dirty="0"/>
              <a:t>logical, empirical, and replicable</a:t>
            </a:r>
            <a:r>
              <a:rPr lang="en-US" dirty="0"/>
              <a:t>.</a:t>
            </a:r>
          </a:p>
          <a:p>
            <a:pPr marL="0" indent="0">
              <a:buNone/>
            </a:pPr>
            <a:endParaRPr lang="en-US" dirty="0"/>
          </a:p>
        </p:txBody>
      </p:sp>
    </p:spTree>
    <p:extLst>
      <p:ext uri="{BB962C8B-B14F-4D97-AF65-F5344CB8AC3E}">
        <p14:creationId xmlns:p14="http://schemas.microsoft.com/office/powerpoint/2010/main" val="371477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a:extLst>
              <a:ext uri="{FF2B5EF4-FFF2-40B4-BE49-F238E27FC236}">
                <a16:creationId xmlns:a16="http://schemas.microsoft.com/office/drawing/2014/main" id="{AE14D251-6F8A-47E2-8569-61E9A4E87448}"/>
              </a:ext>
            </a:extLst>
          </p:cNvPr>
          <p:cNvSpPr>
            <a:spLocks noChangeArrowheads="1"/>
          </p:cNvSpPr>
          <p:nvPr/>
        </p:nvSpPr>
        <p:spPr bwMode="auto">
          <a:xfrm>
            <a:off x="533400" y="457200"/>
            <a:ext cx="83058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2000" b="1" dirty="0"/>
              <a:t>Research Methodology: </a:t>
            </a:r>
            <a:r>
              <a:rPr lang="en-US" altLang="en-US" sz="2000" dirty="0"/>
              <a:t>Introduction, meaning, objectives, motivation, types of research, research approaches, significance of research, research methods versus methodology, research and scientific method, research process, criteria of good research. Defining a Research Problem: Research problem, selecting the problem, necessity of defining the problem, technique involved in defining a problem.</a:t>
            </a:r>
          </a:p>
          <a:p>
            <a:pPr algn="just" eaLnBrk="1" hangingPunct="1">
              <a:spcBef>
                <a:spcPct val="0"/>
              </a:spcBef>
              <a:buFontTx/>
              <a:buNone/>
            </a:pPr>
            <a:endParaRPr lang="en-US" altLang="en-US" sz="2000" dirty="0"/>
          </a:p>
          <a:p>
            <a:pPr algn="just" eaLnBrk="1" hangingPunct="1">
              <a:spcBef>
                <a:spcPct val="0"/>
              </a:spcBef>
              <a:buFontTx/>
              <a:buNone/>
            </a:pPr>
            <a:r>
              <a:rPr lang="en-US" altLang="en-US" sz="2000" b="1" dirty="0"/>
              <a:t>Research Desig</a:t>
            </a:r>
            <a:r>
              <a:rPr lang="en-US" altLang="en-US" sz="2000" dirty="0"/>
              <a:t>n: Meaning of research design, need for research design, features of a good design, important concepts relating to research design, different research designs, basic principles of experimental designs.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A80E-8CCC-4A25-8F6F-25C6B41C2202}"/>
              </a:ext>
            </a:extLst>
          </p:cNvPr>
          <p:cNvSpPr>
            <a:spLocks noGrp="1"/>
          </p:cNvSpPr>
          <p:nvPr>
            <p:ph type="title"/>
          </p:nvPr>
        </p:nvSpPr>
        <p:spPr/>
        <p:txBody>
          <a:bodyPr/>
          <a:lstStyle/>
          <a:p>
            <a:r>
              <a:rPr lang="en-US" dirty="0"/>
              <a:t>Research and Scientific Method</a:t>
            </a:r>
          </a:p>
        </p:txBody>
      </p:sp>
      <p:sp>
        <p:nvSpPr>
          <p:cNvPr id="3" name="Content Placeholder 2">
            <a:extLst>
              <a:ext uri="{FF2B5EF4-FFF2-40B4-BE49-F238E27FC236}">
                <a16:creationId xmlns:a16="http://schemas.microsoft.com/office/drawing/2014/main" id="{B0DB5CB9-D004-489A-BB1F-0AF7E90B79DC}"/>
              </a:ext>
            </a:extLst>
          </p:cNvPr>
          <p:cNvSpPr>
            <a:spLocks noGrp="1"/>
          </p:cNvSpPr>
          <p:nvPr>
            <p:ph idx="1"/>
          </p:nvPr>
        </p:nvSpPr>
        <p:spPr/>
        <p:txBody>
          <a:bodyPr>
            <a:normAutofit fontScale="85000" lnSpcReduction="20000"/>
          </a:bodyPr>
          <a:lstStyle/>
          <a:p>
            <a:pPr marL="0" indent="0">
              <a:buNone/>
            </a:pPr>
            <a:r>
              <a:rPr lang="en-US" b="1" dirty="0"/>
              <a:t>Relationship Between Research and Scientific Method</a:t>
            </a:r>
          </a:p>
          <a:p>
            <a:r>
              <a:rPr lang="en-US" dirty="0"/>
              <a:t>The scientific method provides the </a:t>
            </a:r>
            <a:r>
              <a:rPr lang="en-US" b="1" dirty="0"/>
              <a:t>framework</a:t>
            </a:r>
            <a:r>
              <a:rPr lang="en-US" dirty="0"/>
              <a:t> or </a:t>
            </a:r>
            <a:r>
              <a:rPr lang="en-US" b="1" dirty="0"/>
              <a:t>approach</a:t>
            </a:r>
            <a:r>
              <a:rPr lang="en-US" dirty="0"/>
              <a:t> to conducting research.</a:t>
            </a:r>
          </a:p>
          <a:p>
            <a:r>
              <a:rPr lang="en-US" dirty="0"/>
              <a:t>While research is the broader activity of inquiry, the scientific method is a </a:t>
            </a:r>
            <a:r>
              <a:rPr lang="en-US" b="1" dirty="0"/>
              <a:t>structured path</a:t>
            </a:r>
            <a:r>
              <a:rPr lang="en-US" dirty="0"/>
              <a:t> followed during that inquiry.</a:t>
            </a:r>
          </a:p>
          <a:p>
            <a:r>
              <a:rPr lang="en-US" dirty="0"/>
              <a:t>All scientific research follows the scientific method to maintain </a:t>
            </a:r>
            <a:r>
              <a:rPr lang="en-US" b="1" dirty="0"/>
              <a:t>accuracy, validity, and objectivity</a:t>
            </a:r>
            <a:r>
              <a:rPr lang="en-US" dirty="0"/>
              <a:t>.</a:t>
            </a:r>
          </a:p>
          <a:p>
            <a:pPr marL="0" indent="0">
              <a:buNone/>
            </a:pPr>
            <a:r>
              <a:rPr lang="en-US" b="1" dirty="0"/>
              <a:t>Example</a:t>
            </a:r>
            <a:r>
              <a:rPr lang="en-US" dirty="0"/>
              <a:t>:</a:t>
            </a:r>
            <a:br>
              <a:rPr lang="en-US" dirty="0"/>
            </a:br>
            <a:r>
              <a:rPr lang="en-US" dirty="0"/>
              <a:t>Research on the effectiveness of a new drug will follow the scientific method: testing the drug, collecting data, analyzing results, and confirming the hypothesis.</a:t>
            </a:r>
          </a:p>
          <a:p>
            <a:pPr marL="0" indent="0">
              <a:buNone/>
            </a:pPr>
            <a:endParaRPr lang="en-US" dirty="0"/>
          </a:p>
        </p:txBody>
      </p:sp>
    </p:spTree>
    <p:extLst>
      <p:ext uri="{BB962C8B-B14F-4D97-AF65-F5344CB8AC3E}">
        <p14:creationId xmlns:p14="http://schemas.microsoft.com/office/powerpoint/2010/main" val="3686097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B9B3-6ED1-45C1-938B-2F66DE6B4B89}"/>
              </a:ext>
            </a:extLst>
          </p:cNvPr>
          <p:cNvSpPr>
            <a:spLocks noGrp="1"/>
          </p:cNvSpPr>
          <p:nvPr>
            <p:ph type="title"/>
          </p:nvPr>
        </p:nvSpPr>
        <p:spPr/>
        <p:txBody>
          <a:bodyPr/>
          <a:lstStyle/>
          <a:p>
            <a:r>
              <a:rPr lang="en-US" dirty="0"/>
              <a:t>Research Process</a:t>
            </a:r>
          </a:p>
        </p:txBody>
      </p:sp>
      <p:sp>
        <p:nvSpPr>
          <p:cNvPr id="3" name="Content Placeholder 2">
            <a:extLst>
              <a:ext uri="{FF2B5EF4-FFF2-40B4-BE49-F238E27FC236}">
                <a16:creationId xmlns:a16="http://schemas.microsoft.com/office/drawing/2014/main" id="{F43F6A7D-6B48-4288-A065-A01480A79B55}"/>
              </a:ext>
            </a:extLst>
          </p:cNvPr>
          <p:cNvSpPr>
            <a:spLocks noGrp="1"/>
          </p:cNvSpPr>
          <p:nvPr>
            <p:ph idx="1"/>
          </p:nvPr>
        </p:nvSpPr>
        <p:spPr/>
        <p:txBody>
          <a:bodyPr/>
          <a:lstStyle/>
          <a:p>
            <a:pPr marL="0" indent="0">
              <a:buNone/>
            </a:pPr>
            <a:r>
              <a:rPr lang="en-US" dirty="0"/>
              <a:t>The research process is a </a:t>
            </a:r>
            <a:r>
              <a:rPr lang="en-US" b="1" dirty="0"/>
              <a:t>systematic sequence of steps</a:t>
            </a:r>
            <a:r>
              <a:rPr lang="en-US" dirty="0"/>
              <a:t> that researchers follow to conduct a study. It ensures logical, organized, and scientific investigation to achieve valid and reliable results.</a:t>
            </a:r>
          </a:p>
        </p:txBody>
      </p:sp>
    </p:spTree>
    <p:extLst>
      <p:ext uri="{BB962C8B-B14F-4D97-AF65-F5344CB8AC3E}">
        <p14:creationId xmlns:p14="http://schemas.microsoft.com/office/powerpoint/2010/main" val="149019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76FB0-1C83-4B53-AE16-EAC6FAC0D491}"/>
              </a:ext>
            </a:extLst>
          </p:cNvPr>
          <p:cNvSpPr>
            <a:spLocks noGrp="1"/>
          </p:cNvSpPr>
          <p:nvPr>
            <p:ph type="title"/>
          </p:nvPr>
        </p:nvSpPr>
        <p:spPr/>
        <p:txBody>
          <a:bodyPr/>
          <a:lstStyle/>
          <a:p>
            <a:r>
              <a:rPr lang="en-US" dirty="0"/>
              <a:t>Research Process</a:t>
            </a:r>
          </a:p>
        </p:txBody>
      </p:sp>
      <p:sp>
        <p:nvSpPr>
          <p:cNvPr id="3" name="Content Placeholder 2">
            <a:extLst>
              <a:ext uri="{FF2B5EF4-FFF2-40B4-BE49-F238E27FC236}">
                <a16:creationId xmlns:a16="http://schemas.microsoft.com/office/drawing/2014/main" id="{2D87B766-B31B-45A7-BEE5-96C6DCFE5B9D}"/>
              </a:ext>
            </a:extLst>
          </p:cNvPr>
          <p:cNvSpPr>
            <a:spLocks noGrp="1"/>
          </p:cNvSpPr>
          <p:nvPr>
            <p:ph idx="1"/>
          </p:nvPr>
        </p:nvSpPr>
        <p:spPr/>
        <p:txBody>
          <a:bodyPr>
            <a:normAutofit fontScale="70000" lnSpcReduction="20000"/>
          </a:bodyPr>
          <a:lstStyle/>
          <a:p>
            <a:pPr marL="0" indent="0">
              <a:buNone/>
            </a:pPr>
            <a:r>
              <a:rPr lang="en-US" b="1" dirty="0"/>
              <a:t>Steps in the Research Process </a:t>
            </a:r>
          </a:p>
          <a:p>
            <a:pPr marL="0" indent="0">
              <a:buNone/>
            </a:pPr>
            <a:r>
              <a:rPr lang="en-US" b="1" dirty="0"/>
              <a:t>a) Identifying the Research Problem</a:t>
            </a:r>
            <a:endParaRPr lang="en-US" dirty="0"/>
          </a:p>
          <a:p>
            <a:pPr lvl="0"/>
            <a:r>
              <a:rPr lang="en-US" dirty="0"/>
              <a:t>The first step is to clearly define the issue or question to be studied.</a:t>
            </a:r>
          </a:p>
          <a:p>
            <a:pPr lvl="0"/>
            <a:r>
              <a:rPr lang="en-US" dirty="0"/>
              <a:t>A good problem should be specific, researchable, and significant.</a:t>
            </a:r>
          </a:p>
          <a:p>
            <a:pPr marL="0" indent="0">
              <a:buNone/>
            </a:pPr>
            <a:r>
              <a:rPr lang="en-US" b="1" dirty="0"/>
              <a:t>b) Review of Literature</a:t>
            </a:r>
            <a:endParaRPr lang="en-US" dirty="0"/>
          </a:p>
          <a:p>
            <a:pPr lvl="0"/>
            <a:r>
              <a:rPr lang="en-US" dirty="0"/>
              <a:t>Study existing work related to the topic to understand what has already been done.</a:t>
            </a:r>
          </a:p>
          <a:p>
            <a:pPr lvl="0"/>
            <a:r>
              <a:rPr lang="en-US" dirty="0"/>
              <a:t>Helps identify gaps and refine the research question.</a:t>
            </a:r>
          </a:p>
          <a:p>
            <a:pPr marL="0" indent="0">
              <a:buNone/>
            </a:pPr>
            <a:r>
              <a:rPr lang="en-US" b="1" dirty="0"/>
              <a:t>c) Formulating Hypothesis or Objectives</a:t>
            </a:r>
            <a:endParaRPr lang="en-US" dirty="0"/>
          </a:p>
          <a:p>
            <a:pPr lvl="0"/>
            <a:r>
              <a:rPr lang="en-US" dirty="0"/>
              <a:t>Based on the problem and literature review, form a hypothesis (if applicable) or set clear objectives.</a:t>
            </a:r>
          </a:p>
          <a:p>
            <a:r>
              <a:rPr lang="en-US" dirty="0"/>
              <a:t>Hypothesis is a tentative assumption to be tested</a:t>
            </a:r>
          </a:p>
        </p:txBody>
      </p:sp>
    </p:spTree>
    <p:extLst>
      <p:ext uri="{BB962C8B-B14F-4D97-AF65-F5344CB8AC3E}">
        <p14:creationId xmlns:p14="http://schemas.microsoft.com/office/powerpoint/2010/main" val="1036187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5091C-6ED9-4DDE-A9BD-55A8D2EF143A}"/>
              </a:ext>
            </a:extLst>
          </p:cNvPr>
          <p:cNvSpPr>
            <a:spLocks noGrp="1"/>
          </p:cNvSpPr>
          <p:nvPr>
            <p:ph type="title"/>
          </p:nvPr>
        </p:nvSpPr>
        <p:spPr/>
        <p:txBody>
          <a:bodyPr/>
          <a:lstStyle/>
          <a:p>
            <a:r>
              <a:rPr lang="en-US" dirty="0"/>
              <a:t>Research Process</a:t>
            </a:r>
          </a:p>
        </p:txBody>
      </p:sp>
      <p:sp>
        <p:nvSpPr>
          <p:cNvPr id="3" name="Content Placeholder 2">
            <a:extLst>
              <a:ext uri="{FF2B5EF4-FFF2-40B4-BE49-F238E27FC236}">
                <a16:creationId xmlns:a16="http://schemas.microsoft.com/office/drawing/2014/main" id="{DE4E6ED2-472E-4EC6-8E0F-5876A99D2DC3}"/>
              </a:ext>
            </a:extLst>
          </p:cNvPr>
          <p:cNvSpPr>
            <a:spLocks noGrp="1"/>
          </p:cNvSpPr>
          <p:nvPr>
            <p:ph idx="1"/>
          </p:nvPr>
        </p:nvSpPr>
        <p:spPr>
          <a:xfrm>
            <a:off x="457200" y="1600200"/>
            <a:ext cx="8229600" cy="4983162"/>
          </a:xfrm>
        </p:spPr>
        <p:txBody>
          <a:bodyPr>
            <a:normAutofit fontScale="70000" lnSpcReduction="20000"/>
          </a:bodyPr>
          <a:lstStyle/>
          <a:p>
            <a:pPr marL="0" indent="0">
              <a:buNone/>
            </a:pPr>
            <a:r>
              <a:rPr lang="en-US" b="1" dirty="0"/>
              <a:t>Steps in the Research Process </a:t>
            </a:r>
            <a:endParaRPr lang="en-US" dirty="0"/>
          </a:p>
          <a:p>
            <a:pPr marL="0" indent="0">
              <a:buNone/>
            </a:pPr>
            <a:r>
              <a:rPr lang="en-US" dirty="0"/>
              <a:t>d) Research Design and Methodology</a:t>
            </a:r>
          </a:p>
          <a:p>
            <a:pPr marL="0" indent="0">
              <a:buNone/>
            </a:pPr>
            <a:r>
              <a:rPr lang="en-US" dirty="0"/>
              <a:t>• Choose methods for data collection (surveys, interviews, experiments, etc.).</a:t>
            </a:r>
          </a:p>
          <a:p>
            <a:pPr marL="0" indent="0">
              <a:buNone/>
            </a:pPr>
            <a:r>
              <a:rPr lang="en-US" dirty="0"/>
              <a:t>• Decide sample size, tools, and techniques to be used.</a:t>
            </a:r>
          </a:p>
          <a:p>
            <a:pPr marL="0" indent="0">
              <a:buNone/>
            </a:pPr>
            <a:r>
              <a:rPr lang="en-US" dirty="0"/>
              <a:t>• This step ensures scientific planning.</a:t>
            </a:r>
          </a:p>
          <a:p>
            <a:pPr marL="0" indent="0">
              <a:buNone/>
            </a:pPr>
            <a:r>
              <a:rPr lang="en-US" dirty="0"/>
              <a:t>e) Data Collection and Analysis</a:t>
            </a:r>
          </a:p>
          <a:p>
            <a:pPr marL="0" indent="0">
              <a:buNone/>
            </a:pPr>
            <a:r>
              <a:rPr lang="en-US" dirty="0"/>
              <a:t>• Gather data using selected tools.</a:t>
            </a:r>
          </a:p>
          <a:p>
            <a:pPr marL="0" indent="0">
              <a:buNone/>
            </a:pPr>
            <a:r>
              <a:rPr lang="en-US" dirty="0"/>
              <a:t>• Then analyze it using statistical or qualitative methods to draw conclusions.</a:t>
            </a:r>
          </a:p>
          <a:p>
            <a:pPr marL="0" indent="0">
              <a:buNone/>
            </a:pPr>
            <a:r>
              <a:rPr lang="en-US" dirty="0"/>
              <a:t>f) Interpretation and Report Writing</a:t>
            </a:r>
          </a:p>
          <a:p>
            <a:pPr marL="0" indent="0">
              <a:buNone/>
            </a:pPr>
            <a:r>
              <a:rPr lang="en-US" dirty="0"/>
              <a:t>• Interpret findings in the context of the hypothesis or objectives.</a:t>
            </a:r>
          </a:p>
          <a:p>
            <a:pPr marL="0" indent="0">
              <a:buNone/>
            </a:pPr>
            <a:r>
              <a:rPr lang="en-US" dirty="0"/>
              <a:t>• Prepare a detailed research report or thesis with conclusions and recommendations.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93214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7A5D-6B03-44B9-8AB3-388910D31356}"/>
              </a:ext>
            </a:extLst>
          </p:cNvPr>
          <p:cNvSpPr>
            <a:spLocks noGrp="1"/>
          </p:cNvSpPr>
          <p:nvPr>
            <p:ph type="title"/>
          </p:nvPr>
        </p:nvSpPr>
        <p:spPr/>
        <p:txBody>
          <a:bodyPr/>
          <a:lstStyle/>
          <a:p>
            <a:r>
              <a:rPr lang="en-US" dirty="0"/>
              <a:t>Research Process</a:t>
            </a:r>
          </a:p>
        </p:txBody>
      </p:sp>
      <p:sp>
        <p:nvSpPr>
          <p:cNvPr id="3" name="Content Placeholder 2">
            <a:extLst>
              <a:ext uri="{FF2B5EF4-FFF2-40B4-BE49-F238E27FC236}">
                <a16:creationId xmlns:a16="http://schemas.microsoft.com/office/drawing/2014/main" id="{E426F54D-A814-4EB7-B49A-421F1A1842E9}"/>
              </a:ext>
            </a:extLst>
          </p:cNvPr>
          <p:cNvSpPr>
            <a:spLocks noGrp="1"/>
          </p:cNvSpPr>
          <p:nvPr>
            <p:ph idx="1"/>
          </p:nvPr>
        </p:nvSpPr>
        <p:spPr/>
        <p:txBody>
          <a:bodyPr/>
          <a:lstStyle/>
          <a:p>
            <a:pPr marL="0" indent="0" algn="just">
              <a:buNone/>
            </a:pPr>
            <a:r>
              <a:rPr lang="en-US" dirty="0"/>
              <a:t>The research process provides a </a:t>
            </a:r>
            <a:r>
              <a:rPr lang="en-US" b="1" dirty="0"/>
              <a:t>structured path from problem identification to solution</a:t>
            </a:r>
            <a:r>
              <a:rPr lang="en-US" dirty="0"/>
              <a:t>, ensuring that findings are valid, reliable, and contribute to knowledge or practical applications.</a:t>
            </a:r>
          </a:p>
        </p:txBody>
      </p:sp>
    </p:spTree>
    <p:extLst>
      <p:ext uri="{BB962C8B-B14F-4D97-AF65-F5344CB8AC3E}">
        <p14:creationId xmlns:p14="http://schemas.microsoft.com/office/powerpoint/2010/main" val="1393423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0E4F2-2F80-4262-8137-E0C64CC32303}"/>
              </a:ext>
            </a:extLst>
          </p:cNvPr>
          <p:cNvSpPr>
            <a:spLocks noGrp="1"/>
          </p:cNvSpPr>
          <p:nvPr>
            <p:ph type="title"/>
          </p:nvPr>
        </p:nvSpPr>
        <p:spPr/>
        <p:txBody>
          <a:bodyPr/>
          <a:lstStyle/>
          <a:p>
            <a:r>
              <a:rPr lang="en-US" dirty="0"/>
              <a:t>criteria of good research</a:t>
            </a:r>
          </a:p>
        </p:txBody>
      </p:sp>
      <p:sp>
        <p:nvSpPr>
          <p:cNvPr id="3" name="Content Placeholder 2">
            <a:extLst>
              <a:ext uri="{FF2B5EF4-FFF2-40B4-BE49-F238E27FC236}">
                <a16:creationId xmlns:a16="http://schemas.microsoft.com/office/drawing/2014/main" id="{DED4D249-6FC6-48E1-8D8C-ED5F80F8B45A}"/>
              </a:ext>
            </a:extLst>
          </p:cNvPr>
          <p:cNvSpPr>
            <a:spLocks noGrp="1"/>
          </p:cNvSpPr>
          <p:nvPr>
            <p:ph idx="1"/>
          </p:nvPr>
        </p:nvSpPr>
        <p:spPr/>
        <p:txBody>
          <a:bodyPr>
            <a:normAutofit fontScale="77500" lnSpcReduction="20000"/>
          </a:bodyPr>
          <a:lstStyle/>
          <a:p>
            <a:pPr marL="0" indent="0" algn="just">
              <a:buNone/>
            </a:pPr>
            <a:r>
              <a:rPr lang="en-US" dirty="0"/>
              <a:t>Good research is systematic, logical, and objective. It should generate reliable and valid results that contribute meaningfully to knowledge or solve real-world problems.</a:t>
            </a:r>
          </a:p>
          <a:p>
            <a:pPr marL="0" indent="0">
              <a:buNone/>
            </a:pPr>
            <a:r>
              <a:rPr lang="en-US" b="1" dirty="0"/>
              <a:t>a) Clearly Defined Purpose</a:t>
            </a:r>
          </a:p>
          <a:p>
            <a:r>
              <a:rPr lang="en-US" dirty="0"/>
              <a:t>The research problem and objectives must be specific, focused, and well-formulated.</a:t>
            </a:r>
          </a:p>
          <a:p>
            <a:pPr marL="0" indent="0">
              <a:buNone/>
            </a:pPr>
            <a:r>
              <a:rPr lang="en-US" b="1" dirty="0"/>
              <a:t>b) Systematic and Well-Planned</a:t>
            </a:r>
          </a:p>
          <a:p>
            <a:r>
              <a:rPr lang="en-US" dirty="0"/>
              <a:t>The research should follow a structured process (from problem identification to reporting) with logical sequencing.</a:t>
            </a:r>
          </a:p>
          <a:p>
            <a:pPr marL="0" indent="0">
              <a:buNone/>
            </a:pPr>
            <a:r>
              <a:rPr lang="en-US" b="1" dirty="0"/>
              <a:t>c) Empirical and Evidence-Based</a:t>
            </a:r>
          </a:p>
          <a:p>
            <a:r>
              <a:rPr lang="en-US" dirty="0"/>
              <a:t>Conclusions must be based on observable, measurable evidence gathered through proper methods</a:t>
            </a:r>
          </a:p>
          <a:p>
            <a:pPr marL="0" indent="0" algn="just">
              <a:buNone/>
            </a:pPr>
            <a:endParaRPr lang="en-US" dirty="0"/>
          </a:p>
        </p:txBody>
      </p:sp>
    </p:spTree>
    <p:extLst>
      <p:ext uri="{BB962C8B-B14F-4D97-AF65-F5344CB8AC3E}">
        <p14:creationId xmlns:p14="http://schemas.microsoft.com/office/powerpoint/2010/main" val="1967151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D08A-1F36-4662-84FE-144F48872354}"/>
              </a:ext>
            </a:extLst>
          </p:cNvPr>
          <p:cNvSpPr>
            <a:spLocks noGrp="1"/>
          </p:cNvSpPr>
          <p:nvPr>
            <p:ph type="title"/>
          </p:nvPr>
        </p:nvSpPr>
        <p:spPr/>
        <p:txBody>
          <a:bodyPr/>
          <a:lstStyle/>
          <a:p>
            <a:r>
              <a:rPr lang="en-US" dirty="0"/>
              <a:t>criteria of good research</a:t>
            </a:r>
          </a:p>
        </p:txBody>
      </p:sp>
      <p:sp>
        <p:nvSpPr>
          <p:cNvPr id="3" name="Content Placeholder 2">
            <a:extLst>
              <a:ext uri="{FF2B5EF4-FFF2-40B4-BE49-F238E27FC236}">
                <a16:creationId xmlns:a16="http://schemas.microsoft.com/office/drawing/2014/main" id="{DD6C892A-6C1D-43D4-BF43-92737B35D015}"/>
              </a:ext>
            </a:extLst>
          </p:cNvPr>
          <p:cNvSpPr>
            <a:spLocks noGrp="1"/>
          </p:cNvSpPr>
          <p:nvPr>
            <p:ph idx="1"/>
          </p:nvPr>
        </p:nvSpPr>
        <p:spPr>
          <a:xfrm>
            <a:off x="457200" y="1417638"/>
            <a:ext cx="8229600" cy="5107706"/>
          </a:xfrm>
        </p:spPr>
        <p:txBody>
          <a:bodyPr>
            <a:normAutofit fontScale="70000" lnSpcReduction="20000"/>
          </a:bodyPr>
          <a:lstStyle/>
          <a:p>
            <a:pPr marL="0" indent="0">
              <a:buNone/>
            </a:pPr>
            <a:r>
              <a:rPr lang="en-US" b="1" dirty="0"/>
              <a:t>d) Replicability and Reliability</a:t>
            </a:r>
          </a:p>
          <a:p>
            <a:r>
              <a:rPr lang="en-US" dirty="0"/>
              <a:t>Results should be consistent and reproducible when the study is repeated under similar conditions.</a:t>
            </a:r>
          </a:p>
          <a:p>
            <a:pPr marL="0" indent="0">
              <a:buNone/>
            </a:pPr>
            <a:r>
              <a:rPr lang="en-US" b="1" dirty="0"/>
              <a:t>e) Objectivity and Ethical Consideration</a:t>
            </a:r>
          </a:p>
          <a:p>
            <a:r>
              <a:rPr lang="en-US" dirty="0"/>
              <a:t>The research should be free from personal bias and follow ethical practices like honesty, integrity, and respect for subjects.</a:t>
            </a:r>
          </a:p>
          <a:p>
            <a:pPr marL="0" indent="0">
              <a:buNone/>
            </a:pPr>
            <a:r>
              <a:rPr lang="en-US" b="1" dirty="0"/>
              <a:t>f) Adequate Analysis</a:t>
            </a:r>
          </a:p>
          <a:p>
            <a:r>
              <a:rPr lang="en-US" dirty="0"/>
              <a:t>Data must be analyzed using appropriate techniques to ensure accuracy and correctness of conclusions.</a:t>
            </a:r>
          </a:p>
          <a:p>
            <a:pPr marL="0" indent="0">
              <a:buNone/>
            </a:pPr>
            <a:r>
              <a:rPr lang="en-US" b="1" dirty="0"/>
              <a:t>g) Originality and Contribution</a:t>
            </a:r>
          </a:p>
          <a:p>
            <a:r>
              <a:rPr lang="en-US" dirty="0"/>
              <a:t>Good research should add new knowledge, solve a problem, or provide a new insight.</a:t>
            </a:r>
          </a:p>
          <a:p>
            <a:pPr marL="0" indent="0" algn="just">
              <a:buNone/>
            </a:pPr>
            <a:r>
              <a:rPr lang="en-US" dirty="0"/>
              <a:t>Good research is not just about finding answers, but doing so in a manner that is scientific, ethical, and valuable. It must maintain high standards of quality, relevance, and rigor to be considered credible and impactful.</a:t>
            </a:r>
          </a:p>
          <a:p>
            <a:pPr marL="0" indent="0">
              <a:buNone/>
            </a:pPr>
            <a:endParaRPr lang="en-US" dirty="0"/>
          </a:p>
        </p:txBody>
      </p:sp>
    </p:spTree>
    <p:extLst>
      <p:ext uri="{BB962C8B-B14F-4D97-AF65-F5344CB8AC3E}">
        <p14:creationId xmlns:p14="http://schemas.microsoft.com/office/powerpoint/2010/main" val="2634389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9"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1"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2"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3" y="1"/>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Footer Placeholder 1">
            <a:extLst>
              <a:ext uri="{FF2B5EF4-FFF2-40B4-BE49-F238E27FC236}">
                <a16:creationId xmlns:a16="http://schemas.microsoft.com/office/drawing/2014/main" id="{D5D677F8-35C0-ADBB-82C5-E714830EE4BC}"/>
              </a:ext>
            </a:extLst>
          </p:cNvPr>
          <p:cNvSpPr>
            <a:spLocks noGrp="1"/>
          </p:cNvSpPr>
          <p:nvPr>
            <p:ph type="ftr" sz="quarter" idx="11"/>
          </p:nvPr>
        </p:nvSpPr>
        <p:spPr>
          <a:xfrm>
            <a:off x="3028950" y="6356351"/>
            <a:ext cx="3086100" cy="365125"/>
          </a:xfrm>
        </p:spPr>
        <p:txBody>
          <a:bodyPr>
            <a:normAutofit fontScale="92500" lnSpcReduction="20000"/>
          </a:bodyPr>
          <a:lstStyle/>
          <a:p>
            <a:pPr>
              <a:spcAft>
                <a:spcPts val="600"/>
              </a:spcAft>
            </a:pPr>
            <a:r>
              <a:rPr lang="en-US"/>
              <a:t>Dr.U.Seshadri, Associate Professor, Dept of CSE, VCE</a:t>
            </a:r>
          </a:p>
        </p:txBody>
      </p:sp>
      <p:sp>
        <p:nvSpPr>
          <p:cNvPr id="3" name="Slide Number Placeholder 2">
            <a:extLst>
              <a:ext uri="{FF2B5EF4-FFF2-40B4-BE49-F238E27FC236}">
                <a16:creationId xmlns:a16="http://schemas.microsoft.com/office/drawing/2014/main" id="{A28E215C-6A28-58D0-99E1-7A308056BF72}"/>
              </a:ext>
            </a:extLst>
          </p:cNvPr>
          <p:cNvSpPr>
            <a:spLocks noGrp="1"/>
          </p:cNvSpPr>
          <p:nvPr>
            <p:ph type="sldNum" sz="quarter" idx="12"/>
          </p:nvPr>
        </p:nvSpPr>
        <p:spPr>
          <a:xfrm>
            <a:off x="6604000" y="6356351"/>
            <a:ext cx="2057400" cy="365125"/>
          </a:xfrm>
        </p:spPr>
        <p:txBody>
          <a:bodyPr>
            <a:normAutofit/>
          </a:bodyPr>
          <a:lstStyle/>
          <a:p>
            <a:pPr>
              <a:spcAft>
                <a:spcPts val="600"/>
              </a:spcAft>
            </a:pPr>
            <a:fld id="{330EA680-D336-4FF7-8B7A-9848BB0A1C32}" type="slidenum">
              <a:rPr lang="en-US" smtClean="0"/>
              <a:pPr>
                <a:spcAft>
                  <a:spcPts val="600"/>
                </a:spcAft>
              </a:pPr>
              <a:t>37</a:t>
            </a:fld>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2"/>
            <a:ext cx="1120885"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stationary&#10;&#10;Description automatically generated">
            <a:extLst>
              <a:ext uri="{FF2B5EF4-FFF2-40B4-BE49-F238E27FC236}">
                <a16:creationId xmlns:a16="http://schemas.microsoft.com/office/drawing/2014/main" id="{09A7ECAE-710D-741C-E3F3-A80EFA51090A}"/>
              </a:ext>
            </a:extLst>
          </p:cNvPr>
          <p:cNvPicPr>
            <a:picLocks noChangeAspect="1"/>
          </p:cNvPicPr>
          <p:nvPr/>
        </p:nvPicPr>
        <p:blipFill>
          <a:blip r:embed="rId2"/>
          <a:stretch>
            <a:fillRect/>
          </a:stretch>
        </p:blipFill>
        <p:spPr>
          <a:xfrm>
            <a:off x="1786469" y="643468"/>
            <a:ext cx="5571062"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1" y="6453144"/>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6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a:extLst>
              <a:ext uri="{FF2B5EF4-FFF2-40B4-BE49-F238E27FC236}">
                <a16:creationId xmlns:a16="http://schemas.microsoft.com/office/drawing/2014/main" id="{24CB944B-4056-4C3C-8569-98090289B23E}"/>
              </a:ext>
            </a:extLst>
          </p:cNvPr>
          <p:cNvSpPr>
            <a:spLocks noChangeArrowheads="1"/>
          </p:cNvSpPr>
          <p:nvPr/>
        </p:nvSpPr>
        <p:spPr bwMode="auto">
          <a:xfrm>
            <a:off x="381000" y="304800"/>
            <a:ext cx="81534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2000" b="1"/>
              <a:t>Measurement and Scaling:</a:t>
            </a:r>
            <a:r>
              <a:rPr lang="en-US" altLang="en-US" sz="2000"/>
              <a:t> Measurement in research, measurement scales, sources of er ror in measurement, techniques of developing measurement tools, scale classification bases, scaling techniques. Data Collection: Collection of primary data, observation method, interview method, col lection of secondary data, selection of appropriate method for data collection, case study method.</a:t>
            </a:r>
          </a:p>
          <a:p>
            <a:pPr algn="just" eaLnBrk="1" hangingPunct="1">
              <a:spcBef>
                <a:spcPct val="0"/>
              </a:spcBef>
              <a:buFontTx/>
              <a:buNone/>
            </a:pPr>
            <a:endParaRPr lang="en-US" altLang="en-US" sz="2000"/>
          </a:p>
          <a:p>
            <a:pPr algn="just" eaLnBrk="1" hangingPunct="1">
              <a:spcBef>
                <a:spcPct val="0"/>
              </a:spcBef>
              <a:buFontTx/>
              <a:buNone/>
            </a:pPr>
            <a:r>
              <a:rPr lang="en-US" altLang="en-US" sz="2000" b="1"/>
              <a:t>Interpretation and Report Writing: </a:t>
            </a:r>
            <a:r>
              <a:rPr lang="en-US" altLang="en-US" sz="2000"/>
              <a:t>Meaning of interpretation, technique of interpre tation, precaution in interpretation, significance of report writing, different steps in writing report, layout of the research report, types of reports, oral presentation, mechanics of writing a research report, precautions for writing research reports. Research Tools and Tech niques: Methods to search required information effectively, reference management software like Zotero, Mendeley and EndNote, LaTeX (writing paper, thesis, report, bibliography), BEAMER for presentation, software for detection of plagiarism. ethical issues related to publishing, plagiarism and self-plagiarism.</a:t>
            </a:r>
          </a:p>
          <a:p>
            <a:pPr algn="just" eaLnBrk="1" hangingPunct="1">
              <a:spcBef>
                <a:spcPct val="0"/>
              </a:spcBef>
              <a:buFontTx/>
              <a:buNone/>
            </a:pPr>
            <a:endParaRPr lang="en-US"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591D1393-1923-4C46-8712-E63F52BA16D0}"/>
              </a:ext>
            </a:extLst>
          </p:cNvPr>
          <p:cNvSpPr>
            <a:spLocks noChangeArrowheads="1"/>
          </p:cNvSpPr>
          <p:nvPr/>
        </p:nvSpPr>
        <p:spPr bwMode="auto">
          <a:xfrm>
            <a:off x="381000" y="196850"/>
            <a:ext cx="86106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endParaRPr lang="en-US" altLang="en-US" sz="2000"/>
          </a:p>
          <a:p>
            <a:pPr algn="just" eaLnBrk="1" hangingPunct="1">
              <a:spcBef>
                <a:spcPct val="0"/>
              </a:spcBef>
              <a:buFontTx/>
              <a:buNone/>
            </a:pPr>
            <a:r>
              <a:rPr lang="en-US" altLang="en-US" sz="2000" b="1"/>
              <a:t>4. Books and Materials</a:t>
            </a:r>
          </a:p>
          <a:p>
            <a:pPr algn="just" eaLnBrk="1" hangingPunct="1">
              <a:spcBef>
                <a:spcPct val="0"/>
              </a:spcBef>
              <a:buFontTx/>
              <a:buNone/>
            </a:pPr>
            <a:r>
              <a:rPr lang="en-US" altLang="en-US" sz="2000" b="1"/>
              <a:t>Text Books:</a:t>
            </a:r>
          </a:p>
          <a:p>
            <a:pPr algn="just" eaLnBrk="1" hangingPunct="1">
              <a:spcBef>
                <a:spcPct val="0"/>
              </a:spcBef>
              <a:buFontTx/>
              <a:buNone/>
            </a:pPr>
            <a:r>
              <a:rPr lang="en-US" altLang="en-US" sz="2000"/>
              <a:t>1. C.R. Kothari, Gaurav Garg “Research Methodology: Methods and Techniques” 4</a:t>
            </a:r>
            <a:r>
              <a:rPr lang="en-US" altLang="en-US" sz="2000" baseline="30000"/>
              <a:t>th</a:t>
            </a:r>
            <a:r>
              <a:rPr lang="en-US" altLang="en-US" sz="2000"/>
              <a:t> Edition, New Age International, 2018</a:t>
            </a:r>
          </a:p>
          <a:p>
            <a:pPr algn="just" eaLnBrk="1" hangingPunct="1">
              <a:spcBef>
                <a:spcPct val="0"/>
              </a:spcBef>
              <a:buFontTx/>
              <a:buNone/>
            </a:pPr>
            <a:r>
              <a:rPr lang="en-US" altLang="en-US" sz="2000"/>
              <a:t>2. Ranjit Kumar “Research Methodology a step-by step guide for beginners”, 3rd Edition, SAGE Publications Ltd, 2011.</a:t>
            </a:r>
          </a:p>
          <a:p>
            <a:pPr algn="just" eaLnBrk="1" hangingPunct="1">
              <a:spcBef>
                <a:spcPct val="0"/>
              </a:spcBef>
              <a:buFontTx/>
              <a:buNone/>
            </a:pPr>
            <a:endParaRPr lang="en-US" altLang="en-US" sz="2000" b="1"/>
          </a:p>
          <a:p>
            <a:pPr algn="just" eaLnBrk="1" hangingPunct="1">
              <a:spcBef>
                <a:spcPct val="0"/>
              </a:spcBef>
              <a:buFontTx/>
              <a:buNone/>
            </a:pPr>
            <a:r>
              <a:rPr lang="en-US" altLang="en-US" sz="2000" b="1"/>
              <a:t>Reference Books:</a:t>
            </a:r>
          </a:p>
          <a:p>
            <a:pPr algn="just" eaLnBrk="1" hangingPunct="1">
              <a:spcBef>
                <a:spcPct val="0"/>
              </a:spcBef>
              <a:buFontTx/>
              <a:buNone/>
            </a:pPr>
            <a:r>
              <a:rPr lang="en-US" altLang="en-US" sz="2000"/>
              <a:t>1. Trochim, Research Methods: the concise knowledge base, Atomic Dog Publishing, 2005</a:t>
            </a:r>
          </a:p>
          <a:p>
            <a:pPr algn="just" eaLnBrk="1" hangingPunct="1">
              <a:spcBef>
                <a:spcPct val="0"/>
              </a:spcBef>
              <a:buFontTx/>
              <a:buNone/>
            </a:pPr>
            <a:r>
              <a:rPr lang="en-US" altLang="en-US" sz="2000"/>
              <a:t>2. Fink A “Conducting Research Literature Reviews: From the Internet to Paper” Stage Publications, 2009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116F-8926-4908-A582-4BED7F4F5B81}"/>
              </a:ext>
            </a:extLst>
          </p:cNvPr>
          <p:cNvSpPr>
            <a:spLocks noGrp="1"/>
          </p:cNvSpPr>
          <p:nvPr>
            <p:ph type="title"/>
          </p:nvPr>
        </p:nvSpPr>
        <p:spPr/>
        <p:txBody>
          <a:bodyPr/>
          <a:lstStyle/>
          <a:p>
            <a:r>
              <a:rPr lang="en-US" dirty="0"/>
              <a:t>UNIT-I</a:t>
            </a:r>
          </a:p>
        </p:txBody>
      </p:sp>
      <p:sp>
        <p:nvSpPr>
          <p:cNvPr id="3" name="Content Placeholder 2">
            <a:extLst>
              <a:ext uri="{FF2B5EF4-FFF2-40B4-BE49-F238E27FC236}">
                <a16:creationId xmlns:a16="http://schemas.microsoft.com/office/drawing/2014/main" id="{EE48CE01-515F-441A-8BCF-9F1A34566240}"/>
              </a:ext>
            </a:extLst>
          </p:cNvPr>
          <p:cNvSpPr>
            <a:spLocks noGrp="1"/>
          </p:cNvSpPr>
          <p:nvPr>
            <p:ph idx="1"/>
          </p:nvPr>
        </p:nvSpPr>
        <p:spPr/>
        <p:txBody>
          <a:bodyPr/>
          <a:lstStyle/>
          <a:p>
            <a:pPr marL="0" indent="0" algn="just">
              <a:buNone/>
            </a:pPr>
            <a:r>
              <a:rPr lang="en-US" altLang="en-US" b="1" dirty="0"/>
              <a:t>Research Methodology: </a:t>
            </a:r>
            <a:r>
              <a:rPr lang="en-US" altLang="en-US" dirty="0"/>
              <a:t>Introduction, meaning, objectives, motivation, types of research, research approaches, significance of research, research methods versus methodology, research and scientific method, research process, criteria of good research. Defining a Research Problem: Research problem, selecting the problem, necessity of defining the problem, technique involved in defining a problem.</a:t>
            </a:r>
          </a:p>
          <a:p>
            <a:pPr marL="0" indent="0">
              <a:buNone/>
            </a:pPr>
            <a:endParaRPr lang="en-US" dirty="0"/>
          </a:p>
        </p:txBody>
      </p:sp>
    </p:spTree>
    <p:extLst>
      <p:ext uri="{BB962C8B-B14F-4D97-AF65-F5344CB8AC3E}">
        <p14:creationId xmlns:p14="http://schemas.microsoft.com/office/powerpoint/2010/main" val="202046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986F6-11BC-44D6-9129-A7F040F8DAC7}"/>
              </a:ext>
            </a:extLst>
          </p:cNvPr>
          <p:cNvSpPr>
            <a:spLocks noGrp="1"/>
          </p:cNvSpPr>
          <p:nvPr>
            <p:ph type="title"/>
          </p:nvPr>
        </p:nvSpPr>
        <p:spPr/>
        <p:txBody>
          <a:bodyPr/>
          <a:lstStyle/>
          <a:p>
            <a:pPr algn="l"/>
            <a:r>
              <a:rPr lang="en-US" dirty="0"/>
              <a:t>1. Introduction:</a:t>
            </a:r>
          </a:p>
        </p:txBody>
      </p:sp>
      <p:sp>
        <p:nvSpPr>
          <p:cNvPr id="3" name="Content Placeholder 2">
            <a:extLst>
              <a:ext uri="{FF2B5EF4-FFF2-40B4-BE49-F238E27FC236}">
                <a16:creationId xmlns:a16="http://schemas.microsoft.com/office/drawing/2014/main" id="{3813A0D0-B558-41F4-AC01-90238FE4FEDC}"/>
              </a:ext>
            </a:extLst>
          </p:cNvPr>
          <p:cNvSpPr>
            <a:spLocks noGrp="1"/>
          </p:cNvSpPr>
          <p:nvPr>
            <p:ph idx="1"/>
          </p:nvPr>
        </p:nvSpPr>
        <p:spPr/>
        <p:txBody>
          <a:bodyPr/>
          <a:lstStyle/>
          <a:p>
            <a:pPr marL="0" indent="0" algn="just">
              <a:buNone/>
            </a:pPr>
            <a:r>
              <a:rPr lang="en-US" dirty="0"/>
              <a:t>Research methodology is a systematic way to solve a research problem. It involves the procedures, techniques, and tools used to collect, analyze, and interpret data to find solutions or gain insights.</a:t>
            </a:r>
          </a:p>
        </p:txBody>
      </p:sp>
    </p:spTree>
    <p:extLst>
      <p:ext uri="{BB962C8B-B14F-4D97-AF65-F5344CB8AC3E}">
        <p14:creationId xmlns:p14="http://schemas.microsoft.com/office/powerpoint/2010/main" val="3775238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F2AF-DF73-4DFF-8DFC-3E8AE4DDF6EE}"/>
              </a:ext>
            </a:extLst>
          </p:cNvPr>
          <p:cNvSpPr>
            <a:spLocks noGrp="1"/>
          </p:cNvSpPr>
          <p:nvPr>
            <p:ph type="title"/>
          </p:nvPr>
        </p:nvSpPr>
        <p:spPr/>
        <p:txBody>
          <a:bodyPr/>
          <a:lstStyle/>
          <a:p>
            <a:pPr algn="l"/>
            <a:r>
              <a:rPr lang="en-US" dirty="0"/>
              <a:t>2. Meaning</a:t>
            </a:r>
          </a:p>
        </p:txBody>
      </p:sp>
      <p:sp>
        <p:nvSpPr>
          <p:cNvPr id="3" name="Content Placeholder 2">
            <a:extLst>
              <a:ext uri="{FF2B5EF4-FFF2-40B4-BE49-F238E27FC236}">
                <a16:creationId xmlns:a16="http://schemas.microsoft.com/office/drawing/2014/main" id="{8ABB15C2-6B10-4CAD-AE0C-80FC2944DDB2}"/>
              </a:ext>
            </a:extLst>
          </p:cNvPr>
          <p:cNvSpPr>
            <a:spLocks noGrp="1"/>
          </p:cNvSpPr>
          <p:nvPr>
            <p:ph idx="1"/>
          </p:nvPr>
        </p:nvSpPr>
        <p:spPr/>
        <p:txBody>
          <a:bodyPr/>
          <a:lstStyle/>
          <a:p>
            <a:pPr algn="just"/>
            <a:r>
              <a:rPr lang="en-US" dirty="0"/>
              <a:t>Research methodology refers to the </a:t>
            </a:r>
            <a:r>
              <a:rPr lang="en-US" b="1" dirty="0"/>
              <a:t>structured framework or blueprint</a:t>
            </a:r>
            <a:r>
              <a:rPr lang="en-US" dirty="0"/>
              <a:t> used by researchers to conduct research. </a:t>
            </a:r>
          </a:p>
          <a:p>
            <a:pPr algn="just"/>
            <a:r>
              <a:rPr lang="en-US" dirty="0"/>
              <a:t>It includes the </a:t>
            </a:r>
            <a:r>
              <a:rPr lang="en-US" b="1" dirty="0"/>
              <a:t>methods, procedures, and techniques</a:t>
            </a:r>
            <a:r>
              <a:rPr lang="en-US" dirty="0"/>
              <a:t> for identifying, collecting, analyzing, and presenting data.</a:t>
            </a:r>
          </a:p>
          <a:p>
            <a:pPr algn="just"/>
            <a:r>
              <a:rPr lang="en-US" dirty="0"/>
              <a:t>In simple terms, it answers </a:t>
            </a:r>
            <a:r>
              <a:rPr lang="en-US" b="1" dirty="0"/>
              <a:t>"how"</a:t>
            </a:r>
            <a:r>
              <a:rPr lang="en-US" dirty="0"/>
              <a:t> the research is conducted scientifically.</a:t>
            </a:r>
          </a:p>
        </p:txBody>
      </p:sp>
    </p:spTree>
    <p:extLst>
      <p:ext uri="{BB962C8B-B14F-4D97-AF65-F5344CB8AC3E}">
        <p14:creationId xmlns:p14="http://schemas.microsoft.com/office/powerpoint/2010/main" val="3466820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5E34-572B-4285-81A8-C779117D4553}"/>
              </a:ext>
            </a:extLst>
          </p:cNvPr>
          <p:cNvSpPr>
            <a:spLocks noGrp="1"/>
          </p:cNvSpPr>
          <p:nvPr>
            <p:ph type="title"/>
          </p:nvPr>
        </p:nvSpPr>
        <p:spPr/>
        <p:txBody>
          <a:bodyPr>
            <a:normAutofit fontScale="90000"/>
          </a:bodyPr>
          <a:lstStyle/>
          <a:p>
            <a:pPr algn="l"/>
            <a:r>
              <a:rPr lang="en-US" b="1" dirty="0"/>
              <a:t>3. Objectives of Research Methodology:</a:t>
            </a:r>
            <a:br>
              <a:rPr lang="en-US" b="1" dirty="0"/>
            </a:br>
            <a:endParaRPr lang="en-US" dirty="0"/>
          </a:p>
        </p:txBody>
      </p:sp>
      <p:sp>
        <p:nvSpPr>
          <p:cNvPr id="4" name="Rectangle 1">
            <a:extLst>
              <a:ext uri="{FF2B5EF4-FFF2-40B4-BE49-F238E27FC236}">
                <a16:creationId xmlns:a16="http://schemas.microsoft.com/office/drawing/2014/main" id="{B309F459-AAD6-43AB-9ACB-E27C92B43918}"/>
              </a:ext>
            </a:extLst>
          </p:cNvPr>
          <p:cNvSpPr>
            <a:spLocks noGrp="1" noChangeArrowheads="1"/>
          </p:cNvSpPr>
          <p:nvPr>
            <p:ph idx="1"/>
          </p:nvPr>
        </p:nvSpPr>
        <p:spPr bwMode="auto">
          <a:xfrm>
            <a:off x="457200" y="2847519"/>
            <a:ext cx="757118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To identify the research problem clearly.</a:t>
            </a:r>
            <a:endParaRPr lang="en-US" altLang="en-US" sz="1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To define appropriate research methods</a:t>
            </a:r>
            <a:r>
              <a:rPr kumimoji="0" lang="en-US" altLang="en-US" sz="1800" b="0" i="0" u="none" strike="noStrike" cap="none" normalizeH="0" baseline="0" dirty="0">
                <a:ln>
                  <a:noFill/>
                </a:ln>
                <a:solidFill>
                  <a:schemeClr val="tx1"/>
                </a:solidFill>
                <a:effectLst/>
                <a:latin typeface="Arial" panose="020B0604020202020204" pitchFamily="34" charset="0"/>
              </a:rPr>
              <a:t> (qualitative, quantitative, or mixed).</a:t>
            </a:r>
          </a:p>
          <a:p>
            <a:pPr marR="0" lvl="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To ensure the accuracy and validity</a:t>
            </a:r>
            <a:r>
              <a:rPr kumimoji="0" lang="en-US" altLang="en-US" sz="1800" b="0" i="0" u="none" strike="noStrike" cap="none" normalizeH="0" baseline="0" dirty="0">
                <a:ln>
                  <a:noFill/>
                </a:ln>
                <a:solidFill>
                  <a:schemeClr val="tx1"/>
                </a:solidFill>
                <a:effectLst/>
                <a:latin typeface="Arial" panose="020B0604020202020204" pitchFamily="34" charset="0"/>
              </a:rPr>
              <a:t> of data collection and analysis.</a:t>
            </a:r>
          </a:p>
          <a:p>
            <a:pPr marR="0" lvl="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To guide the researcher in data interpretation.</a:t>
            </a:r>
            <a:endParaRPr lang="en-US" altLang="en-US" sz="1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To help in drawing logical conclusions and findings.</a:t>
            </a:r>
            <a:endParaRPr lang="en-US" altLang="en-US" sz="1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To provide a basis for replication or future research.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6627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2552</Words>
  <Application>Microsoft Office PowerPoint</Application>
  <PresentationFormat>On-screen Show (4:3)</PresentationFormat>
  <Paragraphs>252</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Wingdings</vt:lpstr>
      <vt:lpstr>Office Theme</vt:lpstr>
      <vt:lpstr>PowerPoint Presentation</vt:lpstr>
      <vt:lpstr>A8035 - Research Methodology</vt:lpstr>
      <vt:lpstr>PowerPoint Presentation</vt:lpstr>
      <vt:lpstr>PowerPoint Presentation</vt:lpstr>
      <vt:lpstr>PowerPoint Presentation</vt:lpstr>
      <vt:lpstr>UNIT-I</vt:lpstr>
      <vt:lpstr>1. Introduction:</vt:lpstr>
      <vt:lpstr>2. Meaning</vt:lpstr>
      <vt:lpstr>3. Objectives of Research Methodology: </vt:lpstr>
      <vt:lpstr>Motivation of Research</vt:lpstr>
      <vt:lpstr>Motivation of Research</vt:lpstr>
      <vt:lpstr>Types of Research</vt:lpstr>
      <vt:lpstr>1. Based on Nature of Research</vt:lpstr>
      <vt:lpstr>2. Based on Purpose of Research</vt:lpstr>
      <vt:lpstr>3. Based on Method of Inquiry</vt:lpstr>
      <vt:lpstr>4. Other Classifications</vt:lpstr>
      <vt:lpstr>Research Approaches</vt:lpstr>
      <vt:lpstr>Research Approaches</vt:lpstr>
      <vt:lpstr>Research Approaches</vt:lpstr>
      <vt:lpstr>Research Approaches</vt:lpstr>
      <vt:lpstr>Research Approaches</vt:lpstr>
      <vt:lpstr>Significance of Research</vt:lpstr>
      <vt:lpstr>Significance of Research</vt:lpstr>
      <vt:lpstr>Significance of Research</vt:lpstr>
      <vt:lpstr>Research Methods vs Research Methodology</vt:lpstr>
      <vt:lpstr>Research Methods vs Research Methodology</vt:lpstr>
      <vt:lpstr>Research Methods vs Research Methodology</vt:lpstr>
      <vt:lpstr>Research and Scientific Method</vt:lpstr>
      <vt:lpstr>Research and Scientific Method</vt:lpstr>
      <vt:lpstr>Research and Scientific Method</vt:lpstr>
      <vt:lpstr>Research Process</vt:lpstr>
      <vt:lpstr>Research Process</vt:lpstr>
      <vt:lpstr>Research Process</vt:lpstr>
      <vt:lpstr>Research Process</vt:lpstr>
      <vt:lpstr>criteria of good research</vt:lpstr>
      <vt:lpstr>criteria of good research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dc:creator>
  <cp:lastModifiedBy>new</cp:lastModifiedBy>
  <cp:revision>18</cp:revision>
  <dcterms:created xsi:type="dcterms:W3CDTF">2023-02-19T08:57:28Z</dcterms:created>
  <dcterms:modified xsi:type="dcterms:W3CDTF">2025-06-18T10:20:09Z</dcterms:modified>
</cp:coreProperties>
</file>