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81EC3-0E6C-4846-BD77-E449EDD4974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A075B71-7CDD-0D42-8DCB-FD855A477801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Data collection </a:t>
          </a:r>
          <a:br>
            <a:rPr lang="en-GB" dirty="0"/>
          </a:br>
          <a:endParaRPr lang="en-GB" dirty="0"/>
        </a:p>
      </dgm:t>
    </dgm:pt>
    <dgm:pt modelId="{BD0B033B-11C6-314F-8B63-3698A931CCE3}" type="parTrans" cxnId="{B6778E77-EC74-7443-95B8-B705935898C1}">
      <dgm:prSet/>
      <dgm:spPr/>
      <dgm:t>
        <a:bodyPr/>
        <a:lstStyle/>
        <a:p>
          <a:endParaRPr lang="en-GB"/>
        </a:p>
      </dgm:t>
    </dgm:pt>
    <dgm:pt modelId="{8E671EF5-FE0C-5E48-8828-026A5E28E88F}" type="sibTrans" cxnId="{B6778E77-EC74-7443-95B8-B705935898C1}">
      <dgm:prSet/>
      <dgm:spPr/>
      <dgm:t>
        <a:bodyPr/>
        <a:lstStyle/>
        <a:p>
          <a:endParaRPr lang="en-GB"/>
        </a:p>
      </dgm:t>
    </dgm:pt>
    <dgm:pt modelId="{B0D5C91D-937F-1C46-A462-3DB00566E7E9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Data cleaning and text mining-</a:t>
          </a:r>
        </a:p>
        <a:p>
          <a:r>
            <a:rPr lang="en-GB" dirty="0"/>
            <a:t> Converting scrapped reviews to csv file and removing unnecessary characters such as </a:t>
          </a:r>
          <a:r>
            <a:rPr lang="en-GB" b="0" i="0" u="none" dirty="0"/>
            <a:t>✅ Trip Verified</a:t>
          </a:r>
          <a:endParaRPr lang="en-GB" dirty="0"/>
        </a:p>
      </dgm:t>
    </dgm:pt>
    <dgm:pt modelId="{00D5F006-72F4-7448-8209-974CCE05CDED}" type="sibTrans" cxnId="{14F77C37-AD0B-5845-AD49-731721A88DEE}">
      <dgm:prSet/>
      <dgm:spPr/>
      <dgm:t>
        <a:bodyPr/>
        <a:lstStyle/>
        <a:p>
          <a:endParaRPr lang="en-GB"/>
        </a:p>
      </dgm:t>
    </dgm:pt>
    <dgm:pt modelId="{FF3F608B-F0A9-8C46-836B-9B47528B950D}" type="parTrans" cxnId="{14F77C37-AD0B-5845-AD49-731721A88DEE}">
      <dgm:prSet/>
      <dgm:spPr/>
      <dgm:t>
        <a:bodyPr/>
        <a:lstStyle/>
        <a:p>
          <a:endParaRPr lang="en-GB"/>
        </a:p>
      </dgm:t>
    </dgm:pt>
    <dgm:pt modelId="{19D59505-8E2F-2040-8A66-0C53B621C3FD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Data analysis </a:t>
          </a:r>
        </a:p>
        <a:p>
          <a:r>
            <a:rPr lang="en-GB" dirty="0"/>
            <a:t>- Word cloud </a:t>
          </a:r>
        </a:p>
        <a:p>
          <a:r>
            <a:rPr lang="en-GB" dirty="0"/>
            <a:t>Topic modelling and sentiment analysis </a:t>
          </a:r>
        </a:p>
      </dgm:t>
    </dgm:pt>
    <dgm:pt modelId="{F411EA91-DA01-FB41-920B-CA87A8FA469D}" type="sibTrans" cxnId="{70F6AC55-871D-6843-B583-068B394B6A18}">
      <dgm:prSet/>
      <dgm:spPr/>
      <dgm:t>
        <a:bodyPr/>
        <a:lstStyle/>
        <a:p>
          <a:endParaRPr lang="en-GB"/>
        </a:p>
      </dgm:t>
    </dgm:pt>
    <dgm:pt modelId="{EA9CDA6A-917C-2247-B35E-43AB2B152EF8}" type="parTrans" cxnId="{70F6AC55-871D-6843-B583-068B394B6A18}">
      <dgm:prSet/>
      <dgm:spPr/>
      <dgm:t>
        <a:bodyPr/>
        <a:lstStyle/>
        <a:p>
          <a:endParaRPr lang="en-GB"/>
        </a:p>
      </dgm:t>
    </dgm:pt>
    <dgm:pt modelId="{8B3C59AD-7A96-CB44-AF13-AAC20173A71F}" type="pres">
      <dgm:prSet presAssocID="{06681EC3-0E6C-4846-BD77-E449EDD49744}" presName="Name0" presStyleCnt="0">
        <dgm:presLayoutVars>
          <dgm:dir/>
          <dgm:resizeHandles val="exact"/>
        </dgm:presLayoutVars>
      </dgm:prSet>
      <dgm:spPr/>
    </dgm:pt>
    <dgm:pt modelId="{1C2B875F-8EAE-6447-9994-09E4E444E23E}" type="pres">
      <dgm:prSet presAssocID="{DA075B71-7CDD-0D42-8DCB-FD855A477801}" presName="node" presStyleLbl="node1" presStyleIdx="0" presStyleCnt="3">
        <dgm:presLayoutVars>
          <dgm:bulletEnabled val="1"/>
        </dgm:presLayoutVars>
      </dgm:prSet>
      <dgm:spPr/>
    </dgm:pt>
    <dgm:pt modelId="{33301A85-0F0A-A448-826E-55BAA1A7C2DE}" type="pres">
      <dgm:prSet presAssocID="{8E671EF5-FE0C-5E48-8828-026A5E28E88F}" presName="sibTrans" presStyleLbl="sibTrans2D1" presStyleIdx="0" presStyleCnt="2"/>
      <dgm:spPr/>
    </dgm:pt>
    <dgm:pt modelId="{90314457-0088-EE42-8061-2C42F16EFDA2}" type="pres">
      <dgm:prSet presAssocID="{8E671EF5-FE0C-5E48-8828-026A5E28E88F}" presName="connectorText" presStyleLbl="sibTrans2D1" presStyleIdx="0" presStyleCnt="2"/>
      <dgm:spPr/>
    </dgm:pt>
    <dgm:pt modelId="{D4546724-705A-DA4A-84F6-D7297BE6B723}" type="pres">
      <dgm:prSet presAssocID="{B0D5C91D-937F-1C46-A462-3DB00566E7E9}" presName="node" presStyleLbl="node1" presStyleIdx="1" presStyleCnt="3">
        <dgm:presLayoutVars>
          <dgm:bulletEnabled val="1"/>
        </dgm:presLayoutVars>
      </dgm:prSet>
      <dgm:spPr/>
    </dgm:pt>
    <dgm:pt modelId="{5F1703C4-B489-7C45-ACD5-8B67D1469A17}" type="pres">
      <dgm:prSet presAssocID="{00D5F006-72F4-7448-8209-974CCE05CDED}" presName="sibTrans" presStyleLbl="sibTrans2D1" presStyleIdx="1" presStyleCnt="2"/>
      <dgm:spPr/>
    </dgm:pt>
    <dgm:pt modelId="{AB16F71E-6FBA-D64E-8367-161147BEDDED}" type="pres">
      <dgm:prSet presAssocID="{00D5F006-72F4-7448-8209-974CCE05CDED}" presName="connectorText" presStyleLbl="sibTrans2D1" presStyleIdx="1" presStyleCnt="2"/>
      <dgm:spPr/>
    </dgm:pt>
    <dgm:pt modelId="{1BFC0C78-B32C-E647-B619-9ADFA1CBEBA1}" type="pres">
      <dgm:prSet presAssocID="{19D59505-8E2F-2040-8A66-0C53B621C3FD}" presName="node" presStyleLbl="node1" presStyleIdx="2" presStyleCnt="3" custLinFactNeighborX="-8986" custLinFactNeighborY="4254">
        <dgm:presLayoutVars>
          <dgm:bulletEnabled val="1"/>
        </dgm:presLayoutVars>
      </dgm:prSet>
      <dgm:spPr/>
    </dgm:pt>
  </dgm:ptLst>
  <dgm:cxnLst>
    <dgm:cxn modelId="{C905EA0B-1BE9-D64D-9BB6-3F676BE10116}" type="presOf" srcId="{B0D5C91D-937F-1C46-A462-3DB00566E7E9}" destId="{D4546724-705A-DA4A-84F6-D7297BE6B723}" srcOrd="0" destOrd="0" presId="urn:microsoft.com/office/officeart/2005/8/layout/process1"/>
    <dgm:cxn modelId="{650FE50C-695B-A140-BCA4-64E229277D11}" type="presOf" srcId="{19D59505-8E2F-2040-8A66-0C53B621C3FD}" destId="{1BFC0C78-B32C-E647-B619-9ADFA1CBEBA1}" srcOrd="0" destOrd="0" presId="urn:microsoft.com/office/officeart/2005/8/layout/process1"/>
    <dgm:cxn modelId="{14F77C37-AD0B-5845-AD49-731721A88DEE}" srcId="{06681EC3-0E6C-4846-BD77-E449EDD49744}" destId="{B0D5C91D-937F-1C46-A462-3DB00566E7E9}" srcOrd="1" destOrd="0" parTransId="{FF3F608B-F0A9-8C46-836B-9B47528B950D}" sibTransId="{00D5F006-72F4-7448-8209-974CCE05CDED}"/>
    <dgm:cxn modelId="{70F6AC55-871D-6843-B583-068B394B6A18}" srcId="{06681EC3-0E6C-4846-BD77-E449EDD49744}" destId="{19D59505-8E2F-2040-8A66-0C53B621C3FD}" srcOrd="2" destOrd="0" parTransId="{EA9CDA6A-917C-2247-B35E-43AB2B152EF8}" sibTransId="{F411EA91-DA01-FB41-920B-CA87A8FA469D}"/>
    <dgm:cxn modelId="{9ED3CC75-E7B3-5549-B043-B97FA52915F9}" type="presOf" srcId="{DA075B71-7CDD-0D42-8DCB-FD855A477801}" destId="{1C2B875F-8EAE-6447-9994-09E4E444E23E}" srcOrd="0" destOrd="0" presId="urn:microsoft.com/office/officeart/2005/8/layout/process1"/>
    <dgm:cxn modelId="{B6778E77-EC74-7443-95B8-B705935898C1}" srcId="{06681EC3-0E6C-4846-BD77-E449EDD49744}" destId="{DA075B71-7CDD-0D42-8DCB-FD855A477801}" srcOrd="0" destOrd="0" parTransId="{BD0B033B-11C6-314F-8B63-3698A931CCE3}" sibTransId="{8E671EF5-FE0C-5E48-8828-026A5E28E88F}"/>
    <dgm:cxn modelId="{6B654E82-44A3-AF41-BDBF-A6A879A7C246}" type="presOf" srcId="{00D5F006-72F4-7448-8209-974CCE05CDED}" destId="{AB16F71E-6FBA-D64E-8367-161147BEDDED}" srcOrd="1" destOrd="0" presId="urn:microsoft.com/office/officeart/2005/8/layout/process1"/>
    <dgm:cxn modelId="{BBAD388B-B3B1-7A46-B8F4-7DAC3CC7BA26}" type="presOf" srcId="{00D5F006-72F4-7448-8209-974CCE05CDED}" destId="{5F1703C4-B489-7C45-ACD5-8B67D1469A17}" srcOrd="0" destOrd="0" presId="urn:microsoft.com/office/officeart/2005/8/layout/process1"/>
    <dgm:cxn modelId="{47A6D191-A4EC-9B46-BCFF-B3B2C67CC1D1}" type="presOf" srcId="{06681EC3-0E6C-4846-BD77-E449EDD49744}" destId="{8B3C59AD-7A96-CB44-AF13-AAC20173A71F}" srcOrd="0" destOrd="0" presId="urn:microsoft.com/office/officeart/2005/8/layout/process1"/>
    <dgm:cxn modelId="{63F3179A-7C18-BD45-B126-CF0F855414FA}" type="presOf" srcId="{8E671EF5-FE0C-5E48-8828-026A5E28E88F}" destId="{33301A85-0F0A-A448-826E-55BAA1A7C2DE}" srcOrd="0" destOrd="0" presId="urn:microsoft.com/office/officeart/2005/8/layout/process1"/>
    <dgm:cxn modelId="{815534C4-2DB9-B843-8E3C-66067AF98F0E}" type="presOf" srcId="{8E671EF5-FE0C-5E48-8828-026A5E28E88F}" destId="{90314457-0088-EE42-8061-2C42F16EFDA2}" srcOrd="1" destOrd="0" presId="urn:microsoft.com/office/officeart/2005/8/layout/process1"/>
    <dgm:cxn modelId="{991E9C2A-F24D-6A43-AD97-1FACA51A3303}" type="presParOf" srcId="{8B3C59AD-7A96-CB44-AF13-AAC20173A71F}" destId="{1C2B875F-8EAE-6447-9994-09E4E444E23E}" srcOrd="0" destOrd="0" presId="urn:microsoft.com/office/officeart/2005/8/layout/process1"/>
    <dgm:cxn modelId="{84D5C1F3-1A0D-6A4A-A91F-528A1E7A78F5}" type="presParOf" srcId="{8B3C59AD-7A96-CB44-AF13-AAC20173A71F}" destId="{33301A85-0F0A-A448-826E-55BAA1A7C2DE}" srcOrd="1" destOrd="0" presId="urn:microsoft.com/office/officeart/2005/8/layout/process1"/>
    <dgm:cxn modelId="{3F550283-22C0-4C4C-B8E8-F99A6C193B12}" type="presParOf" srcId="{33301A85-0F0A-A448-826E-55BAA1A7C2DE}" destId="{90314457-0088-EE42-8061-2C42F16EFDA2}" srcOrd="0" destOrd="0" presId="urn:microsoft.com/office/officeart/2005/8/layout/process1"/>
    <dgm:cxn modelId="{FD2F2828-B0A6-0145-AEA9-B51E03D19E4F}" type="presParOf" srcId="{8B3C59AD-7A96-CB44-AF13-AAC20173A71F}" destId="{D4546724-705A-DA4A-84F6-D7297BE6B723}" srcOrd="2" destOrd="0" presId="urn:microsoft.com/office/officeart/2005/8/layout/process1"/>
    <dgm:cxn modelId="{B5D48FCC-482C-F048-BBA5-B0FD62DFDBFF}" type="presParOf" srcId="{8B3C59AD-7A96-CB44-AF13-AAC20173A71F}" destId="{5F1703C4-B489-7C45-ACD5-8B67D1469A17}" srcOrd="3" destOrd="0" presId="urn:microsoft.com/office/officeart/2005/8/layout/process1"/>
    <dgm:cxn modelId="{088CAD23-5624-5748-A51B-CB34160EDDC8}" type="presParOf" srcId="{5F1703C4-B489-7C45-ACD5-8B67D1469A17}" destId="{AB16F71E-6FBA-D64E-8367-161147BEDDED}" srcOrd="0" destOrd="0" presId="urn:microsoft.com/office/officeart/2005/8/layout/process1"/>
    <dgm:cxn modelId="{D696F7E7-61CE-0D47-B229-3E9CF05D4CC3}" type="presParOf" srcId="{8B3C59AD-7A96-CB44-AF13-AAC20173A71F}" destId="{1BFC0C78-B32C-E647-B619-9ADFA1CBEB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B875F-8EAE-6447-9994-09E4E444E23E}">
      <dsp:nvSpPr>
        <dsp:cNvPr id="0" name=""/>
        <dsp:cNvSpPr/>
      </dsp:nvSpPr>
      <dsp:spPr>
        <a:xfrm>
          <a:off x="3086" y="19858"/>
          <a:ext cx="922521" cy="7351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Data collection </a:t>
          </a:r>
          <a:br>
            <a:rPr lang="en-GB" sz="600" kern="1200" dirty="0"/>
          </a:br>
          <a:endParaRPr lang="en-GB" sz="600" kern="1200" dirty="0"/>
        </a:p>
      </dsp:txBody>
      <dsp:txXfrm>
        <a:off x="24617" y="41389"/>
        <a:ext cx="879459" cy="692072"/>
      </dsp:txXfrm>
    </dsp:sp>
    <dsp:sp modelId="{33301A85-0F0A-A448-826E-55BAA1A7C2DE}">
      <dsp:nvSpPr>
        <dsp:cNvPr id="0" name=""/>
        <dsp:cNvSpPr/>
      </dsp:nvSpPr>
      <dsp:spPr>
        <a:xfrm>
          <a:off x="1017860" y="273033"/>
          <a:ext cx="195574" cy="228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17860" y="318790"/>
        <a:ext cx="136902" cy="137271"/>
      </dsp:txXfrm>
    </dsp:sp>
    <dsp:sp modelId="{D4546724-705A-DA4A-84F6-D7297BE6B723}">
      <dsp:nvSpPr>
        <dsp:cNvPr id="0" name=""/>
        <dsp:cNvSpPr/>
      </dsp:nvSpPr>
      <dsp:spPr>
        <a:xfrm>
          <a:off x="1294616" y="19858"/>
          <a:ext cx="922521" cy="7351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Data cleaning and text mining-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 Converting scrapped reviews to csv file and removing unnecessary characters such as </a:t>
          </a:r>
          <a:r>
            <a:rPr lang="en-GB" sz="600" b="0" i="0" u="none" kern="1200" dirty="0"/>
            <a:t>✅ Trip Verified</a:t>
          </a:r>
          <a:endParaRPr lang="en-GB" sz="600" kern="1200" dirty="0"/>
        </a:p>
      </dsp:txBody>
      <dsp:txXfrm>
        <a:off x="1316147" y="41389"/>
        <a:ext cx="879459" cy="692072"/>
      </dsp:txXfrm>
    </dsp:sp>
    <dsp:sp modelId="{5F1703C4-B489-7C45-ACD5-8B67D1469A17}">
      <dsp:nvSpPr>
        <dsp:cNvPr id="0" name=""/>
        <dsp:cNvSpPr/>
      </dsp:nvSpPr>
      <dsp:spPr>
        <a:xfrm rot="54248">
          <a:off x="2301089" y="283042"/>
          <a:ext cx="178022" cy="228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01092" y="328378"/>
        <a:ext cx="124615" cy="137271"/>
      </dsp:txXfrm>
    </dsp:sp>
    <dsp:sp modelId="{1BFC0C78-B32C-E647-B619-9ADFA1CBEBA1}">
      <dsp:nvSpPr>
        <dsp:cNvPr id="0" name=""/>
        <dsp:cNvSpPr/>
      </dsp:nvSpPr>
      <dsp:spPr>
        <a:xfrm>
          <a:off x="2552987" y="39717"/>
          <a:ext cx="922521" cy="7351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Data analysis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- Word cloud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Topic modelling and sentiment analysis </a:t>
          </a:r>
        </a:p>
      </dsp:txBody>
      <dsp:txXfrm>
        <a:off x="2574518" y="61248"/>
        <a:ext cx="879459" cy="692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hyperlink" Target="https://www.airlinequality.com/" TargetMode="External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9D3326-73C4-8022-C3A5-096BBF7E6AB9}"/>
              </a:ext>
            </a:extLst>
          </p:cNvPr>
          <p:cNvGrpSpPr/>
          <p:nvPr/>
        </p:nvGrpSpPr>
        <p:grpSpPr>
          <a:xfrm>
            <a:off x="4116681" y="3274554"/>
            <a:ext cx="3788940" cy="2136823"/>
            <a:chOff x="3888448" y="2678381"/>
            <a:chExt cx="3633304" cy="27555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EA2EA8-D9F2-B6E8-4172-32EF77B0ABF5}"/>
                </a:ext>
              </a:extLst>
            </p:cNvPr>
            <p:cNvSpPr txBox="1"/>
            <p:nvPr/>
          </p:nvSpPr>
          <p:spPr>
            <a:xfrm>
              <a:off x="3888448" y="2678381"/>
              <a:ext cx="3633304" cy="17859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Word Cloud </a:t>
              </a:r>
            </a:p>
            <a:p>
              <a:r>
                <a:rPr lang="en-GB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 visual representation of key terms and prevalent themes in the customer reviews. This allows for verification of pre-processing and if any more pre-processing is necessary before training the model </a:t>
              </a:r>
            </a:p>
            <a:p>
              <a:endParaRPr lang="en-GB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7E0D4B8-F3F0-9AC6-C790-33A1E97A8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6522" y="4048891"/>
              <a:ext cx="2562466" cy="138499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57" y="-1403"/>
            <a:ext cx="6192121" cy="424784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Helvetica Neue" panose="02000503000000020004" pitchFamily="2" charset="0"/>
              </a:rPr>
              <a:t>Business Insights from British Airways Reviews</a:t>
            </a:r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3501A-8E3B-A425-DA19-F997ADCFF72C}"/>
              </a:ext>
            </a:extLst>
          </p:cNvPr>
          <p:cNvSpPr txBox="1"/>
          <p:nvPr/>
        </p:nvSpPr>
        <p:spPr>
          <a:xfrm>
            <a:off x="154356" y="1571580"/>
            <a:ext cx="3635570" cy="10156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Explore insights from British Airways reviews using data analysis.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Background: Understand the relevance of customer feedback for business decisions.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F737D-0692-F63A-D9D9-F5083097680B}"/>
              </a:ext>
            </a:extLst>
          </p:cNvPr>
          <p:cNvSpPr txBox="1"/>
          <p:nvPr/>
        </p:nvSpPr>
        <p:spPr>
          <a:xfrm>
            <a:off x="4097053" y="5767836"/>
            <a:ext cx="3808568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 Highlights: t-SNE and UMAP: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Uncover patterns in customer reviews.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showing clusters and distribution trends.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F0F1D-A307-F3AF-8337-6C16EBC7D45D}"/>
              </a:ext>
            </a:extLst>
          </p:cNvPr>
          <p:cNvSpPr txBox="1"/>
          <p:nvPr/>
        </p:nvSpPr>
        <p:spPr>
          <a:xfrm>
            <a:off x="4116681" y="462684"/>
            <a:ext cx="3774789" cy="15696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Topic Modelling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GB" sz="12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- Natural language processing (NLP) </a:t>
            </a:r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algorithm used =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Latent Dirichlet Allocation (</a:t>
            </a:r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LDA)</a:t>
            </a:r>
          </a:p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model allowed for review of main themes and topics discussed by customers by going through each word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and reassigning </a:t>
            </a:r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NLP package Genism was used to implement this project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A4EFA-734B-3F34-30E4-0701EE7F311F}"/>
              </a:ext>
            </a:extLst>
          </p:cNvPr>
          <p:cNvSpPr txBox="1"/>
          <p:nvPr/>
        </p:nvSpPr>
        <p:spPr>
          <a:xfrm>
            <a:off x="7977500" y="3589989"/>
            <a:ext cx="40795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sz="1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Insights: </a:t>
            </a:r>
          </a:p>
          <a:p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- similar trends regarding positive vs negative customer reviews as highlighted in the boxplot of the sentiment analysis </a:t>
            </a:r>
          </a:p>
          <a:p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- in the t-SNE visualisation it is evident that there were clusters around the themes of waiting times, delays and passenger entertainment </a:t>
            </a:r>
          </a:p>
          <a:p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Recommendations: </a:t>
            </a:r>
          </a:p>
          <a:p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1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ctionable steps based on insights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Passenger entertainment- option to pick meals and suggest allergies when booking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waiting times-  Although unprecedented and difficult to establish prior but implementing virtual queuing and self-services desks to alleviate waiting times. Causation factors include bad weather, maintenance issues and security checks which are all avenues that can also be improved</a:t>
            </a:r>
            <a:endParaRPr lang="en-GB" sz="1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</a:p>
          <a:p>
            <a:r>
              <a:rPr lang="en-GB" sz="1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Mixed reviews but this 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1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rovides an ideal opportunity for BA to improve their customer relations and can also introduce stakeholders and customer participation groups via social media campaigns </a:t>
            </a:r>
          </a:p>
          <a:p>
            <a:br>
              <a:rPr lang="en-GB" sz="1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sz="1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A4D0E4-7465-03C8-3C1F-DE18552F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78" y="2605167"/>
            <a:ext cx="1633145" cy="1127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B967EE-D6AE-23BC-737F-07D309A35EBC}"/>
              </a:ext>
            </a:extLst>
          </p:cNvPr>
          <p:cNvSpPr txBox="1"/>
          <p:nvPr/>
        </p:nvSpPr>
        <p:spPr>
          <a:xfrm>
            <a:off x="138955" y="3691688"/>
            <a:ext cx="3635570" cy="3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cleaning &amp; analysis  pipeline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10FF1-856C-7878-D33B-F1BCDDBC6E4E}"/>
              </a:ext>
            </a:extLst>
          </p:cNvPr>
          <p:cNvSpPr txBox="1"/>
          <p:nvPr/>
        </p:nvSpPr>
        <p:spPr>
          <a:xfrm>
            <a:off x="4130833" y="2135584"/>
            <a:ext cx="3774788" cy="10156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The implementation of </a:t>
            </a:r>
            <a:r>
              <a:rPr lang="en-GB" sz="1200">
                <a:latin typeface="Calibri" panose="020F0502020204030204" pitchFamily="34" charset="0"/>
                <a:cs typeface="Calibri" panose="020F0502020204030204" pitchFamily="34" charset="0"/>
              </a:rPr>
              <a:t>the LDA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involved the following 6 steps: 1. loading data 2. Data cleaning 3. Exploratory analysis 4. Preparing data for LDA analysis 5. LDA model training 6. Analysing LDA model result 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ED120D-B450-D854-EEB6-698794178B73}"/>
              </a:ext>
            </a:extLst>
          </p:cNvPr>
          <p:cNvSpPr txBox="1"/>
          <p:nvPr/>
        </p:nvSpPr>
        <p:spPr>
          <a:xfrm>
            <a:off x="154356" y="2734786"/>
            <a:ext cx="3635570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Review source: </a:t>
            </a:r>
            <a:endParaRPr lang="en-GB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reviews were collected using webscapping methods and downloaded from 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DM Sans" panose="020F0502020204030204" pitchFamily="34" charset="0"/>
              </a:rPr>
              <a:t> </a:t>
            </a:r>
            <a:r>
              <a:rPr lang="en-GB" sz="1200" b="0" i="0" u="sng" strike="noStrike" dirty="0">
                <a:solidFill>
                  <a:srgbClr val="1155CC"/>
                </a:solidFill>
                <a:effectLst/>
                <a:latin typeface="DM Sans" panose="020F0502020204030204" pitchFamily="34" charset="0"/>
                <a:hlinkClick r:id="rId4"/>
              </a:rPr>
              <a:t>Skytrax</a:t>
            </a:r>
            <a:r>
              <a:rPr lang="en-GB" sz="1200" u="sng" dirty="0">
                <a:solidFill>
                  <a:srgbClr val="1155CC"/>
                </a:solidFill>
                <a:latin typeface="DM Sans" panose="020F0502020204030204" pitchFamily="34" charset="0"/>
              </a:rPr>
              <a:t> </a:t>
            </a:r>
            <a:endParaRPr lang="en-GB" sz="1200" u="sng" dirty="0">
              <a:solidFill>
                <a:srgbClr val="1155CC"/>
              </a:solidFill>
              <a:latin typeface="DM Sans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Consisting of f 10 pages of 100 reviews.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84B7BC-0430-8C45-59F3-CD3218921E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40" t="75946" r="13736" b="9587"/>
          <a:stretch/>
        </p:blipFill>
        <p:spPr>
          <a:xfrm>
            <a:off x="154356" y="5215583"/>
            <a:ext cx="3635569" cy="774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34690C-EE92-CECF-34C8-36F43FC21C07}"/>
              </a:ext>
            </a:extLst>
          </p:cNvPr>
          <p:cNvSpPr txBox="1"/>
          <p:nvPr/>
        </p:nvSpPr>
        <p:spPr>
          <a:xfrm>
            <a:off x="178935" y="6116340"/>
            <a:ext cx="3635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reviews are unstructured data and are converted to a CSV format </a:t>
            </a:r>
          </a:p>
          <a:p>
            <a:r>
              <a:rPr lang="en-US" sz="1000" dirty="0"/>
              <a:t>for relational database usage and to allow manipulation of data for subsequent analysis 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A905F24E-1000-2AD1-DA18-3AA287D26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711498"/>
              </p:ext>
            </p:extLst>
          </p:nvPr>
        </p:nvGraphicFramePr>
        <p:xfrm>
          <a:off x="172703" y="4183933"/>
          <a:ext cx="3511755" cy="77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446C76D-4335-61E5-88D4-5C1293EAAA25}"/>
              </a:ext>
            </a:extLst>
          </p:cNvPr>
          <p:cNvSpPr txBox="1"/>
          <p:nvPr/>
        </p:nvSpPr>
        <p:spPr>
          <a:xfrm>
            <a:off x="4130511" y="5381108"/>
            <a:ext cx="3635570" cy="3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Analysis &amp; visualization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224816C-0F1D-6475-11AD-B8150C9D4B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2737" y="1085324"/>
            <a:ext cx="2258234" cy="179669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C12D6D6-72C6-2775-7DF5-DC1BAEC8C77D}"/>
              </a:ext>
            </a:extLst>
          </p:cNvPr>
          <p:cNvGrpSpPr/>
          <p:nvPr/>
        </p:nvGrpSpPr>
        <p:grpSpPr>
          <a:xfrm>
            <a:off x="8071428" y="214639"/>
            <a:ext cx="3946498" cy="1877002"/>
            <a:chOff x="8066567" y="359377"/>
            <a:chExt cx="3946498" cy="18770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44676-869B-330D-2D3F-5983C61C42C2}"/>
                </a:ext>
              </a:extLst>
            </p:cNvPr>
            <p:cNvSpPr txBox="1"/>
            <p:nvPr/>
          </p:nvSpPr>
          <p:spPr>
            <a:xfrm>
              <a:off x="8246528" y="359377"/>
              <a:ext cx="3766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Sentiment Analysis trends using VADER.</a:t>
              </a:r>
            </a:p>
            <a:p>
              <a:r>
                <a:rPr lang="en-GB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Insights: Highlight positive/negative sentiment shifts over reviews.</a:t>
              </a:r>
            </a:p>
            <a:p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8" name="Picture 2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9C119BF-CD51-F5C1-C7BD-50B0E2C7AB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2" t="46607" r="39642" b="25204"/>
            <a:stretch/>
          </p:blipFill>
          <p:spPr>
            <a:xfrm>
              <a:off x="8066567" y="1183131"/>
              <a:ext cx="1975316" cy="1053248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709473F-0E86-D69F-0BEE-0F1585090F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83814" y="2719975"/>
            <a:ext cx="2167157" cy="11968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0C4BD4-E8CF-FBE1-6B89-69734AE1D28A}"/>
              </a:ext>
            </a:extLst>
          </p:cNvPr>
          <p:cNvSpPr txBox="1"/>
          <p:nvPr/>
        </p:nvSpPr>
        <p:spPr>
          <a:xfrm>
            <a:off x="172703" y="601183"/>
            <a:ext cx="361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effectLst/>
                <a:latin typeface="Helvetica Neue" panose="02000503000000020004" pitchFamily="2" charset="0"/>
              </a:rPr>
              <a:t>"Using Data Analysis and Embeddings”</a:t>
            </a:r>
          </a:p>
          <a:p>
            <a:r>
              <a:rPr lang="en-GB" sz="1200" dirty="0">
                <a:latin typeface="Helvetica Neue" panose="02000503000000020004" pitchFamily="2" charset="0"/>
              </a:rPr>
              <a:t>By Ayodeji Oyesanya</a:t>
            </a:r>
            <a:endParaRPr lang="en-GB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432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Helvetica Neue</vt:lpstr>
      <vt:lpstr>Office Theme</vt:lpstr>
      <vt:lpstr>Business Insights from British Airways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Ayodeji Oyesanya</cp:lastModifiedBy>
  <cp:revision>5</cp:revision>
  <dcterms:created xsi:type="dcterms:W3CDTF">2022-12-06T11:13:27Z</dcterms:created>
  <dcterms:modified xsi:type="dcterms:W3CDTF">2023-11-28T10:31:55Z</dcterms:modified>
</cp:coreProperties>
</file>