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x-png" ContentType="image/p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5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ocesson.com/view/link/56028961e4b00d52cf623417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ocesson.com/view/link/562894b7e4b070f8ccca5863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x-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数据部 </a:t>
            </a:r>
            <a:r>
              <a:rPr kumimoji="1" lang="en-US" altLang="zh-CN" dirty="0" err="1" smtClean="0"/>
              <a:t>Hadoop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24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Hadoop</a:t>
            </a:r>
            <a:r>
              <a:rPr kumimoji="1" lang="en-US" altLang="zh-CN" dirty="0" smtClean="0"/>
              <a:t> 1.0</a:t>
            </a:r>
            <a:br>
              <a:rPr kumimoji="1" lang="en-US" altLang="zh-CN" dirty="0" smtClean="0"/>
            </a:br>
            <a:r>
              <a:rPr kumimoji="1" lang="zh-CN" altLang="en-US" dirty="0" smtClean="0"/>
              <a:t>数据部的应用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Dw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1.0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1</a:t>
            </a:r>
            <a:r>
              <a:rPr kumimoji="1" lang="en-US" altLang="zh-CN" dirty="0"/>
              <a:t>.</a:t>
            </a:r>
            <a:r>
              <a:rPr kumimoji="1" lang="zh-CN" altLang="en-US" dirty="0"/>
              <a:t> 部署在 </a:t>
            </a:r>
            <a:r>
              <a:rPr kumimoji="1" lang="en-US" altLang="zh-CN" dirty="0" err="1"/>
              <a:t>uCloud</a:t>
            </a:r>
            <a:r>
              <a:rPr kumimoji="1" lang="zh-CN" altLang="en-US" dirty="0"/>
              <a:t> 的共享 </a:t>
            </a:r>
            <a:r>
              <a:rPr kumimoji="1" lang="en-US" altLang="zh-CN" dirty="0" err="1"/>
              <a:t>Hadoop</a:t>
            </a:r>
            <a:r>
              <a:rPr kumimoji="1" lang="zh-CN" altLang="en-US" dirty="0"/>
              <a:t> 集群</a:t>
            </a:r>
            <a:endParaRPr kumimoji="1" lang="en-US" altLang="zh-CN" dirty="0"/>
          </a:p>
          <a:p>
            <a:pPr lvl="1"/>
            <a:r>
              <a:rPr kumimoji="1" lang="zh-CN" altLang="zh-CN" dirty="0"/>
              <a:t>2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zh-CN" altLang="zh-CN" dirty="0"/>
              <a:t> </a:t>
            </a:r>
            <a:r>
              <a:rPr kumimoji="1" lang="en-US" altLang="zh-CN" dirty="0" err="1"/>
              <a:t>uCloud</a:t>
            </a:r>
            <a:r>
              <a:rPr kumimoji="1" lang="zh-CN" altLang="en-US" dirty="0"/>
              <a:t> 通过 </a:t>
            </a:r>
            <a:r>
              <a:rPr kumimoji="1" lang="en-US" altLang="zh-CN" dirty="0"/>
              <a:t>HDFS</a:t>
            </a:r>
            <a:r>
              <a:rPr kumimoji="1" lang="zh-CN" altLang="en-US" dirty="0"/>
              <a:t> 的文件命名空间，划分每个用户</a:t>
            </a:r>
            <a:endParaRPr kumimoji="1" lang="en-US" altLang="zh-CN" dirty="0"/>
          </a:p>
          <a:p>
            <a:pPr lvl="1"/>
            <a:r>
              <a:rPr kumimoji="1" lang="zh-CN" altLang="zh-CN" dirty="0"/>
              <a:t>3</a:t>
            </a:r>
            <a:r>
              <a:rPr kumimoji="1" lang="zh-CN" altLang="en-US" dirty="0"/>
              <a:t>. 在早期我们是这个命令空间中的一个用户，与其他用户通向这套集群的储存、</a:t>
            </a:r>
            <a:r>
              <a:rPr kumimoji="1" lang="zh-CN" altLang="en-US" dirty="0" smtClean="0"/>
              <a:t>计算资源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4</a:t>
            </a:r>
            <a:r>
              <a:rPr kumimoji="1" lang="en-US" altLang="zh-CN" dirty="0"/>
              <a:t>. </a:t>
            </a:r>
            <a:r>
              <a:rPr kumimoji="1" lang="zh-CN" altLang="zh-CN" dirty="0"/>
              <a:t> </a:t>
            </a:r>
            <a:r>
              <a:rPr kumimoji="1" lang="en-US" altLang="zh-CN" dirty="0" err="1" smtClean="0"/>
              <a:t>Dw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Servcie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1.0</a:t>
            </a:r>
            <a:r>
              <a:rPr kumimoji="1" lang="zh-CN" altLang="en-US" dirty="0" smtClean="0"/>
              <a:t> 部署图：</a:t>
            </a:r>
            <a:r>
              <a:rPr kumimoji="1" lang="en-US" altLang="zh-CN" dirty="0" smtClean="0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://www.processon.com/view/link/</a:t>
            </a:r>
            <a:r>
              <a:rPr kumimoji="1" lang="en-US" altLang="zh-CN" dirty="0" smtClean="0">
                <a:hlinkClick r:id="rId2"/>
              </a:rPr>
              <a:t>56028961e4b00d52cf623417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963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Hadoop</a:t>
            </a:r>
            <a:r>
              <a:rPr kumimoji="1" lang="en-US" altLang="zh-CN" dirty="0" smtClean="0"/>
              <a:t> 1.0</a:t>
            </a:r>
            <a:br>
              <a:rPr kumimoji="1" lang="en-US" altLang="zh-CN" dirty="0" smtClean="0"/>
            </a:br>
            <a:r>
              <a:rPr kumimoji="1" lang="zh-CN" altLang="en-US" dirty="0" smtClean="0"/>
              <a:t> 遇到的一些问题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2649134"/>
            <a:ext cx="7662864" cy="3267169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 1</a:t>
            </a:r>
            <a:r>
              <a:rPr kumimoji="1" lang="en-US" altLang="zh-CN" dirty="0" smtClean="0"/>
              <a:t>.0</a:t>
            </a:r>
            <a:r>
              <a:rPr kumimoji="1" lang="zh-CN" altLang="en-US" dirty="0" smtClean="0"/>
              <a:t> 主要问题 </a:t>
            </a:r>
            <a:endParaRPr kumimoji="1" lang="en-US" altLang="zh-CN" dirty="0" smtClean="0"/>
          </a:p>
          <a:p>
            <a:pPr lvl="1"/>
            <a:r>
              <a:rPr kumimoji="1" lang="zh-CN" altLang="zh-CN" dirty="0"/>
              <a:t>1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JobTracker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 </a:t>
            </a:r>
            <a:r>
              <a:rPr kumimoji="1" lang="zh-CN" altLang="en-US" dirty="0"/>
              <a:t>是集群事物的集中处理点，存在单点故障</a:t>
            </a:r>
            <a:endParaRPr kumimoji="1" lang="en-US" altLang="zh-CN" dirty="0"/>
          </a:p>
          <a:p>
            <a:pPr lvl="1"/>
            <a:r>
              <a:rPr kumimoji="1" lang="zh-CN" altLang="zh-CN" dirty="0"/>
              <a:t>2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JobTracker</a:t>
            </a:r>
            <a:r>
              <a:rPr kumimoji="1" lang="zh-CN" altLang="en-US" dirty="0"/>
              <a:t>  需要维护的任务太多，既要维护 </a:t>
            </a:r>
            <a:r>
              <a:rPr kumimoji="1" lang="en-US" altLang="zh-CN" dirty="0"/>
              <a:t>job</a:t>
            </a:r>
            <a:r>
              <a:rPr kumimoji="1" lang="zh-CN" altLang="en-US" dirty="0"/>
              <a:t> 的状态，又要维护 </a:t>
            </a:r>
            <a:r>
              <a:rPr kumimoji="1" lang="en-US" altLang="zh-CN" dirty="0" err="1"/>
              <a:t>JobTask</a:t>
            </a:r>
            <a:r>
              <a:rPr kumimoji="1" lang="zh-CN" altLang="en-US" dirty="0"/>
              <a:t> 的状态，造成资源</a:t>
            </a:r>
            <a:endParaRPr kumimoji="1" lang="en-US" altLang="zh-CN" dirty="0"/>
          </a:p>
          <a:p>
            <a:pPr lvl="1"/>
            <a:r>
              <a:rPr kumimoji="1" lang="zh-CN" altLang="zh-CN" dirty="0"/>
              <a:t>3</a:t>
            </a:r>
            <a:r>
              <a:rPr kumimoji="1" lang="en-US" altLang="zh-CN" dirty="0"/>
              <a:t>.</a:t>
            </a:r>
            <a:r>
              <a:rPr kumimoji="1" lang="en-US" altLang="zh-CN" dirty="0" err="1"/>
              <a:t>TaskTracker</a:t>
            </a:r>
            <a:r>
              <a:rPr kumimoji="1" lang="zh-CN" altLang="en-US" dirty="0"/>
              <a:t>  用</a:t>
            </a:r>
            <a:r>
              <a:rPr kumimoji="1" lang="en-US" altLang="zh-CN" dirty="0"/>
              <a:t>Map/Reduce</a:t>
            </a:r>
            <a:r>
              <a:rPr kumimoji="1" lang="zh-CN" altLang="en-US" dirty="0"/>
              <a:t> 作为的资源过于简单，没有考虑节点的 </a:t>
            </a:r>
            <a:r>
              <a:rPr kumimoji="1" lang="en-US" altLang="zh-CN" dirty="0"/>
              <a:t>CPU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RAM</a:t>
            </a:r>
            <a:r>
              <a:rPr kumimoji="1" lang="zh-CN" altLang="en-US" dirty="0"/>
              <a:t> 使用情况，当把 </a:t>
            </a:r>
            <a:r>
              <a:rPr kumimoji="1" lang="en-US" altLang="zh-CN" dirty="0"/>
              <a:t>2</a:t>
            </a:r>
            <a:r>
              <a:rPr kumimoji="1" lang="zh-CN" altLang="en-US" dirty="0"/>
              <a:t> 个消耗资源大的任务放在一个节点，容易造成 </a:t>
            </a:r>
            <a:r>
              <a:rPr kumimoji="1" lang="en-US" altLang="zh-CN" dirty="0"/>
              <a:t>OOM</a:t>
            </a:r>
            <a:r>
              <a:rPr kumimoji="1" lang="zh-CN" altLang="en-US" dirty="0"/>
              <a:t> 内除溢</a:t>
            </a:r>
            <a:r>
              <a:rPr kumimoji="1" lang="zh-CN" altLang="en-US" dirty="0" smtClean="0"/>
              <a:t>出</a:t>
            </a:r>
            <a:endParaRPr kumimoji="1" lang="en-US" altLang="zh-CN" dirty="0" smtClean="0"/>
          </a:p>
          <a:p>
            <a:r>
              <a:rPr kumimoji="1" lang="zh-CN" altLang="en-US" dirty="0" smtClean="0"/>
              <a:t>早起使用 </a:t>
            </a:r>
            <a:r>
              <a:rPr kumimoji="1" lang="en-US" altLang="zh-CN" dirty="0" err="1" smtClean="0"/>
              <a:t>uCloud</a:t>
            </a:r>
            <a:r>
              <a:rPr kumimoji="1" lang="zh-CN" altLang="en-US" dirty="0" smtClean="0"/>
              <a:t> 共享集群，实际过程中遇到的问题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共享集群资源，大部分用户作业都是在凌晨执行的，导致争抢集群资源，运行速度慢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当集群分配的资源不足时，会导致作业进程卡死和作业失败等问题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3</a:t>
            </a:r>
            <a:r>
              <a:rPr kumimoji="1" lang="zh-CN" altLang="en-US" dirty="0" smtClean="0"/>
              <a:t>. 实际案例：</a:t>
            </a:r>
            <a:r>
              <a:rPr kumimoji="1" lang="en-US" altLang="zh-CN" dirty="0" err="1" smtClean="0"/>
              <a:t>uCloud</a:t>
            </a:r>
            <a:r>
              <a:rPr kumimoji="1" lang="zh-CN" altLang="en-US" dirty="0" smtClean="0"/>
              <a:t> 有次遇到过上面说的单节点故障问题，只能通过升级 </a:t>
            </a:r>
            <a:r>
              <a:rPr kumimoji="1" lang="en-US" altLang="zh-CN" dirty="0" err="1" smtClean="0"/>
              <a:t>JobTracker</a:t>
            </a:r>
            <a:r>
              <a:rPr kumimoji="1" lang="zh-CN" altLang="en-US" dirty="0" smtClean="0"/>
              <a:t> 节点的服务器，来解决单节点瓶颈问题，但是那次他们升级出错，导致所有使用这个集群的用户的作业失败。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592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1541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故事还在继续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>我们需要一个符合我们自己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>业务的数据分析平台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en-US" dirty="0" smtClean="0"/>
              <a:t>这种共享集群的</a:t>
            </a:r>
            <a:r>
              <a:rPr kumimoji="1" lang="zh-CN" altLang="en-US" dirty="0" smtClean="0"/>
              <a:t>限制太多</a:t>
            </a:r>
            <a:r>
              <a:rPr kumimoji="1" lang="en-US" altLang="en-US" dirty="0" smtClean="0"/>
              <a:t>，我们完全没法控制</a:t>
            </a:r>
          </a:p>
          <a:p>
            <a:r>
              <a:rPr kumimoji="1" lang="zh-CN" altLang="en-US" dirty="0" smtClean="0"/>
              <a:t>于是我们有了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dw</a:t>
            </a:r>
            <a:r>
              <a:rPr kumimoji="1" lang="en-US" altLang="zh-CN" dirty="0" smtClean="0"/>
              <a:t> Service 2.0 </a:t>
            </a:r>
            <a:r>
              <a:rPr kumimoji="1" lang="zh-CN" altLang="en-US" dirty="0" smtClean="0"/>
              <a:t>计划</a:t>
            </a:r>
            <a:endParaRPr kumimoji="1" lang="en-US" altLang="zh-CN" dirty="0" smtClean="0"/>
          </a:p>
          <a:p>
            <a:r>
              <a:rPr kumimoji="1" lang="zh-CN" altLang="en-US" dirty="0" smtClean="0"/>
              <a:t>从共享集群，到自己的定制独立集群的迁移</a:t>
            </a:r>
            <a:endParaRPr kumimoji="1" lang="en-US" altLang="zh-CN" dirty="0" smtClean="0"/>
          </a:p>
          <a:p>
            <a:r>
              <a:rPr kumimoji="1" lang="zh-CN" altLang="en-US" dirty="0" smtClean="0"/>
              <a:t>并且升级到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hadoop</a:t>
            </a:r>
            <a:r>
              <a:rPr kumimoji="1" lang="en-US" altLang="zh-CN" dirty="0" smtClean="0"/>
              <a:t> 2.0 x  </a:t>
            </a:r>
            <a:r>
              <a:rPr kumimoji="1" lang="zh-CN" altLang="en-US" dirty="0" smtClean="0"/>
              <a:t>的稳定版本中</a:t>
            </a:r>
            <a:endParaRPr kumimoji="1" lang="en-US" altLang="zh-CN" dirty="0" smtClean="0"/>
          </a:p>
          <a:p>
            <a:pPr lvl="1"/>
            <a:r>
              <a:rPr kumimoji="1" lang="en-US" altLang="en-US" dirty="0" smtClean="0"/>
              <a:t>这个版本解决了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JobTracker</a:t>
            </a:r>
            <a:r>
              <a:rPr kumimoji="1" lang="zh-CN" altLang="en-US" dirty="0" smtClean="0"/>
              <a:t> </a:t>
            </a:r>
            <a:r>
              <a:rPr kumimoji="1" lang="en-US" altLang="en-US" dirty="0" smtClean="0"/>
              <a:t>单点故障问题</a:t>
            </a:r>
          </a:p>
          <a:p>
            <a:pPr lvl="1"/>
            <a:r>
              <a:rPr kumimoji="1" lang="en-US" altLang="en-US" dirty="0" smtClean="0"/>
              <a:t>兼容除了 </a:t>
            </a:r>
            <a:r>
              <a:rPr kumimoji="1" lang="en-US" altLang="en-US" dirty="0" err="1" smtClean="0"/>
              <a:t>MapReduce</a:t>
            </a:r>
            <a:r>
              <a:rPr kumimoji="1" lang="en-US" altLang="en-US" dirty="0" smtClean="0"/>
              <a:t> 之外的其他分部署计算框架，比如 Spark(基于内存的分部署计算框架)</a:t>
            </a:r>
            <a:r>
              <a:rPr kumimoji="1" lang="zh-CN" altLang="en-US" dirty="0" smtClean="0"/>
              <a:t> 等等</a:t>
            </a:r>
            <a:endParaRPr kumimoji="1" lang="en-US" altLang="en-US" dirty="0" smtClean="0"/>
          </a:p>
          <a:p>
            <a:pPr lvl="1"/>
            <a:r>
              <a:rPr kumimoji="1" lang="en-US" altLang="en-US" dirty="0" smtClean="0"/>
              <a:t>S</a:t>
            </a:r>
            <a:r>
              <a:rPr kumimoji="1" lang="en-US" altLang="zh-CN" dirty="0" smtClean="0"/>
              <a:t>park</a:t>
            </a:r>
            <a:r>
              <a:rPr kumimoji="1" lang="zh-CN" altLang="en-US" dirty="0" smtClean="0"/>
              <a:t> 在硬盘的计算速度是</a:t>
            </a:r>
            <a:r>
              <a:rPr kumimoji="1" lang="en-US" altLang="zh-CN" dirty="0" smtClean="0"/>
              <a:t> MR 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倍，在内存中计算的速度是</a:t>
            </a:r>
            <a:r>
              <a:rPr kumimoji="1" lang="en-US" altLang="zh-CN" dirty="0" smtClean="0"/>
              <a:t>MP 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 100 </a:t>
            </a:r>
            <a:r>
              <a:rPr kumimoji="1" lang="zh-CN" altLang="en-US" dirty="0" smtClean="0"/>
              <a:t>倍</a:t>
            </a:r>
            <a:endParaRPr kumimoji="1" lang="en-US" altLang="en-US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68743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Hadoop</a:t>
            </a:r>
            <a:r>
              <a:rPr kumimoji="1" lang="en-US" altLang="zh-CN" dirty="0" smtClean="0"/>
              <a:t> 2.0 x 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3257280"/>
            <a:ext cx="7662864" cy="2779983"/>
          </a:xfrm>
        </p:spPr>
        <p:txBody>
          <a:bodyPr/>
          <a:lstStyle/>
          <a:p>
            <a:r>
              <a:rPr kumimoji="1" lang="zh-CN" altLang="en-US" dirty="0" smtClean="0"/>
              <a:t>为了解决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JobTracker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单点故障、兼容分布式其他框架、防止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TaskTracker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节点</a:t>
            </a:r>
            <a:r>
              <a:rPr kumimoji="1" lang="en-US" altLang="zh-CN" dirty="0" smtClean="0"/>
              <a:t> OOM </a:t>
            </a:r>
            <a:r>
              <a:rPr kumimoji="1" lang="zh-CN" altLang="en-US" dirty="0" smtClean="0"/>
              <a:t>等问题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Hadoop</a:t>
            </a:r>
            <a:r>
              <a:rPr kumimoji="1" lang="en-US" altLang="zh-CN" dirty="0" smtClean="0"/>
              <a:t> 2.0 </a:t>
            </a:r>
            <a:r>
              <a:rPr kumimoji="1" lang="en-US" altLang="en-US" dirty="0" smtClean="0"/>
              <a:t>引入了 Yarn </a:t>
            </a:r>
          </a:p>
          <a:p>
            <a:endParaRPr kumimoji="1" lang="zh-CN" altLang="en-US" dirty="0" smtClean="0"/>
          </a:p>
        </p:txBody>
      </p:sp>
      <p:pic>
        <p:nvPicPr>
          <p:cNvPr id="4" name="图片 3" descr="yar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587" y="4044138"/>
            <a:ext cx="3925614" cy="216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12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Hadoop</a:t>
            </a:r>
            <a:r>
              <a:rPr kumimoji="1" lang="en-US" altLang="zh-CN" dirty="0" smtClean="0"/>
              <a:t> 2.0 x 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Yarn </a:t>
            </a:r>
            <a:r>
              <a:rPr kumimoji="1" lang="zh-CN" altLang="en-US" dirty="0" smtClean="0"/>
              <a:t>介绍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88654"/>
            <a:ext cx="7662864" cy="3813586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zh-CN" dirty="0" smtClean="0"/>
              <a:t>Yarn </a:t>
            </a:r>
            <a:r>
              <a:rPr kumimoji="1" lang="zh-CN" altLang="en-US" dirty="0" smtClean="0"/>
              <a:t>统一资源管理系统，</a:t>
            </a:r>
            <a:r>
              <a:rPr kumimoji="1" lang="zh-CN" altLang="en-US" dirty="0"/>
              <a:t>引入了几个角</a:t>
            </a:r>
            <a:r>
              <a:rPr kumimoji="1" lang="zh-CN" altLang="en-US" dirty="0" smtClean="0"/>
              <a:t>色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ResourceManager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是一个中心的服务，它做的事情是调度、启动每一个 </a:t>
            </a:r>
            <a:r>
              <a:rPr kumimoji="1" lang="en-US" altLang="zh-CN" dirty="0"/>
              <a:t>Job </a:t>
            </a:r>
            <a:r>
              <a:rPr kumimoji="1" lang="zh-CN" altLang="en-US" dirty="0"/>
              <a:t>所属的 </a:t>
            </a:r>
            <a:r>
              <a:rPr kumimoji="1" lang="en-US" altLang="zh-CN" dirty="0" err="1"/>
              <a:t>ApplicationMaster</a:t>
            </a:r>
            <a:r>
              <a:rPr kumimoji="1" lang="zh-CN" altLang="en-US" dirty="0"/>
              <a:t>、另外监控 </a:t>
            </a:r>
            <a:r>
              <a:rPr kumimoji="1" lang="en-US" altLang="zh-CN" dirty="0" err="1"/>
              <a:t>ApplicationMaster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的存在情况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ApplicationMaster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负责协调</a:t>
            </a:r>
            <a:r>
              <a:rPr kumimoji="1" lang="zh-CN" altLang="en-US" dirty="0"/>
              <a:t>来自 </a:t>
            </a:r>
            <a:r>
              <a:rPr kumimoji="1" lang="en-US" altLang="zh-CN" dirty="0" err="1"/>
              <a:t>ResourceManager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的任务，并通过 </a:t>
            </a:r>
            <a:r>
              <a:rPr kumimoji="1" lang="en-US" altLang="zh-CN" dirty="0" err="1"/>
              <a:t>NodeManager</a:t>
            </a:r>
            <a:r>
              <a:rPr kumimoji="1" lang="en-US" altLang="zh-CN" dirty="0"/>
              <a:t> </a:t>
            </a:r>
            <a:r>
              <a:rPr kumimoji="1" lang="zh-CN" altLang="en-US" dirty="0"/>
              <a:t>监视容器的执行和资源使用（</a:t>
            </a:r>
            <a:r>
              <a:rPr kumimoji="1" lang="en-US" altLang="zh-CN" dirty="0"/>
              <a:t>CPU</a:t>
            </a:r>
            <a:r>
              <a:rPr kumimoji="1" lang="zh-CN" altLang="en-US" dirty="0"/>
              <a:t>、内存等的资源分配）</a:t>
            </a:r>
            <a:endParaRPr kumimoji="1" lang="en-US" altLang="zh-CN" dirty="0"/>
          </a:p>
          <a:p>
            <a:r>
              <a:rPr kumimoji="1" lang="en-US" altLang="zh-CN" dirty="0" smtClean="0"/>
              <a:t>Container</a:t>
            </a:r>
          </a:p>
          <a:p>
            <a:pPr lvl="1"/>
            <a:r>
              <a:rPr kumimoji="1" lang="zh-CN" altLang="en-US" dirty="0"/>
              <a:t>接收 </a:t>
            </a:r>
            <a:r>
              <a:rPr kumimoji="1" lang="en-US" altLang="zh-CN" dirty="0" err="1"/>
              <a:t>JobSubmitter</a:t>
            </a:r>
            <a:r>
              <a:rPr kumimoji="1" lang="en-US" altLang="zh-CN" dirty="0"/>
              <a:t> </a:t>
            </a:r>
            <a:r>
              <a:rPr kumimoji="1" lang="zh-CN" altLang="en-US" dirty="0"/>
              <a:t>提交的作业，按照作业的上下文 </a:t>
            </a:r>
            <a:r>
              <a:rPr kumimoji="1" lang="en-US" altLang="zh-CN" dirty="0"/>
              <a:t>(Context) </a:t>
            </a:r>
            <a:r>
              <a:rPr kumimoji="1" lang="zh-CN" altLang="en-US" dirty="0"/>
              <a:t>信息，以及从 </a:t>
            </a:r>
            <a:r>
              <a:rPr kumimoji="1" lang="en-US" altLang="zh-CN" dirty="0" err="1"/>
              <a:t>NodeManager</a:t>
            </a:r>
            <a:r>
              <a:rPr kumimoji="1" lang="en-US" altLang="zh-CN" dirty="0"/>
              <a:t> </a:t>
            </a:r>
            <a:r>
              <a:rPr kumimoji="1" lang="zh-CN" altLang="en-US" dirty="0"/>
              <a:t>收集来的状态信息，启动调度过程，分配一个 </a:t>
            </a:r>
            <a:r>
              <a:rPr kumimoji="1" lang="en-US" altLang="zh-CN" dirty="0"/>
              <a:t>Container</a:t>
            </a:r>
            <a:r>
              <a:rPr kumimoji="1" lang="zh-CN" altLang="en-US" dirty="0"/>
              <a:t>（</a:t>
            </a:r>
            <a:r>
              <a:rPr kumimoji="1" lang="zh-CN" altLang="en-US" dirty="0" smtClean="0"/>
              <a:t>容器，</a:t>
            </a:r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 或者 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放在容器中执行） </a:t>
            </a:r>
            <a:r>
              <a:rPr kumimoji="1" lang="zh-CN" altLang="en-US" dirty="0"/>
              <a:t>作为 </a:t>
            </a:r>
            <a:r>
              <a:rPr kumimoji="1" lang="en-US" altLang="zh-CN" dirty="0" err="1"/>
              <a:t>ApplicationMaster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NodeManager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负责 </a:t>
            </a:r>
            <a:r>
              <a:rPr kumimoji="1" lang="en-US" altLang="zh-CN" dirty="0"/>
              <a:t>Container </a:t>
            </a:r>
            <a:r>
              <a:rPr kumimoji="1" lang="zh-CN" altLang="en-US" dirty="0"/>
              <a:t>状态的维护，并向 </a:t>
            </a:r>
            <a:r>
              <a:rPr kumimoji="1" lang="en-US" altLang="zh-CN" dirty="0"/>
              <a:t>RM(</a:t>
            </a:r>
            <a:r>
              <a:rPr kumimoji="1" lang="en-US" altLang="zh-CN" dirty="0" err="1"/>
              <a:t>ResourceManager</a:t>
            </a:r>
            <a:r>
              <a:rPr kumimoji="1" lang="en-US" altLang="zh-CN" dirty="0"/>
              <a:t>) </a:t>
            </a:r>
            <a:r>
              <a:rPr kumimoji="1" lang="zh-CN" altLang="en-US" dirty="0" smtClean="0"/>
              <a:t>保持心跳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监控应用程序</a:t>
            </a:r>
            <a:r>
              <a:rPr kumimoji="1" lang="zh-CN" altLang="en-US" dirty="0"/>
              <a:t>的资源使用情况 </a:t>
            </a:r>
            <a:r>
              <a:rPr kumimoji="1" lang="en-US" altLang="zh-CN" dirty="0"/>
              <a:t>(CPU</a:t>
            </a:r>
            <a:r>
              <a:rPr kumimoji="1" lang="zh-CN" altLang="en-US" dirty="0"/>
              <a:t>，内存，硬盘，网络 </a:t>
            </a:r>
            <a:r>
              <a:rPr kumimoji="1" lang="en-US" altLang="zh-CN" dirty="0"/>
              <a:t>) </a:t>
            </a:r>
            <a:r>
              <a:rPr kumimoji="1" lang="zh-CN" altLang="en-US" dirty="0"/>
              <a:t>并且向调度器汇报。</a:t>
            </a:r>
          </a:p>
        </p:txBody>
      </p:sp>
    </p:spTree>
    <p:extLst>
      <p:ext uri="{BB962C8B-B14F-4D97-AF65-F5344CB8AC3E}">
        <p14:creationId xmlns:p14="http://schemas.microsoft.com/office/powerpoint/2010/main" val="2285568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Hadoop</a:t>
            </a:r>
            <a:r>
              <a:rPr kumimoji="1" lang="en-US" altLang="zh-CN" dirty="0"/>
              <a:t> 2.0 x </a:t>
            </a:r>
            <a:br>
              <a:rPr kumimoji="1" lang="en-US" altLang="zh-CN" dirty="0"/>
            </a:br>
            <a:r>
              <a:rPr kumimoji="1" lang="en-US" altLang="zh-CN" dirty="0"/>
              <a:t>Yarn </a:t>
            </a:r>
            <a:r>
              <a:rPr kumimoji="1" lang="zh-CN" altLang="en-US" dirty="0" smtClean="0"/>
              <a:t>系统构架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pic>
        <p:nvPicPr>
          <p:cNvPr id="4" name="内容占位符 3" descr="yarn_architecture.gi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8937" y="2346734"/>
            <a:ext cx="9613163" cy="4098706"/>
          </a:xfrm>
        </p:spPr>
      </p:pic>
    </p:spTree>
    <p:extLst>
      <p:ext uri="{BB962C8B-B14F-4D97-AF65-F5344CB8AC3E}">
        <p14:creationId xmlns:p14="http://schemas.microsoft.com/office/powerpoint/2010/main" val="2206288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Spark </a:t>
            </a:r>
            <a:r>
              <a:rPr kumimoji="1" lang="zh-CN" altLang="en-US" dirty="0" smtClean="0"/>
              <a:t>简单介绍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的核心是 </a:t>
            </a:r>
            <a:r>
              <a:rPr kumimoji="1" lang="en-US" altLang="zh-CN" dirty="0" smtClean="0"/>
              <a:t>RDD</a:t>
            </a:r>
            <a:r>
              <a:rPr kumimoji="1" lang="zh-CN" altLang="en-US" dirty="0"/>
              <a:t>，即弹</a:t>
            </a:r>
            <a:r>
              <a:rPr kumimoji="1" lang="zh-CN" altLang="en-US" dirty="0" smtClean="0"/>
              <a:t>性分布式数据集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可以将中间计算的数据</a:t>
            </a:r>
            <a:r>
              <a:rPr kumimoji="1" lang="zh-CN" altLang="en-US" dirty="0"/>
              <a:t>放到内存中，对于迭代运算效率更高。</a:t>
            </a:r>
            <a:endParaRPr kumimoji="1" lang="en-US" altLang="zh-CN" dirty="0"/>
          </a:p>
          <a:p>
            <a:r>
              <a:rPr kumimoji="1" lang="en-US" altLang="zh-CN" dirty="0" smtClean="0"/>
              <a:t>Spark </a:t>
            </a:r>
            <a:r>
              <a:rPr kumimoji="1" lang="zh-CN" altLang="en-US" dirty="0" smtClean="0"/>
              <a:t>是与 </a:t>
            </a:r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 的不同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 每个步骤都会保存成文件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则可以直接将计算结果通过网路或者内存，发送给下一个步骤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8064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Spark </a:t>
            </a:r>
            <a:r>
              <a:rPr kumimoji="1" lang="en-US" altLang="en-US" dirty="0" smtClean="0"/>
              <a:t>图</a:t>
            </a:r>
            <a:endParaRPr kumimoji="1" lang="zh-CN" altLang="en-US" dirty="0"/>
          </a:p>
        </p:txBody>
      </p:sp>
      <p:pic>
        <p:nvPicPr>
          <p:cNvPr id="4" name="内容占位符 3" descr="spark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071" y="2536814"/>
            <a:ext cx="8721530" cy="3718546"/>
          </a:xfrm>
        </p:spPr>
      </p:pic>
    </p:spTree>
    <p:extLst>
      <p:ext uri="{BB962C8B-B14F-4D97-AF65-F5344CB8AC3E}">
        <p14:creationId xmlns:p14="http://schemas.microsoft.com/office/powerpoint/2010/main" val="1829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Hadoop</a:t>
            </a:r>
            <a:r>
              <a:rPr kumimoji="1" lang="en-US" altLang="zh-CN" dirty="0" smtClean="0"/>
              <a:t> 2.0 x </a:t>
            </a:r>
            <a:br>
              <a:rPr kumimoji="1" lang="en-US" altLang="zh-CN" dirty="0" smtClean="0"/>
            </a:br>
            <a:r>
              <a:rPr kumimoji="1" lang="zh-CN" altLang="en-US" dirty="0" smtClean="0"/>
              <a:t>在数据部的应用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2.0</a:t>
            </a:r>
            <a:r>
              <a:rPr kumimoji="1" lang="zh-CN" altLang="en-US" dirty="0" smtClean="0"/>
              <a:t> 的基础设施部署设计</a:t>
            </a:r>
            <a:endParaRPr kumimoji="1" lang="en-US" altLang="zh-CN" dirty="0" smtClean="0"/>
          </a:p>
          <a:p>
            <a:pPr lvl="1"/>
            <a:r>
              <a:rPr kumimoji="1" lang="en-US" altLang="zh-CN" dirty="0">
                <a:hlinkClick r:id="rId2"/>
              </a:rPr>
              <a:t>https://www.processon.com/view/link/</a:t>
            </a:r>
            <a:r>
              <a:rPr kumimoji="1" lang="en-US" altLang="zh-CN" dirty="0" smtClean="0">
                <a:hlinkClick r:id="rId2"/>
              </a:rPr>
              <a:t>562894b7e4b070f8ccca5863</a:t>
            </a:r>
            <a:endParaRPr kumimoji="1" lang="en-US" altLang="zh-CN" dirty="0" smtClean="0"/>
          </a:p>
          <a:p>
            <a:r>
              <a:rPr kumimoji="1" lang="en-US" altLang="zh-CN" dirty="0" err="1"/>
              <a:t>Dw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2.0 </a:t>
            </a:r>
            <a:r>
              <a:rPr kumimoji="1" lang="zh-CN" altLang="en-US" dirty="0" smtClean="0"/>
              <a:t>业务数据分成部署设计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https://</a:t>
            </a:r>
            <a:r>
              <a:rPr kumimoji="1" lang="en-US" altLang="zh-CN" dirty="0" err="1"/>
              <a:t>www.processon.com</a:t>
            </a:r>
            <a:r>
              <a:rPr kumimoji="1" lang="en-US" altLang="zh-CN" dirty="0"/>
              <a:t>/view/link/56408a49e4b04851f5be772f</a:t>
            </a:r>
          </a:p>
        </p:txBody>
      </p:sp>
    </p:spTree>
    <p:extLst>
      <p:ext uri="{BB962C8B-B14F-4D97-AF65-F5344CB8AC3E}">
        <p14:creationId xmlns:p14="http://schemas.microsoft.com/office/powerpoint/2010/main" val="4009912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Hadoop</a:t>
            </a:r>
            <a:r>
              <a:rPr kumimoji="1" lang="en-US" altLang="zh-CN" dirty="0" smtClean="0"/>
              <a:t> 2.0 x </a:t>
            </a:r>
            <a:br>
              <a:rPr kumimoji="1" lang="en-US" altLang="zh-CN" dirty="0" smtClean="0"/>
            </a:br>
            <a:r>
              <a:rPr kumimoji="1" lang="zh-CN" altLang="en-US" dirty="0" smtClean="0"/>
              <a:t>遇到的一些问题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会 </a:t>
            </a:r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 在集群争夺资源</a:t>
            </a:r>
            <a:endParaRPr kumimoji="1" lang="en-US" altLang="zh-CN" dirty="0" smtClean="0"/>
          </a:p>
          <a:p>
            <a:pPr lvl="1"/>
            <a:r>
              <a:rPr kumimoji="1" lang="zh-CN" altLang="zh-CN" dirty="0"/>
              <a:t>1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Yarn</a:t>
            </a:r>
            <a:r>
              <a:rPr kumimoji="1" lang="zh-CN" altLang="en-US" dirty="0"/>
              <a:t> 的默认模式，没有对每个资源进行限制，会导致后续作业因为集群资源不足导致其他作业卡死</a:t>
            </a:r>
            <a:endParaRPr kumimoji="1" lang="en-US" altLang="zh-CN" dirty="0"/>
          </a:p>
          <a:p>
            <a:pPr lvl="1"/>
            <a:r>
              <a:rPr kumimoji="1" lang="zh-CN" altLang="zh-CN" dirty="0"/>
              <a:t>2</a:t>
            </a:r>
            <a:r>
              <a:rPr kumimoji="1" lang="en-US" altLang="zh-CN" dirty="0"/>
              <a:t>.</a:t>
            </a:r>
            <a:r>
              <a:rPr kumimoji="1" lang="zh-CN" altLang="en-US" dirty="0"/>
              <a:t> 比如集群的总资源是 </a:t>
            </a:r>
            <a:r>
              <a:rPr kumimoji="1" lang="zh-CN" altLang="zh-CN" dirty="0"/>
              <a:t>6</a:t>
            </a:r>
            <a:r>
              <a:rPr kumimoji="1" lang="zh-CN" altLang="en-US" dirty="0"/>
              <a:t> 核 </a:t>
            </a:r>
            <a:r>
              <a:rPr kumimoji="1" lang="en-US" altLang="zh-CN" dirty="0"/>
              <a:t>18</a:t>
            </a:r>
            <a:r>
              <a:rPr kumimoji="1" lang="zh-CN" altLang="en-US" dirty="0"/>
              <a:t> </a:t>
            </a:r>
            <a:r>
              <a:rPr kumimoji="1" lang="en-US" altLang="zh-CN" dirty="0"/>
              <a:t>G</a:t>
            </a:r>
            <a:r>
              <a:rPr kumimoji="1" lang="zh-CN" altLang="en-US" dirty="0"/>
              <a:t>，如果一个作业申请了 </a:t>
            </a:r>
            <a:r>
              <a:rPr kumimoji="1" lang="en-US" altLang="zh-CN" dirty="0"/>
              <a:t>15</a:t>
            </a:r>
            <a:r>
              <a:rPr kumimoji="1" lang="zh-CN" altLang="en-US" dirty="0"/>
              <a:t> </a:t>
            </a:r>
            <a:r>
              <a:rPr kumimoji="1" lang="en-US" altLang="zh-CN" dirty="0"/>
              <a:t>G</a:t>
            </a:r>
            <a:r>
              <a:rPr kumimoji="1" lang="zh-CN" altLang="en-US" dirty="0"/>
              <a:t> 内存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	</a:t>
            </a:r>
            <a:r>
              <a:rPr kumimoji="1" lang="zh-CN" altLang="zh-CN" dirty="0" smtClean="0"/>
              <a:t>5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核，会占用大部分集群资源，到时后续任务无法执行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3</a:t>
            </a:r>
            <a:r>
              <a:rPr kumimoji="1" lang="zh-CN" altLang="en-US" dirty="0" smtClean="0"/>
              <a:t>. 对每个任务进行资源申请限定，最多给 </a:t>
            </a:r>
            <a:r>
              <a:rPr kumimoji="1" lang="en-US" altLang="zh-CN" dirty="0" smtClean="0"/>
              <a:t>RM</a:t>
            </a:r>
            <a:r>
              <a:rPr kumimoji="1" lang="zh-CN" altLang="en-US" dirty="0" smtClean="0"/>
              <a:t> 提交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个作业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可根据集群的总计算资源进行合理设置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 使用默认配置的 </a:t>
            </a:r>
            <a:r>
              <a:rPr kumimoji="1" lang="en-US" altLang="zh-CN" dirty="0" smtClean="0"/>
              <a:t>reduce</a:t>
            </a:r>
            <a:r>
              <a:rPr kumimoji="1" lang="zh-CN" altLang="en-US" dirty="0" smtClean="0"/>
              <a:t> 内存太小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会导致一些作业完成 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 阶段后，最后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Reduce</a:t>
            </a:r>
            <a:r>
              <a:rPr kumimoji="1" lang="zh-CN" altLang="en-US" dirty="0" smtClean="0"/>
              <a:t> 时，节点内存过小导致 </a:t>
            </a:r>
            <a:r>
              <a:rPr kumimoji="1" lang="en-US" altLang="zh-CN" dirty="0" smtClean="0"/>
              <a:t>OOM</a:t>
            </a:r>
            <a:r>
              <a:rPr kumimoji="1" lang="zh-CN" altLang="en-US" dirty="0" smtClean="0"/>
              <a:t> 内存溢出。</a:t>
            </a:r>
            <a:endParaRPr kumimoji="1" lang="en-US" altLang="zh-CN" dirty="0"/>
          </a:p>
          <a:p>
            <a:pPr lvl="1"/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最后我们通过调整 </a:t>
            </a:r>
            <a:r>
              <a:rPr kumimoji="1" lang="en-US" altLang="zh-CN" dirty="0" smtClean="0"/>
              <a:t>Reduce</a:t>
            </a:r>
            <a:r>
              <a:rPr kumimoji="1" lang="zh-CN" altLang="en-US" dirty="0" smtClean="0"/>
              <a:t> 的内存上线，解决这个问题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6005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议程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Hadoop</a:t>
            </a:r>
            <a:r>
              <a:rPr kumimoji="1" lang="en-US" altLang="zh-CN" dirty="0" smtClean="0"/>
              <a:t> 1.0 x </a:t>
            </a:r>
            <a:r>
              <a:rPr kumimoji="1" lang="zh-CN" altLang="en-US" dirty="0" smtClean="0"/>
              <a:t>实践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Hadoop</a:t>
            </a:r>
            <a:r>
              <a:rPr kumimoji="1" lang="en-US" altLang="zh-CN" dirty="0" smtClean="0"/>
              <a:t> 2.0 x </a:t>
            </a:r>
            <a:r>
              <a:rPr kumimoji="1" lang="zh-CN" altLang="en-US" dirty="0" smtClean="0"/>
              <a:t>实践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54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THANKS</a:t>
            </a:r>
            <a:br>
              <a:rPr kumimoji="1" lang="en-US" altLang="zh-CN" dirty="0" smtClean="0"/>
            </a:br>
            <a:r>
              <a:rPr kumimoji="1" lang="en-US" altLang="zh-CN" dirty="0" smtClean="0"/>
              <a:t>END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34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</a:t>
            </a:r>
            <a:r>
              <a:rPr kumimoji="1" lang="en-US" altLang="zh-CN" dirty="0" err="1" smtClean="0"/>
              <a:t>Hadoop</a:t>
            </a:r>
            <a:r>
              <a:rPr kumimoji="1" lang="zh-CN" altLang="en-US" dirty="0" smtClean="0"/>
              <a:t> 是什么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479" y="2233578"/>
            <a:ext cx="7662864" cy="2370706"/>
          </a:xfrm>
        </p:spPr>
        <p:txBody>
          <a:bodyPr/>
          <a:lstStyle/>
          <a:p>
            <a:r>
              <a:rPr kumimoji="1" lang="en-US" altLang="zh-CN" dirty="0" err="1" smtClean="0"/>
              <a:t>Hadoop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是项目总称，核心由 </a:t>
            </a:r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 和 </a:t>
            </a:r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 组成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 是一个分布式文件系统，提供了海量文件的存储，是 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的开源实现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  则是为了对海量数据进行计算的分布式框架</a:t>
            </a:r>
            <a:endParaRPr kumimoji="1" lang="en-US" altLang="zh-CN" dirty="0" smtClean="0"/>
          </a:p>
        </p:txBody>
      </p:sp>
      <p:pic>
        <p:nvPicPr>
          <p:cNvPr id="4" name="图片 3" descr="hadoop1.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546" y="4694722"/>
            <a:ext cx="3179927" cy="207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</a:t>
            </a:r>
            <a:r>
              <a:rPr kumimoji="1" lang="en-US" altLang="zh-CN" dirty="0" err="1" smtClean="0"/>
              <a:t>Hadoop</a:t>
            </a:r>
            <a:r>
              <a:rPr kumimoji="1" lang="en-US" altLang="zh-CN" dirty="0" smtClean="0"/>
              <a:t> 1.0 x</a:t>
            </a:r>
            <a:br>
              <a:rPr kumimoji="1" lang="en-US" altLang="zh-CN" dirty="0" smtClean="0"/>
            </a:br>
            <a:r>
              <a:rPr kumimoji="1" lang="en-US" altLang="zh-CN" dirty="0" smtClean="0"/>
              <a:t>HDFS 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659" y="2566080"/>
            <a:ext cx="7866980" cy="363534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HDFS </a:t>
            </a:r>
            <a:r>
              <a:rPr kumimoji="1" lang="zh-CN" altLang="en-US" dirty="0" smtClean="0"/>
              <a:t>分布式文件系统</a:t>
            </a:r>
            <a:r>
              <a:rPr kumimoji="1" lang="en-US" altLang="en-US" dirty="0" smtClean="0"/>
              <a:t>，</a:t>
            </a:r>
            <a:r>
              <a:rPr kumimoji="1" lang="zh-CN" altLang="en-US" dirty="0" smtClean="0"/>
              <a:t>一个 </a:t>
            </a:r>
            <a:r>
              <a:rPr kumimoji="1" lang="en-US" altLang="en-US" dirty="0" err="1" smtClean="0"/>
              <a:t>NameNode</a:t>
            </a:r>
            <a:r>
              <a:rPr kumimoji="1" lang="en-US" altLang="en-US" dirty="0" smtClean="0"/>
              <a:t> 和 </a:t>
            </a:r>
            <a:r>
              <a:rPr kumimoji="1" lang="zh-CN" altLang="en-US" dirty="0" smtClean="0"/>
              <a:t>多个 </a:t>
            </a:r>
            <a:r>
              <a:rPr kumimoji="1" lang="en-US" altLang="en-US" dirty="0" err="1" smtClean="0"/>
              <a:t>DataN</a:t>
            </a:r>
            <a:r>
              <a:rPr kumimoji="1" lang="en-US" altLang="zh-CN" dirty="0" err="1" smtClean="0"/>
              <a:t>ode</a:t>
            </a:r>
            <a:r>
              <a:rPr kumimoji="1" lang="en-US" altLang="en-US" dirty="0" smtClean="0"/>
              <a:t> 组成</a:t>
            </a:r>
          </a:p>
          <a:p>
            <a:r>
              <a:rPr kumimoji="1" lang="en-US" altLang="en-US" dirty="0" smtClean="0"/>
              <a:t>其中 </a:t>
            </a:r>
            <a:r>
              <a:rPr kumimoji="1" lang="en-US" altLang="en-US" dirty="0" err="1" smtClean="0"/>
              <a:t>NameNode</a:t>
            </a:r>
            <a:r>
              <a:rPr kumimoji="1" lang="en-US" altLang="en-US" dirty="0" smtClean="0"/>
              <a:t> (</a:t>
            </a:r>
            <a:r>
              <a:rPr kumimoji="1" lang="zh-CN" altLang="en-US" dirty="0" smtClean="0"/>
              <a:t>管理节</a:t>
            </a:r>
            <a:r>
              <a:rPr kumimoji="1" lang="en-US" altLang="en-US" dirty="0" smtClean="0"/>
              <a:t>点)：</a:t>
            </a:r>
          </a:p>
          <a:p>
            <a:pPr lvl="1"/>
            <a:r>
              <a:rPr kumimoji="1" lang="en-US" altLang="en-US" dirty="0" smtClean="0"/>
              <a:t>管理</a:t>
            </a:r>
            <a:r>
              <a:rPr kumimoji="1" lang="zh-CN" altLang="en-US" dirty="0" smtClean="0"/>
              <a:t>集群中</a:t>
            </a:r>
            <a:r>
              <a:rPr kumimoji="1" lang="en-US" altLang="en-US" dirty="0" smtClean="0"/>
              <a:t>文件的</a:t>
            </a:r>
            <a:r>
              <a:rPr kumimoji="1" lang="zh-CN" altLang="en-US" smtClean="0"/>
              <a:t>命名</a:t>
            </a:r>
            <a:r>
              <a:rPr kumimoji="1" lang="en-US" altLang="en-US" smtClean="0"/>
              <a:t>空间</a:t>
            </a:r>
            <a:r>
              <a:rPr kumimoji="1" lang="en-US" altLang="en-US" dirty="0" smtClean="0"/>
              <a:t>，维护整个文件系统树以及整棵树内所有的文件和目录。</a:t>
            </a:r>
          </a:p>
          <a:p>
            <a:r>
              <a:rPr kumimoji="1" lang="en-US" altLang="en-US" dirty="0" err="1" smtClean="0"/>
              <a:t>SecondaryNameNode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(</a:t>
            </a:r>
            <a:r>
              <a:rPr kumimoji="1" lang="zh-CN" altLang="en-US" dirty="0" smtClean="0"/>
              <a:t>辅助节点</a:t>
            </a:r>
            <a:r>
              <a:rPr kumimoji="1" lang="zh-CN" altLang="zh-CN" dirty="0" smtClean="0"/>
              <a:t>)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帮助</a:t>
            </a:r>
            <a:r>
              <a:rPr kumimoji="1" lang="zh-CN" altLang="zh-CN" dirty="0"/>
              <a:t> </a:t>
            </a:r>
            <a:r>
              <a:rPr kumimoji="1" lang="en-US" altLang="zh-CN" dirty="0" err="1" smtClean="0"/>
              <a:t>NameNode</a:t>
            </a:r>
            <a:r>
              <a:rPr kumimoji="1" lang="zh-CN" altLang="en-US" dirty="0" smtClean="0"/>
              <a:t> 合并编辑日志，然后将合并后的日志 </a:t>
            </a:r>
            <a:r>
              <a:rPr kumimoji="1" lang="en-US" altLang="zh-CN" dirty="0" smtClean="0"/>
              <a:t>copy</a:t>
            </a:r>
            <a:r>
              <a:rPr kumimoji="1" lang="zh-CN" altLang="en-US" dirty="0" smtClean="0"/>
              <a:t> 到 </a:t>
            </a:r>
            <a:r>
              <a:rPr kumimoji="1" lang="en-US" altLang="zh-CN" dirty="0" err="1" smtClean="0"/>
              <a:t>NameNode</a:t>
            </a:r>
            <a:r>
              <a:rPr kumimoji="1" lang="zh-CN" altLang="zh-CN" dirty="0"/>
              <a:t> </a:t>
            </a:r>
            <a:r>
              <a:rPr kumimoji="1" lang="zh-CN" altLang="en-US" dirty="0" smtClean="0"/>
              <a:t>，以减少 </a:t>
            </a:r>
            <a:r>
              <a:rPr kumimoji="1" lang="en-US" altLang="zh-CN" dirty="0" err="1" smtClean="0"/>
              <a:t>NameNode</a:t>
            </a:r>
            <a:r>
              <a:rPr kumimoji="1" lang="zh-CN" altLang="en-US" dirty="0" smtClean="0"/>
              <a:t>  合并日志时间。并且 </a:t>
            </a:r>
            <a:r>
              <a:rPr kumimoji="1" lang="en-US" altLang="zh-CN" dirty="0" err="1" smtClean="0"/>
              <a:t>NameNode</a:t>
            </a:r>
            <a:r>
              <a:rPr kumimoji="1" lang="zh-CN" altLang="en-US" dirty="0" smtClean="0"/>
              <a:t> 宕机或者出现故障，可以用 </a:t>
            </a:r>
            <a:r>
              <a:rPr kumimoji="1" lang="en-US" altLang="zh-CN" dirty="0" smtClean="0"/>
              <a:t>SNN</a:t>
            </a:r>
            <a:r>
              <a:rPr kumimoji="1" lang="zh-CN" altLang="en-US" dirty="0" smtClean="0"/>
              <a:t> 恢复 </a:t>
            </a:r>
            <a:r>
              <a:rPr kumimoji="1" lang="en-US" altLang="zh-CN" dirty="0" err="1" smtClean="0"/>
              <a:t>NameNode</a:t>
            </a:r>
            <a:r>
              <a:rPr kumimoji="1" lang="zh-CN" altLang="en-US" dirty="0" smtClean="0"/>
              <a:t> 的目录结构数据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DataNode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工作节点</a:t>
            </a:r>
            <a:r>
              <a:rPr kumimoji="1" lang="en-US" altLang="zh-CN" dirty="0" smtClean="0"/>
              <a:t>)</a:t>
            </a:r>
            <a:r>
              <a:rPr kumimoji="1" lang="en-US" altLang="en-US" dirty="0" smtClean="0"/>
              <a:t>：</a:t>
            </a:r>
            <a:r>
              <a:rPr kumimoji="1" lang="zh-CN" altLang="en-US" dirty="0"/>
              <a:t> 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数据工作节点，保存海量数据，接收 </a:t>
            </a:r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 或者 </a:t>
            </a:r>
            <a:r>
              <a:rPr kumimoji="1" lang="en-US" altLang="zh-CN" dirty="0" err="1" smtClean="0"/>
              <a:t>NameNode</a:t>
            </a:r>
            <a:r>
              <a:rPr kumimoji="1" lang="zh-CN" altLang="en-US" dirty="0" smtClean="0"/>
              <a:t> 的调度，并且定期向 </a:t>
            </a:r>
            <a:r>
              <a:rPr kumimoji="1" lang="en-US" altLang="zh-CN" dirty="0" err="1" smtClean="0"/>
              <a:t>NameNode</a:t>
            </a:r>
            <a:r>
              <a:rPr kumimoji="1" lang="zh-CN" altLang="en-US" dirty="0" smtClean="0"/>
              <a:t> 发送存储块的列表。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98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HDFS </a:t>
            </a:r>
            <a:r>
              <a:rPr kumimoji="1" lang="zh-CN" altLang="en-US" dirty="0" smtClean="0"/>
              <a:t>的构架</a:t>
            </a:r>
            <a:endParaRPr kumimoji="1" lang="zh-CN" altLang="en-US" dirty="0"/>
          </a:p>
        </p:txBody>
      </p:sp>
      <p:pic>
        <p:nvPicPr>
          <p:cNvPr id="4" name="内容占位符 3" descr="HDFS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46" r="1198" b="5693"/>
          <a:stretch/>
        </p:blipFill>
        <p:spPr>
          <a:xfrm>
            <a:off x="172793" y="2073600"/>
            <a:ext cx="8803813" cy="4784399"/>
          </a:xfrm>
        </p:spPr>
      </p:pic>
    </p:spTree>
    <p:extLst>
      <p:ext uri="{BB962C8B-B14F-4D97-AF65-F5344CB8AC3E}">
        <p14:creationId xmlns:p14="http://schemas.microsoft.com/office/powerpoint/2010/main" val="6084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MapReduce</a:t>
            </a:r>
            <a:r>
              <a:rPr kumimoji="1" lang="en-US" altLang="zh-CN" dirty="0" smtClean="0"/>
              <a:t> 1.0 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377" y="2445120"/>
            <a:ext cx="8033423" cy="4060800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dirty="0" err="1" smtClean="0"/>
              <a:t>MapReduce</a:t>
            </a:r>
            <a:r>
              <a:rPr kumimoji="1" lang="en-US" altLang="zh-CN" dirty="0" smtClean="0"/>
              <a:t> </a:t>
            </a:r>
            <a:r>
              <a:rPr kumimoji="1" lang="en-US" altLang="en-US" dirty="0"/>
              <a:t> </a:t>
            </a:r>
            <a:r>
              <a:rPr kumimoji="1" lang="zh-CN" altLang="en-US" dirty="0" smtClean="0"/>
              <a:t>分布式</a:t>
            </a:r>
            <a:r>
              <a:rPr kumimoji="1" lang="en-US" altLang="en-US" dirty="0" smtClean="0"/>
              <a:t>计算框架</a:t>
            </a:r>
          </a:p>
          <a:p>
            <a:pPr lvl="1"/>
            <a:r>
              <a:rPr kumimoji="1" lang="en-US" altLang="en-US" dirty="0" err="1" smtClean="0"/>
              <a:t>如题，MapReduce</a:t>
            </a:r>
            <a:r>
              <a:rPr kumimoji="1" lang="en-US" altLang="en-US" dirty="0" smtClean="0"/>
              <a:t> 的任务过程分为 2 </a:t>
            </a:r>
            <a:r>
              <a:rPr kumimoji="1" lang="en-US" altLang="en-US" dirty="0" err="1" smtClean="0"/>
              <a:t>个主要阶段：Map</a:t>
            </a:r>
            <a:r>
              <a:rPr kumimoji="1" lang="en-US" altLang="en-US" dirty="0"/>
              <a:t> </a:t>
            </a:r>
            <a:r>
              <a:rPr kumimoji="1" lang="en-US" altLang="en-US" dirty="0" smtClean="0"/>
              <a:t>阶段和 Reduce 阶段，每个阶段都以 key/value 作为输入和输出</a:t>
            </a:r>
          </a:p>
          <a:p>
            <a:r>
              <a:rPr kumimoji="1" lang="en-US" altLang="en-US" dirty="0" smtClean="0"/>
              <a:t>Map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映射</a:t>
            </a:r>
            <a:r>
              <a:rPr kumimoji="1" lang="en-US" altLang="zh-CN" dirty="0" smtClean="0"/>
              <a:t>)</a:t>
            </a:r>
            <a:r>
              <a:rPr kumimoji="1" lang="en-US" altLang="en-US" dirty="0" smtClean="0"/>
              <a:t> : </a:t>
            </a:r>
          </a:p>
          <a:p>
            <a:pPr lvl="1"/>
            <a:r>
              <a:rPr kumimoji="1" lang="zh-CN" altLang="en-US" dirty="0" smtClean="0"/>
              <a:t>读取 </a:t>
            </a:r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 节点的数据，将处理后的数据进行合并、排序、再分发给 </a:t>
            </a:r>
            <a:r>
              <a:rPr kumimoji="1" lang="en-US" altLang="zh-CN" dirty="0" smtClean="0"/>
              <a:t>Reduce</a:t>
            </a:r>
            <a:r>
              <a:rPr kumimoji="1" lang="zh-CN" altLang="en-US" dirty="0" smtClean="0"/>
              <a:t> 节点 </a:t>
            </a:r>
            <a:endParaRPr kumimoji="1" lang="en-US" altLang="en-US" dirty="0" smtClean="0"/>
          </a:p>
          <a:p>
            <a:r>
              <a:rPr kumimoji="1" lang="en-US" altLang="en-US" dirty="0" smtClean="0"/>
              <a:t>R</a:t>
            </a:r>
            <a:r>
              <a:rPr kumimoji="1" lang="en-US" altLang="zh-CN" dirty="0" smtClean="0"/>
              <a:t>educe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化简</a:t>
            </a:r>
            <a:r>
              <a:rPr kumimoji="1" lang="en-US" altLang="zh-CN" dirty="0" smtClean="0"/>
              <a:t>):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将 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 的输出作为输入，传给 </a:t>
            </a:r>
            <a:r>
              <a:rPr kumimoji="1" lang="en-US" altLang="zh-CN" dirty="0" smtClean="0"/>
              <a:t>Reduce</a:t>
            </a:r>
            <a:r>
              <a:rPr kumimoji="1" lang="zh-CN" altLang="en-US" dirty="0" smtClean="0"/>
              <a:t> 后合并最终的结果输出。</a:t>
            </a:r>
            <a:endParaRPr kumimoji="1" lang="en-US" altLang="zh-CN" dirty="0" smtClean="0"/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kumimoji="1" lang="zh-CN" altLang="en-US" dirty="0" smtClean="0"/>
              <a:t>* 通俗的案例：找出一副扑克牌所有所有红桃心数</a:t>
            </a:r>
            <a:endParaRPr kumimoji="1" lang="en-US" altLang="zh-CN" dirty="0" smtClean="0"/>
          </a:p>
          <a:p>
            <a:pPr marL="692150" lvl="2" indent="-342900">
              <a:spcBef>
                <a:spcPts val="2000"/>
              </a:spcBef>
            </a:pPr>
            <a:r>
              <a:rPr kumimoji="1" lang="zh-CN" altLang="en-US" dirty="0" smtClean="0"/>
              <a:t>步骤一：给在座的所有工程师发放这些牌</a:t>
            </a:r>
            <a:endParaRPr kumimoji="1" lang="en-US" altLang="zh-CN" dirty="0" smtClean="0"/>
          </a:p>
          <a:p>
            <a:pPr marL="692150" lvl="2" indent="-342900">
              <a:spcBef>
                <a:spcPts val="2000"/>
              </a:spcBef>
            </a:pPr>
            <a:r>
              <a:rPr kumimoji="1" lang="zh-CN" altLang="en-US" dirty="0" smtClean="0"/>
              <a:t>步骤二：每个工程把手中有红桃心的牌给我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692150" lvl="2" indent="-342900">
              <a:spcBef>
                <a:spcPts val="2000"/>
              </a:spcBef>
            </a:pPr>
            <a:r>
              <a:rPr kumimoji="1" lang="zh-CN" altLang="en-US" dirty="0" smtClean="0"/>
              <a:t>步骤三：我把所有工程师的红桃心牌拿到后，统计好得出最终的结果 </a:t>
            </a:r>
            <a:r>
              <a:rPr kumimoji="1" lang="en-US" altLang="zh-CN" dirty="0" smtClean="0"/>
              <a:t>reduce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en-US" dirty="0" smtClean="0"/>
          </a:p>
          <a:p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295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MapReduce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1.0</a:t>
            </a:r>
            <a:r>
              <a:rPr kumimoji="1" lang="zh-CN" altLang="en-US" dirty="0"/>
              <a:t> 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工作原理</a:t>
            </a:r>
            <a:endParaRPr kumimoji="1" lang="zh-CN" altLang="en-US" dirty="0"/>
          </a:p>
        </p:txBody>
      </p:sp>
      <p:pic>
        <p:nvPicPr>
          <p:cNvPr id="4" name="内容占位符 3" descr="mapreduce1.0原理.x-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"/>
          <a:stretch/>
        </p:blipFill>
        <p:spPr>
          <a:xfrm>
            <a:off x="703753" y="2466768"/>
            <a:ext cx="7983047" cy="3993792"/>
          </a:xfrm>
        </p:spPr>
      </p:pic>
    </p:spTree>
    <p:extLst>
      <p:ext uri="{BB962C8B-B14F-4D97-AF65-F5344CB8AC3E}">
        <p14:creationId xmlns:p14="http://schemas.microsoft.com/office/powerpoint/2010/main" val="294886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MapReduce</a:t>
            </a:r>
            <a:r>
              <a:rPr kumimoji="1" lang="en-US" altLang="zh-CN" dirty="0"/>
              <a:t> 1.0</a:t>
            </a:r>
            <a:r>
              <a:rPr kumimoji="1" lang="zh-CN" altLang="en-US" dirty="0"/>
              <a:t> 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系统构架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2666414"/>
            <a:ext cx="7662864" cy="3267169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JobTracker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一个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部署在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NameNode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节点上</a:t>
            </a:r>
            <a:r>
              <a:rPr kumimoji="1" lang="en-US" altLang="zh-CN" dirty="0" smtClean="0"/>
              <a:t>):</a:t>
            </a:r>
            <a:r>
              <a:rPr kumimoji="1" lang="zh-CN" altLang="en-US" dirty="0" smtClean="0"/>
              <a:t> 主服务，协调 </a:t>
            </a:r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 作业的运行</a:t>
            </a:r>
            <a:endParaRPr kumimoji="1" lang="en-US" altLang="zh-CN" dirty="0" smtClean="0"/>
          </a:p>
          <a:p>
            <a:pPr lvl="1"/>
            <a:r>
              <a:rPr kumimoji="1" lang="zh-CN" altLang="zh-CN" dirty="0"/>
              <a:t>1</a:t>
            </a:r>
            <a:r>
              <a:rPr kumimoji="1" lang="en-US" altLang="zh-CN" dirty="0"/>
              <a:t>.</a:t>
            </a:r>
            <a:r>
              <a:rPr kumimoji="1" lang="zh-CN" altLang="en-US" dirty="0"/>
              <a:t>初始化作业</a:t>
            </a:r>
            <a:endParaRPr kumimoji="1" lang="en-US" altLang="zh-CN" dirty="0"/>
          </a:p>
          <a:p>
            <a:pPr lvl="1"/>
            <a:r>
              <a:rPr kumimoji="1" lang="zh-CN" altLang="zh-CN" dirty="0"/>
              <a:t>2</a:t>
            </a:r>
            <a:r>
              <a:rPr kumimoji="1" lang="en-US" altLang="zh-CN" dirty="0"/>
              <a:t>.</a:t>
            </a:r>
            <a:r>
              <a:rPr kumimoji="1" lang="zh-CN" altLang="en-US" dirty="0"/>
              <a:t>分配作业</a:t>
            </a:r>
            <a:endParaRPr kumimoji="1" lang="en-US" altLang="zh-CN" dirty="0"/>
          </a:p>
          <a:p>
            <a:pPr lvl="1"/>
            <a:r>
              <a:rPr kumimoji="1" lang="zh-CN" altLang="zh-CN" dirty="0"/>
              <a:t>3</a:t>
            </a:r>
            <a:r>
              <a:rPr kumimoji="1" lang="en-US" altLang="zh-CN" dirty="0"/>
              <a:t>.</a:t>
            </a:r>
            <a:r>
              <a:rPr kumimoji="1" lang="zh-CN" altLang="en-US" dirty="0"/>
              <a:t>与 </a:t>
            </a:r>
            <a:r>
              <a:rPr kumimoji="1" lang="en-US" altLang="zh-CN" dirty="0" err="1"/>
              <a:t>TaskTracker</a:t>
            </a:r>
            <a:r>
              <a:rPr kumimoji="1" lang="zh-CN" altLang="en-US" dirty="0"/>
              <a:t> 通讯，协调整个作业的执</a:t>
            </a:r>
            <a:r>
              <a:rPr kumimoji="1" lang="zh-CN" altLang="en-US" dirty="0" smtClean="0"/>
              <a:t>行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TaskTracker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多个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部署在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DataNode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节点上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任务节点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保持与 </a:t>
            </a:r>
            <a:r>
              <a:rPr kumimoji="1" lang="en-US" altLang="zh-CN" dirty="0" err="1" smtClean="0"/>
              <a:t>JobTracker</a:t>
            </a:r>
            <a:r>
              <a:rPr kumimoji="1" lang="zh-CN" altLang="en-US" dirty="0" smtClean="0"/>
              <a:t> 的通讯，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在分配的数据片上执行 </a:t>
            </a:r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702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MapReduce</a:t>
            </a:r>
            <a:r>
              <a:rPr kumimoji="1" lang="en-US" altLang="zh-CN" dirty="0"/>
              <a:t> 1.0</a:t>
            </a:r>
            <a:r>
              <a:rPr kumimoji="1" lang="zh-CN" altLang="en-US" dirty="0"/>
              <a:t> 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系统构架</a:t>
            </a:r>
            <a:endParaRPr kumimoji="1" lang="zh-CN" altLang="en-US" dirty="0"/>
          </a:p>
        </p:txBody>
      </p:sp>
      <p:pic>
        <p:nvPicPr>
          <p:cNvPr id="5" name="内容占位符 4" descr="MapReduce 系统构架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" t="4088" r="8216" b="5961"/>
          <a:stretch/>
        </p:blipFill>
        <p:spPr>
          <a:xfrm>
            <a:off x="604775" y="2529332"/>
            <a:ext cx="7939279" cy="4002508"/>
          </a:xfrm>
        </p:spPr>
      </p:pic>
    </p:spTree>
    <p:extLst>
      <p:ext uri="{BB962C8B-B14F-4D97-AF65-F5344CB8AC3E}">
        <p14:creationId xmlns:p14="http://schemas.microsoft.com/office/powerpoint/2010/main" val="3202196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290</TotalTime>
  <Words>1046</Words>
  <Application>Microsoft Macintosh PowerPoint</Application>
  <PresentationFormat>全屏显示(4:3)</PresentationFormat>
  <Paragraphs>99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Calisto MT</vt:lpstr>
      <vt:lpstr>Wingdings</vt:lpstr>
      <vt:lpstr>宋体</vt:lpstr>
      <vt:lpstr>起源</vt:lpstr>
      <vt:lpstr>数据部 Hadoop 实践</vt:lpstr>
      <vt:lpstr>议程</vt:lpstr>
      <vt:lpstr>一、Hadoop 是什么</vt:lpstr>
      <vt:lpstr>二、Hadoop 1.0 x HDFS 介绍</vt:lpstr>
      <vt:lpstr>HDFS 的构架</vt:lpstr>
      <vt:lpstr>MapReduce 1.0 介绍</vt:lpstr>
      <vt:lpstr>MapReduce 1.0  工作原理</vt:lpstr>
      <vt:lpstr>MapReduce 1.0  系统构架</vt:lpstr>
      <vt:lpstr>MapReduce 1.0  系统构架</vt:lpstr>
      <vt:lpstr>Hadoop 1.0 数据部的应用</vt:lpstr>
      <vt:lpstr>Hadoop 1.0  遇到的一些问题</vt:lpstr>
      <vt:lpstr>故事还在继续 我们需要一个符合我们自己 业务的数据分析平台</vt:lpstr>
      <vt:lpstr>Hadoop 2.0 x 介绍</vt:lpstr>
      <vt:lpstr>Hadoop 2.0 x  Yarn 介绍 </vt:lpstr>
      <vt:lpstr>Hadoop 2.0 x  Yarn 系统构架 </vt:lpstr>
      <vt:lpstr>Spark 简单介绍</vt:lpstr>
      <vt:lpstr>Spark 图</vt:lpstr>
      <vt:lpstr>Hadoop 2.0 x  在数据部的应用</vt:lpstr>
      <vt:lpstr>Hadoop 2.0 x  遇到的一些问题</vt:lpstr>
      <vt:lpstr>THANKS END</vt:lpstr>
    </vt:vector>
  </TitlesOfParts>
  <Company>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json lin</dc:creator>
  <cp:lastModifiedBy>Microsoft Office 用户</cp:lastModifiedBy>
  <cp:revision>200</cp:revision>
  <dcterms:created xsi:type="dcterms:W3CDTF">2015-11-10T01:53:04Z</dcterms:created>
  <dcterms:modified xsi:type="dcterms:W3CDTF">2017-03-20T02:49:08Z</dcterms:modified>
</cp:coreProperties>
</file>