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73" r:id="rId3"/>
    <p:sldId id="274" r:id="rId4"/>
    <p:sldId id="275" r:id="rId5"/>
    <p:sldId id="277" r:id="rId6"/>
    <p:sldId id="276" r:id="rId7"/>
    <p:sldId id="278" r:id="rId8"/>
    <p:sldId id="279" r:id="rId9"/>
    <p:sldId id="27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/>
    <p:restoredTop sz="94639"/>
  </p:normalViewPr>
  <p:slideViewPr>
    <p:cSldViewPr snapToGrid="0" snapToObjects="1">
      <p:cViewPr varScale="1">
        <p:scale>
          <a:sx n="142" d="100"/>
          <a:sy n="142" d="100"/>
        </p:scale>
        <p:origin x="239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30FE5-6F34-A843-9693-34AA7D22A3D5}" type="datetimeFigureOut">
              <a:rPr kumimoji="1" lang="zh-CN" altLang="en-US" smtClean="0"/>
              <a:t>2017/2/15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B16DB-820C-894B-8D53-0F3DDF8670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5925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B16DB-820C-894B-8D53-0F3DDF867048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172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张图片(带标题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在关闭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数据仓库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设计案例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624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会议议程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9774" y="2770094"/>
            <a:ext cx="7784115" cy="3767340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一、</a:t>
            </a:r>
            <a:r>
              <a:rPr lang="zh-CN" altLang="en-US" dirty="0"/>
              <a:t>操作数据</a:t>
            </a:r>
            <a:r>
              <a:rPr lang="zh-CN" altLang="en-US" dirty="0" smtClean="0"/>
              <a:t>存储 </a:t>
            </a:r>
            <a:r>
              <a:rPr lang="en-US" altLang="zh-CN" dirty="0" smtClean="0"/>
              <a:t>ODS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1.</a:t>
            </a:r>
            <a:r>
              <a:rPr lang="zh-CN" altLang="en-US" dirty="0" smtClean="0"/>
              <a:t> </a:t>
            </a:r>
            <a:r>
              <a:rPr lang="zh-CN" altLang="en-US" dirty="0" smtClean="0"/>
              <a:t>日志元数据的定义</a:t>
            </a:r>
          </a:p>
          <a:p>
            <a:pPr lvl="1"/>
            <a:r>
              <a:rPr lang="en-US" altLang="zh-CN" dirty="0" smtClean="0"/>
              <a:t>2.</a:t>
            </a:r>
            <a:r>
              <a:rPr lang="zh-CN" altLang="en-US" dirty="0" smtClean="0"/>
              <a:t> 使用 </a:t>
            </a:r>
            <a:r>
              <a:rPr lang="en-US" altLang="zh-CN" dirty="0" err="1" smtClean="0"/>
              <a:t>udf</a:t>
            </a:r>
            <a:r>
              <a:rPr lang="zh-CN" altLang="en-US" dirty="0" smtClean="0"/>
              <a:t> 处理复杂日志数据结构</a:t>
            </a:r>
            <a:endParaRPr lang="zh-CN" altLang="en-US" dirty="0" smtClean="0"/>
          </a:p>
          <a:p>
            <a:r>
              <a:rPr kumimoji="1" lang="zh-CN" altLang="en-US" dirty="0" smtClean="0"/>
              <a:t>二、数据仓库 </a:t>
            </a:r>
            <a:r>
              <a:rPr kumimoji="1" lang="en-US" altLang="zh-CN" dirty="0" smtClean="0"/>
              <a:t>DW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分析业务需求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抽象出主题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获取最细粒度数据</a:t>
            </a:r>
          </a:p>
          <a:p>
            <a:pPr lvl="1"/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 业务主题建模</a:t>
            </a:r>
          </a:p>
          <a:p>
            <a:r>
              <a:rPr kumimoji="1" lang="zh-CN" altLang="en-US" dirty="0" smtClean="0"/>
              <a:t>三、数据汇总 </a:t>
            </a:r>
            <a:r>
              <a:rPr kumimoji="1" lang="en-US" altLang="zh-CN" dirty="0" smtClean="0"/>
              <a:t>DM</a:t>
            </a:r>
            <a:endParaRPr kumimoji="1" lang="zh-CN" altLang="en-US" dirty="0" smtClean="0"/>
          </a:p>
          <a:p>
            <a:pPr lvl="1"/>
            <a:r>
              <a:rPr kumimoji="1" lang="en-US" altLang="zh-CN" dirty="0"/>
              <a:t>1.</a:t>
            </a:r>
            <a:r>
              <a:rPr kumimoji="1" lang="zh-CN" altLang="en-US" dirty="0"/>
              <a:t> 根据一个或多个业务主题对数据进行</a:t>
            </a:r>
            <a:r>
              <a:rPr kumimoji="1" lang="zh-CN" altLang="en-US" dirty="0" smtClean="0"/>
              <a:t>汇总</a:t>
            </a:r>
            <a:endParaRPr kumimoji="1" lang="zh-CN" altLang="en-US" dirty="0"/>
          </a:p>
          <a:p>
            <a:r>
              <a:rPr kumimoji="1" lang="zh-CN" altLang="en-US" dirty="0" smtClean="0"/>
              <a:t>四、总结</a:t>
            </a:r>
            <a:endParaRPr kumimoji="1" lang="zh-CN" altLang="en-US" dirty="0"/>
          </a:p>
          <a:p>
            <a:pPr marL="349250" lvl="1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452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一、</a:t>
            </a:r>
            <a:r>
              <a:rPr lang="zh-CN" altLang="en-US" dirty="0"/>
              <a:t>操作数据存储 </a:t>
            </a:r>
            <a:r>
              <a:rPr lang="en-US" altLang="zh-CN" dirty="0" smtClean="0"/>
              <a:t>ODS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09129" y="2599765"/>
            <a:ext cx="3334871" cy="1661847"/>
          </a:xfrm>
        </p:spPr>
        <p:txBody>
          <a:bodyPr>
            <a:normAutofit fontScale="85000" lnSpcReduction="20000"/>
          </a:bodyPr>
          <a:lstStyle/>
          <a:p>
            <a:pPr marL="342900" lvl="1" indent="-342900">
              <a:spcBef>
                <a:spcPts val="2000"/>
              </a:spcBef>
              <a:buClr>
                <a:schemeClr val="accent1"/>
              </a:buClr>
            </a:pPr>
            <a:r>
              <a:rPr lang="en-US" altLang="zh-CN" dirty="0" smtClean="0"/>
              <a:t>ODS</a:t>
            </a:r>
            <a:r>
              <a:rPr lang="zh-CN" altLang="en-US" dirty="0" smtClean="0"/>
              <a:t> 操作</a:t>
            </a:r>
            <a:r>
              <a:rPr lang="zh-CN" altLang="en-US" dirty="0"/>
              <a:t>数据</a:t>
            </a:r>
            <a:r>
              <a:rPr lang="zh-CN" altLang="en-US" dirty="0" smtClean="0"/>
              <a:t>存储</a:t>
            </a:r>
            <a:r>
              <a:rPr lang="en-US" altLang="zh-CN" dirty="0" smtClean="0"/>
              <a:t>,</a:t>
            </a:r>
            <a:endParaRPr lang="zh-CN" altLang="en-US" dirty="0" smtClean="0"/>
          </a:p>
          <a:p>
            <a:pPr marL="342900" lvl="1" indent="-342900">
              <a:spcBef>
                <a:spcPts val="2000"/>
              </a:spcBef>
              <a:buClr>
                <a:schemeClr val="accent1"/>
              </a:buClr>
            </a:pPr>
            <a:r>
              <a:rPr lang="zh-CN" altLang="en-US" dirty="0" smtClean="0"/>
              <a:t>日志</a:t>
            </a:r>
            <a:r>
              <a:rPr lang="zh-CN" altLang="en-US" dirty="0"/>
              <a:t>元数据的定义</a:t>
            </a:r>
          </a:p>
          <a:p>
            <a:pPr marL="342900" lvl="1" indent="-342900">
              <a:spcBef>
                <a:spcPts val="2000"/>
              </a:spcBef>
              <a:buClr>
                <a:schemeClr val="accent1"/>
              </a:buClr>
            </a:pPr>
            <a:r>
              <a:rPr kumimoji="1" lang="zh-CN" altLang="en-US" dirty="0" smtClean="0"/>
              <a:t>分析原始日志格式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解析成一张 </a:t>
            </a:r>
            <a:r>
              <a:rPr kumimoji="1" lang="en-US" altLang="zh-CN" dirty="0" err="1" smtClean="0"/>
              <a:t>ods</a:t>
            </a:r>
            <a:r>
              <a:rPr kumimoji="1" lang="zh-CN" altLang="en-US" dirty="0" smtClean="0"/>
              <a:t> 数据表到数据仓库中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按照天、小时进行分区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9411"/>
            <a:ext cx="5742614" cy="416858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358" y="4261612"/>
            <a:ext cx="1700421" cy="198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140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使用 </a:t>
            </a:r>
            <a:r>
              <a:rPr kumimoji="1" lang="en-US" altLang="zh-CN" dirty="0" smtClean="0"/>
              <a:t>UDF</a:t>
            </a:r>
            <a:r>
              <a:rPr kumimoji="1" lang="zh-CN" altLang="en-US" dirty="0" smtClean="0"/>
              <a:t> 对复杂日志数据处理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370" y="2566025"/>
            <a:ext cx="7633260" cy="1192306"/>
          </a:xfrm>
        </p:spPr>
        <p:txBody>
          <a:bodyPr>
            <a:normAutofit fontScale="92500"/>
          </a:bodyPr>
          <a:lstStyle/>
          <a:p>
            <a:r>
              <a:rPr kumimoji="1" lang="en-US" altLang="zh-CN" dirty="0" smtClean="0"/>
              <a:t>ODS</a:t>
            </a:r>
            <a:r>
              <a:rPr kumimoji="1" lang="zh-CN" altLang="en-US" dirty="0" smtClean="0"/>
              <a:t> 的原始数据一般不能直接使用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需要做些清洗和转换方能使用和定位数据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一般的处理方法是</a:t>
            </a:r>
            <a:r>
              <a:rPr kumimoji="1" lang="en-US" altLang="zh-CN" dirty="0" smtClean="0"/>
              <a:t>,1.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在原始日志处理好放到集群中</a:t>
            </a:r>
            <a:r>
              <a:rPr kumimoji="1" lang="en-US" altLang="zh-CN" dirty="0" smtClean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 使用 </a:t>
            </a:r>
            <a:r>
              <a:rPr kumimoji="1" lang="en-US" altLang="zh-CN" dirty="0" smtClean="0"/>
              <a:t>UDF</a:t>
            </a:r>
            <a:r>
              <a:rPr kumimoji="1" lang="zh-CN" altLang="en-US" dirty="0" smtClean="0"/>
              <a:t> 在集群中处理 </a:t>
            </a:r>
            <a:r>
              <a:rPr kumimoji="1" lang="en-US" altLang="zh-CN" dirty="0" err="1" smtClean="0"/>
              <a:t>ods</a:t>
            </a:r>
            <a:r>
              <a:rPr kumimoji="1" lang="en-US" altLang="zh-CN" dirty="0" smtClean="0"/>
              <a:t>.</a:t>
            </a:r>
            <a:r>
              <a:rPr lang="en-US" altLang="zh-CN" dirty="0"/>
              <a:t> </a:t>
            </a:r>
            <a:r>
              <a:rPr lang="en-US" altLang="zh-CN" dirty="0" err="1"/>
              <a:t>ods_inst_click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58" y="3991413"/>
            <a:ext cx="5818094" cy="248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5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二、数据仓库 </a:t>
            </a:r>
            <a:r>
              <a:rPr kumimoji="1" lang="en-US" altLang="zh-CN" dirty="0" smtClean="0"/>
              <a:t>DW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6399" y="2994211"/>
            <a:ext cx="3496235" cy="2698377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2000"/>
              </a:spcBef>
              <a:buClr>
                <a:schemeClr val="accent1"/>
              </a:buClr>
            </a:pPr>
            <a:r>
              <a:rPr kumimoji="1" lang="zh-CN" altLang="en-US" dirty="0"/>
              <a:t>分析业务需求</a:t>
            </a:r>
            <a:r>
              <a:rPr kumimoji="1" lang="en-US" altLang="zh-CN" dirty="0"/>
              <a:t>,</a:t>
            </a:r>
            <a:r>
              <a:rPr kumimoji="1" lang="zh-CN" altLang="en-US" dirty="0"/>
              <a:t> 抽象出主题</a:t>
            </a:r>
            <a:r>
              <a:rPr kumimoji="1" lang="en-US" altLang="zh-CN" dirty="0"/>
              <a:t>,</a:t>
            </a:r>
            <a:r>
              <a:rPr kumimoji="1" lang="zh-CN" altLang="en-US" dirty="0"/>
              <a:t> 获取最细粒度</a:t>
            </a:r>
            <a:r>
              <a:rPr kumimoji="1" lang="zh-CN" altLang="en-US" dirty="0" smtClean="0"/>
              <a:t>数据</a:t>
            </a:r>
            <a:endParaRPr kumimoji="1" lang="zh-CN" altLang="en-US" dirty="0" smtClean="0"/>
          </a:p>
          <a:p>
            <a:pPr marL="342900" lvl="1" indent="-342900">
              <a:spcBef>
                <a:spcPts val="2000"/>
              </a:spcBef>
              <a:buClr>
                <a:schemeClr val="accent1"/>
              </a:buClr>
            </a:pPr>
            <a:r>
              <a:rPr kumimoji="1" lang="zh-CN" altLang="en-US" dirty="0" smtClean="0"/>
              <a:t>分析业务需求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理清楚各个指标之间的关系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2" y="2537222"/>
            <a:ext cx="5087471" cy="415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920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DW</a:t>
            </a:r>
            <a:r>
              <a:rPr kumimoji="1" lang="zh-CN" altLang="en-US" dirty="0" smtClean="0"/>
              <a:t> 数据仓库建模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8540" y="2715184"/>
            <a:ext cx="4329953" cy="3820087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数据</a:t>
            </a:r>
            <a:r>
              <a:rPr lang="zh-CN" altLang="en-US" dirty="0"/>
              <a:t>模型是抽象描述现实世界</a:t>
            </a:r>
            <a:r>
              <a:rPr lang="zh-CN" altLang="en-US" dirty="0" smtClean="0"/>
              <a:t>的方法，通过</a:t>
            </a:r>
            <a:r>
              <a:rPr lang="zh-CN" altLang="en-US" dirty="0"/>
              <a:t>抽象的实体及实体之间联系的形式，来表示现实世界中事务的相互关系的一种映射</a:t>
            </a:r>
            <a:r>
              <a:rPr lang="zh-CN" altLang="en-US" dirty="0" smtClean="0"/>
              <a:t>。</a:t>
            </a:r>
          </a:p>
          <a:p>
            <a:r>
              <a:rPr lang="zh-CN" altLang="en-US" b="1" dirty="0"/>
              <a:t>实体建</a:t>
            </a:r>
            <a:r>
              <a:rPr lang="zh-CN" altLang="en-US" b="1" dirty="0" smtClean="0"/>
              <a:t>模法</a:t>
            </a:r>
            <a:r>
              <a:rPr lang="en-US" altLang="zh-CN" b="1" dirty="0" smtClean="0"/>
              <a:t>,</a:t>
            </a:r>
            <a:r>
              <a:rPr lang="zh-CN" altLang="en-US" dirty="0" smtClean="0"/>
              <a:t>维度</a:t>
            </a:r>
            <a:r>
              <a:rPr lang="zh-CN" altLang="en-US" dirty="0"/>
              <a:t>建</a:t>
            </a:r>
            <a:r>
              <a:rPr lang="zh-CN" altLang="en-US" dirty="0" smtClean="0"/>
              <a:t>模法</a:t>
            </a:r>
            <a:endParaRPr lang="zh-CN" altLang="en-US" dirty="0"/>
          </a:p>
          <a:p>
            <a:r>
              <a:rPr kumimoji="1" lang="zh-CN" altLang="en-US" dirty="0" smtClean="0"/>
              <a:t>根据图结构我们抽象出最细的粒度是产品、渠道维度 </a:t>
            </a:r>
          </a:p>
          <a:p>
            <a:r>
              <a:rPr kumimoji="1" lang="en-US" altLang="zh-CN" dirty="0" err="1" smtClean="0"/>
              <a:t>dw_db</a:t>
            </a:r>
            <a:r>
              <a:rPr kumimoji="1" lang="en-US" altLang="zh-CN" dirty="0" smtClean="0"/>
              <a:t>.</a:t>
            </a:r>
            <a:r>
              <a:rPr lang="en-US" altLang="zh-CN" dirty="0"/>
              <a:t> </a:t>
            </a:r>
            <a:r>
              <a:rPr lang="en-US" altLang="zh-CN" dirty="0" err="1"/>
              <a:t>dw_channel_inst_log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80" y="2537011"/>
            <a:ext cx="2622730" cy="414169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620" y="2906616"/>
            <a:ext cx="2095662" cy="294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88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三、数据汇总 </a:t>
            </a:r>
            <a:r>
              <a:rPr kumimoji="1" lang="en-US" altLang="zh-CN" dirty="0" smtClean="0"/>
              <a:t>DM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9774" y="2770094"/>
            <a:ext cx="7947025" cy="3307977"/>
          </a:xfrm>
        </p:spPr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根据业务需求对 </a:t>
            </a:r>
            <a:r>
              <a:rPr kumimoji="1" lang="en-US" altLang="zh-CN" dirty="0" err="1" smtClean="0"/>
              <a:t>dw</a:t>
            </a:r>
            <a:r>
              <a:rPr kumimoji="1" lang="zh-CN" altLang="en-US" dirty="0" smtClean="0"/>
              <a:t> 的一个或者多个主题进行数据汇总</a:t>
            </a:r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汇总的数据是主题、维度、时间</a:t>
            </a:r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 案例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各个维度汇总</a:t>
            </a:r>
            <a:r>
              <a:rPr kumimoji="1" lang="en-US" altLang="zh-CN" dirty="0" smtClean="0"/>
              <a:t>)</a:t>
            </a:r>
            <a:endParaRPr kumimoji="1" lang="zh-CN" altLang="en-US" dirty="0" smtClean="0"/>
          </a:p>
          <a:p>
            <a:pPr lvl="1"/>
            <a:r>
              <a:rPr lang="en-US" altLang="zh-CN" dirty="0" err="1" smtClean="0"/>
              <a:t>dm_db.dm_channel_inst_compete</a:t>
            </a:r>
            <a:r>
              <a:rPr lang="zh-CN" altLang="en-US" dirty="0" smtClean="0"/>
              <a:t> </a:t>
            </a:r>
            <a:r>
              <a:rPr lang="zh-CN" altLang="en-US" dirty="0"/>
              <a:t> </a:t>
            </a:r>
            <a:r>
              <a:rPr lang="zh-CN" altLang="en-US" dirty="0" smtClean="0"/>
              <a:t>渠道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安装状态</a:t>
            </a:r>
            <a:r>
              <a:rPr lang="en-US" altLang="zh-CN" dirty="0"/>
              <a:t>-&gt;</a:t>
            </a:r>
            <a:r>
              <a:rPr lang="zh-CN" altLang="en-US" dirty="0" smtClean="0"/>
              <a:t>竞品汇总</a:t>
            </a:r>
            <a:endParaRPr lang="zh-CN" altLang="en-US" dirty="0" smtClean="0"/>
          </a:p>
          <a:p>
            <a:pPr lvl="1"/>
            <a:r>
              <a:rPr lang="en-US" altLang="zh-CN" dirty="0" err="1" smtClean="0"/>
              <a:t>dm_db.dm_channel_inst_process</a:t>
            </a:r>
            <a:r>
              <a:rPr lang="zh-CN" altLang="en-US" dirty="0" smtClean="0"/>
              <a:t> 渠道</a:t>
            </a:r>
            <a:r>
              <a:rPr lang="en-US" altLang="zh-CN" dirty="0"/>
              <a:t>-&gt;</a:t>
            </a:r>
            <a:r>
              <a:rPr lang="zh-CN" altLang="en-US" dirty="0"/>
              <a:t>安装状态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进程</a:t>
            </a:r>
            <a:r>
              <a:rPr lang="zh-CN" altLang="en-US" dirty="0" smtClean="0"/>
              <a:t>汇总</a:t>
            </a:r>
            <a:endParaRPr kumimoji="1" lang="zh-CN" altLang="en-US" dirty="0" smtClean="0"/>
          </a:p>
          <a:p>
            <a:pPr lvl="1"/>
            <a:r>
              <a:rPr lang="en-US" altLang="zh-CN" dirty="0" err="1" smtClean="0"/>
              <a:t>dm_db.dm_channel_inst_status</a:t>
            </a:r>
            <a:r>
              <a:rPr lang="zh-CN" altLang="en-US" dirty="0" smtClean="0"/>
              <a:t> 渠道</a:t>
            </a:r>
            <a:r>
              <a:rPr lang="en-US" altLang="zh-CN" dirty="0"/>
              <a:t>-&gt;</a:t>
            </a:r>
            <a:r>
              <a:rPr lang="zh-CN" altLang="en-US" dirty="0"/>
              <a:t>安装</a:t>
            </a:r>
            <a:r>
              <a:rPr lang="zh-CN" altLang="en-US" dirty="0" smtClean="0"/>
              <a:t>状态</a:t>
            </a:r>
            <a:r>
              <a:rPr lang="zh-CN" altLang="en-US" dirty="0" smtClean="0"/>
              <a:t>汇总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64364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四、总结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深入理解需求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分析出数据统计的维度和口径</a:t>
            </a:r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 定位需要分析的数据源 </a:t>
            </a:r>
            <a:r>
              <a:rPr kumimoji="1" lang="en-US" altLang="zh-CN" dirty="0" smtClean="0"/>
              <a:t>ODS</a:t>
            </a:r>
            <a:endParaRPr kumimoji="1" lang="zh-CN" altLang="en-US" dirty="0" smtClean="0"/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 主题建模、维度、粒度 </a:t>
            </a:r>
            <a:r>
              <a:rPr kumimoji="1" lang="en-US" altLang="zh-CN" dirty="0" smtClean="0"/>
              <a:t>DW</a:t>
            </a:r>
            <a:endParaRPr kumimoji="1" lang="zh-CN" altLang="en-US" dirty="0" smtClean="0"/>
          </a:p>
          <a:p>
            <a:r>
              <a:rPr kumimoji="1" lang="en-US" altLang="zh-CN" dirty="0" smtClean="0"/>
              <a:t>4.</a:t>
            </a:r>
            <a:r>
              <a:rPr kumimoji="1" lang="zh-CN" altLang="en-US" dirty="0" smtClean="0"/>
              <a:t> 汇总数据到各个维度 </a:t>
            </a:r>
            <a:r>
              <a:rPr kumimoji="1" lang="en-US" altLang="zh-CN" dirty="0" smtClean="0"/>
              <a:t>DM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72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THANKS</a:t>
            </a:r>
            <a:br>
              <a:rPr kumimoji="1" lang="en-US" altLang="zh-CN" dirty="0" smtClean="0"/>
            </a:br>
            <a:r>
              <a:rPr kumimoji="1" lang="en-US" altLang="zh-CN" dirty="0" smtClean="0"/>
              <a:t>END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73473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起源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起源.thmx</Template>
  <TotalTime>478</TotalTime>
  <Words>373</Words>
  <Application>Microsoft Macintosh PowerPoint</Application>
  <PresentationFormat>全屏显示(4:3)</PresentationFormat>
  <Paragraphs>39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Calibri</vt:lpstr>
      <vt:lpstr>Calisto MT</vt:lpstr>
      <vt:lpstr>Wingdings</vt:lpstr>
      <vt:lpstr>宋体</vt:lpstr>
      <vt:lpstr>起源</vt:lpstr>
      <vt:lpstr>数据仓库-设计案例</vt:lpstr>
      <vt:lpstr>会议议程</vt:lpstr>
      <vt:lpstr>一、操作数据存储 ODS</vt:lpstr>
      <vt:lpstr>使用 UDF 对复杂日志数据处理</vt:lpstr>
      <vt:lpstr>二、数据仓库 DW</vt:lpstr>
      <vt:lpstr>DW 数据仓库建模</vt:lpstr>
      <vt:lpstr>三、数据汇总 DM</vt:lpstr>
      <vt:lpstr>四、总结</vt:lpstr>
      <vt:lpstr>THANKS END</vt:lpstr>
    </vt:vector>
  </TitlesOfParts>
  <Company>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json lin</dc:creator>
  <cp:lastModifiedBy>Microsoft Office 用户</cp:lastModifiedBy>
  <cp:revision>260</cp:revision>
  <dcterms:created xsi:type="dcterms:W3CDTF">2015-11-10T01:53:04Z</dcterms:created>
  <dcterms:modified xsi:type="dcterms:W3CDTF">2017-02-15T06:00:12Z</dcterms:modified>
</cp:coreProperties>
</file>