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21"/>
  </p:notesMasterIdLst>
  <p:sldIdLst>
    <p:sldId id="259" r:id="rId4"/>
    <p:sldId id="269" r:id="rId5"/>
    <p:sldId id="270" r:id="rId6"/>
    <p:sldId id="271" r:id="rId7"/>
    <p:sldId id="272" r:id="rId8"/>
    <p:sldId id="273" r:id="rId9"/>
    <p:sldId id="275" r:id="rId10"/>
    <p:sldId id="277" r:id="rId11"/>
    <p:sldId id="274" r:id="rId12"/>
    <p:sldId id="276" r:id="rId13"/>
    <p:sldId id="278" r:id="rId14"/>
    <p:sldId id="279" r:id="rId15"/>
    <p:sldId id="280" r:id="rId16"/>
    <p:sldId id="281" r:id="rId17"/>
    <p:sldId id="283" r:id="rId18"/>
    <p:sldId id="284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F00"/>
    <a:srgbClr val="4BBBB4"/>
    <a:srgbClr val="CCFF66"/>
    <a:srgbClr val="FFCC66"/>
    <a:srgbClr val="66FF33"/>
    <a:srgbClr val="F6AC2D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6" autoAdjust="0"/>
    <p:restoredTop sz="90690" autoAdjust="0"/>
  </p:normalViewPr>
  <p:slideViewPr>
    <p:cSldViewPr snapToGrid="0">
      <p:cViewPr varScale="1">
        <p:scale>
          <a:sx n="90" d="100"/>
          <a:sy n="90" d="100"/>
        </p:scale>
        <p:origin x="76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0BF5C-EE6A-4A7D-9CDD-091D16427105}" type="datetimeFigureOut">
              <a:rPr lang="zh-CN" altLang="en-US" smtClean="0"/>
              <a:t>16/9/21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BFA34-178E-4917-85EF-97EDFECEC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7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7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5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从 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和 安卓的数据看出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zh-CN" altLang="en-US" baseline="0" dirty="0" smtClean="0"/>
              <a:t> 推荐系统 </a:t>
            </a:r>
            <a:r>
              <a:rPr kumimoji="1" lang="en-US" altLang="zh-CN" baseline="0" dirty="0" smtClean="0"/>
              <a:t>VPPV</a:t>
            </a:r>
            <a:r>
              <a:rPr kumimoji="1" lang="zh-CN" altLang="en-US" baseline="0" dirty="0" smtClean="0"/>
              <a:t> </a:t>
            </a:r>
            <a:r>
              <a:rPr kumimoji="1" lang="zh-CN" altLang="en-US" baseline="0" dirty="0" smtClean="0"/>
              <a:t>占比幅度在 </a:t>
            </a:r>
            <a:r>
              <a:rPr kumimoji="1" lang="en-US" altLang="zh-CN" baseline="0" dirty="0" smtClean="0"/>
              <a:t>25%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~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37%</a:t>
            </a:r>
            <a:r>
              <a:rPr kumimoji="1" lang="zh-CN" altLang="en-US" baseline="0" dirty="0" smtClean="0"/>
              <a:t> 之间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这块的具体架构图和文档，我会议后会把相关 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 文档，发给大家，我先简单说下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我们把网站的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</a:t>
            </a:r>
            <a:r>
              <a:rPr kumimoji="1" lang="zh-CN" altLang="en-US" baseline="0" dirty="0" smtClean="0"/>
              <a:t> 日志发送到 </a:t>
            </a:r>
            <a:r>
              <a:rPr kumimoji="1" lang="en-US" altLang="zh-CN" baseline="0" dirty="0" smtClean="0"/>
              <a:t>Kafka</a:t>
            </a:r>
            <a:r>
              <a:rPr kumimoji="1" lang="zh-CN" altLang="en-US" baseline="0" dirty="0" smtClean="0"/>
              <a:t> 去，接着用 </a:t>
            </a:r>
            <a:r>
              <a:rPr kumimoji="1" lang="en-US" altLang="zh-CN" baseline="0" dirty="0" smtClean="0"/>
              <a:t>Spark-Streaming</a:t>
            </a:r>
            <a:r>
              <a:rPr kumimoji="1" lang="zh-CN" altLang="en-US" baseline="0" dirty="0" smtClean="0"/>
              <a:t>  消费 </a:t>
            </a:r>
            <a:r>
              <a:rPr kumimoji="1" lang="en-US" altLang="zh-CN" baseline="0" dirty="0" smtClean="0"/>
              <a:t>Kafka</a:t>
            </a:r>
            <a:r>
              <a:rPr kumimoji="1" lang="zh-CN" altLang="en-US" baseline="0" dirty="0" smtClean="0"/>
              <a:t> 中的 </a:t>
            </a:r>
            <a:r>
              <a:rPr kumimoji="1" lang="en-US" altLang="zh-CN" baseline="0" dirty="0" smtClean="0"/>
              <a:t>log,</a:t>
            </a:r>
            <a:r>
              <a:rPr kumimoji="1" lang="zh-CN" altLang="en-US" baseline="0" dirty="0" smtClean="0"/>
              <a:t>  我们得到了 </a:t>
            </a:r>
            <a:r>
              <a:rPr kumimoji="1" lang="en-US" altLang="zh-CN" baseline="0" dirty="0" smtClean="0"/>
              <a:t>log</a:t>
            </a:r>
            <a:r>
              <a:rPr kumimoji="1" lang="zh-CN" altLang="en-US" baseline="0" dirty="0" smtClean="0"/>
              <a:t> 中包含客户的 </a:t>
            </a:r>
            <a:r>
              <a:rPr kumimoji="1" lang="en-US" altLang="zh-CN" baseline="0" dirty="0" err="1" smtClean="0"/>
              <a:t>user_Id</a:t>
            </a:r>
            <a:r>
              <a:rPr kumimoji="1" lang="zh-CN" altLang="en-US" baseline="0" dirty="0" smtClean="0"/>
              <a:t>，客户浏览、筛选、搜索等行为，为客户构建客户画像，保存在 </a:t>
            </a:r>
            <a:r>
              <a:rPr kumimoji="1" lang="en-US" altLang="zh-CN" baseline="0" dirty="0" err="1" smtClean="0"/>
              <a:t>Hbase</a:t>
            </a:r>
            <a:r>
              <a:rPr kumimoji="1" lang="zh-CN" altLang="en-US" baseline="0" dirty="0" smtClean="0"/>
              <a:t> 中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2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PU</a:t>
            </a:r>
            <a:r>
              <a:rPr kumimoji="1" lang="en-US" altLang="zh-CN" baseline="0" dirty="0" smtClean="0"/>
              <a:t>SH</a:t>
            </a:r>
            <a:r>
              <a:rPr kumimoji="1" lang="zh-CN" altLang="en-US" baseline="0" dirty="0" smtClean="0"/>
              <a:t>  项目通过我们提供的客户画像 </a:t>
            </a:r>
            <a:r>
              <a:rPr kumimoji="1" lang="en-US" altLang="zh-CN" baseline="0" dirty="0" smtClean="0"/>
              <a:t>API</a:t>
            </a:r>
            <a:r>
              <a:rPr kumimoji="1" lang="zh-CN" altLang="en-US" baseline="0" dirty="0" smtClean="0"/>
              <a:t> 数据接口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 根据客户画像为每个客户定制 </a:t>
            </a:r>
            <a:r>
              <a:rPr kumimoji="1" lang="en-US" altLang="zh-CN" baseline="0" dirty="0" smtClean="0"/>
              <a:t>PUSH</a:t>
            </a:r>
            <a:r>
              <a:rPr kumimoji="1" lang="zh-CN" altLang="en-US" baseline="0" dirty="0" smtClean="0"/>
              <a:t> 文案内容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平均每天为用户端带来 </a:t>
            </a:r>
            <a:r>
              <a:rPr kumimoji="1" lang="en-US" altLang="zh-CN" baseline="0" dirty="0" smtClean="0"/>
              <a:t>400</a:t>
            </a:r>
            <a:r>
              <a:rPr kumimoji="1" lang="zh-CN" altLang="en-US" baseline="0" dirty="0" smtClean="0"/>
              <a:t> 个左右的点击 </a:t>
            </a:r>
            <a:r>
              <a:rPr kumimoji="1" lang="en-US" altLang="zh-CN" baseline="0" dirty="0" smtClean="0"/>
              <a:t>UD</a:t>
            </a:r>
            <a:r>
              <a:rPr kumimoji="1" lang="zh-CN" altLang="en-US" baseline="0" dirty="0" smtClean="0"/>
              <a:t>， </a:t>
            </a:r>
            <a:r>
              <a:rPr kumimoji="1" lang="en-US" altLang="zh-CN" baseline="0" dirty="0" smtClean="0"/>
              <a:t>60</a:t>
            </a:r>
            <a:r>
              <a:rPr kumimoji="1" lang="zh-CN" altLang="en-US" baseline="0" dirty="0" smtClean="0"/>
              <a:t> 个左右的微聊对数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32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1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ntitled-9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2" name="图片 11" descr="Untitled-10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95808" y="2468894"/>
            <a:ext cx="10972800" cy="8587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23392" y="3525011"/>
            <a:ext cx="10972800" cy="476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rgbClr val="FFFFFF"/>
                </a:solidFill>
                <a:latin typeface="黑体"/>
                <a:ea typeface="黑体"/>
                <a:cs typeface="黑体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33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371" y="164637"/>
            <a:ext cx="10363200" cy="864096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E24A05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6"/>
            <a:ext cx="8534400" cy="32643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74E668-1C75-4535-89DA-9B7C16EE4BFA}" type="datetimeFigureOut">
              <a:rPr lang="zh-CN" altLang="en-US" smtClean="0"/>
              <a:pPr/>
              <a:t>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61A90E-FD0F-45A4-BCFC-E1B282936A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0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ppt-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 descr="pp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07"/>
            <a:ext cx="12192000" cy="5172892"/>
          </a:xfrm>
          <a:prstGeom prst="rect">
            <a:avLst/>
          </a:prstGeom>
        </p:spPr>
      </p:pic>
      <p:pic>
        <p:nvPicPr>
          <p:cNvPr id="10" name="图片 9" descr="Untitled-9.gi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35"/>
            <a:ext cx="12192000" cy="4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247582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400" dirty="0" smtClean="0">
                <a:solidFill>
                  <a:srgbClr val="E24A05"/>
                </a:solidFill>
              </a:rPr>
              <a:t>Thanks</a:t>
            </a:r>
            <a:endParaRPr kumimoji="1" lang="zh-CN" altLang="en-US" sz="6400" dirty="0">
              <a:solidFill>
                <a:srgbClr val="E24A05"/>
              </a:solidFill>
            </a:endParaRPr>
          </a:p>
        </p:txBody>
      </p:sp>
      <p:pic>
        <p:nvPicPr>
          <p:cNvPr id="9" name="图片 8" descr="Untitled-9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03" y="3760203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54" y="3811003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数据部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DW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Jason</a:t>
            </a:r>
            <a:r>
              <a:rPr lang="zh-CN" altLang="en-US" dirty="0"/>
              <a:t> </a:t>
            </a:r>
            <a:r>
              <a:rPr lang="en-US" altLang="zh-CN" dirty="0"/>
              <a:t>2016.09.21</a:t>
            </a:r>
          </a:p>
        </p:txBody>
      </p:sp>
    </p:spTree>
    <p:extLst>
      <p:ext uri="{BB962C8B-B14F-4D97-AF65-F5344CB8AC3E}">
        <p14:creationId xmlns:p14="http://schemas.microsoft.com/office/powerpoint/2010/main" val="39626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 smtClean="0"/>
              <a:t>1.DW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集群资源概括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0" y="1412776"/>
            <a:ext cx="10955217" cy="3410077"/>
          </a:xfrm>
        </p:spPr>
        <p:txBody>
          <a:bodyPr/>
          <a:lstStyle/>
          <a:p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我们有 </a:t>
            </a:r>
            <a:r>
              <a:rPr kumimoji="1" lang="en-US" altLang="zh-CN" sz="2000" dirty="0" smtClean="0"/>
              <a:t>10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个集群节点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 台 </a:t>
            </a:r>
            <a:r>
              <a:rPr kumimoji="1" lang="en-US" altLang="zh-CN" sz="2000" dirty="0" smtClean="0"/>
              <a:t>master</a:t>
            </a:r>
            <a:r>
              <a:rPr kumimoji="1" lang="zh-CN" altLang="en-US" sz="2000" dirty="0" smtClean="0"/>
              <a:t> 节点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 台 </a:t>
            </a:r>
            <a:r>
              <a:rPr kumimoji="1" lang="en-US" altLang="zh-CN" sz="2000" dirty="0" err="1" smtClean="0"/>
              <a:t>datanode</a:t>
            </a:r>
            <a:r>
              <a:rPr kumimoji="1" lang="zh-CN" altLang="en-US" sz="2000" dirty="0" smtClean="0"/>
              <a:t> 节点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 台 </a:t>
            </a:r>
            <a:r>
              <a:rPr kumimoji="1" lang="en-US" altLang="zh-CN" sz="2000" dirty="0" smtClean="0"/>
              <a:t>task</a:t>
            </a:r>
            <a:r>
              <a:rPr kumimoji="1" lang="zh-CN" altLang="en-US" sz="2000" dirty="0" smtClean="0"/>
              <a:t> 节点</a:t>
            </a:r>
          </a:p>
          <a:p>
            <a:endParaRPr kumimoji="1" lang="zh-CN" altLang="en-US" sz="2000" dirty="0"/>
          </a:p>
          <a:p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总存储能力 </a:t>
            </a:r>
            <a:r>
              <a:rPr kumimoji="1" lang="en-US" altLang="zh-CN" sz="2000" dirty="0" smtClean="0"/>
              <a:t>6.59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T,</a:t>
            </a:r>
            <a:r>
              <a:rPr kumimoji="1" lang="zh-CN" altLang="en-US" sz="2000" dirty="0" smtClean="0"/>
              <a:t>计算资源 </a:t>
            </a:r>
            <a:r>
              <a:rPr kumimoji="1" lang="en-US" altLang="zh-CN" sz="2000" dirty="0" smtClean="0"/>
              <a:t>32</a:t>
            </a:r>
            <a:r>
              <a:rPr kumimoji="1" lang="zh-CN" altLang="en-US" sz="2000" dirty="0" smtClean="0"/>
              <a:t> 核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136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</a:t>
            </a:r>
            <a:r>
              <a:rPr kumimoji="1" lang="zh-CN" altLang="en-US" sz="2000" dirty="0" smtClean="0"/>
              <a:t> 内存</a:t>
            </a:r>
          </a:p>
          <a:p>
            <a:endParaRPr kumimoji="1" lang="zh-CN" altLang="en-US" sz="2000" dirty="0"/>
          </a:p>
          <a:p>
            <a:r>
              <a:rPr kumimoji="1" lang="en-US" altLang="zh-CN" sz="2000" dirty="0" smtClean="0"/>
              <a:t>3.</a:t>
            </a:r>
            <a:r>
              <a:rPr kumimoji="1" lang="zh-CN" altLang="en-US" sz="2000" dirty="0" smtClean="0"/>
              <a:t>目前存储 </a:t>
            </a:r>
            <a:r>
              <a:rPr kumimoji="1" lang="en-US" altLang="zh-CN" sz="2000" dirty="0" smtClean="0"/>
              <a:t>3.6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T,</a:t>
            </a:r>
            <a:r>
              <a:rPr kumimoji="1" lang="zh-CN" altLang="en-US" sz="2000" dirty="0" smtClean="0"/>
              <a:t> 每天集群资源占用高峰期为凌晨 </a:t>
            </a:r>
            <a:r>
              <a:rPr kumimoji="1" lang="en-US" altLang="zh-CN" sz="2000" dirty="0" smtClean="0"/>
              <a:t>2.00-5.00</a:t>
            </a:r>
            <a:r>
              <a:rPr kumimoji="1" lang="zh-CN" altLang="en-US" sz="2000" dirty="0" smtClean="0"/>
              <a:t> 点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7.30-11.00</a:t>
            </a:r>
            <a:r>
              <a:rPr kumimoji="1" lang="zh-CN" altLang="en-US" sz="2000" dirty="0" smtClean="0"/>
              <a:t> 点</a:t>
            </a:r>
          </a:p>
          <a:p>
            <a:endParaRPr kumimoji="1" lang="zh-CN" altLang="en-US" sz="2000" dirty="0"/>
          </a:p>
          <a:p>
            <a:r>
              <a:rPr kumimoji="1" lang="en-US" altLang="zh-CN" sz="2000" dirty="0" smtClean="0"/>
              <a:t>4.</a:t>
            </a:r>
            <a:r>
              <a:rPr kumimoji="1" lang="zh-CN" altLang="en-US" sz="2000" dirty="0" smtClean="0"/>
              <a:t>目前集群资源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预计</a:t>
            </a:r>
            <a:r>
              <a:rPr kumimoji="1" lang="zh-CN" altLang="en-US" sz="2000" dirty="0"/>
              <a:t>可支持业务到 </a:t>
            </a:r>
            <a:r>
              <a:rPr kumimoji="1" lang="en-US" altLang="zh-CN" sz="2000" dirty="0"/>
              <a:t>2017.1</a:t>
            </a:r>
            <a:r>
              <a:rPr kumimoji="1" lang="zh-CN" altLang="en-US" sz="2000" dirty="0"/>
              <a:t> 月份</a:t>
            </a:r>
          </a:p>
        </p:txBody>
      </p:sp>
    </p:spTree>
    <p:extLst>
      <p:ext uri="{BB962C8B-B14F-4D97-AF65-F5344CB8AC3E}">
        <p14:creationId xmlns:p14="http://schemas.microsoft.com/office/powerpoint/2010/main" val="113107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.DW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业务服务器资源概述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0" y="1412777"/>
            <a:ext cx="10955217" cy="23419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kumimoji="1" lang="zh-CN" altLang="en-US" sz="2000" dirty="0" smtClean="0"/>
              <a:t>目前我们有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 台业务服务器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支持我们的 </a:t>
            </a:r>
            <a:r>
              <a:rPr kumimoji="1" lang="en-US" altLang="zh-CN" sz="2000" dirty="0" smtClean="0"/>
              <a:t>ETL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Minireport</a:t>
            </a:r>
            <a:r>
              <a:rPr kumimoji="1" lang="zh-CN" altLang="en-US" sz="2000" dirty="0" smtClean="0"/>
              <a:t>、推荐系统、报表平台、分析师工作平台</a:t>
            </a:r>
          </a:p>
          <a:p>
            <a:pPr marL="457200" indent="-457200">
              <a:buAutoNum type="arabicPeriod"/>
            </a:pPr>
            <a:endParaRPr kumimoji="1" lang="zh-CN" altLang="en-US" sz="2000" dirty="0"/>
          </a:p>
          <a:p>
            <a:pPr marL="457200" indent="-457200">
              <a:buAutoNum type="arabicPeriod"/>
            </a:pPr>
            <a:r>
              <a:rPr kumimoji="1" lang="zh-CN" altLang="en-US" sz="2000" dirty="0" smtClean="0"/>
              <a:t>分别是 </a:t>
            </a:r>
            <a:r>
              <a:rPr kumimoji="1" lang="en-US" altLang="zh-CN" sz="2000" dirty="0" smtClean="0"/>
              <a:t>bi0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bi5</a:t>
            </a:r>
            <a:endParaRPr kumimoji="1" lang="zh-CN" altLang="en-US" sz="2000" dirty="0" smtClean="0"/>
          </a:p>
          <a:p>
            <a:endParaRPr kumimoji="1" lang="zh-CN" altLang="en-US" sz="2000" dirty="0" smtClean="0"/>
          </a:p>
          <a:p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 架构图： </a:t>
            </a:r>
            <a:r>
              <a:rPr kumimoji="1" lang="en-US" altLang="zh-CN" sz="2000" dirty="0"/>
              <a:t>https://</a:t>
            </a:r>
            <a:r>
              <a:rPr kumimoji="1" lang="en-US" altLang="zh-CN" sz="2000" dirty="0" err="1"/>
              <a:t>www.processon.com</a:t>
            </a:r>
            <a:r>
              <a:rPr kumimoji="1" lang="en-US" altLang="zh-CN" sz="2000" dirty="0"/>
              <a:t>/view/link/562894b7e4b070f8ccca5863</a:t>
            </a:r>
            <a:endParaRPr kumimoji="1"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7325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 smtClean="0"/>
              <a:t>3.</a:t>
            </a:r>
            <a:r>
              <a:rPr kumimoji="1" lang="en-US" altLang="zh-CN" dirty="0" smtClean="0"/>
              <a:t>DW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ODS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层现状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134123"/>
            <a:ext cx="7686035" cy="1714273"/>
          </a:xfrm>
        </p:spPr>
        <p:txBody>
          <a:bodyPr/>
          <a:lstStyle/>
          <a:p>
            <a:r>
              <a:rPr kumimoji="1" lang="en-US" altLang="zh-CN" sz="2000" dirty="0" smtClean="0"/>
              <a:t>ODS</a:t>
            </a:r>
            <a:r>
              <a:rPr kumimoji="1" lang="zh-CN" altLang="en-US" sz="2000" dirty="0" smtClean="0"/>
              <a:t> </a:t>
            </a:r>
            <a:r>
              <a:rPr kumimoji="1" lang="zh-CN" altLang="en-US" sz="2000" dirty="0" smtClean="0"/>
              <a:t>层的数据抽取 </a:t>
            </a:r>
            <a:r>
              <a:rPr kumimoji="1" lang="en-US" altLang="zh-CN" sz="2000" dirty="0" smtClean="0"/>
              <a:t>00:30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00:59</a:t>
            </a:r>
            <a:endParaRPr kumimoji="1" lang="zh-CN" altLang="en-US" sz="2000" dirty="0" smtClean="0"/>
          </a:p>
          <a:p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业务 </a:t>
            </a:r>
            <a:r>
              <a:rPr kumimoji="1" lang="en-US" altLang="zh-CN" sz="2000" dirty="0" err="1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Db</a:t>
            </a:r>
            <a:r>
              <a:rPr kumimoji="1" lang="zh-CN" altLang="en-US" sz="2000" dirty="0" smtClean="0"/>
              <a:t> 拉取</a:t>
            </a:r>
          </a:p>
          <a:p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本站日志拉取处理</a:t>
            </a:r>
          </a:p>
          <a:p>
            <a:r>
              <a:rPr kumimoji="1" lang="en-US" altLang="zh-CN" sz="2000" dirty="0" smtClean="0"/>
              <a:t>3.</a:t>
            </a:r>
            <a:r>
              <a:rPr kumimoji="1" lang="zh-CN" altLang="en-US" sz="2000" dirty="0" smtClean="0"/>
              <a:t>百度外部推广数据</a:t>
            </a:r>
            <a:endParaRPr kumimoji="1"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1" y="2953786"/>
            <a:ext cx="10764274" cy="19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 smtClean="0"/>
              <a:t>3.</a:t>
            </a:r>
            <a:r>
              <a:rPr kumimoji="1" lang="en-US" altLang="zh-CN" dirty="0" smtClean="0"/>
              <a:t>DW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ETL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DW</a:t>
            </a:r>
            <a:r>
              <a:rPr kumimoji="1" lang="zh-CN" altLang="en-US" dirty="0" smtClean="0"/>
              <a:t> 层现状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371" y="907352"/>
            <a:ext cx="11124056" cy="1474615"/>
          </a:xfrm>
        </p:spPr>
        <p:txBody>
          <a:bodyPr/>
          <a:lstStyle/>
          <a:p>
            <a:r>
              <a:rPr kumimoji="1" lang="en-US" altLang="zh-CN" sz="2000" dirty="0" smtClean="0"/>
              <a:t>DW</a:t>
            </a:r>
            <a:r>
              <a:rPr kumimoji="1" lang="zh-CN" altLang="en-US" sz="2000" dirty="0" smtClean="0"/>
              <a:t> </a:t>
            </a:r>
            <a:r>
              <a:rPr kumimoji="1" lang="zh-CN" altLang="en-US" sz="2000" dirty="0" smtClean="0"/>
              <a:t>层的建模 </a:t>
            </a:r>
            <a:r>
              <a:rPr kumimoji="1" lang="en-US" altLang="zh-CN" sz="2000" dirty="0" smtClean="0"/>
              <a:t>01:00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02:59</a:t>
            </a:r>
            <a:endParaRPr kumimoji="1" lang="zh-CN" altLang="en-US" sz="2000" dirty="0"/>
          </a:p>
          <a:p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客户主题、顾问主题、房源主题、小区主题、实勘主题、带看主题、交易主题、市场渠道主题、产品主题 的数据仓库建模 </a:t>
            </a:r>
            <a:r>
              <a:rPr kumimoji="1" lang="en-US" altLang="zh-CN" sz="2000" dirty="0" smtClean="0"/>
              <a:t>ETL</a:t>
            </a:r>
            <a:r>
              <a:rPr kumimoji="1" lang="zh-CN" altLang="en-US" sz="2000" dirty="0" smtClean="0"/>
              <a:t> 脚本</a:t>
            </a:r>
            <a:endParaRPr kumimoji="1"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82" y="1935356"/>
            <a:ext cx="10430633" cy="2222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82" y="4278410"/>
            <a:ext cx="10430633" cy="190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0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 smtClean="0"/>
              <a:t>3.</a:t>
            </a:r>
            <a:r>
              <a:rPr kumimoji="1" lang="en-US" altLang="zh-CN" dirty="0" smtClean="0"/>
              <a:t>DW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DM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层现状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371" y="907353"/>
            <a:ext cx="11075503" cy="1106130"/>
          </a:xfrm>
        </p:spPr>
        <p:txBody>
          <a:bodyPr/>
          <a:lstStyle/>
          <a:p>
            <a:r>
              <a:rPr kumimoji="1" lang="en-US" altLang="zh-CN" sz="2000" dirty="0" smtClean="0"/>
              <a:t>DM</a:t>
            </a:r>
            <a:r>
              <a:rPr kumimoji="1" lang="zh-CN" altLang="en-US" sz="2000" dirty="0" smtClean="0"/>
              <a:t> </a:t>
            </a:r>
            <a:r>
              <a:rPr kumimoji="1" lang="zh-CN" altLang="en-US" sz="2000" dirty="0" smtClean="0"/>
              <a:t>层的建模 </a:t>
            </a:r>
            <a:r>
              <a:rPr kumimoji="1" lang="en-US" altLang="zh-CN" sz="2000" dirty="0" smtClean="0"/>
              <a:t>03:00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04:59</a:t>
            </a:r>
            <a:endParaRPr kumimoji="1" lang="zh-CN" altLang="en-US" sz="2000" dirty="0"/>
          </a:p>
          <a:p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产品 </a:t>
            </a:r>
            <a:r>
              <a:rPr kumimoji="1" lang="en-US" altLang="zh-CN" sz="2000" dirty="0" smtClean="0"/>
              <a:t>DM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汇总、微聊汇总、渠道汇总、顾问汇总、房源</a:t>
            </a:r>
            <a:r>
              <a:rPr kumimoji="1" lang="en-US" altLang="zh-CN" sz="2000" dirty="0" smtClean="0"/>
              <a:t>360</a:t>
            </a:r>
            <a:r>
              <a:rPr kumimoji="1" lang="zh-CN" altLang="en-US" sz="2000" dirty="0" smtClean="0"/>
              <a:t>汇总、首聊汇总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0" y="1879999"/>
            <a:ext cx="10997076" cy="175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50" y="3789938"/>
            <a:ext cx="10997076" cy="20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 smtClean="0"/>
              <a:t>3.</a:t>
            </a:r>
            <a:r>
              <a:rPr kumimoji="1" lang="en-US" altLang="zh-CN" dirty="0" smtClean="0"/>
              <a:t>DW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ETL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层现状 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371" y="907353"/>
            <a:ext cx="11075503" cy="1106130"/>
          </a:xfrm>
        </p:spPr>
        <p:txBody>
          <a:bodyPr/>
          <a:lstStyle/>
          <a:p>
            <a:r>
              <a:rPr kumimoji="1" lang="en-US" altLang="zh-CN" sz="2000" dirty="0" smtClean="0"/>
              <a:t>D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 </a:t>
            </a:r>
            <a:r>
              <a:rPr kumimoji="1" lang="zh-CN" altLang="en-US" sz="2000" dirty="0" smtClean="0"/>
              <a:t>层的建模 </a:t>
            </a:r>
            <a:r>
              <a:rPr kumimoji="1" lang="en-US" altLang="zh-CN" sz="2000" dirty="0" smtClean="0"/>
              <a:t>05:00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05:59</a:t>
            </a:r>
            <a:endParaRPr kumimoji="1" lang="zh-CN" altLang="en-US" sz="2000" dirty="0"/>
          </a:p>
          <a:p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对技术部的数据支持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顾问服务区域板块小区</a:t>
            </a:r>
            <a:r>
              <a:rPr kumimoji="1" lang="zh-CN" altLang="en-US" sz="2000" dirty="0"/>
              <a:t>、</a:t>
            </a:r>
            <a:r>
              <a:rPr kumimoji="1" lang="zh-CN" altLang="en-US" sz="2000" dirty="0" smtClean="0"/>
              <a:t>派单逻辑、</a:t>
            </a:r>
            <a:endParaRPr kumimoji="1"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1" y="2013483"/>
            <a:ext cx="11423257" cy="34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kumimoji="1" lang="en-US" altLang="zh-CN" dirty="0" smtClean="0"/>
              <a:t>DW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ETL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窗口时间优化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52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4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议程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0" y="1412776"/>
            <a:ext cx="8681355" cy="3701390"/>
          </a:xfrm>
        </p:spPr>
        <p:txBody>
          <a:bodyPr/>
          <a:lstStyle/>
          <a:p>
            <a:r>
              <a:rPr kumimoji="1" lang="zh-CN" altLang="en-US" dirty="0" smtClean="0"/>
              <a:t>一、</a:t>
            </a:r>
            <a:r>
              <a:rPr kumimoji="1" lang="en-US" altLang="zh-CN" dirty="0" smtClean="0"/>
              <a:t>DW</a:t>
            </a:r>
            <a:r>
              <a:rPr kumimoji="1" lang="zh-CN" altLang="en-US" dirty="0" smtClean="0"/>
              <a:t> 业务支持项目</a:t>
            </a:r>
          </a:p>
          <a:p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推荐系统 </a:t>
            </a:r>
            <a:r>
              <a:rPr kumimoji="1" lang="en-US" altLang="zh-CN" sz="2000" dirty="0" smtClean="0"/>
              <a:t>2.7</a:t>
            </a:r>
            <a:endParaRPr kumimoji="1" lang="zh-CN" altLang="en-US" sz="2000" dirty="0" smtClean="0"/>
          </a:p>
          <a:p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顾问智能配盘 </a:t>
            </a:r>
            <a:r>
              <a:rPr kumimoji="1" lang="en-US" altLang="zh-CN" sz="2000" dirty="0" smtClean="0"/>
              <a:t>3.0</a:t>
            </a:r>
            <a:endParaRPr kumimoji="1" lang="zh-CN" altLang="en-US" sz="2000" dirty="0" smtClean="0"/>
          </a:p>
          <a:p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3.</a:t>
            </a:r>
            <a:r>
              <a:rPr kumimoji="1" lang="en-US" altLang="zh-CN" sz="2000" dirty="0" smtClean="0"/>
              <a:t>Push</a:t>
            </a:r>
            <a:r>
              <a:rPr kumimoji="1" lang="zh-CN" altLang="en-US" sz="2000" dirty="0" smtClean="0"/>
              <a:t> </a:t>
            </a:r>
            <a:r>
              <a:rPr kumimoji="1" lang="zh-CN" altLang="en-US" sz="2000" dirty="0"/>
              <a:t>客户召回 </a:t>
            </a:r>
            <a:r>
              <a:rPr kumimoji="1" lang="en-US" altLang="zh-CN" sz="2000" dirty="0"/>
              <a:t>1.0</a:t>
            </a:r>
            <a:endParaRPr kumimoji="1" lang="zh-CN" altLang="en-US" sz="2000" dirty="0" smtClean="0"/>
          </a:p>
          <a:p>
            <a:endParaRPr kumimoji="1" lang="zh-CN" altLang="en-US" sz="2000" dirty="0"/>
          </a:p>
          <a:p>
            <a:r>
              <a:rPr kumimoji="1" lang="zh-CN" altLang="en-US" dirty="0" smtClean="0"/>
              <a:t>二、</a:t>
            </a:r>
            <a:r>
              <a:rPr kumimoji="1" lang="en-US" altLang="zh-CN" dirty="0" smtClean="0"/>
              <a:t>DW</a:t>
            </a:r>
            <a:r>
              <a:rPr kumimoji="1" lang="zh-CN" altLang="en-US" dirty="0" smtClean="0"/>
              <a:t> 系统现状</a:t>
            </a:r>
            <a:r>
              <a:rPr kumimoji="1" lang="zh-CN" altLang="en-US" dirty="0" smtClean="0"/>
              <a:t> </a:t>
            </a:r>
          </a:p>
          <a:p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 数据部集群资源</a:t>
            </a:r>
          </a:p>
          <a:p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 数据部业务服务器资源</a:t>
            </a:r>
          </a:p>
          <a:p>
            <a:r>
              <a:rPr kumimoji="1" lang="zh-CN" altLang="en-US" sz="2000" dirty="0" smtClean="0"/>
              <a:t>  </a:t>
            </a:r>
            <a:r>
              <a:rPr kumimoji="1" lang="en-US" altLang="zh-CN" sz="2000" dirty="0"/>
              <a:t>3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ETL</a:t>
            </a:r>
            <a:r>
              <a:rPr kumimoji="1" lang="zh-CN" altLang="en-US" sz="2000" dirty="0" smtClean="0"/>
              <a:t> 现状和窗口时间优化</a:t>
            </a:r>
            <a:endParaRPr kumimoji="1"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524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一、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推荐</a:t>
            </a:r>
            <a:r>
              <a:rPr kumimoji="1" lang="zh-CN" altLang="en-US" dirty="0"/>
              <a:t>系统 </a:t>
            </a:r>
            <a:r>
              <a:rPr kumimoji="1" lang="en-US" altLang="zh-CN" dirty="0" smtClean="0"/>
              <a:t>2.7</a:t>
            </a:r>
            <a:r>
              <a:rPr kumimoji="1" lang="zh-CN" altLang="en-US" dirty="0" smtClean="0"/>
              <a:t> 业务</a:t>
            </a:r>
            <a:r>
              <a:rPr kumimoji="1" lang="zh-CN" altLang="en-US" dirty="0"/>
              <a:t>价值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8" y="982074"/>
            <a:ext cx="11919569" cy="27439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55" y="3679316"/>
            <a:ext cx="11833817" cy="262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3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推荐</a:t>
            </a:r>
            <a:r>
              <a:rPr kumimoji="1" lang="zh-CN" altLang="en-US" dirty="0"/>
              <a:t>系统 </a:t>
            </a:r>
            <a:r>
              <a:rPr kumimoji="1" lang="en-US" altLang="zh-CN" dirty="0" smtClean="0"/>
              <a:t>2.7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系统组成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1196" y="1028733"/>
            <a:ext cx="11424555" cy="4300202"/>
          </a:xfrm>
        </p:spPr>
        <p:txBody>
          <a:bodyPr/>
          <a:lstStyle/>
          <a:p>
            <a:endParaRPr kumimoji="1" lang="zh-CN" altLang="en-US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基于客户关联规则的推荐模型 </a:t>
            </a:r>
            <a:r>
              <a:rPr kumimoji="1" lang="en-US" altLang="zh-CN" dirty="0" smtClean="0"/>
              <a:t>UBCF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Scala</a:t>
            </a:r>
            <a:endParaRPr kumimoji="1" lang="zh-CN" altLang="en-US" dirty="0" smtClean="0"/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Font typeface="Arial" pitchFamily="34" charset="0"/>
              <a:buAutoNum type="arabicPeriod"/>
            </a:pPr>
            <a:r>
              <a:rPr kumimoji="1" lang="zh-CN" altLang="en-US" dirty="0" smtClean="0"/>
              <a:t>基于房源关联规则的推荐模型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IBCF</a:t>
            </a:r>
            <a:r>
              <a:rPr kumimoji="1" lang="zh-CN" altLang="en-US" dirty="0" smtClean="0"/>
              <a:t> 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Scala</a:t>
            </a:r>
            <a:endParaRPr kumimoji="1" lang="zh-CN" altLang="en-US" dirty="0" smtClean="0"/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基于客户画像与房源画像规则的推荐模型 </a:t>
            </a:r>
            <a:r>
              <a:rPr kumimoji="1" lang="en-US" altLang="zh-CN" dirty="0" smtClean="0"/>
              <a:t>CBCF</a:t>
            </a:r>
            <a:r>
              <a:rPr kumimoji="1" lang="zh-CN" altLang="en-US" dirty="0" smtClean="0"/>
              <a:t> </a:t>
            </a:r>
          </a:p>
          <a:p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a)</a:t>
            </a:r>
            <a:r>
              <a:rPr kumimoji="1" lang="zh-CN" altLang="en-US" dirty="0"/>
              <a:t>客户画像系统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Scala</a:t>
            </a:r>
            <a:r>
              <a:rPr kumimoji="1" lang="zh-CN" altLang="en-US" dirty="0"/>
              <a:t> </a:t>
            </a:r>
            <a:endParaRPr kumimoji="1" lang="zh-CN" altLang="en-US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</a:t>
            </a:r>
            <a:r>
              <a:rPr kumimoji="1" lang="zh-CN" altLang="en-US" dirty="0" smtClean="0"/>
              <a:t>房源画像系统 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15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推荐系统架构图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7" y="1162180"/>
            <a:ext cx="11968120" cy="4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9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客户画像权重表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1" y="1412776"/>
            <a:ext cx="11814372" cy="3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客户</a:t>
            </a:r>
            <a:r>
              <a:rPr kumimoji="1" lang="zh-CN" altLang="en-US" dirty="0"/>
              <a:t>召回 </a:t>
            </a:r>
            <a:r>
              <a:rPr kumimoji="1" lang="en-US" altLang="zh-CN" dirty="0" smtClean="0"/>
              <a:t>1.0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客户价值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6" y="857755"/>
            <a:ext cx="12033838" cy="51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6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1.0</a:t>
            </a:r>
            <a:r>
              <a:rPr kumimoji="1" lang="zh-CN" altLang="en-US" dirty="0" smtClean="0"/>
              <a:t> 架构图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35" y="865672"/>
            <a:ext cx="9579672" cy="545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顾问</a:t>
            </a:r>
            <a:r>
              <a:rPr kumimoji="1" lang="zh-CN" altLang="en-US" dirty="0"/>
              <a:t>智能配盘 </a:t>
            </a:r>
            <a:r>
              <a:rPr kumimoji="1" lang="en-US" altLang="zh-CN" dirty="0"/>
              <a:t>3.0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8312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8059</TotalTime>
  <Words>593</Words>
  <Application>Microsoft Macintosh PowerPoint</Application>
  <PresentationFormat>宽屏</PresentationFormat>
  <Paragraphs>67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</vt:lpstr>
      <vt:lpstr>黑体</vt:lpstr>
      <vt:lpstr>宋体</vt:lpstr>
      <vt:lpstr>Arial</vt:lpstr>
      <vt:lpstr>1_Office 主题</vt:lpstr>
      <vt:lpstr>自定义设计方案</vt:lpstr>
      <vt:lpstr>1_自定义设计方案</vt:lpstr>
      <vt:lpstr>数据部 – DW现状</vt:lpstr>
      <vt:lpstr>议程</vt:lpstr>
      <vt:lpstr>一、1. 推荐系统 2.7 业务价值</vt:lpstr>
      <vt:lpstr>推荐系统 2.7 系统组成</vt:lpstr>
      <vt:lpstr>推荐系统架构图</vt:lpstr>
      <vt:lpstr>客户画像权重表</vt:lpstr>
      <vt:lpstr>一、2. Push 客户召回 1.0 客户价值</vt:lpstr>
      <vt:lpstr>PUSH 1.0 架构图 </vt:lpstr>
      <vt:lpstr>一、3.顾问智能配盘 3.0</vt:lpstr>
      <vt:lpstr>二、1.DW 集群资源概括  </vt:lpstr>
      <vt:lpstr>二、2.DW 业务服务器资源概述  </vt:lpstr>
      <vt:lpstr>二、3.DW ETL - ODS 层现状 </vt:lpstr>
      <vt:lpstr>二、3.DW ETL - DW 层现状 </vt:lpstr>
      <vt:lpstr>二、3.DW ETL - DM 层现状 </vt:lpstr>
      <vt:lpstr>二、3.DW ETL - DA 层现状  </vt:lpstr>
      <vt:lpstr>二、4.DW ETL - 窗口时间优化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zhiwen Jiang</dc:creator>
  <cp:lastModifiedBy>Microsoft Office 用户</cp:lastModifiedBy>
  <cp:revision>479</cp:revision>
  <dcterms:created xsi:type="dcterms:W3CDTF">2015-08-28T07:51:35Z</dcterms:created>
  <dcterms:modified xsi:type="dcterms:W3CDTF">2016-09-21T07:36:23Z</dcterms:modified>
</cp:coreProperties>
</file>