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</p:sldMasterIdLst>
  <p:notesMasterIdLst>
    <p:notesMasterId r:id="rId23"/>
  </p:notesMasterIdLst>
  <p:sldIdLst>
    <p:sldId id="259" r:id="rId4"/>
    <p:sldId id="271" r:id="rId5"/>
    <p:sldId id="26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3" r:id="rId16"/>
    <p:sldId id="284" r:id="rId17"/>
    <p:sldId id="286" r:id="rId18"/>
    <p:sldId id="287" r:id="rId19"/>
    <p:sldId id="281" r:id="rId20"/>
    <p:sldId id="282" r:id="rId21"/>
    <p:sldId id="26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F00"/>
    <a:srgbClr val="4BBBB4"/>
    <a:srgbClr val="CCFF66"/>
    <a:srgbClr val="FFCC66"/>
    <a:srgbClr val="66FF33"/>
    <a:srgbClr val="F6AC2D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96" autoAdjust="0"/>
    <p:restoredTop sz="90753" autoAdjust="0"/>
  </p:normalViewPr>
  <p:slideViewPr>
    <p:cSldViewPr snapToGrid="0">
      <p:cViewPr varScale="1">
        <p:scale>
          <a:sx n="90" d="100"/>
          <a:sy n="90" d="100"/>
        </p:scale>
        <p:origin x="76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jack/app/docs/files/&#20998;&#20139;/&#25968;&#25454;&#36235;&#21183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jack/app/docs/files/&#20998;&#20139;/&#25968;&#25454;&#36235;&#21183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jack/app/docs/files/&#20998;&#20139;/&#25968;&#25454;&#36235;&#21183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'HDFS 增长'!$B$1</c:f>
              <c:strCache>
                <c:ptCount val="1"/>
                <c:pt idx="0">
                  <c:v>HDFS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numRef>
              <c:f>'HDFS 增长'!$A$2:$A$11</c:f>
              <c:numCache>
                <c:formatCode>General</c:formatCode>
                <c:ptCount val="10"/>
                <c:pt idx="0">
                  <c:v>2.0150601E7</c:v>
                </c:pt>
                <c:pt idx="1">
                  <c:v>2.0150701E7</c:v>
                </c:pt>
                <c:pt idx="2">
                  <c:v>2.0150801E7</c:v>
                </c:pt>
                <c:pt idx="3">
                  <c:v>2.0150901E7</c:v>
                </c:pt>
                <c:pt idx="4">
                  <c:v>2.0151001E7</c:v>
                </c:pt>
                <c:pt idx="5">
                  <c:v>2.0151101E7</c:v>
                </c:pt>
                <c:pt idx="6">
                  <c:v>2.0151201E7</c:v>
                </c:pt>
                <c:pt idx="7">
                  <c:v>2.0160101E7</c:v>
                </c:pt>
                <c:pt idx="8">
                  <c:v>2.0160201E7</c:v>
                </c:pt>
                <c:pt idx="9">
                  <c:v>2.0160301E7</c:v>
                </c:pt>
              </c:numCache>
            </c:numRef>
          </c:cat>
          <c:val>
            <c:numRef>
              <c:f>'HDFS 增长'!$B$2:$B$11</c:f>
              <c:numCache>
                <c:formatCode>General</c:formatCode>
                <c:ptCount val="10"/>
                <c:pt idx="0">
                  <c:v>20.0</c:v>
                </c:pt>
                <c:pt idx="1">
                  <c:v>42.0</c:v>
                </c:pt>
                <c:pt idx="2">
                  <c:v>81.0</c:v>
                </c:pt>
                <c:pt idx="3">
                  <c:v>125.0</c:v>
                </c:pt>
                <c:pt idx="4">
                  <c:v>162.0</c:v>
                </c:pt>
                <c:pt idx="5">
                  <c:v>387.7</c:v>
                </c:pt>
                <c:pt idx="6">
                  <c:v>633.7</c:v>
                </c:pt>
                <c:pt idx="7">
                  <c:v>833.7</c:v>
                </c:pt>
                <c:pt idx="8">
                  <c:v>1033.7</c:v>
                </c:pt>
                <c:pt idx="9">
                  <c:v>1233.7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6877792"/>
        <c:axId val="2125917456"/>
      </c:barChart>
      <c:catAx>
        <c:axId val="212687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917456"/>
        <c:crosses val="autoZero"/>
        <c:auto val="1"/>
        <c:lblAlgn val="ctr"/>
        <c:lblOffset val="100"/>
        <c:noMultiLvlLbl val="0"/>
      </c:catAx>
      <c:valAx>
        <c:axId val="212591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6877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分类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5410C364-5969-9F46-8808-06E74EEBFC26}" type="CATEGORYNAME">
                      <a:rPr lang="en-US" altLang="zh-CN" smtClean="0"/>
                      <a:pPr/>
                      <a:t>[类别名称]</a:t>
                    </a:fld>
                    <a:r>
                      <a:rPr lang="en-US" altLang="zh-CN" baseline="0" smtClean="0"/>
                      <a:t> </a:t>
                    </a:r>
                    <a:fld id="{6B95E29D-972F-1944-B4E9-C6D9C80C5D4D}" type="VALUE">
                      <a:rPr lang="en-US" altLang="zh-CN" smtClean="0"/>
                      <a:pPr/>
                      <a:t>[值]</a:t>
                    </a:fld>
                    <a:endParaRPr lang="en-US" altLang="zh-CN" baseline="0" dirty="0"/>
                  </a:p>
                  <a:p>
                    <a:fld id="{5731D645-0E28-AE4E-A4E8-2E5AFE975BE2}" type="PERCENTAGE">
                      <a:rPr lang="en-US" altLang="zh-CN"/>
                      <a:pPr/>
                      <a:t>[百分比]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E47EE514-DB58-3E44-93A0-7464C0E987DE}" type="CATEGORYNAME">
                      <a:rPr lang="pl-PL" altLang="zh-CN" smtClean="0"/>
                      <a:pPr/>
                      <a:t>[类别名称]</a:t>
                    </a:fld>
                    <a:r>
                      <a:rPr lang="pl-PL" altLang="zh-CN" baseline="0" smtClean="0"/>
                      <a:t> </a:t>
                    </a:r>
                    <a:fld id="{27266604-DC43-F447-8CB0-52516EB5B745}" type="VALUE">
                      <a:rPr lang="pl-PL" altLang="zh-CN" smtClean="0"/>
                      <a:pPr/>
                      <a:t>[值]</a:t>
                    </a:fld>
                    <a:endParaRPr lang="pl-PL" altLang="zh-CN" baseline="0" dirty="0"/>
                  </a:p>
                  <a:p>
                    <a:fld id="{52437DFD-C619-2D48-8CCF-184B6CEBB11B}" type="PERCENTAGE">
                      <a:rPr lang="pl-PL" altLang="zh-CN"/>
                      <a:pPr/>
                      <a:t>[百分比]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'Database 分类'!$A$1:$A$2</c:f>
              <c:strCache>
                <c:ptCount val="2"/>
                <c:pt idx="0">
                  <c:v>ODS</c:v>
                </c:pt>
                <c:pt idx="1">
                  <c:v>DW</c:v>
                </c:pt>
              </c:strCache>
            </c:strRef>
          </c:cat>
          <c:val>
            <c:numRef>
              <c:f>'Database 分类'!$B$1:$B$2</c:f>
              <c:numCache>
                <c:formatCode>General</c:formatCode>
                <c:ptCount val="2"/>
                <c:pt idx="0">
                  <c:v>1253.0</c:v>
                </c:pt>
                <c:pt idx="1">
                  <c:v>1327.0</c:v>
                </c:pt>
              </c:numCache>
            </c:numRef>
          </c:val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aseline="0"/>
              <a:t>      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noFill/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noFill/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noFill/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noFill/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1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'Database 总体分布'!$A$1:$A$16</c:f>
              <c:strCache>
                <c:ptCount val="16"/>
                <c:pt idx="0">
                  <c:v>dw_temp_angejia</c:v>
                </c:pt>
                <c:pt idx="1">
                  <c:v>uba_web_visit_log</c:v>
                </c:pt>
                <c:pt idx="2">
                  <c:v>access_log</c:v>
                </c:pt>
                <c:pt idx="3">
                  <c:v>dw_db_temp</c:v>
                </c:pt>
                <c:pt idx="4">
                  <c:v>uba_app_action_log</c:v>
                </c:pt>
                <c:pt idx="5">
                  <c:v>uba_web_action_log</c:v>
                </c:pt>
                <c:pt idx="6">
                  <c:v>db_sync</c:v>
                </c:pt>
                <c:pt idx="7">
                  <c:v>dw_history_db</c:v>
                </c:pt>
                <c:pt idx="8">
                  <c:v>db_gather</c:v>
                </c:pt>
                <c:pt idx="9">
                  <c:v>dw_db</c:v>
                </c:pt>
                <c:pt idx="10">
                  <c:v>dm_db</c:v>
                </c:pt>
                <c:pt idx="11">
                  <c:v>da_db</c:v>
                </c:pt>
                <c:pt idx="12">
                  <c:v>real_time</c:v>
                </c:pt>
                <c:pt idx="13">
                  <c:v>dim_db</c:v>
                </c:pt>
                <c:pt idx="14">
                  <c:v>default</c:v>
                </c:pt>
                <c:pt idx="15">
                  <c:v>sem_log</c:v>
                </c:pt>
              </c:strCache>
            </c:strRef>
          </c:cat>
          <c:val>
            <c:numRef>
              <c:f>'Database 总体分布'!$B$1:$B$16</c:f>
              <c:numCache>
                <c:formatCode>General</c:formatCode>
                <c:ptCount val="16"/>
                <c:pt idx="0">
                  <c:v>917.0</c:v>
                </c:pt>
                <c:pt idx="1">
                  <c:v>280.0</c:v>
                </c:pt>
                <c:pt idx="2">
                  <c:v>270.0</c:v>
                </c:pt>
                <c:pt idx="3">
                  <c:v>267.0</c:v>
                </c:pt>
                <c:pt idx="4">
                  <c:v>263.0</c:v>
                </c:pt>
                <c:pt idx="5">
                  <c:v>241.0</c:v>
                </c:pt>
                <c:pt idx="6">
                  <c:v>163.0</c:v>
                </c:pt>
                <c:pt idx="7">
                  <c:v>52.0</c:v>
                </c:pt>
                <c:pt idx="8">
                  <c:v>35.0</c:v>
                </c:pt>
                <c:pt idx="9">
                  <c:v>33.0</c:v>
                </c:pt>
                <c:pt idx="10">
                  <c:v>22.0</c:v>
                </c:pt>
                <c:pt idx="11">
                  <c:v>16.0</c:v>
                </c:pt>
                <c:pt idx="12">
                  <c:v>15.0</c:v>
                </c:pt>
                <c:pt idx="13">
                  <c:v>3.0</c:v>
                </c:pt>
                <c:pt idx="14">
                  <c:v>1.0</c:v>
                </c:pt>
                <c:pt idx="1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0BF5C-EE6A-4A7D-9CDD-091D16427105}" type="datetimeFigureOut">
              <a:rPr lang="zh-CN" altLang="en-US" smtClean="0"/>
              <a:t>15/12/19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BFA34-178E-4917-85EF-97EDFECEC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79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FA34-178E-4917-85EF-97EDFECEC07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572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FA34-178E-4917-85EF-97EDFECEC07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53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Relationship Id="rId3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Untitled-9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60648"/>
            <a:ext cx="480053" cy="480053"/>
          </a:xfrm>
          <a:prstGeom prst="rect">
            <a:avLst/>
          </a:prstGeom>
        </p:spPr>
      </p:pic>
      <p:pic>
        <p:nvPicPr>
          <p:cNvPr id="12" name="图片 11" descr="Untitled-10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1" y="311448"/>
            <a:ext cx="1474724" cy="384043"/>
          </a:xfrm>
          <a:prstGeom prst="rect">
            <a:avLst/>
          </a:prstGeom>
        </p:spPr>
      </p:pic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595808" y="2468894"/>
            <a:ext cx="10972800" cy="8587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623392" y="3525011"/>
            <a:ext cx="10972800" cy="476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67">
                <a:solidFill>
                  <a:srgbClr val="FFFFFF"/>
                </a:solidFill>
                <a:latin typeface="黑体"/>
                <a:ea typeface="黑体"/>
                <a:cs typeface="黑体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33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1371" y="164637"/>
            <a:ext cx="10363200" cy="864096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E24A05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381" y="1412776"/>
            <a:ext cx="8534400" cy="32643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67">
                <a:solidFill>
                  <a:schemeClr val="tx1">
                    <a:tint val="75000"/>
                  </a:schemeClr>
                </a:solidFill>
                <a:latin typeface="黑体"/>
                <a:ea typeface="黑体"/>
                <a:cs typeface="黑体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74E668-1C75-4535-89DA-9B7C16EE4BFA}" type="datetimeFigureOut">
              <a:rPr lang="zh-CN" altLang="en-US" smtClean="0"/>
              <a:pPr/>
              <a:t>15/12/19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561A90E-FD0F-45A4-BCFC-E1B282936A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0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01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gif"/><Relationship Id="rId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5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15/12/19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ppt-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 descr="ppt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407"/>
            <a:ext cx="12192000" cy="5172892"/>
          </a:xfrm>
          <a:prstGeom prst="rect">
            <a:avLst/>
          </a:prstGeom>
        </p:spPr>
      </p:pic>
      <p:pic>
        <p:nvPicPr>
          <p:cNvPr id="10" name="图片 9" descr="Untitled-9.gif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60648"/>
            <a:ext cx="480053" cy="480053"/>
          </a:xfrm>
          <a:prstGeom prst="rect">
            <a:avLst/>
          </a:prstGeom>
        </p:spPr>
      </p:pic>
      <p:pic>
        <p:nvPicPr>
          <p:cNvPr id="11" name="图片 10" descr="Untitled-10.gif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1" y="311448"/>
            <a:ext cx="1474724" cy="38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6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-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935"/>
            <a:ext cx="12192000" cy="43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4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0" y="247582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400" dirty="0" smtClean="0">
                <a:solidFill>
                  <a:srgbClr val="E24A05"/>
                </a:solidFill>
              </a:rPr>
              <a:t>Thanks</a:t>
            </a:r>
            <a:endParaRPr kumimoji="1" lang="zh-CN" altLang="en-US" sz="6400" dirty="0">
              <a:solidFill>
                <a:srgbClr val="E24A05"/>
              </a:solidFill>
            </a:endParaRPr>
          </a:p>
        </p:txBody>
      </p:sp>
      <p:pic>
        <p:nvPicPr>
          <p:cNvPr id="9" name="图片 8" descr="Untitled-9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03" y="3760203"/>
            <a:ext cx="480053" cy="480053"/>
          </a:xfrm>
          <a:prstGeom prst="rect">
            <a:avLst/>
          </a:prstGeom>
        </p:spPr>
      </p:pic>
      <p:pic>
        <p:nvPicPr>
          <p:cNvPr id="11" name="图片 10" descr="Untitled-10.gi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054" y="3811003"/>
            <a:ext cx="1474724" cy="38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9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ocesson.com/view/link/566d79e4e4b0187009265f4a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数据部现状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Bi3.0</a:t>
            </a:r>
            <a:r>
              <a:rPr lang="zh-CN" altLang="en-US" dirty="0" smtClean="0"/>
              <a:t>概况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2015.12.21</a:t>
            </a:r>
          </a:p>
        </p:txBody>
      </p:sp>
    </p:spTree>
    <p:extLst>
      <p:ext uri="{BB962C8B-B14F-4D97-AF65-F5344CB8AC3E}">
        <p14:creationId xmlns:p14="http://schemas.microsoft.com/office/powerpoint/2010/main" val="39626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数据部作业 </a:t>
            </a:r>
            <a:r>
              <a:rPr kumimoji="1" lang="en-US" altLang="zh-CN" dirty="0" smtClean="0"/>
              <a:t>– </a:t>
            </a:r>
            <a:r>
              <a:rPr kumimoji="1" lang="en-US" altLang="zh-CN" dirty="0" err="1" smtClean="0"/>
              <a:t>Minireport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4948"/>
            <a:ext cx="12192000" cy="544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6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数据部作业 </a:t>
            </a:r>
            <a:r>
              <a:rPr kumimoji="1" lang="en-US" altLang="zh-CN" dirty="0" smtClean="0"/>
              <a:t>– </a:t>
            </a:r>
            <a:r>
              <a:rPr kumimoji="1" lang="en-US" altLang="zh-CN" dirty="0" err="1" smtClean="0"/>
              <a:t>Minireport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5009"/>
            <a:ext cx="12192000" cy="544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7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数据部作业 </a:t>
            </a:r>
            <a:r>
              <a:rPr kumimoji="1" lang="en-US" altLang="zh-CN" dirty="0" smtClean="0"/>
              <a:t>– </a:t>
            </a:r>
            <a:r>
              <a:rPr kumimoji="1" lang="en-US" altLang="zh-CN" dirty="0" err="1" smtClean="0"/>
              <a:t>Minireport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9917"/>
            <a:ext cx="12192000" cy="283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9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数据部</a:t>
            </a:r>
            <a:r>
              <a:rPr kumimoji="1" lang="zh-CN" altLang="en-US" dirty="0" smtClean="0"/>
              <a:t>作业的优化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发现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381" y="1412776"/>
            <a:ext cx="11339941" cy="4192894"/>
          </a:xfrm>
        </p:spPr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数据部有大量的 </a:t>
            </a:r>
            <a:r>
              <a:rPr kumimoji="1" lang="en-US" altLang="zh-CN" dirty="0" smtClean="0"/>
              <a:t>ETL</a:t>
            </a:r>
            <a:r>
              <a:rPr kumimoji="1" lang="zh-CN" altLang="en-US" dirty="0" smtClean="0"/>
              <a:t> 作业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因此对系统进行优化显得尤为重要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直接或者间接了提高了系统和分析师的工作效率。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en-US" altLang="zh-CN" dirty="0"/>
              <a:t>.</a:t>
            </a:r>
            <a:r>
              <a:rPr kumimoji="1" lang="zh-CN" altLang="en-US" dirty="0" smtClean="0"/>
              <a:t>优化点有很多，但我们概括了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点是最重要的</a:t>
            </a:r>
          </a:p>
          <a:p>
            <a:r>
              <a:rPr kumimoji="1" lang="zh-CN" altLang="en-US" dirty="0" smtClean="0"/>
              <a:t>操作系统优化、数据平台优化、数据作业的优化</a:t>
            </a:r>
          </a:p>
          <a:p>
            <a:endParaRPr kumimoji="1" lang="zh-CN" altLang="en-US" dirty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权衡后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我们以操作系统、</a:t>
            </a:r>
            <a:r>
              <a:rPr kumimoji="1" lang="zh-CN" altLang="en-US" dirty="0"/>
              <a:t>数据</a:t>
            </a:r>
            <a:r>
              <a:rPr kumimoji="1" lang="zh-CN" altLang="en-US" dirty="0" smtClean="0"/>
              <a:t>平台作为方向去深度优化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478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数据部作业的</a:t>
            </a:r>
            <a:r>
              <a:rPr kumimoji="1" lang="zh-CN" altLang="en-US" dirty="0" smtClean="0"/>
              <a:t>优化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思考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380" y="1412776"/>
            <a:ext cx="11320063" cy="4351920"/>
          </a:xfrm>
        </p:spPr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从业务本身思考优化方案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找到切入点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往往能达到比较好的效果</a:t>
            </a:r>
          </a:p>
          <a:p>
            <a:r>
              <a:rPr kumimoji="1" lang="zh-CN" altLang="en-US" dirty="0" smtClean="0"/>
              <a:t> </a:t>
            </a:r>
            <a:endParaRPr kumimoji="1" lang="zh-CN" altLang="en-US" dirty="0"/>
          </a:p>
          <a:p>
            <a:r>
              <a:rPr kumimoji="1" lang="en-US" altLang="zh-CN" dirty="0" smtClean="0"/>
              <a:t>2.ETL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在 </a:t>
            </a:r>
            <a:r>
              <a:rPr kumimoji="1" lang="en-US" altLang="zh-CN" dirty="0"/>
              <a:t>00:00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06:00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运行的是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数据建模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日志处理等都是大数据大作业</a:t>
            </a:r>
          </a:p>
          <a:p>
            <a:endParaRPr kumimoji="1" lang="zh-CN" altLang="en-US" dirty="0"/>
          </a:p>
          <a:p>
            <a:r>
              <a:rPr kumimoji="1" lang="en-US" altLang="zh-CN" dirty="0" smtClean="0"/>
              <a:t>3.Minireport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以及分析师的作业是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小数据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迭代次数多的作业</a:t>
            </a:r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为了提升系统整体的性能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提高效率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我们必须针对大作业以及小作业进行不同优化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874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数据部作业的优化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380" y="1412776"/>
            <a:ext cx="11664619" cy="4939038"/>
          </a:xfrm>
        </p:spPr>
        <p:txBody>
          <a:bodyPr/>
          <a:lstStyle/>
          <a:p>
            <a:r>
              <a:rPr kumimoji="1" lang="zh-CN" altLang="en-US" dirty="0" smtClean="0"/>
              <a:t>     一个人医生如果要给病人看病，则必须非常了解人体的身体结构，我们工程师也不例外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为了达到更好的效果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我们调研了 </a:t>
            </a:r>
            <a:r>
              <a:rPr kumimoji="1" lang="en-US" altLang="zh-CN" dirty="0" smtClean="0"/>
              <a:t>Hadoop</a:t>
            </a:r>
            <a:r>
              <a:rPr kumimoji="1" lang="zh-CN" altLang="en-US" dirty="0" smtClean="0"/>
              <a:t> 体系构架、运行原理，并且基于业务、围绕着系统以及数据平台的方向做了详细的设计</a:t>
            </a:r>
          </a:p>
          <a:p>
            <a:endParaRPr kumimoji="1" lang="zh-CN" altLang="en-US" dirty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 运行原理整理设计图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有了这些我们就知道该在哪个步骤做工作</a:t>
            </a:r>
            <a:endParaRPr kumimoji="1" lang="zh-CN" altLang="en-US" dirty="0"/>
          </a:p>
          <a:p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</a:t>
            </a:r>
            <a:r>
              <a:rPr kumimoji="1" lang="en-US" altLang="zh-CN" dirty="0" smtClean="0">
                <a:hlinkClick r:id="rId2"/>
              </a:rPr>
              <a:t>www.processon.com/view/link/566d79e4e4b0187009265f4a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把涉及到的所有的点，连成线，组成面去全维度的思考</a:t>
            </a:r>
            <a:endParaRPr kumimoji="1" lang="zh-CN" altLang="en-US" dirty="0"/>
          </a:p>
          <a:p>
            <a:r>
              <a:rPr kumimoji="1" lang="en-US" altLang="zh-CN" dirty="0" smtClean="0"/>
              <a:t>http</a:t>
            </a:r>
            <a:r>
              <a:rPr kumimoji="1" lang="en-US" altLang="zh-CN" dirty="0"/>
              <a:t>://</a:t>
            </a:r>
            <a:r>
              <a:rPr kumimoji="1" lang="en-US" altLang="zh-CN" dirty="0" err="1" smtClean="0"/>
              <a:t>www.processon.com</a:t>
            </a:r>
            <a:r>
              <a:rPr kumimoji="1" lang="en-US" altLang="zh-CN" dirty="0" smtClean="0"/>
              <a:t>/view/link/5662d493e4b01db999f419b1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567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数据部作业的优化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效果</a:t>
            </a:r>
            <a:endParaRPr kumimoji="1"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431370" y="1412777"/>
            <a:ext cx="11570129" cy="4824737"/>
          </a:xfrm>
        </p:spPr>
        <p:txBody>
          <a:bodyPr/>
          <a:lstStyle/>
          <a:p>
            <a:r>
              <a:rPr kumimoji="1" lang="en-US" altLang="zh-CN" dirty="0" smtClean="0"/>
              <a:t>1.ETL</a:t>
            </a:r>
            <a:r>
              <a:rPr kumimoji="1" lang="zh-CN" altLang="en-US" dirty="0" smtClean="0"/>
              <a:t> 脚本 </a:t>
            </a:r>
          </a:p>
          <a:p>
            <a:r>
              <a:rPr kumimoji="1" lang="zh-CN" altLang="en-US" dirty="0" smtClean="0"/>
              <a:t>  优化前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* 总运行时长 </a:t>
            </a:r>
            <a:r>
              <a:rPr kumimoji="1" lang="en-US" altLang="zh-CN" dirty="0" smtClean="0"/>
              <a:t>26469</a:t>
            </a:r>
            <a:r>
              <a:rPr kumimoji="1" lang="zh-CN" altLang="en-US" dirty="0" smtClean="0"/>
              <a:t> 秒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平均 </a:t>
            </a:r>
            <a:r>
              <a:rPr kumimoji="1" lang="en-US" altLang="zh-CN" dirty="0" smtClean="0"/>
              <a:t>551</a:t>
            </a:r>
            <a:r>
              <a:rPr kumimoji="1" lang="zh-CN" altLang="en-US" dirty="0" smtClean="0"/>
              <a:t> 秒</a:t>
            </a:r>
          </a:p>
          <a:p>
            <a:r>
              <a:rPr kumimoji="1" lang="zh-CN" altLang="en-US" dirty="0" smtClean="0"/>
              <a:t>  优化后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* 总运行时长 </a:t>
            </a:r>
            <a:r>
              <a:rPr kumimoji="1" lang="en-US" altLang="zh-CN" dirty="0" smtClean="0"/>
              <a:t>22637</a:t>
            </a:r>
            <a:r>
              <a:rPr kumimoji="1" lang="zh-CN" altLang="en-US" dirty="0" smtClean="0"/>
              <a:t> 秒，平均 </a:t>
            </a:r>
            <a:r>
              <a:rPr kumimoji="1" lang="en-US" altLang="zh-CN" dirty="0" smtClean="0"/>
              <a:t>427</a:t>
            </a:r>
            <a:r>
              <a:rPr kumimoji="1" lang="zh-CN" altLang="en-US" dirty="0" smtClean="0"/>
              <a:t> 秒</a:t>
            </a:r>
          </a:p>
          <a:p>
            <a:r>
              <a:rPr kumimoji="1" lang="zh-CN" altLang="en-US" dirty="0" smtClean="0"/>
              <a:t>  大作业性能提高 </a:t>
            </a:r>
            <a:r>
              <a:rPr kumimoji="1" lang="en-US" altLang="zh-CN" dirty="0" smtClean="0"/>
              <a:t>23%</a:t>
            </a:r>
            <a:r>
              <a:rPr kumimoji="1" lang="zh-CN" altLang="en-US" dirty="0" smtClean="0"/>
              <a:t> 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2.Minireport</a:t>
            </a:r>
            <a:r>
              <a:rPr kumimoji="1" lang="zh-CN" altLang="en-US" dirty="0" smtClean="0"/>
              <a:t> 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优化前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* </a:t>
            </a:r>
            <a:r>
              <a:rPr kumimoji="1" lang="zh-CN" altLang="en-US" dirty="0"/>
              <a:t>总运行时长 </a:t>
            </a:r>
            <a:r>
              <a:rPr kumimoji="1" lang="en-US" altLang="zh-CN" dirty="0" smtClean="0"/>
              <a:t>53539</a:t>
            </a:r>
            <a:r>
              <a:rPr kumimoji="1" lang="zh-CN" altLang="en-US" dirty="0" smtClean="0"/>
              <a:t> 秒</a:t>
            </a:r>
            <a:r>
              <a:rPr kumimoji="1" lang="en-US" altLang="zh-CN" dirty="0"/>
              <a:t>,</a:t>
            </a:r>
            <a:r>
              <a:rPr kumimoji="1" lang="zh-CN" altLang="en-US" dirty="0"/>
              <a:t>平均 </a:t>
            </a:r>
            <a:r>
              <a:rPr kumimoji="1" lang="en-US" altLang="zh-CN" dirty="0" smtClean="0"/>
              <a:t>652</a:t>
            </a:r>
            <a:r>
              <a:rPr kumimoji="1" lang="zh-CN" altLang="en-US" dirty="0" smtClean="0"/>
              <a:t> 秒</a:t>
            </a:r>
          </a:p>
          <a:p>
            <a:r>
              <a:rPr kumimoji="1" lang="zh-CN" altLang="en-US" dirty="0" smtClean="0"/>
              <a:t>  优化后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* 总运行时长 </a:t>
            </a:r>
            <a:r>
              <a:rPr kumimoji="1" lang="en-US" altLang="zh-CN" dirty="0" smtClean="0"/>
              <a:t>30135</a:t>
            </a:r>
            <a:r>
              <a:rPr kumimoji="1" lang="zh-CN" altLang="en-US" dirty="0" smtClean="0"/>
              <a:t> 秒</a:t>
            </a:r>
            <a:r>
              <a:rPr kumimoji="1" lang="en-US" altLang="zh-CN" dirty="0" smtClean="0"/>
              <a:t>,</a:t>
            </a:r>
            <a:r>
              <a:rPr kumimoji="1" lang="zh-CN" altLang="en-US" dirty="0"/>
              <a:t>平均 </a:t>
            </a:r>
            <a:r>
              <a:rPr kumimoji="1" lang="en-US" altLang="zh-CN" dirty="0" smtClean="0"/>
              <a:t>401</a:t>
            </a:r>
            <a:r>
              <a:rPr kumimoji="1" lang="zh-CN" altLang="en-US" dirty="0" smtClean="0"/>
              <a:t> 秒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小作业性能提高 </a:t>
            </a:r>
            <a:r>
              <a:rPr kumimoji="1" lang="en-US" altLang="zh-CN" dirty="0" smtClean="0"/>
              <a:t>40%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00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Bi3.0</a:t>
            </a:r>
            <a:r>
              <a:rPr kumimoji="1" lang="zh-CN" altLang="en-US" dirty="0" smtClean="0"/>
              <a:t> 概况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1378"/>
            <a:ext cx="12192000" cy="499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近期目标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381" y="1412776"/>
            <a:ext cx="10385784" cy="4669972"/>
          </a:xfrm>
        </p:spPr>
        <p:txBody>
          <a:bodyPr/>
          <a:lstStyle/>
          <a:p>
            <a:r>
              <a:rPr kumimoji="1" lang="zh-CN" altLang="en-US" dirty="0" smtClean="0"/>
              <a:t>目标：</a:t>
            </a:r>
          </a:p>
          <a:p>
            <a:r>
              <a:rPr kumimoji="1" lang="zh-CN" altLang="en-US" dirty="0" smtClean="0"/>
              <a:t>  实现大数据流处理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为上层</a:t>
            </a:r>
            <a:r>
              <a:rPr kumimoji="1" lang="zh-CN" altLang="en-US" dirty="0" smtClean="0"/>
              <a:t>业务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实时数据</a:t>
            </a:r>
            <a:r>
              <a:rPr kumimoji="1" lang="zh-CN" altLang="en-US" dirty="0" smtClean="0"/>
              <a:t>查询、推荐</a:t>
            </a:r>
            <a:r>
              <a:rPr kumimoji="1" lang="zh-CN" altLang="en-US" dirty="0" smtClean="0"/>
              <a:t>系统</a:t>
            </a:r>
            <a:r>
              <a:rPr kumimoji="1" lang="zh-CN" altLang="en-US" dirty="0" smtClean="0"/>
              <a:t>提供数据支持和解决方案</a:t>
            </a:r>
            <a:endParaRPr kumimoji="1" lang="zh-CN" altLang="en-US" dirty="0" smtClean="0"/>
          </a:p>
          <a:p>
            <a:r>
              <a:rPr kumimoji="1" lang="zh-CN" altLang="en-US" dirty="0" smtClean="0"/>
              <a:t>需要步骤：</a:t>
            </a:r>
          </a:p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流的收集、加载、到固化的流程</a:t>
            </a:r>
          </a:p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对流进行</a:t>
            </a:r>
            <a:r>
              <a:rPr kumimoji="1" lang="zh-CN" altLang="en-US" smtClean="0"/>
              <a:t>实时</a:t>
            </a:r>
            <a:r>
              <a:rPr kumimoji="1" lang="zh-CN" altLang="en-US" smtClean="0"/>
              <a:t>加工</a:t>
            </a:r>
            <a:endParaRPr kumimoji="1" lang="zh-CN" altLang="en-US" dirty="0" smtClean="0"/>
          </a:p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使用 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对现有 </a:t>
            </a:r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 的补充</a:t>
            </a:r>
          </a:p>
          <a:p>
            <a:r>
              <a:rPr kumimoji="1" lang="zh-CN" altLang="en-US" dirty="0" smtClean="0"/>
              <a:t>时间</a:t>
            </a:r>
            <a:r>
              <a:rPr kumimoji="1" lang="en-US" altLang="zh-CN" dirty="0" smtClean="0"/>
              <a:t>:</a:t>
            </a:r>
            <a:endParaRPr kumimoji="1" lang="zh-CN" altLang="en-US" dirty="0" smtClean="0"/>
          </a:p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2015-12-20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2015-02-01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28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4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议程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380" y="1412775"/>
            <a:ext cx="8902370" cy="4730849"/>
          </a:xfrm>
        </p:spPr>
        <p:txBody>
          <a:bodyPr/>
          <a:lstStyle/>
          <a:p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 现状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DATABASE</a:t>
            </a:r>
            <a:r>
              <a:rPr kumimoji="1" lang="zh-CN" altLang="en-US" dirty="0" smtClean="0"/>
              <a:t> 现状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数据部作业</a:t>
            </a:r>
            <a:r>
              <a:rPr kumimoji="1" lang="zh-CN" altLang="en-US" dirty="0"/>
              <a:t>现状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数据部作业优化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dirty="0" smtClean="0"/>
              <a:t>Bi3.0</a:t>
            </a:r>
            <a:r>
              <a:rPr kumimoji="1" lang="zh-CN" altLang="en-US" dirty="0" smtClean="0"/>
              <a:t> 概况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3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数据部 </a:t>
            </a:r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 增长</a:t>
            </a:r>
            <a:r>
              <a:rPr kumimoji="1" lang="zh-CN" altLang="en-US" dirty="0"/>
              <a:t>趋势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18661" y="915819"/>
            <a:ext cx="8597348" cy="1777685"/>
          </a:xfrm>
        </p:spPr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统计 </a:t>
            </a:r>
            <a:r>
              <a:rPr kumimoji="1" lang="en-US" altLang="zh-CN" dirty="0" smtClean="0"/>
              <a:t>2015-06</a:t>
            </a:r>
            <a:r>
              <a:rPr kumimoji="1" lang="zh-CN" altLang="en-US" dirty="0" smtClean="0"/>
              <a:t> 到 </a:t>
            </a:r>
            <a:r>
              <a:rPr kumimoji="1" lang="en-US" altLang="zh-CN" dirty="0" smtClean="0"/>
              <a:t>2015-12</a:t>
            </a:r>
            <a:r>
              <a:rPr kumimoji="1" lang="zh-CN" altLang="en-US" dirty="0" smtClean="0"/>
              <a:t> 月份</a:t>
            </a:r>
          </a:p>
          <a:p>
            <a:r>
              <a:rPr kumimoji="1" lang="en-US" altLang="zh-CN" dirty="0" smtClean="0"/>
              <a:t>2.2016-01</a:t>
            </a:r>
            <a:r>
              <a:rPr kumimoji="1" lang="zh-CN" altLang="en-US" dirty="0" smtClean="0"/>
              <a:t> 到 </a:t>
            </a:r>
            <a:r>
              <a:rPr kumimoji="1" lang="en-US" altLang="zh-CN" dirty="0" smtClean="0"/>
              <a:t>2016-03</a:t>
            </a:r>
            <a:r>
              <a:rPr kumimoji="1" lang="zh-CN" altLang="en-US" dirty="0" smtClean="0"/>
              <a:t> 为预测增长趋势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预计到 </a:t>
            </a:r>
            <a:r>
              <a:rPr kumimoji="1" lang="en-US" altLang="zh-CN" dirty="0" smtClean="0"/>
              <a:t>2016-03</a:t>
            </a:r>
            <a:r>
              <a:rPr kumimoji="1" lang="zh-CN" altLang="en-US" dirty="0" smtClean="0"/>
              <a:t> 我们会达到总存储 </a:t>
            </a:r>
            <a:r>
              <a:rPr kumimoji="1" lang="en-US" altLang="zh-CN" dirty="0"/>
              <a:t>70</a:t>
            </a:r>
            <a:r>
              <a:rPr kumimoji="1" lang="en-US" altLang="zh-CN" dirty="0" smtClean="0"/>
              <a:t>%</a:t>
            </a:r>
            <a:r>
              <a:rPr kumimoji="1" lang="zh-CN" altLang="en-US" dirty="0" smtClean="0"/>
              <a:t> 的量</a:t>
            </a:r>
            <a:endParaRPr kumimoji="1" lang="zh-CN" altLang="en-US" dirty="0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0457565"/>
              </p:ext>
            </p:extLst>
          </p:nvPr>
        </p:nvGraphicFramePr>
        <p:xfrm>
          <a:off x="218661" y="2416628"/>
          <a:ext cx="11831825" cy="3820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52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DATABASE</a:t>
            </a:r>
            <a:r>
              <a:rPr kumimoji="1" lang="zh-CN" altLang="en-US" dirty="0" smtClean="0"/>
              <a:t> 现状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1371" y="1028733"/>
            <a:ext cx="10435480" cy="166835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kumimoji="1" lang="zh-CN" altLang="en-US" dirty="0" smtClean="0"/>
              <a:t>数据部总共有 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 个数据库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kumimoji="1" lang="zh-CN" altLang="en-US" dirty="0" smtClean="0"/>
              <a:t>共计 </a:t>
            </a:r>
            <a:r>
              <a:rPr kumimoji="1" lang="en-US" altLang="zh-CN" dirty="0" smtClean="0"/>
              <a:t>2580</a:t>
            </a:r>
            <a:r>
              <a:rPr kumimoji="1" lang="zh-CN" altLang="en-US" dirty="0" smtClean="0"/>
              <a:t> 张</a:t>
            </a:r>
            <a:r>
              <a:rPr kumimoji="1" lang="zh-CN" altLang="en-US" dirty="0"/>
              <a:t>数据</a:t>
            </a:r>
            <a:r>
              <a:rPr kumimoji="1" lang="zh-CN" altLang="en-US" dirty="0" smtClean="0"/>
              <a:t>表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kumimoji="1" lang="zh-CN" altLang="en-US" dirty="0" smtClean="0"/>
              <a:t>分为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大类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ODS</a:t>
            </a:r>
            <a:r>
              <a:rPr kumimoji="1" lang="zh-CN" altLang="en-US" dirty="0" smtClean="0"/>
              <a:t> 层和 </a:t>
            </a:r>
            <a:r>
              <a:rPr kumimoji="1" lang="en-US" altLang="zh-CN" dirty="0" smtClean="0"/>
              <a:t>DW</a:t>
            </a:r>
            <a:r>
              <a:rPr kumimoji="1" lang="zh-CN" altLang="en-US" dirty="0" smtClean="0"/>
              <a:t> 层</a:t>
            </a:r>
          </a:p>
          <a:p>
            <a:pPr marL="514350" indent="-514350">
              <a:buFont typeface="Arial" pitchFamily="34" charset="0"/>
              <a:buAutoNum type="arabicPeriod"/>
            </a:pPr>
            <a:endParaRPr kumimoji="1" lang="zh-CN" altLang="en-US" dirty="0"/>
          </a:p>
        </p:txBody>
      </p:sp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544321"/>
              </p:ext>
            </p:extLst>
          </p:nvPr>
        </p:nvGraphicFramePr>
        <p:xfrm>
          <a:off x="1563756" y="2697087"/>
          <a:ext cx="8494644" cy="3286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17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r>
              <a:rPr kumimoji="1" lang="en-US" altLang="zh-CN" dirty="0" smtClean="0"/>
              <a:t>DATABASE</a:t>
            </a:r>
            <a:r>
              <a:rPr kumimoji="1" lang="zh-CN" altLang="en-US" dirty="0" smtClean="0"/>
              <a:t> 详细分布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486297"/>
              </p:ext>
            </p:extLst>
          </p:nvPr>
        </p:nvGraphicFramePr>
        <p:xfrm>
          <a:off x="-168965" y="904461"/>
          <a:ext cx="12360965" cy="5697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数据部作业分布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380" y="1412775"/>
            <a:ext cx="10804649" cy="4792082"/>
          </a:xfrm>
        </p:spPr>
        <p:txBody>
          <a:bodyPr/>
          <a:lstStyle/>
          <a:p>
            <a:r>
              <a:rPr kumimoji="1" lang="en-US" altLang="zh-CN" dirty="0" smtClean="0"/>
              <a:t>1.ETL</a:t>
            </a:r>
            <a:r>
              <a:rPr kumimoji="1" lang="zh-CN" altLang="en-US" dirty="0" smtClean="0"/>
              <a:t> 脚本</a:t>
            </a:r>
          </a:p>
          <a:p>
            <a:r>
              <a:rPr kumimoji="1" lang="zh-CN" altLang="en-US" dirty="0" smtClean="0"/>
              <a:t>   * 共 </a:t>
            </a:r>
            <a:r>
              <a:rPr kumimoji="1" lang="en-US" altLang="zh-CN" dirty="0" smtClean="0"/>
              <a:t>52</a:t>
            </a:r>
            <a:r>
              <a:rPr kumimoji="1" lang="zh-CN" altLang="en-US" dirty="0" smtClean="0"/>
              <a:t> 个 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* 时间段 </a:t>
            </a:r>
            <a:r>
              <a:rPr kumimoji="1" lang="en-US" altLang="zh-CN" dirty="0" smtClean="0"/>
              <a:t>00:00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06:00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2.Minireport</a:t>
            </a:r>
            <a:r>
              <a:rPr kumimoji="1" lang="zh-CN" altLang="en-US" dirty="0" smtClean="0"/>
              <a:t> </a:t>
            </a:r>
          </a:p>
          <a:p>
            <a:r>
              <a:rPr kumimoji="1" lang="zh-CN" altLang="en-US" dirty="0" smtClean="0"/>
              <a:t>   * 共 </a:t>
            </a:r>
            <a:r>
              <a:rPr kumimoji="1" lang="en-US" altLang="zh-CN" dirty="0" smtClean="0"/>
              <a:t>86</a:t>
            </a:r>
            <a:r>
              <a:rPr kumimoji="1" lang="zh-CN" altLang="en-US" dirty="0" smtClean="0"/>
              <a:t> 个</a:t>
            </a:r>
          </a:p>
          <a:p>
            <a:r>
              <a:rPr kumimoji="1" lang="zh-CN" altLang="en-US" dirty="0" smtClean="0"/>
              <a:t>   * 时间段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07:30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10:00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47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数据部作业 </a:t>
            </a:r>
            <a:r>
              <a:rPr kumimoji="1" lang="en-US" altLang="zh-CN" dirty="0" smtClean="0"/>
              <a:t>– ETL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570"/>
            <a:ext cx="12192000" cy="428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6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数据部作业 </a:t>
            </a:r>
            <a:r>
              <a:rPr kumimoji="1" lang="en-US" altLang="zh-CN" dirty="0" smtClean="0"/>
              <a:t>– ETL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6171"/>
            <a:ext cx="12192000" cy="490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数据部作业 </a:t>
            </a:r>
            <a:r>
              <a:rPr kumimoji="1" lang="en-US" altLang="zh-CN" dirty="0" smtClean="0"/>
              <a:t>– ETL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8352"/>
            <a:ext cx="12192000" cy="206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9416</TotalTime>
  <Words>573</Words>
  <Application>Microsoft Macintosh PowerPoint</Application>
  <PresentationFormat>宽屏</PresentationFormat>
  <Paragraphs>87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Calibri</vt:lpstr>
      <vt:lpstr>黑体</vt:lpstr>
      <vt:lpstr>宋体</vt:lpstr>
      <vt:lpstr>Arial</vt:lpstr>
      <vt:lpstr>1_Office 主题</vt:lpstr>
      <vt:lpstr>自定义设计方案</vt:lpstr>
      <vt:lpstr>1_自定义设计方案</vt:lpstr>
      <vt:lpstr>数据部现状以及Bi3.0概况</vt:lpstr>
      <vt:lpstr>议程</vt:lpstr>
      <vt:lpstr>数据部 HDFS 增长趋势</vt:lpstr>
      <vt:lpstr>DATABASE 现状</vt:lpstr>
      <vt:lpstr> DATABASE 详细分布</vt:lpstr>
      <vt:lpstr>数据部作业分布</vt:lpstr>
      <vt:lpstr>数据部作业 – ETL 1</vt:lpstr>
      <vt:lpstr>数据部作业 – ETL 2</vt:lpstr>
      <vt:lpstr>数据部作业 – ETL 3</vt:lpstr>
      <vt:lpstr>数据部作业 – Minireport 1</vt:lpstr>
      <vt:lpstr>数据部作业 – Minireport 2</vt:lpstr>
      <vt:lpstr>数据部作业 – Minireport 3</vt:lpstr>
      <vt:lpstr>数据部作业的优化 – 发现</vt:lpstr>
      <vt:lpstr>数据部作业的优化 – 思考</vt:lpstr>
      <vt:lpstr>数据部作业的优化 – 设计</vt:lpstr>
      <vt:lpstr>数据部作业的优化 – 效果</vt:lpstr>
      <vt:lpstr>Bi3.0 概况 </vt:lpstr>
      <vt:lpstr>近期目标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zhiwen Jiang</dc:creator>
  <cp:lastModifiedBy>Microsoft Office 用户</cp:lastModifiedBy>
  <cp:revision>517</cp:revision>
  <dcterms:created xsi:type="dcterms:W3CDTF">2015-08-28T07:51:35Z</dcterms:created>
  <dcterms:modified xsi:type="dcterms:W3CDTF">2015-12-19T13:57:03Z</dcterms:modified>
</cp:coreProperties>
</file>