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82" r:id="rId4"/>
    <p:sldId id="343" r:id="rId5"/>
    <p:sldId id="344" r:id="rId6"/>
    <p:sldId id="345" r:id="rId7"/>
    <p:sldId id="336" r:id="rId8"/>
    <p:sldId id="334" r:id="rId9"/>
    <p:sldId id="338" r:id="rId10"/>
    <p:sldId id="335" r:id="rId11"/>
    <p:sldId id="340" r:id="rId12"/>
    <p:sldId id="341" r:id="rId13"/>
    <p:sldId id="342" r:id="rId14"/>
    <p:sldId id="28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90B"/>
    <a:srgbClr val="E24A05"/>
    <a:srgbClr val="549BD9"/>
    <a:srgbClr val="FF3E00"/>
    <a:srgbClr val="FF4800"/>
    <a:srgbClr val="E92F00"/>
    <a:srgbClr val="E43200"/>
    <a:srgbClr val="E4200C"/>
    <a:srgbClr val="2F4BA2"/>
    <a:srgbClr val="FF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1835" autoAdjust="0"/>
  </p:normalViewPr>
  <p:slideViewPr>
    <p:cSldViewPr>
      <p:cViewPr varScale="1">
        <p:scale>
          <a:sx n="80" d="100"/>
          <a:sy n="80" d="100"/>
        </p:scale>
        <p:origin x="1032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9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J\Desktop\&#21508;&#20027;&#39064;&#21644;&#37096;&#38376;&#26680;&#24515;&#25253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J\Desktop\&#21508;&#20027;&#39064;&#21644;&#37096;&#38376;&#26680;&#24515;&#25253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6c8b34edf855d5/&#25991;&#26723;/angejia/mydep2016032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6c8b34edf855d5/&#25991;&#26723;/angejia/mydep2016032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6c8b34edf855d5/&#25991;&#26723;/angejia/&#25512;&#33616;&#20307;&#31995;&#36827;&#24230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mp\task_result_5325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6c8b34edf855d5/&#25991;&#26723;/angejia/mydep2016032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的主题和部门分布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9541115149959863E-2"/>
          <c:y val="0.2028562531378493"/>
          <c:w val="0.91313406491610483"/>
          <c:h val="0.469462860135721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Sheet4!$C$1</c:f>
              <c:strCache>
                <c:ptCount val="1"/>
                <c:pt idx="0">
                  <c:v>普通报表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Sheet4!$A$2:$B$16</c:f>
              <c:multiLvlStrCache>
                <c:ptCount val="15"/>
                <c:lvl>
                  <c:pt idx="0">
                    <c:v>集团</c:v>
                  </c:pt>
                  <c:pt idx="1">
                    <c:v>成交</c:v>
                  </c:pt>
                  <c:pt idx="2">
                    <c:v>带看</c:v>
                  </c:pt>
                  <c:pt idx="3">
                    <c:v>房源</c:v>
                  </c:pt>
                  <c:pt idx="4">
                    <c:v>微聊</c:v>
                  </c:pt>
                  <c:pt idx="5">
                    <c:v>项目</c:v>
                  </c:pt>
                  <c:pt idx="6">
                    <c:v>用户产品</c:v>
                  </c:pt>
                  <c:pt idx="7">
                    <c:v>顾问产品</c:v>
                  </c:pt>
                  <c:pt idx="8">
                    <c:v>BOSS产品</c:v>
                  </c:pt>
                  <c:pt idx="9">
                    <c:v>技术</c:v>
                  </c:pt>
                  <c:pt idx="10">
                    <c:v>生态圈</c:v>
                  </c:pt>
                  <c:pt idx="11">
                    <c:v>市场</c:v>
                  </c:pt>
                  <c:pt idx="12">
                    <c:v>业务</c:v>
                  </c:pt>
                  <c:pt idx="13">
                    <c:v>运营</c:v>
                  </c:pt>
                  <c:pt idx="14">
                    <c:v>BI</c:v>
                  </c:pt>
                </c:lvl>
                <c:lvl>
                  <c:pt idx="0">
                    <c:v>集团</c:v>
                  </c:pt>
                  <c:pt idx="1">
                    <c:v>主题</c:v>
                  </c:pt>
                  <c:pt idx="5">
                    <c:v>项目</c:v>
                  </c:pt>
                  <c:pt idx="6">
                    <c:v>部门</c:v>
                  </c:pt>
                  <c:pt idx="14">
                    <c:v>内部</c:v>
                  </c:pt>
                </c:lvl>
              </c:multiLvlStrCache>
            </c:multiLvlStrRef>
          </c:cat>
          <c:val>
            <c:numRef>
              <c:f>Sheet4!$C$2:$C$16</c:f>
              <c:numCache>
                <c:formatCode>General</c:formatCode>
                <c:ptCount val="15"/>
                <c:pt idx="1">
                  <c:v>1</c:v>
                </c:pt>
                <c:pt idx="2">
                  <c:v>5</c:v>
                </c:pt>
                <c:pt idx="3">
                  <c:v>8</c:v>
                </c:pt>
                <c:pt idx="4">
                  <c:v>1</c:v>
                </c:pt>
                <c:pt idx="6">
                  <c:v>11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7</c:v>
                </c:pt>
                <c:pt idx="11">
                  <c:v>11</c:v>
                </c:pt>
                <c:pt idx="12">
                  <c:v>17</c:v>
                </c:pt>
                <c:pt idx="13">
                  <c:v>12</c:v>
                </c:pt>
                <c:pt idx="14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Sheet4!$D$1</c:f>
              <c:strCache>
                <c:ptCount val="1"/>
                <c:pt idx="0">
                  <c:v>核心报表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Sheet4!$A$2:$B$16</c:f>
              <c:multiLvlStrCache>
                <c:ptCount val="15"/>
                <c:lvl>
                  <c:pt idx="0">
                    <c:v>集团</c:v>
                  </c:pt>
                  <c:pt idx="1">
                    <c:v>成交</c:v>
                  </c:pt>
                  <c:pt idx="2">
                    <c:v>带看</c:v>
                  </c:pt>
                  <c:pt idx="3">
                    <c:v>房源</c:v>
                  </c:pt>
                  <c:pt idx="4">
                    <c:v>微聊</c:v>
                  </c:pt>
                  <c:pt idx="5">
                    <c:v>项目</c:v>
                  </c:pt>
                  <c:pt idx="6">
                    <c:v>用户产品</c:v>
                  </c:pt>
                  <c:pt idx="7">
                    <c:v>顾问产品</c:v>
                  </c:pt>
                  <c:pt idx="8">
                    <c:v>BOSS产品</c:v>
                  </c:pt>
                  <c:pt idx="9">
                    <c:v>技术</c:v>
                  </c:pt>
                  <c:pt idx="10">
                    <c:v>生态圈</c:v>
                  </c:pt>
                  <c:pt idx="11">
                    <c:v>市场</c:v>
                  </c:pt>
                  <c:pt idx="12">
                    <c:v>业务</c:v>
                  </c:pt>
                  <c:pt idx="13">
                    <c:v>运营</c:v>
                  </c:pt>
                  <c:pt idx="14">
                    <c:v>BI</c:v>
                  </c:pt>
                </c:lvl>
                <c:lvl>
                  <c:pt idx="0">
                    <c:v>集团</c:v>
                  </c:pt>
                  <c:pt idx="1">
                    <c:v>主题</c:v>
                  </c:pt>
                  <c:pt idx="5">
                    <c:v>项目</c:v>
                  </c:pt>
                  <c:pt idx="6">
                    <c:v>部门</c:v>
                  </c:pt>
                  <c:pt idx="14">
                    <c:v>内部</c:v>
                  </c:pt>
                </c:lvl>
              </c:multiLvlStrCache>
            </c:multiLvlStrRef>
          </c:cat>
          <c:val>
            <c:numRef>
              <c:f>Sheet4!$D$2:$D$16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02756928"/>
        <c:axId val="523186976"/>
      </c:barChart>
      <c:catAx>
        <c:axId val="30275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23186976"/>
        <c:crosses val="autoZero"/>
        <c:auto val="1"/>
        <c:lblAlgn val="ctr"/>
        <c:lblOffset val="100"/>
        <c:noMultiLvlLbl val="0"/>
      </c:catAx>
      <c:valAx>
        <c:axId val="52318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5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400" b="0" i="0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各主题分析报告分布</a:t>
            </a:r>
            <a:endParaRPr lang="zh-CN" altLang="zh-CN" sz="14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392149687110308E-2"/>
          <c:y val="0.20374720269176441"/>
          <c:w val="0.88459612630389994"/>
          <c:h val="0.50350414579785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分析报告!$Q$1</c:f>
              <c:strCache>
                <c:ptCount val="1"/>
                <c:pt idx="0">
                  <c:v>4月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分析报告!$O$2:$P$11</c:f>
              <c:multiLvlStrCache>
                <c:ptCount val="10"/>
                <c:lvl>
                  <c:pt idx="0">
                    <c:v>顾问产品</c:v>
                  </c:pt>
                  <c:pt idx="1">
                    <c:v>生态圈</c:v>
                  </c:pt>
                  <c:pt idx="2">
                    <c:v>用户产品</c:v>
                  </c:pt>
                  <c:pt idx="3">
                    <c:v>连接推广</c:v>
                  </c:pt>
                  <c:pt idx="4">
                    <c:v>派单</c:v>
                  </c:pt>
                  <c:pt idx="5">
                    <c:v>哮天犬</c:v>
                  </c:pt>
                  <c:pt idx="6">
                    <c:v>成交</c:v>
                  </c:pt>
                  <c:pt idx="7">
                    <c:v>带看</c:v>
                  </c:pt>
                  <c:pt idx="8">
                    <c:v>房源</c:v>
                  </c:pt>
                  <c:pt idx="9">
                    <c:v>用户</c:v>
                  </c:pt>
                </c:lvl>
                <c:lvl>
                  <c:pt idx="0">
                    <c:v>产品</c:v>
                  </c:pt>
                  <c:pt idx="3">
                    <c:v>项目</c:v>
                  </c:pt>
                  <c:pt idx="6">
                    <c:v>主题</c:v>
                  </c:pt>
                </c:lvl>
              </c:multiLvlStrCache>
            </c:multiLvlStrRef>
          </c:cat>
          <c:val>
            <c:numRef>
              <c:f>分析报告!$Q$2:$Q$11</c:f>
              <c:numCache>
                <c:formatCode>General</c:formatCode>
                <c:ptCount val="10"/>
                <c:pt idx="0">
                  <c:v>1</c:v>
                </c:pt>
                <c:pt idx="2">
                  <c:v>5</c:v>
                </c:pt>
                <c:pt idx="3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</c:numCache>
            </c:numRef>
          </c:val>
        </c:ser>
        <c:ser>
          <c:idx val="1"/>
          <c:order val="1"/>
          <c:tx>
            <c:strRef>
              <c:f>分析报告!$R$1</c:f>
              <c:strCache>
                <c:ptCount val="1"/>
                <c:pt idx="0">
                  <c:v>5月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分析报告!$O$2:$P$11</c:f>
              <c:multiLvlStrCache>
                <c:ptCount val="10"/>
                <c:lvl>
                  <c:pt idx="0">
                    <c:v>顾问产品</c:v>
                  </c:pt>
                  <c:pt idx="1">
                    <c:v>生态圈</c:v>
                  </c:pt>
                  <c:pt idx="2">
                    <c:v>用户产品</c:v>
                  </c:pt>
                  <c:pt idx="3">
                    <c:v>连接推广</c:v>
                  </c:pt>
                  <c:pt idx="4">
                    <c:v>派单</c:v>
                  </c:pt>
                  <c:pt idx="5">
                    <c:v>哮天犬</c:v>
                  </c:pt>
                  <c:pt idx="6">
                    <c:v>成交</c:v>
                  </c:pt>
                  <c:pt idx="7">
                    <c:v>带看</c:v>
                  </c:pt>
                  <c:pt idx="8">
                    <c:v>房源</c:v>
                  </c:pt>
                  <c:pt idx="9">
                    <c:v>用户</c:v>
                  </c:pt>
                </c:lvl>
                <c:lvl>
                  <c:pt idx="0">
                    <c:v>产品</c:v>
                  </c:pt>
                  <c:pt idx="3">
                    <c:v>项目</c:v>
                  </c:pt>
                  <c:pt idx="6">
                    <c:v>主题</c:v>
                  </c:pt>
                </c:lvl>
              </c:multiLvlStrCache>
            </c:multiLvlStrRef>
          </c:cat>
          <c:val>
            <c:numRef>
              <c:f>分析报告!$R$2:$R$11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23189776"/>
        <c:axId val="523190336"/>
      </c:barChart>
      <c:catAx>
        <c:axId val="52318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23190336"/>
        <c:crosses val="autoZero"/>
        <c:auto val="1"/>
        <c:lblAlgn val="ctr"/>
        <c:lblOffset val="100"/>
        <c:noMultiLvlLbl val="0"/>
      </c:catAx>
      <c:valAx>
        <c:axId val="52319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18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HDFS</a:t>
            </a:r>
            <a:r>
              <a:rPr lang="zh-CN" altLang="en-US" dirty="0"/>
              <a:t>存储空间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'HDFS 增长'!$B$1</c:f>
              <c:strCache>
                <c:ptCount val="1"/>
                <c:pt idx="0">
                  <c:v>HDFS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'HDFS 增长'!$A$2:$A$22</c:f>
              <c:numCache>
                <c:formatCode>General</c:formatCode>
                <c:ptCount val="20"/>
                <c:pt idx="0">
                  <c:v>201506</c:v>
                </c:pt>
                <c:pt idx="1">
                  <c:v>201507</c:v>
                </c:pt>
                <c:pt idx="2">
                  <c:v>201508</c:v>
                </c:pt>
                <c:pt idx="3">
                  <c:v>201509</c:v>
                </c:pt>
                <c:pt idx="4">
                  <c:v>201510</c:v>
                </c:pt>
                <c:pt idx="5">
                  <c:v>201511</c:v>
                </c:pt>
                <c:pt idx="6">
                  <c:v>201512</c:v>
                </c:pt>
                <c:pt idx="7">
                  <c:v>201601</c:v>
                </c:pt>
                <c:pt idx="8">
                  <c:v>201602</c:v>
                </c:pt>
                <c:pt idx="9">
                  <c:v>201603</c:v>
                </c:pt>
                <c:pt idx="10">
                  <c:v>201604</c:v>
                </c:pt>
                <c:pt idx="11">
                  <c:v>201605</c:v>
                </c:pt>
                <c:pt idx="12">
                  <c:v>201606</c:v>
                </c:pt>
                <c:pt idx="13">
                  <c:v>201607</c:v>
                </c:pt>
                <c:pt idx="14">
                  <c:v>201608</c:v>
                </c:pt>
                <c:pt idx="15">
                  <c:v>201609</c:v>
                </c:pt>
                <c:pt idx="16">
                  <c:v>201610</c:v>
                </c:pt>
                <c:pt idx="17">
                  <c:v>201611</c:v>
                </c:pt>
                <c:pt idx="18">
                  <c:v>201612</c:v>
                </c:pt>
                <c:pt idx="19">
                  <c:v>201701</c:v>
                </c:pt>
              </c:numCache>
              <c:extLst xmlns:c16r2="http://schemas.microsoft.com/office/drawing/2015/06/chart"/>
            </c:numRef>
          </c:cat>
          <c:val>
            <c:numRef>
              <c:f>'HDFS 增长'!$B$2:$B$22</c:f>
              <c:numCache>
                <c:formatCode>General</c:formatCode>
                <c:ptCount val="20"/>
                <c:pt idx="0">
                  <c:v>42</c:v>
                </c:pt>
                <c:pt idx="1">
                  <c:v>81</c:v>
                </c:pt>
                <c:pt idx="2">
                  <c:v>125</c:v>
                </c:pt>
                <c:pt idx="3">
                  <c:v>165</c:v>
                </c:pt>
                <c:pt idx="4">
                  <c:v>400</c:v>
                </c:pt>
                <c:pt idx="5">
                  <c:v>634</c:v>
                </c:pt>
                <c:pt idx="6">
                  <c:v>834</c:v>
                </c:pt>
                <c:pt idx="7">
                  <c:v>1000</c:v>
                </c:pt>
                <c:pt idx="8">
                  <c:v>1200</c:v>
                </c:pt>
                <c:pt idx="9">
                  <c:v>1400</c:v>
                </c:pt>
                <c:pt idx="10">
                  <c:v>1900</c:v>
                </c:pt>
                <c:pt idx="11">
                  <c:v>2400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CC-4A05-B38A-55E4898B0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6624"/>
        <c:axId val="4534944"/>
      </c:barChart>
      <c:catAx>
        <c:axId val="453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34944"/>
        <c:crosses val="autoZero"/>
        <c:auto val="1"/>
        <c:lblAlgn val="ctr"/>
        <c:lblOffset val="100"/>
        <c:noMultiLvlLbl val="0"/>
      </c:catAx>
      <c:valAx>
        <c:axId val="45349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3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数据仓库表数量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工作表4!$B$3</c:f>
              <c:strCache>
                <c:ptCount val="1"/>
                <c:pt idx="0">
                  <c:v>hive表数量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shade val="7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工作表4!$A$4:$A$11</c:f>
              <c:numCache>
                <c:formatCode>@</c:formatCode>
                <c:ptCount val="8"/>
                <c:pt idx="0">
                  <c:v>201510</c:v>
                </c:pt>
                <c:pt idx="1">
                  <c:v>201511</c:v>
                </c:pt>
                <c:pt idx="2">
                  <c:v>201512</c:v>
                </c:pt>
                <c:pt idx="3">
                  <c:v>201601</c:v>
                </c:pt>
                <c:pt idx="4">
                  <c:v>201602</c:v>
                </c:pt>
                <c:pt idx="5">
                  <c:v>201603</c:v>
                </c:pt>
                <c:pt idx="6">
                  <c:v>201604</c:v>
                </c:pt>
                <c:pt idx="7">
                  <c:v>201605</c:v>
                </c:pt>
              </c:numCache>
            </c:numRef>
          </c:cat>
          <c:val>
            <c:numRef>
              <c:f>工作表4!$B$4:$B$11</c:f>
              <c:numCache>
                <c:formatCode>General</c:formatCode>
                <c:ptCount val="8"/>
                <c:pt idx="0">
                  <c:v>4680</c:v>
                </c:pt>
                <c:pt idx="1">
                  <c:v>2352</c:v>
                </c:pt>
                <c:pt idx="2">
                  <c:v>2813</c:v>
                </c:pt>
                <c:pt idx="3">
                  <c:v>3518</c:v>
                </c:pt>
                <c:pt idx="4">
                  <c:v>3850</c:v>
                </c:pt>
                <c:pt idx="5">
                  <c:v>3454</c:v>
                </c:pt>
                <c:pt idx="6">
                  <c:v>3639</c:v>
                </c:pt>
                <c:pt idx="7">
                  <c:v>4244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F4-48C0-9CD9-3435929CF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601360"/>
        <c:axId val="302599680"/>
      </c:barChart>
      <c:catAx>
        <c:axId val="302601360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599680"/>
        <c:crosses val="autoZero"/>
        <c:auto val="1"/>
        <c:lblAlgn val="ctr"/>
        <c:lblOffset val="100"/>
        <c:noMultiLvlLbl val="0"/>
      </c:catAx>
      <c:valAx>
        <c:axId val="3025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60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结果vppv!$H$15</c:f>
              <c:strCache>
                <c:ptCount val="1"/>
                <c:pt idx="0">
                  <c:v>推荐vppv占比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结果vppv!$I$14:$P$14</c:f>
              <c:strCache>
                <c:ptCount val="8"/>
                <c:pt idx="0">
                  <c:v>初始</c:v>
                </c:pt>
                <c:pt idx="1">
                  <c:v>android2.9</c:v>
                </c:pt>
                <c:pt idx="2">
                  <c:v>android3.0</c:v>
                </c:pt>
                <c:pt idx="3">
                  <c:v>android3.1</c:v>
                </c:pt>
                <c:pt idx="4">
                  <c:v>android3.2</c:v>
                </c:pt>
                <c:pt idx="5">
                  <c:v>android3.4</c:v>
                </c:pt>
                <c:pt idx="6">
                  <c:v>android3.5</c:v>
                </c:pt>
                <c:pt idx="7">
                  <c:v>android3.6</c:v>
                </c:pt>
              </c:strCache>
            </c:strRef>
          </c:cat>
          <c:val>
            <c:numRef>
              <c:f>结果vppv!$I$15:$P$15</c:f>
              <c:numCache>
                <c:formatCode>0.00%</c:formatCode>
                <c:ptCount val="8"/>
                <c:pt idx="0" formatCode="0%">
                  <c:v>0.04</c:v>
                </c:pt>
                <c:pt idx="1">
                  <c:v>8.4000000000000005E-2</c:v>
                </c:pt>
                <c:pt idx="2">
                  <c:v>0.129</c:v>
                </c:pt>
                <c:pt idx="3">
                  <c:v>0.16600000000000001</c:v>
                </c:pt>
                <c:pt idx="4">
                  <c:v>0.20599999999999999</c:v>
                </c:pt>
                <c:pt idx="5">
                  <c:v>0.19700000000000001</c:v>
                </c:pt>
                <c:pt idx="6">
                  <c:v>0.26</c:v>
                </c:pt>
                <c:pt idx="7">
                  <c:v>0.27100000000000002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28-44E8-9C1F-E17C4B4DB8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5912144"/>
        <c:axId val="295910464"/>
      </c:barChart>
      <c:catAx>
        <c:axId val="29591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5910464"/>
        <c:crosses val="autoZero"/>
        <c:auto val="1"/>
        <c:lblAlgn val="ctr"/>
        <c:lblOffset val="100"/>
        <c:noMultiLvlLbl val="0"/>
      </c:catAx>
      <c:valAx>
        <c:axId val="29591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591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推荐</a:t>
            </a:r>
            <a:r>
              <a:rPr lang="en-US"/>
              <a:t>API</a:t>
            </a:r>
            <a:r>
              <a:rPr lang="zh-CN"/>
              <a:t>服务请求次数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task_result_53251!$B$1</c:f>
              <c:strCache>
                <c:ptCount val="1"/>
                <c:pt idx="0">
                  <c:v>推荐API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task_result_53251!$A$2:$A$22</c:f>
              <c:numCache>
                <c:formatCode>General</c:formatCode>
                <c:ptCount val="21"/>
                <c:pt idx="0">
                  <c:v>20160512</c:v>
                </c:pt>
                <c:pt idx="1">
                  <c:v>20160513</c:v>
                </c:pt>
                <c:pt idx="2">
                  <c:v>20160514</c:v>
                </c:pt>
                <c:pt idx="3">
                  <c:v>20160515</c:v>
                </c:pt>
                <c:pt idx="4">
                  <c:v>20160516</c:v>
                </c:pt>
                <c:pt idx="5">
                  <c:v>20160518</c:v>
                </c:pt>
                <c:pt idx="6">
                  <c:v>20160519</c:v>
                </c:pt>
                <c:pt idx="7">
                  <c:v>20160520</c:v>
                </c:pt>
                <c:pt idx="8">
                  <c:v>20160521</c:v>
                </c:pt>
                <c:pt idx="9">
                  <c:v>20160522</c:v>
                </c:pt>
                <c:pt idx="10">
                  <c:v>20160523</c:v>
                </c:pt>
                <c:pt idx="11">
                  <c:v>20160524</c:v>
                </c:pt>
                <c:pt idx="12">
                  <c:v>20160525</c:v>
                </c:pt>
                <c:pt idx="13">
                  <c:v>20160526</c:v>
                </c:pt>
                <c:pt idx="14">
                  <c:v>20160527</c:v>
                </c:pt>
                <c:pt idx="15">
                  <c:v>20160528</c:v>
                </c:pt>
                <c:pt idx="16">
                  <c:v>20160529</c:v>
                </c:pt>
                <c:pt idx="17">
                  <c:v>20160530</c:v>
                </c:pt>
                <c:pt idx="18">
                  <c:v>20160531</c:v>
                </c:pt>
                <c:pt idx="19">
                  <c:v>20160601</c:v>
                </c:pt>
                <c:pt idx="20">
                  <c:v>20160602</c:v>
                </c:pt>
              </c:numCache>
            </c:numRef>
          </c:cat>
          <c:val>
            <c:numRef>
              <c:f>task_result_53251!$B$2:$B$23</c:f>
              <c:numCache>
                <c:formatCode>General</c:formatCode>
                <c:ptCount val="22"/>
                <c:pt idx="0">
                  <c:v>23181</c:v>
                </c:pt>
                <c:pt idx="1">
                  <c:v>70350</c:v>
                </c:pt>
                <c:pt idx="2">
                  <c:v>71149</c:v>
                </c:pt>
                <c:pt idx="3">
                  <c:v>73258</c:v>
                </c:pt>
                <c:pt idx="4">
                  <c:v>61483</c:v>
                </c:pt>
                <c:pt idx="5">
                  <c:v>60816</c:v>
                </c:pt>
                <c:pt idx="6">
                  <c:v>77915</c:v>
                </c:pt>
                <c:pt idx="7">
                  <c:v>90606</c:v>
                </c:pt>
                <c:pt idx="8">
                  <c:v>86620</c:v>
                </c:pt>
                <c:pt idx="9">
                  <c:v>85558</c:v>
                </c:pt>
                <c:pt idx="10">
                  <c:v>86467</c:v>
                </c:pt>
                <c:pt idx="11">
                  <c:v>93296</c:v>
                </c:pt>
                <c:pt idx="12">
                  <c:v>99781</c:v>
                </c:pt>
                <c:pt idx="13">
                  <c:v>133146</c:v>
                </c:pt>
                <c:pt idx="14">
                  <c:v>114885</c:v>
                </c:pt>
                <c:pt idx="15">
                  <c:v>114232</c:v>
                </c:pt>
                <c:pt idx="16">
                  <c:v>150540</c:v>
                </c:pt>
                <c:pt idx="17">
                  <c:v>115893</c:v>
                </c:pt>
                <c:pt idx="18">
                  <c:v>117979</c:v>
                </c:pt>
                <c:pt idx="19">
                  <c:v>122821</c:v>
                </c:pt>
                <c:pt idx="20">
                  <c:v>187714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57-4B7D-90B3-7032E10B8C67}"/>
            </c:ext>
          </c:extLst>
        </c:ser>
        <c:ser>
          <c:idx val="2"/>
          <c:order val="1"/>
          <c:tx>
            <c:strRef>
              <c:f>task_result_53251!$C$1</c:f>
              <c:strCache>
                <c:ptCount val="1"/>
                <c:pt idx="0">
                  <c:v>用户推荐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task_result_53251!$A$2:$A$22</c:f>
              <c:numCache>
                <c:formatCode>General</c:formatCode>
                <c:ptCount val="21"/>
                <c:pt idx="0">
                  <c:v>20160512</c:v>
                </c:pt>
                <c:pt idx="1">
                  <c:v>20160513</c:v>
                </c:pt>
                <c:pt idx="2">
                  <c:v>20160514</c:v>
                </c:pt>
                <c:pt idx="3">
                  <c:v>20160515</c:v>
                </c:pt>
                <c:pt idx="4">
                  <c:v>20160516</c:v>
                </c:pt>
                <c:pt idx="5">
                  <c:v>20160518</c:v>
                </c:pt>
                <c:pt idx="6">
                  <c:v>20160519</c:v>
                </c:pt>
                <c:pt idx="7">
                  <c:v>20160520</c:v>
                </c:pt>
                <c:pt idx="8">
                  <c:v>20160521</c:v>
                </c:pt>
                <c:pt idx="9">
                  <c:v>20160522</c:v>
                </c:pt>
                <c:pt idx="10">
                  <c:v>20160523</c:v>
                </c:pt>
                <c:pt idx="11">
                  <c:v>20160524</c:v>
                </c:pt>
                <c:pt idx="12">
                  <c:v>20160525</c:v>
                </c:pt>
                <c:pt idx="13">
                  <c:v>20160526</c:v>
                </c:pt>
                <c:pt idx="14">
                  <c:v>20160527</c:v>
                </c:pt>
                <c:pt idx="15">
                  <c:v>20160528</c:v>
                </c:pt>
                <c:pt idx="16">
                  <c:v>20160529</c:v>
                </c:pt>
                <c:pt idx="17">
                  <c:v>20160530</c:v>
                </c:pt>
                <c:pt idx="18">
                  <c:v>20160531</c:v>
                </c:pt>
                <c:pt idx="19">
                  <c:v>20160601</c:v>
                </c:pt>
                <c:pt idx="20">
                  <c:v>20160602</c:v>
                </c:pt>
              </c:numCache>
            </c:numRef>
          </c:cat>
          <c:val>
            <c:numRef>
              <c:f>task_result_53251!$C$2:$C$23</c:f>
              <c:numCache>
                <c:formatCode>General</c:formatCode>
                <c:ptCount val="22"/>
                <c:pt idx="0">
                  <c:v>8360</c:v>
                </c:pt>
                <c:pt idx="1">
                  <c:v>33848</c:v>
                </c:pt>
                <c:pt idx="2">
                  <c:v>30719</c:v>
                </c:pt>
                <c:pt idx="3">
                  <c:v>31092</c:v>
                </c:pt>
                <c:pt idx="4">
                  <c:v>29157</c:v>
                </c:pt>
                <c:pt idx="5">
                  <c:v>29535</c:v>
                </c:pt>
                <c:pt idx="6">
                  <c:v>32094</c:v>
                </c:pt>
                <c:pt idx="7">
                  <c:v>41640</c:v>
                </c:pt>
                <c:pt idx="8">
                  <c:v>41325</c:v>
                </c:pt>
                <c:pt idx="9">
                  <c:v>42365</c:v>
                </c:pt>
                <c:pt idx="10">
                  <c:v>41801</c:v>
                </c:pt>
                <c:pt idx="11">
                  <c:v>40554</c:v>
                </c:pt>
                <c:pt idx="12">
                  <c:v>40323</c:v>
                </c:pt>
                <c:pt idx="13">
                  <c:v>41272</c:v>
                </c:pt>
                <c:pt idx="14">
                  <c:v>41374</c:v>
                </c:pt>
                <c:pt idx="15">
                  <c:v>43676</c:v>
                </c:pt>
                <c:pt idx="16">
                  <c:v>45417</c:v>
                </c:pt>
                <c:pt idx="17">
                  <c:v>44689</c:v>
                </c:pt>
                <c:pt idx="18">
                  <c:v>45700</c:v>
                </c:pt>
                <c:pt idx="19">
                  <c:v>44357</c:v>
                </c:pt>
                <c:pt idx="20">
                  <c:v>122813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57-4B7D-90B3-7032E10B8C67}"/>
            </c:ext>
          </c:extLst>
        </c:ser>
        <c:ser>
          <c:idx val="3"/>
          <c:order val="2"/>
          <c:tx>
            <c:strRef>
              <c:f>task_result_53251!$D$1</c:f>
              <c:strCache>
                <c:ptCount val="1"/>
                <c:pt idx="0">
                  <c:v>房源推荐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task_result_53251!$A$2:$A$22</c:f>
              <c:numCache>
                <c:formatCode>General</c:formatCode>
                <c:ptCount val="21"/>
                <c:pt idx="0">
                  <c:v>20160512</c:v>
                </c:pt>
                <c:pt idx="1">
                  <c:v>20160513</c:v>
                </c:pt>
                <c:pt idx="2">
                  <c:v>20160514</c:v>
                </c:pt>
                <c:pt idx="3">
                  <c:v>20160515</c:v>
                </c:pt>
                <c:pt idx="4">
                  <c:v>20160516</c:v>
                </c:pt>
                <c:pt idx="5">
                  <c:v>20160518</c:v>
                </c:pt>
                <c:pt idx="6">
                  <c:v>20160519</c:v>
                </c:pt>
                <c:pt idx="7">
                  <c:v>20160520</c:v>
                </c:pt>
                <c:pt idx="8">
                  <c:v>20160521</c:v>
                </c:pt>
                <c:pt idx="9">
                  <c:v>20160522</c:v>
                </c:pt>
                <c:pt idx="10">
                  <c:v>20160523</c:v>
                </c:pt>
                <c:pt idx="11">
                  <c:v>20160524</c:v>
                </c:pt>
                <c:pt idx="12">
                  <c:v>20160525</c:v>
                </c:pt>
                <c:pt idx="13">
                  <c:v>20160526</c:v>
                </c:pt>
                <c:pt idx="14">
                  <c:v>20160527</c:v>
                </c:pt>
                <c:pt idx="15">
                  <c:v>20160528</c:v>
                </c:pt>
                <c:pt idx="16">
                  <c:v>20160529</c:v>
                </c:pt>
                <c:pt idx="17">
                  <c:v>20160530</c:v>
                </c:pt>
                <c:pt idx="18">
                  <c:v>20160531</c:v>
                </c:pt>
                <c:pt idx="19">
                  <c:v>20160601</c:v>
                </c:pt>
                <c:pt idx="20">
                  <c:v>20160602</c:v>
                </c:pt>
              </c:numCache>
            </c:numRef>
          </c:cat>
          <c:val>
            <c:numRef>
              <c:f>task_result_53251!$D$2:$D$23</c:f>
              <c:numCache>
                <c:formatCode>General</c:formatCode>
                <c:ptCount val="22"/>
                <c:pt idx="0">
                  <c:v>14821</c:v>
                </c:pt>
                <c:pt idx="1">
                  <c:v>36502</c:v>
                </c:pt>
                <c:pt idx="2">
                  <c:v>40430</c:v>
                </c:pt>
                <c:pt idx="3">
                  <c:v>42166</c:v>
                </c:pt>
                <c:pt idx="4">
                  <c:v>32326</c:v>
                </c:pt>
                <c:pt idx="5">
                  <c:v>31092</c:v>
                </c:pt>
                <c:pt idx="6">
                  <c:v>45821</c:v>
                </c:pt>
                <c:pt idx="7">
                  <c:v>48966</c:v>
                </c:pt>
                <c:pt idx="8">
                  <c:v>45295</c:v>
                </c:pt>
                <c:pt idx="9">
                  <c:v>43193</c:v>
                </c:pt>
                <c:pt idx="10">
                  <c:v>44666</c:v>
                </c:pt>
                <c:pt idx="11">
                  <c:v>52742</c:v>
                </c:pt>
                <c:pt idx="12">
                  <c:v>59458</c:v>
                </c:pt>
                <c:pt idx="13">
                  <c:v>91874</c:v>
                </c:pt>
                <c:pt idx="14">
                  <c:v>73511</c:v>
                </c:pt>
                <c:pt idx="15">
                  <c:v>70556</c:v>
                </c:pt>
                <c:pt idx="16">
                  <c:v>105123</c:v>
                </c:pt>
                <c:pt idx="17">
                  <c:v>71203</c:v>
                </c:pt>
                <c:pt idx="18">
                  <c:v>72279</c:v>
                </c:pt>
                <c:pt idx="19">
                  <c:v>78464</c:v>
                </c:pt>
                <c:pt idx="20">
                  <c:v>64901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357-4B7D-90B3-7032E10B8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142240"/>
        <c:axId val="265141120"/>
      </c:lineChart>
      <c:catAx>
        <c:axId val="2651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5141120"/>
        <c:crosses val="autoZero"/>
        <c:auto val="1"/>
        <c:lblAlgn val="ctr"/>
        <c:lblOffset val="100"/>
        <c:noMultiLvlLbl val="0"/>
      </c:catAx>
      <c:valAx>
        <c:axId val="26514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514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dirty="0"/>
              <a:t>派</a:t>
            </a:r>
            <a:r>
              <a:rPr lang="zh-CN" altLang="en-US" dirty="0"/>
              <a:t>客</a:t>
            </a:r>
            <a:r>
              <a:rPr lang="en-US" dirty="0"/>
              <a:t>0.6</a:t>
            </a:r>
            <a:r>
              <a:rPr lang="zh-CN" altLang="en-US" dirty="0"/>
              <a:t>覆盖率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Sheet2!$C$12</c:f>
              <c:strCache>
                <c:ptCount val="1"/>
                <c:pt idx="0">
                  <c:v>小区派单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Sheet2!$B$13:$B$14</c:f>
              <c:strCache>
                <c:ptCount val="2"/>
                <c:pt idx="0">
                  <c:v>派单0.5</c:v>
                </c:pt>
                <c:pt idx="1">
                  <c:v>派单0.6</c:v>
                </c:pt>
              </c:strCache>
            </c:strRef>
          </c:cat>
          <c:val>
            <c:numRef>
              <c:f>Sheet2!$C$13:$C$14</c:f>
              <c:numCache>
                <c:formatCode>0.00%</c:formatCode>
                <c:ptCount val="2"/>
                <c:pt idx="0">
                  <c:v>7.2999999999999995E-2</c:v>
                </c:pt>
                <c:pt idx="1">
                  <c:v>0.59799999999999998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44-4E77-8A10-3008F44A6BEB}"/>
            </c:ext>
          </c:extLst>
        </c:ser>
        <c:ser>
          <c:idx val="1"/>
          <c:order val="1"/>
          <c:tx>
            <c:strRef>
              <c:f>Sheet2!$D$12</c:f>
              <c:strCache>
                <c:ptCount val="1"/>
                <c:pt idx="0">
                  <c:v>板块派单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Sheet2!$B$13:$B$14</c:f>
              <c:strCache>
                <c:ptCount val="2"/>
                <c:pt idx="0">
                  <c:v>派单0.5</c:v>
                </c:pt>
                <c:pt idx="1">
                  <c:v>派单0.6</c:v>
                </c:pt>
              </c:strCache>
            </c:strRef>
          </c:cat>
          <c:val>
            <c:numRef>
              <c:f>Sheet2!$D$13:$D$14</c:f>
              <c:numCache>
                <c:formatCode>0.00%</c:formatCode>
                <c:ptCount val="2"/>
                <c:pt idx="0">
                  <c:v>0.92700000000000005</c:v>
                </c:pt>
                <c:pt idx="1">
                  <c:v>0.40200000000000002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544-4E77-8A10-3008F44A6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0939136"/>
        <c:axId val="300939696"/>
      </c:barChart>
      <c:catAx>
        <c:axId val="30093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0939696"/>
        <c:crosses val="autoZero"/>
        <c:auto val="1"/>
        <c:lblAlgn val="ctr"/>
        <c:lblOffset val="100"/>
        <c:noMultiLvlLbl val="0"/>
      </c:catAx>
      <c:valAx>
        <c:axId val="3009396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093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DBE05-F319-4711-8510-B69330EB402D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2551177-DA21-4117-9F75-64E330890304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686FA-1EFE-47C8-ADF7-7DEE5FB9E4E9}" type="parTrans" cxnId="{DE6EF9FB-98F6-457F-9F60-2E02D48F04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B5F3A-BEB3-4581-86C7-C6A1F1C276BA}" type="sibTrans" cxnId="{DE6EF9FB-98F6-457F-9F60-2E02D48F04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FECE0-3A54-4548-AE60-D80C2586358D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招聘高级数据分析师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FF25-1CF3-4B2A-BAD3-8C456419E542}" type="parTrans" cxnId="{D954BED2-F710-49DD-B815-FA575BF2A7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4AC73-171E-4D65-8F83-DAFDF6D605FF}" type="sibTrans" cxnId="{D954BED2-F710-49DD-B815-FA575BF2A70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E8CFF1-4526-4BE4-A141-C3158F29FA09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每月分析报告保持人均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个，提升分析质量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C902D-2DAA-4FF1-8C75-64472C615514}" type="parTrans" cxnId="{A1051080-940C-47C9-9D22-22B2649173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F076A8-38E2-4244-A274-73814759E75F}" type="sibTrans" cxnId="{A1051080-940C-47C9-9D22-22B2649173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886FB-5A5D-4F2B-B200-80D6B9BBC9F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数据质量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E4D40-EEAF-4353-BE88-FE521D6DF8C9}" type="sibTrans" cxnId="{E73BBA8D-C419-4FCB-B11B-56F3FE9B86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742AA-19D6-43B7-9EA6-E94DB5393F60}" type="parTrans" cxnId="{E73BBA8D-C419-4FCB-B11B-56F3FE9B86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475925-0BBC-418F-8467-20CABEE79F54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建设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93B892-0075-4148-B67C-3397C57B54CA}" type="parTrans" cxnId="{EB6E4AA8-198A-4F57-A9A5-2B2124F035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608741-E97C-4155-93B9-6A055AF400DC}" type="sibTrans" cxnId="{EB6E4AA8-198A-4F57-A9A5-2B2124F035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387CDD-515D-4221-95DD-1F122ECC90BD}">
      <dgm:prSet phldrT="[文本]" custT="1"/>
      <dgm:spPr/>
      <dgm:t>
        <a:bodyPr/>
        <a:lstStyle/>
        <a:p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C2EF98-A168-4032-9D49-C40A8B375EB6}" type="parTrans" cxnId="{CDB3E282-C8BB-45C0-A302-649D536AC4D9}">
      <dgm:prSet/>
      <dgm:spPr/>
      <dgm:t>
        <a:bodyPr/>
        <a:lstStyle/>
        <a:p>
          <a:endParaRPr lang="zh-CN" altLang="en-US"/>
        </a:p>
      </dgm:t>
    </dgm:pt>
    <dgm:pt modelId="{6290BA96-D30F-404F-A270-595D8D0D7420}" type="sibTrans" cxnId="{CDB3E282-C8BB-45C0-A302-649D536AC4D9}">
      <dgm:prSet/>
      <dgm:spPr/>
      <dgm:t>
        <a:bodyPr/>
        <a:lstStyle/>
        <a:p>
          <a:endParaRPr lang="zh-CN" altLang="en-US"/>
        </a:p>
      </dgm:t>
    </dgm:pt>
    <dgm:pt modelId="{79A4A0F3-1AE6-4A9E-911A-313678F227E7}">
      <dgm:prSet phldrT="[文本]" custT="1"/>
      <dgm:spPr/>
      <dgm:t>
        <a:bodyPr/>
        <a:lstStyle/>
        <a:p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88D4E3-F0B1-4A26-B981-8964D202927A}" type="parTrans" cxnId="{7CF7648B-888F-45F0-B7C5-4CF6ADAEBDA9}">
      <dgm:prSet/>
      <dgm:spPr/>
      <dgm:t>
        <a:bodyPr/>
        <a:lstStyle/>
        <a:p>
          <a:endParaRPr lang="zh-CN" altLang="en-US"/>
        </a:p>
      </dgm:t>
    </dgm:pt>
    <dgm:pt modelId="{C644D579-005B-4C61-8D17-CAA396E1A479}" type="sibTrans" cxnId="{7CF7648B-888F-45F0-B7C5-4CF6ADAEBDA9}">
      <dgm:prSet/>
      <dgm:spPr/>
      <dgm:t>
        <a:bodyPr/>
        <a:lstStyle/>
        <a:p>
          <a:endParaRPr lang="zh-CN" altLang="en-US"/>
        </a:p>
      </dgm:t>
    </dgm:pt>
    <dgm:pt modelId="{89767B1B-E722-4863-B01A-EBFBB616B2A9}">
      <dgm:prSet phldrT="[文本]" custT="1"/>
      <dgm:spPr/>
      <dgm:t>
        <a:bodyPr/>
        <a:lstStyle/>
        <a:p>
          <a:r>
            <a: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内部知识分享</a:t>
          </a:r>
        </a:p>
      </dgm:t>
    </dgm:pt>
    <dgm:pt modelId="{90965D22-5FA6-428B-BC96-EFE56B70298B}" type="sibTrans" cxnId="{FC402D14-52B1-4F7E-9B23-16E0E516C7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199640-1145-4C4C-A6E7-8B93193585CB}" type="parTrans" cxnId="{FC402D14-52B1-4F7E-9B23-16E0E516C7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95DCD7-F072-4868-A7D7-6E9FFECB80C6}">
      <dgm:prSet phldrT="[文本]" custT="1"/>
      <dgm:spPr/>
      <dgm:t>
        <a:bodyPr/>
        <a:lstStyle/>
        <a:p>
          <a:endParaRPr lang="zh-CN" altLang="en-US" sz="1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8FAC7-CE6D-4E3D-AD8A-B5B43DC10750}" type="parTrans" cxnId="{360031D9-6C66-4903-A726-07F17670E91A}">
      <dgm:prSet/>
      <dgm:spPr/>
      <dgm:t>
        <a:bodyPr/>
        <a:lstStyle/>
        <a:p>
          <a:endParaRPr lang="zh-CN" altLang="en-US"/>
        </a:p>
      </dgm:t>
    </dgm:pt>
    <dgm:pt modelId="{AC83AC61-F44B-4924-ADCF-2E8C77AFD760}" type="sibTrans" cxnId="{360031D9-6C66-4903-A726-07F17670E91A}">
      <dgm:prSet/>
      <dgm:spPr/>
      <dgm:t>
        <a:bodyPr/>
        <a:lstStyle/>
        <a:p>
          <a:endParaRPr lang="zh-CN" altLang="en-US"/>
        </a:p>
      </dgm:t>
    </dgm:pt>
    <dgm:pt modelId="{751620CF-5DEC-43C0-AE3C-0B354A49AF11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分析报告内部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review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和业务方沟通迭加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D291C0-1CB1-457E-98C6-EC1886FFD2F3}" type="sibTrans" cxnId="{C942F082-D2D6-480A-818F-0FEF456B206F}">
      <dgm:prSet/>
      <dgm:spPr/>
      <dgm:t>
        <a:bodyPr/>
        <a:lstStyle/>
        <a:p>
          <a:endParaRPr lang="zh-CN" altLang="en-US"/>
        </a:p>
      </dgm:t>
    </dgm:pt>
    <dgm:pt modelId="{51385A35-480F-4A01-AE54-1C7B8AFE9AFB}" type="parTrans" cxnId="{C942F082-D2D6-480A-818F-0FEF456B206F}">
      <dgm:prSet/>
      <dgm:spPr/>
      <dgm:t>
        <a:bodyPr/>
        <a:lstStyle/>
        <a:p>
          <a:endParaRPr lang="zh-CN" altLang="en-US"/>
        </a:p>
      </dgm:t>
    </dgm:pt>
    <dgm:pt modelId="{49633E2B-11B7-4D11-8450-F927871BC8A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推进数据应用层建设，实现统一管控；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75C3AC-0EED-4C83-92B9-4569F42485D8}" type="parTrans" cxnId="{F30E8DE7-EBF5-4F76-89C2-AEE427C45C67}">
      <dgm:prSet/>
      <dgm:spPr/>
      <dgm:t>
        <a:bodyPr/>
        <a:lstStyle/>
        <a:p>
          <a:endParaRPr lang="zh-CN" altLang="en-US"/>
        </a:p>
      </dgm:t>
    </dgm:pt>
    <dgm:pt modelId="{65C906F4-E428-43A2-B030-56742114A6CC}" type="sibTrans" cxnId="{F30E8DE7-EBF5-4F76-89C2-AEE427C45C67}">
      <dgm:prSet/>
      <dgm:spPr/>
      <dgm:t>
        <a:bodyPr/>
        <a:lstStyle/>
        <a:p>
          <a:endParaRPr lang="zh-CN" altLang="en-US"/>
        </a:p>
      </dgm:t>
    </dgm:pt>
    <dgm:pt modelId="{AC5F838C-C522-442C-B170-34A7BA08546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加强数据复查。核心数据第二人复查；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215EFD-5F1C-40AA-BF24-CEFCF54C3904}" type="parTrans" cxnId="{83757472-4C62-48B6-824B-2B4822BF79AB}">
      <dgm:prSet/>
      <dgm:spPr/>
      <dgm:t>
        <a:bodyPr/>
        <a:lstStyle/>
        <a:p>
          <a:endParaRPr lang="zh-CN" altLang="en-US"/>
        </a:p>
      </dgm:t>
    </dgm:pt>
    <dgm:pt modelId="{E0A2A2F1-0C53-42DC-9EDA-06860BB8FC0C}" type="sibTrans" cxnId="{83757472-4C62-48B6-824B-2B4822BF79AB}">
      <dgm:prSet/>
      <dgm:spPr/>
      <dgm:t>
        <a:bodyPr/>
        <a:lstStyle/>
        <a:p>
          <a:endParaRPr lang="zh-CN" altLang="en-US"/>
        </a:p>
      </dgm:t>
    </dgm:pt>
    <dgm:pt modelId="{6CC3BC6B-BF18-401F-BFEE-367ADF1FB37B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月核心报表数据统一，数据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降低一半；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9C7B0-92EA-4FD1-BA61-83C0BEAE85A0}" type="parTrans" cxnId="{F1A3AFB3-8FAF-4F69-8297-AAB05BD8B18A}">
      <dgm:prSet/>
      <dgm:spPr/>
      <dgm:t>
        <a:bodyPr/>
        <a:lstStyle/>
        <a:p>
          <a:endParaRPr lang="zh-CN" altLang="en-US"/>
        </a:p>
      </dgm:t>
    </dgm:pt>
    <dgm:pt modelId="{0BA9AFCA-0900-47E8-AF3C-DB4D32EC9BEB}" type="sibTrans" cxnId="{F1A3AFB3-8FAF-4F69-8297-AAB05BD8B18A}">
      <dgm:prSet/>
      <dgm:spPr/>
      <dgm:t>
        <a:bodyPr/>
        <a:lstStyle/>
        <a:p>
          <a:endParaRPr lang="zh-CN" altLang="en-US"/>
        </a:p>
      </dgm:t>
    </dgm:pt>
    <dgm:pt modelId="{0B404590-F501-4A64-B4BF-6D54898902E5}" type="pres">
      <dgm:prSet presAssocID="{52DDBE05-F319-4711-8510-B69330EB4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A8122A-9076-453F-8457-FCB247A54B07}" type="pres">
      <dgm:prSet presAssocID="{E9475925-0BBC-418F-8467-20CABEE79F54}" presName="composite" presStyleCnt="0"/>
      <dgm:spPr/>
    </dgm:pt>
    <dgm:pt modelId="{25BB3A8B-E5D9-4D2A-9037-4E8CF1F27071}" type="pres">
      <dgm:prSet presAssocID="{E9475925-0BBC-418F-8467-20CABEE79F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9E05D-4C7E-4C2B-91E5-B75EB2743C58}" type="pres">
      <dgm:prSet presAssocID="{E9475925-0BBC-418F-8467-20CABEE79F5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F353FA-6CE8-4FCD-BB36-0B890637E871}" type="pres">
      <dgm:prSet presAssocID="{FC608741-E97C-4155-93B9-6A055AF400DC}" presName="space" presStyleCnt="0"/>
      <dgm:spPr/>
    </dgm:pt>
    <dgm:pt modelId="{94D67068-1B41-4E67-8480-EE62896919BA}" type="pres">
      <dgm:prSet presAssocID="{82551177-DA21-4117-9F75-64E330890304}" presName="composite" presStyleCnt="0"/>
      <dgm:spPr/>
    </dgm:pt>
    <dgm:pt modelId="{22405D97-7D0C-4876-8A2F-9B127FD1760B}" type="pres">
      <dgm:prSet presAssocID="{82551177-DA21-4117-9F75-64E33089030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B4347-4A47-45BD-A23B-8D6003E73785}" type="pres">
      <dgm:prSet presAssocID="{82551177-DA21-4117-9F75-64E33089030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7FF76F-C95D-4524-BA40-7895D6B38639}" type="pres">
      <dgm:prSet presAssocID="{FE3B5F3A-BEB3-4581-86C7-C6A1F1C276BA}" presName="space" presStyleCnt="0"/>
      <dgm:spPr/>
    </dgm:pt>
    <dgm:pt modelId="{2C69D239-5301-4432-A047-E5AE33E0A499}" type="pres">
      <dgm:prSet presAssocID="{14C886FB-5A5D-4F2B-B200-80D6B9BBC9F8}" presName="composite" presStyleCnt="0"/>
      <dgm:spPr/>
    </dgm:pt>
    <dgm:pt modelId="{C492FEC9-5045-41F3-822C-637B85E6CF82}" type="pres">
      <dgm:prSet presAssocID="{14C886FB-5A5D-4F2B-B200-80D6B9BBC9F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176CE-5E6D-4D66-95F5-1C5E69692ED3}" type="pres">
      <dgm:prSet presAssocID="{14C886FB-5A5D-4F2B-B200-80D6B9BBC9F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B3E282-C8BB-45C0-A302-649D536AC4D9}" srcId="{82551177-DA21-4117-9F75-64E330890304}" destId="{D5387CDD-515D-4221-95DD-1F122ECC90BD}" srcOrd="3" destOrd="0" parTransId="{DCC2EF98-A168-4032-9D49-C40A8B375EB6}" sibTransId="{6290BA96-D30F-404F-A270-595D8D0D7420}"/>
    <dgm:cxn modelId="{A750EB1C-8D04-4191-BD4F-62F00A413944}" type="presOf" srcId="{82551177-DA21-4117-9F75-64E330890304}" destId="{22405D97-7D0C-4876-8A2F-9B127FD1760B}" srcOrd="0" destOrd="0" presId="urn:microsoft.com/office/officeart/2005/8/layout/hList1"/>
    <dgm:cxn modelId="{E73BBA8D-C419-4FCB-B11B-56F3FE9B86D3}" srcId="{52DDBE05-F319-4711-8510-B69330EB402D}" destId="{14C886FB-5A5D-4F2B-B200-80D6B9BBC9F8}" srcOrd="2" destOrd="0" parTransId="{642742AA-19D6-43B7-9EA6-E94DB5393F60}" sibTransId="{ADCE4D40-EEAF-4353-BE88-FE521D6DF8C9}"/>
    <dgm:cxn modelId="{DE6EF9FB-98F6-457F-9F60-2E02D48F045C}" srcId="{52DDBE05-F319-4711-8510-B69330EB402D}" destId="{82551177-DA21-4117-9F75-64E330890304}" srcOrd="1" destOrd="0" parTransId="{806686FA-1EFE-47C8-ADF7-7DEE5FB9E4E9}" sibTransId="{FE3B5F3A-BEB3-4581-86C7-C6A1F1C276BA}"/>
    <dgm:cxn modelId="{AD9EE2DF-5EC4-441F-A3F4-1AE8CF0A773F}" type="presOf" srcId="{6CC3BC6B-BF18-401F-BFEE-367ADF1FB37B}" destId="{FBC176CE-5E6D-4D66-95F5-1C5E69692ED3}" srcOrd="0" destOrd="0" presId="urn:microsoft.com/office/officeart/2005/8/layout/hList1"/>
    <dgm:cxn modelId="{3C175C6F-BAF2-483E-A51D-449BC8F188CA}" type="presOf" srcId="{49633E2B-11B7-4D11-8450-F927871BC8AB}" destId="{FBC176CE-5E6D-4D66-95F5-1C5E69692ED3}" srcOrd="0" destOrd="2" presId="urn:microsoft.com/office/officeart/2005/8/layout/hList1"/>
    <dgm:cxn modelId="{819FCCAB-872E-493A-81F6-F52906F16075}" type="presOf" srcId="{52DDBE05-F319-4711-8510-B69330EB402D}" destId="{0B404590-F501-4A64-B4BF-6D54898902E5}" srcOrd="0" destOrd="0" presId="urn:microsoft.com/office/officeart/2005/8/layout/hList1"/>
    <dgm:cxn modelId="{FAC61260-DC08-479C-A8A6-B442304637A7}" type="presOf" srcId="{79A4A0F3-1AE6-4A9E-911A-313678F227E7}" destId="{A9DB4347-4A47-45BD-A23B-8D6003E73785}" srcOrd="0" destOrd="2" presId="urn:microsoft.com/office/officeart/2005/8/layout/hList1"/>
    <dgm:cxn modelId="{F1A3AFB3-8FAF-4F69-8297-AAB05BD8B18A}" srcId="{14C886FB-5A5D-4F2B-B200-80D6B9BBC9F8}" destId="{6CC3BC6B-BF18-401F-BFEE-367ADF1FB37B}" srcOrd="0" destOrd="0" parTransId="{BD89C7B0-92EA-4FD1-BA61-83C0BEAE85A0}" sibTransId="{0BA9AFCA-0900-47E8-AF3C-DB4D32EC9BEB}"/>
    <dgm:cxn modelId="{275D3CA2-EA35-432D-90D6-F19316D4BF94}" type="presOf" srcId="{AC5F838C-C522-442C-B170-34A7BA08546A}" destId="{FBC176CE-5E6D-4D66-95F5-1C5E69692ED3}" srcOrd="0" destOrd="1" presId="urn:microsoft.com/office/officeart/2005/8/layout/hList1"/>
    <dgm:cxn modelId="{FC402D14-52B1-4F7E-9B23-16E0E516C7C9}" srcId="{E9475925-0BBC-418F-8467-20CABEE79F54}" destId="{89767B1B-E722-4863-B01A-EBFBB616B2A9}" srcOrd="1" destOrd="0" parTransId="{19199640-1145-4C4C-A6E7-8B93193585CB}" sibTransId="{90965D22-5FA6-428B-BC96-EFE56B70298B}"/>
    <dgm:cxn modelId="{7CF7648B-888F-45F0-B7C5-4CF6ADAEBDA9}" srcId="{82551177-DA21-4117-9F75-64E330890304}" destId="{79A4A0F3-1AE6-4A9E-911A-313678F227E7}" srcOrd="2" destOrd="0" parTransId="{7188D4E3-F0B1-4A26-B981-8964D202927A}" sibTransId="{C644D579-005B-4C61-8D17-CAA396E1A479}"/>
    <dgm:cxn modelId="{D954BED2-F710-49DD-B815-FA575BF2A70E}" srcId="{E9475925-0BBC-418F-8467-20CABEE79F54}" destId="{E48FECE0-3A54-4548-AE60-D80C2586358D}" srcOrd="0" destOrd="0" parTransId="{0E0CFF25-1CF3-4B2A-BAD3-8C456419E542}" sibTransId="{6BC4AC73-171E-4D65-8F83-DAFDF6D605FF}"/>
    <dgm:cxn modelId="{8090CB3C-96BD-417F-B42A-64F6ACB2DA22}" type="presOf" srcId="{E9475925-0BBC-418F-8467-20CABEE79F54}" destId="{25BB3A8B-E5D9-4D2A-9037-4E8CF1F27071}" srcOrd="0" destOrd="0" presId="urn:microsoft.com/office/officeart/2005/8/layout/hList1"/>
    <dgm:cxn modelId="{0B5AD404-B35A-45D8-AE59-BC57FD40A548}" type="presOf" srcId="{751620CF-5DEC-43C0-AE3C-0B354A49AF11}" destId="{A9DB4347-4A47-45BD-A23B-8D6003E73785}" srcOrd="0" destOrd="1" presId="urn:microsoft.com/office/officeart/2005/8/layout/hList1"/>
    <dgm:cxn modelId="{C942F082-D2D6-480A-818F-0FEF456B206F}" srcId="{82551177-DA21-4117-9F75-64E330890304}" destId="{751620CF-5DEC-43C0-AE3C-0B354A49AF11}" srcOrd="1" destOrd="0" parTransId="{51385A35-480F-4A01-AE54-1C7B8AFE9AFB}" sibTransId="{A6D291C0-1CB1-457E-98C6-EC1886FFD2F3}"/>
    <dgm:cxn modelId="{360031D9-6C66-4903-A726-07F17670E91A}" srcId="{E9475925-0BBC-418F-8467-20CABEE79F54}" destId="{D195DCD7-F072-4868-A7D7-6E9FFECB80C6}" srcOrd="2" destOrd="0" parTransId="{FB78FAC7-CE6D-4E3D-AD8A-B5B43DC10750}" sibTransId="{AC83AC61-F44B-4924-ADCF-2E8C77AFD760}"/>
    <dgm:cxn modelId="{A1051080-940C-47C9-9D22-22B2649173A4}" srcId="{82551177-DA21-4117-9F75-64E330890304}" destId="{31E8CFF1-4526-4BE4-A141-C3158F29FA09}" srcOrd="0" destOrd="0" parTransId="{C13C902D-2DAA-4FF1-8C75-64472C615514}" sibTransId="{F9F076A8-38E2-4244-A274-73814759E75F}"/>
    <dgm:cxn modelId="{4A1E2AF4-2D7B-40CA-8938-C20B24920173}" type="presOf" srcId="{14C886FB-5A5D-4F2B-B200-80D6B9BBC9F8}" destId="{C492FEC9-5045-41F3-822C-637B85E6CF82}" srcOrd="0" destOrd="0" presId="urn:microsoft.com/office/officeart/2005/8/layout/hList1"/>
    <dgm:cxn modelId="{05FF2F31-5DFE-499C-9B06-9960DCF75674}" type="presOf" srcId="{31E8CFF1-4526-4BE4-A141-C3158F29FA09}" destId="{A9DB4347-4A47-45BD-A23B-8D6003E73785}" srcOrd="0" destOrd="0" presId="urn:microsoft.com/office/officeart/2005/8/layout/hList1"/>
    <dgm:cxn modelId="{4EDCE162-D70A-4A29-84AD-F748D2CCD9E3}" type="presOf" srcId="{89767B1B-E722-4863-B01A-EBFBB616B2A9}" destId="{AB49E05D-4C7E-4C2B-91E5-B75EB2743C58}" srcOrd="0" destOrd="1" presId="urn:microsoft.com/office/officeart/2005/8/layout/hList1"/>
    <dgm:cxn modelId="{83757472-4C62-48B6-824B-2B4822BF79AB}" srcId="{14C886FB-5A5D-4F2B-B200-80D6B9BBC9F8}" destId="{AC5F838C-C522-442C-B170-34A7BA08546A}" srcOrd="1" destOrd="0" parTransId="{FB215EFD-5F1C-40AA-BF24-CEFCF54C3904}" sibTransId="{E0A2A2F1-0C53-42DC-9EDA-06860BB8FC0C}"/>
    <dgm:cxn modelId="{48F965F7-4531-48F3-B51A-70FBD0539B02}" type="presOf" srcId="{E48FECE0-3A54-4548-AE60-D80C2586358D}" destId="{AB49E05D-4C7E-4C2B-91E5-B75EB2743C58}" srcOrd="0" destOrd="0" presId="urn:microsoft.com/office/officeart/2005/8/layout/hList1"/>
    <dgm:cxn modelId="{550C5A74-5CF9-4B04-A6EC-855AEDE85F34}" type="presOf" srcId="{D195DCD7-F072-4868-A7D7-6E9FFECB80C6}" destId="{AB49E05D-4C7E-4C2B-91E5-B75EB2743C58}" srcOrd="0" destOrd="2" presId="urn:microsoft.com/office/officeart/2005/8/layout/hList1"/>
    <dgm:cxn modelId="{F30E8DE7-EBF5-4F76-89C2-AEE427C45C67}" srcId="{14C886FB-5A5D-4F2B-B200-80D6B9BBC9F8}" destId="{49633E2B-11B7-4D11-8450-F927871BC8AB}" srcOrd="2" destOrd="0" parTransId="{5075C3AC-0EED-4C83-92B9-4569F42485D8}" sibTransId="{65C906F4-E428-43A2-B030-56742114A6CC}"/>
    <dgm:cxn modelId="{B2011553-04A0-491F-815A-236BABDD86CB}" type="presOf" srcId="{D5387CDD-515D-4221-95DD-1F122ECC90BD}" destId="{A9DB4347-4A47-45BD-A23B-8D6003E73785}" srcOrd="0" destOrd="3" presId="urn:microsoft.com/office/officeart/2005/8/layout/hList1"/>
    <dgm:cxn modelId="{EB6E4AA8-198A-4F57-A9A5-2B2124F035B6}" srcId="{52DDBE05-F319-4711-8510-B69330EB402D}" destId="{E9475925-0BBC-418F-8467-20CABEE79F54}" srcOrd="0" destOrd="0" parTransId="{AB93B892-0075-4148-B67C-3397C57B54CA}" sibTransId="{FC608741-E97C-4155-93B9-6A055AF400DC}"/>
    <dgm:cxn modelId="{48F04D39-DD70-47EB-8099-D1CFD800D248}" type="presParOf" srcId="{0B404590-F501-4A64-B4BF-6D54898902E5}" destId="{A1A8122A-9076-453F-8457-FCB247A54B07}" srcOrd="0" destOrd="0" presId="urn:microsoft.com/office/officeart/2005/8/layout/hList1"/>
    <dgm:cxn modelId="{B3CC7552-4E1B-45B0-A9BB-FA7D48452142}" type="presParOf" srcId="{A1A8122A-9076-453F-8457-FCB247A54B07}" destId="{25BB3A8B-E5D9-4D2A-9037-4E8CF1F27071}" srcOrd="0" destOrd="0" presId="urn:microsoft.com/office/officeart/2005/8/layout/hList1"/>
    <dgm:cxn modelId="{6FF23EDA-3DB6-46EA-AA94-9F48736C15FB}" type="presParOf" srcId="{A1A8122A-9076-453F-8457-FCB247A54B07}" destId="{AB49E05D-4C7E-4C2B-91E5-B75EB2743C58}" srcOrd="1" destOrd="0" presId="urn:microsoft.com/office/officeart/2005/8/layout/hList1"/>
    <dgm:cxn modelId="{5595B2D7-24FE-4435-8D91-4A74B200A6C4}" type="presParOf" srcId="{0B404590-F501-4A64-B4BF-6D54898902E5}" destId="{29F353FA-6CE8-4FCD-BB36-0B890637E871}" srcOrd="1" destOrd="0" presId="urn:microsoft.com/office/officeart/2005/8/layout/hList1"/>
    <dgm:cxn modelId="{7632F9A8-25A2-40C2-839D-9D45BD7A66CB}" type="presParOf" srcId="{0B404590-F501-4A64-B4BF-6D54898902E5}" destId="{94D67068-1B41-4E67-8480-EE62896919BA}" srcOrd="2" destOrd="0" presId="urn:microsoft.com/office/officeart/2005/8/layout/hList1"/>
    <dgm:cxn modelId="{4B6CB45F-DEAE-429E-8B32-D90F85EC1237}" type="presParOf" srcId="{94D67068-1B41-4E67-8480-EE62896919BA}" destId="{22405D97-7D0C-4876-8A2F-9B127FD1760B}" srcOrd="0" destOrd="0" presId="urn:microsoft.com/office/officeart/2005/8/layout/hList1"/>
    <dgm:cxn modelId="{C6498E7F-1397-4154-8C1D-C75CB87FFB7E}" type="presParOf" srcId="{94D67068-1B41-4E67-8480-EE62896919BA}" destId="{A9DB4347-4A47-45BD-A23B-8D6003E73785}" srcOrd="1" destOrd="0" presId="urn:microsoft.com/office/officeart/2005/8/layout/hList1"/>
    <dgm:cxn modelId="{9167CCF4-D73D-47C7-B9F3-CA0DE0D3864B}" type="presParOf" srcId="{0B404590-F501-4A64-B4BF-6D54898902E5}" destId="{357FF76F-C95D-4524-BA40-7895D6B38639}" srcOrd="3" destOrd="0" presId="urn:microsoft.com/office/officeart/2005/8/layout/hList1"/>
    <dgm:cxn modelId="{502A02B7-B9B1-40E8-9D2F-715EA9AD6E3F}" type="presParOf" srcId="{0B404590-F501-4A64-B4BF-6D54898902E5}" destId="{2C69D239-5301-4432-A047-E5AE33E0A499}" srcOrd="4" destOrd="0" presId="urn:microsoft.com/office/officeart/2005/8/layout/hList1"/>
    <dgm:cxn modelId="{FD088DE4-15FC-40F7-BA5B-A5799A0299D3}" type="presParOf" srcId="{2C69D239-5301-4432-A047-E5AE33E0A499}" destId="{C492FEC9-5045-41F3-822C-637B85E6CF82}" srcOrd="0" destOrd="0" presId="urn:microsoft.com/office/officeart/2005/8/layout/hList1"/>
    <dgm:cxn modelId="{34749901-A510-489B-BEE7-7B941A0ED7C9}" type="presParOf" srcId="{2C69D239-5301-4432-A047-E5AE33E0A499}" destId="{FBC176CE-5E6D-4D66-95F5-1C5E69692E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B3A8B-E5D9-4D2A-9037-4E8CF1F27071}">
      <dsp:nvSpPr>
        <dsp:cNvPr id="0" name=""/>
        <dsp:cNvSpPr/>
      </dsp:nvSpPr>
      <dsp:spPr>
        <a:xfrm>
          <a:off x="1890" y="190839"/>
          <a:ext cx="1842954" cy="7371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建设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0" y="190839"/>
        <a:ext cx="1842954" cy="737181"/>
      </dsp:txXfrm>
    </dsp:sp>
    <dsp:sp modelId="{AB49E05D-4C7E-4C2B-91E5-B75EB2743C58}">
      <dsp:nvSpPr>
        <dsp:cNvPr id="0" name=""/>
        <dsp:cNvSpPr/>
      </dsp:nvSpPr>
      <dsp:spPr>
        <a:xfrm>
          <a:off x="1890" y="928021"/>
          <a:ext cx="1842954" cy="26975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招聘高级数据分析师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内部知识分享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90" y="928021"/>
        <a:ext cx="1842954" cy="2697562"/>
      </dsp:txXfrm>
    </dsp:sp>
    <dsp:sp modelId="{22405D97-7D0C-4876-8A2F-9B127FD1760B}">
      <dsp:nvSpPr>
        <dsp:cNvPr id="0" name=""/>
        <dsp:cNvSpPr/>
      </dsp:nvSpPr>
      <dsp:spPr>
        <a:xfrm>
          <a:off x="2102858" y="190839"/>
          <a:ext cx="1842954" cy="7371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2858" y="190839"/>
        <a:ext cx="1842954" cy="737181"/>
      </dsp:txXfrm>
    </dsp:sp>
    <dsp:sp modelId="{A9DB4347-4A47-45BD-A23B-8D6003E73785}">
      <dsp:nvSpPr>
        <dsp:cNvPr id="0" name=""/>
        <dsp:cNvSpPr/>
      </dsp:nvSpPr>
      <dsp:spPr>
        <a:xfrm>
          <a:off x="2102858" y="928021"/>
          <a:ext cx="1842954" cy="26975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每月分析报告保持人均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个，提升分析质量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分析报告内部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review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和业务方沟通迭加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2858" y="928021"/>
        <a:ext cx="1842954" cy="2697562"/>
      </dsp:txXfrm>
    </dsp:sp>
    <dsp:sp modelId="{C492FEC9-5045-41F3-822C-637B85E6CF82}">
      <dsp:nvSpPr>
        <dsp:cNvPr id="0" name=""/>
        <dsp:cNvSpPr/>
      </dsp:nvSpPr>
      <dsp:spPr>
        <a:xfrm>
          <a:off x="4203827" y="190839"/>
          <a:ext cx="1842954" cy="7371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数据质量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3827" y="190839"/>
        <a:ext cx="1842954" cy="737181"/>
      </dsp:txXfrm>
    </dsp:sp>
    <dsp:sp modelId="{FBC176CE-5E6D-4D66-95F5-1C5E69692ED3}">
      <dsp:nvSpPr>
        <dsp:cNvPr id="0" name=""/>
        <dsp:cNvSpPr/>
      </dsp:nvSpPr>
      <dsp:spPr>
        <a:xfrm>
          <a:off x="4203827" y="928021"/>
          <a:ext cx="1842954" cy="26975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月核心报表数据统一，数据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降低一半；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加强数据复查。核心数据第二人复查；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推进数据应用层建设，实现统一管控；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3827" y="928021"/>
        <a:ext cx="1842954" cy="2697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A8A4-524E-BF41-93A0-D6413679109C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8F03-22F8-D24B-A489-A35FDDD72E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70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534E-CB86-7543-B28D-A012CDA3947E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2E6A8-DAA4-2A4C-B320-3A69DD40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房源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包括主营小区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659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73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2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81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93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11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3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小区派客</a:t>
            </a:r>
            <a:r>
              <a:rPr kumimoji="1" lang="en-US" altLang="zh-CN" dirty="0"/>
              <a:t>0.6</a:t>
            </a:r>
            <a:r>
              <a:rPr kumimoji="1" lang="zh-CN" altLang="en-US" dirty="0"/>
              <a:t>的覆盖率：用户浏览历史</a:t>
            </a:r>
            <a:r>
              <a:rPr kumimoji="1" lang="en-US" altLang="zh-CN" dirty="0"/>
              <a:t>7%</a:t>
            </a:r>
            <a:r>
              <a:rPr kumimoji="1" lang="zh-CN" altLang="en-US" dirty="0"/>
              <a:t>、需求细化到小区</a:t>
            </a:r>
            <a:r>
              <a:rPr kumimoji="1" lang="en-US" altLang="zh-CN" dirty="0"/>
              <a:t>-》</a:t>
            </a:r>
            <a:r>
              <a:rPr kumimoji="1" lang="zh-CN" altLang="en-US" dirty="0"/>
              <a:t>小区顾问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89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5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98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46856" y="1275606"/>
            <a:ext cx="8229600" cy="6440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67544" y="2139702"/>
            <a:ext cx="8229600" cy="357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23478"/>
            <a:ext cx="7772400" cy="64807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059582"/>
            <a:ext cx="6400800" cy="24482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54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498"/>
            <a:ext cx="9144000" cy="357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1856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rgbClr val="E24A05"/>
                </a:solidFill>
              </a:rPr>
              <a:t>Thanks</a:t>
            </a:r>
            <a:endParaRPr kumimoji="1" lang="zh-CN" altLang="en-US" sz="4800" dirty="0">
              <a:solidFill>
                <a:srgbClr val="E24A0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0"/>
            <a:ext cx="9144000" cy="357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数据部总结与展望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Stanley</a:t>
            </a:r>
            <a:r>
              <a:rPr kumimoji="1" lang="en-US" altLang="zh-CN" dirty="0" smtClean="0"/>
              <a:t>/Hammer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472008" y="166177"/>
            <a:ext cx="7772400" cy="648072"/>
          </a:xfrm>
        </p:spPr>
        <p:txBody>
          <a:bodyPr/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201606 DM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个性化主动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1" y="671032"/>
            <a:ext cx="7116387" cy="44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472008" y="166177"/>
            <a:ext cx="7772400" cy="648072"/>
          </a:xfrm>
        </p:spPr>
        <p:txBody>
          <a:bodyPr/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201606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0" y="1059582"/>
            <a:ext cx="7759195" cy="34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7772400" cy="648072"/>
          </a:xfrm>
        </p:spPr>
        <p:txBody>
          <a:bodyPr/>
          <a:lstStyle/>
          <a:p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数据回顾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62106"/>
              </p:ext>
            </p:extLst>
          </p:nvPr>
        </p:nvGraphicFramePr>
        <p:xfrm>
          <a:off x="251520" y="1563638"/>
          <a:ext cx="471652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1520" y="915566"/>
            <a:ext cx="7844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月整合核心微报表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月分析报告提升至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个），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偏向于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、派单、生态圈等新项目。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49758"/>
              </p:ext>
            </p:extLst>
          </p:nvPr>
        </p:nvGraphicFramePr>
        <p:xfrm>
          <a:off x="5076057" y="1563638"/>
          <a:ext cx="381642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09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7772400" cy="648072"/>
          </a:xfrm>
        </p:spPr>
        <p:txBody>
          <a:bodyPr/>
          <a:lstStyle/>
          <a:p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失与得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105958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失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分析师仍处于被业务推着的状态；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提前准备新项目数据。确保新项目上线即能看到报表；</a:t>
            </a:r>
          </a:p>
          <a:p>
            <a:pPr>
              <a:spcAft>
                <a:spcPts val="0"/>
              </a:spcAft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5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7772400" cy="648072"/>
          </a:xfrm>
        </p:spPr>
        <p:txBody>
          <a:bodyPr/>
          <a:lstStyle/>
          <a:p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成长目标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1403648" y="987574"/>
          <a:ext cx="604867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5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472008" y="166177"/>
            <a:ext cx="7772400" cy="648072"/>
          </a:xfrm>
        </p:spPr>
        <p:txBody>
          <a:bodyPr/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201605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数据架构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3" y="987574"/>
            <a:ext cx="8180057" cy="3799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91680" y="1873156"/>
            <a:ext cx="1872208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50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0072" y="1851670"/>
            <a:ext cx="1800200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Fast Data 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9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472008" y="166177"/>
            <a:ext cx="7772400" cy="648072"/>
          </a:xfrm>
        </p:spPr>
        <p:txBody>
          <a:bodyPr/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201605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数据仓库完善与扩容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6TB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057522"/>
              </p:ext>
            </p:extLst>
          </p:nvPr>
        </p:nvGraphicFramePr>
        <p:xfrm>
          <a:off x="4572000" y="1203599"/>
          <a:ext cx="4297610" cy="3143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867702"/>
              </p:ext>
            </p:extLst>
          </p:nvPr>
        </p:nvGraphicFramePr>
        <p:xfrm>
          <a:off x="273502" y="1203599"/>
          <a:ext cx="429849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9" y="4083918"/>
            <a:ext cx="3749757" cy="52092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7236296" y="2283718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32240" y="1903933"/>
            <a:ext cx="1080120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扩容完成</a:t>
            </a:r>
          </a:p>
        </p:txBody>
      </p:sp>
    </p:spTree>
    <p:extLst>
      <p:ext uri="{BB962C8B-B14F-4D97-AF65-F5344CB8AC3E}">
        <p14:creationId xmlns:p14="http://schemas.microsoft.com/office/powerpoint/2010/main" val="3672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472008" y="166177"/>
            <a:ext cx="7772400" cy="648072"/>
          </a:xfrm>
        </p:spPr>
        <p:txBody>
          <a:bodyPr/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201605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</a:p>
        </p:txBody>
      </p:sp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515696"/>
              </p:ext>
            </p:extLst>
          </p:nvPr>
        </p:nvGraphicFramePr>
        <p:xfrm>
          <a:off x="4823520" y="1131590"/>
          <a:ext cx="417869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801909"/>
              </p:ext>
            </p:extLst>
          </p:nvPr>
        </p:nvGraphicFramePr>
        <p:xfrm>
          <a:off x="237031" y="1131590"/>
          <a:ext cx="4572000" cy="382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下箭头 5"/>
          <p:cNvSpPr/>
          <p:nvPr/>
        </p:nvSpPr>
        <p:spPr>
          <a:xfrm>
            <a:off x="3635896" y="2355726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03848" y="2067694"/>
            <a:ext cx="1044624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爬虫影响</a:t>
            </a:r>
          </a:p>
        </p:txBody>
      </p:sp>
      <p:sp>
        <p:nvSpPr>
          <p:cNvPr id="9" name="下箭头 8"/>
          <p:cNvSpPr/>
          <p:nvPr/>
        </p:nvSpPr>
        <p:spPr>
          <a:xfrm>
            <a:off x="4355976" y="2067694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23928" y="1779662"/>
            <a:ext cx="1044624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召回影响</a:t>
            </a:r>
          </a:p>
        </p:txBody>
      </p:sp>
    </p:spTree>
    <p:extLst>
      <p:ext uri="{BB962C8B-B14F-4D97-AF65-F5344CB8AC3E}">
        <p14:creationId xmlns:p14="http://schemas.microsoft.com/office/powerpoint/2010/main" val="20530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472008" y="166177"/>
            <a:ext cx="7772400" cy="648072"/>
          </a:xfrm>
        </p:spPr>
        <p:txBody>
          <a:bodyPr/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201605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派客顾问等级</a:t>
            </a:r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738677"/>
              </p:ext>
            </p:extLst>
          </p:nvPr>
        </p:nvGraphicFramePr>
        <p:xfrm>
          <a:off x="2699792" y="1085894"/>
          <a:ext cx="3307904" cy="335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下箭头 14"/>
          <p:cNvSpPr/>
          <p:nvPr/>
        </p:nvSpPr>
        <p:spPr>
          <a:xfrm rot="14691828">
            <a:off x="4521465" y="3026180"/>
            <a:ext cx="190995" cy="8149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3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472008" y="166177"/>
            <a:ext cx="7772400" cy="648072"/>
          </a:xfrm>
        </p:spPr>
        <p:txBody>
          <a:bodyPr/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201606 DW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建设数据集市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4" y="1491630"/>
            <a:ext cx="6730763" cy="554040"/>
          </a:xfrm>
          <a:prstGeom prst="rect">
            <a:avLst/>
          </a:prstGeom>
        </p:spPr>
      </p:pic>
      <p:sp>
        <p:nvSpPr>
          <p:cNvPr id="6" name="上箭头 5"/>
          <p:cNvSpPr/>
          <p:nvPr/>
        </p:nvSpPr>
        <p:spPr>
          <a:xfrm>
            <a:off x="4307886" y="2833702"/>
            <a:ext cx="288032" cy="86409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73606" y="376655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月底</a:t>
            </a:r>
          </a:p>
        </p:txBody>
      </p:sp>
      <p:sp>
        <p:nvSpPr>
          <p:cNvPr id="8" name="上箭头 7"/>
          <p:cNvSpPr/>
          <p:nvPr/>
        </p:nvSpPr>
        <p:spPr>
          <a:xfrm>
            <a:off x="1333872" y="2791023"/>
            <a:ext cx="288032" cy="86409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9592" y="372387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月初</a:t>
            </a:r>
          </a:p>
        </p:txBody>
      </p:sp>
      <p:sp>
        <p:nvSpPr>
          <p:cNvPr id="10" name="上箭头 9"/>
          <p:cNvSpPr/>
          <p:nvPr/>
        </p:nvSpPr>
        <p:spPr>
          <a:xfrm>
            <a:off x="7217301" y="2833702"/>
            <a:ext cx="288032" cy="86409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3021" y="376655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月中</a:t>
            </a:r>
          </a:p>
        </p:txBody>
      </p:sp>
    </p:spTree>
    <p:extLst>
      <p:ext uri="{BB962C8B-B14F-4D97-AF65-F5344CB8AC3E}">
        <p14:creationId xmlns:p14="http://schemas.microsoft.com/office/powerpoint/2010/main" val="161855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16463</TotalTime>
  <Words>285</Words>
  <Application>Microsoft Office PowerPoint</Application>
  <PresentationFormat>全屏显示(16:9)</PresentationFormat>
  <Paragraphs>58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Office 主题</vt:lpstr>
      <vt:lpstr>自定义设计方案</vt:lpstr>
      <vt:lpstr>1_自定义设计方案</vt:lpstr>
      <vt:lpstr>数据部总结与展望</vt:lpstr>
      <vt:lpstr>2016年5月-数据回顾</vt:lpstr>
      <vt:lpstr>2016年5月-失与得</vt:lpstr>
      <vt:lpstr>2016年6月-成长目标</vt:lpstr>
      <vt:lpstr>201605 数据架构</vt:lpstr>
      <vt:lpstr>201605 数据仓库完善与扩容6TB</vt:lpstr>
      <vt:lpstr>201605 推荐系统</vt:lpstr>
      <vt:lpstr>201605 派客顾问等级</vt:lpstr>
      <vt:lpstr>201606 DW建设数据集市</vt:lpstr>
      <vt:lpstr>201606 DM个性化主动PUSH</vt:lpstr>
      <vt:lpstr>201606 团队架构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xuhuan</dc:creator>
  <cp:lastModifiedBy>Hammer</cp:lastModifiedBy>
  <cp:revision>920</cp:revision>
  <dcterms:created xsi:type="dcterms:W3CDTF">2013-10-28T06:16:32Z</dcterms:created>
  <dcterms:modified xsi:type="dcterms:W3CDTF">2016-06-03T08:03:47Z</dcterms:modified>
</cp:coreProperties>
</file>