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1"/>
  </p:notesMasterIdLst>
  <p:sldIdLst>
    <p:sldId id="259" r:id="rId4"/>
    <p:sldId id="269" r:id="rId5"/>
    <p:sldId id="271" r:id="rId6"/>
    <p:sldId id="272" r:id="rId7"/>
    <p:sldId id="270" r:id="rId8"/>
    <p:sldId id="27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0714" autoAdjust="0"/>
  </p:normalViewPr>
  <p:slideViewPr>
    <p:cSldViewPr snapToGrid="0">
      <p:cViewPr varScale="1">
        <p:scale>
          <a:sx n="155" d="100"/>
          <a:sy n="155" d="100"/>
        </p:scale>
        <p:origin x="200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新房拓客系统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客户价值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en-US" altLang="zh-CN" dirty="0" smtClean="0"/>
              <a:t>ason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新房拓客现状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初期会有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万个电话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我们需要对电话进行分类后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把最有价值的一批电话找出来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优先拨打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客户电话来源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71565"/>
              </p:ext>
            </p:extLst>
          </p:nvPr>
        </p:nvGraphicFramePr>
        <p:xfrm>
          <a:off x="988699" y="1227436"/>
          <a:ext cx="9028512" cy="425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256"/>
                <a:gridCol w="4514256"/>
              </a:tblGrid>
              <a:tr h="636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客户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来电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客户通过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单页来电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访问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有手机号）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客户访问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单页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案场名单</a:t>
                      </a:r>
                      <a:endParaRPr lang="zh-CN" altLang="en-US" sz="1050" kern="1200" dirty="0">
                        <a:solidFill>
                          <a:srgbClr val="1F497D"/>
                        </a:solidFill>
                        <a:effectLst/>
                        <a:latin typeface="宋体" charset="0"/>
                        <a:ea typeface="+mn-ea"/>
                        <a:cs typeface="+mn-cs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批量导入名单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A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公客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（有手机号）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二手房公客名单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  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注册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注册客户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业主名单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二手房房东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名单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,</a:t>
                      </a:r>
                      <a:r>
                        <a:rPr lang="zh-CN" altLang="en-US" sz="1050" baseline="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baseline="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置换需求的房东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（近</a:t>
                      </a:r>
                      <a:r>
                        <a:rPr lang="en-US" altLang="zh-CN" sz="1050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3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月成交房东）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51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新房顾问录入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被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踢公后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待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分配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客户电话来源权重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95855"/>
              </p:ext>
            </p:extLst>
          </p:nvPr>
        </p:nvGraphicFramePr>
        <p:xfrm>
          <a:off x="988699" y="1227436"/>
          <a:ext cx="8970848" cy="41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12"/>
                <a:gridCol w="2242712"/>
                <a:gridCol w="2242712"/>
                <a:gridCol w="2242712"/>
              </a:tblGrid>
              <a:tr h="614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来源权重</a:t>
                      </a:r>
                      <a:endParaRPr lang="zh-CN" altLang="en-US" dirty="0"/>
                    </a:p>
                  </a:txBody>
                  <a:tcPr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客户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来电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客户通过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单页来电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50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访问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有手机号）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客户访问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楼盘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单页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40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案场名单</a:t>
                      </a:r>
                      <a:endParaRPr lang="zh-CN" altLang="en-US" sz="1050" kern="1200" dirty="0">
                        <a:solidFill>
                          <a:srgbClr val="1F497D"/>
                        </a:solidFill>
                        <a:effectLst/>
                        <a:latin typeface="宋体" charset="0"/>
                        <a:ea typeface="+mn-ea"/>
                        <a:cs typeface="+mn-cs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批量导入名单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30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A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公客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（有手机号）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二手房公客名单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  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20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-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注册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（手机号）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注册客户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10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业主名单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二手房房东</a:t>
                      </a: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名单</a:t>
                      </a:r>
                      <a:r>
                        <a:rPr lang="en-US" altLang="zh-CN" sz="105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,</a:t>
                      </a:r>
                      <a:r>
                        <a:rPr lang="zh-CN" altLang="en-US" sz="1050" baseline="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zh-CN" altLang="en-US" sz="1050" baseline="0" dirty="0" smtClean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置换需求的房东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（近</a:t>
                      </a:r>
                      <a:r>
                        <a:rPr lang="en-US" altLang="zh-CN" sz="1050" dirty="0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3</a:t>
                      </a: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月成交房东）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5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  <a:tr h="49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1F497D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新房顾问录入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rgbClr val="1F497D"/>
                          </a:solidFill>
                          <a:effectLst/>
                          <a:latin typeface="宋体" charset="0"/>
                        </a:rPr>
                        <a:t>被踢公后待分配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宋体" charset="0"/>
                        </a:rPr>
                        <a:t>0</a:t>
                      </a:r>
                      <a:endParaRPr lang="zh-CN" altLang="en-US" sz="1200" dirty="0">
                        <a:effectLst/>
                        <a:latin typeface="宋体" charset="0"/>
                      </a:endParaRPr>
                    </a:p>
                  </a:txBody>
                  <a:tcPr marL="64770" marR="6477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RFM</a:t>
            </a:r>
            <a:r>
              <a:rPr kumimoji="1" lang="zh-CN" altLang="en-US" dirty="0" smtClean="0"/>
              <a:t> 模型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挖据</a:t>
            </a:r>
            <a:r>
              <a:rPr kumimoji="1" lang="zh-CN" altLang="en-US" dirty="0"/>
              <a:t>客户价值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0" y="1028732"/>
            <a:ext cx="8416068" cy="2291117"/>
          </a:xfrm>
        </p:spPr>
        <p:txBody>
          <a:bodyPr/>
          <a:lstStyle/>
          <a:p>
            <a:r>
              <a:rPr kumimoji="1" lang="en-US" altLang="zh-CN" sz="1800" dirty="0" err="1" smtClean="0"/>
              <a:t>Recency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 smtClean="0"/>
              <a:t>客户最近一次访问时长</a:t>
            </a:r>
          </a:p>
          <a:p>
            <a:r>
              <a:rPr kumimoji="1" lang="en-US" altLang="zh-CN" sz="1800" dirty="0" smtClean="0"/>
              <a:t>Frequency: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 smtClean="0"/>
              <a:t>客户访问新房单页频次</a:t>
            </a:r>
          </a:p>
          <a:p>
            <a:r>
              <a:rPr lang="en-US" altLang="zh-CN" sz="1800" dirty="0" smtClean="0"/>
              <a:t>Monetary:</a:t>
            </a:r>
            <a:r>
              <a:rPr lang="zh-CN" altLang="en-US" sz="1800" dirty="0" smtClean="0"/>
              <a:t> </a:t>
            </a:r>
            <a:endParaRPr lang="zh-CN" altLang="en-US" sz="1800" dirty="0" smtClean="0"/>
          </a:p>
          <a:p>
            <a:r>
              <a:rPr kumimoji="1" lang="zh-CN" altLang="en-US" sz="1800" dirty="0" smtClean="0"/>
              <a:t>   访问新房单页总 </a:t>
            </a:r>
            <a:r>
              <a:rPr kumimoji="1" lang="en-US" altLang="zh-CN" sz="1800" dirty="0" err="1" smtClean="0"/>
              <a:t>vppv</a:t>
            </a:r>
            <a:endParaRPr kumimoji="1" lang="zh-CN" altLang="en-US" sz="1800" dirty="0" smtClean="0"/>
          </a:p>
          <a:p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  拨打房源单页电话</a:t>
            </a:r>
          </a:p>
          <a:p>
            <a:r>
              <a:rPr kumimoji="1" lang="zh-CN" altLang="en-US" sz="1800" dirty="0" smtClean="0"/>
              <a:t>   发生微聊</a:t>
            </a:r>
          </a:p>
          <a:p>
            <a:r>
              <a:rPr kumimoji="1" lang="zh-CN" altLang="en-US" sz="1800" dirty="0" smtClean="0"/>
              <a:t>最近 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 天内发生的数据变化</a:t>
            </a:r>
          </a:p>
          <a:p>
            <a:r>
              <a:rPr kumimoji="1" lang="zh-CN" altLang="en-US" sz="1800" dirty="0" smtClean="0"/>
              <a:t>   </a:t>
            </a:r>
            <a:endParaRPr kumimoji="1"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01438"/>
              </p:ext>
            </p:extLst>
          </p:nvPr>
        </p:nvGraphicFramePr>
        <p:xfrm>
          <a:off x="431370" y="3435178"/>
          <a:ext cx="11109841" cy="293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281"/>
                <a:gridCol w="3703281"/>
                <a:gridCol w="1234426"/>
                <a:gridCol w="1234427"/>
                <a:gridCol w="1234426"/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dirty="0" err="1" smtClean="0"/>
                        <a:t>Recency</a:t>
                      </a:r>
                      <a:r>
                        <a:rPr kumimoji="1" lang="zh-CN" altLang="en-US" sz="1800" dirty="0" smtClean="0"/>
                        <a:t>  </a:t>
                      </a:r>
                      <a:r>
                        <a:rPr kumimoji="1" lang="zh-CN" altLang="en-US" sz="1800" dirty="0" smtClean="0"/>
                        <a:t>近期时长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dirty="0" smtClean="0"/>
                        <a:t>Frequency</a:t>
                      </a:r>
                      <a:r>
                        <a:rPr kumimoji="1" lang="zh-CN" altLang="en-US" sz="1800" dirty="0" smtClean="0"/>
                        <a:t> </a:t>
                      </a:r>
                      <a:r>
                        <a:rPr kumimoji="1" lang="zh-CN" altLang="en-US" sz="1800" dirty="0" smtClean="0"/>
                        <a:t>频次</a:t>
                      </a:r>
                      <a:endParaRPr lang="zh-CN" alt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Monetary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价值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  <a:tr h="32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~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24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小时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10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次或以上 </a:t>
                      </a:r>
                      <a:r>
                        <a:rPr lang="en-US" altLang="zh-CN" sz="1800" dirty="0" smtClean="0"/>
                        <a:t>-</a:t>
                      </a:r>
                      <a:r>
                        <a:rPr lang="zh-CN" altLang="en-US" sz="1800" dirty="0" smtClean="0"/>
                        <a:t> 权重 </a:t>
                      </a:r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总 </a:t>
                      </a:r>
                      <a:r>
                        <a:rPr lang="en-US" altLang="zh-CN" sz="1800" dirty="0" err="1" smtClean="0"/>
                        <a:t>vppv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拨打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微聊</a:t>
                      </a:r>
                      <a:endParaRPr lang="zh-CN" altLang="en-US" sz="1800" dirty="0"/>
                    </a:p>
                  </a:txBody>
                  <a:tcPr/>
                </a:tc>
              </a:tr>
              <a:tr h="571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24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~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48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小时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7</a:t>
                      </a:r>
                      <a:r>
                        <a:rPr lang="zh-CN" altLang="en-US" sz="1800" baseline="0" dirty="0" smtClean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5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–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9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次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/>
                        <a:t>30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次以上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30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权重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权重</a:t>
                      </a:r>
                      <a:endParaRPr lang="zh-CN" altLang="en-US" sz="1800" dirty="0"/>
                    </a:p>
                  </a:txBody>
                  <a:tcPr/>
                </a:tc>
              </a:tr>
              <a:tr h="816163"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/>
                        <a:t>48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~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72</a:t>
                      </a:r>
                      <a:r>
                        <a:rPr lang="zh-CN" altLang="en-US" sz="1800" baseline="0" dirty="0" smtClean="0"/>
                        <a:t> 小时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5</a:t>
                      </a:r>
                      <a:r>
                        <a:rPr lang="zh-CN" altLang="en-US" sz="1800" baseline="0" dirty="0" smtClean="0"/>
                        <a:t> 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–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5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次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 </a:t>
                      </a:r>
                      <a:r>
                        <a:rPr lang="en-US" altLang="zh-CN" sz="1800" baseline="0" dirty="0" smtClean="0"/>
                        <a:t>5</a:t>
                      </a:r>
                      <a:r>
                        <a:rPr lang="zh-CN" altLang="en-US" sz="1800" baseline="0" dirty="0" smtClean="0"/>
                        <a:t>  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10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~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30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25</a:t>
                      </a:r>
                      <a:endParaRPr lang="zh-CN" altLang="en-US" sz="1800" dirty="0" smtClean="0"/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  <a:tr h="326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72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小时以上 </a:t>
                      </a:r>
                      <a:r>
                        <a:rPr lang="en-US" altLang="zh-CN" sz="180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dirty="0" smtClean="0"/>
                        <a:t>次以下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权重 </a:t>
                      </a:r>
                      <a:r>
                        <a:rPr lang="en-US" altLang="zh-CN" sz="1800" baseline="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次以下 </a:t>
                      </a:r>
                      <a:r>
                        <a:rPr lang="en-US" altLang="zh-CN" sz="1800" baseline="0" dirty="0" smtClean="0"/>
                        <a:t>-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smtClean="0"/>
                        <a:t>20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20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1" y="1152480"/>
            <a:ext cx="9239851" cy="52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</TotalTime>
  <Words>356</Words>
  <Application>Microsoft Macintosh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Calibri</vt:lpstr>
      <vt:lpstr>黑体</vt:lpstr>
      <vt:lpstr>宋体</vt:lpstr>
      <vt:lpstr>Arial</vt:lpstr>
      <vt:lpstr>1_Office 主题</vt:lpstr>
      <vt:lpstr>自定义设计方案</vt:lpstr>
      <vt:lpstr>1_自定义设计方案</vt:lpstr>
      <vt:lpstr>新房拓客系统–客户价值</vt:lpstr>
      <vt:lpstr>新房拓客现状</vt:lpstr>
      <vt:lpstr>客户电话来源</vt:lpstr>
      <vt:lpstr>客户电话来源权重</vt:lpstr>
      <vt:lpstr>APP RFM 模型 - 挖据客户价值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460</cp:revision>
  <dcterms:created xsi:type="dcterms:W3CDTF">2015-08-28T07:51:35Z</dcterms:created>
  <dcterms:modified xsi:type="dcterms:W3CDTF">2016-07-28T12:03:48Z</dcterms:modified>
</cp:coreProperties>
</file>