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7" r:id="rId3"/>
  </p:sldMasterIdLst>
  <p:notesMasterIdLst>
    <p:notesMasterId r:id="rId28"/>
  </p:notesMasterIdLst>
  <p:handoutMasterIdLst>
    <p:handoutMasterId r:id="rId29"/>
  </p:handoutMasterIdLst>
  <p:sldIdLst>
    <p:sldId id="276" r:id="rId4"/>
    <p:sldId id="290" r:id="rId5"/>
    <p:sldId id="294" r:id="rId6"/>
    <p:sldId id="296" r:id="rId7"/>
    <p:sldId id="297" r:id="rId8"/>
    <p:sldId id="335" r:id="rId9"/>
    <p:sldId id="336" r:id="rId10"/>
    <p:sldId id="301" r:id="rId11"/>
    <p:sldId id="299" r:id="rId12"/>
    <p:sldId id="303" r:id="rId13"/>
    <p:sldId id="304" r:id="rId14"/>
    <p:sldId id="302" r:id="rId15"/>
    <p:sldId id="305" r:id="rId16"/>
    <p:sldId id="306" r:id="rId17"/>
    <p:sldId id="310" r:id="rId18"/>
    <p:sldId id="312" r:id="rId19"/>
    <p:sldId id="313" r:id="rId20"/>
    <p:sldId id="311" r:id="rId21"/>
    <p:sldId id="314" r:id="rId22"/>
    <p:sldId id="315" r:id="rId23"/>
    <p:sldId id="318" r:id="rId24"/>
    <p:sldId id="334" r:id="rId25"/>
    <p:sldId id="316" r:id="rId26"/>
    <p:sldId id="32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6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90B"/>
    <a:srgbClr val="E24A05"/>
    <a:srgbClr val="FF3E00"/>
    <a:srgbClr val="FF4800"/>
    <a:srgbClr val="E92F00"/>
    <a:srgbClr val="E43200"/>
    <a:srgbClr val="E4200C"/>
    <a:srgbClr val="549BD9"/>
    <a:srgbClr val="2F4BA2"/>
    <a:srgbClr val="FF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5427" autoAdjust="0"/>
  </p:normalViewPr>
  <p:slideViewPr>
    <p:cSldViewPr>
      <p:cViewPr varScale="1">
        <p:scale>
          <a:sx n="219" d="100"/>
          <a:sy n="219" d="100"/>
        </p:scale>
        <p:origin x="184" y="224"/>
      </p:cViewPr>
      <p:guideLst>
        <p:guide orient="horz" pos="1666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A8A4-524E-BF41-93A0-D6413679109C}" type="datetimeFigureOut">
              <a:rPr kumimoji="1" lang="zh-CN" altLang="en-US" smtClean="0"/>
              <a:t>16/1/26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8F03-22F8-D24B-A489-A35FDDD72E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066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534E-CB86-7543-B28D-A012CDA3947E}" type="datetimeFigureOut">
              <a:rPr kumimoji="1" lang="zh-CN" altLang="en-US" smtClean="0"/>
              <a:t>16/1/26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6A8-DAA4-2A4C-B320-3A69DD40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20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862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14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14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2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331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37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17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97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2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746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762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4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3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6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04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47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67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8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27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9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16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40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46856" y="1851670"/>
            <a:ext cx="8229600" cy="6440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67544" y="2643758"/>
            <a:ext cx="8229600" cy="357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0AD42F-ED9E-4F3B-87F2-CF492564CEB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16/1/26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778B6E-680E-44C1-BAF8-5C65F452B1B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983B2A-8B6C-48D9-80DF-DAB8DD6EB14B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16/1/26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FE530F-FA31-4310-BE11-1D2A685102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3478"/>
            <a:ext cx="7772400" cy="64807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6400800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983B2A-8B6C-48D9-80DF-DAB8DD6EB14B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16/1/26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FE530F-FA31-4310-BE11-1D2A685102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GIF"/><Relationship Id="rId9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08305"/>
            <a:ext cx="9144000" cy="3879669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95486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25" y="233586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93451"/>
            <a:ext cx="9144000" cy="326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18568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E24A05"/>
                </a:solidFill>
              </a:rPr>
              <a:t>Thanks</a:t>
            </a:r>
            <a:endParaRPr kumimoji="1" lang="zh-CN" altLang="en-US" sz="48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4777" y="2820152"/>
            <a:ext cx="360040" cy="360040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5290" y="2858252"/>
            <a:ext cx="1106043" cy="288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9592" y="1779662"/>
            <a:ext cx="7128792" cy="8587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推荐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899592" y="2638415"/>
            <a:ext cx="7128792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sz="2400" dirty="0" smtClean="0"/>
              <a:t>数据部 </a:t>
            </a:r>
            <a:r>
              <a:rPr lang="en-US" altLang="zh-CN" sz="2400" dirty="0" smtClean="0"/>
              <a:t>2016-01-26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板块： 金桥</a:t>
            </a:r>
            <a:r>
              <a:rPr kumimoji="1" lang="en-US" altLang="zh-CN" dirty="0">
                <a:solidFill>
                  <a:schemeClr val="tx1"/>
                </a:solidFill>
              </a:rPr>
              <a:t>:60</a:t>
            </a:r>
            <a:r>
              <a:rPr kumimoji="1" lang="zh-CN" altLang="en-US" dirty="0">
                <a:solidFill>
                  <a:schemeClr val="tx1"/>
                </a:solidFill>
              </a:rPr>
              <a:t>，周浦</a:t>
            </a:r>
            <a:r>
              <a:rPr kumimoji="1" lang="en-US" altLang="zh-CN" dirty="0">
                <a:solidFill>
                  <a:schemeClr val="tx1"/>
                </a:solidFill>
              </a:rPr>
              <a:t>:20</a:t>
            </a:r>
            <a:r>
              <a:rPr kumimoji="1" lang="zh-CN" altLang="en-US" dirty="0">
                <a:solidFill>
                  <a:schemeClr val="tx1"/>
                </a:solidFill>
              </a:rPr>
              <a:t>，航头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  <a:r>
              <a:rPr kumimoji="1" lang="zh-CN" altLang="en-US" dirty="0">
                <a:solidFill>
                  <a:schemeClr val="tx1"/>
                </a:solidFill>
              </a:rPr>
              <a:t>，川沙</a:t>
            </a:r>
            <a:r>
              <a:rPr kumimoji="1" lang="en-US" altLang="zh-CN" dirty="0">
                <a:solidFill>
                  <a:schemeClr val="tx1"/>
                </a:solidFill>
              </a:rPr>
              <a:t>:6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小区： 一方小区</a:t>
            </a:r>
            <a:r>
              <a:rPr kumimoji="1" lang="en-US" altLang="zh-CN" dirty="0">
                <a:solidFill>
                  <a:schemeClr val="tx1"/>
                </a:solidFill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</a:rPr>
              <a:t>，安阁苑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房型： 两室</a:t>
            </a:r>
            <a:r>
              <a:rPr kumimoji="1" lang="en-US" altLang="zh-CN" dirty="0">
                <a:solidFill>
                  <a:schemeClr val="tx1"/>
                </a:solidFill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</a:rPr>
              <a:t>，一室</a:t>
            </a:r>
            <a:r>
              <a:rPr kumimoji="1" lang="en-US" altLang="zh-CN" dirty="0">
                <a:solidFill>
                  <a:schemeClr val="tx1"/>
                </a:solidFill>
              </a:rPr>
              <a:t>:10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价格： </a:t>
            </a:r>
            <a:r>
              <a:rPr kumimoji="1" lang="en-US" altLang="zh-CN" dirty="0">
                <a:solidFill>
                  <a:schemeClr val="tx1"/>
                </a:solidFill>
              </a:rPr>
              <a:t>150-200</a:t>
            </a:r>
            <a:r>
              <a:rPr kumimoji="1" lang="zh-CN" altLang="en-US" dirty="0">
                <a:solidFill>
                  <a:schemeClr val="tx1"/>
                </a:solidFill>
              </a:rPr>
              <a:t>万</a:t>
            </a:r>
            <a:r>
              <a:rPr kumimoji="1" lang="en-US" altLang="zh-CN" dirty="0">
                <a:solidFill>
                  <a:schemeClr val="tx1"/>
                </a:solidFill>
              </a:rPr>
              <a:t>:70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阳台： </a:t>
            </a:r>
            <a:r>
              <a:rPr kumimoji="1" lang="en-US" altLang="zh-CN" dirty="0">
                <a:solidFill>
                  <a:schemeClr val="tx1"/>
                </a:solidFill>
              </a:rPr>
              <a:t>80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地铁： </a:t>
            </a:r>
            <a:r>
              <a:rPr kumimoji="1" lang="en-US" altLang="zh-CN" dirty="0">
                <a:solidFill>
                  <a:schemeClr val="tx1"/>
                </a:solidFill>
              </a:rPr>
              <a:t>92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需求模型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60450"/>
            <a:ext cx="8063230" cy="3396615"/>
          </a:xfrm>
        </p:spPr>
        <p:txBody>
          <a:bodyPr/>
          <a:lstStyle/>
          <a:p>
            <a:r>
              <a:rPr kumimoji="1" lang="zh-CN" altLang="zh-CN" sz="1600" dirty="0">
                <a:solidFill>
                  <a:schemeClr val="tx1"/>
                </a:solidFill>
                <a:uFillTx/>
                <a:latin typeface="黑体" charset="0"/>
              </a:rPr>
              <a:t>需求</a:t>
            </a:r>
            <a:r>
              <a:rPr kumimoji="1" lang="zh-CN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单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的标签们</a:t>
            </a:r>
            <a:r>
              <a:rPr kumimoji="1" lang="zh-CN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endParaRPr kumimoji="1" lang="zh-CN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zh-CN" sz="1600" dirty="0">
                <a:solidFill>
                  <a:schemeClr val="tx1"/>
                </a:solidFill>
                <a:uFillTx/>
                <a:latin typeface="黑体" charset="0"/>
              </a:rPr>
              <a:t>   周浦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100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分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、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一室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100</a:t>
            </a:r>
            <a:r>
              <a:rPr kumimoji="1" lang="zh-CN" altLang="en-US" sz="1600" dirty="0">
                <a:solidFill>
                  <a:schemeClr val="tx1"/>
                </a:solidFill>
                <a:latin typeface="黑体" charset="0"/>
              </a:rPr>
              <a:t>分、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150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万以下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100</a:t>
            </a:r>
            <a:r>
              <a:rPr kumimoji="1" lang="zh-CN" altLang="en-US" sz="1600" dirty="0">
                <a:solidFill>
                  <a:schemeClr val="tx1"/>
                </a:solidFill>
                <a:latin typeface="黑体" charset="0"/>
              </a:rPr>
              <a:t>分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浏览某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房源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的标签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  该房源的标签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会加成给用户对应此需求标签的分数</a:t>
            </a: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  例如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浏览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金桥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20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分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         </a:t>
            </a:r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阳台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10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分</a:t>
            </a:r>
            <a:endParaRPr kumimoji="1" lang="en-US" altLang="zh-CN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          ...</a:t>
            </a: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收藏某房源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charset="0"/>
              </a:rPr>
              <a:t>+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charset="0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charset="0"/>
              </a:rPr>
              <a:t>50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charset="0"/>
              </a:rPr>
              <a:t>分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过滤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+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uFillTx/>
                <a:latin typeface="黑体" charset="0"/>
              </a:rPr>
              <a:t>10</a:t>
            </a:r>
            <a:r>
              <a:rPr kumimoji="1" lang="zh-CN" altLang="en-US" sz="1600" dirty="0" smtClean="0">
                <a:solidFill>
                  <a:schemeClr val="tx1"/>
                </a:solidFill>
                <a:uFillTx/>
                <a:latin typeface="黑体" charset="0"/>
              </a:rPr>
              <a:t>分</a:t>
            </a:r>
            <a:endParaRPr kumimoji="1" lang="zh-CN" altLang="en-US" sz="16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  <a:uFillTx/>
                <a:latin typeface="黑体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uFillTx/>
                <a:latin typeface="黑体" charset="0"/>
              </a:rPr>
              <a:t>...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</a:t>
            </a:r>
            <a:r>
              <a:rPr kumimoji="1" lang="zh-CN" altLang="en-US" dirty="0" smtClean="0"/>
              <a:t>打分</a:t>
            </a:r>
            <a:r>
              <a:rPr kumimoji="1" lang="zh-CN" altLang="en-US" dirty="0"/>
              <a:t>逻辑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605" y="1059180"/>
            <a:ext cx="8063230" cy="312928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静态标签与用户需求标签相同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房源</a:t>
            </a:r>
          </a:p>
        </p:txBody>
      </p:sp>
      <p:sp>
        <p:nvSpPr>
          <p:cNvPr id="6" name="椭圆 5"/>
          <p:cNvSpPr/>
          <p:nvPr/>
        </p:nvSpPr>
        <p:spPr>
          <a:xfrm>
            <a:off x="2197100" y="19234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板块</a:t>
            </a:r>
          </a:p>
        </p:txBody>
      </p:sp>
      <p:sp>
        <p:nvSpPr>
          <p:cNvPr id="9" name="椭圆 8"/>
          <p:cNvSpPr/>
          <p:nvPr/>
        </p:nvSpPr>
        <p:spPr>
          <a:xfrm>
            <a:off x="3996055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小区</a:t>
            </a:r>
          </a:p>
        </p:txBody>
      </p:sp>
      <p:sp>
        <p:nvSpPr>
          <p:cNvPr id="10" name="椭圆 9"/>
          <p:cNvSpPr/>
          <p:nvPr/>
        </p:nvSpPr>
        <p:spPr>
          <a:xfrm>
            <a:off x="5292090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房型</a:t>
            </a:r>
          </a:p>
        </p:txBody>
      </p:sp>
      <p:sp>
        <p:nvSpPr>
          <p:cNvPr id="11" name="椭圆 10"/>
          <p:cNvSpPr/>
          <p:nvPr/>
        </p:nvSpPr>
        <p:spPr>
          <a:xfrm>
            <a:off x="5868670" y="27158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价格</a:t>
            </a:r>
          </a:p>
        </p:txBody>
      </p:sp>
      <p:sp>
        <p:nvSpPr>
          <p:cNvPr id="12" name="椭圆 11"/>
          <p:cNvSpPr/>
          <p:nvPr/>
        </p:nvSpPr>
        <p:spPr>
          <a:xfrm>
            <a:off x="2915920" y="29317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阳台</a:t>
            </a:r>
          </a:p>
        </p:txBody>
      </p:sp>
      <p:sp>
        <p:nvSpPr>
          <p:cNvPr id="13" name="椭圆 12"/>
          <p:cNvSpPr/>
          <p:nvPr/>
        </p:nvSpPr>
        <p:spPr>
          <a:xfrm>
            <a:off x="2988310" y="35794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地铁</a:t>
            </a:r>
          </a:p>
        </p:txBody>
      </p:sp>
      <p:sp>
        <p:nvSpPr>
          <p:cNvPr id="14" name="椭圆 13"/>
          <p:cNvSpPr/>
          <p:nvPr/>
        </p:nvSpPr>
        <p:spPr>
          <a:xfrm>
            <a:off x="536448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装修</a:t>
            </a:r>
          </a:p>
        </p:txBody>
      </p:sp>
      <p:pic>
        <p:nvPicPr>
          <p:cNvPr id="8" name="图片 7" descr="房源画像"/>
          <p:cNvPicPr>
            <a:picLocks noChangeAspect="1"/>
          </p:cNvPicPr>
          <p:nvPr/>
        </p:nvPicPr>
        <p:blipFill>
          <a:blip r:embed="rId3"/>
          <a:srcRect b="9617"/>
          <a:stretch>
            <a:fillRect/>
          </a:stretch>
        </p:blipFill>
        <p:spPr>
          <a:xfrm>
            <a:off x="3636010" y="2053590"/>
            <a:ext cx="1654810" cy="1701800"/>
          </a:xfrm>
          <a:prstGeom prst="round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58876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305810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  <a:sym typeface="+mn-ea"/>
              </a:rPr>
              <a:t>板块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： 金桥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:60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，周浦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:20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，航头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，川沙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:6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小区： 一方小区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，安阁苑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房型： 两室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:50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，一室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:10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价格：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150-200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万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:70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房源的标签：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     金桥、一方小区、一室、</a:t>
            </a:r>
            <a:r>
              <a:rPr kumimoji="1" lang="en-US" altLang="zh-CN" dirty="0">
                <a:solidFill>
                  <a:schemeClr val="tx1"/>
                </a:solidFill>
              </a:rPr>
              <a:t>150</a:t>
            </a:r>
            <a:r>
              <a:rPr kumimoji="1" lang="zh-CN" altLang="en-US" dirty="0">
                <a:solidFill>
                  <a:schemeClr val="tx1"/>
                </a:solidFill>
              </a:rPr>
              <a:t>万以下 </a:t>
            </a:r>
            <a:r>
              <a:rPr kumimoji="1" lang="en-US" altLang="zh-CN" dirty="0">
                <a:solidFill>
                  <a:schemeClr val="tx1"/>
                </a:solidFill>
              </a:rPr>
              <a:t>...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此房源得分：</a:t>
            </a:r>
          </a:p>
          <a:p>
            <a:r>
              <a:rPr kumimoji="1" lang="zh-CN" altLang="en-US" dirty="0">
                <a:solidFill>
                  <a:schemeClr val="tx1"/>
                </a:solidFill>
              </a:rPr>
              <a:t>     </a:t>
            </a:r>
            <a:r>
              <a:rPr kumimoji="1" lang="en-US" altLang="zh-CN" dirty="0">
                <a:solidFill>
                  <a:schemeClr val="tx1"/>
                </a:solidFill>
              </a:rPr>
              <a:t>score = 60+50+10+...= 120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 smtClean="0"/>
              <a:t>向用户推荐房源</a:t>
            </a:r>
            <a:r>
              <a:rPr kumimoji="1" lang="zh-CN" altLang="en-US" dirty="0" smtClean="0"/>
              <a:t>逻辑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3</a:t>
            </a: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系统实现</a:t>
            </a: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架构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115695" y="771525"/>
          <a:ext cx="642239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4" imgW="12750800" imgH="8483600" progId="Visio.Drawing.15">
                  <p:embed/>
                </p:oleObj>
              </mc:Choice>
              <mc:Fallback>
                <p:oleObj r:id="rId4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rcRect/>
                    </p:blipFill>
                    <p:spPr>
                      <a:xfrm>
                        <a:off x="1115695" y="771525"/>
                        <a:ext cx="6422390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zh-CN" dirty="0"/>
              <a:t>容错性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115695" y="771525"/>
          <a:ext cx="6422390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4" imgW="12750800" imgH="8483600" progId="Visio.Drawing.15">
                  <p:embed/>
                </p:oleObj>
              </mc:Choice>
              <mc:Fallback>
                <p:oleObj r:id="rId4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rcRect/>
                    </p:blipFill>
                    <p:spPr>
                      <a:xfrm>
                        <a:off x="1115695" y="771525"/>
                        <a:ext cx="6422390" cy="36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zh-CN" dirty="0"/>
              <a:t>扩展性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1116330" y="836295"/>
          <a:ext cx="6322695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4" imgW="12750800" imgH="8483600" progId="Visio.Drawing.15">
                  <p:embed/>
                </p:oleObj>
              </mc:Choice>
              <mc:Fallback>
                <p:oleObj r:id="rId4" imgW="12750800" imgH="84836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rcRect/>
                    </p:blipFill>
                    <p:spPr>
                      <a:xfrm>
                        <a:off x="1116330" y="836295"/>
                        <a:ext cx="6322695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数据采集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1595" y="771525"/>
            <a:ext cx="5885815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消息分发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9705" y="1059815"/>
            <a:ext cx="4171315" cy="2580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23665" y="1131570"/>
            <a:ext cx="452374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圆角矩形 195"/>
          <p:cNvSpPr/>
          <p:nvPr/>
        </p:nvSpPr>
        <p:spPr>
          <a:xfrm rot="17768">
            <a:off x="1693545" y="996315"/>
            <a:ext cx="3424555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F76CB7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系统用途</a:t>
            </a:r>
          </a:p>
        </p:txBody>
      </p:sp>
      <p:sp>
        <p:nvSpPr>
          <p:cNvPr id="1455" name="圆角矩形 195"/>
          <p:cNvSpPr/>
          <p:nvPr/>
        </p:nvSpPr>
        <p:spPr>
          <a:xfrm rot="17768">
            <a:off x="1693545" y="2148840"/>
            <a:ext cx="3424555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F39B43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推荐逻辑</a:t>
            </a:r>
          </a:p>
        </p:txBody>
      </p:sp>
      <p:sp>
        <p:nvSpPr>
          <p:cNvPr id="1456" name="圆角矩形 195"/>
          <p:cNvSpPr/>
          <p:nvPr/>
        </p:nvSpPr>
        <p:spPr>
          <a:xfrm rot="21578432" flipH="1">
            <a:off x="1719580" y="3242310"/>
            <a:ext cx="3423920" cy="733425"/>
          </a:xfrm>
          <a:custGeom>
            <a:avLst/>
            <a:gdLst>
              <a:gd name="connsiteX0" fmla="*/ 0 w 1782331"/>
              <a:gd name="connsiteY0" fmla="*/ 76468 h 343228"/>
              <a:gd name="connsiteX1" fmla="*/ 76468 w 1782331"/>
              <a:gd name="connsiteY1" fmla="*/ 0 h 343228"/>
              <a:gd name="connsiteX2" fmla="*/ 1705863 w 1782331"/>
              <a:gd name="connsiteY2" fmla="*/ 0 h 343228"/>
              <a:gd name="connsiteX3" fmla="*/ 1782331 w 1782331"/>
              <a:gd name="connsiteY3" fmla="*/ 76468 h 343228"/>
              <a:gd name="connsiteX4" fmla="*/ 1782331 w 1782331"/>
              <a:gd name="connsiteY4" fmla="*/ 266760 h 343228"/>
              <a:gd name="connsiteX5" fmla="*/ 1705863 w 1782331"/>
              <a:gd name="connsiteY5" fmla="*/ 343228 h 343228"/>
              <a:gd name="connsiteX6" fmla="*/ 76468 w 1782331"/>
              <a:gd name="connsiteY6" fmla="*/ 343228 h 343228"/>
              <a:gd name="connsiteX7" fmla="*/ 0 w 1782331"/>
              <a:gd name="connsiteY7" fmla="*/ 266760 h 343228"/>
              <a:gd name="connsiteX8" fmla="*/ 0 w 1782331"/>
              <a:gd name="connsiteY8" fmla="*/ 76468 h 343228"/>
              <a:gd name="connsiteX0-1" fmla="*/ 0 w 1782331"/>
              <a:gd name="connsiteY0-2" fmla="*/ 76481 h 343241"/>
              <a:gd name="connsiteX1-3" fmla="*/ 76468 w 1782331"/>
              <a:gd name="connsiteY1-4" fmla="*/ 13 h 343241"/>
              <a:gd name="connsiteX2-5" fmla="*/ 892773 w 1782331"/>
              <a:gd name="connsiteY2-6" fmla="*/ 64307 h 343241"/>
              <a:gd name="connsiteX3-7" fmla="*/ 1705863 w 1782331"/>
              <a:gd name="connsiteY3-8" fmla="*/ 13 h 343241"/>
              <a:gd name="connsiteX4-9" fmla="*/ 1782331 w 1782331"/>
              <a:gd name="connsiteY4-10" fmla="*/ 76481 h 343241"/>
              <a:gd name="connsiteX5-11" fmla="*/ 1782331 w 1782331"/>
              <a:gd name="connsiteY5-12" fmla="*/ 266773 h 343241"/>
              <a:gd name="connsiteX6-13" fmla="*/ 1705863 w 1782331"/>
              <a:gd name="connsiteY6-14" fmla="*/ 343241 h 343241"/>
              <a:gd name="connsiteX7-15" fmla="*/ 76468 w 1782331"/>
              <a:gd name="connsiteY7-16" fmla="*/ 343241 h 343241"/>
              <a:gd name="connsiteX8-17" fmla="*/ 0 w 1782331"/>
              <a:gd name="connsiteY8-18" fmla="*/ 266773 h 343241"/>
              <a:gd name="connsiteX9" fmla="*/ 0 w 1782331"/>
              <a:gd name="connsiteY9" fmla="*/ 76481 h 343241"/>
              <a:gd name="connsiteX0-19" fmla="*/ 0 w 1782331"/>
              <a:gd name="connsiteY0-20" fmla="*/ 76481 h 343241"/>
              <a:gd name="connsiteX1-21" fmla="*/ 76468 w 1782331"/>
              <a:gd name="connsiteY1-22" fmla="*/ 13 h 343241"/>
              <a:gd name="connsiteX2-23" fmla="*/ 892773 w 1782331"/>
              <a:gd name="connsiteY2-24" fmla="*/ 64307 h 343241"/>
              <a:gd name="connsiteX3-25" fmla="*/ 1705863 w 1782331"/>
              <a:gd name="connsiteY3-26" fmla="*/ 13 h 343241"/>
              <a:gd name="connsiteX4-27" fmla="*/ 1782331 w 1782331"/>
              <a:gd name="connsiteY4-28" fmla="*/ 76481 h 343241"/>
              <a:gd name="connsiteX5-29" fmla="*/ 1782331 w 1782331"/>
              <a:gd name="connsiteY5-30" fmla="*/ 266773 h 343241"/>
              <a:gd name="connsiteX6-31" fmla="*/ 1705863 w 1782331"/>
              <a:gd name="connsiteY6-32" fmla="*/ 343241 h 343241"/>
              <a:gd name="connsiteX7-33" fmla="*/ 847677 w 1782331"/>
              <a:gd name="connsiteY7-34" fmla="*/ 308828 h 343241"/>
              <a:gd name="connsiteX8-35" fmla="*/ 76468 w 1782331"/>
              <a:gd name="connsiteY8-36" fmla="*/ 343241 h 343241"/>
              <a:gd name="connsiteX9-37" fmla="*/ 0 w 1782331"/>
              <a:gd name="connsiteY9-38" fmla="*/ 266773 h 343241"/>
              <a:gd name="connsiteX10" fmla="*/ 0 w 1782331"/>
              <a:gd name="connsiteY10" fmla="*/ 76481 h 34324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  <a:cxn ang="0">
                <a:pos x="connsiteX3-25" y="connsiteY3-26"/>
              </a:cxn>
              <a:cxn ang="0">
                <a:pos x="connsiteX4-27" y="connsiteY4-28"/>
              </a:cxn>
              <a:cxn ang="0">
                <a:pos x="connsiteX5-29" y="connsiteY5-30"/>
              </a:cxn>
              <a:cxn ang="0">
                <a:pos x="connsiteX6-31" y="connsiteY6-32"/>
              </a:cxn>
              <a:cxn ang="0">
                <a:pos x="connsiteX7-33" y="connsiteY7-34"/>
              </a:cxn>
              <a:cxn ang="0">
                <a:pos x="connsiteX8-35" y="connsiteY8-36"/>
              </a:cxn>
              <a:cxn ang="0">
                <a:pos x="connsiteX9-37" y="connsiteY9-38"/>
              </a:cxn>
              <a:cxn ang="0">
                <a:pos x="connsiteX10" y="connsiteY10"/>
              </a:cxn>
            </a:cxnLst>
            <a:rect l="l" t="t" r="r" b="b"/>
            <a:pathLst>
              <a:path w="1782331" h="343241">
                <a:moveTo>
                  <a:pt x="0" y="76481"/>
                </a:moveTo>
                <a:cubicBezTo>
                  <a:pt x="0" y="34249"/>
                  <a:pt x="34236" y="13"/>
                  <a:pt x="76468" y="13"/>
                </a:cubicBezTo>
                <a:cubicBezTo>
                  <a:pt x="346416" y="-1078"/>
                  <a:pt x="622825" y="65398"/>
                  <a:pt x="892773" y="64307"/>
                </a:cubicBezTo>
                <a:cubicBezTo>
                  <a:pt x="1165957" y="65398"/>
                  <a:pt x="1432679" y="-1078"/>
                  <a:pt x="1705863" y="13"/>
                </a:cubicBezTo>
                <a:cubicBezTo>
                  <a:pt x="1748095" y="13"/>
                  <a:pt x="1782331" y="34249"/>
                  <a:pt x="1782331" y="76481"/>
                </a:cubicBezTo>
                <a:lnTo>
                  <a:pt x="1782331" y="266773"/>
                </a:lnTo>
                <a:cubicBezTo>
                  <a:pt x="1782331" y="309005"/>
                  <a:pt x="1748095" y="343241"/>
                  <a:pt x="1705863" y="343241"/>
                </a:cubicBezTo>
                <a:cubicBezTo>
                  <a:pt x="1420927" y="342504"/>
                  <a:pt x="1132613" y="309565"/>
                  <a:pt x="847677" y="308828"/>
                </a:cubicBezTo>
                <a:lnTo>
                  <a:pt x="76468" y="343241"/>
                </a:lnTo>
                <a:cubicBezTo>
                  <a:pt x="34236" y="343241"/>
                  <a:pt x="0" y="309005"/>
                  <a:pt x="0" y="266773"/>
                </a:cubicBezTo>
                <a:lnTo>
                  <a:pt x="0" y="76481"/>
                </a:lnTo>
                <a:close/>
              </a:path>
            </a:pathLst>
          </a:custGeom>
          <a:solidFill>
            <a:srgbClr val="91D0F3"/>
          </a:solidFill>
          <a:ln w="19050">
            <a:solidFill>
              <a:srgbClr val="FFFFFF"/>
            </a:solidFill>
          </a:ln>
          <a:effectLst>
            <a:outerShdw blurRad="76200" dist="50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具体实现</a:t>
            </a:r>
          </a:p>
        </p:txBody>
      </p:sp>
      <p:sp>
        <p:nvSpPr>
          <p:cNvPr id="1457" name="文本框 1456"/>
          <p:cNvSpPr txBox="1"/>
          <p:nvPr/>
        </p:nvSpPr>
        <p:spPr>
          <a:xfrm>
            <a:off x="5991860" y="734578"/>
            <a:ext cx="1016000" cy="10795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solidFill>
                  <a:srgbClr val="F76CB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苏新诗卵石体" panose="02010609000101010101" pitchFamily="49" charset="-122"/>
                <a:ea typeface="苏新诗卵石体" panose="02010609000101010101" pitchFamily="49" charset="-122"/>
                <a:cs typeface="+mn-cs"/>
              </a:rPr>
              <a:t>目</a:t>
            </a:r>
          </a:p>
        </p:txBody>
      </p:sp>
      <p:sp>
        <p:nvSpPr>
          <p:cNvPr id="1458" name="文本框 1457"/>
          <p:cNvSpPr txBox="1"/>
          <p:nvPr/>
        </p:nvSpPr>
        <p:spPr>
          <a:xfrm>
            <a:off x="7036970" y="734578"/>
            <a:ext cx="1016000" cy="108013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 w="12700">
                  <a:solidFill>
                    <a:srgbClr val="FFFFFF"/>
                  </a:solidFill>
                </a:ln>
                <a:solidFill>
                  <a:srgbClr val="B3D7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苏新诗卵石体" panose="02010609000101010101" pitchFamily="49" charset="-122"/>
                <a:ea typeface="苏新诗卵石体" panose="02010609000101010101" pitchFamily="49" charset="-122"/>
                <a:cs typeface="+mn-cs"/>
              </a:rPr>
              <a:t>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消息缓存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75740" y="1491615"/>
            <a:ext cx="5904865" cy="244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08040" y="166497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kafka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3590" y="264541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action</a:t>
            </a:r>
          </a:p>
        </p:txBody>
      </p:sp>
      <p:sp>
        <p:nvSpPr>
          <p:cNvPr id="8" name="椭圆 7"/>
          <p:cNvSpPr/>
          <p:nvPr/>
        </p:nvSpPr>
        <p:spPr>
          <a:xfrm>
            <a:off x="3347720" y="213995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visit</a:t>
            </a:r>
          </a:p>
        </p:txBody>
      </p:sp>
      <p:sp>
        <p:nvSpPr>
          <p:cNvPr id="9" name="椭圆 8"/>
          <p:cNvSpPr/>
          <p:nvPr/>
        </p:nvSpPr>
        <p:spPr>
          <a:xfrm>
            <a:off x="5004435" y="2571750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重推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1105" y="2644140"/>
            <a:ext cx="50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4" name="椭圆 3"/>
          <p:cNvSpPr/>
          <p:nvPr/>
        </p:nvSpPr>
        <p:spPr>
          <a:xfrm>
            <a:off x="3996055" y="3147695"/>
            <a:ext cx="109029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uFillTx/>
              </a:rPr>
              <a:t>房源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305810"/>
          </a:xfrm>
        </p:spPr>
        <p:txBody>
          <a:bodyPr/>
          <a:lstStyle/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用户表：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：静态、动态、需求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userId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房源表：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：静态、动态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：城市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区域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板块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小区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户型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价格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经纪人表：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：静态、动态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brokerId</a:t>
            </a:r>
            <a:endParaRPr kumimoji="1" lang="zh-CN" altLang="en-US" sz="1200" dirty="0">
              <a:solidFill>
                <a:schemeClr val="tx1"/>
              </a:solidFill>
              <a:uFillTx/>
              <a:latin typeface="黑体" charset="0"/>
              <a:sym typeface="+mn-ea"/>
            </a:endParaRP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需求表：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</a:rPr>
              <a:t>：用户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：城市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区域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板块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小区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户型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价格</a:t>
            </a:r>
          </a:p>
          <a:p>
            <a:r>
              <a:rPr kumimoji="1" lang="zh-CN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推荐表：</a:t>
            </a:r>
          </a:p>
          <a:p>
            <a:r>
              <a:rPr kumimoji="1" lang="zh-CN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cf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：用户</a:t>
            </a:r>
          </a:p>
          <a:p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rowkey</a:t>
            </a:r>
            <a:r>
              <a:rPr kumimoji="1" lang="zh-CN" altLang="en-US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：</a:t>
            </a:r>
            <a:r>
              <a:rPr kumimoji="1" lang="en-US" altLang="zh-CN" sz="1200" dirty="0">
                <a:solidFill>
                  <a:schemeClr val="tx1"/>
                </a:solidFill>
                <a:uFillTx/>
                <a:latin typeface="黑体" charset="0"/>
                <a:sym typeface="+mn-ea"/>
              </a:rPr>
              <a:t>houseId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标签存储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数据流程图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403985" y="627380"/>
          <a:ext cx="6333490" cy="40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4" imgW="8470900" imgH="5422900" progId="Visio.Drawing.15">
                  <p:embed/>
                </p:oleObj>
              </mc:Choice>
              <mc:Fallback>
                <p:oleObj r:id="rId4" imgW="8470900" imgH="54229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rcRect/>
                    </p:blipFill>
                    <p:spPr>
                      <a:xfrm>
                        <a:off x="1403985" y="627380"/>
                        <a:ext cx="6333490" cy="40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134745"/>
            <a:ext cx="8063230" cy="3230880"/>
          </a:xfrm>
        </p:spPr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163" y="123478"/>
            <a:ext cx="7772400" cy="648072"/>
          </a:xfrm>
        </p:spPr>
        <p:txBody>
          <a:bodyPr/>
          <a:lstStyle/>
          <a:p>
            <a:r>
              <a:rPr kumimoji="1" lang="zh-CN" altLang="en-US" dirty="0"/>
              <a:t>处理逻辑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47455" y="1491615"/>
            <a:ext cx="5904865" cy="244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43980" y="163576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spark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40200" y="3147695"/>
            <a:ext cx="802005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需求打分</a:t>
            </a:r>
          </a:p>
        </p:txBody>
      </p:sp>
      <p:sp>
        <p:nvSpPr>
          <p:cNvPr id="10" name="矩形 9"/>
          <p:cNvSpPr/>
          <p:nvPr/>
        </p:nvSpPr>
        <p:spPr>
          <a:xfrm>
            <a:off x="1835785" y="2715895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经纪人打分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204210" y="2571750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客户实时</a:t>
            </a:r>
          </a:p>
        </p:txBody>
      </p:sp>
      <p:sp>
        <p:nvSpPr>
          <p:cNvPr id="12" name="矩形 11"/>
          <p:cNvSpPr/>
          <p:nvPr/>
        </p:nvSpPr>
        <p:spPr>
          <a:xfrm>
            <a:off x="4500245" y="2284095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房源实时</a:t>
            </a:r>
          </a:p>
        </p:txBody>
      </p:sp>
      <p:sp>
        <p:nvSpPr>
          <p:cNvPr id="13" name="矩形 12"/>
          <p:cNvSpPr/>
          <p:nvPr/>
        </p:nvSpPr>
        <p:spPr>
          <a:xfrm>
            <a:off x="6156325" y="2860040"/>
            <a:ext cx="100203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推荐逻辑</a:t>
            </a:r>
          </a:p>
        </p:txBody>
      </p:sp>
      <p:sp>
        <p:nvSpPr>
          <p:cNvPr id="15" name="下箭头 14"/>
          <p:cNvSpPr/>
          <p:nvPr/>
        </p:nvSpPr>
        <p:spPr>
          <a:xfrm rot="1020000">
            <a:off x="2461895" y="1504315"/>
            <a:ext cx="215900" cy="8642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20640000">
            <a:off x="3606800" y="1504315"/>
            <a:ext cx="215900" cy="8642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360000">
            <a:off x="4977130" y="1266190"/>
            <a:ext cx="215900" cy="8832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6740000">
            <a:off x="5449570" y="2644775"/>
            <a:ext cx="215900" cy="4991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2743200" y="1958975"/>
            <a:ext cx="3307080" cy="101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itchFamily="34" charset="0"/>
                <a:ea typeface="Kozuka Gothic Pr6N B" pitchFamily="34" charset="-128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5027930" y="171958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891155" y="2803525"/>
            <a:ext cx="2192020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系统用途</a:t>
            </a: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把贴切用户需求的一批房子</a:t>
            </a:r>
            <a:r>
              <a:rPr kumimoji="1" lang="en-US" altLang="zh-CN" dirty="0" smtClean="0">
                <a:solidFill>
                  <a:schemeClr val="tx1"/>
                </a:solidFill>
              </a:rPr>
              <a:t>,</a:t>
            </a:r>
            <a:r>
              <a:rPr kumimoji="1" lang="zh-CN" altLang="en-US" dirty="0" smtClean="0">
                <a:solidFill>
                  <a:schemeClr val="tx1"/>
                </a:solidFill>
              </a:rPr>
              <a:t>推荐给用户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推荐</a:t>
            </a:r>
          </a:p>
        </p:txBody>
      </p:sp>
      <p:pic>
        <p:nvPicPr>
          <p:cNvPr id="7" name="图片 6" descr="推荐-用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0970" y="1923415"/>
            <a:ext cx="1370965" cy="1457960"/>
          </a:xfrm>
          <a:prstGeom prst="rect">
            <a:avLst/>
          </a:prstGeom>
        </p:spPr>
      </p:pic>
      <p:pic>
        <p:nvPicPr>
          <p:cNvPr id="8" name="图片 7" descr="推荐-房"/>
          <p:cNvPicPr>
            <a:picLocks noChangeAspect="1"/>
          </p:cNvPicPr>
          <p:nvPr/>
        </p:nvPicPr>
        <p:blipFill>
          <a:blip r:embed="rId4"/>
          <a:srcRect r="3497" b="5236"/>
          <a:stretch>
            <a:fillRect/>
          </a:stretch>
        </p:blipFill>
        <p:spPr>
          <a:xfrm>
            <a:off x="1164590" y="1708785"/>
            <a:ext cx="1927860" cy="176974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2500" y="2427605"/>
            <a:ext cx="1511935" cy="5041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画像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987574"/>
            <a:ext cx="7704856" cy="2448272"/>
          </a:xfrm>
        </p:spPr>
        <p:txBody>
          <a:bodyPr/>
          <a:lstStyle/>
          <a:p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用户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画像              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房源画像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</a:t>
            </a:r>
          </a:p>
        </p:txBody>
      </p:sp>
      <p:pic>
        <p:nvPicPr>
          <p:cNvPr id="8" name="图片 7" descr="房源画像"/>
          <p:cNvPicPr>
            <a:picLocks noChangeAspect="1"/>
          </p:cNvPicPr>
          <p:nvPr/>
        </p:nvPicPr>
        <p:blipFill>
          <a:blip r:embed="rId3"/>
          <a:srcRect t="3424" b="8878"/>
          <a:stretch>
            <a:fillRect/>
          </a:stretch>
        </p:blipFill>
        <p:spPr>
          <a:xfrm>
            <a:off x="4283968" y="1994278"/>
            <a:ext cx="1885950" cy="1837690"/>
          </a:xfrm>
          <a:prstGeom prst="roundRect">
            <a:avLst/>
          </a:prstGeom>
        </p:spPr>
      </p:pic>
      <p:pic>
        <p:nvPicPr>
          <p:cNvPr id="9" name="图片 8" descr="推荐-用户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8827" y="2163298"/>
            <a:ext cx="1370965" cy="145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31840" y="1419622"/>
            <a:ext cx="3888432" cy="2808312"/>
          </a:xfrm>
        </p:spPr>
        <p:txBody>
          <a:bodyPr/>
          <a:lstStyle/>
          <a:p>
            <a:r>
              <a:rPr kumimoji="1" lang="zh-CN" altLang="en-US" sz="2000" dirty="0" smtClean="0"/>
              <a:t>需求城市</a:t>
            </a:r>
          </a:p>
          <a:p>
            <a:r>
              <a:rPr kumimoji="1" lang="zh-CN" altLang="en-US" sz="2000" dirty="0"/>
              <a:t>需求</a:t>
            </a:r>
            <a:r>
              <a:rPr kumimoji="1" lang="zh-CN" altLang="en-US" sz="2000" dirty="0" smtClean="0"/>
              <a:t>区域</a:t>
            </a:r>
          </a:p>
          <a:p>
            <a:r>
              <a:rPr kumimoji="1" lang="zh-CN" altLang="en-US" sz="2000" dirty="0"/>
              <a:t>需求</a:t>
            </a:r>
            <a:r>
              <a:rPr kumimoji="1" lang="zh-CN" altLang="en-US" sz="2000" dirty="0" smtClean="0"/>
              <a:t>板块</a:t>
            </a:r>
          </a:p>
          <a:p>
            <a:r>
              <a:rPr kumimoji="1" lang="zh-CN" altLang="en-US" sz="2000" dirty="0"/>
              <a:t>需求</a:t>
            </a:r>
            <a:r>
              <a:rPr kumimoji="1" lang="zh-CN" altLang="en-US" sz="2000" dirty="0" smtClean="0"/>
              <a:t>小区</a:t>
            </a:r>
          </a:p>
          <a:p>
            <a:r>
              <a:rPr kumimoji="1" lang="zh-CN" altLang="en-US" sz="2000" dirty="0"/>
              <a:t>需求</a:t>
            </a:r>
            <a:r>
              <a:rPr kumimoji="1" lang="zh-CN" altLang="en-US" sz="2000" dirty="0" smtClean="0"/>
              <a:t>户型</a:t>
            </a:r>
          </a:p>
          <a:p>
            <a:r>
              <a:rPr kumimoji="1" lang="zh-CN" altLang="en-US" sz="2000" dirty="0"/>
              <a:t>需求</a:t>
            </a:r>
            <a:r>
              <a:rPr kumimoji="1" lang="zh-CN" altLang="en-US" sz="2000" dirty="0" smtClean="0"/>
              <a:t>价格</a:t>
            </a:r>
          </a:p>
          <a:p>
            <a:r>
              <a:rPr kumimoji="1" lang="en-US" altLang="zh-CN" sz="2000" dirty="0" smtClean="0"/>
              <a:t>……</a:t>
            </a:r>
            <a:endParaRPr kumimoji="1" lang="zh-CN" altLang="en-US" sz="20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用户画像</a:t>
            </a:r>
            <a:endParaRPr kumimoji="1" lang="zh-CN" altLang="en-US" dirty="0"/>
          </a:p>
        </p:txBody>
      </p:sp>
      <p:pic>
        <p:nvPicPr>
          <p:cNvPr id="6" name="图片 5" descr="推荐-用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9538" y="1851670"/>
            <a:ext cx="1370965" cy="14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房源画像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01443" y="1419622"/>
            <a:ext cx="2232248" cy="3384376"/>
          </a:xfrm>
        </p:spPr>
        <p:txBody>
          <a:bodyPr/>
          <a:lstStyle/>
          <a:p>
            <a:r>
              <a:rPr kumimoji="1" lang="zh-CN" altLang="en-US" sz="2000" dirty="0" smtClean="0"/>
              <a:t>城市</a:t>
            </a:r>
          </a:p>
          <a:p>
            <a:r>
              <a:rPr kumimoji="1" lang="zh-CN" altLang="en-US" sz="2000" dirty="0" smtClean="0"/>
              <a:t>区域</a:t>
            </a:r>
          </a:p>
          <a:p>
            <a:r>
              <a:rPr kumimoji="1" lang="zh-CN" altLang="en-US" sz="2000" dirty="0" smtClean="0"/>
              <a:t>板块</a:t>
            </a:r>
          </a:p>
          <a:p>
            <a:r>
              <a:rPr kumimoji="1" lang="zh-CN" altLang="en-US" sz="2000" dirty="0" smtClean="0"/>
              <a:t>小区</a:t>
            </a:r>
          </a:p>
          <a:p>
            <a:r>
              <a:rPr kumimoji="1" lang="zh-CN" altLang="en-US" sz="2000" dirty="0" smtClean="0"/>
              <a:t>户型</a:t>
            </a:r>
          </a:p>
          <a:p>
            <a:r>
              <a:rPr kumimoji="1" lang="zh-CN" altLang="en-US" sz="2000" dirty="0" smtClean="0"/>
              <a:t>价格</a:t>
            </a:r>
          </a:p>
        </p:txBody>
      </p:sp>
      <p:pic>
        <p:nvPicPr>
          <p:cNvPr id="4" name="图片 3" descr="房源画像"/>
          <p:cNvPicPr>
            <a:picLocks noChangeAspect="1"/>
          </p:cNvPicPr>
          <p:nvPr/>
        </p:nvPicPr>
        <p:blipFill>
          <a:blip r:embed="rId2"/>
          <a:srcRect t="3424" b="8878"/>
          <a:stretch>
            <a:fillRect/>
          </a:stretch>
        </p:blipFill>
        <p:spPr>
          <a:xfrm>
            <a:off x="1043608" y="1690688"/>
            <a:ext cx="1885950" cy="1837690"/>
          </a:xfrm>
          <a:prstGeom prst="roundRect">
            <a:avLst/>
          </a:prstGeom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4701248" y="1347614"/>
            <a:ext cx="2232248" cy="3384376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 smtClean="0"/>
              <a:t>所在楼层</a:t>
            </a:r>
          </a:p>
          <a:p>
            <a:r>
              <a:rPr kumimoji="1" lang="zh-CN" altLang="en-US" sz="2000" dirty="0" smtClean="0"/>
              <a:t>面积</a:t>
            </a:r>
          </a:p>
          <a:p>
            <a:r>
              <a:rPr kumimoji="1" lang="zh-CN" altLang="en-US" sz="2000" dirty="0" smtClean="0"/>
              <a:t>学区房</a:t>
            </a:r>
          </a:p>
          <a:p>
            <a:r>
              <a:rPr kumimoji="1" lang="zh-CN" altLang="en-US" sz="2000" dirty="0" smtClean="0"/>
              <a:t>地铁房</a:t>
            </a:r>
          </a:p>
          <a:p>
            <a:r>
              <a:rPr kumimoji="1" lang="en-US" altLang="zh-CN" sz="2000" dirty="0" smtClean="0"/>
              <a:t>VPPV</a:t>
            </a:r>
            <a:endParaRPr kumimoji="1" lang="zh-CN" altLang="en-US" sz="2000" dirty="0" smtClean="0"/>
          </a:p>
          <a:p>
            <a:r>
              <a:rPr kumimoji="1" lang="en-US" altLang="zh-CN" sz="2000" dirty="0"/>
              <a:t>VPUD</a:t>
            </a:r>
            <a:r>
              <a:rPr kumimoji="1" lang="zh-CN" altLang="en-US" sz="2000" dirty="0" smtClean="0"/>
              <a:t> </a:t>
            </a:r>
          </a:p>
          <a:p>
            <a:r>
              <a:rPr kumimoji="1" lang="en-US" altLang="zh-CN" sz="2000" dirty="0" smtClean="0"/>
              <a:t>……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702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051050" y="2049780"/>
            <a:ext cx="1043305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9950" y="2139950"/>
            <a:ext cx="865505" cy="863600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rPr>
              <a:t>2</a:t>
            </a:r>
          </a:p>
        </p:txBody>
      </p:sp>
      <p:cxnSp>
        <p:nvCxnSpPr>
          <p:cNvPr id="5124" name="直接连接符 16"/>
          <p:cNvCxnSpPr>
            <a:stCxn id="15" idx="6"/>
          </p:cNvCxnSpPr>
          <p:nvPr/>
        </p:nvCxnSpPr>
        <p:spPr>
          <a:xfrm>
            <a:off x="3094355" y="2571750"/>
            <a:ext cx="3998595" cy="0"/>
          </a:xfrm>
          <a:prstGeom prst="line">
            <a:avLst/>
          </a:prstGeom>
          <a:ln w="28575" cap="flat" cmpd="sng">
            <a:solidFill>
              <a:srgbClr val="FFC000"/>
            </a:solidFill>
            <a:prstDash val="solid"/>
            <a:headEnd type="none" w="med" len="med"/>
            <a:tailEnd type="oval" w="lg" len="lg"/>
          </a:ln>
        </p:spPr>
      </p:cxn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184525" y="2049780"/>
            <a:ext cx="4111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推荐逻辑</a:t>
            </a:r>
          </a:p>
        </p:txBody>
      </p:sp>
      <p:sp>
        <p:nvSpPr>
          <p:cNvPr id="5126" name="矩形 48"/>
          <p:cNvSpPr/>
          <p:nvPr/>
        </p:nvSpPr>
        <p:spPr>
          <a:xfrm>
            <a:off x="3184525" y="2571750"/>
            <a:ext cx="3908425" cy="39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0"/>
              </a:spcBef>
              <a:buNone/>
            </a:pPr>
            <a:endParaRPr lang="en-US" altLang="zh-CN" sz="1800" dirty="0">
              <a:solidFill>
                <a:srgbClr val="CDCDCD"/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40" y="1059815"/>
            <a:ext cx="8063230" cy="312928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需求多样性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你要什么？</a:t>
            </a:r>
          </a:p>
        </p:txBody>
      </p:sp>
      <p:sp>
        <p:nvSpPr>
          <p:cNvPr id="6" name="椭圆 5"/>
          <p:cNvSpPr/>
          <p:nvPr/>
        </p:nvSpPr>
        <p:spPr>
          <a:xfrm>
            <a:off x="2197100" y="19234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板块</a:t>
            </a:r>
          </a:p>
        </p:txBody>
      </p:sp>
      <p:sp>
        <p:nvSpPr>
          <p:cNvPr id="9" name="椭圆 8"/>
          <p:cNvSpPr/>
          <p:nvPr/>
        </p:nvSpPr>
        <p:spPr>
          <a:xfrm>
            <a:off x="3996055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小区</a:t>
            </a:r>
          </a:p>
        </p:txBody>
      </p:sp>
      <p:sp>
        <p:nvSpPr>
          <p:cNvPr id="10" name="椭圆 9"/>
          <p:cNvSpPr/>
          <p:nvPr/>
        </p:nvSpPr>
        <p:spPr>
          <a:xfrm>
            <a:off x="5292090" y="170751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房型</a:t>
            </a:r>
          </a:p>
        </p:txBody>
      </p:sp>
      <p:sp>
        <p:nvSpPr>
          <p:cNvPr id="11" name="椭圆 10"/>
          <p:cNvSpPr/>
          <p:nvPr/>
        </p:nvSpPr>
        <p:spPr>
          <a:xfrm>
            <a:off x="5868670" y="27158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价格</a:t>
            </a:r>
          </a:p>
        </p:txBody>
      </p:sp>
      <p:sp>
        <p:nvSpPr>
          <p:cNvPr id="12" name="椭圆 11"/>
          <p:cNvSpPr/>
          <p:nvPr/>
        </p:nvSpPr>
        <p:spPr>
          <a:xfrm>
            <a:off x="2915920" y="29317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阳台</a:t>
            </a:r>
          </a:p>
        </p:txBody>
      </p:sp>
      <p:sp>
        <p:nvSpPr>
          <p:cNvPr id="13" name="椭圆 12"/>
          <p:cNvSpPr/>
          <p:nvPr/>
        </p:nvSpPr>
        <p:spPr>
          <a:xfrm>
            <a:off x="3204210" y="3579495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地铁</a:t>
            </a:r>
          </a:p>
        </p:txBody>
      </p:sp>
      <p:sp>
        <p:nvSpPr>
          <p:cNvPr id="14" name="椭圆 13"/>
          <p:cNvSpPr/>
          <p:nvPr/>
        </p:nvSpPr>
        <p:spPr>
          <a:xfrm>
            <a:off x="5364480" y="379603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装修</a:t>
            </a:r>
          </a:p>
        </p:txBody>
      </p:sp>
      <p:pic>
        <p:nvPicPr>
          <p:cNvPr id="18" name="图片 17" descr="逻辑-需求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51910" y="2139315"/>
            <a:ext cx="1438275" cy="14382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732270" y="3507740"/>
            <a:ext cx="628015" cy="2933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uFillTx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482</Words>
  <Application>Microsoft Macintosh PowerPoint</Application>
  <PresentationFormat>全屏显示(16:9)</PresentationFormat>
  <Paragraphs>168</Paragraphs>
  <Slides>24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Calibri</vt:lpstr>
      <vt:lpstr>Impact</vt:lpstr>
      <vt:lpstr>Kozuka Gothic Pr6N B</vt:lpstr>
      <vt:lpstr>黑体</vt:lpstr>
      <vt:lpstr>华文细黑</vt:lpstr>
      <vt:lpstr>宋体</vt:lpstr>
      <vt:lpstr>苏新诗卵石体</vt:lpstr>
      <vt:lpstr>微软雅黑</vt:lpstr>
      <vt:lpstr>Arial</vt:lpstr>
      <vt:lpstr>Office 主题</vt:lpstr>
      <vt:lpstr>自定义设计方案</vt:lpstr>
      <vt:lpstr>1_自定义设计方案</vt:lpstr>
      <vt:lpstr>Visio.Drawing.15</vt:lpstr>
      <vt:lpstr>推荐系统</vt:lpstr>
      <vt:lpstr>PowerPoint 演示文稿</vt:lpstr>
      <vt:lpstr>PowerPoint 演示文稿</vt:lpstr>
      <vt:lpstr>推荐</vt:lpstr>
      <vt:lpstr>画像系统</vt:lpstr>
      <vt:lpstr>用户画像</vt:lpstr>
      <vt:lpstr>房源画像</vt:lpstr>
      <vt:lpstr>PowerPoint 演示文稿</vt:lpstr>
      <vt:lpstr>你要什么？</vt:lpstr>
      <vt:lpstr>需求模型</vt:lpstr>
      <vt:lpstr>用户打分逻辑</vt:lpstr>
      <vt:lpstr>房源</vt:lpstr>
      <vt:lpstr>向用户推荐房源逻辑</vt:lpstr>
      <vt:lpstr>PowerPoint 演示文稿</vt:lpstr>
      <vt:lpstr>架构</vt:lpstr>
      <vt:lpstr>容错性</vt:lpstr>
      <vt:lpstr>扩展性</vt:lpstr>
      <vt:lpstr>数据采集</vt:lpstr>
      <vt:lpstr>消息分发</vt:lpstr>
      <vt:lpstr>消息缓存</vt:lpstr>
      <vt:lpstr>标签存储</vt:lpstr>
      <vt:lpstr>数据流程图</vt:lpstr>
      <vt:lpstr>处理逻辑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xuhuan</dc:creator>
  <cp:lastModifiedBy>Microsoft Office 用户</cp:lastModifiedBy>
  <cp:revision>296</cp:revision>
  <cp:lastPrinted>2015-12-15T07:06:00Z</cp:lastPrinted>
  <dcterms:created xsi:type="dcterms:W3CDTF">2013-10-28T06:16:00Z</dcterms:created>
  <dcterms:modified xsi:type="dcterms:W3CDTF">2016-01-26T05:46:19Z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