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86" r:id="rId7"/>
    <p:sldId id="288" r:id="rId8"/>
    <p:sldId id="287" r:id="rId9"/>
    <p:sldId id="263" r:id="rId10"/>
    <p:sldId id="261" r:id="rId11"/>
    <p:sldId id="289" r:id="rId12"/>
    <p:sldId id="290" r:id="rId13"/>
    <p:sldId id="291" r:id="rId14"/>
    <p:sldId id="294" r:id="rId15"/>
    <p:sldId id="296" r:id="rId16"/>
    <p:sldId id="295" r:id="rId17"/>
    <p:sldId id="29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Hind" panose="02000000000000000000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FFE08B-00E7-4B54-A7FE-165B9414984D}">
  <a:tblStyle styleId="{20FFE08B-00E7-4B54-A7FE-165B94149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Pérez Palacios" userId="3df82ff9a5ac542b" providerId="LiveId" clId="{E3F933E3-3384-4E00-8D0B-59257937BFA9}"/>
    <pc:docChg chg="undo custSel delSld modSld">
      <pc:chgData name="Ruben Pérez Palacios" userId="3df82ff9a5ac542b" providerId="LiveId" clId="{E3F933E3-3384-4E00-8D0B-59257937BFA9}" dt="2022-06-18T02:03:41.936" v="5"/>
      <pc:docMkLst>
        <pc:docMk/>
      </pc:docMkLst>
      <pc:sldChg chg="modSp mod">
        <pc:chgData name="Ruben Pérez Palacios" userId="3df82ff9a5ac542b" providerId="LiveId" clId="{E3F933E3-3384-4E00-8D0B-59257937BFA9}" dt="2022-06-18T02:03:41.936" v="5"/>
        <pc:sldMkLst>
          <pc:docMk/>
          <pc:sldMk cId="0" sldId="263"/>
        </pc:sldMkLst>
        <pc:spChg chg="mod">
          <ac:chgData name="Ruben Pérez Palacios" userId="3df82ff9a5ac542b" providerId="LiveId" clId="{E3F933E3-3384-4E00-8D0B-59257937BFA9}" dt="2022-06-18T02:03:41.936" v="5"/>
          <ac:spMkLst>
            <pc:docMk/>
            <pc:sldMk cId="0" sldId="263"/>
            <ac:spMk id="258" creationId="{00000000-0000-0000-0000-000000000000}"/>
          </ac:spMkLst>
        </pc:spChg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4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5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6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7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8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69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0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1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2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3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4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5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6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7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8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79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0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1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2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3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4"/>
        </pc:sldMkLst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0" sldId="285"/>
        </pc:sldMkLst>
      </pc:sldChg>
      <pc:sldChg chg="modSp mod">
        <pc:chgData name="Ruben Pérez Palacios" userId="3df82ff9a5ac542b" providerId="LiveId" clId="{E3F933E3-3384-4E00-8D0B-59257937BFA9}" dt="2022-06-18T02:01:57.408" v="2"/>
        <pc:sldMkLst>
          <pc:docMk/>
          <pc:sldMk cId="2084575384" sldId="288"/>
        </pc:sldMkLst>
        <pc:spChg chg="mod">
          <ac:chgData name="Ruben Pérez Palacios" userId="3df82ff9a5ac542b" providerId="LiveId" clId="{E3F933E3-3384-4E00-8D0B-59257937BFA9}" dt="2022-06-18T02:01:57.408" v="2"/>
          <ac:spMkLst>
            <pc:docMk/>
            <pc:sldMk cId="2084575384" sldId="288"/>
            <ac:spMk id="218" creationId="{00000000-0000-0000-0000-000000000000}"/>
          </ac:spMkLst>
        </pc:spChg>
      </pc:sldChg>
      <pc:sldChg chg="del">
        <pc:chgData name="Ruben Pérez Palacios" userId="3df82ff9a5ac542b" providerId="LiveId" clId="{E3F933E3-3384-4E00-8D0B-59257937BFA9}" dt="2022-06-17T14:41:33.687" v="0" actId="2696"/>
        <pc:sldMkLst>
          <pc:docMk/>
          <pc:sldMk cId="441719160" sldId="297"/>
        </pc:sldMkLst>
      </pc:sldChg>
      <pc:sldMasterChg chg="delSldLayout">
        <pc:chgData name="Ruben Pérez Palacios" userId="3df82ff9a5ac542b" providerId="LiveId" clId="{E3F933E3-3384-4E00-8D0B-59257937BFA9}" dt="2022-06-17T14:41:33.687" v="0" actId="2696"/>
        <pc:sldMasterMkLst>
          <pc:docMk/>
          <pc:sldMasterMk cId="0" sldId="2147483661"/>
        </pc:sldMasterMkLst>
        <pc:sldLayoutChg chg="del">
          <pc:chgData name="Ruben Pérez Palacios" userId="3df82ff9a5ac542b" providerId="LiveId" clId="{E3F933E3-3384-4E00-8D0B-59257937BFA9}" dt="2022-06-17T14:41:33.687" v="0" actId="2696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Ruben Pérez Palacios" userId="3df82ff9a5ac542b" providerId="LiveId" clId="{E3F933E3-3384-4E00-8D0B-59257937BFA9}" dt="2022-06-17T14:41:33.687" v="0" actId="2696"/>
          <pc:sldLayoutMkLst>
            <pc:docMk/>
            <pc:sldMasterMk cId="0" sldId="2147483661"/>
            <pc:sldLayoutMk cId="0" sldId="2147483655"/>
          </pc:sldLayoutMkLst>
        </pc:sldLayoutChg>
        <pc:sldLayoutChg chg="del">
          <pc:chgData name="Ruben Pérez Palacios" userId="3df82ff9a5ac542b" providerId="LiveId" clId="{E3F933E3-3384-4E00-8D0B-59257937BFA9}" dt="2022-06-17T14:41:33.687" v="0" actId="2696"/>
          <pc:sldLayoutMkLst>
            <pc:docMk/>
            <pc:sldMasterMk cId="0" sldId="2147483661"/>
            <pc:sldLayoutMk cId="0" sldId="2147483658"/>
          </pc:sldLayoutMkLst>
        </pc:sldLayoutChg>
        <pc:sldLayoutChg chg="del">
          <pc:chgData name="Ruben Pérez Palacios" userId="3df82ff9a5ac542b" providerId="LiveId" clId="{E3F933E3-3384-4E00-8D0B-59257937BFA9}" dt="2022-06-17T14:41:33.687" v="0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527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83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745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62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9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2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6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05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Final: Metaheurísticas en Paralelo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Ingredientes</a:t>
            </a:r>
            <a:r>
              <a:rPr lang="en-US" dirty="0"/>
              <a:t> </a:t>
            </a:r>
            <a:r>
              <a:rPr lang="en-US" dirty="0" err="1"/>
              <a:t>restantes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Google Shape;23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67088" y="1650548"/>
                <a:ext cx="5972100" cy="2764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›"/>
                </a:pPr>
                <a:r>
                  <a:rPr lang="es-ES" dirty="0"/>
                  <a:t>Temperatura: Función decreciente con el tiempo con condición inicial.</a:t>
                </a: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›"/>
                </a:pPr>
                <a:r>
                  <a:rPr lang="es-ES" dirty="0"/>
                  <a:t>El </a:t>
                </a:r>
                <a:r>
                  <a:rPr lang="es-ES" dirty="0" err="1"/>
                  <a:t>criterio</a:t>
                </a:r>
                <a:r>
                  <a:rPr lang="es-ES" dirty="0"/>
                  <a:t> de </a:t>
                </a:r>
                <a:r>
                  <a:rPr lang="es-ES" dirty="0" err="1"/>
                  <a:t>aceptación</a:t>
                </a:r>
                <a:r>
                  <a:rPr lang="es-ES" dirty="0"/>
                  <a:t> de </a:t>
                </a:r>
                <a:r>
                  <a:rPr lang="es-ES" dirty="0" err="1"/>
                  <a:t>una</a:t>
                </a:r>
                <a:r>
                  <a:rPr lang="es-ES" dirty="0"/>
                  <a:t> </a:t>
                </a:r>
                <a:r>
                  <a:rPr lang="es-ES" dirty="0" err="1"/>
                  <a:t>peor</a:t>
                </a:r>
                <a:r>
                  <a:rPr lang="es-ES" dirty="0"/>
                  <a:t> </a:t>
                </a:r>
                <a:r>
                  <a:rPr lang="es-ES" dirty="0" err="1"/>
                  <a:t>solución</a:t>
                </a:r>
                <a:r>
                  <a:rPr lang="es-ES" dirty="0"/>
                  <a:t> es </a:t>
                </a:r>
                <a:r>
                  <a:rPr lang="es-ES" dirty="0" err="1"/>
                  <a:t>el</a:t>
                </a:r>
                <a:r>
                  <a:rPr lang="es-ES" dirty="0"/>
                  <a:t> “Metropolis”</a:t>
                </a: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2" name="Google Shape;23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7088" y="1650548"/>
                <a:ext cx="5972100" cy="2764500"/>
              </a:xfrm>
              <a:prstGeom prst="rect">
                <a:avLst/>
              </a:prstGeom>
              <a:blipFill>
                <a:blip r:embed="rId3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Implementación.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65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812573"/>
            <a:ext cx="4813012" cy="374698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1023530"/>
            <a:ext cx="4410208" cy="2816062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T_init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inicial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T_min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1e-10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final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paro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F_min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1e+100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Valor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la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cerca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0)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max_rej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Maximo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rechazos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max_run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Maximo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iteraciones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max_accept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Maximo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aceptaciones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Constante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Bolztmann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Factor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Enfriamiento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Norma minima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energio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f_opt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Optimo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encontrado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Funciones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generar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aletorios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rd_1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rd_2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gen_normal1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rd_1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gen_uniform1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rd_2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semillas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default_random_engine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gen_normal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gen_uniform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semillas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normal_distribution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aleatoris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normal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estandar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uniform_real_distribution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randu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aleatoris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uniforme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estandar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normal_factor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Variable de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auxilo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PARÁMETOS</a:t>
            </a:r>
            <a:r>
              <a:rPr lang="en" sz="1800" b="1" dirty="0"/>
              <a:t> INICIALES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Condiciones</a:t>
            </a:r>
            <a:r>
              <a:rPr lang="en-US" sz="1800" dirty="0"/>
              <a:t> </a:t>
            </a:r>
            <a:r>
              <a:rPr lang="en-US" sz="1800" dirty="0" err="1"/>
              <a:t>iniciales</a:t>
            </a:r>
            <a:r>
              <a:rPr lang="en-US" sz="1800" dirty="0"/>
              <a:t>, y de </a:t>
            </a:r>
            <a:r>
              <a:rPr lang="en-US" sz="1800" dirty="0" err="1"/>
              <a:t>término</a:t>
            </a:r>
            <a:r>
              <a:rPr lang="en-US" sz="1800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812573"/>
            <a:ext cx="4813012" cy="374698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1023530"/>
            <a:ext cx="4410208" cy="2816062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Función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Rosenbrock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Funciones</a:t>
            </a:r>
            <a:r>
              <a:rPr lang="en" sz="1800" b="1" dirty="0"/>
              <a:t> Objetivo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Funciones</a:t>
            </a:r>
            <a:r>
              <a:rPr lang="en-US" sz="1800" dirty="0"/>
              <a:t> a </a:t>
            </a:r>
            <a:r>
              <a:rPr lang="en-US" sz="1800" dirty="0" err="1"/>
              <a:t>optimizar</a:t>
            </a:r>
            <a:r>
              <a:rPr lang="en-US" sz="1800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98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628261"/>
            <a:ext cx="4813012" cy="393129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841470"/>
            <a:ext cx="4410208" cy="2954582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sim_annealing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actual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Métricas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solucion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candidata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Contadores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totaleval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C</a:t>
            </a:r>
            <a:r>
              <a:rPr lang="en-US" sz="1800" b="1" dirty="0">
                <a:solidFill>
                  <a:srgbClr val="6699FF"/>
                </a:solidFill>
              </a:rPr>
              <a:t>ÓDIGO</a:t>
            </a:r>
            <a:r>
              <a:rPr lang="en" sz="1800" b="1" dirty="0"/>
              <a:t> PRINCIPAL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Variables de </a:t>
            </a:r>
            <a:r>
              <a:rPr lang="en-US" sz="1800" dirty="0" err="1"/>
              <a:t>apoyo</a:t>
            </a:r>
            <a:r>
              <a:rPr lang="en-US" sz="1800" dirty="0"/>
              <a:t>. </a:t>
            </a:r>
            <a:r>
              <a:rPr lang="en-US" sz="1800" dirty="0" err="1"/>
              <a:t>Definición</a:t>
            </a:r>
            <a:r>
              <a:rPr lang="en-US" sz="1800" dirty="0"/>
              <a:t> de la </a:t>
            </a:r>
            <a:r>
              <a:rPr lang="en-US" sz="1800" dirty="0" err="1"/>
              <a:t>función</a:t>
            </a:r>
            <a:r>
              <a:rPr lang="en-US" sz="1800" dirty="0"/>
              <a:t> principal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99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812573"/>
            <a:ext cx="4813012" cy="374698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1023530"/>
            <a:ext cx="4410208" cy="2816062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Recocido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Simulado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((T &gt;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T_min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(j &lt;=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max_rej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F_min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Comprobar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aceptados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ejecuciones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alcanzaron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max_run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(accept &gt;=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max_accept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Enfriar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temperatura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 = alpha * T;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Resetear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actualizar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contadores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totaleval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totaleval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accept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Siguiente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perturbación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la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solucion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actual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normal_factor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(gen_normal1);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next_x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randu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(gen_uniform1) *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normal_factor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C</a:t>
            </a:r>
            <a:r>
              <a:rPr lang="en-US" sz="1800" b="1" dirty="0">
                <a:solidFill>
                  <a:srgbClr val="6699FF"/>
                </a:solidFill>
              </a:rPr>
              <a:t>ÓDIGO</a:t>
            </a:r>
            <a:r>
              <a:rPr lang="en" sz="1800" b="1" dirty="0"/>
              <a:t> PRINCIPAL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Implementación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de </a:t>
            </a:r>
            <a:r>
              <a:rPr lang="en-US" sz="1800" dirty="0" err="1"/>
              <a:t>Recocido</a:t>
            </a:r>
            <a:r>
              <a:rPr lang="en-US" sz="1800" dirty="0"/>
              <a:t> </a:t>
            </a:r>
            <a:r>
              <a:rPr lang="en-US" sz="1800" dirty="0" err="1"/>
              <a:t>Simulado</a:t>
            </a:r>
            <a:r>
              <a:rPr lang="en-US" sz="1800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7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186612"/>
            <a:ext cx="4813012" cy="485604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436739"/>
            <a:ext cx="4410208" cy="364958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((T &gt;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T_min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(j &lt;=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max_rej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F_min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Metricas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comparación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DeltaE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Aceptación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que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nuevo punto sea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mejor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(-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DeltaE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accept++;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j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Aceptación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que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nuevo punto sea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peor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probabilisticamente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DeltaE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DeltaE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(k * T)) &gt;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randu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(gen_uniform1))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accept++;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Rechazo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Actualización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valor de la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función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solucion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candidata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f_opt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E_old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C</a:t>
            </a:r>
            <a:r>
              <a:rPr lang="en-US" sz="1800" b="1" dirty="0">
                <a:solidFill>
                  <a:srgbClr val="6699FF"/>
                </a:solidFill>
              </a:rPr>
              <a:t>ÓDIGO</a:t>
            </a:r>
            <a:r>
              <a:rPr lang="en" sz="1800" b="1" dirty="0"/>
              <a:t> PRINCIPAL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Continuación</a:t>
            </a:r>
            <a:r>
              <a:rPr lang="en-US" sz="1800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11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2968570" y="812573"/>
            <a:ext cx="4813012" cy="374698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69976" y="1023530"/>
            <a:ext cx="4410208" cy="2816062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sim_annealing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699FF"/>
                </a:solidFill>
              </a:rPr>
              <a:t>PARALELIZACIÓN</a:t>
            </a:r>
            <a:r>
              <a:rPr lang="en" sz="1800" b="1" dirty="0"/>
              <a:t> DEL CÓDIGO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Instrucciones</a:t>
            </a:r>
            <a:r>
              <a:rPr lang="en-US" sz="1800" dirty="0"/>
              <a:t> para </a:t>
            </a:r>
            <a:r>
              <a:rPr lang="en-US" sz="1800" dirty="0" err="1"/>
              <a:t>paralelizar</a:t>
            </a:r>
            <a:r>
              <a:rPr lang="en-US" sz="1800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1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Hola!</a:t>
            </a:r>
            <a:endParaRPr sz="6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Soy Rubén Pérez Palacios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/>
              <a:t>Estudiante</a:t>
            </a:r>
            <a:r>
              <a:rPr lang="en-US" sz="1800" dirty="0"/>
              <a:t> </a:t>
            </a:r>
            <a:r>
              <a:rPr lang="en-US" sz="1800" dirty="0" err="1"/>
              <a:t>Lic</a:t>
            </a:r>
            <a:r>
              <a:rPr lang="en-US" sz="1800" dirty="0"/>
              <a:t>. </a:t>
            </a:r>
            <a:r>
              <a:rPr lang="en-US" sz="1800" dirty="0" err="1"/>
              <a:t>Computación</a:t>
            </a:r>
            <a:r>
              <a:rPr lang="en-US" sz="1800" dirty="0"/>
              <a:t> </a:t>
            </a:r>
            <a:r>
              <a:rPr lang="en-US" sz="1800" dirty="0" err="1"/>
              <a:t>Matemática</a:t>
            </a:r>
            <a:r>
              <a:rPr lang="en-US" sz="1800" dirty="0"/>
              <a:t> 6to </a:t>
            </a:r>
            <a:r>
              <a:rPr lang="en-US" sz="1800" dirty="0" err="1"/>
              <a:t>Semestre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Contacto</a:t>
            </a:r>
            <a:r>
              <a:rPr lang="en-US" sz="1800" dirty="0"/>
              <a:t>: ruben.perez@cimat.mx</a:t>
            </a:r>
            <a:endParaRPr lang="en-US" sz="1800" b="1" dirty="0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e Intuición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 err="1"/>
              <a:t>Recocido</a:t>
            </a:r>
            <a:r>
              <a:rPr lang="en-US" dirty="0"/>
              <a:t> </a:t>
            </a:r>
            <a:r>
              <a:rPr lang="en-US" dirty="0" err="1"/>
              <a:t>Simiulado</a:t>
            </a:r>
            <a:r>
              <a:rPr lang="en-US" dirty="0"/>
              <a:t> es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estocástico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r>
              <a:rPr lang="en-US" dirty="0"/>
              <a:t> global. </a:t>
            </a:r>
            <a:r>
              <a:rPr lang="es-ES" dirty="0"/>
              <a:t>El algoritmo está </a:t>
            </a:r>
            <a:r>
              <a:rPr lang="es-ES" dirty="0" err="1"/>
              <a:t>insipirado</a:t>
            </a:r>
            <a:r>
              <a:rPr lang="es-ES" dirty="0"/>
              <a:t> por el recocido en metalurgia.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448138" y="3010626"/>
            <a:ext cx="58670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/>
              <a:t>Optimización</a:t>
            </a:r>
            <a:r>
              <a:rPr lang="en-US" sz="7200" dirty="0"/>
              <a:t> </a:t>
            </a:r>
            <a:r>
              <a:rPr lang="en-US" sz="7200" dirty="0" err="1"/>
              <a:t>Estocástica</a:t>
            </a:r>
            <a:r>
              <a:rPr lang="en-US" sz="7200" dirty="0"/>
              <a:t> Global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7" name="Google Shape;614;p41">
            <a:extLst>
              <a:ext uri="{FF2B5EF4-FFF2-40B4-BE49-F238E27FC236}">
                <a16:creationId xmlns:a16="http://schemas.microsoft.com/office/drawing/2014/main" id="{E11432AC-72E6-D075-741A-B266A8197DBA}"/>
              </a:ext>
            </a:extLst>
          </p:cNvPr>
          <p:cNvGrpSpPr/>
          <p:nvPr/>
        </p:nvGrpSpPr>
        <p:grpSpPr>
          <a:xfrm>
            <a:off x="4993993" y="3010714"/>
            <a:ext cx="1754984" cy="1286744"/>
            <a:chOff x="4610450" y="3703750"/>
            <a:chExt cx="453050" cy="332175"/>
          </a:xfrm>
          <a:solidFill>
            <a:srgbClr val="6699FF"/>
          </a:solidFill>
        </p:grpSpPr>
        <p:sp>
          <p:nvSpPr>
            <p:cNvPr id="18" name="Google Shape;615;p41">
              <a:extLst>
                <a:ext uri="{FF2B5EF4-FFF2-40B4-BE49-F238E27FC236}">
                  <a16:creationId xmlns:a16="http://schemas.microsoft.com/office/drawing/2014/main" id="{C4D2D328-F711-F218-7B87-FC1189214D5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solidFill>
                <a:srgbClr val="6699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16;p41">
              <a:extLst>
                <a:ext uri="{FF2B5EF4-FFF2-40B4-BE49-F238E27FC236}">
                  <a16:creationId xmlns:a16="http://schemas.microsoft.com/office/drawing/2014/main" id="{F1C0F4B2-D016-74C9-C665-5A9D50E7F1DF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solidFill>
                <a:srgbClr val="6699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73;p41">
            <a:extLst>
              <a:ext uri="{FF2B5EF4-FFF2-40B4-BE49-F238E27FC236}">
                <a16:creationId xmlns:a16="http://schemas.microsoft.com/office/drawing/2014/main" id="{6FD880B2-EE60-39DB-EBA1-0508BCB39AE7}"/>
              </a:ext>
            </a:extLst>
          </p:cNvPr>
          <p:cNvGrpSpPr/>
          <p:nvPr/>
        </p:nvGrpSpPr>
        <p:grpSpPr>
          <a:xfrm>
            <a:off x="6289031" y="3747183"/>
            <a:ext cx="336955" cy="324506"/>
            <a:chOff x="2583325" y="2972875"/>
            <a:chExt cx="462850" cy="445750"/>
          </a:xfrm>
          <a:solidFill>
            <a:srgbClr val="FF0066"/>
          </a:solidFill>
        </p:grpSpPr>
        <p:sp>
          <p:nvSpPr>
            <p:cNvPr id="21" name="Google Shape;574;p41">
              <a:extLst>
                <a:ext uri="{FF2B5EF4-FFF2-40B4-BE49-F238E27FC236}">
                  <a16:creationId xmlns:a16="http://schemas.microsoft.com/office/drawing/2014/main" id="{752C5C1D-E5DD-3100-D1CC-0601650D6586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5;p41">
              <a:extLst>
                <a:ext uri="{FF2B5EF4-FFF2-40B4-BE49-F238E27FC236}">
                  <a16:creationId xmlns:a16="http://schemas.microsoft.com/office/drawing/2014/main" id="{FF3BCF93-39DB-1838-F6F4-BF2B78C51B4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12;p41">
            <a:extLst>
              <a:ext uri="{FF2B5EF4-FFF2-40B4-BE49-F238E27FC236}">
                <a16:creationId xmlns:a16="http://schemas.microsoft.com/office/drawing/2014/main" id="{D5969D60-5965-4018-A349-B7CA4BA6575A}"/>
              </a:ext>
            </a:extLst>
          </p:cNvPr>
          <p:cNvGrpSpPr/>
          <p:nvPr/>
        </p:nvGrpSpPr>
        <p:grpSpPr>
          <a:xfrm>
            <a:off x="5719424" y="3690896"/>
            <a:ext cx="125360" cy="149952"/>
            <a:chOff x="2594325" y="1627175"/>
            <a:chExt cx="440850" cy="440850"/>
          </a:xfrm>
          <a:solidFill>
            <a:srgbClr val="FFCC00"/>
          </a:solidFill>
        </p:grpSpPr>
        <p:sp>
          <p:nvSpPr>
            <p:cNvPr id="24" name="Google Shape;513;p41">
              <a:extLst>
                <a:ext uri="{FF2B5EF4-FFF2-40B4-BE49-F238E27FC236}">
                  <a16:creationId xmlns:a16="http://schemas.microsoft.com/office/drawing/2014/main" id="{DB46F12A-A8E8-DCCD-2C25-399DD1606AD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41">
              <a:extLst>
                <a:ext uri="{FF2B5EF4-FFF2-40B4-BE49-F238E27FC236}">
                  <a16:creationId xmlns:a16="http://schemas.microsoft.com/office/drawing/2014/main" id="{3B80A447-A776-1CDC-9689-78983004F0AB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5;p41">
              <a:extLst>
                <a:ext uri="{FF2B5EF4-FFF2-40B4-BE49-F238E27FC236}">
                  <a16:creationId xmlns:a16="http://schemas.microsoft.com/office/drawing/2014/main" id="{3A87EA56-2E9B-7C37-F274-5988612C55A2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12;p41">
            <a:extLst>
              <a:ext uri="{FF2B5EF4-FFF2-40B4-BE49-F238E27FC236}">
                <a16:creationId xmlns:a16="http://schemas.microsoft.com/office/drawing/2014/main" id="{29AD26F8-650A-9164-B977-3036124BEDB5}"/>
              </a:ext>
            </a:extLst>
          </p:cNvPr>
          <p:cNvGrpSpPr/>
          <p:nvPr/>
        </p:nvGrpSpPr>
        <p:grpSpPr>
          <a:xfrm>
            <a:off x="6182844" y="3464912"/>
            <a:ext cx="125360" cy="149952"/>
            <a:chOff x="2594325" y="1627175"/>
            <a:chExt cx="440850" cy="440850"/>
          </a:xfrm>
          <a:solidFill>
            <a:srgbClr val="FFCC00"/>
          </a:solidFill>
        </p:grpSpPr>
        <p:sp>
          <p:nvSpPr>
            <p:cNvPr id="28" name="Google Shape;513;p41">
              <a:extLst>
                <a:ext uri="{FF2B5EF4-FFF2-40B4-BE49-F238E27FC236}">
                  <a16:creationId xmlns:a16="http://schemas.microsoft.com/office/drawing/2014/main" id="{E4A58A74-E1C9-447D-92CD-7DB5305548E1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4;p41">
              <a:extLst>
                <a:ext uri="{FF2B5EF4-FFF2-40B4-BE49-F238E27FC236}">
                  <a16:creationId xmlns:a16="http://schemas.microsoft.com/office/drawing/2014/main" id="{927DB1FD-55F6-07DE-D0E0-48EACC244AAA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;p41">
              <a:extLst>
                <a:ext uri="{FF2B5EF4-FFF2-40B4-BE49-F238E27FC236}">
                  <a16:creationId xmlns:a16="http://schemas.microsoft.com/office/drawing/2014/main" id="{1892DA56-DB94-E87C-585A-E06BC8AD037A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solidFill>
                <a:srgbClr val="FFCC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Idea, </a:t>
            </a:r>
            <a:r>
              <a:rPr lang="en-US" dirty="0" err="1"/>
              <a:t>Intuición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551126" y="2481935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2221635" y="2480831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6635846" y="2480770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73175" y="2485805"/>
            <a:ext cx="1641734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Se excitan los atomos rapidamente en el material a alta temperatura. Permitiendo que que los atomos se muevan mucho.</a:t>
            </a:r>
            <a:endParaRPr sz="15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3017336" y="2485805"/>
            <a:ext cx="16113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 disminuye su excitación lentamente permitiendo que se establescan en una configuración mas estable.</a:t>
            </a:r>
            <a:endParaRPr sz="15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5232684" y="2485805"/>
            <a:ext cx="1466695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Se determina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si el nuevo estado es “mejor” de manera probabilística.</a:t>
            </a:r>
            <a:endParaRPr sz="15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77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Ingredientes Básicos.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57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Recocido Simulado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Manteniendo una solución candidata se le hace "pequeñas" perturbaciones  de manera aleatoria en cada iteración. Obteniendo un nuevo punto.</a:t>
            </a:r>
            <a:endParaRPr sz="1400" dirty="0"/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/>
          <a:srcRect l="1616" r="1616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3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“Mejor”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El nuevo punto es aceptado como solución candidata siempre.</a:t>
            </a:r>
            <a:endParaRPr lang="en-US" dirty="0"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Actualización de la solución candidata</a:t>
            </a:r>
            <a:endParaRPr sz="2600" dirty="0"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“</a:t>
            </a:r>
            <a:r>
              <a:rPr lang="en-US" b="1" dirty="0" err="1"/>
              <a:t>Peor</a:t>
            </a:r>
            <a:r>
              <a:rPr lang="en-US" b="1" dirty="0"/>
              <a:t>”</a:t>
            </a:r>
          </a:p>
          <a:p>
            <a:pPr marL="0" indent="0">
              <a:buNone/>
            </a:pPr>
            <a:r>
              <a:rPr lang="en-US" sz="1800" dirty="0"/>
              <a:t>El nuevo punto es</a:t>
            </a:r>
            <a:r>
              <a:rPr lang="es-ES" sz="1800" dirty="0"/>
              <a:t> aceptado  probabilísticamente como solución candidata. </a:t>
            </a:r>
            <a:r>
              <a:rPr lang="es-ES"/>
              <a:t>D</a:t>
            </a:r>
            <a:r>
              <a:rPr lang="es-ES" sz="1800"/>
              <a:t>onde la verosimilitud de aceptarlo es una función de la temperatura que evalúa que tan "peor" 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maine · SlidesCarnival.ppt" id="{D4275768-A9B2-433A-83DC-FFD0DCD4D097}" vid="{0252C229-23E9-4C9B-B954-1C203289580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Dumaine · SlidesCarnival</Template>
  <TotalTime>204</TotalTime>
  <Words>1105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Arial</vt:lpstr>
      <vt:lpstr>Hind</vt:lpstr>
      <vt:lpstr>Calibri</vt:lpstr>
      <vt:lpstr>Consolas</vt:lpstr>
      <vt:lpstr>Dumaine</vt:lpstr>
      <vt:lpstr>Proyecto Final: Metaheurísticas en Paralelo</vt:lpstr>
      <vt:lpstr>Hola!</vt:lpstr>
      <vt:lpstr>1. Introducción</vt:lpstr>
      <vt:lpstr>PowerPoint Presentation</vt:lpstr>
      <vt:lpstr>Optimización Estocástica Global</vt:lpstr>
      <vt:lpstr>Idea, Intuición</vt:lpstr>
      <vt:lpstr>2. Algoritmo</vt:lpstr>
      <vt:lpstr>Paso Recocido Simulado</vt:lpstr>
      <vt:lpstr>Actualización de la solución candidata</vt:lpstr>
      <vt:lpstr>Ingredientes restantes</vt:lpstr>
      <vt:lpstr>3. Código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Metaheurísticas en Paralelo</dc:title>
  <dc:creator>Ruben Pérez Palacios</dc:creator>
  <cp:lastModifiedBy>Ruben Pérez Palacios</cp:lastModifiedBy>
  <cp:revision>1</cp:revision>
  <dcterms:created xsi:type="dcterms:W3CDTF">2022-06-17T09:42:38Z</dcterms:created>
  <dcterms:modified xsi:type="dcterms:W3CDTF">2022-06-18T02:03:50Z</dcterms:modified>
</cp:coreProperties>
</file>