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5" r:id="rId2"/>
    <p:sldId id="304" r:id="rId3"/>
    <p:sldId id="398" r:id="rId4"/>
    <p:sldId id="305" r:id="rId5"/>
    <p:sldId id="307" r:id="rId6"/>
    <p:sldId id="308" r:id="rId7"/>
    <p:sldId id="259" r:id="rId8"/>
    <p:sldId id="260" r:id="rId9"/>
    <p:sldId id="261" r:id="rId10"/>
    <p:sldId id="309" r:id="rId11"/>
    <p:sldId id="311" r:id="rId12"/>
    <p:sldId id="313" r:id="rId13"/>
    <p:sldId id="314" r:id="rId14"/>
    <p:sldId id="315" r:id="rId15"/>
    <p:sldId id="320" r:id="rId16"/>
    <p:sldId id="316" r:id="rId17"/>
    <p:sldId id="318" r:id="rId18"/>
    <p:sldId id="397" r:id="rId19"/>
    <p:sldId id="321" r:id="rId20"/>
    <p:sldId id="322" r:id="rId21"/>
    <p:sldId id="325" r:id="rId22"/>
    <p:sldId id="323" r:id="rId23"/>
    <p:sldId id="326" r:id="rId24"/>
    <p:sldId id="324" r:id="rId25"/>
    <p:sldId id="327" r:id="rId26"/>
    <p:sldId id="328" r:id="rId27"/>
    <p:sldId id="333" r:id="rId28"/>
    <p:sldId id="330" r:id="rId29"/>
    <p:sldId id="331" r:id="rId30"/>
    <p:sldId id="332" r:id="rId31"/>
    <p:sldId id="334" r:id="rId32"/>
    <p:sldId id="400" r:id="rId33"/>
    <p:sldId id="409" r:id="rId34"/>
    <p:sldId id="399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1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F46"/>
    <a:srgbClr val="4384C4"/>
    <a:srgbClr val="F5C73C"/>
    <a:srgbClr val="65C81E"/>
    <a:srgbClr val="FFFFFF"/>
    <a:srgbClr val="D97772"/>
    <a:srgbClr val="71A6CB"/>
    <a:srgbClr val="FACEA1"/>
    <a:srgbClr val="B1D094"/>
    <a:srgbClr val="F8C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18" autoAdjust="0"/>
  </p:normalViewPr>
  <p:slideViewPr>
    <p:cSldViewPr>
      <p:cViewPr varScale="1">
        <p:scale>
          <a:sx n="72" d="100"/>
          <a:sy n="72" d="100"/>
        </p:scale>
        <p:origin x="10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ll" userId="83637_tp_dropbox" providerId="OAuth2" clId="{9BA5B523-4C7D-8E44-8817-6FA62781612B}"/>
    <pc:docChg chg="undo custSel modSld">
      <pc:chgData name="Jonathan Hall" userId="83637_tp_dropbox" providerId="OAuth2" clId="{9BA5B523-4C7D-8E44-8817-6FA62781612B}" dt="2019-11-28T21:46:10.151" v="17" actId="7634"/>
      <pc:docMkLst>
        <pc:docMk/>
      </pc:docMkLst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589882307" sldId="260"/>
        </pc:sldMkLst>
        <pc:inkChg chg="add del">
          <ac:chgData name="Jonathan Hall" userId="83637_tp_dropbox" providerId="OAuth2" clId="{9BA5B523-4C7D-8E44-8817-6FA62781612B}" dt="2019-11-28T20:06:35.145" v="10" actId="478"/>
          <ac:inkMkLst>
            <pc:docMk/>
            <pc:sldMk cId="589882307" sldId="260"/>
            <ac:inkMk id="3" creationId="{DCAFC42C-A511-E143-8257-654CB4C8A1B5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589882307" sldId="260"/>
            <ac:inkMk id="5" creationId="{8B691CBF-73FA-894C-9708-095C95D628D5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1181731196" sldId="261"/>
        </pc:sldMkLst>
        <pc:inkChg chg="add del">
          <ac:chgData name="Jonathan Hall" userId="83637_tp_dropbox" providerId="OAuth2" clId="{9BA5B523-4C7D-8E44-8817-6FA62781612B}" dt="2019-11-28T20:06:29.709" v="9" actId="478"/>
          <ac:inkMkLst>
            <pc:docMk/>
            <pc:sldMk cId="1181731196" sldId="261"/>
            <ac:inkMk id="4" creationId="{632CD2F4-93D9-DB42-8A8D-1510E18E48FD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1181731196" sldId="261"/>
            <ac:inkMk id="5" creationId="{C528C7CE-4224-AC48-96A4-236C69DE4C08}"/>
          </ac:inkMkLst>
        </pc:inkChg>
      </pc:sldChg>
      <pc:sldChg chg="modSp">
        <pc:chgData name="Jonathan Hall" userId="83637_tp_dropbox" providerId="OAuth2" clId="{9BA5B523-4C7D-8E44-8817-6FA62781612B}" dt="2019-11-28T17:54:36.534" v="1" actId="1076"/>
        <pc:sldMkLst>
          <pc:docMk/>
          <pc:sldMk cId="614322933" sldId="295"/>
        </pc:sldMkLst>
        <pc:spChg chg="mod">
          <ac:chgData name="Jonathan Hall" userId="83637_tp_dropbox" providerId="OAuth2" clId="{9BA5B523-4C7D-8E44-8817-6FA62781612B}" dt="2019-11-28T17:54:36.534" v="1" actId="1076"/>
          <ac:spMkLst>
            <pc:docMk/>
            <pc:sldMk cId="614322933" sldId="295"/>
            <ac:spMk id="3" creationId="{F4210E57-C945-4209-92EE-973A362EEA5C}"/>
          </ac:spMkLst>
        </pc:sp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2012917971" sldId="304"/>
        </pc:sldMkLst>
        <pc:inkChg chg="add del">
          <ac:chgData name="Jonathan Hall" userId="83637_tp_dropbox" providerId="OAuth2" clId="{9BA5B523-4C7D-8E44-8817-6FA62781612B}" dt="2019-11-28T20:06:52.196" v="14" actId="478"/>
          <ac:inkMkLst>
            <pc:docMk/>
            <pc:sldMk cId="2012917971" sldId="304"/>
            <ac:inkMk id="5" creationId="{A853F222-3A9D-2149-A01F-9081510F39C8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2012917971" sldId="304"/>
            <ac:inkMk id="6" creationId="{978EA7B2-4975-764C-A0CC-4A8B151E9F1B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1608326201" sldId="305"/>
        </pc:sldMkLst>
        <pc:inkChg chg="add del">
          <ac:chgData name="Jonathan Hall" userId="83637_tp_dropbox" providerId="OAuth2" clId="{9BA5B523-4C7D-8E44-8817-6FA62781612B}" dt="2019-11-28T20:06:47.418" v="13" actId="478"/>
          <ac:inkMkLst>
            <pc:docMk/>
            <pc:sldMk cId="1608326201" sldId="305"/>
            <ac:inkMk id="3" creationId="{B19CE69E-B30C-AE4A-BA22-17D666DD1AF8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1608326201" sldId="305"/>
            <ac:inkMk id="6" creationId="{D7BC79F7-1875-5D41-B6E0-251F6EA905C2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1441678012" sldId="307"/>
        </pc:sldMkLst>
        <pc:inkChg chg="add del">
          <ac:chgData name="Jonathan Hall" userId="83637_tp_dropbox" providerId="OAuth2" clId="{9BA5B523-4C7D-8E44-8817-6FA62781612B}" dt="2019-11-28T20:06:43.876" v="12" actId="478"/>
          <ac:inkMkLst>
            <pc:docMk/>
            <pc:sldMk cId="1441678012" sldId="307"/>
            <ac:inkMk id="3" creationId="{728E40A6-50D8-3A44-8D77-34AFD1FE03B4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1441678012" sldId="307"/>
            <ac:inkMk id="5" creationId="{F3947DD5-77E0-5346-BB6B-9D9ACB4A2832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751965480" sldId="308"/>
        </pc:sldMkLst>
        <pc:inkChg chg="add del">
          <ac:chgData name="Jonathan Hall" userId="83637_tp_dropbox" providerId="OAuth2" clId="{9BA5B523-4C7D-8E44-8817-6FA62781612B}" dt="2019-11-28T20:06:40.905" v="11" actId="478"/>
          <ac:inkMkLst>
            <pc:docMk/>
            <pc:sldMk cId="751965480" sldId="308"/>
            <ac:inkMk id="3" creationId="{D628E78E-B0B8-2144-A01A-CBE2D65F4F47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751965480" sldId="308"/>
            <ac:inkMk id="6" creationId="{04E9838A-6C62-9B40-A8C0-9C329BF79034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4293364242" sldId="309"/>
        </pc:sldMkLst>
        <pc:inkChg chg="add del">
          <ac:chgData name="Jonathan Hall" userId="83637_tp_dropbox" providerId="OAuth2" clId="{9BA5B523-4C7D-8E44-8817-6FA62781612B}" dt="2019-11-28T20:06:26.066" v="8" actId="478"/>
          <ac:inkMkLst>
            <pc:docMk/>
            <pc:sldMk cId="4293364242" sldId="309"/>
            <ac:inkMk id="3" creationId="{708D8693-E11A-534F-83DF-58F74DC7CA5F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4293364242" sldId="309"/>
            <ac:inkMk id="5" creationId="{46626A25-4249-9F46-90E5-361BC8EE2FFF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4047634419" sldId="311"/>
        </pc:sldMkLst>
        <pc:inkChg chg="add del">
          <ac:chgData name="Jonathan Hall" userId="83637_tp_dropbox" providerId="OAuth2" clId="{9BA5B523-4C7D-8E44-8817-6FA62781612B}" dt="2019-11-28T20:06:21.176" v="7" actId="478"/>
          <ac:inkMkLst>
            <pc:docMk/>
            <pc:sldMk cId="4047634419" sldId="311"/>
            <ac:inkMk id="4" creationId="{34D032FE-0EE8-6A48-B573-AB1C16C08866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4047634419" sldId="311"/>
            <ac:inkMk id="7" creationId="{8B52C91F-0FF9-0C48-9262-35FF948988B8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1743310832" sldId="313"/>
        </pc:sldMkLst>
        <pc:inkChg chg="add del">
          <ac:chgData name="Jonathan Hall" userId="83637_tp_dropbox" providerId="OAuth2" clId="{9BA5B523-4C7D-8E44-8817-6FA62781612B}" dt="2019-11-28T20:06:16.290" v="6" actId="478"/>
          <ac:inkMkLst>
            <pc:docMk/>
            <pc:sldMk cId="1743310832" sldId="313"/>
            <ac:inkMk id="5" creationId="{1CFDFC00-392B-1747-8B82-562412F06050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1743310832" sldId="313"/>
            <ac:inkMk id="6" creationId="{F197F05C-6F7D-CE4A-9790-B15EE6257B46}"/>
          </ac:inkMkLst>
        </pc:inkChg>
      </pc:sldChg>
      <pc:sldChg chg="addSp delSp">
        <pc:chgData name="Jonathan Hall" userId="83637_tp_dropbox" providerId="OAuth2" clId="{9BA5B523-4C7D-8E44-8817-6FA62781612B}" dt="2019-11-28T21:20:13.021" v="15" actId="7634"/>
        <pc:sldMkLst>
          <pc:docMk/>
          <pc:sldMk cId="117347599" sldId="314"/>
        </pc:sldMkLst>
        <pc:inkChg chg="add del">
          <ac:chgData name="Jonathan Hall" userId="83637_tp_dropbox" providerId="OAuth2" clId="{9BA5B523-4C7D-8E44-8817-6FA62781612B}" dt="2019-11-28T20:06:12.945" v="5" actId="478"/>
          <ac:inkMkLst>
            <pc:docMk/>
            <pc:sldMk cId="117347599" sldId="314"/>
            <ac:inkMk id="5" creationId="{342FC233-C190-0847-AD52-98AC07FC1221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117347599" sldId="314"/>
            <ac:inkMk id="6" creationId="{ED451364-FF40-1544-8CE4-9987EBA11D27}"/>
          </ac:inkMkLst>
        </pc:inkChg>
      </pc:sldChg>
      <pc:sldChg chg="addSp delSp">
        <pc:chgData name="Jonathan Hall" userId="83637_tp_dropbox" providerId="OAuth2" clId="{9BA5B523-4C7D-8E44-8817-6FA62781612B}" dt="2019-11-28T21:46:10.151" v="17" actId="7634"/>
        <pc:sldMkLst>
          <pc:docMk/>
          <pc:sldMk cId="2691739067" sldId="315"/>
        </pc:sldMkLst>
        <pc:inkChg chg="add del">
          <ac:chgData name="Jonathan Hall" userId="83637_tp_dropbox" providerId="OAuth2" clId="{9BA5B523-4C7D-8E44-8817-6FA62781612B}" dt="2019-11-28T20:06:09.104" v="4" actId="478"/>
          <ac:inkMkLst>
            <pc:docMk/>
            <pc:sldMk cId="2691739067" sldId="315"/>
            <ac:inkMk id="5" creationId="{6982B6E8-40E8-2C44-BA79-476FAF2630F2}"/>
          </ac:inkMkLst>
        </pc:inkChg>
        <pc:inkChg chg="add">
          <ac:chgData name="Jonathan Hall" userId="83637_tp_dropbox" providerId="OAuth2" clId="{9BA5B523-4C7D-8E44-8817-6FA62781612B}" dt="2019-11-28T21:20:13.021" v="15" actId="7634"/>
          <ac:inkMkLst>
            <pc:docMk/>
            <pc:sldMk cId="2691739067" sldId="315"/>
            <ac:inkMk id="6" creationId="{F25884F1-64F1-E64F-9520-210578A97B82}"/>
          </ac:inkMkLst>
        </pc:inkChg>
        <pc:inkChg chg="add">
          <ac:chgData name="Jonathan Hall" userId="83637_tp_dropbox" providerId="OAuth2" clId="{9BA5B523-4C7D-8E44-8817-6FA62781612B}" dt="2019-11-28T21:22:54.654" v="16" actId="7634"/>
          <ac:inkMkLst>
            <pc:docMk/>
            <pc:sldMk cId="2691739067" sldId="315"/>
            <ac:inkMk id="7" creationId="{45AB80C9-9913-2E4C-87D1-C088A367E2E6}"/>
          </ac:inkMkLst>
        </pc:inkChg>
        <pc:inkChg chg="add">
          <ac:chgData name="Jonathan Hall" userId="83637_tp_dropbox" providerId="OAuth2" clId="{9BA5B523-4C7D-8E44-8817-6FA62781612B}" dt="2019-11-28T21:46:10.151" v="17" actId="7634"/>
          <ac:inkMkLst>
            <pc:docMk/>
            <pc:sldMk cId="2691739067" sldId="315"/>
            <ac:inkMk id="8" creationId="{B6DA9AE2-9ABE-B849-B818-621979A61058}"/>
          </ac:inkMkLst>
        </pc:inkChg>
      </pc:sldChg>
      <pc:sldChg chg="addSp delSp">
        <pc:chgData name="Jonathan Hall" userId="83637_tp_dropbox" providerId="OAuth2" clId="{9BA5B523-4C7D-8E44-8817-6FA62781612B}" dt="2019-11-28T21:46:10.151" v="17" actId="7634"/>
        <pc:sldMkLst>
          <pc:docMk/>
          <pc:sldMk cId="1942444723" sldId="321"/>
        </pc:sldMkLst>
        <pc:inkChg chg="add del">
          <ac:chgData name="Jonathan Hall" userId="83637_tp_dropbox" providerId="OAuth2" clId="{9BA5B523-4C7D-8E44-8817-6FA62781612B}" dt="2019-11-28T20:06:00.516" v="3" actId="478"/>
          <ac:inkMkLst>
            <pc:docMk/>
            <pc:sldMk cId="1942444723" sldId="321"/>
            <ac:inkMk id="5" creationId="{1835795B-ABDE-C544-89A3-6E88C959469A}"/>
          </ac:inkMkLst>
        </pc:inkChg>
        <pc:inkChg chg="add">
          <ac:chgData name="Jonathan Hall" userId="83637_tp_dropbox" providerId="OAuth2" clId="{9BA5B523-4C7D-8E44-8817-6FA62781612B}" dt="2019-11-28T21:46:10.151" v="17" actId="7634"/>
          <ac:inkMkLst>
            <pc:docMk/>
            <pc:sldMk cId="1942444723" sldId="321"/>
            <ac:inkMk id="6" creationId="{E86BFFE4-C0E7-F340-B798-7CFEE3B3D68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71C7E-02C5-4B23-A32A-8FF12572D4A3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6FC17-283B-4A92-9E19-D0095BE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5EFEE-8E45-46A0-BC4B-AB9EDD820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3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 rail is more costly than bus system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capital cost: 5x cost ($881m vs. $168m in Long Beach)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operating cost: $0.38 (Portland's MAX) &gt; $0.35 for bus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Diverts bus passengers: 63% of LA Blue Line former bus riders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Feeder buses impose access costs on riders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 is flexible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Pro's for light rail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Commitment, can't change it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against busses - busses are for poor people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Smoother ride?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worry about where the train will go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like trains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2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high tech electric bus, but don’t tell anyone</a:t>
            </a:r>
          </a:p>
          <a:p>
            <a:r>
              <a:rPr lang="en-US" dirty="0"/>
              <a:t>It is bus rapid transit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7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Ontario line is not all underground</a:t>
            </a:r>
          </a:p>
          <a:p>
            <a:endParaRPr lang="en-US" dirty="0"/>
          </a:p>
          <a:p>
            <a:r>
              <a:rPr lang="en-US" dirty="0"/>
              <a:t>Canadian costs were not always especially high by world standards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Sheppard subway was completed in 2002 for about $166-million a kilometre.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Montreal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Laval Metro extension cost $143-million a kilometre in 2007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recent Blue Line extension plan is projected to cost $775-million. 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mostly underground Canada Line, completed in 2009, cost only $106-million a kilometre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Broadway Skytrain (all underground) almost 500 million per kilometer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47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this isn’t about unions, powerful unions in other countries. But the union rules we have are a problem.</a:t>
            </a:r>
          </a:p>
          <a:p>
            <a:endParaRPr lang="en-CA" dirty="0"/>
          </a:p>
          <a:p>
            <a:r>
              <a:rPr lang="en-CA" dirty="0"/>
              <a:t>We could build more transit if we could build it for less.</a:t>
            </a:r>
          </a:p>
          <a:p>
            <a:endParaRPr lang="en-CA" dirty="0"/>
          </a:p>
          <a:p>
            <a:r>
              <a:rPr lang="en-CA" dirty="0"/>
              <a:t>https://www.citylab.com/transportation/2018/01/why-its-so-expensive-to-build-urban-rail-in-the-us/551408/</a:t>
            </a:r>
          </a:p>
          <a:p>
            <a:r>
              <a:rPr lang="en-CA" dirty="0"/>
              <a:t>https://pedestrianobservations.com/2019/03/03/why-american-costs-are-so-high-work-in-progress/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a.k.a., what did we do all semester</a:t>
            </a:r>
          </a:p>
          <a:p>
            <a:r>
              <a:rPr lang="en-US" dirty="0"/>
              <a:t>a.k.a., what do I hope you remember in 5/10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5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Cities are terrible</a:t>
            </a:r>
          </a:p>
          <a:p>
            <a:pPr lvl="1"/>
            <a:r>
              <a:rPr lang="en-US" dirty="0"/>
              <a:t>Polluted</a:t>
            </a:r>
          </a:p>
          <a:p>
            <a:pPr lvl="1"/>
            <a:r>
              <a:rPr lang="en-US" dirty="0"/>
              <a:t>Congested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Crime</a:t>
            </a:r>
          </a:p>
          <a:p>
            <a:r>
              <a:rPr lang="en-US" dirty="0"/>
              <a:t>But allow us to co-operate with each other</a:t>
            </a:r>
          </a:p>
          <a:p>
            <a:pPr lvl="1"/>
            <a:r>
              <a:rPr lang="en-US" dirty="0"/>
              <a:t>Economies of scale</a:t>
            </a:r>
          </a:p>
          <a:p>
            <a:pPr lvl="1"/>
            <a:r>
              <a:rPr lang="en-US" dirty="0"/>
              <a:t>Agglomeration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Lots of people close together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Agglomeration economies</a:t>
            </a:r>
          </a:p>
          <a:p>
            <a:r>
              <a:rPr lang="en-CA" dirty="0"/>
              <a:t>- Sharing</a:t>
            </a:r>
          </a:p>
          <a:p>
            <a:r>
              <a:rPr lang="en-CA" dirty="0"/>
              <a:t>- Matching</a:t>
            </a:r>
          </a:p>
          <a:p>
            <a:r>
              <a:rPr lang="en-CA" dirty="0"/>
              <a:t>-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98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 big: Not stable to have cities too small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51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 natural endowments</a:t>
            </a:r>
          </a:p>
          <a:p>
            <a:r>
              <a:rPr lang="en-CA" dirty="0"/>
              <a:t>Different industries -&gt; different scale for their agglomeration economies</a:t>
            </a:r>
          </a:p>
          <a:p>
            <a:r>
              <a:rPr lang="en-CA" dirty="0"/>
              <a:t>Differences in fundamentals multiplied due to local jobs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34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Compensating differential for higher commuting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63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price per </a:t>
            </a:r>
            <a:r>
              <a:rPr lang="en-US" dirty="0" err="1"/>
              <a:t>sq</a:t>
            </a:r>
            <a:r>
              <a:rPr lang="en-US" dirty="0"/>
              <a:t> ft -&gt; substitute away from housing towards other goods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0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ways of explaining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P(x) higher downtown</a:t>
            </a:r>
          </a:p>
          <a:p>
            <a:pPr marL="228600" indent="-228600">
              <a:buAutoNum type="arabicPeriod"/>
            </a:pPr>
            <a:r>
              <a:rPr lang="en-US" dirty="0"/>
              <a:t>So for any given building height profits are higher,</a:t>
            </a:r>
          </a:p>
          <a:p>
            <a:pPr marL="228600" indent="-228600">
              <a:buAutoNum type="arabicPeriod"/>
            </a:pPr>
            <a:r>
              <a:rPr lang="en-US" dirty="0"/>
              <a:t>So land rents higher</a:t>
            </a:r>
          </a:p>
          <a:p>
            <a:pPr marL="228600" indent="-228600">
              <a:buAutoNum type="arabicPeriod"/>
            </a:pPr>
            <a:r>
              <a:rPr lang="en-US" dirty="0"/>
              <a:t>So developers substitute relatively cheap capital for relatively expensive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7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Version 1: Cities are too big and take up too much land.</a:t>
            </a:r>
          </a:p>
          <a:p>
            <a:r>
              <a:rPr lang="en-CA" dirty="0"/>
              <a:t>Version 2: Cities are inefficiently too big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bundling land</a:t>
            </a:r>
          </a:p>
          <a:p>
            <a:r>
              <a:rPr lang="en-US" dirty="0"/>
              <a:t>Financing of infrastructure</a:t>
            </a:r>
          </a:p>
          <a:p>
            <a:r>
              <a:rPr lang="en-US" dirty="0"/>
              <a:t>Underpriced roads</a:t>
            </a:r>
          </a:p>
          <a:p>
            <a:r>
              <a:rPr lang="en-US" dirty="0"/>
              <a:t>Open space as a public good</a:t>
            </a:r>
          </a:p>
          <a:p>
            <a:r>
              <a:rPr lang="en-US" dirty="0"/>
              <a:t>Zoning (can be driven by desire to avoid living near minorities and poor)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3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Congestion charge</a:t>
            </a:r>
          </a:p>
          <a:p>
            <a:r>
              <a:rPr lang="en-US" dirty="0"/>
              <a:t>Development tax</a:t>
            </a:r>
          </a:p>
          <a:p>
            <a:r>
              <a:rPr lang="en-US" dirty="0"/>
              <a:t>Urban growth boundary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6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Inadequate maintenance - "you get what you pay for"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new construction - even if exempt, due to possibility of future taking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benefits are not means tested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Discrimination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Misallocation of housing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because people never leave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initial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effects are immediate (especially relative to growth in supply)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widespread---operates at scale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off-budget, so "no" tax revenue required (of course, it can effect tax revenue through other changes)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Favors incumbent renters (i.e., current voters)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populist appeal---landlords are not a sympathetic class (especially relative to renters)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prices to be set by the market between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6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NYC: 30% 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Toronto 23%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Montreal 22.2%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Ottawa 20%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 18%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 Francisco 15%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 14%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Winnipeg 13%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Halifax 12%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12%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 11%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Quebec City 11%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Edmonton 11%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Victoria 11%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79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Externality, you slow down other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1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tolls – ideal toll is paid electronically, time varying,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60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tolls to just some lanes</a:t>
            </a:r>
          </a:p>
          <a:p>
            <a:r>
              <a:rPr lang="en-US" dirty="0"/>
              <a:t>Set tolls to increase capacity</a:t>
            </a:r>
          </a:p>
          <a:p>
            <a:r>
              <a:rPr lang="en-US" dirty="0"/>
              <a:t>Key idea: preserve ability of poor to pay with time instead of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94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hit all the choices an optimal congestion charge would hit, but have the benefit of (usually) being easier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2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Maybe, could also make things worse</a:t>
            </a:r>
          </a:p>
          <a:p>
            <a:r>
              <a:rPr lang="en-US" dirty="0"/>
              <a:t>Great time to implement congestion charge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57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it is slower, worse than driving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1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economies of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54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talked about things that would effect choice two weeks ago, access time, travel time, comfort, dollar cost. Let’s just focus on travel time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7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Monetary cost: fuel</a:t>
            </a:r>
            <a:r>
              <a:rPr lang="en-US" baseline="0" dirty="0"/>
              <a:t> and wear and tear, vs cost of fare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</a:t>
            </a:r>
            <a:r>
              <a:rPr lang="en-US" baseline="0" dirty="0"/>
              <a:t> time for parking car and walking, but doesn’t include monetary costs.</a:t>
            </a:r>
          </a:p>
          <a:p>
            <a:endParaRPr lang="en-US" baseline="0" dirty="0"/>
          </a:p>
          <a:p>
            <a:r>
              <a:rPr lang="en-US" baseline="0" dirty="0"/>
              <a:t>This doesn’t include suburbs --- driving would win even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right next to subway</a:t>
            </a:r>
          </a:p>
          <a:p>
            <a:r>
              <a:rPr lang="en-US" dirty="0"/>
              <a:t>Doesn’t include parking time but also not waiting time for subway (so low in Toronto)</a:t>
            </a:r>
          </a:p>
          <a:p>
            <a:r>
              <a:rPr lang="en-US" dirty="0"/>
              <a:t>TTC is 29% longer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you get people onto transit?</a:t>
            </a:r>
          </a:p>
          <a:p>
            <a:pPr lvl="2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Tipping the balance in favor of transit</a:t>
            </a:r>
          </a:p>
          <a:p>
            <a:pPr lvl="3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income: Lower opportunity cost of travel time</a:t>
            </a:r>
          </a:p>
          <a:p>
            <a:pPr lvl="3"/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transit service: Decrease access &amp; in-vehicle time cost</a:t>
            </a:r>
          </a:p>
          <a:p>
            <a:pPr lvl="3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you can get access times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enough, than people will switch</a:t>
            </a:r>
          </a:p>
          <a:p>
            <a:pPr lvl="3"/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Problem: Should bus stop every block (lower access time, but increase travel time)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transit? – not enough to lead many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to switch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Parking cost ($15 full cost for central city parking) – would switch</a:t>
            </a:r>
          </a:p>
          <a:p>
            <a:pPr lvl="3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Internalize automobile externalities: $0.145 per mile for peak period – wouldn’t close gap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completely, but gets you closer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4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 has economics of scale, so  - always have falling marginal cost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Spread out fixed costs over more users - especially for trains and subways</a:t>
            </a:r>
          </a:p>
          <a:p>
            <a:pPr lvl="2" rtl="0" fontAlgn="ctr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economies</a:t>
            </a:r>
          </a:p>
          <a:p>
            <a:pPr lvl="3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riders mean more frequent busses, mean lower access times, mean more riders</a:t>
            </a:r>
          </a:p>
          <a:p>
            <a:pPr lvl="3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all sorts of other costs, but the idea still holds</a:t>
            </a:r>
          </a:p>
          <a:p>
            <a:pPr lvl="4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riders means longer boarding times, mean more stops (if don't automatically stop everywhere)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economies of scale mean for pricing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balance the budget need to charge at average cost, but socially optimal to charge marginal cost, this means we should have a subsidy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Download sloping demand, and downward sloping average cost. Marginal cost downward sloping, and below average cost. Optimal to charge marginal cost, but this requires a subsidy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arguments for transit subsidies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Roads are underpriced, so we must underprice transit too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pollution (including construction costs?)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accidents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account for all of this (and  crowding costs, benefits on traffic congestion, scale economies,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economies…  you can justify about a 50% subsidy at peak and a 80% subsidy off-peak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COST SUBSIDY</a:t>
            </a: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construction subsidy</a:t>
            </a:r>
          </a:p>
          <a:p>
            <a:pPr lvl="3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actually find that you shouldn't build more trains, but once you have them,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FC17-283B-4A92-9E19-D0095BE68A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EF31-2FE8-4212-A9AA-1B245C8A2AB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EB5E-922E-4BD0-8282-F8F78A6C68D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0371-2F09-42ED-860D-ABF41E55B14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1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6CC0-1504-4EAC-A492-CE694A93D33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DEEC-A66F-4408-BE7E-A58459EF18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D0C8-C6BF-4EFD-A974-D12F8DB71F1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BB03-A497-4BAB-A333-24C9C8488AD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1F3B-813A-41A6-BFCF-BD8175AD36E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F82-4F62-4123-8ED4-193520E8FEA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2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A1A-2F91-4D53-B3E5-FC5B62D7195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CA-BBD4-4135-A4A7-EFC0C84C715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A64C-7936-4C3A-B2E6-8EB2983C435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4544-0BD2-4586-9CDD-20F7A0ED4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6EA7-DE05-4136-A0A8-19BBDC29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0E57-C945-4209-92EE-973A362E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Public transportation</a:t>
            </a:r>
          </a:p>
          <a:p>
            <a:pPr lvl="1"/>
            <a:r>
              <a:rPr lang="en-US" dirty="0"/>
              <a:t>Why do so few people use public transportation?</a:t>
            </a:r>
          </a:p>
          <a:p>
            <a:pPr lvl="1"/>
            <a:r>
              <a:rPr lang="en-US" dirty="0"/>
              <a:t>What could we do to encourage additional transit use?</a:t>
            </a:r>
          </a:p>
          <a:p>
            <a:pPr lvl="1"/>
            <a:r>
              <a:rPr lang="en-US" dirty="0"/>
              <a:t>Should we subsidize transit fares?</a:t>
            </a:r>
          </a:p>
          <a:p>
            <a:pPr lvl="1"/>
            <a:r>
              <a:rPr lang="en-US" dirty="0"/>
              <a:t>Should we build subways, light rail, or busses?</a:t>
            </a:r>
          </a:p>
          <a:p>
            <a:r>
              <a:rPr lang="en-US" dirty="0"/>
              <a:t>Course Review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C8-2D78-43F4-82AC-A14B54A5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CDB2-27F7-4260-A57A-4656BC33C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1B51-EC8F-4327-8B1F-380CFA0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C8778-0498-41C4-9270-5E20DAE6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C287-3F96-4F67-BD30-8E5D6FF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5D773-DACB-459C-94C5-17E2F839687D}"/>
              </a:ext>
            </a:extLst>
          </p:cNvPr>
          <p:cNvSpPr/>
          <p:nvPr/>
        </p:nvSpPr>
        <p:spPr>
          <a:xfrm>
            <a:off x="106363" y="2286000"/>
            <a:ext cx="2941637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49F3D-6743-4761-9914-68A8A18DB82F}"/>
              </a:ext>
            </a:extLst>
          </p:cNvPr>
          <p:cNvSpPr/>
          <p:nvPr/>
        </p:nvSpPr>
        <p:spPr>
          <a:xfrm>
            <a:off x="106363" y="3810000"/>
            <a:ext cx="294163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A92E9-EF68-4D11-8A23-F9B571A89B38}"/>
              </a:ext>
            </a:extLst>
          </p:cNvPr>
          <p:cNvSpPr/>
          <p:nvPr/>
        </p:nvSpPr>
        <p:spPr>
          <a:xfrm>
            <a:off x="7696200" y="927772"/>
            <a:ext cx="4267200" cy="764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Transit vs driving in Toronto</a:t>
            </a:r>
          </a:p>
        </p:txBody>
      </p:sp>
    </p:spTree>
    <p:extLst>
      <p:ext uri="{BB962C8B-B14F-4D97-AF65-F5344CB8AC3E}">
        <p14:creationId xmlns:p14="http://schemas.microsoft.com/office/powerpoint/2010/main" val="429336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9DA-405A-49DB-BD3A-7E2B3501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more people to ride transit?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1BEF-1AC8-4ED0-96A4-675EFA12F3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99715-C795-4321-B252-69A13471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96">
            <a:extLst>
              <a:ext uri="{FF2B5EF4-FFF2-40B4-BE49-F238E27FC236}">
                <a16:creationId xmlns:a16="http://schemas.microsoft.com/office/drawing/2014/main" id="{77755F35-B53A-4F17-97A2-7A33F82D1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87144"/>
            <a:ext cx="7315200" cy="360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6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62C7-B6C6-4305-90CF-C117444A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subsidize public transit?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C618-83C1-44C0-BE81-788F41D4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2018 TTC received $584 million from city --- about $1.08/ride</a:t>
            </a:r>
          </a:p>
          <a:p>
            <a:r>
              <a:rPr lang="en-US" dirty="0"/>
              <a:t>Our subsidy is relatively low</a:t>
            </a:r>
          </a:p>
          <a:p>
            <a:pPr lvl="1"/>
            <a:r>
              <a:rPr lang="en-US" dirty="0"/>
              <a:t>LA receives 3 USD per ride</a:t>
            </a:r>
          </a:p>
          <a:p>
            <a:pPr lvl="1"/>
            <a:r>
              <a:rPr lang="en-US" dirty="0"/>
              <a:t>NYC receives ~1.50 USD per ride</a:t>
            </a:r>
          </a:p>
          <a:p>
            <a:r>
              <a:rPr lang="en-US" dirty="0"/>
              <a:t>TTC fares cover 73% of operating costs</a:t>
            </a:r>
          </a:p>
          <a:p>
            <a:pPr lvl="1"/>
            <a:r>
              <a:rPr lang="en-US" dirty="0"/>
              <a:t>NYC covers 47%</a:t>
            </a:r>
          </a:p>
          <a:p>
            <a:pPr lvl="1"/>
            <a:r>
              <a:rPr lang="en-US" dirty="0"/>
              <a:t>MTR (Hong Kong) covers 124%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3EBF-6121-45A9-B6CF-06E9222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F844-6465-409F-9769-1177C0C4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subsidize public transit?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6DAF-B846-4E0B-B863-1F0EE578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D0E9C-AD8B-4107-A54F-A9AAB84A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621-1CEC-48C9-931C-F42858A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vs. 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78B5-77F8-467A-8716-4E4484C2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8C2D-ABCA-4BC8-A787-283BFC8C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DCDB2-7DF2-4C03-8B20-F5B9B1C03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DDD2B-EBF8-4399-B3E3-343C690D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2E4544-0BD2-4586-9CDD-20F7A0ED4E4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C8800-CE7D-4033-A20F-AB27FC62353E}"/>
              </a:ext>
            </a:extLst>
          </p:cNvPr>
          <p:cNvSpPr/>
          <p:nvPr/>
        </p:nvSpPr>
        <p:spPr>
          <a:xfrm>
            <a:off x="457200" y="304800"/>
            <a:ext cx="1120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What is a possible solution? Trackless trams!</a:t>
            </a:r>
          </a:p>
        </p:txBody>
      </p:sp>
    </p:spTree>
    <p:extLst>
      <p:ext uri="{BB962C8B-B14F-4D97-AF65-F5344CB8AC3E}">
        <p14:creationId xmlns:p14="http://schemas.microsoft.com/office/powerpoint/2010/main" val="6302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8AD-E84F-4CA5-837E-BF5E6F2A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it cost so much to build transit in Canada and USA?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6D5F-546D-4A53-AB90-5F17D0FB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really expensive to build transit in North America</a:t>
            </a:r>
          </a:p>
          <a:p>
            <a:pPr lvl="1"/>
            <a:r>
              <a:rPr lang="en-US" dirty="0"/>
              <a:t>Toronto-York-</a:t>
            </a:r>
            <a:r>
              <a:rPr lang="en-US" dirty="0" err="1"/>
              <a:t>Spadina</a:t>
            </a:r>
            <a:r>
              <a:rPr lang="en-US" dirty="0"/>
              <a:t> Extension: $3.184 billion for 8.6 km and 6 stations</a:t>
            </a:r>
          </a:p>
          <a:p>
            <a:pPr lvl="1"/>
            <a:r>
              <a:rPr lang="en-US" dirty="0"/>
              <a:t>Ontario Line: $10.9 billion for 15.5 km and 15 stations</a:t>
            </a:r>
          </a:p>
          <a:p>
            <a:pPr lvl="1"/>
            <a:r>
              <a:rPr lang="en-US" dirty="0"/>
              <a:t>Scarborough: 3.48 billion for 6.2 km and 1 station</a:t>
            </a:r>
          </a:p>
          <a:p>
            <a:r>
              <a:rPr lang="en-US" dirty="0"/>
              <a:t>But other countries build for much less</a:t>
            </a:r>
          </a:p>
          <a:p>
            <a:pPr lvl="1"/>
            <a:r>
              <a:rPr lang="en-US" dirty="0"/>
              <a:t>Median cost: &lt;$300 million per kilometer (Paris)</a:t>
            </a:r>
          </a:p>
          <a:p>
            <a:pPr lvl="1"/>
            <a:r>
              <a:rPr lang="en-US" dirty="0"/>
              <a:t>Stockholm, Seoul, and Madrid: $100—150 million per kilometer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AA7E-E719-4597-819F-93C5AFBE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8AD-E84F-4CA5-837E-BF5E6F2A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it cost so much to build transit in Canada and USA?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6D5F-546D-4A53-AB90-5F17D0FB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Hypotheses</a:t>
            </a:r>
          </a:p>
          <a:p>
            <a:pPr lvl="1"/>
            <a:r>
              <a:rPr lang="en-US" dirty="0"/>
              <a:t>Over build: Stations way bigger/fancier</a:t>
            </a:r>
          </a:p>
          <a:p>
            <a:pPr lvl="1"/>
            <a:r>
              <a:rPr lang="en-US" dirty="0"/>
              <a:t>Too many workers: 4x what is used on similar jobs in Asia, Australia, and Europe</a:t>
            </a:r>
          </a:p>
          <a:p>
            <a:pPr lvl="1"/>
            <a:r>
              <a:rPr lang="en-US" dirty="0"/>
              <a:t>Procurement methods</a:t>
            </a:r>
          </a:p>
          <a:p>
            <a:pPr lvl="1"/>
            <a:r>
              <a:rPr lang="en-US" dirty="0"/>
              <a:t>Politics: Add other costs to transit project. Street reconstruction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AA7E-E719-4597-819F-93C5AFBE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346A12-51E6-42BB-8EE8-954C4673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92835F-DE55-4A7C-8B6F-F177AABA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37A0-D7A7-49D1-89EF-45DB2069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CDB2-27F7-4260-A57A-4656BC33C1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EF70-B34D-4629-BD75-566790B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cities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3372-8366-48AF-9055-A101E4E1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A807-56D2-4D29-85C4-B7255C8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F25-2A94-4695-B4C1-3D93429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84B2-3E83-49AD-9721-127F7191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worst case outcome for autonomous vehicles?</a:t>
            </a:r>
          </a:p>
          <a:p>
            <a:r>
              <a:rPr lang="en-US" dirty="0"/>
              <a:t>What is the best case outcome for autonomous vehicles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8D71-EBF5-4D67-9BF6-20C5B398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4D7F-EA55-43F9-85F2-BEDB9C46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define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37C6-FD38-4C04-B8F6-FA1C33BA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B72D4-1CF5-43D1-95B7-0172D497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903-D3EC-4883-9AA0-22EF7B0E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firms cluster? What explains large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8872-BD5D-4F35-A303-450B9958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63A8-5EFF-4353-849D-12439A6C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6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A56F-984B-4025-949D-67B2605E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cities too big or too small?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AC68-CAC0-4DC5-BD23-0D36FEB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7EB5-B4C0-4B40-B868-F70C4BA5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A56F-984B-4025-949D-67B2605E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cities different sizes?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AC68-CAC0-4DC5-BD23-0D36FEB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7EB5-B4C0-4B40-B868-F70C4BA5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DE56-B515-45BE-9C8A-5CFBEFC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housing (per </a:t>
            </a:r>
            <a:r>
              <a:rPr lang="en-US" dirty="0" err="1"/>
              <a:t>sq</a:t>
            </a:r>
            <a:r>
              <a:rPr lang="en-US" dirty="0"/>
              <a:t> ft) cheaper in the suburbs?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5213-CCDF-4678-8356-355D0D8A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2CAB-A108-41EE-8480-B6CFA857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8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DE56-B515-45BE-9C8A-5CFBEFC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homes smaller downtown?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5213-CCDF-4678-8356-355D0D8A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2CAB-A108-41EE-8480-B6CFA857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DE56-B515-45BE-9C8A-5CFBEFC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buildings taller downtown?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5213-CCDF-4678-8356-355D0D8A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2CAB-A108-41EE-8480-B6CFA857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7A06-92DF-41E8-A92B-4ADADA40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A6F7-FDAC-4701-8062-4380BFCB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Monocentric city model helps explain differences</a:t>
            </a:r>
          </a:p>
          <a:p>
            <a:pPr lvl="1"/>
            <a:r>
              <a:rPr lang="en-US" dirty="0"/>
              <a:t>Within a city</a:t>
            </a:r>
          </a:p>
          <a:p>
            <a:pPr lvl="1"/>
            <a:r>
              <a:rPr lang="en-US" dirty="0"/>
              <a:t>Across cities</a:t>
            </a:r>
          </a:p>
          <a:p>
            <a:r>
              <a:rPr lang="en-US" dirty="0"/>
              <a:t>Also highlights role of transportation costs in city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6C48-E036-46B2-8F44-4C37BB6B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ADBA-841A-4390-A1DC-45EBACE1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urban sprawl?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869B-7F16-47D3-8882-AE782518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D6F3C-F116-4744-BA51-069D0AB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2827-0312-4A10-A897-646980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socially inefficient urban sprawl?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A13C-9DFF-44E8-ABD6-3093E48D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7A720-3594-46AC-8C34-F4B30EFC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346A12-51E6-42BB-8EE8-954C4673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Transportation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92835F-DE55-4A7C-8B6F-F177AABA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37A0-D7A7-49D1-89EF-45DB2069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CDB2-27F7-4260-A57A-4656BC33C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1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FBA2-C34A-487C-B53B-46C9E89D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avoid inefficient urban sprawl?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ED87-8C15-4C39-90FC-DAF4B876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78ED9-3144-467B-A8E7-2C5C685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6E6A-A9D7-4BF8-819C-3B5B8B6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problems with rent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B2A8-3E42-4770-AD8E-8E905287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87E9-FF71-455F-BCE5-6C1F9932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09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3019-D40A-4469-A33C-984AC493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rent control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7409-9522-4CED-A8F0-04888F6B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85700-B951-4F03-B7F6-B4998B7C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4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30BB-7F5E-46ED-805E-9186AE41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you reduce problems from rent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EE9F-FCEB-4B09-82DB-723EF173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345E2-041A-400D-9C08-E1627698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8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41B4-BF23-4068-887A-2F2F6CFA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buy or 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7119-E224-4E5A-AC4A-964E9449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11500" dirty="0"/>
              <a:t>It depends!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BA0F6-C9FF-4FB1-BFA6-FC02ED0A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09AB-4DF9-40E4-8B6D-58D087B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there is too much traffic congestion?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BB89-396F-4D3A-B73E-E53D6279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448E-F8B7-4744-AD97-893797F8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5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3795-10BE-4054-A2EE-12714144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economists want to do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F1181-E905-479E-B0E6-0AC5756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 descr="tollbooth.jpg">
            <a:extLst>
              <a:ext uri="{FF2B5EF4-FFF2-40B4-BE49-F238E27FC236}">
                <a16:creationId xmlns:a16="http://schemas.microsoft.com/office/drawing/2014/main" id="{597BE27E-162E-46D9-85C7-39243B2A66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68761"/>
            <a:ext cx="6934200" cy="52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937-846B-4B22-9D3A-8433F56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add tolls so that drivers like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18FF-5398-4D16-9C18-39CD5776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2CBF5-43D1-4810-9587-9B859B36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9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6AE8-5C9A-4FB0-A7F3-2345F30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other solutions to congestion?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BA36-007A-4939-BA4A-F5952577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cost of parking</a:t>
            </a:r>
          </a:p>
          <a:p>
            <a:r>
              <a:rPr lang="en-US" dirty="0"/>
              <a:t>Gas tax</a:t>
            </a:r>
          </a:p>
          <a:p>
            <a:r>
              <a:rPr lang="en-US" dirty="0"/>
              <a:t>Vehicle kilometers traveled tax</a:t>
            </a:r>
          </a:p>
          <a:p>
            <a:r>
              <a:rPr lang="en-US" dirty="0"/>
              <a:t>Sales tax</a:t>
            </a:r>
          </a:p>
          <a:p>
            <a:r>
              <a:rPr lang="en-US" dirty="0"/>
              <a:t>Driving restrictions</a:t>
            </a:r>
          </a:p>
          <a:p>
            <a:r>
              <a:rPr lang="en-US" dirty="0"/>
              <a:t>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90C5-620A-4713-835C-AB44043D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43F5-0EE5-4681-A6BC-6C22A1D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autonomous vehicles make things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A3CE-3440-4EF9-A2CA-24BD1553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73EB-1DD9-4A19-AC9B-739B54E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25E-C5C4-47C0-8D3E-BEFFE6E0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few commuters use public transportation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B730-5328-49C7-83AA-CDB888B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3E631B-DEFC-45FA-B67A-7DADCC2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26355"/>
              </p:ext>
            </p:extLst>
          </p:nvPr>
        </p:nvGraphicFramePr>
        <p:xfrm>
          <a:off x="2209800" y="2209800"/>
          <a:ext cx="7696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r>
                        <a:rPr lang="en-US" sz="3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Mass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r>
                        <a:rPr lang="en-US" sz="32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r>
                        <a:rPr lang="en-US" sz="3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697B-BADC-41A2-A7C9-601973AF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so few people ride transit?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D1DE-337C-4F23-8D09-383655D4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BEAE-289D-4193-B9AE-4AD49C5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94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C80F-7A06-4E20-B3D5-601DF32F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transit should we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C831-99F5-4956-92DA-C9564B8E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BBB-C4B7-486B-9C4F-593876E7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31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CEB7-5CA1-4725-9887-4A75E594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subsidize transit fares?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783D-F7F9-4C67-886F-9F487A35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C1F42-465E-4874-B4C3-1C8F303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76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346A12-51E6-42BB-8EE8-954C4673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92835F-DE55-4A7C-8B6F-F177AABA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37A0-D7A7-49D1-89EF-45DB2069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CDB2-27F7-4260-A57A-4656BC33C1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25E-C5C4-47C0-8D3E-BEFFE6E0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127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 US and CA, which cities have highest transit share?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B730-5328-49C7-83AA-CDB888B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9B14694-D857-4829-A032-255293D0E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47970"/>
              </p:ext>
            </p:extLst>
          </p:nvPr>
        </p:nvGraphicFramePr>
        <p:xfrm>
          <a:off x="3238500" y="1219200"/>
          <a:ext cx="5715000" cy="5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11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MSA</a:t>
                      </a:r>
                      <a:r>
                        <a:rPr lang="en-US" baseline="0" dirty="0"/>
                        <a:t> Share Mass Transit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Proper Share Mass Transit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475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8123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1257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23735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2383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3778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07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7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F419-8D8B-4D48-AE85-05623A98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in big cities, few people use mass transit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6843-5CA8-4768-BD8E-86F57F29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4544-0BD2-4586-9CDD-20F7A0ED4E4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09E1A11-9F82-413C-8D53-EC7EB2DF3C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705453"/>
              </p:ext>
            </p:extLst>
          </p:nvPr>
        </p:nvGraphicFramePr>
        <p:xfrm>
          <a:off x="3238500" y="1219200"/>
          <a:ext cx="5715000" cy="5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11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MSA</a:t>
                      </a:r>
                      <a:r>
                        <a:rPr lang="en-US" baseline="0" dirty="0"/>
                        <a:t> Share Mass Transit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Proper Share Mass Transit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New York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Montreal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Vancouver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475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8123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1257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23735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Halifax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23839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3778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070"/>
                  </a:ext>
                </a:extLst>
              </a:tr>
              <a:tr h="406845">
                <a:tc>
                  <a:txBody>
                    <a:bodyPr/>
                    <a:lstStyle/>
                    <a:p>
                      <a:r>
                        <a:rPr lang="en-US" dirty="0"/>
                        <a:t>Quebec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so few commuters use mass transit?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it costs more!</a:t>
            </a:r>
          </a:p>
        </p:txBody>
      </p:sp>
      <p:pic>
        <p:nvPicPr>
          <p:cNvPr id="4" name="Picture 9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897653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8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Best way to get around DC from DuPont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Walk: 0.2% (</a:t>
            </a:r>
            <a:r>
              <a:rPr lang="en-US" dirty="0">
                <a:solidFill>
                  <a:srgbClr val="65C81E"/>
                </a:solidFill>
              </a:rPr>
              <a:t>#65C81E</a:t>
            </a:r>
            <a:r>
              <a:rPr lang="en-US" dirty="0"/>
              <a:t>)</a:t>
            </a:r>
          </a:p>
          <a:p>
            <a:r>
              <a:rPr lang="en-US" dirty="0"/>
              <a:t>Bike: 36.9% (</a:t>
            </a:r>
            <a:r>
              <a:rPr lang="en-US" dirty="0">
                <a:solidFill>
                  <a:srgbClr val="F5C73C"/>
                </a:solidFill>
              </a:rPr>
              <a:t>#F5C73C</a:t>
            </a:r>
            <a:r>
              <a:rPr lang="en-US" dirty="0"/>
              <a:t>)</a:t>
            </a:r>
          </a:p>
          <a:p>
            <a:r>
              <a:rPr lang="en-US" dirty="0"/>
              <a:t>Transit: 19.2% (</a:t>
            </a:r>
            <a:r>
              <a:rPr lang="en-US" dirty="0">
                <a:solidFill>
                  <a:srgbClr val="4384C4"/>
                </a:solidFill>
              </a:rPr>
              <a:t>#4384C4</a:t>
            </a:r>
            <a:r>
              <a:rPr lang="en-US" dirty="0"/>
              <a:t>)</a:t>
            </a:r>
          </a:p>
          <a:p>
            <a:r>
              <a:rPr lang="en-US" dirty="0"/>
              <a:t>Drive: 43.7%(</a:t>
            </a:r>
            <a:r>
              <a:rPr lang="en-US" dirty="0">
                <a:solidFill>
                  <a:srgbClr val="D04F46"/>
                </a:solidFill>
              </a:rPr>
              <a:t>#D04F46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050" name="Picture 2" descr="Screen_shot_2014-06-26_at_10.56.14_am">
            <a:extLst>
              <a:ext uri="{FF2B5EF4-FFF2-40B4-BE49-F238E27FC236}">
                <a16:creationId xmlns:a16="http://schemas.microsoft.com/office/drawing/2014/main" id="{D8C1CA1D-A59B-4EEA-9FD8-DE3DAD999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r="2" b="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1946</Words>
  <Application>Microsoft Office PowerPoint</Application>
  <PresentationFormat>Widescreen</PresentationFormat>
  <Paragraphs>364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Plan for the day</vt:lpstr>
      <vt:lpstr>Review questions</vt:lpstr>
      <vt:lpstr>Public Transportation</vt:lpstr>
      <vt:lpstr>Very few commuters use public transportation</vt:lpstr>
      <vt:lpstr>In US and CA, which cities have highest transit share?</vt:lpstr>
      <vt:lpstr>Even in big cities, few people use mass transit</vt:lpstr>
      <vt:lpstr>Why do so few commuters use mass transit?</vt:lpstr>
      <vt:lpstr>Because it costs more!</vt:lpstr>
      <vt:lpstr>Best way to get around DC from DuPont Circle</vt:lpstr>
      <vt:lpstr>PowerPoint Presentation</vt:lpstr>
      <vt:lpstr>How do you get more people to ride transit?</vt:lpstr>
      <vt:lpstr>Should we subsidize public transit?</vt:lpstr>
      <vt:lpstr>Should we subsidize public transit?</vt:lpstr>
      <vt:lpstr>Bus vs. rail</vt:lpstr>
      <vt:lpstr>PowerPoint Presentation</vt:lpstr>
      <vt:lpstr>Why does it cost so much to build transit in Canada and USA?</vt:lpstr>
      <vt:lpstr>Why does it cost so much to build transit in Canada and USA?</vt:lpstr>
      <vt:lpstr>Course review</vt:lpstr>
      <vt:lpstr>Why do cities exist?</vt:lpstr>
      <vt:lpstr>How do we define cities?</vt:lpstr>
      <vt:lpstr>Why do firms cluster? What explains large cities?</vt:lpstr>
      <vt:lpstr>Are cities too big or too small?</vt:lpstr>
      <vt:lpstr>Why are cities different sizes?</vt:lpstr>
      <vt:lpstr>Why is housing (per sq ft) cheaper in the suburbs?</vt:lpstr>
      <vt:lpstr>Why are homes smaller downtown?</vt:lpstr>
      <vt:lpstr>Why are buildings taller downtown?</vt:lpstr>
      <vt:lpstr>PowerPoint Presentation</vt:lpstr>
      <vt:lpstr>What is urban sprawl?</vt:lpstr>
      <vt:lpstr>What causes socially inefficient urban sprawl?</vt:lpstr>
      <vt:lpstr>How do we avoid inefficient urban sprawl?</vt:lpstr>
      <vt:lpstr>What are the problems with rent control?</vt:lpstr>
      <vt:lpstr>Why is rent control popular?</vt:lpstr>
      <vt:lpstr>How can you reduce problems from rent control?</vt:lpstr>
      <vt:lpstr>Should you buy or rent?</vt:lpstr>
      <vt:lpstr>How do we know there is too much traffic congestion?</vt:lpstr>
      <vt:lpstr>What do economists want to do about it?</vt:lpstr>
      <vt:lpstr>How do you add tolls so that drivers like them?</vt:lpstr>
      <vt:lpstr>What are other solutions to congestion?</vt:lpstr>
      <vt:lpstr>Will autonomous vehicles make things better?</vt:lpstr>
      <vt:lpstr>Why do so few people ride transit?</vt:lpstr>
      <vt:lpstr>What kind of transit should we build?</vt:lpstr>
      <vt:lpstr>Should we subsidize transit fares?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the day</dc:title>
  <dc:creator>Jonathan Hall</dc:creator>
  <cp:lastModifiedBy>Polaris ™</cp:lastModifiedBy>
  <cp:revision>11</cp:revision>
  <dcterms:created xsi:type="dcterms:W3CDTF">2019-11-27T20:45:59Z</dcterms:created>
  <dcterms:modified xsi:type="dcterms:W3CDTF">2021-05-09T09:36:35Z</dcterms:modified>
</cp:coreProperties>
</file>