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9" r:id="rId9"/>
    <p:sldId id="268" r:id="rId10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9" d="100"/>
          <a:sy n="89" d="100"/>
        </p:scale>
        <p:origin x="-133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8CAEA-1646-234E-91B2-922E73AA75AF}" type="datetimeFigureOut">
              <a:rPr lang="de-DE" smtClean="0"/>
              <a:t>14.12.16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4877E-016E-8A40-BD4A-AE30653F91E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7468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8CAEA-1646-234E-91B2-922E73AA75AF}" type="datetimeFigureOut">
              <a:rPr lang="de-DE" smtClean="0"/>
              <a:t>14.12.16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4877E-016E-8A40-BD4A-AE30653F91E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0312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8CAEA-1646-234E-91B2-922E73AA75AF}" type="datetimeFigureOut">
              <a:rPr lang="de-DE" smtClean="0"/>
              <a:t>14.12.16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4877E-016E-8A40-BD4A-AE30653F91E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2406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8CAEA-1646-234E-91B2-922E73AA75AF}" type="datetimeFigureOut">
              <a:rPr lang="de-DE" smtClean="0"/>
              <a:t>14.12.16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4877E-016E-8A40-BD4A-AE30653F91E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4097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8CAEA-1646-234E-91B2-922E73AA75AF}" type="datetimeFigureOut">
              <a:rPr lang="de-DE" smtClean="0"/>
              <a:t>14.12.16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4877E-016E-8A40-BD4A-AE30653F91E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3278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8CAEA-1646-234E-91B2-922E73AA75AF}" type="datetimeFigureOut">
              <a:rPr lang="de-DE" smtClean="0"/>
              <a:t>14.12.16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4877E-016E-8A40-BD4A-AE30653F91E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853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8CAEA-1646-234E-91B2-922E73AA75AF}" type="datetimeFigureOut">
              <a:rPr lang="de-DE" smtClean="0"/>
              <a:t>14.12.16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4877E-016E-8A40-BD4A-AE30653F91E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3465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8CAEA-1646-234E-91B2-922E73AA75AF}" type="datetimeFigureOut">
              <a:rPr lang="de-DE" smtClean="0"/>
              <a:t>14.12.16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4877E-016E-8A40-BD4A-AE30653F91E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0598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8CAEA-1646-234E-91B2-922E73AA75AF}" type="datetimeFigureOut">
              <a:rPr lang="de-DE" smtClean="0"/>
              <a:t>14.12.16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4877E-016E-8A40-BD4A-AE30653F91E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9024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8CAEA-1646-234E-91B2-922E73AA75AF}" type="datetimeFigureOut">
              <a:rPr lang="de-DE" smtClean="0"/>
              <a:t>14.12.16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4877E-016E-8A40-BD4A-AE30653F91E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4842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8CAEA-1646-234E-91B2-922E73AA75AF}" type="datetimeFigureOut">
              <a:rPr lang="de-DE" smtClean="0"/>
              <a:t>14.12.16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4877E-016E-8A40-BD4A-AE30653F91E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8129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D8CAEA-1646-234E-91B2-922E73AA75AF}" type="datetimeFigureOut">
              <a:rPr lang="de-DE" smtClean="0"/>
              <a:t>14.12.16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C4877E-016E-8A40-BD4A-AE30653F91E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3754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Bild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9" name="Textfeld 8"/>
          <p:cNvSpPr txBox="1"/>
          <p:nvPr/>
        </p:nvSpPr>
        <p:spPr>
          <a:xfrm>
            <a:off x="1257598" y="1910992"/>
            <a:ext cx="616511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dirty="0" smtClean="0">
                <a:solidFill>
                  <a:schemeClr val="bg1"/>
                </a:solidFill>
                <a:latin typeface="Calibri Light"/>
                <a:cs typeface="Calibri Light"/>
              </a:rPr>
              <a:t>Website Strukturen</a:t>
            </a:r>
          </a:p>
        </p:txBody>
      </p:sp>
    </p:spTree>
    <p:extLst>
      <p:ext uri="{BB962C8B-B14F-4D97-AF65-F5344CB8AC3E}">
        <p14:creationId xmlns:p14="http://schemas.microsoft.com/office/powerpoint/2010/main" val="1446266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Bild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extfeld 3"/>
          <p:cNvSpPr txBox="1"/>
          <p:nvPr/>
        </p:nvSpPr>
        <p:spPr>
          <a:xfrm>
            <a:off x="505517" y="1029784"/>
            <a:ext cx="8223897" cy="5509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romanUcPeriod"/>
            </a:pPr>
            <a:r>
              <a:rPr lang="de-DE" sz="2200" dirty="0" smtClean="0">
                <a:solidFill>
                  <a:schemeClr val="bg1"/>
                </a:solidFill>
                <a:latin typeface="Calibri Light"/>
                <a:cs typeface="Calibri Light"/>
              </a:rPr>
              <a:t>Website Strukturen</a:t>
            </a:r>
            <a:br>
              <a:rPr lang="de-DE" sz="2200" dirty="0" smtClean="0">
                <a:solidFill>
                  <a:schemeClr val="bg1"/>
                </a:solidFill>
                <a:latin typeface="Calibri Light"/>
                <a:cs typeface="Calibri Light"/>
              </a:rPr>
            </a:br>
            <a:endParaRPr lang="de-DE" sz="2200" dirty="0" smtClean="0">
              <a:solidFill>
                <a:schemeClr val="bg1"/>
              </a:solidFill>
              <a:latin typeface="Calibri Light"/>
              <a:cs typeface="Calibri Light"/>
            </a:endParaRPr>
          </a:p>
          <a:p>
            <a:pPr marL="514350" indent="-514350">
              <a:buAutoNum type="romanUcPeriod"/>
            </a:pPr>
            <a:r>
              <a:rPr lang="de-DE" sz="2200" dirty="0" err="1" smtClean="0">
                <a:solidFill>
                  <a:schemeClr val="bg1"/>
                </a:solidFill>
                <a:latin typeface="Calibri Light"/>
                <a:cs typeface="Calibri Light"/>
              </a:rPr>
              <a:t>Crossbrowser</a:t>
            </a:r>
            <a:r>
              <a:rPr lang="de-DE" sz="2200" dirty="0" smtClean="0">
                <a:solidFill>
                  <a:schemeClr val="bg1"/>
                </a:solidFill>
                <a:latin typeface="Calibri Light"/>
                <a:cs typeface="Calibri Light"/>
              </a:rPr>
              <a:t> </a:t>
            </a:r>
            <a:r>
              <a:rPr lang="de-DE" sz="2200" dirty="0" err="1" smtClean="0">
                <a:solidFill>
                  <a:schemeClr val="bg1"/>
                </a:solidFill>
                <a:latin typeface="Calibri Light"/>
                <a:cs typeface="Calibri Light"/>
              </a:rPr>
              <a:t>Testing</a:t>
            </a:r>
            <a:r>
              <a:rPr lang="de-DE" sz="2200" dirty="0" smtClean="0">
                <a:solidFill>
                  <a:schemeClr val="bg1"/>
                </a:solidFill>
                <a:latin typeface="Calibri Light"/>
                <a:cs typeface="Calibri Light"/>
              </a:rPr>
              <a:t/>
            </a:r>
            <a:br>
              <a:rPr lang="de-DE" sz="2200" dirty="0" smtClean="0">
                <a:solidFill>
                  <a:schemeClr val="bg1"/>
                </a:solidFill>
                <a:latin typeface="Calibri Light"/>
                <a:cs typeface="Calibri Light"/>
              </a:rPr>
            </a:br>
            <a:endParaRPr lang="de-DE" sz="2200" dirty="0" smtClean="0">
              <a:solidFill>
                <a:schemeClr val="bg1"/>
              </a:solidFill>
              <a:latin typeface="Calibri Light"/>
              <a:cs typeface="Calibri Light"/>
            </a:endParaRPr>
          </a:p>
          <a:p>
            <a:pPr marL="514350" indent="-514350">
              <a:buAutoNum type="romanUcPeriod"/>
            </a:pPr>
            <a:r>
              <a:rPr lang="de-DE" sz="2200" dirty="0" smtClean="0">
                <a:solidFill>
                  <a:schemeClr val="bg1"/>
                </a:solidFill>
                <a:latin typeface="Calibri Light"/>
                <a:cs typeface="Calibri Light"/>
              </a:rPr>
              <a:t>jQuery </a:t>
            </a:r>
            <a:r>
              <a:rPr lang="mr-IN" sz="2200" dirty="0" smtClean="0">
                <a:solidFill>
                  <a:schemeClr val="bg1"/>
                </a:solidFill>
                <a:latin typeface="Calibri Light"/>
                <a:cs typeface="Calibri Light"/>
              </a:rPr>
              <a:t>–</a:t>
            </a:r>
            <a:r>
              <a:rPr lang="de-DE" sz="2200" dirty="0" smtClean="0">
                <a:solidFill>
                  <a:schemeClr val="bg1"/>
                </a:solidFill>
                <a:latin typeface="Calibri Light"/>
                <a:cs typeface="Calibri Light"/>
              </a:rPr>
              <a:t> Anweisungen und Schleifen</a:t>
            </a:r>
            <a:br>
              <a:rPr lang="de-DE" sz="2200" dirty="0" smtClean="0">
                <a:solidFill>
                  <a:schemeClr val="bg1"/>
                </a:solidFill>
                <a:latin typeface="Calibri Light"/>
                <a:cs typeface="Calibri Light"/>
              </a:rPr>
            </a:br>
            <a:endParaRPr lang="de-DE" sz="2200" dirty="0" smtClean="0">
              <a:solidFill>
                <a:schemeClr val="bg1"/>
              </a:solidFill>
              <a:latin typeface="Calibri Light"/>
              <a:cs typeface="Calibri Light"/>
            </a:endParaRPr>
          </a:p>
          <a:p>
            <a:pPr marL="514350" indent="-514350">
              <a:buAutoNum type="romanUcPeriod"/>
            </a:pPr>
            <a:r>
              <a:rPr lang="de-DE" sz="2200" dirty="0" smtClean="0">
                <a:solidFill>
                  <a:schemeClr val="bg1"/>
                </a:solidFill>
                <a:latin typeface="Calibri Light"/>
                <a:cs typeface="Calibri Light"/>
              </a:rPr>
              <a:t>Arbeiten mit Frameworks am Bsp. Von </a:t>
            </a:r>
            <a:r>
              <a:rPr lang="de-DE" sz="2200" dirty="0" smtClean="0">
                <a:solidFill>
                  <a:schemeClr val="bg1"/>
                </a:solidFill>
                <a:latin typeface="Calibri Light"/>
                <a:cs typeface="Calibri Light"/>
              </a:rPr>
              <a:t>Bootstrap</a:t>
            </a:r>
            <a:br>
              <a:rPr lang="de-DE" sz="2200" dirty="0" smtClean="0">
                <a:solidFill>
                  <a:schemeClr val="bg1"/>
                </a:solidFill>
                <a:latin typeface="Calibri Light"/>
                <a:cs typeface="Calibri Light"/>
              </a:rPr>
            </a:br>
            <a:r>
              <a:rPr lang="de-DE" sz="2200" dirty="0" smtClean="0">
                <a:solidFill>
                  <a:schemeClr val="bg1"/>
                </a:solidFill>
                <a:latin typeface="Calibri Light"/>
                <a:cs typeface="Calibri Light"/>
              </a:rPr>
              <a:t>Follow </a:t>
            </a:r>
            <a:r>
              <a:rPr lang="de-DE" sz="2200" dirty="0" err="1" smtClean="0">
                <a:solidFill>
                  <a:schemeClr val="bg1"/>
                </a:solidFill>
                <a:latin typeface="Calibri Light"/>
                <a:cs typeface="Calibri Light"/>
              </a:rPr>
              <a:t>Up</a:t>
            </a:r>
            <a:r>
              <a:rPr lang="de-DE" sz="2200" dirty="0" smtClean="0">
                <a:solidFill>
                  <a:schemeClr val="bg1"/>
                </a:solidFill>
                <a:latin typeface="Calibri Light"/>
                <a:cs typeface="Calibri Light"/>
              </a:rPr>
              <a:t>: Nutzun</a:t>
            </a:r>
            <a:r>
              <a:rPr lang="de-DE" sz="2200" dirty="0" smtClean="0">
                <a:solidFill>
                  <a:schemeClr val="bg1"/>
                </a:solidFill>
                <a:latin typeface="Calibri Light"/>
                <a:cs typeface="Calibri Light"/>
              </a:rPr>
              <a:t>g anderer Frameworks (z.B. </a:t>
            </a:r>
            <a:r>
              <a:rPr lang="de-DE" sz="2200" dirty="0" err="1" smtClean="0">
                <a:solidFill>
                  <a:schemeClr val="bg1"/>
                </a:solidFill>
                <a:latin typeface="Calibri Light"/>
                <a:cs typeface="Calibri Light"/>
              </a:rPr>
              <a:t>Foundation</a:t>
            </a:r>
            <a:r>
              <a:rPr lang="de-DE" sz="2200" dirty="0" smtClean="0">
                <a:solidFill>
                  <a:schemeClr val="bg1"/>
                </a:solidFill>
                <a:latin typeface="Calibri Light"/>
                <a:cs typeface="Calibri Light"/>
              </a:rPr>
              <a:t>)</a:t>
            </a:r>
            <a:br>
              <a:rPr lang="de-DE" sz="2200" dirty="0" smtClean="0">
                <a:solidFill>
                  <a:schemeClr val="bg1"/>
                </a:solidFill>
                <a:latin typeface="Calibri Light"/>
                <a:cs typeface="Calibri Light"/>
              </a:rPr>
            </a:br>
            <a:endParaRPr lang="de-DE" sz="2200" dirty="0" smtClean="0">
              <a:solidFill>
                <a:schemeClr val="bg1"/>
              </a:solidFill>
              <a:latin typeface="Calibri Light"/>
              <a:cs typeface="Calibri Light"/>
            </a:endParaRPr>
          </a:p>
          <a:p>
            <a:pPr marL="514350" indent="-514350">
              <a:buAutoNum type="romanUcPeriod"/>
            </a:pPr>
            <a:r>
              <a:rPr lang="de-DE" sz="2200" dirty="0" smtClean="0">
                <a:solidFill>
                  <a:schemeClr val="bg1"/>
                </a:solidFill>
                <a:latin typeface="Calibri Light"/>
                <a:cs typeface="Calibri Light"/>
              </a:rPr>
              <a:t>PHP Einführung</a:t>
            </a:r>
            <a:br>
              <a:rPr lang="de-DE" sz="2200" dirty="0" smtClean="0">
                <a:solidFill>
                  <a:schemeClr val="bg1"/>
                </a:solidFill>
                <a:latin typeface="Calibri Light"/>
                <a:cs typeface="Calibri Light"/>
              </a:rPr>
            </a:br>
            <a:endParaRPr lang="de-DE" sz="2200" dirty="0" smtClean="0">
              <a:solidFill>
                <a:schemeClr val="bg1"/>
              </a:solidFill>
              <a:latin typeface="Calibri Light"/>
              <a:cs typeface="Calibri Light"/>
            </a:endParaRPr>
          </a:p>
          <a:p>
            <a:pPr marL="514350" indent="-514350">
              <a:buAutoNum type="romanUcPeriod"/>
            </a:pPr>
            <a:r>
              <a:rPr lang="de-DE" sz="2200" dirty="0" smtClean="0">
                <a:solidFill>
                  <a:schemeClr val="bg1"/>
                </a:solidFill>
                <a:latin typeface="Calibri Light"/>
                <a:cs typeface="Calibri Light"/>
              </a:rPr>
              <a:t>Einführung in MySQL und Datenbank Grundlagen</a:t>
            </a:r>
            <a:br>
              <a:rPr lang="de-DE" sz="2200" dirty="0" smtClean="0">
                <a:solidFill>
                  <a:schemeClr val="bg1"/>
                </a:solidFill>
                <a:latin typeface="Calibri Light"/>
                <a:cs typeface="Calibri Light"/>
              </a:rPr>
            </a:br>
            <a:endParaRPr lang="de-DE" sz="2200" dirty="0" smtClean="0">
              <a:solidFill>
                <a:schemeClr val="bg1"/>
              </a:solidFill>
              <a:latin typeface="Calibri Light"/>
              <a:cs typeface="Calibri Light"/>
            </a:endParaRPr>
          </a:p>
          <a:p>
            <a:pPr marL="514350" indent="-514350">
              <a:buAutoNum type="romanUcPeriod"/>
            </a:pPr>
            <a:r>
              <a:rPr lang="de-DE" sz="2200" dirty="0" smtClean="0">
                <a:solidFill>
                  <a:schemeClr val="bg1"/>
                </a:solidFill>
                <a:latin typeface="Calibri Light"/>
                <a:cs typeface="Calibri Light"/>
              </a:rPr>
              <a:t>PHP &amp; MySQL</a:t>
            </a:r>
            <a:br>
              <a:rPr lang="de-DE" sz="2200" dirty="0" smtClean="0">
                <a:solidFill>
                  <a:schemeClr val="bg1"/>
                </a:solidFill>
                <a:latin typeface="Calibri Light"/>
                <a:cs typeface="Calibri Light"/>
              </a:rPr>
            </a:br>
            <a:endParaRPr lang="de-DE" sz="2200" dirty="0" smtClean="0">
              <a:solidFill>
                <a:schemeClr val="bg1"/>
              </a:solidFill>
              <a:latin typeface="Calibri Light"/>
              <a:cs typeface="Calibri Light"/>
            </a:endParaRPr>
          </a:p>
          <a:p>
            <a:pPr marL="514350" indent="-514350">
              <a:buAutoNum type="romanUcPeriod"/>
            </a:pPr>
            <a:r>
              <a:rPr lang="de-DE" sz="2200" dirty="0" err="1" smtClean="0">
                <a:solidFill>
                  <a:schemeClr val="bg1"/>
                </a:solidFill>
                <a:latin typeface="Calibri Light"/>
                <a:cs typeface="Calibri Light"/>
              </a:rPr>
              <a:t>Contentbase</a:t>
            </a:r>
            <a:endParaRPr lang="de-DE" sz="2200" dirty="0" smtClean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505517" y="257380"/>
            <a:ext cx="40687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 smtClean="0">
                <a:solidFill>
                  <a:schemeClr val="bg1"/>
                </a:solidFill>
              </a:rPr>
              <a:t>Übersicht </a:t>
            </a:r>
            <a:r>
              <a:rPr lang="de-DE" sz="2800" b="1" dirty="0" err="1" smtClean="0">
                <a:solidFill>
                  <a:schemeClr val="bg1"/>
                </a:solidFill>
              </a:rPr>
              <a:t>Coder</a:t>
            </a:r>
            <a:r>
              <a:rPr lang="de-DE" sz="2800" b="1" dirty="0" smtClean="0">
                <a:solidFill>
                  <a:schemeClr val="bg1"/>
                </a:solidFill>
              </a:rPr>
              <a:t> Sessions</a:t>
            </a:r>
            <a:endParaRPr lang="de-DE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71759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Bild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extfeld 3"/>
          <p:cNvSpPr txBox="1"/>
          <p:nvPr/>
        </p:nvSpPr>
        <p:spPr>
          <a:xfrm>
            <a:off x="505517" y="1007308"/>
            <a:ext cx="8223897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de-DE" sz="2500" dirty="0" err="1" smtClean="0">
                <a:solidFill>
                  <a:schemeClr val="bg1"/>
                </a:solidFill>
                <a:latin typeface="Calibri Light"/>
                <a:cs typeface="Calibri Light"/>
              </a:rPr>
              <a:t>Landingpages</a:t>
            </a:r>
            <a:r>
              <a:rPr lang="de-DE" sz="2500" dirty="0" smtClean="0">
                <a:solidFill>
                  <a:schemeClr val="bg1"/>
                </a:solidFill>
                <a:latin typeface="Calibri Light"/>
                <a:cs typeface="Calibri Light"/>
              </a:rPr>
              <a:t> (</a:t>
            </a:r>
            <a:r>
              <a:rPr lang="de-DE" sz="2500" dirty="0" err="1" smtClean="0">
                <a:solidFill>
                  <a:schemeClr val="bg1"/>
                </a:solidFill>
                <a:latin typeface="Calibri Light"/>
                <a:cs typeface="Calibri Light"/>
              </a:rPr>
              <a:t>Microsites</a:t>
            </a:r>
            <a:r>
              <a:rPr lang="de-DE" sz="2500" dirty="0" smtClean="0">
                <a:solidFill>
                  <a:schemeClr val="bg1"/>
                </a:solidFill>
                <a:latin typeface="Calibri Light"/>
                <a:cs typeface="Calibri Light"/>
              </a:rPr>
              <a:t>)</a:t>
            </a:r>
          </a:p>
          <a:p>
            <a:pPr marL="285750" indent="-285750">
              <a:buFont typeface="Arial"/>
              <a:buChar char="•"/>
            </a:pPr>
            <a:r>
              <a:rPr lang="de-DE" sz="2500" dirty="0" smtClean="0">
                <a:solidFill>
                  <a:schemeClr val="bg1"/>
                </a:solidFill>
                <a:latin typeface="Calibri Light"/>
                <a:cs typeface="Calibri Light"/>
              </a:rPr>
              <a:t>Blog (Häufiges Indizieren, Kommentare, Schnittstellen)</a:t>
            </a:r>
            <a:endParaRPr lang="de-DE" sz="2500" dirty="0">
              <a:solidFill>
                <a:schemeClr val="bg1"/>
              </a:solidFill>
              <a:latin typeface="Calibri Light"/>
              <a:cs typeface="Calibri Light"/>
            </a:endParaRPr>
          </a:p>
          <a:p>
            <a:pPr marL="285750" indent="-285750">
              <a:buFont typeface="Arial"/>
              <a:buChar char="•"/>
            </a:pPr>
            <a:r>
              <a:rPr lang="de-DE" sz="2500" dirty="0" smtClean="0">
                <a:solidFill>
                  <a:schemeClr val="bg1"/>
                </a:solidFill>
                <a:latin typeface="Calibri Light"/>
                <a:cs typeface="Calibri Light"/>
              </a:rPr>
              <a:t>Online-Shop</a:t>
            </a:r>
            <a:endParaRPr lang="de-DE" sz="2500" dirty="0">
              <a:solidFill>
                <a:schemeClr val="bg1"/>
              </a:solidFill>
              <a:latin typeface="Calibri Light"/>
              <a:cs typeface="Calibri Light"/>
            </a:endParaRPr>
          </a:p>
          <a:p>
            <a:pPr marL="285750" indent="-285750">
              <a:buFont typeface="Arial"/>
              <a:buChar char="•"/>
            </a:pPr>
            <a:r>
              <a:rPr lang="de-DE" sz="2500" dirty="0" smtClean="0">
                <a:solidFill>
                  <a:schemeClr val="bg1"/>
                </a:solidFill>
                <a:latin typeface="Calibri Light"/>
                <a:cs typeface="Calibri Light"/>
              </a:rPr>
              <a:t>Informationsseiten (Firmen, Privat, VIPs, Regierung,...)</a:t>
            </a:r>
            <a:endParaRPr lang="de-DE" sz="2500" dirty="0">
              <a:solidFill>
                <a:schemeClr val="bg1"/>
              </a:solidFill>
              <a:latin typeface="Calibri Light"/>
              <a:cs typeface="Calibri Light"/>
            </a:endParaRPr>
          </a:p>
          <a:p>
            <a:pPr marL="285750" indent="-285750">
              <a:buFont typeface="Arial"/>
              <a:buChar char="•"/>
            </a:pPr>
            <a:r>
              <a:rPr lang="de-DE" sz="2500" dirty="0" smtClean="0">
                <a:solidFill>
                  <a:schemeClr val="bg1"/>
                </a:solidFill>
                <a:latin typeface="Calibri Light"/>
                <a:cs typeface="Calibri Light"/>
              </a:rPr>
              <a:t>Forum</a:t>
            </a:r>
            <a:endParaRPr lang="de-DE" sz="2500" dirty="0">
              <a:solidFill>
                <a:schemeClr val="bg1"/>
              </a:solidFill>
              <a:latin typeface="Calibri Light"/>
              <a:cs typeface="Calibri Light"/>
            </a:endParaRPr>
          </a:p>
          <a:p>
            <a:pPr marL="285750" indent="-285750">
              <a:buFont typeface="Arial"/>
              <a:buChar char="•"/>
            </a:pPr>
            <a:r>
              <a:rPr lang="de-DE" sz="2500" dirty="0" smtClean="0">
                <a:solidFill>
                  <a:schemeClr val="bg1"/>
                </a:solidFill>
                <a:latin typeface="Calibri Light"/>
                <a:cs typeface="Calibri Light"/>
              </a:rPr>
              <a:t>Portal (</a:t>
            </a:r>
            <a:r>
              <a:rPr lang="de-DE" sz="2500" dirty="0">
                <a:solidFill>
                  <a:schemeClr val="bg1"/>
                </a:solidFill>
                <a:latin typeface="Calibri Light"/>
                <a:cs typeface="Calibri Light"/>
              </a:rPr>
              <a:t>k</a:t>
            </a:r>
            <a:r>
              <a:rPr lang="de-DE" sz="2500" dirty="0" smtClean="0">
                <a:solidFill>
                  <a:schemeClr val="bg1"/>
                </a:solidFill>
                <a:latin typeface="Calibri Light"/>
                <a:cs typeface="Calibri Light"/>
              </a:rPr>
              <a:t>omplexere Infrastruktur)</a:t>
            </a:r>
            <a:endParaRPr lang="de-DE" sz="2500" dirty="0">
              <a:solidFill>
                <a:schemeClr val="bg1"/>
              </a:solidFill>
              <a:latin typeface="Calibri Light"/>
              <a:cs typeface="Calibri Light"/>
            </a:endParaRPr>
          </a:p>
          <a:p>
            <a:pPr marL="285750" indent="-285750">
              <a:buFont typeface="Arial"/>
              <a:buChar char="•"/>
            </a:pPr>
            <a:r>
              <a:rPr lang="de-DE" sz="2500" dirty="0" smtClean="0">
                <a:solidFill>
                  <a:schemeClr val="bg1"/>
                </a:solidFill>
                <a:latin typeface="Calibri Light"/>
                <a:cs typeface="Calibri Light"/>
              </a:rPr>
              <a:t>Suchmaschine</a:t>
            </a:r>
            <a:endParaRPr lang="de-DE" sz="2500" dirty="0">
              <a:solidFill>
                <a:schemeClr val="bg1"/>
              </a:solidFill>
              <a:latin typeface="Calibri Light"/>
              <a:cs typeface="Calibri Light"/>
            </a:endParaRPr>
          </a:p>
          <a:p>
            <a:pPr marL="285750" indent="-285750">
              <a:buFont typeface="Arial"/>
              <a:buChar char="•"/>
            </a:pPr>
            <a:r>
              <a:rPr lang="de-DE" sz="2500" dirty="0" smtClean="0">
                <a:solidFill>
                  <a:schemeClr val="bg1"/>
                </a:solidFill>
                <a:latin typeface="Calibri Light"/>
                <a:cs typeface="Calibri Light"/>
              </a:rPr>
              <a:t>Soziale Netzwerke</a:t>
            </a:r>
            <a:endParaRPr lang="de-DE" sz="2500" dirty="0">
              <a:solidFill>
                <a:schemeClr val="bg1"/>
              </a:solidFill>
              <a:latin typeface="Calibri Light"/>
              <a:cs typeface="Calibri Light"/>
            </a:endParaRPr>
          </a:p>
          <a:p>
            <a:pPr marL="285750" indent="-285750">
              <a:buFont typeface="Arial"/>
              <a:buChar char="•"/>
            </a:pPr>
            <a:r>
              <a:rPr lang="de-DE" sz="2500" dirty="0" smtClean="0">
                <a:solidFill>
                  <a:schemeClr val="bg1"/>
                </a:solidFill>
                <a:latin typeface="Calibri Light"/>
                <a:cs typeface="Calibri Light"/>
              </a:rPr>
              <a:t>Web-Applikationen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505517" y="257380"/>
            <a:ext cx="40687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 smtClean="0">
                <a:solidFill>
                  <a:schemeClr val="bg1"/>
                </a:solidFill>
              </a:rPr>
              <a:t>Website-Typen</a:t>
            </a:r>
            <a:endParaRPr lang="de-DE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58861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Bild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extfeld 3"/>
          <p:cNvSpPr txBox="1"/>
          <p:nvPr/>
        </p:nvSpPr>
        <p:spPr>
          <a:xfrm>
            <a:off x="505517" y="1029784"/>
            <a:ext cx="822389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&lt;!</a:t>
            </a:r>
            <a:r>
              <a:rPr lang="de-DE" dirty="0" err="1">
                <a:solidFill>
                  <a:schemeClr val="bg1"/>
                </a:solidFill>
              </a:rPr>
              <a:t>doctype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html</a:t>
            </a:r>
            <a:r>
              <a:rPr lang="de-DE" dirty="0">
                <a:solidFill>
                  <a:schemeClr val="bg1"/>
                </a:solidFill>
              </a:rPr>
              <a:t>&gt; </a:t>
            </a:r>
            <a:r>
              <a:rPr lang="de-DE" dirty="0" smtClean="0">
                <a:solidFill>
                  <a:schemeClr val="bg1"/>
                </a:solidFill>
              </a:rPr>
              <a:t/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dirty="0" smtClean="0">
                <a:solidFill>
                  <a:schemeClr val="bg1"/>
                </a:solidFill>
              </a:rPr>
              <a:t>&lt;</a:t>
            </a:r>
            <a:r>
              <a:rPr lang="de-DE" dirty="0" err="1">
                <a:solidFill>
                  <a:schemeClr val="bg1"/>
                </a:solidFill>
              </a:rPr>
              <a:t>html</a:t>
            </a:r>
            <a:r>
              <a:rPr lang="de-DE" dirty="0">
                <a:solidFill>
                  <a:schemeClr val="bg1"/>
                </a:solidFill>
              </a:rPr>
              <a:t> lang="de"&gt; </a:t>
            </a:r>
            <a:r>
              <a:rPr lang="de-DE" dirty="0" smtClean="0">
                <a:solidFill>
                  <a:schemeClr val="bg1"/>
                </a:solidFill>
              </a:rPr>
              <a:t/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dirty="0" smtClean="0">
                <a:solidFill>
                  <a:schemeClr val="bg1"/>
                </a:solidFill>
              </a:rPr>
              <a:t>	&lt;</a:t>
            </a:r>
            <a:r>
              <a:rPr lang="de-DE" dirty="0" err="1">
                <a:solidFill>
                  <a:schemeClr val="bg1"/>
                </a:solidFill>
              </a:rPr>
              <a:t>head</a:t>
            </a:r>
            <a:r>
              <a:rPr lang="de-DE" dirty="0">
                <a:solidFill>
                  <a:schemeClr val="bg1"/>
                </a:solidFill>
              </a:rPr>
              <a:t>&gt; </a:t>
            </a:r>
            <a:r>
              <a:rPr lang="de-DE" dirty="0" smtClean="0">
                <a:solidFill>
                  <a:schemeClr val="bg1"/>
                </a:solidFill>
              </a:rPr>
              <a:t/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dirty="0" smtClean="0">
                <a:solidFill>
                  <a:schemeClr val="bg1"/>
                </a:solidFill>
              </a:rPr>
              <a:t>		&lt;</a:t>
            </a:r>
            <a:r>
              <a:rPr lang="de-DE" dirty="0" err="1">
                <a:solidFill>
                  <a:schemeClr val="bg1"/>
                </a:solidFill>
              </a:rPr>
              <a:t>meta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charset</a:t>
            </a:r>
            <a:r>
              <a:rPr lang="de-DE" dirty="0">
                <a:solidFill>
                  <a:schemeClr val="bg1"/>
                </a:solidFill>
              </a:rPr>
              <a:t>="utf-8"&gt; </a:t>
            </a:r>
            <a:r>
              <a:rPr lang="de-DE" dirty="0" smtClean="0">
                <a:solidFill>
                  <a:schemeClr val="bg1"/>
                </a:solidFill>
              </a:rPr>
              <a:t/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dirty="0" smtClean="0">
                <a:solidFill>
                  <a:schemeClr val="bg1"/>
                </a:solidFill>
              </a:rPr>
              <a:t>		&lt;</a:t>
            </a:r>
            <a:r>
              <a:rPr lang="de-DE" dirty="0" err="1">
                <a:solidFill>
                  <a:schemeClr val="bg1"/>
                </a:solidFill>
              </a:rPr>
              <a:t>meta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name</a:t>
            </a:r>
            <a:r>
              <a:rPr lang="de-DE" dirty="0">
                <a:solidFill>
                  <a:schemeClr val="bg1"/>
                </a:solidFill>
              </a:rPr>
              <a:t>="</a:t>
            </a:r>
            <a:r>
              <a:rPr lang="de-DE" dirty="0" err="1">
                <a:solidFill>
                  <a:schemeClr val="bg1"/>
                </a:solidFill>
              </a:rPr>
              <a:t>viewport</a:t>
            </a:r>
            <a:r>
              <a:rPr lang="de-DE" dirty="0">
                <a:solidFill>
                  <a:schemeClr val="bg1"/>
                </a:solidFill>
              </a:rPr>
              <a:t>" </a:t>
            </a:r>
            <a:r>
              <a:rPr lang="de-DE" dirty="0" err="1">
                <a:solidFill>
                  <a:schemeClr val="bg1"/>
                </a:solidFill>
              </a:rPr>
              <a:t>content</a:t>
            </a:r>
            <a:r>
              <a:rPr lang="de-DE" dirty="0">
                <a:solidFill>
                  <a:schemeClr val="bg1"/>
                </a:solidFill>
              </a:rPr>
              <a:t>="</a:t>
            </a:r>
            <a:r>
              <a:rPr lang="de-DE" dirty="0" err="1">
                <a:solidFill>
                  <a:schemeClr val="bg1"/>
                </a:solidFill>
              </a:rPr>
              <a:t>width</a:t>
            </a:r>
            <a:r>
              <a:rPr lang="de-DE" dirty="0">
                <a:solidFill>
                  <a:schemeClr val="bg1"/>
                </a:solidFill>
              </a:rPr>
              <a:t>=</a:t>
            </a:r>
            <a:r>
              <a:rPr lang="de-DE" dirty="0" err="1">
                <a:solidFill>
                  <a:schemeClr val="bg1"/>
                </a:solidFill>
              </a:rPr>
              <a:t>device-width</a:t>
            </a:r>
            <a:r>
              <a:rPr lang="de-DE" dirty="0">
                <a:solidFill>
                  <a:schemeClr val="bg1"/>
                </a:solidFill>
              </a:rPr>
              <a:t>, initial-</a:t>
            </a:r>
            <a:r>
              <a:rPr lang="de-DE" dirty="0" err="1">
                <a:solidFill>
                  <a:schemeClr val="bg1"/>
                </a:solidFill>
              </a:rPr>
              <a:t>scale</a:t>
            </a:r>
            <a:r>
              <a:rPr lang="de-DE" dirty="0">
                <a:solidFill>
                  <a:schemeClr val="bg1"/>
                </a:solidFill>
              </a:rPr>
              <a:t>=1.0"&gt; </a:t>
            </a:r>
            <a:r>
              <a:rPr lang="de-DE" dirty="0" smtClean="0">
                <a:solidFill>
                  <a:schemeClr val="bg1"/>
                </a:solidFill>
              </a:rPr>
              <a:t>		&lt;</a:t>
            </a:r>
            <a:r>
              <a:rPr lang="de-DE" dirty="0">
                <a:solidFill>
                  <a:schemeClr val="bg1"/>
                </a:solidFill>
              </a:rPr>
              <a:t>title&gt;Titel&lt;/title&gt; </a:t>
            </a:r>
            <a:endParaRPr lang="de-DE" dirty="0" smtClean="0">
              <a:solidFill>
                <a:schemeClr val="bg1"/>
              </a:solidFill>
            </a:endParaRPr>
          </a:p>
          <a:p>
            <a:r>
              <a:rPr lang="de-DE" dirty="0">
                <a:solidFill>
                  <a:schemeClr val="bg1"/>
                </a:solidFill>
              </a:rPr>
              <a:t>	</a:t>
            </a:r>
            <a:r>
              <a:rPr lang="de-DE" dirty="0" smtClean="0">
                <a:solidFill>
                  <a:schemeClr val="bg1"/>
                </a:solidFill>
              </a:rPr>
              <a:t>&lt;</a:t>
            </a:r>
            <a:r>
              <a:rPr lang="de-DE" dirty="0">
                <a:solidFill>
                  <a:schemeClr val="bg1"/>
                </a:solidFill>
              </a:rPr>
              <a:t>/</a:t>
            </a:r>
            <a:r>
              <a:rPr lang="de-DE" dirty="0" err="1">
                <a:solidFill>
                  <a:schemeClr val="bg1"/>
                </a:solidFill>
              </a:rPr>
              <a:t>head</a:t>
            </a:r>
            <a:r>
              <a:rPr lang="de-DE" dirty="0">
                <a:solidFill>
                  <a:schemeClr val="bg1"/>
                </a:solidFill>
              </a:rPr>
              <a:t>&gt; </a:t>
            </a:r>
            <a:endParaRPr lang="de-DE" dirty="0" smtClean="0">
              <a:solidFill>
                <a:schemeClr val="bg1"/>
              </a:solidFill>
            </a:endParaRPr>
          </a:p>
          <a:p>
            <a:r>
              <a:rPr lang="de-DE" dirty="0" smtClean="0">
                <a:solidFill>
                  <a:schemeClr val="bg1"/>
                </a:solidFill>
              </a:rPr>
              <a:t>	&lt;</a:t>
            </a:r>
            <a:r>
              <a:rPr lang="de-DE" dirty="0" err="1">
                <a:solidFill>
                  <a:schemeClr val="bg1"/>
                </a:solidFill>
              </a:rPr>
              <a:t>body</a:t>
            </a:r>
            <a:r>
              <a:rPr lang="de-DE" dirty="0" smtClean="0">
                <a:solidFill>
                  <a:schemeClr val="bg1"/>
                </a:solidFill>
              </a:rPr>
              <a:t>&gt;</a:t>
            </a:r>
          </a:p>
          <a:p>
            <a:r>
              <a:rPr lang="de-DE" dirty="0">
                <a:solidFill>
                  <a:schemeClr val="bg1"/>
                </a:solidFill>
              </a:rPr>
              <a:t>	</a:t>
            </a:r>
            <a:r>
              <a:rPr lang="de-DE" dirty="0" smtClean="0">
                <a:solidFill>
                  <a:schemeClr val="bg1"/>
                </a:solidFill>
              </a:rPr>
              <a:t>	...</a:t>
            </a:r>
          </a:p>
          <a:p>
            <a:r>
              <a:rPr lang="de-DE" dirty="0" smtClean="0">
                <a:solidFill>
                  <a:schemeClr val="bg1"/>
                </a:solidFill>
              </a:rPr>
              <a:t>	&lt;</a:t>
            </a:r>
            <a:r>
              <a:rPr lang="de-DE" dirty="0">
                <a:solidFill>
                  <a:schemeClr val="bg1"/>
                </a:solidFill>
              </a:rPr>
              <a:t>/</a:t>
            </a:r>
            <a:r>
              <a:rPr lang="de-DE" dirty="0" err="1">
                <a:solidFill>
                  <a:schemeClr val="bg1"/>
                </a:solidFill>
              </a:rPr>
              <a:t>body</a:t>
            </a:r>
            <a:r>
              <a:rPr lang="de-DE" dirty="0" smtClean="0">
                <a:solidFill>
                  <a:schemeClr val="bg1"/>
                </a:solidFill>
              </a:rPr>
              <a:t>&gt;</a:t>
            </a:r>
          </a:p>
          <a:p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>
                <a:solidFill>
                  <a:schemeClr val="bg1"/>
                </a:solidFill>
              </a:rPr>
              <a:t>&lt;/</a:t>
            </a:r>
            <a:r>
              <a:rPr lang="de-DE" dirty="0" err="1">
                <a:solidFill>
                  <a:schemeClr val="bg1"/>
                </a:solidFill>
              </a:rPr>
              <a:t>html</a:t>
            </a:r>
            <a:r>
              <a:rPr lang="de-DE" dirty="0">
                <a:solidFill>
                  <a:schemeClr val="bg1"/>
                </a:solidFill>
              </a:rPr>
              <a:t>&gt;</a:t>
            </a:r>
            <a:endParaRPr lang="de-DE" b="1" dirty="0" smtClean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505517" y="257380"/>
            <a:ext cx="40687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 smtClean="0">
                <a:solidFill>
                  <a:schemeClr val="bg1"/>
                </a:solidFill>
              </a:rPr>
              <a:t>HTML Markup</a:t>
            </a:r>
            <a:endParaRPr lang="de-DE" sz="2800" b="1" dirty="0">
              <a:solidFill>
                <a:schemeClr val="bg1"/>
              </a:solidFill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462363" y="4357898"/>
            <a:ext cx="8223897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de-DE" sz="2500" dirty="0" err="1" smtClean="0">
                <a:solidFill>
                  <a:schemeClr val="bg1"/>
                </a:solidFill>
                <a:latin typeface="Calibri Light"/>
                <a:cs typeface="Calibri Light"/>
              </a:rPr>
              <a:t>Doctype</a:t>
            </a:r>
            <a:r>
              <a:rPr lang="de-DE" sz="2500" dirty="0" smtClean="0">
                <a:solidFill>
                  <a:schemeClr val="bg1"/>
                </a:solidFill>
                <a:latin typeface="Calibri Light"/>
                <a:cs typeface="Calibri Light"/>
              </a:rPr>
              <a:t> (HTML 4.01, XHTML 1.0...)</a:t>
            </a:r>
          </a:p>
          <a:p>
            <a:pPr marL="285750" indent="-285750">
              <a:buFont typeface="Arial"/>
              <a:buChar char="•"/>
            </a:pPr>
            <a:r>
              <a:rPr lang="de-DE" sz="2500" dirty="0" smtClean="0">
                <a:solidFill>
                  <a:schemeClr val="bg1"/>
                </a:solidFill>
                <a:latin typeface="Calibri Light"/>
                <a:cs typeface="Calibri Light"/>
              </a:rPr>
              <a:t>Head </a:t>
            </a:r>
            <a:r>
              <a:rPr lang="mr-IN" sz="2500" dirty="0" smtClean="0">
                <a:solidFill>
                  <a:schemeClr val="bg1"/>
                </a:solidFill>
                <a:latin typeface="Calibri Light"/>
                <a:cs typeface="Calibri Light"/>
              </a:rPr>
              <a:t>–</a:t>
            </a:r>
            <a:r>
              <a:rPr lang="de-DE" sz="2500" dirty="0" smtClean="0">
                <a:solidFill>
                  <a:schemeClr val="bg1"/>
                </a:solidFill>
                <a:latin typeface="Calibri Light"/>
                <a:cs typeface="Calibri Light"/>
              </a:rPr>
              <a:t> Auswertung von Browser und Suchmaschine</a:t>
            </a:r>
          </a:p>
          <a:p>
            <a:pPr marL="285750" indent="-285750">
              <a:buFont typeface="Arial"/>
              <a:buChar char="•"/>
            </a:pPr>
            <a:r>
              <a:rPr lang="de-DE" sz="2500" dirty="0" smtClean="0">
                <a:solidFill>
                  <a:schemeClr val="bg1"/>
                </a:solidFill>
                <a:latin typeface="Calibri Light"/>
                <a:cs typeface="Calibri Light"/>
              </a:rPr>
              <a:t>Body </a:t>
            </a:r>
            <a:r>
              <a:rPr lang="mr-IN" sz="2500" dirty="0" smtClean="0">
                <a:solidFill>
                  <a:schemeClr val="bg1"/>
                </a:solidFill>
                <a:latin typeface="Calibri Light"/>
                <a:cs typeface="Calibri Light"/>
              </a:rPr>
              <a:t>–</a:t>
            </a:r>
            <a:r>
              <a:rPr lang="de-DE" sz="2500" dirty="0" smtClean="0">
                <a:solidFill>
                  <a:schemeClr val="bg1"/>
                </a:solidFill>
                <a:latin typeface="Calibri Light"/>
                <a:cs typeface="Calibri Light"/>
              </a:rPr>
              <a:t> Im Browser dargestellter Bereich</a:t>
            </a:r>
          </a:p>
        </p:txBody>
      </p:sp>
    </p:spTree>
    <p:extLst>
      <p:ext uri="{BB962C8B-B14F-4D97-AF65-F5344CB8AC3E}">
        <p14:creationId xmlns:p14="http://schemas.microsoft.com/office/powerpoint/2010/main" val="5595277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Bild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extfeld 3"/>
          <p:cNvSpPr txBox="1"/>
          <p:nvPr/>
        </p:nvSpPr>
        <p:spPr>
          <a:xfrm>
            <a:off x="505517" y="1029784"/>
            <a:ext cx="8223897" cy="5293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de-DE" sz="2200" dirty="0" smtClean="0">
                <a:solidFill>
                  <a:schemeClr val="bg1"/>
                </a:solidFill>
                <a:latin typeface="Calibri Light"/>
                <a:cs typeface="Calibri Light"/>
              </a:rPr>
              <a:t>Einführung vieler neuer Tags</a:t>
            </a:r>
          </a:p>
          <a:p>
            <a:pPr marL="285750" indent="-285750">
              <a:buFont typeface="Arial"/>
              <a:buChar char="•"/>
            </a:pPr>
            <a:r>
              <a:rPr lang="de-DE" sz="2200" dirty="0" err="1">
                <a:solidFill>
                  <a:schemeClr val="bg1"/>
                </a:solidFill>
                <a:latin typeface="Calibri Light"/>
                <a:cs typeface="Calibri Light"/>
              </a:rPr>
              <a:t>h</a:t>
            </a:r>
            <a:r>
              <a:rPr lang="de-DE" sz="2200" dirty="0" err="1" smtClean="0">
                <a:solidFill>
                  <a:schemeClr val="bg1"/>
                </a:solidFill>
                <a:latin typeface="Calibri Light"/>
                <a:cs typeface="Calibri Light"/>
              </a:rPr>
              <a:t>eader</a:t>
            </a:r>
            <a:r>
              <a:rPr lang="de-DE" sz="2200" dirty="0" smtClean="0">
                <a:solidFill>
                  <a:schemeClr val="bg1"/>
                </a:solidFill>
                <a:latin typeface="Calibri Light"/>
                <a:cs typeface="Calibri Light"/>
              </a:rPr>
              <a:t>, </a:t>
            </a:r>
            <a:r>
              <a:rPr lang="de-DE" sz="2200" dirty="0" err="1" smtClean="0">
                <a:solidFill>
                  <a:schemeClr val="bg1"/>
                </a:solidFill>
                <a:latin typeface="Calibri Light"/>
                <a:cs typeface="Calibri Light"/>
              </a:rPr>
              <a:t>footer</a:t>
            </a:r>
            <a:r>
              <a:rPr lang="de-DE" sz="2200" dirty="0" smtClean="0">
                <a:solidFill>
                  <a:schemeClr val="bg1"/>
                </a:solidFill>
                <a:latin typeface="Calibri Light"/>
                <a:cs typeface="Calibri Light"/>
              </a:rPr>
              <a:t> </a:t>
            </a:r>
            <a:r>
              <a:rPr lang="mr-IN" sz="2200" dirty="0" smtClean="0">
                <a:solidFill>
                  <a:schemeClr val="bg1"/>
                </a:solidFill>
                <a:latin typeface="Calibri Light"/>
                <a:cs typeface="Calibri Light"/>
              </a:rPr>
              <a:t>–</a:t>
            </a:r>
            <a:r>
              <a:rPr lang="de-DE" sz="2200" dirty="0" smtClean="0">
                <a:solidFill>
                  <a:schemeClr val="bg1"/>
                </a:solidFill>
                <a:latin typeface="Calibri Light"/>
                <a:cs typeface="Calibri Light"/>
              </a:rPr>
              <a:t> Früher über DIV Elemente, semantische Verkürzung</a:t>
            </a:r>
          </a:p>
          <a:p>
            <a:pPr marL="285750" indent="-285750">
              <a:buFont typeface="Arial"/>
              <a:buChar char="•"/>
            </a:pPr>
            <a:r>
              <a:rPr lang="de-DE" sz="2200" dirty="0" err="1">
                <a:solidFill>
                  <a:schemeClr val="bg1"/>
                </a:solidFill>
                <a:latin typeface="Calibri Light"/>
                <a:cs typeface="Calibri Light"/>
              </a:rPr>
              <a:t>n</a:t>
            </a:r>
            <a:r>
              <a:rPr lang="de-DE" sz="2200" dirty="0" err="1" smtClean="0">
                <a:solidFill>
                  <a:schemeClr val="bg1"/>
                </a:solidFill>
                <a:latin typeface="Calibri Light"/>
                <a:cs typeface="Calibri Light"/>
              </a:rPr>
              <a:t>av</a:t>
            </a:r>
            <a:r>
              <a:rPr lang="de-DE" sz="2200" dirty="0" smtClean="0">
                <a:solidFill>
                  <a:schemeClr val="bg1"/>
                </a:solidFill>
                <a:latin typeface="Calibri Light"/>
                <a:cs typeface="Calibri Light"/>
              </a:rPr>
              <a:t>: Umschließt die Navigation</a:t>
            </a:r>
            <a:br>
              <a:rPr lang="de-DE" sz="2200" dirty="0" smtClean="0">
                <a:solidFill>
                  <a:schemeClr val="bg1"/>
                </a:solidFill>
                <a:latin typeface="Calibri Light"/>
                <a:cs typeface="Calibri Light"/>
              </a:rPr>
            </a:br>
            <a:r>
              <a:rPr lang="de-DE" sz="2200" dirty="0" err="1" smtClean="0">
                <a:solidFill>
                  <a:schemeClr val="bg1"/>
                </a:solidFill>
                <a:latin typeface="Calibri Light"/>
                <a:cs typeface="Calibri Light"/>
              </a:rPr>
              <a:t>aside</a:t>
            </a:r>
            <a:r>
              <a:rPr lang="de-DE" sz="2200" dirty="0" smtClean="0">
                <a:solidFill>
                  <a:schemeClr val="bg1"/>
                </a:solidFill>
                <a:latin typeface="Calibri Light"/>
                <a:cs typeface="Calibri Light"/>
              </a:rPr>
              <a:t>: Tag für Definition einer Sidebar</a:t>
            </a:r>
          </a:p>
          <a:p>
            <a:pPr marL="285750" indent="-285750">
              <a:buFont typeface="Arial"/>
              <a:buChar char="•"/>
            </a:pPr>
            <a:r>
              <a:rPr lang="de-DE" sz="2200" dirty="0" err="1" smtClean="0">
                <a:solidFill>
                  <a:schemeClr val="bg1"/>
                </a:solidFill>
                <a:latin typeface="Calibri Light"/>
                <a:cs typeface="Calibri Light"/>
              </a:rPr>
              <a:t>main</a:t>
            </a:r>
            <a:r>
              <a:rPr lang="de-DE" sz="2200" dirty="0" smtClean="0">
                <a:solidFill>
                  <a:schemeClr val="bg1"/>
                </a:solidFill>
                <a:latin typeface="Calibri Light"/>
                <a:cs typeface="Calibri Light"/>
              </a:rPr>
              <a:t>: Hauptbereich der Seite</a:t>
            </a:r>
          </a:p>
          <a:p>
            <a:pPr marL="285750" indent="-285750">
              <a:buFont typeface="Arial"/>
              <a:buChar char="•"/>
            </a:pPr>
            <a:r>
              <a:rPr lang="de-DE" sz="2200" dirty="0" err="1">
                <a:solidFill>
                  <a:schemeClr val="bg1"/>
                </a:solidFill>
                <a:latin typeface="Calibri Light"/>
                <a:cs typeface="Calibri Light"/>
              </a:rPr>
              <a:t>a</a:t>
            </a:r>
            <a:r>
              <a:rPr lang="de-DE" sz="2200" dirty="0" err="1" smtClean="0">
                <a:solidFill>
                  <a:schemeClr val="bg1"/>
                </a:solidFill>
                <a:latin typeface="Calibri Light"/>
                <a:cs typeface="Calibri Light"/>
              </a:rPr>
              <a:t>rticle</a:t>
            </a:r>
            <a:r>
              <a:rPr lang="de-DE" sz="2200" dirty="0" smtClean="0">
                <a:solidFill>
                  <a:schemeClr val="bg1"/>
                </a:solidFill>
                <a:latin typeface="Calibri Light"/>
                <a:cs typeface="Calibri Light"/>
              </a:rPr>
              <a:t>: In sich geschlossener Artikel</a:t>
            </a:r>
          </a:p>
          <a:p>
            <a:pPr marL="285750" indent="-285750">
              <a:buFont typeface="Arial"/>
              <a:buChar char="•"/>
            </a:pPr>
            <a:r>
              <a:rPr lang="de-DE" sz="2200" dirty="0" err="1">
                <a:solidFill>
                  <a:schemeClr val="bg1"/>
                </a:solidFill>
                <a:latin typeface="Calibri Light"/>
                <a:cs typeface="Calibri Light"/>
              </a:rPr>
              <a:t>s</a:t>
            </a:r>
            <a:r>
              <a:rPr lang="de-DE" sz="2200" dirty="0" err="1" smtClean="0">
                <a:solidFill>
                  <a:schemeClr val="bg1"/>
                </a:solidFill>
                <a:latin typeface="Calibri Light"/>
                <a:cs typeface="Calibri Light"/>
              </a:rPr>
              <a:t>ection</a:t>
            </a:r>
            <a:r>
              <a:rPr lang="de-DE" sz="2200" dirty="0" smtClean="0">
                <a:solidFill>
                  <a:schemeClr val="bg1"/>
                </a:solidFill>
                <a:latin typeface="Calibri Light"/>
                <a:cs typeface="Calibri Light"/>
              </a:rPr>
              <a:t>: Abschnitt ähnlich Artikel (Verwendung bei mehreren ähnlichen Blöcken</a:t>
            </a:r>
          </a:p>
          <a:p>
            <a:pPr marL="285750" indent="-285750">
              <a:buFont typeface="Arial"/>
              <a:buChar char="•"/>
            </a:pPr>
            <a:endParaRPr lang="de-DE" sz="2200" dirty="0">
              <a:solidFill>
                <a:schemeClr val="bg1"/>
              </a:solidFill>
              <a:latin typeface="Calibri Light"/>
              <a:cs typeface="Calibri Light"/>
            </a:endParaRPr>
          </a:p>
          <a:p>
            <a:pPr marL="285750" indent="-285750">
              <a:buFont typeface="Arial"/>
              <a:buChar char="•"/>
            </a:pPr>
            <a:r>
              <a:rPr lang="de-DE" sz="2200" dirty="0" err="1" smtClean="0">
                <a:solidFill>
                  <a:schemeClr val="bg1"/>
                </a:solidFill>
                <a:latin typeface="Calibri Light"/>
                <a:cs typeface="Calibri Light"/>
              </a:rPr>
              <a:t>Fallback</a:t>
            </a:r>
            <a:r>
              <a:rPr lang="de-DE" sz="2200" dirty="0" smtClean="0">
                <a:solidFill>
                  <a:schemeClr val="bg1"/>
                </a:solidFill>
                <a:latin typeface="Calibri Light"/>
                <a:cs typeface="Calibri Light"/>
              </a:rPr>
              <a:t> für ältere Browser über Javascript möglich:</a:t>
            </a:r>
            <a:r>
              <a:rPr lang="de-DE" sz="2200" dirty="0">
                <a:solidFill>
                  <a:schemeClr val="bg1"/>
                </a:solidFill>
                <a:latin typeface="Calibri Light"/>
                <a:cs typeface="Calibri Light"/>
              </a:rPr>
              <a:t/>
            </a:r>
            <a:br>
              <a:rPr lang="de-DE" sz="2200" dirty="0">
                <a:solidFill>
                  <a:schemeClr val="bg1"/>
                </a:solidFill>
                <a:latin typeface="Calibri Light"/>
                <a:cs typeface="Calibri Light"/>
              </a:rPr>
            </a:br>
            <a:r>
              <a:rPr lang="de-DE" sz="2200" dirty="0" smtClean="0">
                <a:solidFill>
                  <a:srgbClr val="FFFFFF"/>
                </a:solidFill>
                <a:latin typeface="Calibri Light"/>
                <a:cs typeface="Calibri Light"/>
              </a:rPr>
              <a:t/>
            </a:r>
            <a:br>
              <a:rPr lang="de-DE" sz="2200" dirty="0" smtClean="0">
                <a:solidFill>
                  <a:srgbClr val="FFFFFF"/>
                </a:solidFill>
                <a:latin typeface="Calibri Light"/>
                <a:cs typeface="Calibri Light"/>
              </a:rPr>
            </a:br>
            <a:r>
              <a:rPr lang="de-DE" sz="2200" dirty="0">
                <a:solidFill>
                  <a:srgbClr val="FFFFFF"/>
                </a:solidFill>
              </a:rPr>
              <a:t>&lt;!--[</a:t>
            </a:r>
            <a:r>
              <a:rPr lang="de-DE" sz="2200" dirty="0" err="1">
                <a:solidFill>
                  <a:srgbClr val="FFFFFF"/>
                </a:solidFill>
              </a:rPr>
              <a:t>if</a:t>
            </a:r>
            <a:r>
              <a:rPr lang="de-DE" sz="2200" dirty="0">
                <a:solidFill>
                  <a:srgbClr val="FFFFFF"/>
                </a:solidFill>
              </a:rPr>
              <a:t> </a:t>
            </a:r>
            <a:r>
              <a:rPr lang="de-DE" sz="2200" dirty="0" err="1">
                <a:solidFill>
                  <a:srgbClr val="FFFFFF"/>
                </a:solidFill>
              </a:rPr>
              <a:t>lt</a:t>
            </a:r>
            <a:r>
              <a:rPr lang="de-DE" sz="2200" dirty="0">
                <a:solidFill>
                  <a:srgbClr val="FFFFFF"/>
                </a:solidFill>
              </a:rPr>
              <a:t> IE 9]&gt; </a:t>
            </a:r>
            <a:r>
              <a:rPr lang="de-DE" sz="2200" dirty="0" smtClean="0">
                <a:solidFill>
                  <a:srgbClr val="FFFFFF"/>
                </a:solidFill>
              </a:rPr>
              <a:t/>
            </a:r>
            <a:br>
              <a:rPr lang="de-DE" sz="2200" dirty="0" smtClean="0">
                <a:solidFill>
                  <a:srgbClr val="FFFFFF"/>
                </a:solidFill>
              </a:rPr>
            </a:br>
            <a:r>
              <a:rPr lang="de-DE" sz="2200" dirty="0" smtClean="0">
                <a:solidFill>
                  <a:srgbClr val="FFFFFF"/>
                </a:solidFill>
              </a:rPr>
              <a:t>&lt;</a:t>
            </a:r>
            <a:r>
              <a:rPr lang="de-DE" sz="2200" dirty="0" err="1">
                <a:solidFill>
                  <a:srgbClr val="FFFFFF"/>
                </a:solidFill>
              </a:rPr>
              <a:t>script</a:t>
            </a:r>
            <a:r>
              <a:rPr lang="de-DE" sz="2200" dirty="0">
                <a:solidFill>
                  <a:srgbClr val="FFFFFF"/>
                </a:solidFill>
              </a:rPr>
              <a:t> </a:t>
            </a:r>
            <a:r>
              <a:rPr lang="de-DE" sz="2200" dirty="0" err="1">
                <a:solidFill>
                  <a:srgbClr val="FFFFFF"/>
                </a:solidFill>
              </a:rPr>
              <a:t>src</a:t>
            </a:r>
            <a:r>
              <a:rPr lang="de-DE" sz="2200" dirty="0">
                <a:solidFill>
                  <a:srgbClr val="FFFFFF"/>
                </a:solidFill>
              </a:rPr>
              <a:t>="//</a:t>
            </a:r>
            <a:r>
              <a:rPr lang="de-DE" sz="2200" dirty="0" err="1">
                <a:solidFill>
                  <a:srgbClr val="FFFFFF"/>
                </a:solidFill>
              </a:rPr>
              <a:t>cdnjs.cloudflare.com</a:t>
            </a:r>
            <a:r>
              <a:rPr lang="de-DE" sz="2200" dirty="0">
                <a:solidFill>
                  <a:srgbClr val="FFFFFF"/>
                </a:solidFill>
              </a:rPr>
              <a:t>/</a:t>
            </a:r>
            <a:r>
              <a:rPr lang="de-DE" sz="2200" dirty="0" err="1">
                <a:solidFill>
                  <a:srgbClr val="FFFFFF"/>
                </a:solidFill>
              </a:rPr>
              <a:t>ajax</a:t>
            </a:r>
            <a:r>
              <a:rPr lang="de-DE" sz="2200" dirty="0">
                <a:solidFill>
                  <a:srgbClr val="FFFFFF"/>
                </a:solidFill>
              </a:rPr>
              <a:t>/</a:t>
            </a:r>
            <a:r>
              <a:rPr lang="de-DE" sz="2200" dirty="0" err="1">
                <a:solidFill>
                  <a:srgbClr val="FFFFFF"/>
                </a:solidFill>
              </a:rPr>
              <a:t>libs</a:t>
            </a:r>
            <a:r>
              <a:rPr lang="de-DE" sz="2200" dirty="0">
                <a:solidFill>
                  <a:srgbClr val="FFFFFF"/>
                </a:solidFill>
              </a:rPr>
              <a:t>/html5shiv/3.7.3/html5shiv.min.js"&gt;&lt;/</a:t>
            </a:r>
            <a:r>
              <a:rPr lang="de-DE" sz="2200" dirty="0" err="1">
                <a:solidFill>
                  <a:srgbClr val="FFFFFF"/>
                </a:solidFill>
              </a:rPr>
              <a:t>script</a:t>
            </a:r>
            <a:r>
              <a:rPr lang="de-DE" sz="2200" dirty="0" smtClean="0">
                <a:solidFill>
                  <a:srgbClr val="FFFFFF"/>
                </a:solidFill>
              </a:rPr>
              <a:t>&gt;</a:t>
            </a:r>
            <a:br>
              <a:rPr lang="de-DE" sz="2200" dirty="0" smtClean="0">
                <a:solidFill>
                  <a:srgbClr val="FFFFFF"/>
                </a:solidFill>
              </a:rPr>
            </a:br>
            <a:r>
              <a:rPr lang="de-DE" sz="2200" dirty="0" smtClean="0">
                <a:solidFill>
                  <a:srgbClr val="FFFFFF"/>
                </a:solidFill>
              </a:rPr>
              <a:t> </a:t>
            </a:r>
            <a:r>
              <a:rPr lang="de-DE" sz="2200" dirty="0">
                <a:solidFill>
                  <a:srgbClr val="FFFFFF"/>
                </a:solidFill>
              </a:rPr>
              <a:t>&lt;![</a:t>
            </a:r>
            <a:r>
              <a:rPr lang="de-DE" sz="2200" dirty="0" err="1">
                <a:solidFill>
                  <a:srgbClr val="FFFFFF"/>
                </a:solidFill>
              </a:rPr>
              <a:t>endif</a:t>
            </a:r>
            <a:r>
              <a:rPr lang="de-DE" sz="2200" dirty="0">
                <a:solidFill>
                  <a:srgbClr val="FFFFFF"/>
                </a:solidFill>
              </a:rPr>
              <a:t>]--&gt;</a:t>
            </a:r>
            <a:endParaRPr lang="de-DE" sz="2200" dirty="0" smtClean="0">
              <a:solidFill>
                <a:srgbClr val="FFFFFF"/>
              </a:solidFill>
              <a:latin typeface="Calibri Light"/>
              <a:cs typeface="Calibri Light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505517" y="257380"/>
            <a:ext cx="40687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 smtClean="0">
                <a:solidFill>
                  <a:schemeClr val="bg1"/>
                </a:solidFill>
              </a:rPr>
              <a:t>HTML 5 Elemente</a:t>
            </a:r>
            <a:endParaRPr lang="de-DE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10372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Bild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extfeld 3"/>
          <p:cNvSpPr txBox="1"/>
          <p:nvPr/>
        </p:nvSpPr>
        <p:spPr>
          <a:xfrm>
            <a:off x="505517" y="1029784"/>
            <a:ext cx="822389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de-DE" sz="2200" dirty="0" smtClean="0">
                <a:solidFill>
                  <a:schemeClr val="bg1"/>
                </a:solidFill>
                <a:latin typeface="Calibri Light"/>
                <a:cs typeface="Calibri Light"/>
              </a:rPr>
              <a:t>HTML Files direkt im Root-Verzeichnis</a:t>
            </a:r>
          </a:p>
          <a:p>
            <a:pPr marL="285750" indent="-285750">
              <a:buFont typeface="Arial"/>
              <a:buChar char="•"/>
            </a:pPr>
            <a:r>
              <a:rPr lang="de-DE" sz="2200" dirty="0" smtClean="0">
                <a:solidFill>
                  <a:schemeClr val="bg1"/>
                </a:solidFill>
                <a:latin typeface="Calibri Light"/>
                <a:cs typeface="Calibri Light"/>
              </a:rPr>
              <a:t>Ordner anlegen für </a:t>
            </a:r>
            <a:r>
              <a:rPr lang="de-DE" sz="2200" dirty="0" err="1" smtClean="0">
                <a:solidFill>
                  <a:schemeClr val="bg1"/>
                </a:solidFill>
                <a:latin typeface="Calibri Light"/>
                <a:cs typeface="Calibri Light"/>
              </a:rPr>
              <a:t>css</a:t>
            </a:r>
            <a:r>
              <a:rPr lang="de-DE" sz="2200" dirty="0" smtClean="0">
                <a:solidFill>
                  <a:schemeClr val="bg1"/>
                </a:solidFill>
                <a:latin typeface="Calibri Light"/>
                <a:cs typeface="Calibri Light"/>
              </a:rPr>
              <a:t> / </a:t>
            </a:r>
            <a:r>
              <a:rPr lang="de-DE" sz="2200" dirty="0" err="1" smtClean="0">
                <a:solidFill>
                  <a:schemeClr val="bg1"/>
                </a:solidFill>
                <a:latin typeface="Calibri Light"/>
                <a:cs typeface="Calibri Light"/>
              </a:rPr>
              <a:t>js</a:t>
            </a:r>
            <a:r>
              <a:rPr lang="de-DE" sz="2200" dirty="0" smtClean="0">
                <a:solidFill>
                  <a:schemeClr val="bg1"/>
                </a:solidFill>
                <a:latin typeface="Calibri Light"/>
                <a:cs typeface="Calibri Light"/>
              </a:rPr>
              <a:t> / </a:t>
            </a:r>
            <a:r>
              <a:rPr lang="de-DE" sz="2200" dirty="0" err="1" smtClean="0">
                <a:solidFill>
                  <a:schemeClr val="bg1"/>
                </a:solidFill>
                <a:latin typeface="Calibri Light"/>
                <a:cs typeface="Calibri Light"/>
              </a:rPr>
              <a:t>images</a:t>
            </a:r>
            <a:endParaRPr lang="de-DE" sz="2200" dirty="0" smtClean="0">
              <a:solidFill>
                <a:schemeClr val="bg1"/>
              </a:solidFill>
              <a:latin typeface="Calibri Light"/>
              <a:cs typeface="Calibri Light"/>
            </a:endParaRPr>
          </a:p>
          <a:p>
            <a:pPr marL="285750" indent="-285750">
              <a:buFont typeface="Arial"/>
              <a:buChar char="•"/>
            </a:pPr>
            <a:r>
              <a:rPr lang="de-DE" sz="2200" dirty="0" err="1" smtClean="0">
                <a:solidFill>
                  <a:schemeClr val="bg1"/>
                </a:solidFill>
                <a:latin typeface="Calibri Light"/>
                <a:cs typeface="Calibri Light"/>
              </a:rPr>
              <a:t>robots.txt</a:t>
            </a:r>
            <a:r>
              <a:rPr lang="de-DE" sz="2200" dirty="0" smtClean="0">
                <a:solidFill>
                  <a:schemeClr val="bg1"/>
                </a:solidFill>
                <a:latin typeface="Calibri Light"/>
                <a:cs typeface="Calibri Light"/>
              </a:rPr>
              <a:t> im Root-Verzeichnis</a:t>
            </a:r>
          </a:p>
          <a:p>
            <a:pPr marL="285750" indent="-285750">
              <a:buFont typeface="Arial"/>
              <a:buChar char="•"/>
            </a:pPr>
            <a:r>
              <a:rPr lang="de-DE" sz="2200" dirty="0" smtClean="0">
                <a:solidFill>
                  <a:schemeClr val="bg1"/>
                </a:solidFill>
                <a:latin typeface="Calibri Light"/>
                <a:cs typeface="Calibri Light"/>
              </a:rPr>
              <a:t>.</a:t>
            </a:r>
            <a:r>
              <a:rPr lang="de-DE" sz="2200" dirty="0" err="1" smtClean="0">
                <a:solidFill>
                  <a:schemeClr val="bg1"/>
                </a:solidFill>
                <a:latin typeface="Calibri Light"/>
                <a:cs typeface="Calibri Light"/>
              </a:rPr>
              <a:t>htaccess</a:t>
            </a:r>
            <a:r>
              <a:rPr lang="de-DE" sz="2200" dirty="0" smtClean="0">
                <a:solidFill>
                  <a:schemeClr val="bg1"/>
                </a:solidFill>
                <a:latin typeface="Calibri Light"/>
                <a:cs typeface="Calibri Light"/>
              </a:rPr>
              <a:t> im jeweiligen Verzeichnis (Initial im Root-Verzeichnis)</a:t>
            </a:r>
            <a:br>
              <a:rPr lang="de-DE" sz="2200" dirty="0" smtClean="0">
                <a:solidFill>
                  <a:schemeClr val="bg1"/>
                </a:solidFill>
                <a:latin typeface="Calibri Light"/>
                <a:cs typeface="Calibri Light"/>
              </a:rPr>
            </a:br>
            <a:r>
              <a:rPr lang="de-DE" sz="2200" dirty="0" smtClean="0">
                <a:solidFill>
                  <a:schemeClr val="bg1"/>
                </a:solidFill>
                <a:latin typeface="Calibri Light"/>
                <a:cs typeface="Calibri Light"/>
              </a:rPr>
              <a:t/>
            </a:r>
            <a:br>
              <a:rPr lang="de-DE" sz="2200" dirty="0" smtClean="0">
                <a:solidFill>
                  <a:schemeClr val="bg1"/>
                </a:solidFill>
                <a:latin typeface="Calibri Light"/>
                <a:cs typeface="Calibri Light"/>
              </a:rPr>
            </a:br>
            <a:r>
              <a:rPr lang="de-DE" sz="2200" dirty="0" smtClean="0">
                <a:solidFill>
                  <a:schemeClr val="bg1"/>
                </a:solidFill>
                <a:latin typeface="Calibri Light"/>
                <a:cs typeface="Calibri Light"/>
              </a:rPr>
              <a:t>OPTIONAL:</a:t>
            </a:r>
          </a:p>
          <a:p>
            <a:pPr marL="285750" indent="-285750">
              <a:buFont typeface="Arial"/>
              <a:buChar char="•"/>
            </a:pPr>
            <a:r>
              <a:rPr lang="de-DE" sz="2200" dirty="0" err="1">
                <a:solidFill>
                  <a:schemeClr val="bg1"/>
                </a:solidFill>
                <a:latin typeface="Calibri Light"/>
                <a:cs typeface="Calibri Light"/>
              </a:rPr>
              <a:t>l</a:t>
            </a:r>
            <a:r>
              <a:rPr lang="de-DE" sz="2200" dirty="0" err="1" smtClean="0">
                <a:solidFill>
                  <a:schemeClr val="bg1"/>
                </a:solidFill>
                <a:latin typeface="Calibri Light"/>
                <a:cs typeface="Calibri Light"/>
              </a:rPr>
              <a:t>ib</a:t>
            </a:r>
            <a:r>
              <a:rPr lang="de-DE" sz="2200" dirty="0" smtClean="0">
                <a:solidFill>
                  <a:schemeClr val="bg1"/>
                </a:solidFill>
                <a:latin typeface="Calibri Light"/>
                <a:cs typeface="Calibri Light"/>
              </a:rPr>
              <a:t> Ordner für externe Libraries</a:t>
            </a:r>
          </a:p>
          <a:p>
            <a:pPr marL="285750" indent="-285750">
              <a:buFont typeface="Arial"/>
              <a:buChar char="•"/>
            </a:pPr>
            <a:r>
              <a:rPr lang="de-DE" sz="2200" dirty="0" err="1">
                <a:solidFill>
                  <a:schemeClr val="bg1"/>
                </a:solidFill>
                <a:latin typeface="Calibri Light"/>
                <a:cs typeface="Calibri Light"/>
              </a:rPr>
              <a:t>t</a:t>
            </a:r>
            <a:r>
              <a:rPr lang="de-DE" sz="2200" dirty="0" err="1" smtClean="0">
                <a:solidFill>
                  <a:schemeClr val="bg1"/>
                </a:solidFill>
                <a:latin typeface="Calibri Light"/>
                <a:cs typeface="Calibri Light"/>
              </a:rPr>
              <a:t>emplates</a:t>
            </a:r>
            <a:r>
              <a:rPr lang="de-DE" sz="2200" dirty="0" smtClean="0">
                <a:solidFill>
                  <a:schemeClr val="bg1"/>
                </a:solidFill>
                <a:latin typeface="Calibri Light"/>
                <a:cs typeface="Calibri Light"/>
              </a:rPr>
              <a:t> / </a:t>
            </a:r>
            <a:r>
              <a:rPr lang="de-DE" sz="2200" dirty="0" err="1" smtClean="0">
                <a:solidFill>
                  <a:schemeClr val="bg1"/>
                </a:solidFill>
                <a:latin typeface="Calibri Light"/>
                <a:cs typeface="Calibri Light"/>
              </a:rPr>
              <a:t>templates_c</a:t>
            </a:r>
            <a:r>
              <a:rPr lang="de-DE" sz="2200" dirty="0" smtClean="0">
                <a:solidFill>
                  <a:schemeClr val="bg1"/>
                </a:solidFill>
                <a:latin typeface="Calibri Light"/>
                <a:cs typeface="Calibri Light"/>
              </a:rPr>
              <a:t> / </a:t>
            </a:r>
            <a:r>
              <a:rPr lang="de-DE" sz="2200" dirty="0" err="1" smtClean="0">
                <a:solidFill>
                  <a:schemeClr val="bg1"/>
                </a:solidFill>
                <a:latin typeface="Calibri Light"/>
                <a:cs typeface="Calibri Light"/>
              </a:rPr>
              <a:t>cache</a:t>
            </a:r>
            <a:r>
              <a:rPr lang="de-DE" sz="2200" dirty="0" smtClean="0">
                <a:solidFill>
                  <a:schemeClr val="bg1"/>
                </a:solidFill>
                <a:latin typeface="Calibri Light"/>
                <a:cs typeface="Calibri Light"/>
              </a:rPr>
              <a:t> / </a:t>
            </a:r>
            <a:r>
              <a:rPr lang="de-DE" sz="2200" dirty="0" err="1" smtClean="0">
                <a:solidFill>
                  <a:schemeClr val="bg1"/>
                </a:solidFill>
                <a:latin typeface="Calibri Light"/>
                <a:cs typeface="Calibri Light"/>
              </a:rPr>
              <a:t>classes</a:t>
            </a:r>
            <a:r>
              <a:rPr lang="de-DE" sz="2200" dirty="0" smtClean="0">
                <a:solidFill>
                  <a:schemeClr val="bg1"/>
                </a:solidFill>
                <a:latin typeface="Calibri Light"/>
                <a:cs typeface="Calibri Light"/>
              </a:rPr>
              <a:t> Verzeichnisse bei komplexeren Seiten mit z.B. PHP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505517" y="257380"/>
            <a:ext cx="40687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 smtClean="0">
                <a:solidFill>
                  <a:schemeClr val="bg1"/>
                </a:solidFill>
              </a:rPr>
              <a:t>Server Struktur</a:t>
            </a:r>
            <a:endParaRPr lang="de-DE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80681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Bild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extfeld 3"/>
          <p:cNvSpPr txBox="1"/>
          <p:nvPr/>
        </p:nvSpPr>
        <p:spPr>
          <a:xfrm>
            <a:off x="505517" y="1029784"/>
            <a:ext cx="8223897" cy="24622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de-DE" sz="2200" dirty="0" err="1" smtClean="0">
                <a:solidFill>
                  <a:schemeClr val="bg1"/>
                </a:solidFill>
                <a:latin typeface="Calibri Light"/>
                <a:cs typeface="Calibri Light"/>
              </a:rPr>
              <a:t>Standalone</a:t>
            </a:r>
            <a:r>
              <a:rPr lang="de-DE" sz="2200" b="1" dirty="0">
                <a:solidFill>
                  <a:schemeClr val="bg1"/>
                </a:solidFill>
                <a:latin typeface="Calibri Light"/>
                <a:cs typeface="Calibri Light"/>
              </a:rPr>
              <a:t>:</a:t>
            </a:r>
            <a:r>
              <a:rPr lang="de-DE" sz="2200" b="1" dirty="0" smtClean="0">
                <a:solidFill>
                  <a:schemeClr val="bg1"/>
                </a:solidFill>
                <a:latin typeface="Calibri Light"/>
                <a:cs typeface="Calibri Light"/>
              </a:rPr>
              <a:t/>
            </a:r>
            <a:br>
              <a:rPr lang="de-DE" sz="2200" b="1" dirty="0" smtClean="0">
                <a:solidFill>
                  <a:schemeClr val="bg1"/>
                </a:solidFill>
                <a:latin typeface="Calibri Light"/>
                <a:cs typeface="Calibri Light"/>
              </a:rPr>
            </a:br>
            <a:r>
              <a:rPr lang="de-DE" sz="2200" dirty="0" smtClean="0">
                <a:solidFill>
                  <a:srgbClr val="FFFFFF"/>
                </a:solidFill>
                <a:latin typeface="Calibri Light"/>
                <a:cs typeface="Calibri Light"/>
              </a:rPr>
              <a:t>http://das-</a:t>
            </a:r>
            <a:r>
              <a:rPr lang="de-DE" sz="2200" dirty="0" err="1" smtClean="0">
                <a:solidFill>
                  <a:srgbClr val="FFFFFF"/>
                </a:solidFill>
                <a:latin typeface="Calibri Light"/>
                <a:cs typeface="Calibri Light"/>
              </a:rPr>
              <a:t>reiterland.de</a:t>
            </a:r>
            <a:r>
              <a:rPr lang="de-DE" sz="2200" dirty="0" smtClean="0">
                <a:solidFill>
                  <a:srgbClr val="FFFFFF"/>
                </a:solidFill>
                <a:latin typeface="Calibri Light"/>
                <a:cs typeface="Calibri Light"/>
              </a:rPr>
              <a:t/>
            </a:r>
            <a:br>
              <a:rPr lang="de-DE" sz="2200" dirty="0" smtClean="0">
                <a:solidFill>
                  <a:srgbClr val="FFFFFF"/>
                </a:solidFill>
                <a:latin typeface="Calibri Light"/>
                <a:cs typeface="Calibri Light"/>
              </a:rPr>
            </a:br>
            <a:endParaRPr lang="de-DE" sz="2200" dirty="0" smtClean="0">
              <a:solidFill>
                <a:srgbClr val="FFFFFF"/>
              </a:solidFill>
              <a:latin typeface="Calibri Light"/>
              <a:cs typeface="Calibri Light"/>
            </a:endParaRPr>
          </a:p>
          <a:p>
            <a:pPr marL="285750" indent="-285750">
              <a:buFont typeface="Arial"/>
              <a:buChar char="•"/>
            </a:pPr>
            <a:r>
              <a:rPr lang="de-DE" sz="2200" dirty="0" smtClean="0">
                <a:solidFill>
                  <a:schemeClr val="bg1"/>
                </a:solidFill>
                <a:latin typeface="Calibri Light"/>
                <a:cs typeface="Calibri Light"/>
              </a:rPr>
              <a:t>Verwendung des </a:t>
            </a:r>
            <a:r>
              <a:rPr lang="de-DE" sz="2200" dirty="0" err="1" smtClean="0">
                <a:solidFill>
                  <a:schemeClr val="bg1"/>
                </a:solidFill>
                <a:latin typeface="Calibri Light"/>
                <a:cs typeface="Calibri Light"/>
              </a:rPr>
              <a:t>smint.js</a:t>
            </a:r>
            <a:r>
              <a:rPr lang="de-DE" sz="2200" dirty="0" smtClean="0">
                <a:solidFill>
                  <a:schemeClr val="bg1"/>
                </a:solidFill>
                <a:latin typeface="Calibri Light"/>
                <a:cs typeface="Calibri Light"/>
              </a:rPr>
              <a:t> </a:t>
            </a:r>
            <a:r>
              <a:rPr lang="de-DE" sz="2200" dirty="0" err="1" smtClean="0">
                <a:solidFill>
                  <a:schemeClr val="bg1"/>
                </a:solidFill>
                <a:latin typeface="Calibri Light"/>
                <a:cs typeface="Calibri Light"/>
              </a:rPr>
              <a:t>Plugins</a:t>
            </a:r>
            <a:r>
              <a:rPr lang="de-DE" sz="2200" dirty="0" smtClean="0">
                <a:solidFill>
                  <a:schemeClr val="bg1"/>
                </a:solidFill>
                <a:latin typeface="Calibri Light"/>
                <a:cs typeface="Calibri Light"/>
              </a:rPr>
              <a:t>:</a:t>
            </a:r>
          </a:p>
          <a:p>
            <a:pPr marL="285750" indent="-285750">
              <a:buFont typeface="Arial"/>
              <a:buChar char="•"/>
            </a:pPr>
            <a:r>
              <a:rPr lang="de-DE" sz="2200" dirty="0">
                <a:solidFill>
                  <a:schemeClr val="bg1"/>
                </a:solidFill>
                <a:latin typeface="Calibri Light"/>
                <a:cs typeface="Calibri Light"/>
              </a:rPr>
              <a:t>http://haus-</a:t>
            </a:r>
            <a:r>
              <a:rPr lang="de-DE" sz="2200" dirty="0" err="1" smtClean="0">
                <a:solidFill>
                  <a:schemeClr val="bg1"/>
                </a:solidFill>
                <a:latin typeface="Calibri Light"/>
                <a:cs typeface="Calibri Light"/>
              </a:rPr>
              <a:t>glinn.de</a:t>
            </a:r>
            <a:r>
              <a:rPr lang="de-DE" sz="2200" dirty="0">
                <a:solidFill>
                  <a:schemeClr val="bg1"/>
                </a:solidFill>
                <a:latin typeface="Calibri Light"/>
                <a:cs typeface="Calibri Light"/>
              </a:rPr>
              <a:t> </a:t>
            </a:r>
            <a:r>
              <a:rPr lang="de-DE" sz="2200" dirty="0" smtClean="0">
                <a:solidFill>
                  <a:schemeClr val="bg1"/>
                </a:solidFill>
                <a:latin typeface="Calibri Light"/>
                <a:cs typeface="Calibri Light"/>
              </a:rPr>
              <a:t/>
            </a:r>
            <a:br>
              <a:rPr lang="de-DE" sz="2200" dirty="0" smtClean="0">
                <a:solidFill>
                  <a:schemeClr val="bg1"/>
                </a:solidFill>
                <a:latin typeface="Calibri Light"/>
                <a:cs typeface="Calibri Light"/>
              </a:rPr>
            </a:br>
            <a:r>
              <a:rPr lang="de-DE" sz="2200" dirty="0" smtClean="0">
                <a:solidFill>
                  <a:schemeClr val="bg1"/>
                </a:solidFill>
                <a:latin typeface="Calibri Light"/>
                <a:cs typeface="Calibri Light"/>
              </a:rPr>
              <a:t>http</a:t>
            </a:r>
            <a:r>
              <a:rPr lang="de-DE" sz="2200" dirty="0">
                <a:solidFill>
                  <a:schemeClr val="bg1"/>
                </a:solidFill>
                <a:latin typeface="Calibri Light"/>
                <a:cs typeface="Calibri Light"/>
              </a:rPr>
              <a:t>://</a:t>
            </a:r>
            <a:r>
              <a:rPr lang="de-DE" sz="2200" dirty="0" err="1">
                <a:solidFill>
                  <a:schemeClr val="bg1"/>
                </a:solidFill>
                <a:latin typeface="Calibri Light"/>
                <a:cs typeface="Calibri Light"/>
              </a:rPr>
              <a:t>www.haus-glinder-</a:t>
            </a:r>
            <a:r>
              <a:rPr lang="de-DE" sz="2200" dirty="0" err="1" smtClean="0">
                <a:solidFill>
                  <a:schemeClr val="bg1"/>
                </a:solidFill>
                <a:latin typeface="Calibri Light"/>
                <a:cs typeface="Calibri Light"/>
              </a:rPr>
              <a:t>muehle.de</a:t>
            </a:r>
            <a:endParaRPr lang="de-DE" sz="2200" dirty="0">
              <a:solidFill>
                <a:schemeClr val="bg1"/>
              </a:solidFill>
              <a:latin typeface="Calibri Light"/>
              <a:cs typeface="Calibri Light"/>
            </a:endParaRPr>
          </a:p>
          <a:p>
            <a:pPr marL="285750" indent="-285750">
              <a:buFont typeface="Arial"/>
              <a:buChar char="•"/>
            </a:pPr>
            <a:endParaRPr lang="de-DE" sz="2200" dirty="0" smtClean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505517" y="257380"/>
            <a:ext cx="62856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 smtClean="0">
                <a:solidFill>
                  <a:schemeClr val="bg1"/>
                </a:solidFill>
              </a:rPr>
              <a:t>Beispiel: </a:t>
            </a:r>
            <a:r>
              <a:rPr lang="de-DE" sz="2800" b="1" dirty="0" err="1" smtClean="0">
                <a:solidFill>
                  <a:schemeClr val="bg1"/>
                </a:solidFill>
              </a:rPr>
              <a:t>Onepager</a:t>
            </a:r>
            <a:endParaRPr lang="de-DE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69369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Bild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extfeld 3"/>
          <p:cNvSpPr txBox="1"/>
          <p:nvPr/>
        </p:nvSpPr>
        <p:spPr>
          <a:xfrm>
            <a:off x="505517" y="1029784"/>
            <a:ext cx="8223897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de-DE" sz="2200" dirty="0" smtClean="0">
                <a:solidFill>
                  <a:schemeClr val="bg1"/>
                </a:solidFill>
                <a:latin typeface="Calibri Light"/>
                <a:cs typeface="Calibri Light"/>
              </a:rPr>
              <a:t>Erstelle einen </a:t>
            </a:r>
            <a:r>
              <a:rPr lang="de-DE" sz="2200" dirty="0" err="1" smtClean="0">
                <a:solidFill>
                  <a:schemeClr val="bg1"/>
                </a:solidFill>
                <a:latin typeface="Calibri Light"/>
                <a:cs typeface="Calibri Light"/>
              </a:rPr>
              <a:t>Onepager</a:t>
            </a:r>
            <a:r>
              <a:rPr lang="de-DE" sz="2200" dirty="0" smtClean="0">
                <a:solidFill>
                  <a:schemeClr val="bg1"/>
                </a:solidFill>
                <a:latin typeface="Calibri Light"/>
                <a:cs typeface="Calibri Light"/>
              </a:rPr>
              <a:t> zu einem beliebigen Thema auf Basis des </a:t>
            </a:r>
            <a:r>
              <a:rPr lang="de-DE" sz="2200" dirty="0" err="1" smtClean="0">
                <a:solidFill>
                  <a:schemeClr val="bg1"/>
                </a:solidFill>
                <a:latin typeface="Calibri Light"/>
                <a:cs typeface="Calibri Light"/>
              </a:rPr>
              <a:t>Smint</a:t>
            </a:r>
            <a:r>
              <a:rPr lang="de-DE" sz="2200" dirty="0" smtClean="0">
                <a:solidFill>
                  <a:schemeClr val="bg1"/>
                </a:solidFill>
                <a:latin typeface="Calibri Light"/>
                <a:cs typeface="Calibri Light"/>
              </a:rPr>
              <a:t> </a:t>
            </a:r>
            <a:r>
              <a:rPr lang="de-DE" sz="2200" dirty="0" err="1" smtClean="0">
                <a:solidFill>
                  <a:schemeClr val="bg1"/>
                </a:solidFill>
                <a:latin typeface="Calibri Light"/>
                <a:cs typeface="Calibri Light"/>
              </a:rPr>
              <a:t>Plugins</a:t>
            </a:r>
            <a:r>
              <a:rPr lang="de-DE" sz="2200" dirty="0">
                <a:solidFill>
                  <a:schemeClr val="bg1"/>
                </a:solidFill>
                <a:latin typeface="Calibri Light"/>
                <a:cs typeface="Calibri Light"/>
              </a:rPr>
              <a:t> </a:t>
            </a:r>
            <a:r>
              <a:rPr lang="de-DE" sz="2200" dirty="0" smtClean="0">
                <a:solidFill>
                  <a:schemeClr val="bg1"/>
                </a:solidFill>
                <a:latin typeface="Calibri Light"/>
                <a:cs typeface="Calibri Light"/>
              </a:rPr>
              <a:t>(jQuery)</a:t>
            </a:r>
            <a:br>
              <a:rPr lang="de-DE" sz="2200" dirty="0" smtClean="0">
                <a:solidFill>
                  <a:schemeClr val="bg1"/>
                </a:solidFill>
                <a:latin typeface="Calibri Light"/>
                <a:cs typeface="Calibri Light"/>
              </a:rPr>
            </a:br>
            <a:endParaRPr lang="de-DE" sz="2200" dirty="0">
              <a:solidFill>
                <a:schemeClr val="bg1"/>
              </a:solidFill>
              <a:latin typeface="Calibri Light"/>
              <a:cs typeface="Calibri Light"/>
            </a:endParaRPr>
          </a:p>
          <a:p>
            <a:pPr marL="285750" indent="-285750">
              <a:buFont typeface="Arial"/>
              <a:buChar char="•"/>
            </a:pPr>
            <a:r>
              <a:rPr lang="de-DE" sz="2200" dirty="0" smtClean="0">
                <a:solidFill>
                  <a:schemeClr val="bg1"/>
                </a:solidFill>
                <a:latin typeface="Calibri Light"/>
                <a:cs typeface="Calibri Light"/>
              </a:rPr>
              <a:t>Freies Design, Seitenumfang mindestens 5 Sektionen (Pages)</a:t>
            </a:r>
          </a:p>
          <a:p>
            <a:pPr marL="285750" indent="-285750">
              <a:buFont typeface="Arial"/>
              <a:buChar char="•"/>
            </a:pPr>
            <a:endParaRPr lang="de-DE" sz="2200" dirty="0" smtClean="0">
              <a:solidFill>
                <a:schemeClr val="bg1"/>
              </a:solidFill>
              <a:latin typeface="Calibri Light"/>
              <a:cs typeface="Calibri Light"/>
            </a:endParaRPr>
          </a:p>
          <a:p>
            <a:pPr marL="285750" indent="-285750">
              <a:buFont typeface="Arial"/>
              <a:buChar char="•"/>
            </a:pPr>
            <a:r>
              <a:rPr lang="de-DE" sz="2200" dirty="0" err="1" smtClean="0">
                <a:solidFill>
                  <a:schemeClr val="bg1"/>
                </a:solidFill>
                <a:latin typeface="Calibri Light"/>
                <a:cs typeface="Calibri Light"/>
              </a:rPr>
              <a:t>Plugin</a:t>
            </a:r>
            <a:r>
              <a:rPr lang="de-DE" sz="2200" dirty="0" smtClean="0">
                <a:solidFill>
                  <a:schemeClr val="bg1"/>
                </a:solidFill>
                <a:latin typeface="Calibri Light"/>
                <a:cs typeface="Calibri Light"/>
              </a:rPr>
              <a:t>:</a:t>
            </a:r>
            <a:br>
              <a:rPr lang="de-DE" sz="2200" dirty="0" smtClean="0">
                <a:solidFill>
                  <a:schemeClr val="bg1"/>
                </a:solidFill>
                <a:latin typeface="Calibri Light"/>
                <a:cs typeface="Calibri Light"/>
              </a:rPr>
            </a:br>
            <a:r>
              <a:rPr lang="de-DE" sz="2200" dirty="0" smtClean="0">
                <a:solidFill>
                  <a:schemeClr val="bg1"/>
                </a:solidFill>
                <a:latin typeface="Calibri Light"/>
                <a:cs typeface="Calibri Light"/>
              </a:rPr>
              <a:t>http</a:t>
            </a:r>
            <a:r>
              <a:rPr lang="de-DE" sz="2200" dirty="0">
                <a:solidFill>
                  <a:schemeClr val="bg1"/>
                </a:solidFill>
                <a:latin typeface="Calibri Light"/>
                <a:cs typeface="Calibri Light"/>
              </a:rPr>
              <a:t>://designify.me/web-design/smint-js-a-simple-plugin-for-lovers-of-one-page-websites</a:t>
            </a:r>
            <a:r>
              <a:rPr lang="de-DE" sz="2200" dirty="0" smtClean="0">
                <a:solidFill>
                  <a:schemeClr val="bg1"/>
                </a:solidFill>
                <a:latin typeface="Calibri Light"/>
                <a:cs typeface="Calibri Light"/>
              </a:rPr>
              <a:t>/</a:t>
            </a:r>
            <a:r>
              <a:rPr lang="de-DE" sz="2200" dirty="0">
                <a:solidFill>
                  <a:schemeClr val="bg1"/>
                </a:solidFill>
                <a:latin typeface="Calibri Light"/>
                <a:cs typeface="Calibri Light"/>
              </a:rPr>
              <a:t/>
            </a:r>
            <a:br>
              <a:rPr lang="de-DE" sz="2200" dirty="0">
                <a:solidFill>
                  <a:schemeClr val="bg1"/>
                </a:solidFill>
                <a:latin typeface="Calibri Light"/>
                <a:cs typeface="Calibri Light"/>
              </a:rPr>
            </a:br>
            <a:endParaRPr lang="de-DE" sz="2200" dirty="0" smtClean="0">
              <a:solidFill>
                <a:schemeClr val="bg1"/>
              </a:solidFill>
              <a:latin typeface="Calibri Light"/>
              <a:cs typeface="Calibri Light"/>
            </a:endParaRPr>
          </a:p>
          <a:p>
            <a:pPr marL="285750" indent="-285750">
              <a:buFont typeface="Arial"/>
              <a:buChar char="•"/>
            </a:pPr>
            <a:r>
              <a:rPr lang="de-DE" sz="2200" dirty="0" smtClean="0">
                <a:solidFill>
                  <a:srgbClr val="FF0000"/>
                </a:solidFill>
                <a:latin typeface="Calibri Light"/>
                <a:cs typeface="Calibri Light"/>
              </a:rPr>
              <a:t>Abgabe: 30.12.2016 (als Zip per Mail an </a:t>
            </a:r>
            <a:r>
              <a:rPr lang="de-DE" sz="2200" dirty="0" err="1" smtClean="0">
                <a:solidFill>
                  <a:srgbClr val="FF0000"/>
                </a:solidFill>
                <a:latin typeface="Calibri Light"/>
                <a:cs typeface="Calibri Light"/>
              </a:rPr>
              <a:t>skn@facelift-</a:t>
            </a:r>
            <a:r>
              <a:rPr lang="de-DE" sz="2200" dirty="0" err="1">
                <a:solidFill>
                  <a:srgbClr val="FF0000"/>
                </a:solidFill>
                <a:latin typeface="Calibri Light"/>
                <a:cs typeface="Calibri Light"/>
              </a:rPr>
              <a:t>b</a:t>
            </a:r>
            <a:r>
              <a:rPr lang="de-DE" sz="2200" dirty="0" err="1" smtClean="0">
                <a:solidFill>
                  <a:srgbClr val="FF0000"/>
                </a:solidFill>
                <a:latin typeface="Calibri Light"/>
                <a:cs typeface="Calibri Light"/>
              </a:rPr>
              <a:t>bt.com</a:t>
            </a:r>
            <a:r>
              <a:rPr lang="de-DE" sz="2200" dirty="0" smtClean="0">
                <a:solidFill>
                  <a:srgbClr val="FF0000"/>
                </a:solidFill>
                <a:latin typeface="Calibri Light"/>
                <a:cs typeface="Calibri Light"/>
              </a:rPr>
              <a:t>)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505517" y="257380"/>
            <a:ext cx="62856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 smtClean="0">
                <a:solidFill>
                  <a:schemeClr val="bg1"/>
                </a:solidFill>
              </a:rPr>
              <a:t>Aufgabenstellung:</a:t>
            </a:r>
            <a:endParaRPr lang="de-DE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15344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Bild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extfeld 3"/>
          <p:cNvSpPr txBox="1"/>
          <p:nvPr/>
        </p:nvSpPr>
        <p:spPr>
          <a:xfrm>
            <a:off x="505517" y="1029784"/>
            <a:ext cx="822389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dirty="0">
                <a:solidFill>
                  <a:schemeClr val="bg1"/>
                </a:solidFill>
                <a:latin typeface="Calibri Light"/>
                <a:cs typeface="Calibri Light"/>
              </a:rPr>
              <a:t>https://</a:t>
            </a:r>
            <a:r>
              <a:rPr lang="de-DE" sz="2200" dirty="0" err="1">
                <a:solidFill>
                  <a:schemeClr val="bg1"/>
                </a:solidFill>
                <a:latin typeface="Calibri Light"/>
                <a:cs typeface="Calibri Light"/>
              </a:rPr>
              <a:t>github.com</a:t>
            </a:r>
            <a:r>
              <a:rPr lang="de-DE" sz="2200" dirty="0">
                <a:solidFill>
                  <a:schemeClr val="bg1"/>
                </a:solidFill>
                <a:latin typeface="Calibri Light"/>
                <a:cs typeface="Calibri Light"/>
              </a:rPr>
              <a:t>/</a:t>
            </a:r>
            <a:r>
              <a:rPr lang="de-DE" sz="2200" dirty="0" err="1">
                <a:solidFill>
                  <a:schemeClr val="bg1"/>
                </a:solidFill>
                <a:latin typeface="Calibri Light"/>
                <a:cs typeface="Calibri Light"/>
              </a:rPr>
              <a:t>sk</a:t>
            </a:r>
            <a:r>
              <a:rPr lang="de-DE" sz="2200" dirty="0">
                <a:solidFill>
                  <a:schemeClr val="bg1"/>
                </a:solidFill>
                <a:latin typeface="Calibri Light"/>
                <a:cs typeface="Calibri Light"/>
              </a:rPr>
              <a:t>-designs/</a:t>
            </a:r>
            <a:r>
              <a:rPr lang="de-DE" sz="2200" dirty="0" err="1">
                <a:solidFill>
                  <a:schemeClr val="bg1"/>
                </a:solidFill>
                <a:latin typeface="Calibri Light"/>
                <a:cs typeface="Calibri Light"/>
              </a:rPr>
              <a:t>ops</a:t>
            </a:r>
            <a:r>
              <a:rPr lang="de-DE" sz="2200" dirty="0">
                <a:solidFill>
                  <a:schemeClr val="bg1"/>
                </a:solidFill>
                <a:latin typeface="Calibri Light"/>
                <a:cs typeface="Calibri Light"/>
              </a:rPr>
              <a:t>-sessions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505517" y="257380"/>
            <a:ext cx="62856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 smtClean="0">
                <a:solidFill>
                  <a:schemeClr val="bg1"/>
                </a:solidFill>
              </a:rPr>
              <a:t>Connect </a:t>
            </a:r>
            <a:r>
              <a:rPr lang="de-DE" sz="2800" b="1" dirty="0" err="1" smtClean="0">
                <a:solidFill>
                  <a:schemeClr val="bg1"/>
                </a:solidFill>
              </a:rPr>
              <a:t>with</a:t>
            </a:r>
            <a:r>
              <a:rPr lang="de-DE" sz="2800" b="1" dirty="0" smtClean="0">
                <a:solidFill>
                  <a:schemeClr val="bg1"/>
                </a:solidFill>
              </a:rPr>
              <a:t> </a:t>
            </a:r>
            <a:r>
              <a:rPr lang="de-DE" sz="2800" b="1" dirty="0" err="1" smtClean="0">
                <a:solidFill>
                  <a:schemeClr val="bg1"/>
                </a:solidFill>
              </a:rPr>
              <a:t>GitHub</a:t>
            </a:r>
            <a:r>
              <a:rPr lang="de-DE" sz="2800" b="1" dirty="0" smtClean="0">
                <a:solidFill>
                  <a:schemeClr val="bg1"/>
                </a:solidFill>
              </a:rPr>
              <a:t>:</a:t>
            </a:r>
            <a:endParaRPr lang="de-DE" sz="2800" b="1" dirty="0">
              <a:solidFill>
                <a:schemeClr val="bg1"/>
              </a:solidFill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511810" y="2196622"/>
            <a:ext cx="62856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 smtClean="0">
                <a:solidFill>
                  <a:schemeClr val="bg1"/>
                </a:solidFill>
              </a:rPr>
              <a:t>Free </a:t>
            </a:r>
            <a:r>
              <a:rPr lang="de-DE" sz="2800" b="1" dirty="0" err="1" smtClean="0">
                <a:solidFill>
                  <a:schemeClr val="bg1"/>
                </a:solidFill>
              </a:rPr>
              <a:t>Coding</a:t>
            </a:r>
            <a:r>
              <a:rPr lang="de-DE" sz="2800" b="1" dirty="0" smtClean="0">
                <a:solidFill>
                  <a:schemeClr val="bg1"/>
                </a:solidFill>
              </a:rPr>
              <a:t> Tools:</a:t>
            </a:r>
            <a:endParaRPr lang="de-DE" sz="2800" b="1" dirty="0">
              <a:solidFill>
                <a:schemeClr val="bg1"/>
              </a:solidFill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505517" y="2783156"/>
            <a:ext cx="8223897" cy="24622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de-DE" sz="2200" dirty="0" err="1" smtClean="0">
                <a:solidFill>
                  <a:schemeClr val="bg1"/>
                </a:solidFill>
                <a:latin typeface="Calibri Light"/>
                <a:cs typeface="Calibri Light"/>
              </a:rPr>
              <a:t>Eclipse</a:t>
            </a:r>
            <a:r>
              <a:rPr lang="de-DE" sz="2200" dirty="0">
                <a:solidFill>
                  <a:schemeClr val="bg1"/>
                </a:solidFill>
                <a:latin typeface="Calibri Light"/>
                <a:cs typeface="Calibri Light"/>
              </a:rPr>
              <a:t> </a:t>
            </a:r>
            <a:r>
              <a:rPr lang="de-DE" sz="2200" dirty="0" smtClean="0">
                <a:solidFill>
                  <a:schemeClr val="bg1"/>
                </a:solidFill>
                <a:latin typeface="Calibri Light"/>
                <a:cs typeface="Calibri Light"/>
              </a:rPr>
              <a:t>IDE - </a:t>
            </a:r>
            <a:r>
              <a:rPr lang="de-DE" sz="2200" dirty="0">
                <a:solidFill>
                  <a:schemeClr val="bg1"/>
                </a:solidFill>
                <a:latin typeface="Calibri Light"/>
                <a:cs typeface="Calibri Light"/>
              </a:rPr>
              <a:t>http://</a:t>
            </a:r>
            <a:r>
              <a:rPr lang="de-DE" sz="2200" dirty="0" err="1">
                <a:solidFill>
                  <a:schemeClr val="bg1"/>
                </a:solidFill>
                <a:latin typeface="Calibri Light"/>
                <a:cs typeface="Calibri Light"/>
              </a:rPr>
              <a:t>www.eclipse.org</a:t>
            </a:r>
            <a:r>
              <a:rPr lang="de-DE" sz="2200" dirty="0">
                <a:solidFill>
                  <a:schemeClr val="bg1"/>
                </a:solidFill>
                <a:latin typeface="Calibri Light"/>
                <a:cs typeface="Calibri Light"/>
              </a:rPr>
              <a:t>/</a:t>
            </a:r>
            <a:r>
              <a:rPr lang="de-DE" sz="2200" dirty="0" err="1">
                <a:solidFill>
                  <a:schemeClr val="bg1"/>
                </a:solidFill>
                <a:latin typeface="Calibri Light"/>
                <a:cs typeface="Calibri Light"/>
              </a:rPr>
              <a:t>neon</a:t>
            </a:r>
            <a:r>
              <a:rPr lang="de-DE" sz="2200" dirty="0" smtClean="0">
                <a:solidFill>
                  <a:schemeClr val="bg1"/>
                </a:solidFill>
                <a:latin typeface="Calibri Light"/>
                <a:cs typeface="Calibri Light"/>
              </a:rPr>
              <a:t>/ </a:t>
            </a:r>
            <a:br>
              <a:rPr lang="de-DE" sz="2200" dirty="0" smtClean="0">
                <a:solidFill>
                  <a:schemeClr val="bg1"/>
                </a:solidFill>
                <a:latin typeface="Calibri Light"/>
                <a:cs typeface="Calibri Light"/>
              </a:rPr>
            </a:br>
            <a:endParaRPr lang="de-DE" sz="2200" dirty="0" smtClean="0">
              <a:solidFill>
                <a:schemeClr val="bg1"/>
              </a:solidFill>
              <a:latin typeface="Calibri Light"/>
              <a:cs typeface="Calibri Light"/>
            </a:endParaRPr>
          </a:p>
          <a:p>
            <a:pPr marL="285750" indent="-285750">
              <a:buFont typeface="Arial"/>
              <a:buChar char="•"/>
            </a:pPr>
            <a:r>
              <a:rPr lang="de-DE" sz="2200" dirty="0" smtClean="0">
                <a:solidFill>
                  <a:schemeClr val="bg1"/>
                </a:solidFill>
                <a:latin typeface="Calibri Light"/>
                <a:cs typeface="Calibri Light"/>
              </a:rPr>
              <a:t>Dreamweaver - Teil der Creative Cloud</a:t>
            </a:r>
            <a:br>
              <a:rPr lang="de-DE" sz="2200" dirty="0" smtClean="0">
                <a:solidFill>
                  <a:schemeClr val="bg1"/>
                </a:solidFill>
                <a:latin typeface="Calibri Light"/>
                <a:cs typeface="Calibri Light"/>
              </a:rPr>
            </a:br>
            <a:endParaRPr lang="de-DE" sz="2200" dirty="0" smtClean="0">
              <a:solidFill>
                <a:schemeClr val="bg1"/>
              </a:solidFill>
              <a:latin typeface="Calibri Light"/>
              <a:cs typeface="Calibri Light"/>
            </a:endParaRPr>
          </a:p>
          <a:p>
            <a:pPr marL="285750" indent="-285750">
              <a:buFont typeface="Arial"/>
              <a:buChar char="•"/>
            </a:pPr>
            <a:r>
              <a:rPr lang="de-DE" sz="2200" dirty="0" err="1" smtClean="0">
                <a:solidFill>
                  <a:schemeClr val="bg1"/>
                </a:solidFill>
                <a:latin typeface="Calibri Light"/>
                <a:cs typeface="Calibri Light"/>
              </a:rPr>
              <a:t>Aptana</a:t>
            </a:r>
            <a:r>
              <a:rPr lang="de-DE" sz="2200" dirty="0">
                <a:solidFill>
                  <a:schemeClr val="bg1"/>
                </a:solidFill>
                <a:latin typeface="Calibri Light"/>
                <a:cs typeface="Calibri Light"/>
              </a:rPr>
              <a:t> </a:t>
            </a:r>
            <a:r>
              <a:rPr lang="de-DE" sz="2200" dirty="0" smtClean="0">
                <a:solidFill>
                  <a:schemeClr val="bg1"/>
                </a:solidFill>
                <a:latin typeface="Calibri Light"/>
                <a:cs typeface="Calibri Light"/>
              </a:rPr>
              <a:t>Studio 3 </a:t>
            </a:r>
            <a:r>
              <a:rPr lang="de-DE" sz="2200" dirty="0">
                <a:solidFill>
                  <a:schemeClr val="bg1"/>
                </a:solidFill>
                <a:latin typeface="Calibri Light"/>
                <a:cs typeface="Calibri Light"/>
              </a:rPr>
              <a:t>- http://</a:t>
            </a:r>
            <a:r>
              <a:rPr lang="de-DE" sz="2200" dirty="0" err="1" smtClean="0">
                <a:solidFill>
                  <a:schemeClr val="bg1"/>
                </a:solidFill>
                <a:latin typeface="Calibri Light"/>
                <a:cs typeface="Calibri Light"/>
              </a:rPr>
              <a:t>www.aptana.com</a:t>
            </a:r>
            <a:r>
              <a:rPr lang="de-DE" sz="2200" dirty="0" smtClean="0">
                <a:solidFill>
                  <a:schemeClr val="bg1"/>
                </a:solidFill>
                <a:latin typeface="Calibri Light"/>
                <a:cs typeface="Calibri Light"/>
              </a:rPr>
              <a:t> </a:t>
            </a:r>
            <a:br>
              <a:rPr lang="de-DE" sz="2200" dirty="0" smtClean="0">
                <a:solidFill>
                  <a:schemeClr val="bg1"/>
                </a:solidFill>
                <a:latin typeface="Calibri Light"/>
                <a:cs typeface="Calibri Light"/>
              </a:rPr>
            </a:br>
            <a:endParaRPr lang="de-DE" sz="2200" dirty="0" smtClean="0">
              <a:solidFill>
                <a:schemeClr val="bg1"/>
              </a:solidFill>
              <a:latin typeface="Calibri Light"/>
              <a:cs typeface="Calibri Light"/>
            </a:endParaRPr>
          </a:p>
          <a:p>
            <a:pPr marL="285750" indent="-285750">
              <a:buFont typeface="Arial"/>
              <a:buChar char="•"/>
            </a:pPr>
            <a:r>
              <a:rPr lang="de-DE" sz="2200" dirty="0" smtClean="0">
                <a:solidFill>
                  <a:schemeClr val="bg1"/>
                </a:solidFill>
                <a:latin typeface="Calibri Light"/>
                <a:cs typeface="Calibri Light"/>
              </a:rPr>
              <a:t>Editor </a:t>
            </a:r>
            <a:r>
              <a:rPr lang="mr-IN" sz="2200" dirty="0" smtClean="0">
                <a:solidFill>
                  <a:schemeClr val="bg1"/>
                </a:solidFill>
                <a:latin typeface="Calibri Light"/>
                <a:cs typeface="Calibri Light"/>
              </a:rPr>
              <a:t>–</a:t>
            </a:r>
            <a:r>
              <a:rPr lang="de-DE" sz="2200" dirty="0" smtClean="0">
                <a:solidFill>
                  <a:schemeClr val="bg1"/>
                </a:solidFill>
                <a:latin typeface="Calibri Light"/>
                <a:cs typeface="Calibri Light"/>
              </a:rPr>
              <a:t> Sublime Text 2</a:t>
            </a:r>
          </a:p>
        </p:txBody>
      </p:sp>
    </p:spTree>
    <p:extLst>
      <p:ext uri="{BB962C8B-B14F-4D97-AF65-F5344CB8AC3E}">
        <p14:creationId xmlns:p14="http://schemas.microsoft.com/office/powerpoint/2010/main" val="42320813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194</Words>
  <Application>Microsoft Macintosh PowerPoint</Application>
  <PresentationFormat>Bildschirmpräsentation (4:3)</PresentationFormat>
  <Paragraphs>63</Paragraphs>
  <Slides>9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0" baseType="lpstr">
      <vt:lpstr>Office-Design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FACELIFT brand building technologies GmbH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Stefan Knittel</dc:creator>
  <cp:lastModifiedBy>Stefan Knittel</cp:lastModifiedBy>
  <cp:revision>58</cp:revision>
  <dcterms:created xsi:type="dcterms:W3CDTF">2016-06-06T14:42:28Z</dcterms:created>
  <dcterms:modified xsi:type="dcterms:W3CDTF">2016-12-14T13:31:11Z</dcterms:modified>
</cp:coreProperties>
</file>