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5"/>
  </p:notesMasterIdLst>
  <p:handoutMasterIdLst>
    <p:handoutMasterId r:id="rId36"/>
  </p:handoutMasterIdLst>
  <p:sldIdLst>
    <p:sldId id="372" r:id="rId6"/>
    <p:sldId id="371" r:id="rId7"/>
    <p:sldId id="414" r:id="rId8"/>
    <p:sldId id="385" r:id="rId9"/>
    <p:sldId id="386" r:id="rId10"/>
    <p:sldId id="387" r:id="rId11"/>
    <p:sldId id="380" r:id="rId12"/>
    <p:sldId id="407" r:id="rId13"/>
    <p:sldId id="408" r:id="rId14"/>
    <p:sldId id="409" r:id="rId15"/>
    <p:sldId id="393" r:id="rId16"/>
    <p:sldId id="394" r:id="rId17"/>
    <p:sldId id="395" r:id="rId18"/>
    <p:sldId id="399" r:id="rId19"/>
    <p:sldId id="400" r:id="rId20"/>
    <p:sldId id="410" r:id="rId21"/>
    <p:sldId id="401" r:id="rId22"/>
    <p:sldId id="412" r:id="rId23"/>
    <p:sldId id="413" r:id="rId24"/>
    <p:sldId id="415" r:id="rId25"/>
    <p:sldId id="402" r:id="rId26"/>
    <p:sldId id="389" r:id="rId27"/>
    <p:sldId id="403" r:id="rId28"/>
    <p:sldId id="404" r:id="rId29"/>
    <p:sldId id="405" r:id="rId30"/>
    <p:sldId id="397" r:id="rId31"/>
    <p:sldId id="398" r:id="rId32"/>
    <p:sldId id="406" r:id="rId33"/>
    <p:sldId id="375" r:id="rId34"/>
  </p:sldIdLst>
  <p:sldSz cx="9906000" cy="6858000" type="A4"/>
  <p:notesSz cx="6797675" cy="9928225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500" b="1" kern="1200">
        <a:solidFill>
          <a:schemeClr val="bg1"/>
        </a:solidFill>
        <a:latin typeface="B Frutiger Bold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500" b="1" kern="1200">
        <a:solidFill>
          <a:schemeClr val="bg1"/>
        </a:solidFill>
        <a:latin typeface="B Frutiger Bold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500" b="1" kern="1200">
        <a:solidFill>
          <a:schemeClr val="bg1"/>
        </a:solidFill>
        <a:latin typeface="B Frutiger Bold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500" b="1" kern="1200">
        <a:solidFill>
          <a:schemeClr val="bg1"/>
        </a:solidFill>
        <a:latin typeface="B Frutiger Bold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500" b="1" kern="1200">
        <a:solidFill>
          <a:schemeClr val="bg1"/>
        </a:solidFill>
        <a:latin typeface="B Frutiger Bold" charset="0"/>
        <a:ea typeface="+mn-ea"/>
        <a:cs typeface="+mn-cs"/>
      </a:defRPr>
    </a:lvl5pPr>
    <a:lvl6pPr marL="2286000" algn="l" defTabSz="914400" rtl="0" eaLnBrk="1" latinLnBrk="0" hangingPunct="1">
      <a:defRPr sz="1500" b="1" kern="1200">
        <a:solidFill>
          <a:schemeClr val="bg1"/>
        </a:solidFill>
        <a:latin typeface="B Frutiger Bold" charset="0"/>
        <a:ea typeface="+mn-ea"/>
        <a:cs typeface="+mn-cs"/>
      </a:defRPr>
    </a:lvl6pPr>
    <a:lvl7pPr marL="2743200" algn="l" defTabSz="914400" rtl="0" eaLnBrk="1" latinLnBrk="0" hangingPunct="1">
      <a:defRPr sz="1500" b="1" kern="1200">
        <a:solidFill>
          <a:schemeClr val="bg1"/>
        </a:solidFill>
        <a:latin typeface="B Frutiger Bold" charset="0"/>
        <a:ea typeface="+mn-ea"/>
        <a:cs typeface="+mn-cs"/>
      </a:defRPr>
    </a:lvl7pPr>
    <a:lvl8pPr marL="3200400" algn="l" defTabSz="914400" rtl="0" eaLnBrk="1" latinLnBrk="0" hangingPunct="1">
      <a:defRPr sz="1500" b="1" kern="1200">
        <a:solidFill>
          <a:schemeClr val="bg1"/>
        </a:solidFill>
        <a:latin typeface="B Frutiger Bold" charset="0"/>
        <a:ea typeface="+mn-ea"/>
        <a:cs typeface="+mn-cs"/>
      </a:defRPr>
    </a:lvl8pPr>
    <a:lvl9pPr marL="3657600" algn="l" defTabSz="914400" rtl="0" eaLnBrk="1" latinLnBrk="0" hangingPunct="1">
      <a:defRPr sz="1500" b="1" kern="1200">
        <a:solidFill>
          <a:schemeClr val="bg1"/>
        </a:solidFill>
        <a:latin typeface="B Frutiger Bold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00"/>
    <a:srgbClr val="0099FF"/>
    <a:srgbClr val="990033"/>
    <a:srgbClr val="99FFCC"/>
    <a:srgbClr val="66FFFF"/>
    <a:srgbClr val="FFCC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 autoAdjust="0"/>
    <p:restoredTop sz="95631" autoAdjust="0"/>
  </p:normalViewPr>
  <p:slideViewPr>
    <p:cSldViewPr>
      <p:cViewPr>
        <p:scale>
          <a:sx n="100" d="100"/>
          <a:sy n="100" d="100"/>
        </p:scale>
        <p:origin x="-1656" y="-264"/>
      </p:cViewPr>
      <p:guideLst>
        <p:guide orient="horz" pos="2160"/>
        <p:guide pos="1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192" y="-78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9" tIns="44968" rIns="89939" bIns="44968" numCol="1" anchor="t" anchorCtr="0" compatLnSpc="1">
            <a:prstTxWarp prst="textNoShape">
              <a:avLst/>
            </a:prstTxWarp>
          </a:bodyPr>
          <a:lstStyle>
            <a:lvl1pPr algn="l" defTabSz="900113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9" tIns="44968" rIns="89939" bIns="44968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9" tIns="44968" rIns="89939" bIns="44968" numCol="1" anchor="b" anchorCtr="0" compatLnSpc="1">
            <a:prstTxWarp prst="textNoShape">
              <a:avLst/>
            </a:prstTxWarp>
          </a:bodyPr>
          <a:lstStyle>
            <a:lvl1pPr algn="l" defTabSz="900113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9" tIns="44968" rIns="89939" bIns="44968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190EAFE-6A71-4FF4-99EC-E8943BDE2ED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547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9" tIns="44968" rIns="89939" bIns="44968" numCol="1" anchor="t" anchorCtr="0" compatLnSpc="1">
            <a:prstTxWarp prst="textNoShape">
              <a:avLst/>
            </a:prstTxWarp>
          </a:bodyPr>
          <a:lstStyle>
            <a:lvl1pPr algn="l" defTabSz="900113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9" tIns="44968" rIns="89939" bIns="44968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2950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9" tIns="44968" rIns="89939" bIns="44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Formate des Vorlagentextes zu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9" tIns="44968" rIns="89939" bIns="44968" numCol="1" anchor="b" anchorCtr="0" compatLnSpc="1">
            <a:prstTxWarp prst="textNoShape">
              <a:avLst/>
            </a:prstTxWarp>
          </a:bodyPr>
          <a:lstStyle>
            <a:lvl1pPr algn="l" defTabSz="900113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39" tIns="44968" rIns="89939" bIns="44968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479A9DB-24EF-495D-8474-F6B9125C83F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82113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9A9DB-24EF-495D-8474-F6B9125C83FA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4120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2950"/>
            <a:ext cx="5381625" cy="3727450"/>
          </a:xfrm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In dieser Präsentation</a:t>
            </a:r>
            <a:r>
              <a:rPr lang="de-DE" baseline="0" dirty="0" smtClean="0"/>
              <a:t> </a:t>
            </a:r>
            <a:r>
              <a:rPr lang="de-DE" dirty="0" smtClean="0"/>
              <a:t>möchte ich auf folgende </a:t>
            </a:r>
            <a:r>
              <a:rPr lang="de-DE" baseline="0" dirty="0" smtClean="0"/>
              <a:t>3 Fragen eingehen:</a:t>
            </a:r>
            <a:endParaRPr lang="de-DE" dirty="0"/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AD9E60-E11C-4E92-8DFA-A5C15AADE8A4}" type="slidenum">
              <a:rPr lang="de-DE" altLang="de-DE" smtClean="0"/>
              <a:pPr algn="r" eaLnBrk="1" hangingPunct="1">
                <a:spcBef>
                  <a:spcPct val="0"/>
                </a:spcBef>
              </a:pPr>
              <a:t>2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2950"/>
            <a:ext cx="5381625" cy="3727450"/>
          </a:xfrm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In dieser Präsentation</a:t>
            </a:r>
            <a:r>
              <a:rPr lang="de-DE" baseline="0" dirty="0" smtClean="0"/>
              <a:t> </a:t>
            </a:r>
            <a:r>
              <a:rPr lang="de-DE" dirty="0" smtClean="0"/>
              <a:t>möchte ich auf folgende </a:t>
            </a:r>
            <a:r>
              <a:rPr lang="de-DE" baseline="0" dirty="0" smtClean="0"/>
              <a:t>3 Fragen eingehen:</a:t>
            </a:r>
            <a:endParaRPr lang="de-DE" dirty="0"/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AD9E60-E11C-4E92-8DFA-A5C15AADE8A4}" type="slidenum">
              <a:rPr lang="de-DE" altLang="de-DE" smtClean="0"/>
              <a:pPr algn="r" eaLnBrk="1" hangingPunct="1">
                <a:spcBef>
                  <a:spcPct val="0"/>
                </a:spcBef>
              </a:pPr>
              <a:t>3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9A9DB-24EF-495D-8474-F6B9125C83FA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318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1" y="2781300"/>
            <a:ext cx="6213475" cy="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12" descr="log_grau_wei_oh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/>
          <a:stretch>
            <a:fillRect/>
          </a:stretch>
        </p:blipFill>
        <p:spPr bwMode="auto">
          <a:xfrm>
            <a:off x="0" y="-26988"/>
            <a:ext cx="9906000" cy="82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2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50838" y="1989138"/>
            <a:ext cx="5862302" cy="749300"/>
          </a:xfrm>
        </p:spPr>
        <p:txBody>
          <a:bodyPr anchor="b"/>
          <a:lstStyle>
            <a:lvl1pPr>
              <a:defRPr sz="2400">
                <a:latin typeface="Calibri" panose="020F0502020204030204" pitchFamily="34" charset="0"/>
                <a:cs typeface="BrowalliaUPC" panose="020B0604020202020204" pitchFamily="34" charset="-34"/>
              </a:defRPr>
            </a:lvl1pPr>
          </a:lstStyle>
          <a:p>
            <a:pPr lvl="0"/>
            <a:r>
              <a:rPr lang="de-DE" altLang="de-DE" noProof="0" dirty="0" smtClean="0"/>
              <a:t>Titelmasterformat durch Klicken bearbeiten</a:t>
            </a:r>
          </a:p>
        </p:txBody>
      </p:sp>
      <p:sp>
        <p:nvSpPr>
          <p:cNvPr id="16692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0838" y="2900383"/>
            <a:ext cx="5862302" cy="815975"/>
          </a:xfrm>
        </p:spPr>
        <p:txBody>
          <a:bodyPr/>
          <a:lstStyle>
            <a:lvl1pPr marL="0" indent="0" algn="r">
              <a:buFontTx/>
              <a:buNone/>
              <a:defRPr sz="14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altLang="de-DE" noProof="0" dirty="0" smtClean="0"/>
              <a:t>Formatvorlage des Untertitelmasters durch Klicken bearbeiten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pic>
        <p:nvPicPr>
          <p:cNvPr id="8" name="Picture 12" descr="log_grau_wei_ohn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 r="45540" b="1"/>
          <a:stretch/>
        </p:blipFill>
        <p:spPr bwMode="auto">
          <a:xfrm>
            <a:off x="4412940" y="-28800"/>
            <a:ext cx="5394790" cy="82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37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782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058025" y="20"/>
            <a:ext cx="2352675" cy="6126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" y="20"/>
            <a:ext cx="6905625" cy="61261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315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2489" y="20"/>
            <a:ext cx="9226026" cy="7651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515" y="1223755"/>
            <a:ext cx="8370931" cy="490240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26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2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58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76400" y="1196975"/>
            <a:ext cx="379095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19750" y="1196975"/>
            <a:ext cx="379095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080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86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86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9804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0985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3304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499" y="27307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178895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74191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log_grau_wei_ohn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 r="41336" b="7803"/>
          <a:stretch>
            <a:fillRect/>
          </a:stretch>
        </p:blipFill>
        <p:spPr bwMode="auto">
          <a:xfrm>
            <a:off x="0" y="-26988"/>
            <a:ext cx="9906000" cy="81597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8" descr="LogoHSPF-sw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7162415" y="6579350"/>
            <a:ext cx="265112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19"/>
          <p:cNvSpPr>
            <a:spLocks noChangeShapeType="1"/>
          </p:cNvSpPr>
          <p:nvPr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20"/>
            <a:ext cx="9271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6898" y="1223964"/>
            <a:ext cx="8416925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1" name="Text Box 23"/>
          <p:cNvSpPr txBox="1">
            <a:spLocks noChangeArrowheads="1"/>
          </p:cNvSpPr>
          <p:nvPr userDrawn="1"/>
        </p:nvSpPr>
        <p:spPr bwMode="auto">
          <a:xfrm>
            <a:off x="92086" y="65579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500" b="1">
                <a:solidFill>
                  <a:schemeClr val="bg1"/>
                </a:solidFill>
                <a:latin typeface="B Frutiger Bold" charset="0"/>
              </a:defRPr>
            </a:lvl1pPr>
            <a:lvl2pPr marL="742950" indent="-285750" eaLnBrk="0" hangingPunct="0">
              <a:defRPr sz="1500" b="1">
                <a:solidFill>
                  <a:schemeClr val="bg1"/>
                </a:solidFill>
                <a:latin typeface="B Frutiger Bold" charset="0"/>
              </a:defRPr>
            </a:lvl2pPr>
            <a:lvl3pPr marL="1143000" indent="-228600" eaLnBrk="0" hangingPunct="0">
              <a:defRPr sz="1500" b="1">
                <a:solidFill>
                  <a:schemeClr val="bg1"/>
                </a:solidFill>
                <a:latin typeface="B Frutiger Bold" charset="0"/>
              </a:defRPr>
            </a:lvl3pPr>
            <a:lvl4pPr marL="1600200" indent="-228600" eaLnBrk="0" hangingPunct="0">
              <a:defRPr sz="1500" b="1">
                <a:solidFill>
                  <a:schemeClr val="bg1"/>
                </a:solidFill>
                <a:latin typeface="B Frutiger Bold" charset="0"/>
              </a:defRPr>
            </a:lvl4pPr>
            <a:lvl5pPr marL="2057400" indent="-228600" eaLnBrk="0" hangingPunct="0">
              <a:defRPr sz="1500" b="1">
                <a:solidFill>
                  <a:schemeClr val="bg1"/>
                </a:solidFill>
                <a:latin typeface="B Frutiger Bold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bg1"/>
                </a:solidFill>
                <a:latin typeface="B Frutiger Bold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bg1"/>
                </a:solidFill>
                <a:latin typeface="B Frutiger Bold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bg1"/>
                </a:solidFill>
                <a:latin typeface="B Frutiger Bold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bg1"/>
                </a:solidFill>
                <a:latin typeface="B Frutiger Bold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226E9C4-E13A-45C0-BC83-671177C2D78C}" type="slidenum">
              <a:rPr lang="de-DE" altLang="de-DE" sz="1000" smtClean="0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de-DE" sz="10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7203250" y="6534345"/>
            <a:ext cx="2651125" cy="300037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5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B Frutiger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Frutiger 45 Light" pitchFamily="50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Frutiger 45 Light" pitchFamily="50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Frutiger 45 Light" pitchFamily="50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fadri.pestalozzi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1math.net/texmaker/download.html" TargetMode="External"/><Relationship Id="rId2" Type="http://schemas.openxmlformats.org/officeDocument/2006/relationships/hyperlink" Target="http://www.miktex.org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bref.org/#downloads" TargetMode="External"/><Relationship Id="rId4" Type="http://schemas.openxmlformats.org/officeDocument/2006/relationships/hyperlink" Target="https://www.sharelatex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3"/>
          <p:cNvSpPr>
            <a:spLocks noGrp="1"/>
          </p:cNvSpPr>
          <p:nvPr>
            <p:ph type="ctrTitle" sz="quarter"/>
          </p:nvPr>
        </p:nvSpPr>
        <p:spPr>
          <a:xfrm>
            <a:off x="227788" y="1598617"/>
            <a:ext cx="6075362" cy="974725"/>
          </a:xfrm>
        </p:spPr>
        <p:txBody>
          <a:bodyPr/>
          <a:lstStyle/>
          <a:p>
            <a:pPr algn="r"/>
            <a:r>
              <a:rPr lang="de-DE" altLang="de-DE" dirty="0" smtClean="0">
                <a:solidFill>
                  <a:schemeClr val="tx1"/>
                </a:solidFill>
              </a:rPr>
              <a:t>Wissenschaftliche Arbeiten in </a:t>
            </a:r>
            <a:r>
              <a:rPr lang="de-DE" altLang="de-DE" dirty="0" err="1" smtClean="0">
                <a:solidFill>
                  <a:schemeClr val="tx1"/>
                </a:solidFill>
              </a:rPr>
              <a:t>LaTeX</a:t>
            </a:r>
            <a:r>
              <a:rPr lang="de-DE" altLang="de-DE" dirty="0" smtClean="0">
                <a:solidFill>
                  <a:schemeClr val="tx1"/>
                </a:solidFill>
              </a:rPr>
              <a:t/>
            </a:r>
            <a:br>
              <a:rPr lang="de-DE" altLang="de-DE" dirty="0" smtClean="0">
                <a:solidFill>
                  <a:schemeClr val="tx1"/>
                </a:solidFill>
              </a:rPr>
            </a:br>
            <a:r>
              <a:rPr lang="de-DE" altLang="de-DE" dirty="0" smtClean="0">
                <a:solidFill>
                  <a:schemeClr val="bg1">
                    <a:lumMod val="50000"/>
                  </a:schemeClr>
                </a:solidFill>
              </a:rPr>
              <a:t>Scientific Reports in </a:t>
            </a:r>
            <a:r>
              <a:rPr lang="de-DE" altLang="de-DE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endParaRPr lang="de-DE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5" name="Untertitel 4"/>
          <p:cNvSpPr>
            <a:spLocks noGrp="1"/>
          </p:cNvSpPr>
          <p:nvPr>
            <p:ph type="subTitle" sz="quarter" idx="1"/>
          </p:nvPr>
        </p:nvSpPr>
        <p:spPr>
          <a:xfrm>
            <a:off x="272793" y="3068640"/>
            <a:ext cx="6075362" cy="2058987"/>
          </a:xfrm>
        </p:spPr>
        <p:txBody>
          <a:bodyPr/>
          <a:lstStyle/>
          <a:p>
            <a:pPr algn="l">
              <a:tabLst>
                <a:tab pos="3771900" algn="r"/>
                <a:tab pos="4127500" algn="l"/>
              </a:tabLst>
            </a:pPr>
            <a:r>
              <a:rPr lang="de-DE" altLang="en-US" sz="2000" dirty="0"/>
              <a:t>	</a:t>
            </a:r>
            <a:r>
              <a:rPr lang="de-DE" altLang="de-DE" sz="2000" b="1" dirty="0" smtClean="0">
                <a:solidFill>
                  <a:srgbClr val="000000"/>
                </a:solidFill>
                <a:ea typeface="+mj-ea"/>
                <a:cs typeface="BrowalliaUPC" panose="020B0604020202020204" pitchFamily="34" charset="-34"/>
              </a:rPr>
              <a:t>Autor / </a:t>
            </a:r>
            <a:r>
              <a:rPr lang="de-DE" altLang="de-DE" sz="2000" b="1" dirty="0" err="1" smtClean="0">
                <a:solidFill>
                  <a:srgbClr val="FFFFFF">
                    <a:lumMod val="50000"/>
                  </a:srgbClr>
                </a:solidFill>
                <a:ea typeface="+mj-ea"/>
                <a:cs typeface="BrowalliaUPC" panose="020B0604020202020204" pitchFamily="34" charset="-34"/>
              </a:rPr>
              <a:t>Author</a:t>
            </a:r>
            <a:r>
              <a:rPr lang="de-DE" altLang="de-DE" sz="2000" b="1" dirty="0" smtClean="0">
                <a:solidFill>
                  <a:srgbClr val="FFFFFF">
                    <a:lumMod val="50000"/>
                  </a:srgbClr>
                </a:solidFill>
                <a:ea typeface="+mj-ea"/>
                <a:cs typeface="BrowalliaUPC" panose="020B0604020202020204" pitchFamily="34" charset="-34"/>
              </a:rPr>
              <a:t> 	</a:t>
            </a:r>
            <a:r>
              <a:rPr lang="de-DE" altLang="en-US" sz="2000" dirty="0" smtClean="0"/>
              <a:t>Fadri </a:t>
            </a:r>
            <a:r>
              <a:rPr lang="de-DE" altLang="en-US" sz="2000" dirty="0"/>
              <a:t>Pestalozzi </a:t>
            </a:r>
            <a:endParaRPr lang="de-DE" altLang="en-US" sz="2000" dirty="0" smtClean="0"/>
          </a:p>
          <a:p>
            <a:pPr algn="l">
              <a:tabLst>
                <a:tab pos="3771900" algn="r"/>
                <a:tab pos="4127500" algn="l"/>
              </a:tabLst>
            </a:pPr>
            <a:r>
              <a:rPr lang="de-DE" altLang="en-US" sz="2000" dirty="0"/>
              <a:t>	</a:t>
            </a:r>
            <a:r>
              <a:rPr lang="de-DE" altLang="en-US" sz="2000" b="1" dirty="0">
                <a:solidFill>
                  <a:srgbClr val="000000"/>
                </a:solidFill>
                <a:ea typeface="+mj-ea"/>
                <a:cs typeface="BrowalliaUPC" panose="020B0604020202020204" pitchFamily="34" charset="-34"/>
              </a:rPr>
              <a:t>Stand / </a:t>
            </a:r>
            <a:r>
              <a:rPr lang="de-DE" altLang="en-US" sz="2000" b="1" dirty="0">
                <a:solidFill>
                  <a:srgbClr val="FFFFFF">
                    <a:lumMod val="50000"/>
                  </a:srgbClr>
                </a:solidFill>
                <a:ea typeface="+mj-ea"/>
                <a:cs typeface="BrowalliaUPC" panose="020B0604020202020204" pitchFamily="34" charset="-34"/>
              </a:rPr>
              <a:t>Updated</a:t>
            </a:r>
            <a:r>
              <a:rPr lang="de-DE" altLang="en-US" sz="2000" dirty="0" smtClean="0"/>
              <a:t>	2015.12.27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Basisprogramm /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/>
              <a:t>4</a:t>
            </a:r>
            <a:r>
              <a:rPr lang="en-US" dirty="0" smtClean="0"/>
              <a:t>/4</a:t>
            </a:r>
            <a:r>
              <a:rPr lang="de-DE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4" y="2078850"/>
            <a:ext cx="3278846" cy="235115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063" y="2078850"/>
            <a:ext cx="3278846" cy="23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 bwMode="auto">
          <a:xfrm>
            <a:off x="4440090" y="3254425"/>
            <a:ext cx="7269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26065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5358045" y="4824155"/>
            <a:ext cx="3375375" cy="94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en-US" b="0" kern="0" dirty="0"/>
              <a:t>I</a:t>
            </a:r>
            <a:r>
              <a:rPr lang="de-DE" altLang="en-US" b="0" kern="0" dirty="0" smtClean="0"/>
              <a:t>nstallation abgeschlossen </a:t>
            </a:r>
            <a:r>
              <a:rPr lang="de-DE" altLang="en-US" b="0" kern="0" dirty="0" smtClean="0">
                <a:sym typeface="Wingdings" panose="05000000000000000000" pitchFamily="2" charset="2"/>
              </a:rPr>
              <a:t></a:t>
            </a:r>
            <a:r>
              <a:rPr lang="de-DE" altLang="en-US" b="0" kern="0" dirty="0" smtClean="0"/>
              <a:t/>
            </a:r>
            <a:br>
              <a:rPr lang="de-DE" altLang="en-US" b="0" kern="0" dirty="0" smtClean="0"/>
            </a:b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Installation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altLang="en-US" b="0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1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Bedienoberfläche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Install editor (1/3)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053" idx="3"/>
            <a:endCxn id="2050" idx="1"/>
          </p:cNvCxnSpPr>
          <p:nvPr/>
        </p:nvCxnSpPr>
        <p:spPr bwMode="auto">
          <a:xfrm>
            <a:off x="5448055" y="2605467"/>
            <a:ext cx="81009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522228" y="5027348"/>
            <a:ext cx="0" cy="72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86196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2050" idx="2"/>
            <a:endCxn id="2051" idx="0"/>
          </p:cNvCxnSpPr>
          <p:nvPr/>
        </p:nvCxnSpPr>
        <p:spPr bwMode="auto">
          <a:xfrm>
            <a:off x="7511496" y="3922043"/>
            <a:ext cx="0" cy="5555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2051" idx="1"/>
            <a:endCxn id="2052" idx="3"/>
          </p:cNvCxnSpPr>
          <p:nvPr/>
        </p:nvCxnSpPr>
        <p:spPr bwMode="auto">
          <a:xfrm flipH="1">
            <a:off x="4774960" y="5280961"/>
            <a:ext cx="143632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 descr="C:\Users\Fadri\Documents\Dropbox\Todo\1 Do it\LaTex Kurs\Bilder\Texmaker\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45" y="1288891"/>
            <a:ext cx="2506702" cy="263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adri\Documents\Dropbox\Todo\1 Do it\LaTex Kurs\Bilder\Texmaker\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36"/>
          <a:stretch/>
        </p:blipFill>
        <p:spPr bwMode="auto">
          <a:xfrm>
            <a:off x="6211281" y="4477626"/>
            <a:ext cx="2600430" cy="16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adri\Documents\Dropbox\Todo\1 Do it\LaTex Kurs\Bilder\Texmaker\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10" y="4503660"/>
            <a:ext cx="3332350" cy="155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adri\Documents\Dropbox\Todo\1 Do it\LaTex Kurs\Bilder\Texmaker\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5" y="1898830"/>
            <a:ext cx="4805130" cy="14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50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Bedienoberfläche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Install editor (2/3)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053" idx="3"/>
            <a:endCxn id="2050" idx="1"/>
          </p:cNvCxnSpPr>
          <p:nvPr/>
        </p:nvCxnSpPr>
        <p:spPr bwMode="auto">
          <a:xfrm>
            <a:off x="3708854" y="2133942"/>
            <a:ext cx="1256288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931991" y="4982342"/>
            <a:ext cx="0" cy="72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82312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2050" idx="2"/>
            <a:endCxn id="2051" idx="0"/>
          </p:cNvCxnSpPr>
          <p:nvPr/>
        </p:nvCxnSpPr>
        <p:spPr bwMode="auto">
          <a:xfrm>
            <a:off x="6841432" y="3068663"/>
            <a:ext cx="0" cy="6106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2051" idx="1"/>
            <a:endCxn id="2052" idx="3"/>
          </p:cNvCxnSpPr>
          <p:nvPr/>
        </p:nvCxnSpPr>
        <p:spPr bwMode="auto">
          <a:xfrm flipH="1">
            <a:off x="4327648" y="4926787"/>
            <a:ext cx="70674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 t="10871" b="13469"/>
          <a:stretch/>
        </p:blipFill>
        <p:spPr bwMode="auto">
          <a:xfrm>
            <a:off x="4965142" y="1199222"/>
            <a:ext cx="3752580" cy="18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4397" y="3679269"/>
            <a:ext cx="3614070" cy="249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70" y="3818435"/>
            <a:ext cx="3245078" cy="221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363" y="1427305"/>
            <a:ext cx="2007491" cy="14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77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Bedienoberfläche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Install editor (3/3)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053" idx="2"/>
            <a:endCxn id="2050" idx="0"/>
          </p:cNvCxnSpPr>
          <p:nvPr/>
        </p:nvCxnSpPr>
        <p:spPr bwMode="auto">
          <a:xfrm>
            <a:off x="1701363" y="2640074"/>
            <a:ext cx="8694" cy="868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95798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2050" idx="3"/>
            <a:endCxn id="2051" idx="1"/>
          </p:cNvCxnSpPr>
          <p:nvPr/>
        </p:nvCxnSpPr>
        <p:spPr bwMode="auto">
          <a:xfrm>
            <a:off x="2515211" y="4442931"/>
            <a:ext cx="997629" cy="10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902" y="3508210"/>
            <a:ext cx="1610309" cy="18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2840" y="2920090"/>
            <a:ext cx="5630354" cy="30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617" y="1268760"/>
            <a:ext cx="2007491" cy="137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4457945" y="1989916"/>
            <a:ext cx="4500500" cy="85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en-US" b="0" kern="0" dirty="0" err="1" smtClean="0"/>
              <a:t>Texmaker</a:t>
            </a:r>
            <a:r>
              <a:rPr lang="de-DE" altLang="en-US" b="0" kern="0" dirty="0" smtClean="0"/>
              <a:t> Bedienoberfläche bereit</a:t>
            </a:r>
            <a:br>
              <a:rPr lang="de-DE" altLang="en-US" b="0" kern="0" dirty="0" smtClean="0"/>
            </a:b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Texmaker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editor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ready</a:t>
            </a:r>
            <a:endParaRPr lang="de-DE" altLang="en-US" b="0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99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LaTeX</a:t>
            </a:r>
            <a:r>
              <a:rPr lang="de-DE" dirty="0" smtClean="0"/>
              <a:t> Bericht </a:t>
            </a:r>
            <a:r>
              <a:rPr lang="de-DE" dirty="0"/>
              <a:t>Vorlage / </a:t>
            </a:r>
            <a:r>
              <a:rPr lang="de-DE" dirty="0" smtClean="0"/>
              <a:t>Report </a:t>
            </a:r>
            <a:r>
              <a:rPr lang="de-DE" dirty="0" err="1" smtClean="0"/>
              <a:t>template</a:t>
            </a:r>
            <a:r>
              <a:rPr lang="de-DE" dirty="0" smtClean="0"/>
              <a:t> (2/)</a:t>
            </a:r>
            <a:endParaRPr lang="en-US" dirty="0"/>
          </a:p>
        </p:txBody>
      </p:sp>
      <p:graphicFrame>
        <p:nvGraphicFramePr>
          <p:cNvPr id="6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88981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13" idx="2"/>
            <a:endCxn id="1037" idx="0"/>
          </p:cNvCxnSpPr>
          <p:nvPr/>
        </p:nvCxnSpPr>
        <p:spPr bwMode="auto">
          <a:xfrm>
            <a:off x="8178581" y="2168860"/>
            <a:ext cx="9237" cy="495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271058"/>
              </p:ext>
            </p:extLst>
          </p:nvPr>
        </p:nvGraphicFramePr>
        <p:xfrm>
          <a:off x="6843210" y="1327346"/>
          <a:ext cx="2670742" cy="84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Packager Shell Object" showAsIcon="1" r:id="rId3" imgW="1189800" imgH="374040" progId="Package">
                  <p:embed/>
                </p:oleObj>
              </mc:Choice>
              <mc:Fallback>
                <p:oleObj name="Packager Shell Object" showAsIcon="1" r:id="rId3" imgW="1189800" imgH="374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3210" y="1327346"/>
                        <a:ext cx="2670742" cy="841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452499" y="1223755"/>
            <a:ext cx="5742257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en-US" b="0" kern="0" dirty="0" smtClean="0"/>
              <a:t>Öffne Vorlage 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>/O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pen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template</a:t>
            </a:r>
            <a:endParaRPr lang="de-DE" altLang="en-US" b="0" kern="0" dirty="0" smtClean="0"/>
          </a:p>
          <a:p>
            <a:pPr lvl="1"/>
            <a:r>
              <a:rPr lang="de-DE" altLang="en-US" b="0" kern="0" dirty="0" err="1" smtClean="0"/>
              <a:t>Github</a:t>
            </a:r>
            <a:r>
              <a:rPr lang="de-DE" altLang="en-US" b="0" kern="0" dirty="0" smtClean="0"/>
              <a:t> Link ??</a:t>
            </a:r>
          </a:p>
          <a:p>
            <a:pPr lvl="1"/>
            <a:r>
              <a:rPr lang="de-DE" altLang="en-US" b="0" kern="0" dirty="0" smtClean="0"/>
              <a:t>Doppelklick </a:t>
            </a:r>
            <a:r>
              <a:rPr lang="de-DE" altLang="en-US" b="0" kern="0" dirty="0"/>
              <a:t>auf </a:t>
            </a:r>
            <a:r>
              <a:rPr lang="de-DE" altLang="en-US" b="0" kern="0" dirty="0" smtClean="0"/>
              <a:t>Symbol auf dieser Folie 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Double 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onto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symbol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slide</a:t>
            </a:r>
            <a:endParaRPr lang="de-DE" altLang="en-US" b="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altLang="en-US" b="0" kern="0" dirty="0" smtClean="0"/>
              <a:t>„</a:t>
            </a:r>
            <a:r>
              <a:rPr lang="de-DE" altLang="en-US" b="0" kern="0" dirty="0" err="1" smtClean="0"/>
              <a:t>LaTeX</a:t>
            </a:r>
            <a:r>
              <a:rPr lang="de-DE" altLang="en-US" b="0" kern="0" dirty="0" smtClean="0"/>
              <a:t> Vorlage </a:t>
            </a:r>
            <a:r>
              <a:rPr lang="de-DE" altLang="en-US" b="0" kern="0" dirty="0" err="1" smtClean="0"/>
              <a:t>template</a:t>
            </a:r>
            <a:r>
              <a:rPr lang="de-DE" altLang="en-US" b="0" kern="0" dirty="0" smtClean="0"/>
              <a:t>“ mit gehaltenem Linksklick auf eigenen Rechner ziehen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Drag „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Vorlage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template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onto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computer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holding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down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mouse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key</a:t>
            </a:r>
            <a:endParaRPr lang="de-DE" altLang="en-US" b="0" kern="0" dirty="0"/>
          </a:p>
        </p:txBody>
      </p:sp>
      <p:pic>
        <p:nvPicPr>
          <p:cNvPr id="1036" name="Picture 12" descr="C:\Users\Fadri\Desktop\WinRar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5" y="3991562"/>
            <a:ext cx="4891873" cy="240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Fadri\Desktop\WinRar\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35"/>
          <a:stretch/>
        </p:blipFill>
        <p:spPr bwMode="auto">
          <a:xfrm>
            <a:off x="6915804" y="2663915"/>
            <a:ext cx="2544027" cy="112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Fadri\Desktop\WinRar\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2"/>
          <a:stretch/>
        </p:blipFill>
        <p:spPr bwMode="auto">
          <a:xfrm>
            <a:off x="6910124" y="4194085"/>
            <a:ext cx="2544027" cy="199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037" idx="2"/>
            <a:endCxn id="1038" idx="0"/>
          </p:cNvCxnSpPr>
          <p:nvPr/>
        </p:nvCxnSpPr>
        <p:spPr bwMode="auto">
          <a:xfrm flipH="1">
            <a:off x="8182138" y="3789040"/>
            <a:ext cx="5680" cy="405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038" idx="1"/>
            <a:endCxn id="1036" idx="3"/>
          </p:cNvCxnSpPr>
          <p:nvPr/>
        </p:nvCxnSpPr>
        <p:spPr bwMode="auto">
          <a:xfrm flipH="1">
            <a:off x="5479388" y="5193312"/>
            <a:ext cx="1430736" cy="21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endCxn id="13" idx="1"/>
          </p:cNvCxnSpPr>
          <p:nvPr/>
        </p:nvCxnSpPr>
        <p:spPr bwMode="auto">
          <a:xfrm>
            <a:off x="4592960" y="1748103"/>
            <a:ext cx="22502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358045" y="3383995"/>
            <a:ext cx="945105" cy="1809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1922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LaTeX</a:t>
            </a:r>
            <a:r>
              <a:rPr lang="de-DE" dirty="0" smtClean="0"/>
              <a:t> </a:t>
            </a:r>
            <a:r>
              <a:rPr lang="de-DE" dirty="0"/>
              <a:t>Bericht Vorlage / Report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smtClean="0"/>
              <a:t>(3/)</a:t>
            </a:r>
            <a:endParaRPr lang="en-US" dirty="0"/>
          </a:p>
        </p:txBody>
      </p:sp>
      <p:graphicFrame>
        <p:nvGraphicFramePr>
          <p:cNvPr id="6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965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452500" y="1133745"/>
            <a:ext cx="8917321" cy="16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altLang="en-US" b="0" kern="0" dirty="0" smtClean="0"/>
              <a:t>Öffne Programm </a:t>
            </a:r>
            <a:r>
              <a:rPr lang="de-DE" altLang="en-US" b="0" kern="0" dirty="0" err="1" smtClean="0"/>
              <a:t>Texmaker</a:t>
            </a:r>
            <a:r>
              <a:rPr lang="de-DE" altLang="en-US" b="0" kern="0" dirty="0" smtClean="0"/>
              <a:t> 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Op</a:t>
            </a:r>
            <a:r>
              <a:rPr lang="en-US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Texmaker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program</a:t>
            </a:r>
            <a:endParaRPr lang="de-DE" altLang="en-US" b="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b="0" kern="0" dirty="0" smtClean="0"/>
              <a:t>“</a:t>
            </a:r>
            <a:r>
              <a:rPr lang="de-DE" altLang="en-US" b="0" kern="0" dirty="0" smtClean="0"/>
              <a:t>Strg</a:t>
            </a:r>
            <a:r>
              <a:rPr lang="en-US" altLang="en-US" b="0" kern="0" dirty="0"/>
              <a:t>+O</a:t>
            </a:r>
            <a:r>
              <a:rPr lang="en-US" altLang="en-US" b="0" kern="0" dirty="0" smtClean="0"/>
              <a:t>” </a:t>
            </a:r>
            <a:r>
              <a:rPr lang="en-US" altLang="en-US" b="0" kern="0" dirty="0" err="1" smtClean="0"/>
              <a:t>zum</a:t>
            </a:r>
            <a:r>
              <a:rPr lang="en-US" altLang="en-US" b="0" kern="0" dirty="0" smtClean="0"/>
              <a:t> </a:t>
            </a:r>
            <a:r>
              <a:rPr lang="de-DE" altLang="en-US" b="0" kern="0" dirty="0"/>
              <a:t>öffnen von </a:t>
            </a:r>
            <a:r>
              <a:rPr lang="de-DE" altLang="en-US" b="0" kern="0" dirty="0" err="1"/>
              <a:t>report.tex</a:t>
            </a:r>
            <a:r>
              <a:rPr lang="de-DE" altLang="en-US" b="0" kern="0" dirty="0"/>
              <a:t> </a:t>
            </a:r>
            <a:r>
              <a:rPr lang="de-DE" altLang="en-US" b="0" kern="0" dirty="0" smtClean="0"/>
              <a:t>im </a:t>
            </a:r>
            <a:r>
              <a:rPr lang="en-US" altLang="en-US" b="0" kern="0" dirty="0" err="1" smtClean="0"/>
              <a:t>Ordner</a:t>
            </a:r>
            <a:r>
              <a:rPr lang="en-US" altLang="en-US" b="0" kern="0" dirty="0" smtClean="0"/>
              <a:t> </a:t>
            </a:r>
            <a:r>
              <a:rPr lang="de-DE" altLang="en-US" b="0" kern="0" dirty="0" smtClean="0"/>
              <a:t>“</a:t>
            </a:r>
            <a:r>
              <a:rPr lang="de-DE" altLang="en-US" b="0" kern="0" dirty="0" err="1" smtClean="0"/>
              <a:t>LaTeX</a:t>
            </a:r>
            <a:r>
              <a:rPr lang="de-DE" altLang="en-US" b="0" kern="0" dirty="0" smtClean="0"/>
              <a:t> </a:t>
            </a:r>
            <a:r>
              <a:rPr lang="de-DE" altLang="en-US" b="0" kern="0" dirty="0"/>
              <a:t>Vorlage </a:t>
            </a:r>
            <a:r>
              <a:rPr lang="de-DE" altLang="en-US" b="0" kern="0" dirty="0" err="1"/>
              <a:t>template</a:t>
            </a:r>
            <a:r>
              <a:rPr lang="de-DE" altLang="en-US" b="0" kern="0" dirty="0" smtClean="0"/>
              <a:t>“</a:t>
            </a:r>
            <a:r>
              <a:rPr lang="en-US" altLang="en-US" b="0" kern="0" dirty="0" smtClean="0"/>
              <a:t/>
            </a:r>
            <a:br>
              <a:rPr lang="en-US" altLang="en-US" b="0" kern="0" dirty="0" smtClean="0"/>
            </a:b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Ctrl+O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 open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report.tex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folder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Vorlage 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template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2650" y="2370377"/>
            <a:ext cx="7560840" cy="411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7915" y="3082845"/>
            <a:ext cx="4599511" cy="287469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62590" y="2370377"/>
            <a:ext cx="360040" cy="3231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2870" y="3060830"/>
            <a:ext cx="360040" cy="3231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480" y="2370377"/>
            <a:ext cx="816415" cy="94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9" idx="3"/>
          </p:cNvCxnSpPr>
          <p:nvPr/>
        </p:nvCxnSpPr>
        <p:spPr bwMode="auto">
          <a:xfrm>
            <a:off x="1088895" y="2844274"/>
            <a:ext cx="6290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5601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LaTeX</a:t>
            </a:r>
            <a:r>
              <a:rPr lang="de-DE" dirty="0" smtClean="0"/>
              <a:t> Bericht </a:t>
            </a:r>
            <a:r>
              <a:rPr lang="de-DE" dirty="0"/>
              <a:t>Vorlage / </a:t>
            </a:r>
            <a:r>
              <a:rPr lang="de-DE" dirty="0" smtClean="0"/>
              <a:t>Report </a:t>
            </a:r>
            <a:r>
              <a:rPr lang="de-DE" dirty="0" err="1" smtClean="0"/>
              <a:t>template</a:t>
            </a:r>
            <a:r>
              <a:rPr lang="de-DE" dirty="0" smtClean="0"/>
              <a:t> (</a:t>
            </a:r>
            <a:r>
              <a:rPr lang="de-DE" dirty="0"/>
              <a:t>4</a:t>
            </a:r>
            <a:r>
              <a:rPr lang="de-DE" dirty="0" smtClean="0"/>
              <a:t>/)</a:t>
            </a:r>
            <a:endParaRPr lang="en-US" dirty="0"/>
          </a:p>
        </p:txBody>
      </p:sp>
      <p:graphicFrame>
        <p:nvGraphicFramePr>
          <p:cNvPr id="6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90769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542509" y="1129432"/>
            <a:ext cx="8917321" cy="132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en-US" b="0" kern="0" dirty="0" smtClean="0"/>
              <a:t>3 Fenster in </a:t>
            </a:r>
            <a:r>
              <a:rPr lang="de-DE" altLang="en-US" b="0" kern="0" dirty="0" err="1" smtClean="0"/>
              <a:t>Texmaker</a:t>
            </a:r>
            <a:r>
              <a:rPr lang="de-DE" altLang="en-US" b="0" kern="0" dirty="0" smtClean="0"/>
              <a:t>: 1 Datenstruktur, 2 Bearbeitung (.</a:t>
            </a:r>
            <a:r>
              <a:rPr lang="de-DE" altLang="en-US" b="0" kern="0" dirty="0" err="1" smtClean="0"/>
              <a:t>tex</a:t>
            </a:r>
            <a:r>
              <a:rPr lang="de-DE" altLang="en-US" b="0" kern="0" dirty="0" smtClean="0"/>
              <a:t>), 3 Ausgabe (.</a:t>
            </a:r>
            <a:r>
              <a:rPr lang="de-DE" altLang="en-US" b="0" kern="0" dirty="0" err="1" smtClean="0"/>
              <a:t>pdf</a:t>
            </a:r>
            <a:r>
              <a:rPr lang="de-DE" altLang="en-US" b="0" kern="0" dirty="0" smtClean="0"/>
              <a:t>)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windows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Texmaker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: 1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, 2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editor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(.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tex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), 3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(.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pdf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560" y="2141998"/>
            <a:ext cx="7695855" cy="403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7595" y="3996568"/>
            <a:ext cx="360040" cy="3231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420" y="3996568"/>
            <a:ext cx="360040" cy="3231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3200" y="3996567"/>
            <a:ext cx="360040" cy="3231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11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Texmaker</a:t>
            </a:r>
            <a:r>
              <a:rPr lang="de-DE" dirty="0"/>
              <a:t> einrichten /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Texmaker</a:t>
            </a:r>
            <a:r>
              <a:rPr lang="de-DE" dirty="0"/>
              <a:t> </a:t>
            </a:r>
            <a:r>
              <a:rPr lang="de-DE" dirty="0" smtClean="0"/>
              <a:t>(1/)</a:t>
            </a:r>
            <a:endParaRPr lang="en-US" dirty="0"/>
          </a:p>
        </p:txBody>
      </p:sp>
      <p:graphicFrame>
        <p:nvGraphicFramePr>
          <p:cNvPr id="6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00912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751790" y="1397856"/>
            <a:ext cx="2700300" cy="166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en-US" sz="1800" b="0" kern="0" dirty="0" smtClean="0"/>
              <a:t>Konfiguration für </a:t>
            </a:r>
            <a:r>
              <a:rPr lang="de-DE" altLang="en-US" sz="1800" b="0" kern="0" dirty="0" err="1" smtClean="0"/>
              <a:t>BibTex</a:t>
            </a:r>
            <a:r>
              <a:rPr lang="de-DE" altLang="en-US" sz="1800" b="0" kern="0" dirty="0" smtClean="0"/>
              <a:t>-Quellenverzeichnis</a:t>
            </a:r>
            <a:br>
              <a:rPr lang="de-DE" altLang="en-US" sz="1800" b="0" kern="0" dirty="0" smtClean="0"/>
            </a:br>
            <a: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>
                <a:solidFill>
                  <a:schemeClr val="bg1">
                    <a:lumMod val="50000"/>
                  </a:schemeClr>
                </a:solidFill>
              </a:rPr>
              <a:t>BibTex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  <a:endParaRPr lang="de-DE" altLang="en-US" sz="1800" b="0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Fadri\Documents\Dropbox\Todo\3 Defer it\LaTex Kurs\Bilder für Präsi\Texmaker\0 todo\bibliography, configure quick build 1 of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1"/>
          <a:stretch/>
        </p:blipFill>
        <p:spPr bwMode="auto">
          <a:xfrm>
            <a:off x="3993801" y="1205355"/>
            <a:ext cx="4410489" cy="205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adri\Documents\Dropbox\Todo\3 Defer it\LaTex Kurs\Bilder für Präsi\Texmaker\0 todo\bibliography, configure quick build 2 of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802" y="3744034"/>
            <a:ext cx="4410489" cy="245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endCxn id="3075" idx="0"/>
          </p:cNvCxnSpPr>
          <p:nvPr/>
        </p:nvCxnSpPr>
        <p:spPr bwMode="auto">
          <a:xfrm>
            <a:off x="6199047" y="3248979"/>
            <a:ext cx="0" cy="495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 descr="C:\Users\Fadri\Documents\Dropbox\Todo\3 Defer it\LaTex Kurs\Bilder für Präsi\Texmaker\0 todo\configure texmaker o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3" r="5059"/>
          <a:stretch/>
        </p:blipFill>
        <p:spPr bwMode="auto">
          <a:xfrm>
            <a:off x="2162690" y="5770466"/>
            <a:ext cx="1305390" cy="428625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3" idx="3"/>
          </p:cNvCxnSpPr>
          <p:nvPr/>
        </p:nvCxnSpPr>
        <p:spPr bwMode="auto">
          <a:xfrm flipH="1">
            <a:off x="3468080" y="5984779"/>
            <a:ext cx="5534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68151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Texmaker</a:t>
            </a:r>
            <a:r>
              <a:rPr lang="de-DE" dirty="0" smtClean="0"/>
              <a:t> </a:t>
            </a:r>
            <a:r>
              <a:rPr lang="de-DE" dirty="0"/>
              <a:t>einrichten /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Texmaker</a:t>
            </a:r>
            <a:r>
              <a:rPr lang="de-DE" dirty="0"/>
              <a:t> </a:t>
            </a:r>
            <a:r>
              <a:rPr lang="de-DE" dirty="0" smtClean="0"/>
              <a:t>(2/)</a:t>
            </a:r>
            <a:endParaRPr lang="en-US" dirty="0"/>
          </a:p>
        </p:txBody>
      </p:sp>
      <p:graphicFrame>
        <p:nvGraphicFramePr>
          <p:cNvPr id="6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00137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C:\Users\Fadri\Documents\Dropbox\Todo\3 Defer it\LaTex Kurs\Bilder für Präsi\Texmaker\0 todo\clean after shutdown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6" b="18443"/>
          <a:stretch/>
        </p:blipFill>
        <p:spPr bwMode="auto">
          <a:xfrm>
            <a:off x="5896843" y="2055730"/>
            <a:ext cx="3412104" cy="42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Fadri\Documents\Dropbox\Todo\3 Defer it\LaTex Kurs\Bilder für Präsi\Texmaker\0 todo\clean after shutdown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8"/>
          <a:stretch/>
        </p:blipFill>
        <p:spPr bwMode="auto">
          <a:xfrm>
            <a:off x="5586022" y="899505"/>
            <a:ext cx="4033745" cy="83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Fadri\Documents\Dropbox\Todo\3 Defer it\LaTex Kurs\Bilder für Präsi\Texmaker\0 todo\configure texmaker o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3" r="5059"/>
          <a:stretch/>
        </p:blipFill>
        <p:spPr bwMode="auto">
          <a:xfrm>
            <a:off x="4052900" y="5925700"/>
            <a:ext cx="1305390" cy="428625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endCxn id="3" idx="3"/>
          </p:cNvCxnSpPr>
          <p:nvPr/>
        </p:nvCxnSpPr>
        <p:spPr bwMode="auto">
          <a:xfrm flipH="1">
            <a:off x="5358290" y="6140012"/>
            <a:ext cx="43900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121867" y="2373301"/>
            <a:ext cx="765085" cy="900100"/>
          </a:xfrm>
          <a:prstGeom prst="rect">
            <a:avLst/>
          </a:prstGeom>
          <a:noFill/>
          <a:ln w="38100">
            <a:solidFill>
              <a:srgbClr val="FF3300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tabLst>
                <a:tab pos="182563" algn="l"/>
              </a:tabLst>
            </a:pPr>
            <a:endParaRPr lang="en-US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2" descr="C:\Users\Fadri\Documents\Dropbox\Todo\3 Defer it\LaTex Kurs\Bilder für Präsi\Texmaker\todo\Aufräumen - delete additional output file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76259" b="47553"/>
          <a:stretch/>
        </p:blipFill>
        <p:spPr bwMode="auto">
          <a:xfrm>
            <a:off x="482117" y="2933945"/>
            <a:ext cx="2445658" cy="303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82117" y="1183031"/>
            <a:ext cx="4876173" cy="14195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en-US" sz="1800" b="0" kern="0" dirty="0" smtClean="0"/>
              <a:t>Neben .</a:t>
            </a:r>
            <a:r>
              <a:rPr lang="de-DE" altLang="en-US" sz="1800" b="0" kern="0" dirty="0" err="1" smtClean="0"/>
              <a:t>pdf</a:t>
            </a:r>
            <a:r>
              <a:rPr lang="de-DE" altLang="en-US" sz="1800" b="0" kern="0" dirty="0" smtClean="0"/>
              <a:t> generiert </a:t>
            </a:r>
            <a:r>
              <a:rPr lang="de-DE" altLang="en-US" sz="1800" b="0" kern="0" dirty="0" err="1" smtClean="0"/>
              <a:t>LaTeX</a:t>
            </a:r>
            <a:r>
              <a:rPr lang="de-DE" altLang="en-US" sz="1800" b="0" kern="0" dirty="0" smtClean="0"/>
              <a:t> zusätzliche Dateien</a:t>
            </a:r>
            <a:br>
              <a:rPr lang="de-DE" altLang="en-US" sz="1800" b="0" kern="0" dirty="0" smtClean="0"/>
            </a:br>
            <a:r>
              <a:rPr lang="de-DE" altLang="en-US" sz="1800" b="0" kern="0" dirty="0" smtClean="0"/>
              <a:t>(.</a:t>
            </a:r>
            <a:r>
              <a:rPr lang="de-DE" altLang="en-US" sz="1800" b="0" kern="0" dirty="0" err="1" smtClean="0"/>
              <a:t>aux</a:t>
            </a:r>
            <a:r>
              <a:rPr lang="de-DE" altLang="en-US" sz="1800" b="0" kern="0" dirty="0" smtClean="0"/>
              <a:t> </a:t>
            </a:r>
            <a:r>
              <a:rPr lang="de-DE" altLang="en-US" sz="1800" b="0" kern="0" dirty="0"/>
              <a:t>.</a:t>
            </a:r>
            <a:r>
              <a:rPr lang="de-DE" altLang="en-US" sz="1800" b="0" kern="0" dirty="0" err="1"/>
              <a:t>bbl</a:t>
            </a:r>
            <a:r>
              <a:rPr lang="de-DE" altLang="en-US" sz="1800" b="0" kern="0" dirty="0"/>
              <a:t> .</a:t>
            </a:r>
            <a:r>
              <a:rPr lang="de-DE" altLang="en-US" sz="1800" b="0" kern="0" dirty="0" err="1"/>
              <a:t>blg</a:t>
            </a:r>
            <a:r>
              <a:rPr lang="de-DE" altLang="en-US" sz="1800" b="0" kern="0" dirty="0"/>
              <a:t> .log .out .synctex.gz .</a:t>
            </a:r>
            <a:r>
              <a:rPr lang="de-DE" altLang="en-US" sz="1800" b="0" kern="0" dirty="0" err="1" smtClean="0"/>
              <a:t>toc</a:t>
            </a:r>
            <a:r>
              <a:rPr lang="de-DE" altLang="en-US" sz="1800" b="0" kern="0" dirty="0"/>
              <a:t>)</a:t>
            </a:r>
            <a:r>
              <a:rPr lang="en-US" altLang="en-US" sz="1800" b="0" kern="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sz="1800" b="0" kern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Besides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pdf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generates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auxiliary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files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(.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aux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de-DE" altLang="en-US" sz="1800" b="0" kern="0" dirty="0" err="1">
                <a:solidFill>
                  <a:schemeClr val="bg1">
                    <a:lumMod val="50000"/>
                  </a:schemeClr>
                </a:solidFill>
              </a:rPr>
              <a:t>bbl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altLang="en-US" sz="1800" b="0" kern="0" dirty="0" err="1">
                <a:solidFill>
                  <a:schemeClr val="bg1">
                    <a:lumMod val="50000"/>
                  </a:schemeClr>
                </a:solidFill>
              </a:rPr>
              <a:t>blg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 .log .out .synctex.gz .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toc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30" name="Straight Arrow Connector 29"/>
          <p:cNvCxnSpPr>
            <a:stCxn id="4099" idx="2"/>
            <a:endCxn id="4098" idx="0"/>
          </p:cNvCxnSpPr>
          <p:nvPr/>
        </p:nvCxnSpPr>
        <p:spPr bwMode="auto">
          <a:xfrm>
            <a:off x="7602895" y="1729909"/>
            <a:ext cx="0" cy="3258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3222266" y="2933945"/>
            <a:ext cx="2565285" cy="29017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en-US" sz="1800" b="0" kern="0" dirty="0" smtClean="0"/>
              <a:t>Manuelles löschen (links) oder automatisches Aufräumen beim Ausschalten von </a:t>
            </a:r>
            <a:r>
              <a:rPr lang="de-DE" altLang="en-US" sz="1800" b="0" kern="0" dirty="0" err="1" smtClean="0"/>
              <a:t>Texmaker</a:t>
            </a:r>
            <a:r>
              <a:rPr lang="de-DE" altLang="en-US" sz="1800" b="0" kern="0" dirty="0" smtClean="0"/>
              <a:t> (rechts)</a:t>
            </a:r>
            <a:br>
              <a:rPr lang="de-DE" altLang="en-US" sz="1800" b="0" kern="0" dirty="0" smtClean="0"/>
            </a:br>
            <a: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Delete manually (left) or automatic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cleanup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at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Texmaker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exit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right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8289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Texmaker</a:t>
            </a:r>
            <a:r>
              <a:rPr lang="de-DE" dirty="0" smtClean="0"/>
              <a:t> </a:t>
            </a:r>
            <a:r>
              <a:rPr lang="de-DE" dirty="0"/>
              <a:t>einrichten /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Texmaker</a:t>
            </a:r>
            <a:r>
              <a:rPr lang="de-DE" dirty="0"/>
              <a:t> </a:t>
            </a:r>
            <a:r>
              <a:rPr lang="de-DE" dirty="0" smtClean="0"/>
              <a:t>(3/)</a:t>
            </a:r>
            <a:endParaRPr lang="en-US" dirty="0"/>
          </a:p>
        </p:txBody>
      </p:sp>
      <p:graphicFrame>
        <p:nvGraphicFramePr>
          <p:cNvPr id="6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19270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722530" y="1178750"/>
            <a:ext cx="2480308" cy="5064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en-US" sz="1800" b="0" kern="0" dirty="0" err="1" smtClean="0"/>
              <a:t>report.tex</a:t>
            </a:r>
            <a:r>
              <a:rPr lang="de-DE" altLang="en-US" sz="1800" b="0" kern="0" dirty="0" smtClean="0"/>
              <a:t> zur „Masterdatei</a:t>
            </a:r>
            <a:r>
              <a:rPr lang="de-DE" altLang="en-US" sz="1800" b="0" kern="0" dirty="0"/>
              <a:t>“</a:t>
            </a:r>
            <a:r>
              <a:rPr lang="de-DE" altLang="en-US" sz="1800" b="0" kern="0" dirty="0" smtClean="0"/>
              <a:t> erklären</a:t>
            </a:r>
            <a:br>
              <a:rPr lang="de-DE" altLang="en-US" sz="1800" b="0" kern="0" dirty="0" smtClean="0"/>
            </a:br>
            <a:r>
              <a:rPr lang="en-US" altLang="en-US" sz="1800" b="0" kern="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sz="1800" b="0" kern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set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report.tex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altLang="en-US" sz="1800" b="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de-DE" altLang="en-US" sz="1800" b="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altLang="en-US" sz="1800" b="0" kern="0" dirty="0" smtClean="0"/>
              <a:t>Masterdatei </a:t>
            </a:r>
            <a:r>
              <a:rPr lang="de-DE" altLang="en-US" sz="1800" b="0" kern="0" dirty="0"/>
              <a:t>ermöglicht Kompilation </a:t>
            </a:r>
            <a:r>
              <a:rPr lang="de-DE" altLang="en-US" sz="1800" b="0" kern="0" dirty="0" smtClean="0"/>
              <a:t>während untergeordnete .</a:t>
            </a:r>
            <a:r>
              <a:rPr lang="de-DE" altLang="en-US" sz="1800" b="0" kern="0" dirty="0" err="1" smtClean="0"/>
              <a:t>tex</a:t>
            </a:r>
            <a:r>
              <a:rPr lang="de-DE" altLang="en-US" sz="1800" b="0" kern="0" dirty="0" smtClean="0"/>
              <a:t>-Datei bearbeitet wird</a:t>
            </a:r>
            <a:br>
              <a:rPr lang="de-DE" altLang="en-US" sz="1800" b="0" kern="0" dirty="0" smtClean="0"/>
            </a:br>
            <a:r>
              <a:rPr lang="de-DE" altLang="en-US" sz="1800" b="0" kern="0" dirty="0" smtClean="0"/>
              <a:t/>
            </a:r>
            <a:br>
              <a:rPr lang="de-DE" altLang="en-US" sz="1800" b="0" kern="0" dirty="0" smtClean="0"/>
            </a:b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>
                <a:solidFill>
                  <a:schemeClr val="bg1">
                    <a:lumMod val="50000"/>
                  </a:schemeClr>
                </a:solidFill>
              </a:rPr>
              <a:t>allows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>
                <a:solidFill>
                  <a:schemeClr val="bg1">
                    <a:lumMod val="50000"/>
                  </a:schemeClr>
                </a:solidFill>
              </a:rPr>
              <a:t>compilation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1800" b="0" kern="0" dirty="0" err="1">
                <a:solidFill>
                  <a:schemeClr val="bg1">
                    <a:lumMod val="50000"/>
                  </a:schemeClr>
                </a:solidFill>
              </a:rPr>
              <a:t>working</a:t>
            </a:r>
            <a:r>
              <a:rPr lang="de-DE" altLang="en-US" sz="1800" b="0" kern="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subordinate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 .</a:t>
            </a:r>
            <a:r>
              <a:rPr lang="de-DE" altLang="en-US" sz="1800" b="0" kern="0" dirty="0" err="1" smtClean="0">
                <a:solidFill>
                  <a:schemeClr val="bg1">
                    <a:lumMod val="50000"/>
                  </a:schemeClr>
                </a:solidFill>
              </a:rPr>
              <a:t>tex</a:t>
            </a:r>
            <a:r>
              <a:rPr lang="de-DE" altLang="en-US" sz="1800" b="0" kern="0" dirty="0" smtClean="0">
                <a:solidFill>
                  <a:schemeClr val="bg1">
                    <a:lumMod val="50000"/>
                  </a:schemeClr>
                </a:solidFill>
              </a:rPr>
              <a:t>-File</a:t>
            </a:r>
            <a:endParaRPr lang="de-DE" altLang="en-US" sz="1800" b="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altLang="en-US" sz="18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3" name="Picture 3" descr="C:\Users\Fadri\Documents\Dropbox\Todo\3 Defer it\LaTex Kurs\Bilder für Präsi\Texmaker\0 todo\def mas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1"/>
          <a:stretch/>
        </p:blipFill>
        <p:spPr bwMode="auto">
          <a:xfrm>
            <a:off x="3691783" y="1199411"/>
            <a:ext cx="5757211" cy="18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Fadri\Documents\Dropbox\Todo\3 Defer it\LaTex Kurs\Bilder für Präsi\Texmaker\0 todo\master file, compile while working elsew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83" y="3609020"/>
            <a:ext cx="5757211" cy="221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5123" idx="2"/>
            <a:endCxn id="5125" idx="0"/>
          </p:cNvCxnSpPr>
          <p:nvPr/>
        </p:nvCxnSpPr>
        <p:spPr bwMode="auto">
          <a:xfrm>
            <a:off x="6570389" y="3002935"/>
            <a:ext cx="0" cy="6060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6363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361956" y="20"/>
            <a:ext cx="9226550" cy="765175"/>
          </a:xfrm>
        </p:spPr>
        <p:txBody>
          <a:bodyPr/>
          <a:lstStyle/>
          <a:p>
            <a:r>
              <a:rPr lang="de-DE" altLang="en-US" dirty="0" smtClean="0"/>
              <a:t>Motivation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632520" y="1407598"/>
            <a:ext cx="8505945" cy="3686588"/>
          </a:xfrm>
        </p:spPr>
        <p:txBody>
          <a:bodyPr/>
          <a:lstStyle/>
          <a:p>
            <a:r>
              <a:rPr lang="en-US" sz="2400" dirty="0" err="1" smtClean="0"/>
              <a:t>Ziel</a:t>
            </a:r>
            <a:r>
              <a:rPr lang="en-US" sz="2400" dirty="0" smtClean="0"/>
              <a:t> </a:t>
            </a:r>
            <a:r>
              <a:rPr lang="de-DE" sz="2400" dirty="0" smtClean="0"/>
              <a:t>dieses Dokumentes:</a:t>
            </a:r>
            <a:br>
              <a:rPr lang="de-DE" sz="2400" dirty="0" smtClean="0"/>
            </a:br>
            <a:r>
              <a:rPr lang="en-US" sz="2400" dirty="0" err="1" smtClean="0"/>
              <a:t>LaTeX</a:t>
            </a:r>
            <a:r>
              <a:rPr lang="en-US" sz="2400" dirty="0" smtClean="0"/>
              <a:t> </a:t>
            </a:r>
            <a:r>
              <a:rPr lang="en-US" sz="2400" dirty="0" err="1"/>
              <a:t>verst</a:t>
            </a:r>
            <a:r>
              <a:rPr lang="de-DE" sz="2400" dirty="0" err="1"/>
              <a:t>ändlich</a:t>
            </a:r>
            <a:r>
              <a:rPr lang="de-DE" sz="2400" dirty="0"/>
              <a:t> </a:t>
            </a:r>
            <a:r>
              <a:rPr lang="de-DE" sz="2400" dirty="0" smtClean="0"/>
              <a:t>erklären,</a:t>
            </a:r>
            <a:br>
              <a:rPr lang="de-DE" sz="2400" dirty="0" smtClean="0"/>
            </a:br>
            <a:r>
              <a:rPr lang="de-DE" sz="2400" dirty="0" smtClean="0"/>
              <a:t>um </a:t>
            </a:r>
            <a:r>
              <a:rPr lang="en-US" sz="2400" dirty="0" err="1" smtClean="0"/>
              <a:t>mehr</a:t>
            </a:r>
            <a:r>
              <a:rPr lang="en-US" sz="2400" dirty="0" smtClean="0"/>
              <a:t> Menschen </a:t>
            </a:r>
            <a:r>
              <a:rPr lang="en-US" sz="2400" dirty="0" err="1" smtClean="0"/>
              <a:t>dafür</a:t>
            </a:r>
            <a:r>
              <a:rPr lang="en-US" sz="2400" dirty="0" smtClean="0"/>
              <a:t> </a:t>
            </a:r>
            <a:r>
              <a:rPr lang="en-US" sz="2400" dirty="0" err="1" smtClean="0"/>
              <a:t>begeistern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Goal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 this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document: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Explain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comprehensibly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 order to inspire more people to use it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F1 </a:t>
            </a:r>
            <a:r>
              <a:rPr lang="en-US" dirty="0" smtClean="0"/>
              <a:t>= </a:t>
            </a:r>
            <a:r>
              <a:rPr lang="de-DE" dirty="0" smtClean="0"/>
              <a:t>Bericht kompilieren </a:t>
            </a:r>
            <a:r>
              <a:rPr lang="en-US" dirty="0" smtClean="0"/>
              <a:t>/ </a:t>
            </a:r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endParaRPr lang="en-US" dirty="0"/>
          </a:p>
        </p:txBody>
      </p:sp>
      <p:graphicFrame>
        <p:nvGraphicFramePr>
          <p:cNvPr id="6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88469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568161" y="1358770"/>
            <a:ext cx="8917321" cy="238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en-US" b="0" kern="0" dirty="0"/>
              <a:t>F1 drücken bei </a:t>
            </a:r>
            <a:r>
              <a:rPr lang="de-DE" altLang="en-US" b="0" kern="0" dirty="0" smtClean="0"/>
              <a:t>offenem </a:t>
            </a:r>
            <a:r>
              <a:rPr lang="de-DE" altLang="en-US" b="0" kern="0" dirty="0" err="1" smtClean="0"/>
              <a:t>report.tex</a:t>
            </a:r>
            <a:r>
              <a:rPr lang="de-DE" altLang="en-US" b="0" kern="0" dirty="0" smtClean="0"/>
              <a:t> </a:t>
            </a:r>
            <a:br>
              <a:rPr lang="de-DE" altLang="en-US" b="0" kern="0" dirty="0" smtClean="0"/>
            </a:br>
            <a: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  <a:t>Press F1 in open </a:t>
            </a:r>
            <a:r>
              <a:rPr lang="en-US" altLang="en-US" b="0" kern="0" dirty="0" err="1">
                <a:solidFill>
                  <a:schemeClr val="bg1">
                    <a:lumMod val="50000"/>
                  </a:schemeClr>
                </a:solidFill>
              </a:rPr>
              <a:t>report.tex</a:t>
            </a:r>
            <a:endParaRPr lang="de-DE" altLang="en-US" b="0" kern="0" dirty="0" smtClean="0">
              <a:sym typeface="Wingdings" panose="05000000000000000000" pitchFamily="2" charset="2"/>
            </a:endParaRPr>
          </a:p>
          <a:p>
            <a:r>
              <a:rPr lang="de-DE" altLang="en-US" b="0" kern="0" dirty="0" smtClean="0"/>
              <a:t>Bei erster Kompilation </a:t>
            </a:r>
            <a:r>
              <a:rPr lang="de-DE" altLang="en-US" b="0" kern="0" dirty="0" smtClean="0">
                <a:sym typeface="Wingdings" panose="05000000000000000000" pitchFamily="2" charset="2"/>
              </a:rPr>
              <a:t>müssen </a:t>
            </a:r>
            <a:r>
              <a:rPr lang="de-DE" altLang="en-US" b="0" kern="0" dirty="0" smtClean="0"/>
              <a:t>fehlende </a:t>
            </a:r>
            <a:r>
              <a:rPr lang="de-DE" altLang="en-US" b="0" kern="0" dirty="0"/>
              <a:t>Pakete </a:t>
            </a:r>
            <a:r>
              <a:rPr lang="de-DE" altLang="en-US" b="0" kern="0" dirty="0" smtClean="0"/>
              <a:t>installiert werden</a:t>
            </a:r>
            <a:br>
              <a:rPr lang="de-DE" altLang="en-US" b="0" kern="0" dirty="0" smtClean="0"/>
            </a:b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 f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>irst </a:t>
            </a:r>
            <a: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  <a:t>compilation 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>missing packages have to be installed</a:t>
            </a:r>
          </a:p>
          <a:p>
            <a:r>
              <a:rPr lang="de-DE" altLang="en-US" b="0" kern="0" dirty="0" smtClean="0"/>
              <a:t>Bilder unten um Installation fehlender Pakete zukünftig zu automatisieren</a:t>
            </a:r>
            <a:r>
              <a:rPr lang="de-DE" altLang="en-US" b="0" kern="0" dirty="0"/>
              <a:t/>
            </a:r>
            <a:br>
              <a:rPr lang="de-DE" altLang="en-US" b="0" kern="0" dirty="0"/>
            </a:b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Pictures below to automatize installation of 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>missing packages</a:t>
            </a:r>
            <a:r>
              <a:rPr lang="de-DE" altLang="en-US" b="0" kern="0" dirty="0"/>
              <a:t/>
            </a:r>
            <a:br>
              <a:rPr lang="de-DE" altLang="en-US" b="0" kern="0" dirty="0"/>
            </a:br>
            <a:endParaRPr lang="en-US" altLang="en-US" b="0" kern="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de-DE" altLang="en-US" b="0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5" name="Picture 3" descr="C:\Users\Fadri\Documents\Dropbox\Todo\3 Defer it\LaTex Kurs\Bilder für Präsi\texmaker, new pack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65" y="3879077"/>
            <a:ext cx="3142495" cy="204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adri\Documents\Dropbox\Todo\3 Defer it\LaTex Kurs\Bilder für Präsi\texmaker, new package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05" y="3879050"/>
            <a:ext cx="3695516" cy="204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3075" idx="3"/>
            <a:endCxn id="3076" idx="1"/>
          </p:cNvCxnSpPr>
          <p:nvPr/>
        </p:nvCxnSpPr>
        <p:spPr bwMode="auto">
          <a:xfrm>
            <a:off x="4180060" y="4902174"/>
            <a:ext cx="101794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923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Texmaker</a:t>
            </a:r>
            <a:r>
              <a:rPr lang="de-DE" dirty="0"/>
              <a:t> </a:t>
            </a:r>
            <a:r>
              <a:rPr lang="de-DE" dirty="0" smtClean="0"/>
              <a:t>Tastenkürzel </a:t>
            </a:r>
            <a:r>
              <a:rPr lang="de-DE" dirty="0"/>
              <a:t>/ </a:t>
            </a:r>
            <a:r>
              <a:rPr lang="de-DE" dirty="0" err="1" smtClean="0"/>
              <a:t>Texmaker</a:t>
            </a:r>
            <a:r>
              <a:rPr lang="de-DE" dirty="0" smtClean="0"/>
              <a:t> </a:t>
            </a:r>
            <a:r>
              <a:rPr lang="de-DE" dirty="0" err="1" smtClean="0"/>
              <a:t>keyboard</a:t>
            </a:r>
            <a:r>
              <a:rPr lang="de-DE" dirty="0" smtClean="0"/>
              <a:t> </a:t>
            </a:r>
            <a:r>
              <a:rPr lang="de-DE" dirty="0" err="1" smtClean="0"/>
              <a:t>shortcuts</a:t>
            </a:r>
            <a:endParaRPr lang="en-US" dirty="0"/>
          </a:p>
        </p:txBody>
      </p:sp>
      <p:graphicFrame>
        <p:nvGraphicFramePr>
          <p:cNvPr id="6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7331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444395"/>
              </p:ext>
            </p:extLst>
          </p:nvPr>
        </p:nvGraphicFramePr>
        <p:xfrm>
          <a:off x="599249" y="1133745"/>
          <a:ext cx="8719235" cy="449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581"/>
                <a:gridCol w="5895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kompilieren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endParaRPr lang="de-DE" altLang="en-US" sz="1600" b="0" kern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Strg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Umschalt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F8</a:t>
                      </a:r>
                    </a:p>
                    <a:p>
                      <a:r>
                        <a:rPr 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Ctrl + Shift + F8</a:t>
                      </a:r>
                      <a:endParaRPr lang="en-US" sz="1600" b="0" kern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0" kern="0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de-DE" altLang="en-US" sz="1600" b="0" kern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altLang="en-US" sz="1600" b="0" kern="0" dirty="0" smtClean="0">
                          <a:solidFill>
                            <a:schemeClr val="tx1"/>
                          </a:solidFill>
                        </a:rPr>
                        <a:t>wiederherstellen</a:t>
                      </a:r>
                      <a:r>
                        <a:rPr lang="de-DE" altLang="en-US" sz="1600" b="0" kern="0" baseline="0" dirty="0" smtClean="0">
                          <a:solidFill>
                            <a:schemeClr val="tx1"/>
                          </a:solidFill>
                        </a:rPr>
                        <a:t> = Dateien öffnen und Master setzen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restore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previous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session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open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and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master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</a:t>
                      </a:r>
                      <a:endParaRPr lang="de-DE" altLang="en-US" sz="1600" b="0" kern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Strg</a:t>
                      </a:r>
                      <a:r>
                        <a:rPr lang="en-US" sz="1600" dirty="0" smtClean="0"/>
                        <a:t> + T </a:t>
                      </a:r>
                      <a:r>
                        <a:rPr 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Ctrl +</a:t>
                      </a:r>
                      <a:r>
                        <a:rPr lang="en-US" sz="1600" b="0" kern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en-US" sz="1600" b="0" kern="0" dirty="0" smtClean="0"/>
                        <a:t>kommentieren, </a:t>
                      </a:r>
                      <a:r>
                        <a:rPr lang="en-US" altLang="en-US" sz="1600" b="0" kern="0" dirty="0" smtClean="0">
                          <a:sym typeface="Wingdings" panose="05000000000000000000" pitchFamily="2" charset="2"/>
                        </a:rPr>
                        <a:t>% </a:t>
                      </a:r>
                      <a:r>
                        <a:rPr lang="en-US" altLang="en-US" sz="1600" b="0" kern="0" dirty="0" err="1" smtClean="0">
                          <a:sym typeface="Wingdings" panose="05000000000000000000" pitchFamily="2" charset="2"/>
                        </a:rPr>
                        <a:t>vorangestellt</a:t>
                      </a:r>
                      <a:r>
                        <a:rPr lang="de-DE" altLang="en-US" sz="1600" b="0" kern="0" dirty="0" smtClean="0"/>
                        <a:t> 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comment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% in front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Strg</a:t>
                      </a:r>
                      <a:r>
                        <a:rPr lang="en-US" sz="1600" dirty="0" smtClean="0"/>
                        <a:t> + U </a:t>
                      </a:r>
                      <a:r>
                        <a:rPr 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Ctrl +</a:t>
                      </a:r>
                      <a:r>
                        <a:rPr lang="en-US" sz="1600" b="0" kern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en-US" sz="1600" b="0" kern="0" dirty="0" err="1" smtClean="0"/>
                        <a:t>unkommentieren</a:t>
                      </a:r>
                      <a:r>
                        <a:rPr lang="de-DE" altLang="en-US" sz="1600" b="0" kern="0" dirty="0" smtClean="0"/>
                        <a:t> falls % angewählt 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uncomment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if</a:t>
                      </a:r>
                      <a:r>
                        <a:rPr lang="de-DE" altLang="en-US" sz="1600" b="0" kern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%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selected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Strg</a:t>
                      </a:r>
                      <a:r>
                        <a:rPr lang="en-US" sz="1600" dirty="0" smtClean="0"/>
                        <a:t> + W </a:t>
                      </a:r>
                      <a:r>
                        <a:rPr 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Ctrl +</a:t>
                      </a:r>
                      <a:r>
                        <a:rPr lang="en-US" sz="1600" b="0" kern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</a:t>
                      </a:r>
                      <a:endParaRPr lang="de-DE" altLang="en-US" sz="1600" b="0" kern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offene</a:t>
                      </a:r>
                      <a:r>
                        <a:rPr lang="en-US" sz="1600" dirty="0" smtClean="0"/>
                        <a:t> .</a:t>
                      </a:r>
                      <a:r>
                        <a:rPr lang="en-US" sz="1600" dirty="0" err="1" smtClean="0"/>
                        <a:t>tex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Datei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err="1" smtClean="0"/>
                        <a:t>s</a:t>
                      </a:r>
                      <a:r>
                        <a:rPr lang="en-US" sz="1600" dirty="0" err="1" smtClean="0"/>
                        <a:t>chliessen</a:t>
                      </a:r>
                      <a:endParaRPr lang="de-DE" altLang="en-US" sz="1600" b="0" kern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close</a:t>
                      </a:r>
                      <a:r>
                        <a:rPr lang="de-DE" altLang="en-US" sz="1600" b="0" kern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current</a:t>
                      </a:r>
                      <a:r>
                        <a:rPr lang="de-DE" altLang="en-US" sz="1600" b="0" kern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.</a:t>
                      </a:r>
                      <a:r>
                        <a:rPr lang="de-DE" altLang="en-US" sz="1600" b="0" kern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</a:t>
                      </a:r>
                      <a:r>
                        <a:rPr lang="de-DE" altLang="en-US" sz="1600" b="0" kern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Strg</a:t>
                      </a:r>
                      <a:r>
                        <a:rPr lang="en-US" sz="1600" dirty="0" smtClean="0"/>
                        <a:t> + F, M </a:t>
                      </a:r>
                      <a:r>
                        <a:rPr 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Ctrl +</a:t>
                      </a:r>
                      <a:r>
                        <a:rPr lang="en-US" sz="1600" b="0" kern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F, M</a:t>
                      </a:r>
                      <a:endParaRPr lang="de-DE" altLang="en-US" sz="1600" b="0" kern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suchen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weitersuchen</a:t>
                      </a:r>
                      <a:endParaRPr lang="de-DE" altLang="en-US" sz="1600" b="0" kern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find, find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next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Alt + </a:t>
                      </a:r>
                      <a:r>
                        <a:rPr lang="en-US" sz="1600" dirty="0" err="1" smtClean="0"/>
                        <a:t>Bild</a:t>
                      </a:r>
                      <a:r>
                        <a:rPr lang="en-US" sz="1600" dirty="0" smtClean="0"/>
                        <a:t> Auf/Ab</a:t>
                      </a:r>
                    </a:p>
                    <a:p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 + Page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Up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zwischen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offenen</a:t>
                      </a:r>
                      <a:r>
                        <a:rPr lang="en-US" sz="1600" baseline="0" dirty="0" smtClean="0"/>
                        <a:t> .</a:t>
                      </a:r>
                      <a:r>
                        <a:rPr lang="en-US" sz="1600" baseline="0" dirty="0" err="1" smtClean="0"/>
                        <a:t>tex-Dateien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wechseln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switch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between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open .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-files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b="0" kern="0" dirty="0" err="1" smtClean="0">
                          <a:solidFill>
                            <a:schemeClr val="tx1"/>
                          </a:solidFill>
                        </a:rPr>
                        <a:t>Strg</a:t>
                      </a:r>
                      <a:r>
                        <a:rPr lang="en-US" altLang="en-US" sz="1600" b="0" kern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en-US" sz="1600" b="0" kern="0" dirty="0" err="1" smtClean="0">
                          <a:solidFill>
                            <a:schemeClr val="tx1"/>
                          </a:solidFill>
                        </a:rPr>
                        <a:t>Linksklick</a:t>
                      </a:r>
                      <a:r>
                        <a:rPr lang="en-US" altLang="en-US" sz="1600" b="0" kern="0" dirty="0" smtClean="0">
                          <a:solidFill>
                            <a:schemeClr val="tx1"/>
                          </a:solidFill>
                        </a:rPr>
                        <a:t> auf Text in </a:t>
                      </a:r>
                      <a:r>
                        <a:rPr lang="en-US" altLang="en-US" sz="1600" b="0" kern="0" dirty="0" err="1" smtClean="0">
                          <a:solidFill>
                            <a:schemeClr val="tx1"/>
                          </a:solidFill>
                        </a:rPr>
                        <a:t>Texmaker</a:t>
                      </a:r>
                      <a:r>
                        <a:rPr lang="en-US" altLang="en-US" sz="1600" b="0" kern="0" dirty="0" smtClean="0">
                          <a:solidFill>
                            <a:schemeClr val="tx1"/>
                          </a:solidFill>
                        </a:rPr>
                        <a:t>-pdf</a:t>
                      </a:r>
                      <a:endParaRPr lang="de-DE" altLang="en-US" sz="1600" b="0" kern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Ctrl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LeftClick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on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de-DE" altLang="en-US" sz="1600" b="0" kern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in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Texmaker-pdf</a:t>
                      </a:r>
                      <a:endParaRPr lang="de-DE" altLang="en-US" sz="1600" b="0" kern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altLang="en-US" sz="1600" b="0" kern="0" dirty="0" smtClean="0">
                          <a:solidFill>
                            <a:schemeClr val="tx1"/>
                          </a:solidFill>
                        </a:rPr>
                        <a:t>zu</a:t>
                      </a:r>
                      <a:r>
                        <a:rPr lang="de-DE" altLang="en-US" sz="1600" b="0" kern="0" baseline="0" dirty="0" smtClean="0">
                          <a:solidFill>
                            <a:schemeClr val="tx1"/>
                          </a:solidFill>
                        </a:rPr>
                        <a:t> entsprechender Stelle in </a:t>
                      </a:r>
                      <a:r>
                        <a:rPr lang="de-DE" altLang="en-US" sz="1600" b="0" kern="0" baseline="0" dirty="0" err="1" smtClean="0">
                          <a:solidFill>
                            <a:schemeClr val="tx1"/>
                          </a:solidFill>
                        </a:rPr>
                        <a:t>Texmaker</a:t>
                      </a:r>
                      <a:r>
                        <a:rPr lang="de-DE" altLang="en-US" sz="1600" b="0" kern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de-DE" altLang="en-US" sz="1600" b="0" kern="0" dirty="0" smtClean="0"/>
                        <a:t>Bedienoberfläche </a:t>
                      </a:r>
                      <a:r>
                        <a:rPr lang="de-DE" altLang="en-US" sz="1600" b="0" kern="0" dirty="0" smtClean="0">
                          <a:solidFill>
                            <a:schemeClr val="tx1"/>
                          </a:solidFill>
                        </a:rPr>
                        <a:t>springen </a:t>
                      </a:r>
                    </a:p>
                    <a:p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jump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corresponding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location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in </a:t>
                      </a:r>
                      <a:r>
                        <a:rPr lang="de-DE" altLang="en-US" sz="1600" b="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Texmaker</a:t>
                      </a:r>
                      <a:r>
                        <a:rPr lang="de-DE" altLang="en-US" sz="1600" b="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-editor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11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 </a:t>
            </a:r>
            <a:r>
              <a:rPr lang="de-DE" dirty="0" smtClean="0"/>
              <a:t>Tabellen / </a:t>
            </a:r>
            <a:r>
              <a:rPr lang="de-DE" dirty="0" err="1" smtClean="0"/>
              <a:t>Tables</a:t>
            </a:r>
            <a:r>
              <a:rPr lang="de-DE" dirty="0" smtClean="0"/>
              <a:t> in Latex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776" y="2843935"/>
            <a:ext cx="3288070" cy="1665185"/>
          </a:xfrm>
        </p:spPr>
        <p:txBody>
          <a:bodyPr/>
          <a:lstStyle/>
          <a:p>
            <a:r>
              <a:rPr lang="de-DE" sz="1800" dirty="0" smtClean="0"/>
              <a:t>Ordner </a:t>
            </a:r>
            <a:r>
              <a:rPr lang="de-DE" altLang="en-US" sz="18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de-DE" altLang="en-US" sz="1800" dirty="0" err="1" smtClean="0">
                <a:solidFill>
                  <a:schemeClr val="bg1">
                    <a:lumMod val="50000"/>
                  </a:schemeClr>
                </a:solidFill>
              </a:rPr>
              <a:t>folder</a:t>
            </a:r>
            <a:r>
              <a:rPr lang="de-DE" alt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smtClean="0"/>
              <a:t>Excel2LaTeX </a:t>
            </a:r>
          </a:p>
          <a:p>
            <a:r>
              <a:rPr lang="de-DE" sz="1800" dirty="0" smtClean="0"/>
              <a:t>Doppelklick auf </a:t>
            </a:r>
            <a:r>
              <a:rPr lang="de-DE" altLang="en-US" sz="1800" dirty="0" smtClean="0">
                <a:solidFill>
                  <a:schemeClr val="bg1">
                    <a:lumMod val="50000"/>
                  </a:schemeClr>
                </a:solidFill>
              </a:rPr>
              <a:t>/ double </a:t>
            </a:r>
            <a:r>
              <a:rPr lang="de-DE" altLang="en-US" sz="1800" dirty="0" err="1" smtClean="0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de-DE" alt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smtClean="0"/>
              <a:t>Excel2LaTeX.xla</a:t>
            </a:r>
          </a:p>
          <a:p>
            <a:r>
              <a:rPr lang="de-DE" sz="1800" dirty="0" smtClean="0"/>
              <a:t>Makro </a:t>
            </a:r>
            <a:r>
              <a:rPr lang="en-US" sz="1800" dirty="0" smtClean="0"/>
              <a:t>“</a:t>
            </a:r>
            <a:r>
              <a:rPr lang="de-DE" sz="1800" dirty="0" err="1" smtClean="0"/>
              <a:t>LaTeX</a:t>
            </a:r>
            <a:r>
              <a:rPr lang="en-US" sz="1800" dirty="0" smtClean="0"/>
              <a:t>” </a:t>
            </a:r>
            <a:r>
              <a:rPr lang="en-US" sz="1800" dirty="0" err="1" smtClean="0"/>
              <a:t>aktivieren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Activate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macro “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dirty="0"/>
          </a:p>
        </p:txBody>
      </p:sp>
      <p:pic>
        <p:nvPicPr>
          <p:cNvPr id="3074" name="Picture 2" descr="C:\Users\Fadri\Documents\Dropbox\Todo\3 Defer it\LaTex Kurs\Bilder für Präsi\Excel2LaTex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r="35723" b="76763"/>
          <a:stretch/>
        </p:blipFill>
        <p:spPr bwMode="auto">
          <a:xfrm>
            <a:off x="275530" y="1060986"/>
            <a:ext cx="3119121" cy="15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adri\Documents\Dropbox\Todo\3 Defer it\LaTex Kurs\Bilder für Präsi\Excel2LaTex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70" y="1033044"/>
            <a:ext cx="1113267" cy="334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Fadri\Documents\Dropbox\Todo\3 Defer it\LaTex Kurs\Bilder für Präsi\Excel2LaTex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56" y="5206175"/>
            <a:ext cx="233997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2"/>
            <a:endCxn id="3078" idx="0"/>
          </p:cNvCxnSpPr>
          <p:nvPr/>
        </p:nvCxnSpPr>
        <p:spPr bwMode="auto">
          <a:xfrm flipH="1">
            <a:off x="7587644" y="4464115"/>
            <a:ext cx="1" cy="7420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394651" y="2128901"/>
            <a:ext cx="38821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040522" y="2128902"/>
            <a:ext cx="40753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442610" y="2438890"/>
            <a:ext cx="0" cy="3600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87844" y="5116688"/>
            <a:ext cx="5500271" cy="69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b="0" kern="0" dirty="0" smtClean="0"/>
              <a:t>Makro </a:t>
            </a:r>
            <a:r>
              <a:rPr lang="en-US" sz="1800" b="0" kern="0" dirty="0" smtClean="0"/>
              <a:t>“</a:t>
            </a:r>
            <a:r>
              <a:rPr lang="de-DE" sz="1800" b="0" kern="0" dirty="0" err="1" smtClean="0"/>
              <a:t>LaTeX</a:t>
            </a:r>
            <a:r>
              <a:rPr lang="en-US" sz="1800" b="0" kern="0" dirty="0" smtClean="0"/>
              <a:t>” </a:t>
            </a:r>
            <a:r>
              <a:rPr lang="en-US" sz="1800" b="0" kern="0" dirty="0" err="1" smtClean="0"/>
              <a:t>bereit</a:t>
            </a:r>
            <a:r>
              <a:rPr lang="en-US" sz="1800" b="0" kern="0" dirty="0" smtClean="0"/>
              <a:t>, </a:t>
            </a:r>
            <a:r>
              <a:rPr lang="en-US" sz="1800" b="0" kern="0" dirty="0" err="1" smtClean="0"/>
              <a:t>ausf</a:t>
            </a:r>
            <a:r>
              <a:rPr lang="de-DE" sz="1800" b="0" kern="0" dirty="0" err="1" smtClean="0"/>
              <a:t>ühren</a:t>
            </a:r>
            <a:r>
              <a:rPr lang="de-DE" sz="1800" b="0" kern="0" dirty="0" smtClean="0"/>
              <a:t> über Symbolleiste oben</a:t>
            </a:r>
            <a:r>
              <a:rPr lang="en-US" sz="1800" b="0" kern="0" dirty="0" smtClean="0"/>
              <a:t/>
            </a:r>
            <a:br>
              <a:rPr lang="en-US" sz="1800" b="0" kern="0" dirty="0" smtClean="0"/>
            </a:br>
            <a:r>
              <a:rPr lang="en-US" sz="1800" b="0" kern="0" dirty="0" smtClean="0">
                <a:solidFill>
                  <a:srgbClr val="FFFFFF">
                    <a:lumMod val="50000"/>
                  </a:srgbClr>
                </a:solidFill>
              </a:rPr>
              <a:t>Macro </a:t>
            </a:r>
            <a:r>
              <a:rPr lang="en-US" sz="1800" b="0" kern="0" dirty="0">
                <a:solidFill>
                  <a:srgbClr val="FFFFFF">
                    <a:lumMod val="50000"/>
                  </a:srgbClr>
                </a:solidFill>
              </a:rPr>
              <a:t>“</a:t>
            </a:r>
            <a:r>
              <a:rPr lang="de-DE" sz="1800" b="0" kern="0" dirty="0" err="1">
                <a:solidFill>
                  <a:srgbClr val="FFFFFF">
                    <a:lumMod val="50000"/>
                  </a:srgbClr>
                </a:solidFill>
              </a:rPr>
              <a:t>LaTeX</a:t>
            </a:r>
            <a:r>
              <a:rPr lang="en-US" sz="1800" b="0" kern="0" dirty="0">
                <a:solidFill>
                  <a:srgbClr val="FFFFFF">
                    <a:lumMod val="50000"/>
                  </a:srgbClr>
                </a:solidFill>
              </a:rPr>
              <a:t>” </a:t>
            </a:r>
            <a:r>
              <a:rPr lang="en-US" sz="1800" b="0" kern="0" dirty="0" smtClean="0">
                <a:solidFill>
                  <a:srgbClr val="FFFFFF">
                    <a:lumMod val="50000"/>
                  </a:srgbClr>
                </a:solidFill>
              </a:rPr>
              <a:t>ready, execute </a:t>
            </a:r>
            <a:r>
              <a:rPr lang="en-US" sz="1800" b="0" kern="0" dirty="0">
                <a:solidFill>
                  <a:srgbClr val="FFFFFF">
                    <a:lumMod val="50000"/>
                  </a:srgbClr>
                </a:solidFill>
              </a:rPr>
              <a:t>via icon </a:t>
            </a:r>
            <a:r>
              <a:rPr lang="en-US" sz="1800" b="0" kern="0" dirty="0" smtClean="0">
                <a:solidFill>
                  <a:srgbClr val="FFFFFF">
                    <a:lumMod val="50000"/>
                  </a:srgbClr>
                </a:solidFill>
              </a:rPr>
              <a:t>on top toolbar</a:t>
            </a:r>
            <a:endParaRPr lang="de-DE" sz="1800" b="0" kern="0" dirty="0">
              <a:solidFill>
                <a:srgbClr val="FFFFFF">
                  <a:lumMod val="50000"/>
                </a:srgbClr>
              </a:solidFill>
            </a:endParaRPr>
          </a:p>
          <a:p>
            <a:endParaRPr lang="en-US" sz="1800" b="0" kern="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5898105" y="5446654"/>
            <a:ext cx="40504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68389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 descr="C:\Users\Fadri Pestalozzi\Documents\Dropbox\Todo\3 Defer it\LaTex Kurs\Bilder für Präsi\Excel2LaTex\3+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548" y="1052158"/>
            <a:ext cx="4184193" cy="341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39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 </a:t>
            </a:r>
            <a:r>
              <a:rPr lang="de-DE" dirty="0" smtClean="0"/>
              <a:t>Tabellen / </a:t>
            </a:r>
            <a:r>
              <a:rPr lang="de-DE" dirty="0" err="1" smtClean="0"/>
              <a:t>Tables</a:t>
            </a:r>
            <a:r>
              <a:rPr lang="de-DE" dirty="0" smtClean="0"/>
              <a:t> in Latex (2/3)</a:t>
            </a:r>
            <a:endParaRPr lang="en-US" dirty="0"/>
          </a:p>
        </p:txBody>
      </p:sp>
      <p:pic>
        <p:nvPicPr>
          <p:cNvPr id="4098" name="Picture 2" descr="C:\Users\Fadri\Documents\Dropbox\Todo\3 Defer it\LaTex Kurs\Bilder für Präsi\Excel2LaTex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0" y="796095"/>
            <a:ext cx="9183470" cy="569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05" y="4374105"/>
            <a:ext cx="2520279" cy="2069652"/>
          </a:xfrm>
          <a:solidFill>
            <a:schemeClr val="accent3"/>
          </a:solidFill>
          <a:ln w="38100">
            <a:solidFill>
              <a:srgbClr val="FF3300"/>
            </a:solidFill>
          </a:ln>
        </p:spPr>
        <p:txBody>
          <a:bodyPr/>
          <a:lstStyle/>
          <a:p>
            <a:pPr marL="0" indent="0">
              <a:buNone/>
              <a:tabLst>
                <a:tab pos="182563" algn="l"/>
              </a:tabLst>
            </a:pPr>
            <a:r>
              <a:rPr lang="en-US" sz="1600" dirty="0" smtClean="0"/>
              <a:t>2 = </a:t>
            </a:r>
            <a:r>
              <a:rPr lang="en-US" sz="1600" dirty="0" err="1" smtClean="0"/>
              <a:t>Auswahl</a:t>
            </a:r>
            <a:r>
              <a:rPr lang="en-US" sz="1600" dirty="0" smtClean="0"/>
              <a:t> </a:t>
            </a:r>
            <a:r>
              <a:rPr lang="en-US" sz="1600" dirty="0" err="1" smtClean="0"/>
              <a:t>Datenbereich</a:t>
            </a:r>
            <a:r>
              <a:rPr lang="en-US" sz="1600" dirty="0" smtClean="0"/>
              <a:t> optional </a:t>
            </a:r>
            <a:r>
              <a:rPr lang="en-US" sz="1600" dirty="0" smtClean="0">
                <a:solidFill>
                  <a:srgbClr val="FFFFFF">
                    <a:lumMod val="50000"/>
                  </a:srgbClr>
                </a:solidFill>
              </a:rPr>
              <a:t>/ Optionally select data range</a:t>
            </a:r>
            <a:br>
              <a:rPr lang="en-US" sz="160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Ohne</a:t>
            </a:r>
            <a:r>
              <a:rPr lang="en-US" sz="1600" dirty="0" smtClean="0"/>
              <a:t> </a:t>
            </a:r>
            <a:r>
              <a:rPr lang="en-US" sz="1600" dirty="0" err="1" smtClean="0"/>
              <a:t>Auswahl</a:t>
            </a:r>
            <a:r>
              <a:rPr lang="en-US" sz="1600" dirty="0"/>
              <a:t> </a:t>
            </a:r>
            <a:r>
              <a:rPr lang="en-US" sz="1600" dirty="0" err="1" smtClean="0"/>
              <a:t>wird</a:t>
            </a:r>
            <a:r>
              <a:rPr lang="en-US" sz="1600" dirty="0" smtClean="0"/>
              <a:t> </a:t>
            </a:r>
            <a:r>
              <a:rPr lang="en-US" sz="1600" dirty="0" err="1" smtClean="0"/>
              <a:t>ganzes</a:t>
            </a:r>
            <a:r>
              <a:rPr lang="en-US" sz="1600" dirty="0" smtClean="0"/>
              <a:t> </a:t>
            </a:r>
            <a:r>
              <a:rPr lang="en-US" sz="1600" dirty="0" err="1" smtClean="0"/>
              <a:t>Datenblatt</a:t>
            </a:r>
            <a:r>
              <a:rPr lang="en-US" sz="1600" dirty="0" smtClean="0"/>
              <a:t> </a:t>
            </a:r>
            <a:r>
              <a:rPr lang="en-US" sz="1600" dirty="0" err="1" smtClean="0"/>
              <a:t>umgewandelt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FFFFFF">
                    <a:lumMod val="50000"/>
                  </a:srgbClr>
                </a:solidFill>
              </a:rPr>
              <a:t>/ Without selection entire worksheet is converted</a:t>
            </a:r>
            <a:endParaRPr lang="en-US" sz="16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667635" y="796095"/>
            <a:ext cx="2250250" cy="652685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33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tabLst>
                <a:tab pos="182563" algn="l"/>
              </a:tabLst>
            </a:pPr>
            <a:r>
              <a:rPr lang="en-US" sz="1600" b="0" kern="0" dirty="0" smtClean="0"/>
              <a:t>3 In </a:t>
            </a:r>
            <a:r>
              <a:rPr lang="en-US" sz="1600" b="0" kern="0" dirty="0" err="1" smtClean="0"/>
              <a:t>LaTeX</a:t>
            </a:r>
            <a:r>
              <a:rPr lang="en-US" sz="1600" b="0" kern="0" dirty="0" smtClean="0"/>
              <a:t> </a:t>
            </a:r>
            <a:r>
              <a:rPr lang="en-US" sz="1600" b="0" kern="0" dirty="0" err="1" smtClean="0"/>
              <a:t>Konvertieren</a:t>
            </a:r>
            <a:r>
              <a:rPr lang="en-US" sz="1600" b="0" kern="0" dirty="0" smtClean="0"/>
              <a:t> </a:t>
            </a:r>
            <a:br>
              <a:rPr lang="en-US" sz="1600" b="0" kern="0" dirty="0" smtClean="0"/>
            </a:br>
            <a:r>
              <a:rPr lang="en-US" sz="1600" b="0" kern="0" dirty="0" smtClean="0"/>
              <a:t>	</a:t>
            </a:r>
            <a:r>
              <a:rPr lang="en-US" sz="1600" b="0" kern="0" dirty="0" smtClean="0">
                <a:solidFill>
                  <a:srgbClr val="FFFFFF">
                    <a:lumMod val="50000"/>
                  </a:srgbClr>
                </a:solidFill>
              </a:rPr>
              <a:t>Convert </a:t>
            </a:r>
            <a:r>
              <a:rPr lang="en-US" sz="1600" b="0" kern="0" dirty="0">
                <a:solidFill>
                  <a:srgbClr val="FFFFFF">
                    <a:lumMod val="50000"/>
                  </a:srgbClr>
                </a:solidFill>
              </a:rPr>
              <a:t>to </a:t>
            </a:r>
            <a:r>
              <a:rPr lang="en-US" sz="1600" b="0" kern="0" dirty="0" err="1" smtClean="0">
                <a:solidFill>
                  <a:srgbClr val="FFFFFF">
                    <a:lumMod val="50000"/>
                  </a:srgbClr>
                </a:solidFill>
              </a:rPr>
              <a:t>LaTeX</a:t>
            </a:r>
            <a:endParaRPr lang="de-DE" sz="1600" b="0" kern="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917886" y="6273224"/>
            <a:ext cx="2745304" cy="584776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33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tabLst>
                <a:tab pos="182563" algn="l"/>
              </a:tabLst>
            </a:pPr>
            <a:r>
              <a:rPr lang="en-US" sz="1600" b="0" kern="0" dirty="0" smtClean="0"/>
              <a:t>1 Excel </a:t>
            </a:r>
            <a:r>
              <a:rPr lang="en-US" sz="1600" b="0" kern="0" dirty="0" err="1" smtClean="0"/>
              <a:t>Datenblatt</a:t>
            </a:r>
            <a:r>
              <a:rPr lang="en-US" sz="1600" b="0" kern="0" dirty="0" smtClean="0"/>
              <a:t>  </a:t>
            </a:r>
            <a:r>
              <a:rPr lang="en-US" sz="1600" b="0" kern="0" dirty="0" err="1" smtClean="0"/>
              <a:t>auswählen</a:t>
            </a:r>
            <a:r>
              <a:rPr lang="en-US" sz="1600" b="0" kern="0" dirty="0" smtClean="0"/>
              <a:t/>
            </a:r>
            <a:br>
              <a:rPr lang="en-US" sz="1600" b="0" kern="0" dirty="0" smtClean="0"/>
            </a:br>
            <a:r>
              <a:rPr lang="en-US" sz="1600" b="0" kern="0" dirty="0" smtClean="0"/>
              <a:t>	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</a:rPr>
              <a:t>Select excel worksheet</a:t>
            </a:r>
            <a:endParaRPr lang="en-US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782869" y="5274205"/>
            <a:ext cx="4275476" cy="58992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33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tabLst>
                <a:tab pos="182563" algn="l"/>
              </a:tabLst>
            </a:pPr>
            <a:r>
              <a:rPr lang="en-US" sz="1600" b="0" kern="0" dirty="0" smtClean="0"/>
              <a:t>5 </a:t>
            </a:r>
            <a:r>
              <a:rPr lang="en-US" sz="1600" b="0" kern="0" dirty="0" err="1"/>
              <a:t>A</a:t>
            </a:r>
            <a:r>
              <a:rPr lang="en-US" sz="1600" b="0" kern="0" dirty="0" err="1" smtClean="0"/>
              <a:t>ls</a:t>
            </a:r>
            <a:r>
              <a:rPr lang="en-US" sz="1600" b="0" kern="0" dirty="0" smtClean="0"/>
              <a:t> .</a:t>
            </a:r>
            <a:r>
              <a:rPr lang="en-US" sz="1600" b="0" kern="0" dirty="0" err="1" smtClean="0"/>
              <a:t>tex</a:t>
            </a:r>
            <a:r>
              <a:rPr lang="en-US" sz="1600" b="0" kern="0" dirty="0"/>
              <a:t> </a:t>
            </a:r>
            <a:r>
              <a:rPr lang="en-US" sz="1600" b="0" kern="0" dirty="0" err="1" smtClean="0"/>
              <a:t>speichern</a:t>
            </a:r>
            <a:r>
              <a:rPr lang="en-US" sz="1600" b="0" kern="0" dirty="0" smtClean="0"/>
              <a:t>, optional in </a:t>
            </a:r>
            <a:r>
              <a:rPr lang="en-US" sz="1600" b="0" kern="0" dirty="0" err="1" smtClean="0"/>
              <a:t>anderen</a:t>
            </a:r>
            <a:r>
              <a:rPr lang="en-US" sz="1600" b="0" kern="0" dirty="0" smtClean="0"/>
              <a:t> </a:t>
            </a:r>
            <a:r>
              <a:rPr lang="en-US" sz="1600" b="0" kern="0" dirty="0" err="1" smtClean="0"/>
              <a:t>Ordner</a:t>
            </a:r>
            <a:r>
              <a:rPr lang="en-US" sz="1600" b="0" kern="0" dirty="0" smtClean="0"/>
              <a:t> </a:t>
            </a:r>
            <a:br>
              <a:rPr lang="en-US" sz="1600" b="0" kern="0" dirty="0" smtClean="0"/>
            </a:br>
            <a:r>
              <a:rPr lang="en-US" sz="1600" b="0" kern="0" dirty="0" smtClean="0"/>
              <a:t>	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</a:rPr>
              <a:t>Save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</a:rPr>
              <a:t>tex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</a:rPr>
              <a:t>optionally into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</a:rPr>
              <a:t>different folder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338265" y="2348879"/>
            <a:ext cx="1734529" cy="675076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33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smtClean="0"/>
              <a:t>4 </a:t>
            </a:r>
            <a:r>
              <a:rPr lang="en-US" sz="1600" b="0" kern="0" dirty="0" err="1" smtClean="0"/>
              <a:t>LaTeX</a:t>
            </a:r>
            <a:r>
              <a:rPr lang="en-US" sz="1600" b="0" kern="0" dirty="0" smtClean="0"/>
              <a:t> </a:t>
            </a:r>
            <a:r>
              <a:rPr lang="en-US" sz="1600" b="0" kern="0" dirty="0" err="1"/>
              <a:t>Vorschau</a:t>
            </a:r>
            <a:endParaRPr lang="en-US" sz="1600" b="0" kern="0" dirty="0" smtClean="0"/>
          </a:p>
          <a:p>
            <a:pPr marL="0" indent="0">
              <a:buFontTx/>
              <a:buNone/>
              <a:tabLst>
                <a:tab pos="182563" algn="l"/>
              </a:tabLst>
            </a:pPr>
            <a:r>
              <a:rPr lang="en-US" sz="1600" b="0" kern="0" dirty="0" smtClean="0"/>
              <a:t>	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</a:rPr>
              <a:t> preview</a:t>
            </a:r>
            <a:endParaRPr lang="en-US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1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68389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643410" y="5224345"/>
            <a:ext cx="586290" cy="184875"/>
          </a:xfrm>
          <a:prstGeom prst="rect">
            <a:avLst/>
          </a:prstGeom>
          <a:noFill/>
          <a:ln w="38100">
            <a:solidFill>
              <a:srgbClr val="FF3300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tabLst>
                <a:tab pos="182563" algn="l"/>
              </a:tabLst>
            </a:pPr>
            <a:endParaRPr lang="en-US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242040" y="3383995"/>
            <a:ext cx="1661510" cy="1828595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33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tabLst>
                <a:tab pos="182563" algn="l"/>
              </a:tabLst>
            </a:pPr>
            <a:r>
              <a:rPr lang="en-US" sz="1600" b="0" kern="0" dirty="0" smtClean="0"/>
              <a:t>5,2 Optional:</a:t>
            </a:r>
            <a:br>
              <a:rPr lang="en-US" sz="1600" b="0" kern="0" dirty="0" smtClean="0"/>
            </a:br>
            <a:r>
              <a:rPr lang="en-US" sz="1600" b="0" kern="0" dirty="0" err="1" smtClean="0"/>
              <a:t>Ganzes</a:t>
            </a:r>
            <a:r>
              <a:rPr lang="en-US" sz="1600" b="0" kern="0" dirty="0" smtClean="0"/>
              <a:t> </a:t>
            </a:r>
            <a:r>
              <a:rPr lang="en-US" sz="1600" b="0" kern="0" dirty="0" err="1"/>
              <a:t>Datenblatt</a:t>
            </a:r>
            <a:r>
              <a:rPr lang="en-US" sz="1600" b="0" kern="0" dirty="0" smtClean="0"/>
              <a:t> in .</a:t>
            </a:r>
            <a:r>
              <a:rPr lang="en-US" sz="1600" b="0" kern="0" dirty="0" err="1" smtClean="0"/>
              <a:t>tex</a:t>
            </a:r>
            <a:r>
              <a:rPr lang="en-US" sz="1600" b="0" kern="0" dirty="0" smtClean="0"/>
              <a:t> </a:t>
            </a:r>
            <a:r>
              <a:rPr lang="en-US" sz="1600" b="0" kern="0" dirty="0" err="1" smtClean="0"/>
              <a:t>konvertieren</a:t>
            </a:r>
            <a:r>
              <a:rPr lang="en-US" sz="1600" b="0" kern="0" dirty="0" smtClean="0"/>
              <a:t/>
            </a:r>
            <a:br>
              <a:rPr lang="en-US" sz="1600" b="0" kern="0" dirty="0" smtClean="0"/>
            </a:br>
            <a:r>
              <a:rPr lang="en-US" sz="1600" b="0" kern="0" dirty="0" smtClean="0">
                <a:solidFill>
                  <a:srgbClr val="FFFFFF">
                    <a:lumMod val="50000"/>
                  </a:srgbClr>
                </a:solidFill>
              </a:rPr>
              <a:t>/ Optionally:</a:t>
            </a:r>
            <a:br>
              <a:rPr lang="en-US" sz="1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1600" b="0" kern="0" dirty="0" smtClean="0">
                <a:solidFill>
                  <a:srgbClr val="FFFFFF">
                    <a:lumMod val="50000"/>
                  </a:srgbClr>
                </a:solidFill>
              </a:rPr>
              <a:t>convert entire worksheet to .</a:t>
            </a:r>
            <a:r>
              <a:rPr lang="en-US" sz="1600" b="0" kern="0" dirty="0" err="1" smtClean="0">
                <a:solidFill>
                  <a:srgbClr val="FFFFFF">
                    <a:lumMod val="50000"/>
                  </a:srgbClr>
                </a:solidFill>
              </a:rPr>
              <a:t>tex</a:t>
            </a:r>
            <a:endParaRPr lang="en-US" sz="1600" b="0" kern="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29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 Tabellen / </a:t>
            </a:r>
            <a:r>
              <a:rPr lang="de-DE" dirty="0" err="1"/>
              <a:t>Tables</a:t>
            </a:r>
            <a:r>
              <a:rPr lang="de-DE" dirty="0"/>
              <a:t> in Latex </a:t>
            </a:r>
            <a:r>
              <a:rPr lang="de-DE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/>
              <a:t>Datenblatt.tex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dirty="0" err="1" smtClean="0"/>
              <a:t>Bericht</a:t>
            </a:r>
            <a:r>
              <a:rPr lang="en-US" dirty="0" smtClean="0"/>
              <a:t> </a:t>
            </a:r>
            <a:r>
              <a:rPr lang="en-US" dirty="0" err="1" smtClean="0"/>
              <a:t>integrieren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Include new file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worksheet.tex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report like any other 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file</a:t>
            </a:r>
            <a:endParaRPr lang="en-US" dirty="0"/>
          </a:p>
          <a:p>
            <a:r>
              <a:rPr lang="en-US" dirty="0" smtClean="0"/>
              <a:t>d</a:t>
            </a:r>
            <a:br>
              <a:rPr lang="en-US" dirty="0" smtClean="0"/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68389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33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latex</a:t>
            </a:r>
            <a:r>
              <a:rPr lang="de-CH" dirty="0"/>
              <a:t> intermediate </a:t>
            </a:r>
            <a:r>
              <a:rPr lang="de-CH" dirty="0" err="1"/>
              <a:t>files</a:t>
            </a:r>
            <a:r>
              <a:rPr lang="de-DE" dirty="0"/>
              <a:t> 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-</a:t>
            </a:r>
            <a:r>
              <a:rPr lang="de-CH" dirty="0" err="1"/>
              <a:t>compil</a:t>
            </a:r>
            <a:r>
              <a:rPr lang="de-DE" dirty="0"/>
              <a:t>e </a:t>
            </a:r>
            <a:r>
              <a:rPr lang="de-DE" dirty="0" err="1"/>
              <a:t>faster</a:t>
            </a:r>
            <a:endParaRPr lang="de-DE" dirty="0"/>
          </a:p>
          <a:p>
            <a:r>
              <a:rPr lang="en-US" dirty="0"/>
              <a:t>can be deleted after exiting </a:t>
            </a:r>
            <a:r>
              <a:rPr lang="en-US" dirty="0" err="1"/>
              <a:t>texmaker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386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Fertiger Bericht / Final Output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677525" y="1358770"/>
            <a:ext cx="8685965" cy="161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en-US" b="0" kern="0" dirty="0" smtClean="0"/>
              <a:t>Innerhalb .</a:t>
            </a:r>
            <a:r>
              <a:rPr lang="de-DE" altLang="en-US" b="0" kern="0" dirty="0" err="1" smtClean="0"/>
              <a:t>pdf</a:t>
            </a:r>
            <a:r>
              <a:rPr lang="de-DE" altLang="en-US" b="0" kern="0" dirty="0" smtClean="0"/>
              <a:t> mittels „Alt“ und „Pfeiltaste“ links oder rechts navigieren</a:t>
            </a:r>
            <a:br>
              <a:rPr lang="de-DE" altLang="en-US" b="0" kern="0" dirty="0" smtClean="0"/>
            </a:br>
            <a: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>avigate within .pdf by hitting </a:t>
            </a:r>
            <a: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  <a:t>"Alt" and </a:t>
            </a:r>
            <a:r>
              <a:rPr lang="en-US" altLang="en-US" b="0" kern="0" dirty="0" smtClean="0">
                <a:solidFill>
                  <a:schemeClr val="bg1">
                    <a:lumMod val="50000"/>
                  </a:schemeClr>
                </a:solidFill>
              </a:rPr>
              <a:t>"arrow keys“ left or right</a:t>
            </a:r>
            <a: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en-US" b="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altLang="en-US" b="0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53037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613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</a:t>
            </a:r>
            <a:r>
              <a:rPr lang="en-US" dirty="0" err="1" smtClean="0"/>
              <a:t>nderungen</a:t>
            </a:r>
            <a:r>
              <a:rPr lang="en-US" dirty="0" smtClean="0"/>
              <a:t>, </a:t>
            </a:r>
            <a:r>
              <a:rPr lang="de-DE" dirty="0" smtClean="0"/>
              <a:t>Korrekturen / </a:t>
            </a:r>
            <a:r>
              <a:rPr lang="de-DE" dirty="0" err="1" smtClean="0"/>
              <a:t>Changes</a:t>
            </a:r>
            <a:r>
              <a:rPr lang="de-DE" dirty="0" smtClean="0"/>
              <a:t>, </a:t>
            </a:r>
            <a:r>
              <a:rPr lang="de-DE" dirty="0" err="1" smtClean="0"/>
              <a:t>Corrections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677525" y="1358771"/>
            <a:ext cx="8685965" cy="175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en-US" b="0" kern="0" dirty="0" smtClean="0"/>
              <a:t>Für Änderung an Stelle in </a:t>
            </a:r>
            <a:r>
              <a:rPr lang="de-DE" altLang="en-US" b="0" kern="0" dirty="0" err="1" smtClean="0"/>
              <a:t>Texmaker</a:t>
            </a:r>
            <a:r>
              <a:rPr lang="de-DE" altLang="en-US" b="0" kern="0" dirty="0" smtClean="0"/>
              <a:t>-Bedienoberfläche springen</a:t>
            </a:r>
            <a:br>
              <a:rPr lang="de-DE" altLang="en-US" b="0" kern="0" dirty="0" smtClean="0"/>
            </a:b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change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 jump 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corresponding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location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Texmaker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-editor</a:t>
            </a:r>
            <a:endParaRPr lang="de-DE" altLang="en-US" b="0" kern="0" dirty="0" smtClean="0"/>
          </a:p>
          <a:p>
            <a:pPr lvl="1"/>
            <a:r>
              <a:rPr lang="en-US" altLang="en-US" b="0" kern="0" dirty="0" err="1" smtClean="0"/>
              <a:t>Strg</a:t>
            </a:r>
            <a:r>
              <a:rPr lang="en-US" altLang="en-US" b="0" kern="0" dirty="0" smtClean="0"/>
              <a:t> </a:t>
            </a:r>
            <a:r>
              <a:rPr lang="en-US" altLang="en-US" b="0" kern="0" dirty="0"/>
              <a:t>+ </a:t>
            </a:r>
            <a:r>
              <a:rPr lang="en-US" altLang="en-US" b="0" kern="0" dirty="0" err="1"/>
              <a:t>Linksklick</a:t>
            </a:r>
            <a:r>
              <a:rPr lang="en-US" altLang="en-US" b="0" kern="0" dirty="0"/>
              <a:t> auf Text in </a:t>
            </a:r>
            <a:r>
              <a:rPr lang="en-US" altLang="en-US" b="0" kern="0" dirty="0" err="1" smtClean="0"/>
              <a:t>Texmaker</a:t>
            </a:r>
            <a:r>
              <a:rPr lang="en-US" altLang="en-US" b="0" kern="0" dirty="0" smtClean="0"/>
              <a:t>-pdf</a:t>
            </a:r>
            <a:br>
              <a:rPr lang="en-US" altLang="en-US" b="0" kern="0" dirty="0" smtClean="0"/>
            </a:b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Ctrl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LeftClick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de-DE" altLang="en-US" b="0" kern="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de-DE" altLang="en-US" b="0" kern="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alt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Texmaker-pdf</a:t>
            </a:r>
            <a:endParaRPr lang="de-DE" altLang="en-US" b="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  <a:t>Track changes in .</a:t>
            </a:r>
            <a:r>
              <a:rPr lang="en-US" altLang="en-US" b="0" kern="0" dirty="0" err="1">
                <a:solidFill>
                  <a:schemeClr val="bg1">
                    <a:lumMod val="50000"/>
                  </a:schemeClr>
                </a:solidFill>
              </a:rPr>
              <a:t>tex</a:t>
            </a:r>
            <a: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  <a:t> like </a:t>
            </a:r>
            <a:r>
              <a:rPr lang="en-US" altLang="en-US" b="0" kern="0">
                <a:solidFill>
                  <a:schemeClr val="bg1">
                    <a:lumMod val="50000"/>
                  </a:schemeClr>
                </a:solidFill>
              </a:rPr>
              <a:t>word</a:t>
            </a:r>
            <a:r>
              <a:rPr lang="en-US" altLang="en-US" b="0" kern="0" smtClean="0">
                <a:solidFill>
                  <a:schemeClr val="bg1">
                    <a:lumMod val="50000"/>
                  </a:schemeClr>
                </a:solidFill>
              </a:rPr>
              <a:t>??</a:t>
            </a:r>
            <a:endParaRPr lang="de-DE" altLang="en-US" b="0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68389"/>
              </p:ext>
            </p:extLst>
          </p:nvPr>
        </p:nvGraphicFramePr>
        <p:xfrm>
          <a:off x="857545" y="648934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86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 smtClean="0"/>
              <a:t>Feedback bitte an folgende Adresse senden:</a:t>
            </a:r>
            <a:br>
              <a:rPr lang="de-DE" altLang="en-US" dirty="0" smtClean="0"/>
            </a:b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I'm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happy to receive your feedback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at:</a:t>
            </a:r>
            <a:b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altLang="en-US" dirty="0" smtClean="0">
                <a:hlinkClick r:id="rId2"/>
              </a:rPr>
              <a:t>fadri.pestalozzi@gmail.com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535942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6"/>
          <p:cNvSpPr>
            <a:spLocks noGrp="1"/>
          </p:cNvSpPr>
          <p:nvPr>
            <p:ph type="body" idx="1"/>
          </p:nvPr>
        </p:nvSpPr>
        <p:spPr>
          <a:xfrm>
            <a:off x="782638" y="3023956"/>
            <a:ext cx="8420100" cy="1305144"/>
          </a:xfrm>
        </p:spPr>
        <p:txBody>
          <a:bodyPr/>
          <a:lstStyle/>
          <a:p>
            <a:r>
              <a:rPr lang="en-US" altLang="en-US" sz="3600" dirty="0" err="1" smtClean="0"/>
              <a:t>Viel</a:t>
            </a:r>
            <a:r>
              <a:rPr lang="en-US" altLang="en-US" sz="3600" dirty="0" smtClean="0"/>
              <a:t> Spa</a:t>
            </a:r>
            <a:r>
              <a:rPr lang="de-DE" altLang="en-US" sz="3600" dirty="0" smtClean="0"/>
              <a:t>ß </a:t>
            </a:r>
            <a:r>
              <a:rPr lang="en-US" altLang="en-US" sz="3600" dirty="0" err="1" smtClean="0"/>
              <a:t>mit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LaTeX</a:t>
            </a:r>
            <a:r>
              <a:rPr lang="en-US" altLang="en-US" sz="3600" dirty="0" smtClean="0"/>
              <a:t>!</a:t>
            </a:r>
          </a:p>
          <a:p>
            <a:r>
              <a:rPr lang="en-US" altLang="en-US" sz="3600" dirty="0" smtClean="0">
                <a:solidFill>
                  <a:schemeClr val="bg1">
                    <a:lumMod val="50000"/>
                  </a:schemeClr>
                </a:solidFill>
              </a:rPr>
              <a:t>Have fun with </a:t>
            </a:r>
            <a:r>
              <a:rPr lang="en-US" altLang="en-US" sz="3600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en-US" altLang="en-US" sz="36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361956" y="20"/>
            <a:ext cx="9226550" cy="765175"/>
          </a:xfrm>
        </p:spPr>
        <p:txBody>
          <a:bodyPr/>
          <a:lstStyle/>
          <a:p>
            <a:r>
              <a:rPr lang="de-DE" altLang="en-US" dirty="0" smtClean="0"/>
              <a:t>Gliederung - Contents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722530" y="1403775"/>
            <a:ext cx="5671324" cy="3599712"/>
          </a:xfrm>
        </p:spPr>
        <p:txBody>
          <a:bodyPr/>
          <a:lstStyle/>
          <a:p>
            <a:r>
              <a:rPr lang="de-DE" altLang="en-US" sz="2400" dirty="0" smtClean="0"/>
              <a:t>Wozu </a:t>
            </a:r>
            <a:r>
              <a:rPr lang="de-DE" altLang="en-US" sz="2400" dirty="0" err="1" smtClean="0"/>
              <a:t>LaTeX</a:t>
            </a:r>
            <a:r>
              <a:rPr lang="de-DE" altLang="en-US" sz="2400" dirty="0" smtClean="0"/>
              <a:t>? </a:t>
            </a:r>
            <a:br>
              <a:rPr lang="de-DE" altLang="en-US" sz="2400" dirty="0" smtClean="0"/>
            </a:b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b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de-DE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altLang="en-US" sz="2400" dirty="0" smtClean="0"/>
              <a:t>Was wird für </a:t>
            </a:r>
            <a:r>
              <a:rPr lang="de-DE" altLang="en-US" sz="2400" dirty="0" err="1" smtClean="0"/>
              <a:t>LaTeX</a:t>
            </a:r>
            <a:r>
              <a:rPr lang="de-DE" altLang="en-US" sz="2400" dirty="0" smtClean="0"/>
              <a:t> benötigt?</a:t>
            </a:r>
            <a:br>
              <a:rPr lang="de-DE" altLang="en-US" sz="2400" dirty="0" smtClean="0"/>
            </a:b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b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de-DE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altLang="en-US" sz="2400" dirty="0" smtClean="0"/>
              <a:t>Wie wird ein Bericht in </a:t>
            </a:r>
            <a:r>
              <a:rPr lang="de-DE" altLang="en-US" sz="2400" dirty="0" err="1" smtClean="0"/>
              <a:t>LaTeX</a:t>
            </a:r>
            <a:r>
              <a:rPr lang="de-DE" altLang="en-US" sz="2400" dirty="0" smtClean="0"/>
              <a:t> erstellt? </a:t>
            </a:r>
            <a:br>
              <a:rPr lang="de-DE" altLang="en-US" sz="2400" dirty="0" smtClean="0"/>
            </a:b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report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de-DE" altLang="en-US" sz="2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39785"/>
              </p:ext>
            </p:extLst>
          </p:nvPr>
        </p:nvGraphicFramePr>
        <p:xfrm>
          <a:off x="857545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Why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487615" y="4774090"/>
            <a:ext cx="0" cy="15802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230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Wozu </a:t>
            </a:r>
            <a:r>
              <a:rPr lang="de-DE" altLang="en-US" dirty="0" err="1" smtClean="0"/>
              <a:t>LaTeX</a:t>
            </a:r>
            <a:r>
              <a:rPr lang="de-DE" altLang="en-US" dirty="0" smtClean="0"/>
              <a:t>? </a:t>
            </a:r>
            <a:r>
              <a:rPr lang="de-DE" altLang="en-US" dirty="0"/>
              <a:t>- </a:t>
            </a:r>
            <a:r>
              <a:rPr lang="de-DE" altLang="en-US" dirty="0" err="1"/>
              <a:t>Why</a:t>
            </a:r>
            <a:r>
              <a:rPr lang="de-DE" altLang="en-US" dirty="0"/>
              <a:t> </a:t>
            </a:r>
            <a:r>
              <a:rPr lang="de-DE" altLang="en-US" dirty="0" err="1" smtClean="0"/>
              <a:t>LaTeX</a:t>
            </a:r>
            <a:r>
              <a:rPr lang="de-DE" altLang="en-US" dirty="0" smtClean="0"/>
              <a:t>? </a:t>
            </a:r>
            <a:r>
              <a:rPr lang="de-DE" altLang="en-US" dirty="0"/>
              <a:t>(1/2)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de-DE" altLang="en-US" dirty="0"/>
              <a:t>Limitationen herkömmlicher Software </a:t>
            </a:r>
            <a:r>
              <a:rPr lang="de-DE" altLang="en-US" dirty="0" smtClean="0"/>
              <a:t>wie Microsoft </a:t>
            </a:r>
            <a:r>
              <a:rPr lang="de-DE" altLang="en-US" dirty="0"/>
              <a:t>Word</a:t>
            </a:r>
            <a:br>
              <a:rPr lang="de-DE" altLang="en-US" dirty="0"/>
            </a:br>
            <a:r>
              <a:rPr lang="de-DE" altLang="en-US" dirty="0" err="1">
                <a:solidFill>
                  <a:schemeClr val="bg1">
                    <a:lumMod val="50000"/>
                  </a:schemeClr>
                </a:solidFill>
              </a:rPr>
              <a:t>Limitations</a:t>
            </a:r>
            <a:r>
              <a:rPr lang="de-DE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dirty="0" err="1">
                <a:solidFill>
                  <a:schemeClr val="bg1">
                    <a:lumMod val="50000"/>
                  </a:schemeClr>
                </a:solidFill>
              </a:rPr>
              <a:t>standard</a:t>
            </a:r>
            <a:r>
              <a:rPr lang="de-DE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dirty="0" err="1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de-DE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chemeClr val="bg1">
                    <a:lumMod val="50000"/>
                  </a:schemeClr>
                </a:solidFill>
              </a:rPr>
              <a:t>like Microsoft </a:t>
            </a:r>
            <a:r>
              <a:rPr lang="de-DE" altLang="en-US" dirty="0">
                <a:solidFill>
                  <a:schemeClr val="bg1">
                    <a:lumMod val="50000"/>
                  </a:schemeClr>
                </a:solidFill>
              </a:rPr>
              <a:t>Word</a:t>
            </a:r>
          </a:p>
          <a:p>
            <a:pPr lvl="1"/>
            <a:r>
              <a:rPr lang="de-DE" dirty="0"/>
              <a:t>Großes Dokument </a:t>
            </a:r>
            <a:r>
              <a:rPr lang="de-DE" dirty="0" smtClean="0"/>
              <a:t>(z.B. viele </a:t>
            </a:r>
            <a:r>
              <a:rPr lang="de-DE" dirty="0"/>
              <a:t>Bilder) = langsame Bearbeitung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Large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many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 =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slow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editing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/>
              <a:t>Nach Änderungen am Dokument muss Anordnung manuell angepasst werden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After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changing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manual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layout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adjustment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/>
              <a:t>Vorteile von </a:t>
            </a:r>
            <a:r>
              <a:rPr lang="de-DE" dirty="0" err="1" smtClean="0"/>
              <a:t>LaTeX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Benefits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/>
              <a:t>Bearbeitung beliebig großer Dokumente</a:t>
            </a:r>
            <a:br>
              <a:rPr lang="de-DE" dirty="0"/>
            </a:b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limit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/>
              <a:t>Übersichtliche Bearbeitung durch Unterteilung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Clear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editing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structure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due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subdivisions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altLang="en-US" dirty="0" smtClean="0"/>
              <a:t>Automatisierung: Anordnung </a:t>
            </a:r>
            <a:r>
              <a:rPr lang="en-US" altLang="en-US" dirty="0" smtClean="0"/>
              <a:t>&amp;</a:t>
            </a:r>
            <a:r>
              <a:rPr lang="de-DE" altLang="en-US" dirty="0" smtClean="0"/>
              <a:t> Referenzen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dirty="0" err="1" smtClean="0">
                <a:solidFill>
                  <a:schemeClr val="bg1">
                    <a:lumMod val="50000"/>
                  </a:schemeClr>
                </a:solidFill>
              </a:rPr>
              <a:t>Automatization</a:t>
            </a:r>
            <a:r>
              <a:rPr lang="de-DE" altLang="en-US" dirty="0" smtClean="0">
                <a:solidFill>
                  <a:schemeClr val="bg1">
                    <a:lumMod val="50000"/>
                  </a:schemeClr>
                </a:solidFill>
              </a:rPr>
              <a:t>: Layout &amp; Links</a:t>
            </a:r>
            <a:endParaRPr lang="de-DE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altLang="en-US" dirty="0"/>
              <a:t>Fokus auf den </a:t>
            </a:r>
            <a:r>
              <a:rPr lang="de-DE" altLang="en-US" dirty="0" smtClean="0"/>
              <a:t>Inhalt</a:t>
            </a:r>
            <a:r>
              <a:rPr lang="de-DE" dirty="0"/>
              <a:t/>
            </a:r>
            <a:br>
              <a:rPr lang="de-DE" dirty="0"/>
            </a:br>
            <a:r>
              <a:rPr lang="de-DE" alt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Focus on </a:t>
            </a:r>
            <a:r>
              <a:rPr lang="de-DE" altLang="en-US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content</a:t>
            </a:r>
            <a:endParaRPr lang="de-DE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89330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24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Wozu </a:t>
            </a:r>
            <a:r>
              <a:rPr lang="de-DE" altLang="en-US" dirty="0" err="1" smtClean="0"/>
              <a:t>LaTeX</a:t>
            </a:r>
            <a:r>
              <a:rPr lang="de-DE" altLang="en-US" dirty="0" smtClean="0"/>
              <a:t>? </a:t>
            </a:r>
            <a:r>
              <a:rPr lang="de-DE" altLang="en-US" dirty="0"/>
              <a:t>- </a:t>
            </a:r>
            <a:r>
              <a:rPr lang="de-DE" altLang="en-US" dirty="0" err="1"/>
              <a:t>Why</a:t>
            </a:r>
            <a:r>
              <a:rPr lang="de-DE" altLang="en-US" dirty="0"/>
              <a:t> </a:t>
            </a:r>
            <a:r>
              <a:rPr lang="de-DE" altLang="en-US" dirty="0" err="1" smtClean="0"/>
              <a:t>LaTeX</a:t>
            </a:r>
            <a:r>
              <a:rPr lang="de-DE" altLang="en-US" dirty="0" smtClean="0"/>
              <a:t>? (2/2</a:t>
            </a:r>
            <a:r>
              <a:rPr lang="de-DE" altLang="en-US" dirty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de-DE" altLang="en-US" dirty="0" err="1" smtClean="0"/>
              <a:t>LaTeX</a:t>
            </a:r>
            <a:r>
              <a:rPr lang="de-DE" altLang="en-US" dirty="0" smtClean="0"/>
              <a:t> </a:t>
            </a:r>
            <a:r>
              <a:rPr lang="de-DE" altLang="en-US" dirty="0" smtClean="0">
                <a:sym typeface="Symbol"/>
              </a:rPr>
              <a:t>ist kein</a:t>
            </a:r>
            <a:r>
              <a:rPr lang="de-DE" altLang="en-US" dirty="0" smtClean="0"/>
              <a:t> Allheilmittel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de-DE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dirty="0" err="1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altLang="en-US" dirty="0" smtClean="0">
                <a:solidFill>
                  <a:schemeClr val="bg1">
                    <a:lumMod val="50000"/>
                  </a:schemeClr>
                </a:solidFill>
              </a:rPr>
              <a:t> universal </a:t>
            </a:r>
            <a:r>
              <a:rPr lang="de-DE" altLang="en-US" dirty="0" err="1" smtClean="0">
                <a:solidFill>
                  <a:schemeClr val="bg1">
                    <a:lumMod val="50000"/>
                  </a:schemeClr>
                </a:solidFill>
              </a:rPr>
              <a:t>remedy</a:t>
            </a:r>
            <a:endParaRPr lang="de-DE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/>
              <a:t>Herkömmliche Software </a:t>
            </a:r>
            <a:r>
              <a:rPr lang="de-DE" dirty="0" smtClean="0"/>
              <a:t>für kurze </a:t>
            </a:r>
            <a:r>
              <a:rPr lang="de-DE" dirty="0"/>
              <a:t>Memos und Ideenskizzen empfohlen 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Standard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recommended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short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memos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idea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sketches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err="1" smtClean="0"/>
              <a:t>LaTeX</a:t>
            </a:r>
            <a:r>
              <a:rPr lang="de-DE" dirty="0" smtClean="0"/>
              <a:t> bei längeren &amp; wichtigen Dokumenten klar im Vorteil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Clear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advantage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LaTeX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creating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longer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important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documents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altLang="en-US" dirty="0"/>
              <a:t>Aufwand vs. </a:t>
            </a:r>
            <a:r>
              <a:rPr lang="de-DE" altLang="en-US" dirty="0" smtClean="0"/>
              <a:t>Ertrag abschätzen</a:t>
            </a:r>
            <a:br>
              <a:rPr lang="de-DE" altLang="en-US" dirty="0" smtClean="0"/>
            </a:br>
            <a:r>
              <a:rPr lang="de-DE" altLang="en-US" dirty="0" err="1" smtClean="0">
                <a:solidFill>
                  <a:schemeClr val="bg1">
                    <a:lumMod val="50000"/>
                  </a:schemeClr>
                </a:solidFill>
              </a:rPr>
              <a:t>Assess</a:t>
            </a:r>
            <a:r>
              <a:rPr lang="de-DE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dirty="0" err="1" smtClean="0">
                <a:solidFill>
                  <a:schemeClr val="bg1">
                    <a:lumMod val="50000"/>
                  </a:schemeClr>
                </a:solidFill>
              </a:rPr>
              <a:t>effort</a:t>
            </a:r>
            <a:r>
              <a:rPr lang="de-DE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en-US" dirty="0">
                <a:solidFill>
                  <a:schemeClr val="bg1">
                    <a:lumMod val="50000"/>
                  </a:schemeClr>
                </a:solidFill>
              </a:rPr>
              <a:t>vs. </a:t>
            </a:r>
            <a:r>
              <a:rPr lang="de-DE" altLang="en-US" dirty="0" err="1" smtClean="0">
                <a:solidFill>
                  <a:schemeClr val="bg1">
                    <a:lumMod val="50000"/>
                  </a:schemeClr>
                </a:solidFill>
              </a:rPr>
              <a:t>yield</a:t>
            </a:r>
            <a:r>
              <a:rPr lang="de-DE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9213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21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Was </a:t>
            </a:r>
            <a:r>
              <a:rPr lang="en-US" altLang="en-US" dirty="0" err="1"/>
              <a:t>wird</a:t>
            </a:r>
            <a:r>
              <a:rPr lang="en-US" altLang="en-US" dirty="0"/>
              <a:t> </a:t>
            </a:r>
            <a:r>
              <a:rPr lang="en-US" altLang="en-US" dirty="0" err="1"/>
              <a:t>für</a:t>
            </a:r>
            <a:r>
              <a:rPr lang="en-US" altLang="en-US" dirty="0"/>
              <a:t> </a:t>
            </a:r>
            <a:r>
              <a:rPr lang="en-US" altLang="en-US" dirty="0" err="1" smtClean="0"/>
              <a:t>LaTeX</a:t>
            </a:r>
            <a:r>
              <a:rPr lang="en-US" altLang="en-US" dirty="0" smtClean="0"/>
              <a:t> </a:t>
            </a:r>
            <a:r>
              <a:rPr lang="en-US" altLang="en-US" dirty="0" err="1"/>
              <a:t>benötigt</a:t>
            </a:r>
            <a:r>
              <a:rPr lang="en-US" altLang="en-US" dirty="0"/>
              <a:t>? - What is required for </a:t>
            </a:r>
            <a:r>
              <a:rPr lang="en-US" altLang="en-US" dirty="0" err="1" smtClean="0"/>
              <a:t>LaTeX</a:t>
            </a:r>
            <a:r>
              <a:rPr lang="en-US" altLang="en-US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515" y="1133745"/>
            <a:ext cx="8370931" cy="5220580"/>
          </a:xfrm>
          <a:noFill/>
        </p:spPr>
        <p:txBody>
          <a:bodyPr/>
          <a:lstStyle/>
          <a:p>
            <a:r>
              <a:rPr lang="de-DE" dirty="0" smtClean="0"/>
              <a:t>Programme gratis, quelloffen und für alle gängigen Betriebssysteme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free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, open-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all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common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operating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systems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/>
              <a:t>Basisprogramm (läuft im Hintergrund)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Core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program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runs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/>
              <a:t>Basic </a:t>
            </a:r>
            <a:r>
              <a:rPr lang="de-DE" dirty="0" err="1" smtClean="0"/>
              <a:t>MiKTeX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www.miktex.org/download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/>
              <a:t>Bedienoberfläche (Bearbeitung)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 Editor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dirty="0" smtClean="0"/>
          </a:p>
          <a:p>
            <a:pPr lvl="1"/>
            <a:r>
              <a:rPr lang="de-DE" dirty="0" err="1" smtClean="0"/>
              <a:t>Texmaker</a:t>
            </a:r>
            <a:r>
              <a:rPr lang="de-DE" dirty="0" smtClean="0"/>
              <a:t> </a:t>
            </a:r>
            <a:r>
              <a:rPr lang="de-DE" dirty="0"/>
              <a:t>für </a:t>
            </a:r>
            <a:r>
              <a:rPr lang="de-DE" dirty="0" smtClean="0"/>
              <a:t>Einzelarbeit (Offline)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Texmaker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individual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work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(Offline)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www.xm1math.net/texmaker/download.html</a:t>
            </a:r>
            <a:r>
              <a:rPr lang="de-DE" dirty="0" smtClean="0"/>
              <a:t> </a:t>
            </a:r>
          </a:p>
          <a:p>
            <a:pPr lvl="1"/>
            <a:r>
              <a:rPr lang="de-DE" dirty="0"/>
              <a:t>Sharelatex </a:t>
            </a:r>
            <a:r>
              <a:rPr lang="de-DE" dirty="0" smtClean="0"/>
              <a:t>für </a:t>
            </a:r>
            <a:r>
              <a:rPr lang="de-DE" dirty="0"/>
              <a:t>Zusammenarbeit </a:t>
            </a:r>
            <a:r>
              <a:rPr lang="de-DE" dirty="0" smtClean="0"/>
              <a:t>(Online, Echtzeit)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Sharelatex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collaboration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(online, real-time)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://www.sharelatex.com</a:t>
            </a:r>
            <a:r>
              <a:rPr lang="de-DE" dirty="0" smtClean="0">
                <a:hlinkClick r:id="rId4"/>
              </a:rPr>
              <a:t>/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/>
              <a:t>Quellenverzeichnis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 References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err="1" smtClean="0"/>
              <a:t>JabRef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>
                <a:hlinkClick r:id="rId5"/>
              </a:rPr>
              <a:t>http://www.jabref.org/#</a:t>
            </a:r>
            <a:r>
              <a:rPr lang="de-DE" dirty="0" smtClean="0">
                <a:hlinkClick r:id="rId5"/>
              </a:rPr>
              <a:t>downloads</a:t>
            </a:r>
            <a:r>
              <a:rPr lang="de-DE" dirty="0" smtClean="0"/>
              <a:t> </a:t>
            </a: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54059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00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Basisprogramm /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smtClean="0"/>
              <a:t>(1</a:t>
            </a:r>
            <a:r>
              <a:rPr lang="en-US" dirty="0" smtClean="0"/>
              <a:t>/4</a:t>
            </a:r>
            <a:r>
              <a:rPr lang="de-DE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70"/>
          <a:stretch/>
        </p:blipFill>
        <p:spPr>
          <a:xfrm>
            <a:off x="767535" y="1825704"/>
            <a:ext cx="3799264" cy="142327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6" t="18153" r="7760" b="7424"/>
          <a:stretch/>
        </p:blipFill>
        <p:spPr bwMode="auto">
          <a:xfrm>
            <a:off x="5668995" y="1437865"/>
            <a:ext cx="3616960" cy="221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6" t="38419" r="7714" b="19207"/>
          <a:stretch/>
        </p:blipFill>
        <p:spPr bwMode="auto">
          <a:xfrm>
            <a:off x="5763090" y="3865357"/>
            <a:ext cx="3521174" cy="113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535" y="4104075"/>
            <a:ext cx="3787028" cy="176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 bwMode="auto">
          <a:xfrm>
            <a:off x="4566799" y="2537342"/>
            <a:ext cx="1102196" cy="86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72415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4" idx="3"/>
          </p:cNvCxnSpPr>
          <p:nvPr/>
        </p:nvCxnSpPr>
        <p:spPr bwMode="auto">
          <a:xfrm>
            <a:off x="4566799" y="2537342"/>
            <a:ext cx="971266" cy="753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7" idx="3"/>
          </p:cNvCxnSpPr>
          <p:nvPr/>
        </p:nvCxnSpPr>
        <p:spPr bwMode="auto">
          <a:xfrm flipH="1">
            <a:off x="4554563" y="4987148"/>
            <a:ext cx="1114432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4700816" y="2006565"/>
            <a:ext cx="834161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en-US" b="0" kern="0" dirty="0" smtClean="0"/>
              <a:t>32 </a:t>
            </a:r>
            <a:r>
              <a:rPr lang="de-DE" altLang="en-US" b="0" kern="0" dirty="0" err="1" smtClean="0"/>
              <a:t>bit</a:t>
            </a:r>
            <a:endParaRPr lang="de-DE" sz="18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703904" y="3248980"/>
            <a:ext cx="834161" cy="44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en-US" b="0" kern="0" dirty="0" smtClean="0"/>
              <a:t>64 </a:t>
            </a:r>
            <a:r>
              <a:rPr lang="de-DE" altLang="en-US" b="0" kern="0" dirty="0" err="1" smtClean="0"/>
              <a:t>bit</a:t>
            </a:r>
            <a:endParaRPr lang="de-DE" sz="18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Basisprogramm /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smtClean="0"/>
              <a:t>(2</a:t>
            </a:r>
            <a:r>
              <a:rPr lang="en-US" dirty="0" smtClean="0"/>
              <a:t>/4</a:t>
            </a:r>
            <a:r>
              <a:rPr lang="de-DE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05" y="1496783"/>
            <a:ext cx="1005924" cy="142327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006" y="1202798"/>
            <a:ext cx="3616960" cy="201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341" y="3708276"/>
            <a:ext cx="3376290" cy="24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585" y="3770839"/>
            <a:ext cx="3201793" cy="229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 bwMode="auto">
          <a:xfrm>
            <a:off x="3303629" y="2208421"/>
            <a:ext cx="16943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34516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stCxn id="6" idx="1"/>
            <a:endCxn id="7" idx="3"/>
          </p:cNvCxnSpPr>
          <p:nvPr/>
        </p:nvCxnSpPr>
        <p:spPr bwMode="auto">
          <a:xfrm flipH="1">
            <a:off x="4419378" y="4918788"/>
            <a:ext cx="69896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 bwMode="auto">
          <a:xfrm>
            <a:off x="6806486" y="3214043"/>
            <a:ext cx="0" cy="4942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0917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Basisprogramm /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smtClean="0"/>
              <a:t>(3</a:t>
            </a:r>
            <a:r>
              <a:rPr lang="en-US" dirty="0" smtClean="0"/>
              <a:t>/4</a:t>
            </a:r>
            <a:r>
              <a:rPr lang="de-DE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0" y="1538790"/>
            <a:ext cx="2137415" cy="153266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8425" y="1572602"/>
            <a:ext cx="5928922" cy="425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482" y="4311420"/>
            <a:ext cx="2109443" cy="151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 bwMode="auto">
          <a:xfrm>
            <a:off x="2679925" y="2305124"/>
            <a:ext cx="738500" cy="13931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22612"/>
              </p:ext>
            </p:extLst>
          </p:nvPr>
        </p:nvGraphicFramePr>
        <p:xfrm>
          <a:off x="856800" y="6494400"/>
          <a:ext cx="1260140" cy="36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49"/>
                <a:gridCol w="462051"/>
                <a:gridCol w="357040"/>
              </a:tblGrid>
              <a:tr h="184780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Wozu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Was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Wie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75"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</a:rPr>
                        <a:t>Why</a:t>
                      </a:r>
                      <a:endParaRPr lang="de-DE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</a:t>
                      </a:r>
                      <a:endParaRPr lang="de-DE" sz="900" b="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en-US" sz="9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How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stCxn id="5" idx="1"/>
            <a:endCxn id="7" idx="3"/>
          </p:cNvCxnSpPr>
          <p:nvPr/>
        </p:nvCxnSpPr>
        <p:spPr bwMode="auto">
          <a:xfrm flipH="1">
            <a:off x="2679925" y="3698316"/>
            <a:ext cx="738500" cy="13694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5F5F5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277925" y="4045132"/>
            <a:ext cx="3780420" cy="553998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err="1" smtClean="0">
                <a:solidFill>
                  <a:schemeClr val="tx1"/>
                </a:solidFill>
              </a:rPr>
              <a:t>Fehlende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Packete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bei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Bedarf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installieren</a:t>
            </a:r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kern="0" dirty="0">
                <a:solidFill>
                  <a:schemeClr val="bg1">
                    <a:lumMod val="50000"/>
                  </a:schemeClr>
                </a:solidFill>
              </a:rPr>
              <a:t>Install missing </a:t>
            </a:r>
            <a:r>
              <a:rPr lang="de-DE" altLang="en-US" b="0" kern="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b="0" kern="0" dirty="0" err="1" smtClean="0">
                <a:solidFill>
                  <a:schemeClr val="bg1">
                    <a:lumMod val="50000"/>
                  </a:schemeClr>
                </a:solidFill>
              </a:rPr>
              <a:t>ackages</a:t>
            </a:r>
            <a:r>
              <a:rPr lang="en-US" b="0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0" kern="0" dirty="0">
                <a:solidFill>
                  <a:schemeClr val="bg1">
                    <a:lumMod val="50000"/>
                  </a:schemeClr>
                </a:solidFill>
              </a:rPr>
              <a:t>on-the-fly</a:t>
            </a:r>
          </a:p>
        </p:txBody>
      </p:sp>
    </p:spTree>
    <p:extLst>
      <p:ext uri="{BB962C8B-B14F-4D97-AF65-F5344CB8AC3E}">
        <p14:creationId xmlns:p14="http://schemas.microsoft.com/office/powerpoint/2010/main" val="1292569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e Vorlag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7F7F7F"/>
      </a:folHlink>
    </a:clrScheme>
    <a:fontScheme name="neue Vorlage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 Frutiger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 Frutiger Bold" charset="0"/>
          </a:defRPr>
        </a:defPPr>
      </a:lstStyle>
    </a:lnDef>
  </a:objectDefaults>
  <a:extraClrSchemeLst>
    <a:extraClrScheme>
      <a:clrScheme name="neue Vorlag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ue Vorlag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e Vorlag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e Vorlag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e 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e 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ue 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DDF9D801189C4EA0113370DB659140" ma:contentTypeVersion="1" ma:contentTypeDescription="Ein neues Dokument erstellen." ma:contentTypeScope="" ma:versionID="c80f683dd1032dcc7cb79fc23bab8ea0">
  <xsd:schema xmlns:xsd="http://www.w3.org/2001/XMLSchema" xmlns:p="http://schemas.microsoft.com/office/2006/metadata/properties" xmlns:ns2="b08e8939-9379-4e08-9a01-ac648f7d2e00" targetNamespace="http://schemas.microsoft.com/office/2006/metadata/properties" ma:root="true" ma:fieldsID="5b6a1976032bde497d7da436521bb7e0" ns2:_="">
    <xsd:import namespace="b08e8939-9379-4e08-9a01-ac648f7d2e00"/>
    <xsd:element name="properties">
      <xsd:complexType>
        <xsd:sequence>
          <xsd:element name="documentManagement">
            <xsd:complexType>
              <xsd:all>
                <xsd:element ref="ns2:Kategori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08e8939-9379-4e08-9a01-ac648f7d2e00" elementFormDefault="qualified">
    <xsd:import namespace="http://schemas.microsoft.com/office/2006/documentManagement/types"/>
    <xsd:element name="Kategorie" ma:index="8" nillable="true" ma:displayName="Kategorie" ma:internalName="Kategori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b08e8939-9379-4e08-9a01-ac648f7d2e00">Logo</Kategorie>
  </documentManagement>
</p:properties>
</file>

<file path=customXml/itemProps1.xml><?xml version="1.0" encoding="utf-8"?>
<ds:datastoreItem xmlns:ds="http://schemas.openxmlformats.org/officeDocument/2006/customXml" ds:itemID="{3B5B0626-39F4-42E1-BB76-75BD4AD8079F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9FACA2E-F4CE-4E27-BA53-39C2C365D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e8939-9379-4e08-9a01-ac648f7d2e0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841A1C8-01A5-4DFD-B259-6F70F5CBC98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9319DAA-E2D7-41AF-A08F-D87D2625F113}">
  <ds:schemaRefs>
    <ds:schemaRef ds:uri="http://schemas.microsoft.com/office/2006/documentManagement/types"/>
    <ds:schemaRef ds:uri="http://schemas.microsoft.com/office/2006/metadata/properties"/>
    <ds:schemaRef ds:uri="b08e8939-9379-4e08-9a01-ac648f7d2e00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784</Words>
  <Application>Microsoft Office PowerPoint</Application>
  <PresentationFormat>A4 Paper (210x297 mm)</PresentationFormat>
  <Paragraphs>277</Paragraphs>
  <Slides>29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neue Vorlage</vt:lpstr>
      <vt:lpstr>Packager Shell Object</vt:lpstr>
      <vt:lpstr>Wissenschaftliche Arbeiten in LaTeX Scientific Reports in LaTeX</vt:lpstr>
      <vt:lpstr>Motivation</vt:lpstr>
      <vt:lpstr>Gliederung - Contents</vt:lpstr>
      <vt:lpstr>Wozu LaTeX? - Why LaTeX? (1/2)</vt:lpstr>
      <vt:lpstr>Wozu LaTeX? - Why LaTeX? (2/2)</vt:lpstr>
      <vt:lpstr>Was wird für LaTeX benötigt? - What is required for LaTeX?</vt:lpstr>
      <vt:lpstr>Installation Basisprogramm / Install core program (1/4)</vt:lpstr>
      <vt:lpstr>Installation Basisprogramm / Install core program (2/4)</vt:lpstr>
      <vt:lpstr>Installation Basisprogramm / Install core program (3/4)</vt:lpstr>
      <vt:lpstr>Installation Basisprogramm / Install core program (4/4)</vt:lpstr>
      <vt:lpstr>Installation Bedienoberfläche / Install editor (1/3)</vt:lpstr>
      <vt:lpstr>Installation Bedienoberfläche / Install editor (2/3)</vt:lpstr>
      <vt:lpstr>Installation Bedienoberfläche / Install editor (3/3)</vt:lpstr>
      <vt:lpstr>LaTeX Bericht Vorlage / Report template (2/)</vt:lpstr>
      <vt:lpstr>LaTeX Bericht Vorlage / Report template (3/)</vt:lpstr>
      <vt:lpstr>LaTeX Bericht Vorlage / Report template (4/)</vt:lpstr>
      <vt:lpstr>Texmaker einrichten / configure Texmaker (1/)</vt:lpstr>
      <vt:lpstr>Texmaker einrichten / configure Texmaker (2/)</vt:lpstr>
      <vt:lpstr>Texmaker einrichten / configure Texmaker (3/)</vt:lpstr>
      <vt:lpstr>F1 = Bericht kompilieren / Compile report</vt:lpstr>
      <vt:lpstr>Texmaker Tastenkürzel / Texmaker keyboard shortcuts</vt:lpstr>
      <vt:lpstr>Excel Tabellen / Tables in Latex (1/3)</vt:lpstr>
      <vt:lpstr>Excel Tabellen / Tables in Latex (2/3)</vt:lpstr>
      <vt:lpstr>Excel Tabellen / Tables in Latex (3/3)</vt:lpstr>
      <vt:lpstr>PowerPoint Presentation</vt:lpstr>
      <vt:lpstr>Fertiger Bericht / Final Output</vt:lpstr>
      <vt:lpstr>Änderungen, Korrekturen / Changes, Corrections</vt:lpstr>
      <vt:lpstr>Feedback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PowerPointPräsentation</dc:title>
  <dc:creator>Hochschule Pforzheim</dc:creator>
  <cp:lastModifiedBy>Fadri Pestalozzi</cp:lastModifiedBy>
  <cp:revision>903</cp:revision>
  <dcterms:created xsi:type="dcterms:W3CDTF">2005-03-22T12:15:47Z</dcterms:created>
  <dcterms:modified xsi:type="dcterms:W3CDTF">2015-12-28T21:36:04Z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Dokument</vt:lpwstr>
  </property>
</Properties>
</file>