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63a8ec45b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63a8ec45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63a8ec45b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63a8ec45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63a8ec45b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63a8ec45b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63a8ec45b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63a8ec45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63a8ec45b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63a8ec4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3382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4343C"/>
              </a:buClr>
              <a:buSzPts val="5400"/>
              <a:buFont typeface="Calibri"/>
              <a:buNone/>
            </a:pPr>
            <a:r>
              <a:rPr b="1" lang="ru-RU" sz="5400">
                <a:solidFill>
                  <a:srgbClr val="34343C"/>
                </a:solidFill>
              </a:rPr>
              <a:t>Система управления заказами службы доставки еды</a:t>
            </a:r>
            <a:endParaRPr b="1" sz="54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2870200" y="4907756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Михайлов Богдан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/>
              <a:t>Кулягин Владимир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ctrTitle"/>
          </p:nvPr>
        </p:nvSpPr>
        <p:spPr>
          <a:xfrm>
            <a:off x="1524000" y="0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Интерфейс Программы</a:t>
            </a:r>
            <a:endParaRPr/>
          </a:p>
        </p:txBody>
      </p:sp>
      <p:sp>
        <p:nvSpPr>
          <p:cNvPr id="146" name="Google Shape;146;p22"/>
          <p:cNvSpPr txBox="1"/>
          <p:nvPr/>
        </p:nvSpPr>
        <p:spPr>
          <a:xfrm>
            <a:off x="4584053" y="5006974"/>
            <a:ext cx="302389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Управление заказами</a:t>
            </a:r>
            <a:endParaRPr/>
          </a:p>
        </p:txBody>
      </p:sp>
      <p:pic>
        <p:nvPicPr>
          <p:cNvPr id="147" name="Google Shape;14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6935" y="1851026"/>
            <a:ext cx="7858125" cy="31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ctrTitle"/>
          </p:nvPr>
        </p:nvSpPr>
        <p:spPr>
          <a:xfrm>
            <a:off x="486900" y="196800"/>
            <a:ext cx="11218200" cy="84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-RU" sz="4600"/>
              <a:t>ТЕСТЫ - Создание заказа и расчет суммы</a:t>
            </a:r>
            <a:endParaRPr b="1" sz="4600"/>
          </a:p>
        </p:txBody>
      </p:sp>
      <p:pic>
        <p:nvPicPr>
          <p:cNvPr id="153" name="Google Shape;15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213" y="1133925"/>
            <a:ext cx="7065575" cy="530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ctrTitle"/>
          </p:nvPr>
        </p:nvSpPr>
        <p:spPr>
          <a:xfrm>
            <a:off x="486913" y="196825"/>
            <a:ext cx="11218200" cy="84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-RU" sz="4600"/>
              <a:t>ТЕСТЫ - Создание заказа и расчет суммы</a:t>
            </a:r>
            <a:endParaRPr b="1" sz="4600"/>
          </a:p>
        </p:txBody>
      </p:sp>
      <p:pic>
        <p:nvPicPr>
          <p:cNvPr id="159" name="Google Shape;15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1263" y="1133950"/>
            <a:ext cx="8689486" cy="5419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ctrTitle"/>
          </p:nvPr>
        </p:nvSpPr>
        <p:spPr>
          <a:xfrm>
            <a:off x="486913" y="196825"/>
            <a:ext cx="11218200" cy="84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-RU" sz="4600"/>
              <a:t>ТЕСТЫ - Фильтрация и сортировка</a:t>
            </a:r>
            <a:endParaRPr b="1" sz="4600"/>
          </a:p>
        </p:txBody>
      </p:sp>
      <p:pic>
        <p:nvPicPr>
          <p:cNvPr id="165" name="Google Shape;16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4325" y="1130975"/>
            <a:ext cx="6163400" cy="5627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ctrTitle"/>
          </p:nvPr>
        </p:nvSpPr>
        <p:spPr>
          <a:xfrm>
            <a:off x="486913" y="196825"/>
            <a:ext cx="11218200" cy="843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ru-RU" sz="4600"/>
              <a:t>ТЕСТЫ - Фильтрация и сортировка</a:t>
            </a:r>
            <a:endParaRPr b="1" sz="4600"/>
          </a:p>
        </p:txBody>
      </p:sp>
      <p:pic>
        <p:nvPicPr>
          <p:cNvPr id="171" name="Google Shape;17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513" y="1160875"/>
            <a:ext cx="9294974" cy="50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7"/>
          <p:cNvSpPr txBox="1"/>
          <p:nvPr>
            <p:ph type="ctrTitle"/>
          </p:nvPr>
        </p:nvSpPr>
        <p:spPr>
          <a:xfrm>
            <a:off x="1524000" y="0"/>
            <a:ext cx="9144000" cy="13761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ТЕСТЫ</a:t>
            </a:r>
            <a:endParaRPr/>
          </a:p>
        </p:txBody>
      </p:sp>
      <p:pic>
        <p:nvPicPr>
          <p:cNvPr id="177" name="Google Shape;177;p27" title="photo_2025-10-23_01-33-0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9127" y="1676527"/>
            <a:ext cx="6093739" cy="328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7"/>
          <p:cNvSpPr txBox="1"/>
          <p:nvPr/>
        </p:nvSpPr>
        <p:spPr>
          <a:xfrm>
            <a:off x="5379150" y="5099350"/>
            <a:ext cx="1433700" cy="4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Результат тестов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2762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Цель И Задачи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601788"/>
            <a:ext cx="10515600" cy="45894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3200"/>
              <a:t>Цель: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Разработать систему управления заказами службы доставки еды, позволяющий отображать сам заказ, статус заказа, пользователей.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ru-RU" sz="3200"/>
              <a:t>Задачи: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1.	Разработать саму базу данных,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2.	Заполнить их нужными данными для работы программы,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3.	Создать интерфейс позволяющий добавлять заказ,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4.	Смотреть заказ, проверить его статус, редактировать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5.	Провести тестирование.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ctrTitle"/>
          </p:nvPr>
        </p:nvSpPr>
        <p:spPr>
          <a:xfrm>
            <a:off x="1524000" y="241300"/>
            <a:ext cx="9144000" cy="107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ER-Диаграмма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1893" y="1308100"/>
            <a:ext cx="8024813" cy="486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ctrTitle"/>
          </p:nvPr>
        </p:nvSpPr>
        <p:spPr>
          <a:xfrm>
            <a:off x="1047750" y="521428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Нормализация Базы Данных</a:t>
            </a:r>
            <a:endParaRPr/>
          </a:p>
        </p:txBody>
      </p:sp>
      <p:pic>
        <p:nvPicPr>
          <p:cNvPr id="103" name="Google Shape;10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27275" y="3559875"/>
            <a:ext cx="7537450" cy="224091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/>
        </p:nvSpPr>
        <p:spPr>
          <a:xfrm>
            <a:off x="2047875" y="1662540"/>
            <a:ext cx="8096250" cy="2157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НЕНОРМАЛИЗОВАННАЯ БАЗА ДАННЫХ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На начальном этапе все данные хранились в одной большой таблице. Это приводило к множеству проблем.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ctrTitle"/>
          </p:nvPr>
        </p:nvSpPr>
        <p:spPr>
          <a:xfrm>
            <a:off x="1047750" y="165099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Нормализация Базы Данных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608965" y="2648433"/>
            <a:ext cx="4543425" cy="15611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1NF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Цель: Устранить повторяющиеся группы, обеспечить атомарность данных.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30900" y="1535540"/>
            <a:ext cx="5956935" cy="504306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1047750" y="165099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Нормализация Базы Данных</a:t>
            </a:r>
            <a:endParaRPr/>
          </a:p>
        </p:txBody>
      </p:sp>
      <p:sp>
        <p:nvSpPr>
          <p:cNvPr id="117" name="Google Shape;117;p18"/>
          <p:cNvSpPr txBox="1"/>
          <p:nvPr/>
        </p:nvSpPr>
        <p:spPr>
          <a:xfrm>
            <a:off x="621665" y="2647696"/>
            <a:ext cx="4543425" cy="156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2NF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Цель: Устранить частичные зависимости от составного ключа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8" name="Google Shape;11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355041"/>
            <a:ext cx="5745480" cy="3001994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ctrTitle"/>
          </p:nvPr>
        </p:nvSpPr>
        <p:spPr>
          <a:xfrm>
            <a:off x="1047750" y="165099"/>
            <a:ext cx="10096500" cy="1071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Нормализация Базы Данных</a:t>
            </a:r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418783" y="1538373"/>
            <a:ext cx="5892799" cy="4597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3NF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 этом этапе мы проверили, что в получившихся таблицах неключевые поля зависят непосредственно от первичного ключа, а не друг от друга.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b="1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Нет избыточности данных</a:t>
            </a:r>
            <a:endParaRPr b="0" i="0" sz="1800" u="none" cap="none" strike="noStrike">
              <a:solidFill>
                <a:srgbClr val="0F1115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b="1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Минимизированы аномалии обновления</a:t>
            </a:r>
            <a:r>
              <a:rPr b="0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b="1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Правильные связи</a:t>
            </a:r>
            <a:r>
              <a:rPr b="0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F1115"/>
              </a:buClr>
              <a:buSzPts val="1800"/>
              <a:buFont typeface="Noto Sans Symbols"/>
              <a:buChar char="∙"/>
            </a:pPr>
            <a:r>
              <a:rPr b="1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Отсутствие транзитивных зависимостей</a:t>
            </a:r>
            <a:r>
              <a:rPr b="0" i="0" lang="ru-RU" sz="1800" u="none" cap="none" strike="noStrike">
                <a:solidFill>
                  <a:srgbClr val="0F111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- все атрибуты зависят только от первичного ключа своей таблицы</a:t>
            </a:r>
            <a:endParaRPr b="0" i="0" sz="1800" u="none" cap="none" strike="noStrike">
              <a:solidFill>
                <a:srgbClr val="0F111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38582" y="1236661"/>
            <a:ext cx="5334635" cy="5201285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ctrTitle"/>
          </p:nvPr>
        </p:nvSpPr>
        <p:spPr>
          <a:xfrm>
            <a:off x="1524000" y="304799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Интерфейс Программы</a:t>
            </a:r>
            <a:endParaRPr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5781" y="1854199"/>
            <a:ext cx="6040438" cy="3541713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5064720" y="5395912"/>
            <a:ext cx="20625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ru-RU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Главное меню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ctrTitle"/>
          </p:nvPr>
        </p:nvSpPr>
        <p:spPr>
          <a:xfrm>
            <a:off x="1524000" y="0"/>
            <a:ext cx="9144000" cy="9699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b="1" lang="ru-RU" sz="5400"/>
              <a:t>Интерфейс Программы</a:t>
            </a:r>
            <a:endParaRPr/>
          </a:p>
        </p:txBody>
      </p:sp>
      <p:sp>
        <p:nvSpPr>
          <p:cNvPr id="138" name="Google Shape;138;p21"/>
          <p:cNvSpPr txBox="1"/>
          <p:nvPr/>
        </p:nvSpPr>
        <p:spPr>
          <a:xfrm>
            <a:off x="4634210" y="5741096"/>
            <a:ext cx="292358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-RU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Оформление заказа</a:t>
            </a:r>
            <a:endParaRPr/>
          </a:p>
        </p:txBody>
      </p:sp>
      <p:pic>
        <p:nvPicPr>
          <p:cNvPr id="139" name="Google Shape;13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1447998"/>
            <a:ext cx="5638800" cy="1455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76600" y="2679700"/>
            <a:ext cx="5638800" cy="306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