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7"/>
  </p:normalViewPr>
  <p:slideViewPr>
    <p:cSldViewPr snapToGrid="0" snapToObjects="1">
      <p:cViewPr>
        <p:scale>
          <a:sx n="37" d="100"/>
          <a:sy n="37" d="100"/>
        </p:scale>
        <p:origin x="1976" y="9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9" name="Shape 14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Author and Date</a:t>
            </a:r>
          </a:p>
        </p:txBody>
      </p:sp>
      <p:sp>
        <p:nvSpPr>
          <p:cNvPr id="1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Presentation Title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Statement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7" name="Fact informa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Fact information</a:t>
            </a:r>
          </a:p>
        </p:txBody>
      </p:sp>
      <p:sp>
        <p:nvSpPr>
          <p:cNvPr id="1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Attribution</a:t>
            </a:r>
          </a:p>
        </p:txBody>
      </p:sp>
      <p:sp>
        <p:nvSpPr>
          <p:cNvPr id="116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“Notable Quote”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Image"/>
          <p:cNvSpPr>
            <a:spLocks noGrp="1"/>
          </p:cNvSpPr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Image"/>
          <p:cNvSpPr>
            <a:spLocks noGrp="1"/>
          </p:cNvSpPr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Image"/>
          <p:cNvSpPr>
            <a:spLocks noGrp="1"/>
          </p:cNvSpPr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Image"/>
          <p:cNvSpPr>
            <a:spLocks noGrp="1"/>
          </p:cNvSpPr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666699290_02_crop_3159x1892.jpg"/>
          <p:cNvSpPr>
            <a:spLocks noGrp="1"/>
          </p:cNvSpPr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Presentation Title</a:t>
            </a:r>
          </a:p>
        </p:txBody>
      </p:sp>
      <p:sp>
        <p:nvSpPr>
          <p:cNvPr id="23" name="Author and Dat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Author and Date</a:t>
            </a:r>
          </a:p>
        </p:txBody>
      </p:sp>
      <p:sp>
        <p:nvSpPr>
          <p:cNvPr id="2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910457886_1434x1669.jpg"/>
          <p:cNvSpPr>
            <a:spLocks noGrp="1"/>
          </p:cNvSpPr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r>
              <a:t>Slide Title</a:t>
            </a:r>
          </a:p>
        </p:txBody>
      </p:sp>
      <p:sp>
        <p:nvSpPr>
          <p:cNvPr id="3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Slide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43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44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61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2" name="660384004_1290x1720.jpg"/>
          <p:cNvSpPr>
            <a:spLocks noGrp="1"/>
          </p:cNvSpPr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sz="11600" b="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Section Title</a:t>
            </a:r>
          </a:p>
        </p:txBody>
      </p:sp>
      <p:sp>
        <p:nvSpPr>
          <p:cNvPr id="7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80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8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r>
              <a:t>Agenda Title</a:t>
            </a:r>
          </a:p>
        </p:txBody>
      </p:sp>
      <p:sp>
        <p:nvSpPr>
          <p:cNvPr id="89" name="Agenda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Agenda Subtitle</a:t>
            </a:r>
          </a:p>
        </p:txBody>
      </p:sp>
      <p:sp>
        <p:nvSpPr>
          <p:cNvPr id="90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5pPr>
          </a:lstStyle>
          <a:p>
            <a:r>
              <a:t>Agenda Topics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Title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Line">
            <a:extLst>
              <a:ext uri="{FF2B5EF4-FFF2-40B4-BE49-F238E27FC236}">
                <a16:creationId xmlns:a16="http://schemas.microsoft.com/office/drawing/2014/main" id="{3C4E465B-BA3B-7B4E-ACD0-B7F3EC31921D}"/>
              </a:ext>
            </a:extLst>
          </p:cNvPr>
          <p:cNvSpPr/>
          <p:nvPr/>
        </p:nvSpPr>
        <p:spPr>
          <a:xfrm>
            <a:off x="17371215" y="7026839"/>
            <a:ext cx="0" cy="53270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oval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48" name="Line">
            <a:extLst>
              <a:ext uri="{FF2B5EF4-FFF2-40B4-BE49-F238E27FC236}">
                <a16:creationId xmlns:a16="http://schemas.microsoft.com/office/drawing/2014/main" id="{CCBAB46D-B848-EA41-A5F5-0B4A72B8EBF7}"/>
              </a:ext>
            </a:extLst>
          </p:cNvPr>
          <p:cNvSpPr/>
          <p:nvPr/>
        </p:nvSpPr>
        <p:spPr>
          <a:xfrm flipV="1">
            <a:off x="14272753" y="5966075"/>
            <a:ext cx="0" cy="1071253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51" name="1960"/>
          <p:cNvSpPr txBox="1"/>
          <p:nvPr/>
        </p:nvSpPr>
        <p:spPr>
          <a:xfrm>
            <a:off x="3675712" y="7549956"/>
            <a:ext cx="792176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1960</a:t>
            </a:r>
          </a:p>
        </p:txBody>
      </p:sp>
      <p:sp>
        <p:nvSpPr>
          <p:cNvPr id="152" name="1970"/>
          <p:cNvSpPr txBox="1"/>
          <p:nvPr/>
        </p:nvSpPr>
        <p:spPr>
          <a:xfrm>
            <a:off x="6002421" y="7549956"/>
            <a:ext cx="792176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1970</a:t>
            </a:r>
          </a:p>
        </p:txBody>
      </p:sp>
      <p:sp>
        <p:nvSpPr>
          <p:cNvPr id="153" name="1980"/>
          <p:cNvSpPr txBox="1"/>
          <p:nvPr/>
        </p:nvSpPr>
        <p:spPr>
          <a:xfrm>
            <a:off x="8329129" y="7549956"/>
            <a:ext cx="792176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1980</a:t>
            </a:r>
          </a:p>
        </p:txBody>
      </p:sp>
      <p:sp>
        <p:nvSpPr>
          <p:cNvPr id="154" name="1990"/>
          <p:cNvSpPr txBox="1"/>
          <p:nvPr/>
        </p:nvSpPr>
        <p:spPr>
          <a:xfrm>
            <a:off x="10849750" y="7549956"/>
            <a:ext cx="792176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1990</a:t>
            </a:r>
          </a:p>
        </p:txBody>
      </p:sp>
      <p:sp>
        <p:nvSpPr>
          <p:cNvPr id="155" name="2000"/>
          <p:cNvSpPr txBox="1"/>
          <p:nvPr/>
        </p:nvSpPr>
        <p:spPr>
          <a:xfrm>
            <a:off x="13370369" y="7549956"/>
            <a:ext cx="792176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2000</a:t>
            </a:r>
          </a:p>
        </p:txBody>
      </p:sp>
      <p:sp>
        <p:nvSpPr>
          <p:cNvPr id="156" name="2010"/>
          <p:cNvSpPr txBox="1"/>
          <p:nvPr/>
        </p:nvSpPr>
        <p:spPr>
          <a:xfrm>
            <a:off x="15890991" y="7549956"/>
            <a:ext cx="792176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2010</a:t>
            </a:r>
          </a:p>
        </p:txBody>
      </p:sp>
      <p:sp>
        <p:nvSpPr>
          <p:cNvPr id="157" name="2020"/>
          <p:cNvSpPr txBox="1"/>
          <p:nvPr/>
        </p:nvSpPr>
        <p:spPr>
          <a:xfrm>
            <a:off x="18411610" y="7549956"/>
            <a:ext cx="792177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2020</a:t>
            </a:r>
          </a:p>
        </p:txBody>
      </p:sp>
      <p:sp>
        <p:nvSpPr>
          <p:cNvPr id="158" name="Line"/>
          <p:cNvSpPr/>
          <p:nvPr/>
        </p:nvSpPr>
        <p:spPr>
          <a:xfrm>
            <a:off x="6398508" y="8056572"/>
            <a:ext cx="1" cy="46172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oval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59" name="Line"/>
          <p:cNvSpPr/>
          <p:nvPr/>
        </p:nvSpPr>
        <p:spPr>
          <a:xfrm flipV="1">
            <a:off x="4071800" y="7288317"/>
            <a:ext cx="1" cy="271225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60" name="Line"/>
          <p:cNvSpPr/>
          <p:nvPr/>
        </p:nvSpPr>
        <p:spPr>
          <a:xfrm flipV="1">
            <a:off x="6398508" y="6934010"/>
            <a:ext cx="1" cy="62553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61" name="Line"/>
          <p:cNvSpPr/>
          <p:nvPr/>
        </p:nvSpPr>
        <p:spPr>
          <a:xfrm flipV="1">
            <a:off x="8725217" y="7288317"/>
            <a:ext cx="1" cy="271225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62" name="Line"/>
          <p:cNvSpPr/>
          <p:nvPr/>
        </p:nvSpPr>
        <p:spPr>
          <a:xfrm flipV="1">
            <a:off x="11051925" y="7288317"/>
            <a:ext cx="1" cy="271225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63" name="Line"/>
          <p:cNvSpPr/>
          <p:nvPr/>
        </p:nvSpPr>
        <p:spPr>
          <a:xfrm flipV="1">
            <a:off x="13766458" y="7288316"/>
            <a:ext cx="0" cy="27122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64" name="Line"/>
          <p:cNvSpPr/>
          <p:nvPr/>
        </p:nvSpPr>
        <p:spPr>
          <a:xfrm flipV="1">
            <a:off x="16287078" y="7288317"/>
            <a:ext cx="1" cy="271225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65" name="Line"/>
          <p:cNvSpPr/>
          <p:nvPr/>
        </p:nvSpPr>
        <p:spPr>
          <a:xfrm flipV="1">
            <a:off x="18807698" y="7288317"/>
            <a:ext cx="1" cy="271225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66" name="1970: US Controlled Substances Act"/>
          <p:cNvSpPr txBox="1"/>
          <p:nvPr/>
        </p:nvSpPr>
        <p:spPr>
          <a:xfrm>
            <a:off x="3817278" y="8611802"/>
            <a:ext cx="3167365" cy="7795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200"/>
            </a:lvl1pPr>
          </a:lstStyle>
          <a:p>
            <a:r>
              <a:t>1970: US Controlled Substances Act</a:t>
            </a:r>
          </a:p>
        </p:txBody>
      </p:sp>
      <p:sp>
        <p:nvSpPr>
          <p:cNvPr id="167" name="Line"/>
          <p:cNvSpPr/>
          <p:nvPr/>
        </p:nvSpPr>
        <p:spPr>
          <a:xfrm flipV="1">
            <a:off x="4285029" y="5549827"/>
            <a:ext cx="1" cy="121627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oval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68" name="1961:UN Single Convention on Narcotic Drugs"/>
          <p:cNvSpPr txBox="1"/>
          <p:nvPr/>
        </p:nvSpPr>
        <p:spPr>
          <a:xfrm>
            <a:off x="2718734" y="4259702"/>
            <a:ext cx="2522152" cy="11224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200"/>
            </a:lvl1pPr>
          </a:lstStyle>
          <a:p>
            <a:r>
              <a:t>1961:UN Single Convention on Narcotic Drugs</a:t>
            </a:r>
          </a:p>
        </p:txBody>
      </p:sp>
      <p:sp>
        <p:nvSpPr>
          <p:cNvPr id="169" name="Z"/>
          <p:cNvSpPr txBox="1"/>
          <p:nvPr/>
        </p:nvSpPr>
        <p:spPr>
          <a:xfrm>
            <a:off x="7887954" y="6726284"/>
            <a:ext cx="207393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Z</a:t>
            </a:r>
          </a:p>
        </p:txBody>
      </p:sp>
      <p:sp>
        <p:nvSpPr>
          <p:cNvPr id="171" name="Line"/>
          <p:cNvSpPr/>
          <p:nvPr/>
        </p:nvSpPr>
        <p:spPr>
          <a:xfrm flipV="1">
            <a:off x="6643220" y="4710902"/>
            <a:ext cx="1" cy="92910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oval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74" name="1973: US Drug Enforcement Administration (DEA) creation"/>
          <p:cNvSpPr txBox="1"/>
          <p:nvPr/>
        </p:nvSpPr>
        <p:spPr>
          <a:xfrm>
            <a:off x="6183581" y="9548759"/>
            <a:ext cx="2198134" cy="14653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200"/>
            </a:lvl1pPr>
          </a:lstStyle>
          <a:p>
            <a:r>
              <a:t>1973: US Drug Enforcement Administration (DEA) creation</a:t>
            </a:r>
          </a:p>
        </p:txBody>
      </p:sp>
      <p:sp>
        <p:nvSpPr>
          <p:cNvPr id="175" name="Line"/>
          <p:cNvSpPr/>
          <p:nvPr/>
        </p:nvSpPr>
        <p:spPr>
          <a:xfrm>
            <a:off x="7100219" y="7193246"/>
            <a:ext cx="1" cy="218837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oval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76" name="1986: US Anti-drug abuse Act"/>
          <p:cNvSpPr txBox="1"/>
          <p:nvPr/>
        </p:nvSpPr>
        <p:spPr>
          <a:xfrm>
            <a:off x="9479863" y="7918009"/>
            <a:ext cx="1399154" cy="11224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200"/>
            </a:lvl1pPr>
          </a:lstStyle>
          <a:p>
            <a:r>
              <a:t>1986: US Anti-drug abuse Act</a:t>
            </a:r>
          </a:p>
        </p:txBody>
      </p:sp>
      <p:sp>
        <p:nvSpPr>
          <p:cNvPr id="177" name="Line"/>
          <p:cNvSpPr/>
          <p:nvPr/>
        </p:nvSpPr>
        <p:spPr>
          <a:xfrm>
            <a:off x="10179439" y="9109347"/>
            <a:ext cx="1" cy="23114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oval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78" name="1986: US “Just Say No” campaign"/>
          <p:cNvSpPr txBox="1"/>
          <p:nvPr/>
        </p:nvSpPr>
        <p:spPr>
          <a:xfrm>
            <a:off x="8463292" y="5249936"/>
            <a:ext cx="1928486" cy="11224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200"/>
            </a:lvl1pPr>
          </a:lstStyle>
          <a:p>
            <a:r>
              <a:rPr dirty="0"/>
              <a:t>1986: US “Just Say No” campaign</a:t>
            </a:r>
          </a:p>
        </p:txBody>
      </p:sp>
      <p:sp>
        <p:nvSpPr>
          <p:cNvPr id="179" name="Line"/>
          <p:cNvSpPr/>
          <p:nvPr/>
        </p:nvSpPr>
        <p:spPr>
          <a:xfrm flipV="1">
            <a:off x="10179440" y="6377119"/>
            <a:ext cx="0" cy="147202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oval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80" name="1988: UN Convention Against Illicit Traffic in Narcotic Drugs and Psychotropic Substances"/>
          <p:cNvSpPr txBox="1"/>
          <p:nvPr/>
        </p:nvSpPr>
        <p:spPr>
          <a:xfrm>
            <a:off x="9121305" y="3830104"/>
            <a:ext cx="4434101" cy="1118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200"/>
            </a:lvl1pPr>
          </a:lstStyle>
          <a:p>
            <a:r>
              <a:rPr dirty="0"/>
              <a:t>1988: UN Convention Against Illicit Traffic in Narcotic Drugs and Psychotropic Substances</a:t>
            </a:r>
          </a:p>
        </p:txBody>
      </p:sp>
      <p:sp>
        <p:nvSpPr>
          <p:cNvPr id="181" name="Line"/>
          <p:cNvSpPr/>
          <p:nvPr/>
        </p:nvSpPr>
        <p:spPr>
          <a:xfrm flipV="1">
            <a:off x="10877176" y="5046393"/>
            <a:ext cx="0" cy="179209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oval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82" name="1996: Start of US medical cannabis legalisation"/>
          <p:cNvSpPr txBox="1"/>
          <p:nvPr/>
        </p:nvSpPr>
        <p:spPr>
          <a:xfrm>
            <a:off x="11263642" y="9672352"/>
            <a:ext cx="3680417" cy="77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200"/>
            </a:lvl1pPr>
          </a:lstStyle>
          <a:p>
            <a:r>
              <a:rPr dirty="0"/>
              <a:t>1996: </a:t>
            </a:r>
            <a:r>
              <a:rPr lang="en-GB" dirty="0"/>
              <a:t>California legalises </a:t>
            </a:r>
            <a:r>
              <a:rPr dirty="0"/>
              <a:t>medical cannabis</a:t>
            </a:r>
          </a:p>
        </p:txBody>
      </p:sp>
      <p:sp>
        <p:nvSpPr>
          <p:cNvPr id="183" name="Line"/>
          <p:cNvSpPr/>
          <p:nvPr/>
        </p:nvSpPr>
        <p:spPr>
          <a:xfrm>
            <a:off x="18274747" y="7185950"/>
            <a:ext cx="0" cy="1969598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oval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84" name="Line"/>
          <p:cNvSpPr/>
          <p:nvPr/>
        </p:nvSpPr>
        <p:spPr>
          <a:xfrm>
            <a:off x="13066965" y="7299759"/>
            <a:ext cx="36886" cy="226437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oval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85" name="Line"/>
          <p:cNvSpPr/>
          <p:nvPr/>
        </p:nvSpPr>
        <p:spPr>
          <a:xfrm flipV="1">
            <a:off x="16504405" y="6397343"/>
            <a:ext cx="1" cy="46918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oval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86" name="2012: Start of US recreational cannabis legalisation"/>
          <p:cNvSpPr txBox="1"/>
          <p:nvPr/>
        </p:nvSpPr>
        <p:spPr>
          <a:xfrm>
            <a:off x="15185678" y="4846082"/>
            <a:ext cx="2714612" cy="14568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200"/>
            </a:lvl1pPr>
          </a:lstStyle>
          <a:p>
            <a:r>
              <a:rPr dirty="0"/>
              <a:t>2012: </a:t>
            </a:r>
            <a:r>
              <a:rPr lang="en-GB" dirty="0"/>
              <a:t>Colorado and Washington legalise recreational cannabis</a:t>
            </a:r>
            <a:endParaRPr dirty="0"/>
          </a:p>
        </p:txBody>
      </p:sp>
      <p:sp>
        <p:nvSpPr>
          <p:cNvPr id="187" name="2018: Start of UK medical cannabis legalisation"/>
          <p:cNvSpPr txBox="1"/>
          <p:nvPr/>
        </p:nvSpPr>
        <p:spPr>
          <a:xfrm>
            <a:off x="16691064" y="9192661"/>
            <a:ext cx="3167365" cy="77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200"/>
            </a:lvl1pPr>
          </a:lstStyle>
          <a:p>
            <a:r>
              <a:rPr dirty="0"/>
              <a:t>2018</a:t>
            </a:r>
            <a:r>
              <a:rPr lang="en-GB" dirty="0"/>
              <a:t>: UK legalises medical cannabis</a:t>
            </a:r>
            <a:endParaRPr dirty="0"/>
          </a:p>
        </p:txBody>
      </p:sp>
      <p:sp>
        <p:nvSpPr>
          <p:cNvPr id="191" name="1986: Multidisciplinary Association for Psychedelic Studies (MAPS) foundation"/>
          <p:cNvSpPr txBox="1"/>
          <p:nvPr/>
        </p:nvSpPr>
        <p:spPr>
          <a:xfrm>
            <a:off x="8894711" y="9564129"/>
            <a:ext cx="2456676" cy="21339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200"/>
            </a:lvl1pPr>
          </a:lstStyle>
          <a:p>
            <a:r>
              <a:rPr dirty="0"/>
              <a:t>1986: Multidisciplinary Association for Psychedelic Studies (MAPS) foundation </a:t>
            </a:r>
          </a:p>
        </p:txBody>
      </p:sp>
      <p:sp>
        <p:nvSpPr>
          <p:cNvPr id="192" name="1971: UK Misuse of Drugs Act"/>
          <p:cNvSpPr txBox="1"/>
          <p:nvPr/>
        </p:nvSpPr>
        <p:spPr>
          <a:xfrm>
            <a:off x="5839636" y="3522770"/>
            <a:ext cx="1607170" cy="11224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200"/>
            </a:lvl1pPr>
          </a:lstStyle>
          <a:p>
            <a:r>
              <a:t>1971: UK Misuse of Drugs Act</a:t>
            </a:r>
          </a:p>
        </p:txBody>
      </p:sp>
      <p:sp>
        <p:nvSpPr>
          <p:cNvPr id="193" name="1971: UN Convention on Psychotropic Substances"/>
          <p:cNvSpPr txBox="1"/>
          <p:nvPr/>
        </p:nvSpPr>
        <p:spPr>
          <a:xfrm>
            <a:off x="4823149" y="5590834"/>
            <a:ext cx="3640143" cy="7795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200"/>
            </a:lvl1pPr>
          </a:lstStyle>
          <a:p>
            <a:r>
              <a:t>1971: UN Convention on Psychotropic Substances</a:t>
            </a:r>
          </a:p>
        </p:txBody>
      </p:sp>
      <p:sp>
        <p:nvSpPr>
          <p:cNvPr id="194" name="Line"/>
          <p:cNvSpPr/>
          <p:nvPr/>
        </p:nvSpPr>
        <p:spPr>
          <a:xfrm flipV="1">
            <a:off x="6643220" y="6377120"/>
            <a:ext cx="1" cy="46136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42" name="1988: UN Convention Against Illicit Traffic in Narcotic Drugs and Psychotropic Substances">
            <a:extLst>
              <a:ext uri="{FF2B5EF4-FFF2-40B4-BE49-F238E27FC236}">
                <a16:creationId xmlns:a16="http://schemas.microsoft.com/office/drawing/2014/main" id="{7FFB07B1-8CF4-3C47-ACF3-ECF0CA6CF012}"/>
              </a:ext>
            </a:extLst>
          </p:cNvPr>
          <p:cNvSpPr txBox="1"/>
          <p:nvPr/>
        </p:nvSpPr>
        <p:spPr>
          <a:xfrm>
            <a:off x="13066965" y="8375847"/>
            <a:ext cx="3451443" cy="77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200"/>
            </a:lvl1pPr>
          </a:lstStyle>
          <a:p>
            <a:r>
              <a:rPr lang="en-GB" dirty="0"/>
              <a:t>2000: U.S. government anti-Ecstasy campaign</a:t>
            </a:r>
          </a:p>
        </p:txBody>
      </p:sp>
      <p:sp>
        <p:nvSpPr>
          <p:cNvPr id="43" name="Line">
            <a:extLst>
              <a:ext uri="{FF2B5EF4-FFF2-40B4-BE49-F238E27FC236}">
                <a16:creationId xmlns:a16="http://schemas.microsoft.com/office/drawing/2014/main" id="{23E2DEDC-B4BD-1E41-9DD3-92417FF76C81}"/>
              </a:ext>
            </a:extLst>
          </p:cNvPr>
          <p:cNvSpPr/>
          <p:nvPr/>
        </p:nvSpPr>
        <p:spPr>
          <a:xfrm>
            <a:off x="13757536" y="7913304"/>
            <a:ext cx="5" cy="39959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oval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44" name="Line">
            <a:extLst>
              <a:ext uri="{FF2B5EF4-FFF2-40B4-BE49-F238E27FC236}">
                <a16:creationId xmlns:a16="http://schemas.microsoft.com/office/drawing/2014/main" id="{D7F144AF-7205-244A-B792-E133A2351D2C}"/>
              </a:ext>
            </a:extLst>
          </p:cNvPr>
          <p:cNvSpPr/>
          <p:nvPr/>
        </p:nvSpPr>
        <p:spPr>
          <a:xfrm flipV="1">
            <a:off x="12025737" y="6133671"/>
            <a:ext cx="1" cy="92910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oval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90" name="Arrow"/>
          <p:cNvSpPr/>
          <p:nvPr/>
        </p:nvSpPr>
        <p:spPr>
          <a:xfrm>
            <a:off x="3224960" y="6579065"/>
            <a:ext cx="17278847" cy="925641"/>
          </a:xfrm>
          <a:prstGeom prst="rightArrow">
            <a:avLst>
              <a:gd name="adj1" fmla="val 59134"/>
              <a:gd name="adj2" fmla="val 70914"/>
            </a:avLst>
          </a:prstGeom>
          <a:solidFill>
            <a:srgbClr val="92929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45" name="1988: UN Convention Against Illicit Traffic in Narcotic Drugs and Psychotropic Substances">
            <a:extLst>
              <a:ext uri="{FF2B5EF4-FFF2-40B4-BE49-F238E27FC236}">
                <a16:creationId xmlns:a16="http://schemas.microsoft.com/office/drawing/2014/main" id="{294E7FBC-A411-694D-AA43-47A991064FB5}"/>
              </a:ext>
            </a:extLst>
          </p:cNvPr>
          <p:cNvSpPr txBox="1"/>
          <p:nvPr/>
        </p:nvSpPr>
        <p:spPr>
          <a:xfrm>
            <a:off x="11030427" y="5186374"/>
            <a:ext cx="3595303" cy="77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200"/>
            </a:lvl1pPr>
          </a:lstStyle>
          <a:p>
            <a:r>
              <a:rPr lang="en-GB" dirty="0"/>
              <a:t>1995: UK brewing industry anti-Ecstasy campaign</a:t>
            </a:r>
            <a:endParaRPr dirty="0"/>
          </a:p>
        </p:txBody>
      </p:sp>
      <p:sp>
        <p:nvSpPr>
          <p:cNvPr id="46" name="Line">
            <a:extLst>
              <a:ext uri="{FF2B5EF4-FFF2-40B4-BE49-F238E27FC236}">
                <a16:creationId xmlns:a16="http://schemas.microsoft.com/office/drawing/2014/main" id="{A7C27ADE-7BF4-C747-8A57-67C996458B39}"/>
              </a:ext>
            </a:extLst>
          </p:cNvPr>
          <p:cNvSpPr/>
          <p:nvPr/>
        </p:nvSpPr>
        <p:spPr>
          <a:xfrm flipV="1">
            <a:off x="18545594" y="6330313"/>
            <a:ext cx="1" cy="46918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oval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47" name="2012: Start of US recreational cannabis legalisation">
            <a:extLst>
              <a:ext uri="{FF2B5EF4-FFF2-40B4-BE49-F238E27FC236}">
                <a16:creationId xmlns:a16="http://schemas.microsoft.com/office/drawing/2014/main" id="{E75FF83B-3432-D745-90EA-98BA31446DF5}"/>
              </a:ext>
            </a:extLst>
          </p:cNvPr>
          <p:cNvSpPr txBox="1"/>
          <p:nvPr/>
        </p:nvSpPr>
        <p:spPr>
          <a:xfrm>
            <a:off x="17785670" y="5037984"/>
            <a:ext cx="2714613" cy="1118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200"/>
            </a:lvl1pPr>
          </a:lstStyle>
          <a:p>
            <a:r>
              <a:rPr lang="en-GB" dirty="0"/>
              <a:t>2019: US approves Esketamine for depression </a:t>
            </a:r>
            <a:endParaRPr dirty="0"/>
          </a:p>
        </p:txBody>
      </p:sp>
      <p:sp>
        <p:nvSpPr>
          <p:cNvPr id="49" name="Line">
            <a:extLst>
              <a:ext uri="{FF2B5EF4-FFF2-40B4-BE49-F238E27FC236}">
                <a16:creationId xmlns:a16="http://schemas.microsoft.com/office/drawing/2014/main" id="{ADA2F8BF-1506-A24F-893C-1B078D8DE23F}"/>
              </a:ext>
            </a:extLst>
          </p:cNvPr>
          <p:cNvSpPr/>
          <p:nvPr/>
        </p:nvSpPr>
        <p:spPr>
          <a:xfrm flipV="1">
            <a:off x="14276050" y="4858114"/>
            <a:ext cx="0" cy="36865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oval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50" name="1988: UN Convention Against Illicit Traffic in Narcotic Drugs and Psychotropic Substances">
            <a:extLst>
              <a:ext uri="{FF2B5EF4-FFF2-40B4-BE49-F238E27FC236}">
                <a16:creationId xmlns:a16="http://schemas.microsoft.com/office/drawing/2014/main" id="{FEDEA719-09B0-B04F-B14F-5F3F2A0DFCC8}"/>
              </a:ext>
            </a:extLst>
          </p:cNvPr>
          <p:cNvSpPr txBox="1"/>
          <p:nvPr/>
        </p:nvSpPr>
        <p:spPr>
          <a:xfrm>
            <a:off x="13468768" y="3651877"/>
            <a:ext cx="3595303" cy="1118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200"/>
            </a:lvl1pPr>
          </a:lstStyle>
          <a:p>
            <a:r>
              <a:rPr lang="en-GB" dirty="0"/>
              <a:t>2002: unprepared psilocybin mushrooms became legal in the UK</a:t>
            </a:r>
            <a:endParaRPr dirty="0"/>
          </a:p>
        </p:txBody>
      </p:sp>
      <p:sp>
        <p:nvSpPr>
          <p:cNvPr id="52" name="2018: Start of UK medical cannabis legalisation">
            <a:extLst>
              <a:ext uri="{FF2B5EF4-FFF2-40B4-BE49-F238E27FC236}">
                <a16:creationId xmlns:a16="http://schemas.microsoft.com/office/drawing/2014/main" id="{54BBEDBD-FEA7-B34C-8E43-17965604E50A}"/>
              </a:ext>
            </a:extLst>
          </p:cNvPr>
          <p:cNvSpPr txBox="1"/>
          <p:nvPr/>
        </p:nvSpPr>
        <p:spPr>
          <a:xfrm>
            <a:off x="16504405" y="7677671"/>
            <a:ext cx="1784682" cy="14568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200"/>
            </a:lvl1pPr>
          </a:lstStyle>
          <a:p>
            <a:r>
              <a:rPr dirty="0"/>
              <a:t>201</a:t>
            </a:r>
            <a:r>
              <a:rPr lang="en-GB" dirty="0"/>
              <a:t>6: UK Psychoactive Substances Act</a:t>
            </a:r>
            <a:endParaRPr dirty="0"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1556</TotalTime>
  <Words>145</Words>
  <Application>Microsoft Macintosh PowerPoint</Application>
  <PresentationFormat>Custom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Helvetica</vt:lpstr>
      <vt:lpstr>Helvetica Neue</vt:lpstr>
      <vt:lpstr>Helvetica Neue Medium</vt:lpstr>
      <vt:lpstr>21_BasicWhite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Ezquerra Romano, Ivan</cp:lastModifiedBy>
  <cp:revision>10</cp:revision>
  <dcterms:modified xsi:type="dcterms:W3CDTF">2021-03-09T09:56:07Z</dcterms:modified>
</cp:coreProperties>
</file>