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397" r:id="rId2"/>
    <p:sldId id="399" r:id="rId3"/>
    <p:sldId id="392" r:id="rId4"/>
    <p:sldId id="404" r:id="rId5"/>
    <p:sldId id="395" r:id="rId6"/>
    <p:sldId id="400" r:id="rId7"/>
    <p:sldId id="401" r:id="rId8"/>
    <p:sldId id="402" r:id="rId9"/>
    <p:sldId id="403" r:id="rId10"/>
    <p:sldId id="391" r:id="rId11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 varScale="1">
        <p:scale>
          <a:sx n="108" d="100"/>
          <a:sy n="108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EBIT-Analysis-Southern%20Water%20Cor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EBIT-Analysis-Southern%20Water%20Cor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5126\Documents\SPRINGBOARD%20BOOTCAMP\Southern%20Water%20Corp%20Financial%20Case%20Study%20MCU%20Student%20Facing%2017052020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>
                <a:solidFill>
                  <a:sysClr val="windowText" lastClr="000000"/>
                </a:solidFill>
              </a:rPr>
              <a:t>Sales segment contribution per unit</a:t>
            </a:r>
            <a:endParaRPr lang="en-US" sz="16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'Revenue Analysis'!$B$75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'Revenue Analysis'!$A$76:$A$78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Analysis'!$B$76:$B$78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0.40764341953130878</c:v>
                </c:pt>
                <c:pt idx="2">
                  <c:v>0.41462998885337127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F-483A-AFB4-EBA08D17D42B}"/>
            </c:ext>
          </c:extLst>
        </c:ser>
        <c:ser>
          <c:idx val="1"/>
          <c:order val="1"/>
          <c:tx>
            <c:strRef>
              <c:f>'Revenue Analysis'!$C$75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'Revenue Analysis'!$A$76:$A$78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Analysis'!$C$76:$C$78</c:f>
              <c:numCache>
                <c:formatCode>0.0%</c:formatCode>
                <c:ptCount val="3"/>
                <c:pt idx="0">
                  <c:v>0.25754754000336344</c:v>
                </c:pt>
                <c:pt idx="1">
                  <c:v>0.34887778413286691</c:v>
                </c:pt>
                <c:pt idx="2">
                  <c:v>0.35498085766522613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7F-483A-AFB4-EBA08D17D42B}"/>
            </c:ext>
          </c:extLst>
        </c:ser>
        <c:ser>
          <c:idx val="2"/>
          <c:order val="2"/>
          <c:tx>
            <c:strRef>
              <c:f>'Revenue Analysis'!$D$75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'Revenue Analysis'!$A$76:$A$78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Analysis'!$D$76:$D$78</c:f>
              <c:numCache>
                <c:formatCode>0.0%</c:formatCode>
                <c:ptCount val="3"/>
                <c:pt idx="0">
                  <c:v>0.21924770630773166</c:v>
                </c:pt>
                <c:pt idx="1">
                  <c:v>0.24347879633582434</c:v>
                </c:pt>
                <c:pt idx="2">
                  <c:v>0.23038915348140254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7F-483A-AFB4-EBA08D17D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0353791"/>
        <c:axId val="1361169455"/>
      </c:barChart>
      <c:catAx>
        <c:axId val="1560353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</a:rPr>
                  <a:t>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169455"/>
        <c:crosses val="autoZero"/>
        <c:auto val="1"/>
        <c:lblAlgn val="ctr"/>
        <c:lblOffset val="100"/>
        <c:noMultiLvlLbl val="0"/>
      </c:catAx>
      <c:valAx>
        <c:axId val="13611694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</a:rPr>
                  <a:t>Contribution</a:t>
                </a:r>
                <a:r>
                  <a:rPr lang="en-US" sz="1100" baseline="0">
                    <a:solidFill>
                      <a:sysClr val="windowText" lastClr="000000"/>
                    </a:solidFill>
                  </a:rPr>
                  <a:t> to the overall unit revenue</a:t>
                </a:r>
                <a:endParaRPr lang="en-US" sz="110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3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Jutik</a:t>
            </a:r>
            <a:r>
              <a:rPr lang="en-US" dirty="0"/>
              <a:t> Expenses (July 2013-June 2014)</a:t>
            </a:r>
          </a:p>
        </c:rich>
      </c:tx>
      <c:layout>
        <c:manualLayout>
          <c:xMode val="edge"/>
          <c:yMode val="edge"/>
          <c:x val="0.14190745569398461"/>
          <c:y val="2.4042951691967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Analysis'!$D$35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7B-4AC5-810D-3C6CBDCA01B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Analysis'!$R$35</c:f>
              <c:numCache>
                <c:formatCode>"$"#,##0.00;[Red]\-"$"#,##0.00</c:formatCode>
                <c:ptCount val="1"/>
                <c:pt idx="0">
                  <c:v>21961819.498855624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7B-4AC5-810D-3C6CBDCA01B1}"/>
            </c:ext>
          </c:extLst>
        </c:ser>
        <c:ser>
          <c:idx val="1"/>
          <c:order val="1"/>
          <c:tx>
            <c:strRef>
              <c:f>'Expenses Analysis'!$D$36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Analysis'!$R$36</c:f>
              <c:numCache>
                <c:formatCode>"$"#,##0.00;[Red]\-"$"#,##0.00</c:formatCode>
                <c:ptCount val="1"/>
                <c:pt idx="0">
                  <c:v>10834063.805491872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7B-4AC5-810D-3C6CBDCA01B1}"/>
            </c:ext>
          </c:extLst>
        </c:ser>
        <c:ser>
          <c:idx val="2"/>
          <c:order val="2"/>
          <c:tx>
            <c:strRef>
              <c:f>'Expenses Analysis'!$D$37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Analysis'!$R$37</c:f>
              <c:numCache>
                <c:formatCode>"$"#,##0.00;[Red]\-"$"#,##0.00</c:formatCode>
                <c:ptCount val="1"/>
                <c:pt idx="0">
                  <c:v>10031540.560640626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7B-4AC5-810D-3C6CBDCA01B1}"/>
            </c:ext>
          </c:extLst>
        </c:ser>
        <c:ser>
          <c:idx val="3"/>
          <c:order val="3"/>
          <c:tx>
            <c:strRef>
              <c:f>'Expenses Analysis'!$D$38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Analysis'!$R$38</c:f>
              <c:numCache>
                <c:formatCode>"$"#,##0.00;[Red]\-"$"#,##0.00</c:formatCode>
                <c:ptCount val="1"/>
                <c:pt idx="0">
                  <c:v>8667251.0443934985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7B-4AC5-810D-3C6CBDCA01B1}"/>
            </c:ext>
          </c:extLst>
        </c:ser>
        <c:ser>
          <c:idx val="4"/>
          <c:order val="4"/>
          <c:tx>
            <c:strRef>
              <c:f>'Expenses Analysis'!$D$39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Analysis'!$R$39</c:f>
              <c:numCache>
                <c:formatCode>"$"#,##0.00;[Red]\-"$"#,##0.00</c:formatCode>
                <c:ptCount val="1"/>
                <c:pt idx="0">
                  <c:v>2219902.8413250004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7B-4AC5-810D-3C6CBDCA01B1}"/>
            </c:ext>
          </c:extLst>
        </c:ser>
        <c:ser>
          <c:idx val="5"/>
          <c:order val="5"/>
          <c:tx>
            <c:strRef>
              <c:f>'Expenses Analysis'!$D$40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Analysis'!$R$40</c:f>
              <c:numCache>
                <c:formatCode>"$"#,##0.00;[Red]\-"$"#,##0.00</c:formatCode>
                <c:ptCount val="1"/>
                <c:pt idx="0">
                  <c:v>5505359.0464859996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7B-4AC5-810D-3C6CBDCA01B1}"/>
            </c:ext>
          </c:extLst>
        </c:ser>
        <c:ser>
          <c:idx val="6"/>
          <c:order val="6"/>
          <c:tx>
            <c:strRef>
              <c:f>'Expenses Analysis'!$D$41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Analysis'!$R$41</c:f>
              <c:numCache>
                <c:formatCode>"$"#,##0.00;[Red]\-"$"#,##0.00</c:formatCode>
                <c:ptCount val="1"/>
                <c:pt idx="0">
                  <c:v>1864718.386713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7B-4AC5-810D-3C6CBDCA01B1}"/>
            </c:ext>
          </c:extLst>
        </c:ser>
        <c:ser>
          <c:idx val="7"/>
          <c:order val="7"/>
          <c:tx>
            <c:strRef>
              <c:f>'Expenses Analysis'!$D$42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Analysis'!$R$42</c:f>
              <c:numCache>
                <c:formatCode>"$"#,##0.00;[Red]\-"$"#,##0.00</c:formatCode>
                <c:ptCount val="1"/>
                <c:pt idx="0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7B-4AC5-810D-3C6CBDCA0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5080975"/>
        <c:axId val="770222703"/>
      </c:barChart>
      <c:catAx>
        <c:axId val="8750809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222703"/>
        <c:crosses val="autoZero"/>
        <c:auto val="1"/>
        <c:lblAlgn val="ctr"/>
        <c:lblOffset val="100"/>
        <c:noMultiLvlLbl val="0"/>
      </c:catAx>
      <c:valAx>
        <c:axId val="7702227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08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r>
              <a:rPr lang="en-US" baseline="0" dirty="0"/>
              <a:t> </a:t>
            </a:r>
            <a:r>
              <a:rPr lang="en-US" dirty="0"/>
              <a:t>Chemical</a:t>
            </a:r>
            <a:r>
              <a:rPr lang="en-US" baseline="0" dirty="0"/>
              <a:t> Expenditure vs. Water Production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Kootha Chemical Expenses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'Expenses Analysis'!$F$138:$Q$138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Analysis'!$F$140:$Q$140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80-4F60-ABCB-F124D2932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1715935"/>
        <c:axId val="68003647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'Expenses Analysis'!$A$139:$E$139</c15:sqref>
                        </c15:formulaRef>
                      </c:ext>
                    </c:extLst>
                    <c:strCache>
                      <c:ptCount val="5"/>
                      <c:pt idx="0">
                        <c:v>Account Type</c:v>
                      </c:pt>
                      <c:pt idx="1">
                        <c:v>Unit</c:v>
                      </c:pt>
                      <c:pt idx="2">
                        <c:v>Value Driver</c:v>
                      </c:pt>
                      <c:pt idx="3">
                        <c:v>Cost Centre</c:v>
                      </c:pt>
                      <c:pt idx="4">
                        <c:v>Cost Centre Element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Analysis'!$F$139:$Q$139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380-4F60-ABCB-F124D293244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Analysis'!$A$141:$E$141</c15:sqref>
                        </c15:formulaRef>
                      </c:ext>
                    </c:extLst>
                    <c:strCache>
                      <c:ptCount val="5"/>
                      <c:pt idx="0">
                        <c:v>Financial Actual</c:v>
                      </c:pt>
                      <c:pt idx="1">
                        <c:v>Surjek</c:v>
                      </c:pt>
                      <c:pt idx="2">
                        <c:v>Expenses</c:v>
                      </c:pt>
                      <c:pt idx="3">
                        <c:v>Chemical Costs</c:v>
                      </c:pt>
                      <c:pt idx="4">
                        <c:v>Chem-Exp (001)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trendline>
                  <c:spPr>
                    <a:ln w="19050" cap="rnd">
                      <a:noFill/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Analysis'!$F$141:$Q$141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2533034.5131168002</c:v>
                      </c:pt>
                      <c:pt idx="1">
                        <c:v>3051574.1625600001</c:v>
                      </c:pt>
                      <c:pt idx="2">
                        <c:v>3084202.7580672004</c:v>
                      </c:pt>
                      <c:pt idx="3">
                        <c:v>4135202.765971201</c:v>
                      </c:pt>
                      <c:pt idx="4">
                        <c:v>4473275.8948415993</c:v>
                      </c:pt>
                      <c:pt idx="5">
                        <c:v>3464957.9260800011</c:v>
                      </c:pt>
                      <c:pt idx="6">
                        <c:v>4049642.8266000003</c:v>
                      </c:pt>
                      <c:pt idx="7">
                        <c:v>4767948.2214000002</c:v>
                      </c:pt>
                      <c:pt idx="8">
                        <c:v>4346722.8083999995</c:v>
                      </c:pt>
                      <c:pt idx="9">
                        <c:v>4671541.1274000006</c:v>
                      </c:pt>
                      <c:pt idx="10">
                        <c:v>5478104.6040000012</c:v>
                      </c:pt>
                      <c:pt idx="11">
                        <c:v>2269805.1667200001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380-4F60-ABCB-F124D293244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Analysis'!$A$142:$E$142</c15:sqref>
                        </c15:formulaRef>
                      </c:ext>
                    </c:extLst>
                    <c:strCache>
                      <c:ptCount val="5"/>
                      <c:pt idx="0">
                        <c:v>Financial Actual</c:v>
                      </c:pt>
                      <c:pt idx="1">
                        <c:v>Jutik</c:v>
                      </c:pt>
                      <c:pt idx="2">
                        <c:v>Expenses</c:v>
                      </c:pt>
                      <c:pt idx="3">
                        <c:v>Chemical Costs</c:v>
                      </c:pt>
                      <c:pt idx="4">
                        <c:v>Chem-Exp (001)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trendline>
                  <c:spPr>
                    <a:ln w="19050" cap="rnd">
                      <a:noFill/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Analysis'!$F$142:$Q$142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1625596.3356633</c:v>
                      </c:pt>
                      <c:pt idx="1">
                        <c:v>1295067.8472731998</c:v>
                      </c:pt>
                      <c:pt idx="2">
                        <c:v>1750624.8818057997</c:v>
                      </c:pt>
                      <c:pt idx="3">
                        <c:v>1472529.3869285996</c:v>
                      </c:pt>
                      <c:pt idx="4">
                        <c:v>1252200.4923928501</c:v>
                      </c:pt>
                      <c:pt idx="5">
                        <c:v>1406782.6738875001</c:v>
                      </c:pt>
                      <c:pt idx="6">
                        <c:v>1877449.5046125001</c:v>
                      </c:pt>
                      <c:pt idx="7">
                        <c:v>1912219.1750437501</c:v>
                      </c:pt>
                      <c:pt idx="8">
                        <c:v>2266625.1980531253</c:v>
                      </c:pt>
                      <c:pt idx="9">
                        <c:v>2234200.5744250002</c:v>
                      </c:pt>
                      <c:pt idx="10">
                        <c:v>2593715.6428375002</c:v>
                      </c:pt>
                      <c:pt idx="11">
                        <c:v>2274807.7859325004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380-4F60-ABCB-F124D293244E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4"/>
          <c:order val="4"/>
          <c:tx>
            <c:v>Kootha Water Production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Analysis'!$F$138:$Q$138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Analysis'!$F$143:$Q$143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80-4F60-ABCB-F124D2932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4556287"/>
        <c:axId val="68003855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'Expenses Analysis'!$A$144:$E$144</c15:sqref>
                        </c15:formulaRef>
                      </c:ext>
                    </c:extLst>
                    <c:strCache>
                      <c:ptCount val="5"/>
                      <c:pt idx="0">
                        <c:v>Water Production Actuals</c:v>
                      </c:pt>
                      <c:pt idx="1">
                        <c:v>Surjek</c:v>
                      </c:pt>
                      <c:pt idx="2">
                        <c:v>None</c:v>
                      </c:pt>
                      <c:pt idx="3">
                        <c:v>None</c:v>
                      </c:pt>
                      <c:pt idx="4">
                        <c:v>None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Analysis'!$F$144:$Q$144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214.968999</c:v>
                      </c:pt>
                      <c:pt idx="1">
                        <c:v>228.199051</c:v>
                      </c:pt>
                      <c:pt idx="2">
                        <c:v>216.53646700000002</c:v>
                      </c:pt>
                      <c:pt idx="3">
                        <c:v>236.760276</c:v>
                      </c:pt>
                      <c:pt idx="4">
                        <c:v>232.052864</c:v>
                      </c:pt>
                      <c:pt idx="5">
                        <c:v>240.21016</c:v>
                      </c:pt>
                      <c:pt idx="6">
                        <c:v>288.160549</c:v>
                      </c:pt>
                      <c:pt idx="7">
                        <c:v>306.884524</c:v>
                      </c:pt>
                      <c:pt idx="8">
                        <c:v>367.65100600000005</c:v>
                      </c:pt>
                      <c:pt idx="9">
                        <c:v>351.99016599999999</c:v>
                      </c:pt>
                      <c:pt idx="10">
                        <c:v>362.822</c:v>
                      </c:pt>
                      <c:pt idx="11">
                        <c:v>260.31229999999999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2380-4F60-ABCB-F124D293244E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Analysis'!$A$145:$E$145</c15:sqref>
                        </c15:formulaRef>
                      </c:ext>
                    </c:extLst>
                    <c:strCache>
                      <c:ptCount val="5"/>
                      <c:pt idx="0">
                        <c:v>Water Production Actuals</c:v>
                      </c:pt>
                      <c:pt idx="1">
                        <c:v>Jutik</c:v>
                      </c:pt>
                      <c:pt idx="2">
                        <c:v>None</c:v>
                      </c:pt>
                      <c:pt idx="3">
                        <c:v>None</c:v>
                      </c:pt>
                      <c:pt idx="4">
                        <c:v>None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Analysis'!$F$145:$Q$145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250.24199099999998</c:v>
                      </c:pt>
                      <c:pt idx="1">
                        <c:v>206.740703</c:v>
                      </c:pt>
                      <c:pt idx="2">
                        <c:v>201.23546099999996</c:v>
                      </c:pt>
                      <c:pt idx="3">
                        <c:v>174.36956599999999</c:v>
                      </c:pt>
                      <c:pt idx="4">
                        <c:v>204.09105</c:v>
                      </c:pt>
                      <c:pt idx="5">
                        <c:v>146.35666599999999</c:v>
                      </c:pt>
                      <c:pt idx="6">
                        <c:v>204.20249700000002</c:v>
                      </c:pt>
                      <c:pt idx="7">
                        <c:v>217.43019900000002</c:v>
                      </c:pt>
                      <c:pt idx="8">
                        <c:v>230.98220000000001</c:v>
                      </c:pt>
                      <c:pt idx="9">
                        <c:v>236.441136</c:v>
                      </c:pt>
                      <c:pt idx="10">
                        <c:v>241.40736899999999</c:v>
                      </c:pt>
                      <c:pt idx="11">
                        <c:v>220.380334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380-4F60-ABCB-F124D293244E}"/>
                  </c:ext>
                </c:extLst>
              </c15:ser>
            </c15:filteredLineSeries>
          </c:ext>
        </c:extLst>
      </c:lineChart>
      <c:dateAx>
        <c:axId val="16017159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036479"/>
        <c:crosses val="autoZero"/>
        <c:auto val="1"/>
        <c:lblOffset val="100"/>
        <c:baseTimeUnit val="months"/>
      </c:dateAx>
      <c:valAx>
        <c:axId val="68003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Chemical 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715935"/>
        <c:crosses val="autoZero"/>
        <c:crossBetween val="between"/>
      </c:valAx>
      <c:valAx>
        <c:axId val="6800385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Water Production</a:t>
                </a:r>
                <a:r>
                  <a:rPr lang="en-US" baseline="0"/>
                  <a:t> (Giga-Litre)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929886480610659"/>
              <c:y val="0.30468869297879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556287"/>
        <c:crosses val="max"/>
        <c:crossBetween val="between"/>
      </c:valAx>
      <c:dateAx>
        <c:axId val="874556287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80038559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Jutik</a:t>
            </a:r>
            <a:r>
              <a:rPr lang="en-US" baseline="0" dirty="0"/>
              <a:t> </a:t>
            </a:r>
            <a:r>
              <a:rPr lang="en-US" dirty="0"/>
              <a:t>Chemical</a:t>
            </a:r>
            <a:r>
              <a:rPr lang="en-US" baseline="0" dirty="0"/>
              <a:t> Expenditure vs Water Production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v>Jutik Chemical Cost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'Expenses Analysis'!$F$138:$Q$138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'Expenses Analysis'!$F$142:$Q$142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E2B3-4C70-98D5-31D2C549D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1715935"/>
        <c:axId val="68003647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'Expenses Analysis'!$A$139:$E$139</c15:sqref>
                        </c15:formulaRef>
                      </c:ext>
                    </c:extLst>
                    <c:strCache>
                      <c:ptCount val="5"/>
                      <c:pt idx="0">
                        <c:v>Account Type</c:v>
                      </c:pt>
                      <c:pt idx="1">
                        <c:v>Unit</c:v>
                      </c:pt>
                      <c:pt idx="2">
                        <c:v>Value Driver</c:v>
                      </c:pt>
                      <c:pt idx="3">
                        <c:v>Cost Centre</c:v>
                      </c:pt>
                      <c:pt idx="4">
                        <c:v>Cost Centre Element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Analysis'!$F$139:$Q$139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2B3-4C70-98D5-31D2C549DE0F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v>Kootha Chemical Expenses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trendline>
                  <c:spPr>
                    <a:ln w="19050" cap="rnd">
                      <a:noFill/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Analysis'!$F$140:$Q$140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593751.84077137313</c:v>
                      </c:pt>
                      <c:pt idx="1">
                        <c:v>820393.03401412489</c:v>
                      </c:pt>
                      <c:pt idx="2">
                        <c:v>642291.58212862327</c:v>
                      </c:pt>
                      <c:pt idx="3">
                        <c:v>609639.97288837493</c:v>
                      </c:pt>
                      <c:pt idx="4">
                        <c:v>626073.16897124995</c:v>
                      </c:pt>
                      <c:pt idx="5">
                        <c:v>602153.37789750006</c:v>
                      </c:pt>
                      <c:pt idx="6">
                        <c:v>1146143.9846999997</c:v>
                      </c:pt>
                      <c:pt idx="7">
                        <c:v>964931.83751249989</c:v>
                      </c:pt>
                      <c:pt idx="8">
                        <c:v>962733.95790000004</c:v>
                      </c:pt>
                      <c:pt idx="9">
                        <c:v>964825.21760624985</c:v>
                      </c:pt>
                      <c:pt idx="10">
                        <c:v>1024534.78359375</c:v>
                      </c:pt>
                      <c:pt idx="11">
                        <c:v>1168045.22566875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2B3-4C70-98D5-31D2C549DE0F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Analysis'!$A$141:$E$141</c15:sqref>
                        </c15:formulaRef>
                      </c:ext>
                    </c:extLst>
                    <c:strCache>
                      <c:ptCount val="5"/>
                      <c:pt idx="0">
                        <c:v>Financial Actual</c:v>
                      </c:pt>
                      <c:pt idx="1">
                        <c:v>Surjek</c:v>
                      </c:pt>
                      <c:pt idx="2">
                        <c:v>Expenses</c:v>
                      </c:pt>
                      <c:pt idx="3">
                        <c:v>Chemical Costs</c:v>
                      </c:pt>
                      <c:pt idx="4">
                        <c:v>Chem-Exp (001)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trendline>
                  <c:spPr>
                    <a:ln w="19050" cap="rnd">
                      <a:noFill/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Analysis'!$F$141:$Q$141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2533034.5131168002</c:v>
                      </c:pt>
                      <c:pt idx="1">
                        <c:v>3051574.1625600001</c:v>
                      </c:pt>
                      <c:pt idx="2">
                        <c:v>3084202.7580672004</c:v>
                      </c:pt>
                      <c:pt idx="3">
                        <c:v>4135202.765971201</c:v>
                      </c:pt>
                      <c:pt idx="4">
                        <c:v>4473275.8948415993</c:v>
                      </c:pt>
                      <c:pt idx="5">
                        <c:v>3464957.9260800011</c:v>
                      </c:pt>
                      <c:pt idx="6">
                        <c:v>4049642.8266000003</c:v>
                      </c:pt>
                      <c:pt idx="7">
                        <c:v>4767948.2214000002</c:v>
                      </c:pt>
                      <c:pt idx="8">
                        <c:v>4346722.8083999995</c:v>
                      </c:pt>
                      <c:pt idx="9">
                        <c:v>4671541.1274000006</c:v>
                      </c:pt>
                      <c:pt idx="10">
                        <c:v>5478104.6040000012</c:v>
                      </c:pt>
                      <c:pt idx="11">
                        <c:v>2269805.1667200001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2B3-4C70-98D5-31D2C549DE0F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6"/>
          <c:tx>
            <c:v>Jutik Water Production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Analysis'!$F$138:$Q$138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'Expenses Analysis'!$F$145:$Q$145</c:f>
              <c:numCache>
                <c:formatCode>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E2B3-4C70-98D5-31D2C549D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4556287"/>
        <c:axId val="680038559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v>Kootha Water Production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Analysis'!$F$143:$Q$143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181.933291</c:v>
                      </c:pt>
                      <c:pt idx="1">
                        <c:v>187.44394299999999</c:v>
                      </c:pt>
                      <c:pt idx="2">
                        <c:v>184.77365699999999</c:v>
                      </c:pt>
                      <c:pt idx="3">
                        <c:v>191.54109299999999</c:v>
                      </c:pt>
                      <c:pt idx="4">
                        <c:v>98.096062000000003</c:v>
                      </c:pt>
                      <c:pt idx="5">
                        <c:v>185.30685299999999</c:v>
                      </c:pt>
                      <c:pt idx="6">
                        <c:v>186.90143900000001</c:v>
                      </c:pt>
                      <c:pt idx="7">
                        <c:v>158.58676500000001</c:v>
                      </c:pt>
                      <c:pt idx="8">
                        <c:v>191.40367599999999</c:v>
                      </c:pt>
                      <c:pt idx="9">
                        <c:v>171.057864</c:v>
                      </c:pt>
                      <c:pt idx="10">
                        <c:v>169.28699900000001</c:v>
                      </c:pt>
                      <c:pt idx="11">
                        <c:v>142.50871699999999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2B3-4C70-98D5-31D2C549DE0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Analysis'!$A$144:$E$144</c15:sqref>
                        </c15:formulaRef>
                      </c:ext>
                    </c:extLst>
                    <c:strCache>
                      <c:ptCount val="5"/>
                      <c:pt idx="0">
                        <c:v>Water Production Actuals</c:v>
                      </c:pt>
                      <c:pt idx="1">
                        <c:v>Surjek</c:v>
                      </c:pt>
                      <c:pt idx="2">
                        <c:v>None</c:v>
                      </c:pt>
                      <c:pt idx="3">
                        <c:v>None</c:v>
                      </c:pt>
                      <c:pt idx="4">
                        <c:v>None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Analysis'!$F$144:$Q$144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214.968999</c:v>
                      </c:pt>
                      <c:pt idx="1">
                        <c:v>228.199051</c:v>
                      </c:pt>
                      <c:pt idx="2">
                        <c:v>216.53646700000002</c:v>
                      </c:pt>
                      <c:pt idx="3">
                        <c:v>236.760276</c:v>
                      </c:pt>
                      <c:pt idx="4">
                        <c:v>232.052864</c:v>
                      </c:pt>
                      <c:pt idx="5">
                        <c:v>240.21016</c:v>
                      </c:pt>
                      <c:pt idx="6">
                        <c:v>288.160549</c:v>
                      </c:pt>
                      <c:pt idx="7">
                        <c:v>306.884524</c:v>
                      </c:pt>
                      <c:pt idx="8">
                        <c:v>367.65100600000005</c:v>
                      </c:pt>
                      <c:pt idx="9">
                        <c:v>351.99016599999999</c:v>
                      </c:pt>
                      <c:pt idx="10">
                        <c:v>362.822</c:v>
                      </c:pt>
                      <c:pt idx="11">
                        <c:v>260.31229999999999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2B3-4C70-98D5-31D2C549DE0F}"/>
                  </c:ext>
                </c:extLst>
              </c15:ser>
            </c15:filteredLineSeries>
          </c:ext>
        </c:extLst>
      </c:lineChart>
      <c:dateAx>
        <c:axId val="16017159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036479"/>
        <c:crosses val="autoZero"/>
        <c:auto val="1"/>
        <c:lblOffset val="100"/>
        <c:baseTimeUnit val="months"/>
      </c:dateAx>
      <c:valAx>
        <c:axId val="68003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Chemical 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715935"/>
        <c:crosses val="autoZero"/>
        <c:crossBetween val="between"/>
      </c:valAx>
      <c:valAx>
        <c:axId val="6800385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Water Production</a:t>
                </a:r>
                <a:r>
                  <a:rPr lang="en-US" baseline="0"/>
                  <a:t> (Giga-Litre)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929886480610659"/>
              <c:y val="0.30468869297879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556287"/>
        <c:crosses val="max"/>
        <c:crossBetween val="between"/>
      </c:valAx>
      <c:dateAx>
        <c:axId val="874556287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80038559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Surjek</a:t>
            </a:r>
            <a:r>
              <a:rPr lang="en-US" dirty="0"/>
              <a:t> Chemical</a:t>
            </a:r>
            <a:r>
              <a:rPr lang="en-US" baseline="0" dirty="0"/>
              <a:t> Expenditure vs Water Production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Surjek Chemica lCost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'Expenses Analysis'!$F$138:$Q$138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'Expenses Analysis'!$F$141:$Q$141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AC4A-42A1-B336-471EBEF05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1715935"/>
        <c:axId val="68003647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'Expenses Analysis'!$A$139:$E$139</c15:sqref>
                        </c15:formulaRef>
                      </c:ext>
                    </c:extLst>
                    <c:strCache>
                      <c:ptCount val="5"/>
                      <c:pt idx="0">
                        <c:v>Account Type</c:v>
                      </c:pt>
                      <c:pt idx="1">
                        <c:v>Unit</c:v>
                      </c:pt>
                      <c:pt idx="2">
                        <c:v>Value Driver</c:v>
                      </c:pt>
                      <c:pt idx="3">
                        <c:v>Cost Centre</c:v>
                      </c:pt>
                      <c:pt idx="4">
                        <c:v>Cost Centre Element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Analysis'!$F$139:$Q$139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C4A-42A1-B336-471EBEF05021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v>Kootha Chemical Expenses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trendline>
                  <c:spPr>
                    <a:ln w="19050" cap="rnd">
                      <a:noFill/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Analysis'!$F$140:$Q$140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593751.84077137313</c:v>
                      </c:pt>
                      <c:pt idx="1">
                        <c:v>820393.03401412489</c:v>
                      </c:pt>
                      <c:pt idx="2">
                        <c:v>642291.58212862327</c:v>
                      </c:pt>
                      <c:pt idx="3">
                        <c:v>609639.97288837493</c:v>
                      </c:pt>
                      <c:pt idx="4">
                        <c:v>626073.16897124995</c:v>
                      </c:pt>
                      <c:pt idx="5">
                        <c:v>602153.37789750006</c:v>
                      </c:pt>
                      <c:pt idx="6">
                        <c:v>1146143.9846999997</c:v>
                      </c:pt>
                      <c:pt idx="7">
                        <c:v>964931.83751249989</c:v>
                      </c:pt>
                      <c:pt idx="8">
                        <c:v>962733.95790000004</c:v>
                      </c:pt>
                      <c:pt idx="9">
                        <c:v>964825.21760624985</c:v>
                      </c:pt>
                      <c:pt idx="10">
                        <c:v>1024534.78359375</c:v>
                      </c:pt>
                      <c:pt idx="11">
                        <c:v>1168045.22566875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C4A-42A1-B336-471EBEF05021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Analysis'!$A$142:$E$142</c15:sqref>
                        </c15:formulaRef>
                      </c:ext>
                    </c:extLst>
                    <c:strCache>
                      <c:ptCount val="5"/>
                      <c:pt idx="0">
                        <c:v>Financial Actual</c:v>
                      </c:pt>
                      <c:pt idx="1">
                        <c:v>Jutik</c:v>
                      </c:pt>
                      <c:pt idx="2">
                        <c:v>Expenses</c:v>
                      </c:pt>
                      <c:pt idx="3">
                        <c:v>Chemical Costs</c:v>
                      </c:pt>
                      <c:pt idx="4">
                        <c:v>Chem-Exp (001)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trendline>
                  <c:spPr>
                    <a:ln w="19050" cap="rnd">
                      <a:noFill/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Analysis'!$F$142:$Q$142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1625596.3356633</c:v>
                      </c:pt>
                      <c:pt idx="1">
                        <c:v>1295067.8472731998</c:v>
                      </c:pt>
                      <c:pt idx="2">
                        <c:v>1750624.8818057997</c:v>
                      </c:pt>
                      <c:pt idx="3">
                        <c:v>1472529.3869285996</c:v>
                      </c:pt>
                      <c:pt idx="4">
                        <c:v>1252200.4923928501</c:v>
                      </c:pt>
                      <c:pt idx="5">
                        <c:v>1406782.6738875001</c:v>
                      </c:pt>
                      <c:pt idx="6">
                        <c:v>1877449.5046125001</c:v>
                      </c:pt>
                      <c:pt idx="7">
                        <c:v>1912219.1750437501</c:v>
                      </c:pt>
                      <c:pt idx="8">
                        <c:v>2266625.1980531253</c:v>
                      </c:pt>
                      <c:pt idx="9">
                        <c:v>2234200.5744250002</c:v>
                      </c:pt>
                      <c:pt idx="10">
                        <c:v>2593715.6428375002</c:v>
                      </c:pt>
                      <c:pt idx="11">
                        <c:v>2274807.7859325004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C4A-42A1-B336-471EBEF0502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5"/>
          <c:order val="5"/>
          <c:tx>
            <c:v>Surjek Water Production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Analysis'!$F$138:$Q$138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 xmlns:c15="http://schemas.microsoft.com/office/drawing/2012/chart"/>
            </c:numRef>
          </c:cat>
          <c:val>
            <c:numRef>
              <c:f>'Expenses Analysis'!$F$144:$Q$144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C4A-42A1-B336-471EBEF05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4556287"/>
        <c:axId val="680038559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v>Kootha Water Production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Analysis'!$F$143:$Q$143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181.933291</c:v>
                      </c:pt>
                      <c:pt idx="1">
                        <c:v>187.44394299999999</c:v>
                      </c:pt>
                      <c:pt idx="2">
                        <c:v>184.77365699999999</c:v>
                      </c:pt>
                      <c:pt idx="3">
                        <c:v>191.54109299999999</c:v>
                      </c:pt>
                      <c:pt idx="4">
                        <c:v>98.096062000000003</c:v>
                      </c:pt>
                      <c:pt idx="5">
                        <c:v>185.30685299999999</c:v>
                      </c:pt>
                      <c:pt idx="6">
                        <c:v>186.90143900000001</c:v>
                      </c:pt>
                      <c:pt idx="7">
                        <c:v>158.58676500000001</c:v>
                      </c:pt>
                      <c:pt idx="8">
                        <c:v>191.40367599999999</c:v>
                      </c:pt>
                      <c:pt idx="9">
                        <c:v>171.057864</c:v>
                      </c:pt>
                      <c:pt idx="10">
                        <c:v>169.28699900000001</c:v>
                      </c:pt>
                      <c:pt idx="11">
                        <c:v>142.50871699999999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AC4A-42A1-B336-471EBEF05021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Analysis'!$A$145:$E$145</c15:sqref>
                        </c15:formulaRef>
                      </c:ext>
                    </c:extLst>
                    <c:strCache>
                      <c:ptCount val="5"/>
                      <c:pt idx="0">
                        <c:v>Water Production Actuals</c:v>
                      </c:pt>
                      <c:pt idx="1">
                        <c:v>Jutik</c:v>
                      </c:pt>
                      <c:pt idx="2">
                        <c:v>None</c:v>
                      </c:pt>
                      <c:pt idx="3">
                        <c:v>None</c:v>
                      </c:pt>
                      <c:pt idx="4">
                        <c:v>None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Analysis'!$F$138:$Q$138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Analysis'!$F$145:$Q$145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250.24199099999998</c:v>
                      </c:pt>
                      <c:pt idx="1">
                        <c:v>206.740703</c:v>
                      </c:pt>
                      <c:pt idx="2">
                        <c:v>201.23546099999996</c:v>
                      </c:pt>
                      <c:pt idx="3">
                        <c:v>174.36956599999999</c:v>
                      </c:pt>
                      <c:pt idx="4">
                        <c:v>204.09105</c:v>
                      </c:pt>
                      <c:pt idx="5">
                        <c:v>146.35666599999999</c:v>
                      </c:pt>
                      <c:pt idx="6">
                        <c:v>204.20249700000002</c:v>
                      </c:pt>
                      <c:pt idx="7">
                        <c:v>217.43019900000002</c:v>
                      </c:pt>
                      <c:pt idx="8">
                        <c:v>230.98220000000001</c:v>
                      </c:pt>
                      <c:pt idx="9">
                        <c:v>236.441136</c:v>
                      </c:pt>
                      <c:pt idx="10">
                        <c:v>241.40736899999999</c:v>
                      </c:pt>
                      <c:pt idx="11">
                        <c:v>220.380334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C4A-42A1-B336-471EBEF05021}"/>
                  </c:ext>
                </c:extLst>
              </c15:ser>
            </c15:filteredLineSeries>
          </c:ext>
        </c:extLst>
      </c:lineChart>
      <c:dateAx>
        <c:axId val="16017159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036479"/>
        <c:crosses val="autoZero"/>
        <c:auto val="1"/>
        <c:lblOffset val="100"/>
        <c:baseTimeUnit val="months"/>
      </c:dateAx>
      <c:valAx>
        <c:axId val="68003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Chemical Expenditure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715935"/>
        <c:crosses val="autoZero"/>
        <c:crossBetween val="between"/>
      </c:valAx>
      <c:valAx>
        <c:axId val="6800385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Water Production</a:t>
                </a:r>
                <a:r>
                  <a:rPr lang="en-US" baseline="0"/>
                  <a:t> (Giga-Litre)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929886480610659"/>
              <c:y val="0.30468869297879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556287"/>
        <c:crosses val="max"/>
        <c:crossBetween val="between"/>
      </c:valAx>
      <c:dateAx>
        <c:axId val="874556287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80038559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EBIT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'[1]EBIT Analysis'!$A$25:$D$25</c:f>
              <c:strCache>
                <c:ptCount val="1"/>
                <c:pt idx="0">
                  <c:v>Kootha EBIT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'[1]EBIT Analysis'!$E$24:$Q$24</c15:sqref>
                  </c15:fullRef>
                </c:ext>
              </c:extLst>
              <c:f>'[1]EBIT Analysis'!$Q$24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'[1]EBIT Analysis'!$E$25:$Q$25</c15:sqref>
                  </c15:fullRef>
                </c:ext>
              </c:extLst>
              <c:f>'[1]EBIT Analysis'!$Q$25</c:f>
              <c:numCache>
                <c:formatCode>General</c:formatCode>
                <c:ptCount val="1"/>
                <c:pt idx="0">
                  <c:v>19721133.205825478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A7-438C-A19F-400B33C22F86}"/>
            </c:ext>
          </c:extLst>
        </c:ser>
        <c:ser>
          <c:idx val="1"/>
          <c:order val="1"/>
          <c:tx>
            <c:strRef>
              <c:f>'[1]EBIT Analysis'!$A$26:$D$26</c:f>
              <c:strCache>
                <c:ptCount val="1"/>
                <c:pt idx="0">
                  <c:v>Surjek EBIT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'[1]EBIT Analysis'!$E$24:$Q$24</c15:sqref>
                  </c15:fullRef>
                </c:ext>
              </c:extLst>
              <c:f>'[1]EBIT Analysis'!$Q$24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'[1]EBIT Analysis'!$E$26:$Q$26</c15:sqref>
                  </c15:fullRef>
                </c:ext>
              </c:extLst>
              <c:f>'[1]EBIT Analysis'!$Q$26</c:f>
              <c:numCache>
                <c:formatCode>General</c:formatCode>
                <c:ptCount val="1"/>
                <c:pt idx="0">
                  <c:v>22936250.129034162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A7-438C-A19F-400B33C22F86}"/>
            </c:ext>
          </c:extLst>
        </c:ser>
        <c:ser>
          <c:idx val="2"/>
          <c:order val="2"/>
          <c:tx>
            <c:strRef>
              <c:f>'[1]EBIT Analysis'!$A$27:$D$27</c:f>
              <c:strCache>
                <c:ptCount val="1"/>
                <c:pt idx="0">
                  <c:v>Jutik EBIT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'[1]EBIT Analysis'!$E$24:$Q$24</c15:sqref>
                  </c15:fullRef>
                </c:ext>
              </c:extLst>
              <c:f>'[1]EBIT Analysis'!$Q$24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'[1]EBIT Analysis'!$E$27:$Q$27</c15:sqref>
                  </c15:fullRef>
                </c:ext>
              </c:extLst>
              <c:f>'[1]EBIT Analysis'!$Q$27</c:f>
              <c:numCache>
                <c:formatCode>General</c:formatCode>
                <c:ptCount val="1"/>
                <c:pt idx="0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A7-438C-A19F-400B33C22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050255"/>
        <c:axId val="467013551"/>
      </c:barChart>
      <c:catAx>
        <c:axId val="69505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013551"/>
        <c:crosses val="autoZero"/>
        <c:auto val="1"/>
        <c:lblAlgn val="ctr"/>
        <c:lblOffset val="100"/>
        <c:noMultiLvlLbl val="0"/>
      </c:catAx>
      <c:valAx>
        <c:axId val="46701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5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</a:t>
            </a:r>
            <a:r>
              <a:rPr lang="en-US" baseline="0"/>
              <a:t> EBIT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'[1]EBIT Analysis'!$A$25:$D$25</c:f>
              <c:strCache>
                <c:ptCount val="1"/>
                <c:pt idx="0">
                  <c:v>Kootha EBIT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'[1]EBIT Analysis'!$E$24:$Q$24</c15:sqref>
                  </c15:fullRef>
                </c:ext>
              </c:extLst>
              <c:f>'[1]EBIT Analysis'!$E$24:$P$24</c:f>
              <c:strCach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'[1]EBIT Analysis'!$E$25:$Q$25</c15:sqref>
                  </c15:fullRef>
                </c:ext>
              </c:extLst>
              <c:f>'[1]EBIT Analysis'!$E$25:$P$25</c:f>
              <c:numCache>
                <c:formatCode>General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2572779.3705296312</c:v>
                </c:pt>
                <c:pt idx="7">
                  <c:v>2504531.9499788247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1-4CC3-B57C-E6BDE99F524C}"/>
            </c:ext>
          </c:extLst>
        </c:ser>
        <c:ser>
          <c:idx val="1"/>
          <c:order val="1"/>
          <c:tx>
            <c:strRef>
              <c:f>'[1]EBIT Analysis'!$A$26:$D$26</c:f>
              <c:strCache>
                <c:ptCount val="1"/>
                <c:pt idx="0">
                  <c:v>Surjek EBIT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'[1]EBIT Analysis'!$E$24:$Q$24</c15:sqref>
                  </c15:fullRef>
                </c:ext>
              </c:extLst>
              <c:f>'[1]EBIT Analysis'!$E$24:$P$24</c:f>
              <c:strCach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'[1]EBIT Analysis'!$E$26:$Q$26</c15:sqref>
                  </c15:fullRef>
                </c:ext>
              </c:extLst>
              <c:f>'[1]EBIT Analysis'!$E$26:$P$26</c:f>
              <c:numCache>
                <c:formatCode>General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7675095.9504672009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41-4CC3-B57C-E6BDE99F524C}"/>
            </c:ext>
          </c:extLst>
        </c:ser>
        <c:ser>
          <c:idx val="2"/>
          <c:order val="2"/>
          <c:tx>
            <c:strRef>
              <c:f>'[1]EBIT Analysis'!$A$27:$D$27</c:f>
              <c:strCache>
                <c:ptCount val="1"/>
                <c:pt idx="0">
                  <c:v>Jutik EBIT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'[1]EBIT Analysis'!$E$24:$Q$24</c15:sqref>
                  </c15:fullRef>
                </c:ext>
              </c:extLst>
              <c:f>'[1]EBIT Analysis'!$E$24:$P$24</c:f>
              <c:strCach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'[1]EBIT Analysis'!$E$27:$Q$27</c15:sqref>
                  </c15:fullRef>
                </c:ext>
              </c:extLst>
              <c:f>'[1]EBIT Analysis'!$E$27:$P$27</c:f>
              <c:numCache>
                <c:formatCode>General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41-4CC3-B57C-E6BDE99F5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069055"/>
        <c:axId val="587756639"/>
      </c:lineChart>
      <c:catAx>
        <c:axId val="69506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756639"/>
        <c:crosses val="autoZero"/>
        <c:auto val="1"/>
        <c:lblAlgn val="ctr"/>
        <c:lblOffset val="100"/>
        <c:noMultiLvlLbl val="0"/>
      </c:catAx>
      <c:valAx>
        <c:axId val="58775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6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Revenues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'Revenue Analysis'!$A$35:$C$35</c:f>
              <c:strCache>
                <c:ptCount val="3"/>
                <c:pt idx="0">
                  <c:v>Kootha</c:v>
                </c:pt>
                <c:pt idx="1">
                  <c:v>Revenue</c:v>
                </c:pt>
                <c:pt idx="2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Analysis'!$D$35:$P$35</c:f>
              <c:numCache>
                <c:formatCode>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9A-4925-87FC-47F98C32DD3E}"/>
            </c:ext>
          </c:extLst>
        </c:ser>
        <c:ser>
          <c:idx val="2"/>
          <c:order val="2"/>
          <c:tx>
            <c:strRef>
              <c:f>'Revenue Analysis'!$A$36:$C$36</c:f>
              <c:strCache>
                <c:ptCount val="3"/>
                <c:pt idx="0">
                  <c:v>Kootha</c:v>
                </c:pt>
                <c:pt idx="1">
                  <c:v>Revenue</c:v>
                </c:pt>
                <c:pt idx="2">
                  <c:v>002 Public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Analysis'!$D$36:$P$36</c:f>
              <c:numCache>
                <c:formatCode>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9A-4925-87FC-47F98C32DD3E}"/>
            </c:ext>
          </c:extLst>
        </c:ser>
        <c:ser>
          <c:idx val="3"/>
          <c:order val="3"/>
          <c:tx>
            <c:strRef>
              <c:f>'Revenue Analysis'!$A$37:$C$37</c:f>
              <c:strCache>
                <c:ptCount val="3"/>
                <c:pt idx="0">
                  <c:v>Kootha</c:v>
                </c:pt>
                <c:pt idx="1">
                  <c:v>Revenue</c:v>
                </c:pt>
                <c:pt idx="2">
                  <c:v>003 Residential Sales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Analysis'!$D$37:$P$37</c:f>
              <c:numCache>
                <c:formatCode>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9A-4925-87FC-47F98C32D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0081152"/>
        <c:axId val="11240850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'Revenue Analysis'!$A$34:$C$34</c15:sqref>
                        </c15:formulaRef>
                      </c:ext>
                    </c:extLst>
                    <c:strCache>
                      <c:ptCount val="3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Profit Centre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Analysis'!$D$34:$P$34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19A-4925-87FC-47F98C32DD3E}"/>
                  </c:ext>
                </c:extLst>
              </c15:ser>
            </c15:filteredLineSeries>
          </c:ext>
        </c:extLst>
      </c:lineChart>
      <c:dateAx>
        <c:axId val="12200811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085024"/>
        <c:crosses val="autoZero"/>
        <c:auto val="1"/>
        <c:lblOffset val="100"/>
        <c:baseTimeUnit val="months"/>
      </c:dateAx>
      <c:valAx>
        <c:axId val="112408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08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Revenues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'Revenue Analysis'!$A$38:$C$38</c:f>
              <c:strCache>
                <c:ptCount val="3"/>
                <c:pt idx="0">
                  <c:v>Surjek</c:v>
                </c:pt>
                <c:pt idx="1">
                  <c:v>Revenue</c:v>
                </c:pt>
                <c:pt idx="2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Analysis'!$D$38:$P$38</c:f>
              <c:numCache>
                <c:formatCode>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A1-41D6-999B-42FF4D65D679}"/>
            </c:ext>
          </c:extLst>
        </c:ser>
        <c:ser>
          <c:idx val="5"/>
          <c:order val="5"/>
          <c:tx>
            <c:strRef>
              <c:f>'Revenue Analysis'!$A$39:$C$39</c:f>
              <c:strCache>
                <c:ptCount val="3"/>
                <c:pt idx="0">
                  <c:v>Surjek</c:v>
                </c:pt>
                <c:pt idx="1">
                  <c:v>Revenue</c:v>
                </c:pt>
                <c:pt idx="2">
                  <c:v>002 Public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Analysis'!$D$39:$P$39</c:f>
              <c:numCache>
                <c:formatCode>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A1-41D6-999B-42FF4D65D679}"/>
            </c:ext>
          </c:extLst>
        </c:ser>
        <c:ser>
          <c:idx val="6"/>
          <c:order val="6"/>
          <c:tx>
            <c:strRef>
              <c:f>'Revenue Analysis'!$A$40:$C$40</c:f>
              <c:strCache>
                <c:ptCount val="3"/>
                <c:pt idx="0">
                  <c:v>Surjek</c:v>
                </c:pt>
                <c:pt idx="1">
                  <c:v>Revenue</c:v>
                </c:pt>
                <c:pt idx="2">
                  <c:v>003 Residential Sales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Analysis'!$D$40:$P$40</c:f>
              <c:numCache>
                <c:formatCode>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A1-41D6-999B-42FF4D65D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5925920"/>
        <c:axId val="939986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'Revenue Analysis'!$A$34:$C$34</c15:sqref>
                        </c15:formulaRef>
                      </c:ext>
                    </c:extLst>
                    <c:strCache>
                      <c:ptCount val="3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Profit Centre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Analysis'!$D$34:$P$34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BA1-41D6-999B-42FF4D65D679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Analysis'!$A$35:$C$35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Analysis'!$D$35:$P$35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3094536.9986999994</c:v>
                      </c:pt>
                      <c:pt idx="1">
                        <c:v>2980521.8105250001</c:v>
                      </c:pt>
                      <c:pt idx="2">
                        <c:v>2752413.7409999999</c:v>
                      </c:pt>
                      <c:pt idx="3">
                        <c:v>2732151.9371999996</c:v>
                      </c:pt>
                      <c:pt idx="4">
                        <c:v>2885028.0122999996</c:v>
                      </c:pt>
                      <c:pt idx="5">
                        <c:v>2815308.3782250006</c:v>
                      </c:pt>
                      <c:pt idx="6">
                        <c:v>4092821.3597249994</c:v>
                      </c:pt>
                      <c:pt idx="7">
                        <c:v>3622839.5636999998</c:v>
                      </c:pt>
                      <c:pt idx="8">
                        <c:v>3818238.1009499999</c:v>
                      </c:pt>
                      <c:pt idx="9">
                        <c:v>2789853.534825</c:v>
                      </c:pt>
                      <c:pt idx="10">
                        <c:v>2822646.2911499999</c:v>
                      </c:pt>
                      <c:pt idx="11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BA1-41D6-999B-42FF4D65D67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Analysis'!$A$36:$C$36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Analysis'!$D$36:$P$36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1523285.8376100748</c:v>
                      </c:pt>
                      <c:pt idx="1">
                        <c:v>1467161.8612309312</c:v>
                      </c:pt>
                      <c:pt idx="2">
                        <c:v>1354875.66400725</c:v>
                      </c:pt>
                      <c:pt idx="3">
                        <c:v>1344901.7910867</c:v>
                      </c:pt>
                      <c:pt idx="4">
                        <c:v>1420155.039054675</c:v>
                      </c:pt>
                      <c:pt idx="5">
                        <c:v>1385835.5491812564</c:v>
                      </c:pt>
                      <c:pt idx="6">
                        <c:v>2014691.3143246307</c:v>
                      </c:pt>
                      <c:pt idx="7">
                        <c:v>1783342.7752313251</c:v>
                      </c:pt>
                      <c:pt idx="8">
                        <c:v>1879527.7051926372</c:v>
                      </c:pt>
                      <c:pt idx="9">
                        <c:v>1373305.4025176065</c:v>
                      </c:pt>
                      <c:pt idx="10">
                        <c:v>1389447.6368185873</c:v>
                      </c:pt>
                      <c:pt idx="11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BA1-41D6-999B-42FF4D65D679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Analysis'!$A$37:$C$37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Analysis'!$D$37:$P$37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1296758.36136</c:v>
                      </c:pt>
                      <c:pt idx="1">
                        <c:v>1248980.56822</c:v>
                      </c:pt>
                      <c:pt idx="2">
                        <c:v>1153392.4247999999</c:v>
                      </c:pt>
                      <c:pt idx="3">
                        <c:v>1144901.76416</c:v>
                      </c:pt>
                      <c:pt idx="4">
                        <c:v>1208964.11944</c:v>
                      </c:pt>
                      <c:pt idx="5">
                        <c:v>1179748.2727800002</c:v>
                      </c:pt>
                      <c:pt idx="6">
                        <c:v>1715087.0459799999</c:v>
                      </c:pt>
                      <c:pt idx="7">
                        <c:v>1518142.2933600002</c:v>
                      </c:pt>
                      <c:pt idx="8">
                        <c:v>1600023.58516</c:v>
                      </c:pt>
                      <c:pt idx="9">
                        <c:v>1169081.4812600003</c:v>
                      </c:pt>
                      <c:pt idx="10">
                        <c:v>1182823.2077200001</c:v>
                      </c:pt>
                      <c:pt idx="11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BA1-41D6-999B-42FF4D65D679}"/>
                  </c:ext>
                </c:extLst>
              </c15:ser>
            </c15:filteredLineSeries>
          </c:ext>
        </c:extLst>
      </c:lineChart>
      <c:dateAx>
        <c:axId val="131592592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986320"/>
        <c:crosses val="autoZero"/>
        <c:auto val="1"/>
        <c:lblOffset val="100"/>
        <c:baseTimeUnit val="months"/>
      </c:dateAx>
      <c:valAx>
        <c:axId val="9399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92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Revenues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7"/>
          <c:tx>
            <c:strRef>
              <c:f>'Revenue Analysis'!$A$41:$C$41</c:f>
              <c:strCache>
                <c:ptCount val="3"/>
                <c:pt idx="0">
                  <c:v>Jutik</c:v>
                </c:pt>
                <c:pt idx="1">
                  <c:v>Revenue</c:v>
                </c:pt>
                <c:pt idx="2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Analysis'!$D$41:$P$41</c:f>
              <c:numCache>
                <c:formatCode>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B5-4E1D-9837-5A63402171C5}"/>
            </c:ext>
          </c:extLst>
        </c:ser>
        <c:ser>
          <c:idx val="8"/>
          <c:order val="8"/>
          <c:tx>
            <c:strRef>
              <c:f>'Revenue Analysis'!$A$42:$C$42</c:f>
              <c:strCache>
                <c:ptCount val="3"/>
                <c:pt idx="0">
                  <c:v>Jutik</c:v>
                </c:pt>
                <c:pt idx="1">
                  <c:v>Revenue</c:v>
                </c:pt>
                <c:pt idx="2">
                  <c:v>002 Public Sales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Analysis'!$D$42:$P$42</c:f>
              <c:numCache>
                <c:formatCode>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B5-4E1D-9837-5A63402171C5}"/>
            </c:ext>
          </c:extLst>
        </c:ser>
        <c:ser>
          <c:idx val="9"/>
          <c:order val="9"/>
          <c:tx>
            <c:strRef>
              <c:f>'Revenue Analysis'!$A$43:$C$43</c:f>
              <c:strCache>
                <c:ptCount val="3"/>
                <c:pt idx="0">
                  <c:v>Jutik</c:v>
                </c:pt>
                <c:pt idx="1">
                  <c:v>Revenue</c:v>
                </c:pt>
                <c:pt idx="2">
                  <c:v>003 Residential Sales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Analysis'!$D$33:$P$33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Analysis'!$D$43:$P$43</c:f>
              <c:numCache>
                <c:formatCode>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B5-4E1D-9837-5A6340217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8012208"/>
        <c:axId val="9427589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'Revenue Analysis'!$A$34:$C$34</c15:sqref>
                        </c15:formulaRef>
                      </c:ext>
                    </c:extLst>
                    <c:strCache>
                      <c:ptCount val="3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Profit Centre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Analysis'!$D$34:$P$34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2B5-4E1D-9837-5A63402171C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Analysis'!$A$35:$C$35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Analysis'!$D$35:$P$35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3094536.9986999994</c:v>
                      </c:pt>
                      <c:pt idx="1">
                        <c:v>2980521.8105250001</c:v>
                      </c:pt>
                      <c:pt idx="2">
                        <c:v>2752413.7409999999</c:v>
                      </c:pt>
                      <c:pt idx="3">
                        <c:v>2732151.9371999996</c:v>
                      </c:pt>
                      <c:pt idx="4">
                        <c:v>2885028.0122999996</c:v>
                      </c:pt>
                      <c:pt idx="5">
                        <c:v>2815308.3782250006</c:v>
                      </c:pt>
                      <c:pt idx="6">
                        <c:v>4092821.3597249994</c:v>
                      </c:pt>
                      <c:pt idx="7">
                        <c:v>3622839.5636999998</c:v>
                      </c:pt>
                      <c:pt idx="8">
                        <c:v>3818238.1009499999</c:v>
                      </c:pt>
                      <c:pt idx="9">
                        <c:v>2789853.534825</c:v>
                      </c:pt>
                      <c:pt idx="10">
                        <c:v>2822646.2911499999</c:v>
                      </c:pt>
                      <c:pt idx="11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B5-4E1D-9837-5A63402171C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Analysis'!$A$36:$C$36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Analysis'!$D$36:$P$36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1523285.8376100748</c:v>
                      </c:pt>
                      <c:pt idx="1">
                        <c:v>1467161.8612309312</c:v>
                      </c:pt>
                      <c:pt idx="2">
                        <c:v>1354875.66400725</c:v>
                      </c:pt>
                      <c:pt idx="3">
                        <c:v>1344901.7910867</c:v>
                      </c:pt>
                      <c:pt idx="4">
                        <c:v>1420155.039054675</c:v>
                      </c:pt>
                      <c:pt idx="5">
                        <c:v>1385835.5491812564</c:v>
                      </c:pt>
                      <c:pt idx="6">
                        <c:v>2014691.3143246307</c:v>
                      </c:pt>
                      <c:pt idx="7">
                        <c:v>1783342.7752313251</c:v>
                      </c:pt>
                      <c:pt idx="8">
                        <c:v>1879527.7051926372</c:v>
                      </c:pt>
                      <c:pt idx="9">
                        <c:v>1373305.4025176065</c:v>
                      </c:pt>
                      <c:pt idx="10">
                        <c:v>1389447.6368185873</c:v>
                      </c:pt>
                      <c:pt idx="11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B5-4E1D-9837-5A63402171C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Analysis'!$A$37:$C$37</c15:sqref>
                        </c15:formulaRef>
                      </c:ext>
                    </c:extLst>
                    <c:strCache>
                      <c:ptCount val="3"/>
                      <c:pt idx="0">
                        <c:v>Kootha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Analysis'!$D$37:$P$37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1296758.36136</c:v>
                      </c:pt>
                      <c:pt idx="1">
                        <c:v>1248980.56822</c:v>
                      </c:pt>
                      <c:pt idx="2">
                        <c:v>1153392.4247999999</c:v>
                      </c:pt>
                      <c:pt idx="3">
                        <c:v>1144901.76416</c:v>
                      </c:pt>
                      <c:pt idx="4">
                        <c:v>1208964.11944</c:v>
                      </c:pt>
                      <c:pt idx="5">
                        <c:v>1179748.2727800002</c:v>
                      </c:pt>
                      <c:pt idx="6">
                        <c:v>1715087.0459799999</c:v>
                      </c:pt>
                      <c:pt idx="7">
                        <c:v>1518142.2933600002</c:v>
                      </c:pt>
                      <c:pt idx="8">
                        <c:v>1600023.58516</c:v>
                      </c:pt>
                      <c:pt idx="9">
                        <c:v>1169081.4812600003</c:v>
                      </c:pt>
                      <c:pt idx="10">
                        <c:v>1182823.2077200001</c:v>
                      </c:pt>
                      <c:pt idx="11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B5-4E1D-9837-5A63402171C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Analysis'!$A$38:$C$38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001 Private Water Hedge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Analysis'!$D$38:$P$38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7220021.2387499996</c:v>
                      </c:pt>
                      <c:pt idx="1">
                        <c:v>6085131.0149999997</c:v>
                      </c:pt>
                      <c:pt idx="2">
                        <c:v>6723291.7162500005</c:v>
                      </c:pt>
                      <c:pt idx="3">
                        <c:v>6313180.5299999993</c:v>
                      </c:pt>
                      <c:pt idx="4">
                        <c:v>5763708.6674999995</c:v>
                      </c:pt>
                      <c:pt idx="5">
                        <c:v>6484566.5099999998</c:v>
                      </c:pt>
                      <c:pt idx="6">
                        <c:v>9314190.6750000007</c:v>
                      </c:pt>
                      <c:pt idx="7">
                        <c:v>6750396.1374999993</c:v>
                      </c:pt>
                      <c:pt idx="8">
                        <c:v>8185283.6587499995</c:v>
                      </c:pt>
                      <c:pt idx="9">
                        <c:v>6778514.602500001</c:v>
                      </c:pt>
                      <c:pt idx="10">
                        <c:v>6094707.7050000001</c:v>
                      </c:pt>
                      <c:pt idx="11">
                        <c:v>6735069.6974999998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B5-4E1D-9837-5A63402171C5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Analysis'!$A$39:$C$39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002 Public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Analysis'!$D$39:$P$39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5968550.8906999994</c:v>
                      </c:pt>
                      <c:pt idx="1">
                        <c:v>5030374.9724000003</c:v>
                      </c:pt>
                      <c:pt idx="2">
                        <c:v>5557921.1521000005</c:v>
                      </c:pt>
                      <c:pt idx="3">
                        <c:v>5218895.9047999997</c:v>
                      </c:pt>
                      <c:pt idx="4">
                        <c:v>4764665.8318000007</c:v>
                      </c:pt>
                      <c:pt idx="5">
                        <c:v>5360574.9815999996</c:v>
                      </c:pt>
                      <c:pt idx="6">
                        <c:v>7699730.9580000006</c:v>
                      </c:pt>
                      <c:pt idx="7">
                        <c:v>6985660.807</c:v>
                      </c:pt>
                      <c:pt idx="8">
                        <c:v>6766501.1579</c:v>
                      </c:pt>
                      <c:pt idx="9">
                        <c:v>6603572.0713999998</c:v>
                      </c:pt>
                      <c:pt idx="10">
                        <c:v>5038291.7028000001</c:v>
                      </c:pt>
                      <c:pt idx="11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2B5-4E1D-9837-5A63402171C5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Analysis'!$A$40:$C$40</c15:sqref>
                        </c15:formulaRef>
                      </c:ext>
                    </c:extLst>
                    <c:strCache>
                      <c:ptCount val="3"/>
                      <c:pt idx="0">
                        <c:v>Surjek</c:v>
                      </c:pt>
                      <c:pt idx="1">
                        <c:v>Revenue</c:v>
                      </c:pt>
                      <c:pt idx="2">
                        <c:v>003 Residential Sales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Analysis'!$D$33:$P$33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'Revenue Analysis'!$D$40:$P$40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4139478.8435499985</c:v>
                      </c:pt>
                      <c:pt idx="1">
                        <c:v>3488808.4485999988</c:v>
                      </c:pt>
                      <c:pt idx="2">
                        <c:v>3854687.2506499989</c:v>
                      </c:pt>
                      <c:pt idx="3">
                        <c:v>3619556.8371999986</c:v>
                      </c:pt>
                      <c:pt idx="4">
                        <c:v>3304526.302699999</c:v>
                      </c:pt>
                      <c:pt idx="5">
                        <c:v>3717818.1323999991</c:v>
                      </c:pt>
                      <c:pt idx="6">
                        <c:v>5340135.9869999988</c:v>
                      </c:pt>
                      <c:pt idx="7">
                        <c:v>4844893.7854999984</c:v>
                      </c:pt>
                      <c:pt idx="8">
                        <c:v>4692895.9643499991</c:v>
                      </c:pt>
                      <c:pt idx="9">
                        <c:v>4886348.3721000003</c:v>
                      </c:pt>
                      <c:pt idx="10">
                        <c:v>3494299.084199999</c:v>
                      </c:pt>
                      <c:pt idx="11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2B5-4E1D-9837-5A63402171C5}"/>
                  </c:ext>
                </c:extLst>
              </c15:ser>
            </c15:filteredLineSeries>
          </c:ext>
        </c:extLst>
      </c:lineChart>
      <c:dateAx>
        <c:axId val="131801220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58992"/>
        <c:crosses val="autoZero"/>
        <c:auto val="1"/>
        <c:lblOffset val="100"/>
        <c:baseTimeUnit val="months"/>
      </c:dateAx>
      <c:valAx>
        <c:axId val="94275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</a:t>
            </a:r>
            <a:r>
              <a:rPr lang="en-US"/>
              <a:t>Cost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Sheet5!$K$2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96082568484721"/>
                      <c:h val="7.790795683332146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56B-4837-9F24-68D1171052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Sheet5!$J$3:$J$6</c:f>
              <c:strCache>
                <c:ptCount val="4"/>
                <c:pt idx="1">
                  <c:v>Kootha</c:v>
                </c:pt>
                <c:pt idx="2">
                  <c:v>Surjek</c:v>
                </c:pt>
                <c:pt idx="3">
                  <c:v>Jutik</c:v>
                </c:pt>
              </c:strCache>
            </c:strRef>
          </c:cat>
          <c:val>
            <c:numRef>
              <c:f>Sheet5!$K$3:$K$6</c:f>
              <c:numCache>
                <c:formatCode>#,##0.00</c:formatCode>
                <c:ptCount val="4"/>
                <c:pt idx="1">
                  <c:v>51223824.092327476</c:v>
                </c:pt>
                <c:pt idx="2">
                  <c:v>179319099.03996587</c:v>
                </c:pt>
                <c:pt idx="3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B-4837-9F24-68D1171052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2890543"/>
        <c:axId val="537211007"/>
      </c:barChart>
      <c:catAx>
        <c:axId val="682890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211007"/>
        <c:crosses val="autoZero"/>
        <c:auto val="1"/>
        <c:lblAlgn val="ctr"/>
        <c:lblOffset val="100"/>
        <c:noMultiLvlLbl val="0"/>
      </c:catAx>
      <c:valAx>
        <c:axId val="537211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Cost ($)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89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Monthly</a:t>
            </a:r>
            <a:r>
              <a:rPr lang="en-US" baseline="0"/>
              <a:t> </a:t>
            </a:r>
            <a:r>
              <a:rPr lang="en-US"/>
              <a:t>Cost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0"/>
          <c:order val="9"/>
          <c:tx>
            <c:v>Kootha Overall Monthly Cost</c:v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Analysis'!$E$23:$Q$23</c:f>
              <c:numCache>
                <c:formatCode>"$"#,##0.00;[Red]\-"$"#,##0.00</c:formatCode>
                <c:ptCount val="12"/>
                <c:pt idx="0">
                  <c:v>3458288.8701338647</c:v>
                </c:pt>
                <c:pt idx="1">
                  <c:v>4778353.3521016249</c:v>
                </c:pt>
                <c:pt idx="2">
                  <c:v>3741007.0627661142</c:v>
                </c:pt>
                <c:pt idx="3">
                  <c:v>3550828.7945508747</c:v>
                </c:pt>
                <c:pt idx="4">
                  <c:v>3646543.42684625</c:v>
                </c:pt>
                <c:pt idx="5">
                  <c:v>3507223.3581475001</c:v>
                </c:pt>
                <c:pt idx="6">
                  <c:v>5249820.3494999986</c:v>
                </c:pt>
                <c:pt idx="7">
                  <c:v>4419792.6823125007</c:v>
                </c:pt>
                <c:pt idx="8">
                  <c:v>4409725.4715</c:v>
                </c:pt>
                <c:pt idx="9">
                  <c:v>4419304.3184062503</c:v>
                </c:pt>
                <c:pt idx="10">
                  <c:v>4692799.18359375</c:v>
                </c:pt>
                <c:pt idx="11">
                  <c:v>5350137.2224687496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42-4BD8-AADC-2F0DF82E9FC9}"/>
            </c:ext>
          </c:extLst>
        </c:ser>
        <c:ser>
          <c:idx val="20"/>
          <c:order val="19"/>
          <c:tx>
            <c:v>Surjek Overall Monthly Cost</c:v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Analysis'!$E$33:$Q$33</c:f>
              <c:numCache>
                <c:formatCode>"$"#,##0.00;[Red]\-"$"#,##0.00</c:formatCode>
                <c:ptCount val="12"/>
                <c:pt idx="0">
                  <c:v>11339551.170386208</c:v>
                </c:pt>
                <c:pt idx="1">
                  <c:v>13660880.3343936</c:v>
                </c:pt>
                <c:pt idx="2">
                  <c:v>13806947.680280834</c:v>
                </c:pt>
                <c:pt idx="3">
                  <c:v>18511924.382331077</c:v>
                </c:pt>
                <c:pt idx="4">
                  <c:v>20025365.089240894</c:v>
                </c:pt>
                <c:pt idx="5">
                  <c:v>12958942.643539203</c:v>
                </c:pt>
                <c:pt idx="6">
                  <c:v>13987466.323076401</c:v>
                </c:pt>
                <c:pt idx="7">
                  <c:v>16468493.156715602</c:v>
                </c:pt>
                <c:pt idx="8">
                  <c:v>15013580.580213603</c:v>
                </c:pt>
                <c:pt idx="9">
                  <c:v>16135503.054039603</c:v>
                </c:pt>
                <c:pt idx="10">
                  <c:v>18921373.302216005</c:v>
                </c:pt>
                <c:pt idx="11">
                  <c:v>8489071.3235327993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42-4BD8-AADC-2F0DF82E9FC9}"/>
            </c:ext>
          </c:extLst>
        </c:ser>
        <c:ser>
          <c:idx val="30"/>
          <c:order val="29"/>
          <c:tx>
            <c:v>Jutik Overall Monthly Cost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Analysis'!$E$43:$Q$43</c:f>
              <c:numCache>
                <c:formatCode>"$"#,##0.00;[Red]\-"$"#,##0.00</c:formatCode>
                <c:ptCount val="12"/>
                <c:pt idx="0">
                  <c:v>8168998.5802924205</c:v>
                </c:pt>
                <c:pt idx="1">
                  <c:v>6508016.2729576789</c:v>
                </c:pt>
                <c:pt idx="2">
                  <c:v>8797296.0201469176</c:v>
                </c:pt>
                <c:pt idx="3">
                  <c:v>7399801.6649996387</c:v>
                </c:pt>
                <c:pt idx="4">
                  <c:v>6292597.87327509</c:v>
                </c:pt>
                <c:pt idx="5">
                  <c:v>5862551.4695474999</c:v>
                </c:pt>
                <c:pt idx="6">
                  <c:v>7198677.8148285002</c:v>
                </c:pt>
                <c:pt idx="7">
                  <c:v>7481708.9511677492</c:v>
                </c:pt>
                <c:pt idx="8">
                  <c:v>8690888.6165351253</c:v>
                </c:pt>
                <c:pt idx="9">
                  <c:v>6732277.631081</c:v>
                </c:pt>
                <c:pt idx="10">
                  <c:v>8110761.1219654996</c:v>
                </c:pt>
                <c:pt idx="11">
                  <c:v>9479913.2630085014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42-4BD8-AADC-2F0DF82E9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8911759"/>
        <c:axId val="476034879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'Expenses Analysis'!$A$14:$D$14</c15:sqref>
                        </c15:formulaRef>
                      </c:ext>
                    </c:extLst>
                    <c:strCache>
                      <c:ptCount val="4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Cost Centre</c:v>
                      </c:pt>
                      <c:pt idx="3">
                        <c:v>Cost Centre Element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Analysis'!$E$14:$Q$14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142-4BD8-AADC-2F0DF82E9FC9}"/>
                  </c:ext>
                </c:extLst>
              </c15:ser>
            </c15:filteredLineSeries>
            <c15:filteredLin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Analysis'!$A$15:$D$15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Chemical Costs</c:v>
                      </c:pt>
                      <c:pt idx="3">
                        <c:v>Chem-Exp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Analysis'!$E$15:$Q$15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593751.84077137313</c:v>
                      </c:pt>
                      <c:pt idx="1">
                        <c:v>820393.03401412489</c:v>
                      </c:pt>
                      <c:pt idx="2">
                        <c:v>642291.58212862327</c:v>
                      </c:pt>
                      <c:pt idx="3">
                        <c:v>609639.97288837493</c:v>
                      </c:pt>
                      <c:pt idx="4">
                        <c:v>626073.16897124995</c:v>
                      </c:pt>
                      <c:pt idx="5">
                        <c:v>602153.37789750006</c:v>
                      </c:pt>
                      <c:pt idx="6">
                        <c:v>1146143.9846999997</c:v>
                      </c:pt>
                      <c:pt idx="7">
                        <c:v>964931.83751249989</c:v>
                      </c:pt>
                      <c:pt idx="8">
                        <c:v>962733.95790000004</c:v>
                      </c:pt>
                      <c:pt idx="9">
                        <c:v>964825.21760624985</c:v>
                      </c:pt>
                      <c:pt idx="10">
                        <c:v>1024534.78359375</c:v>
                      </c:pt>
                      <c:pt idx="11">
                        <c:v>1168045.22566875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142-4BD8-AADC-2F0DF82E9FC9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Analysis'!$A$16:$D$16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Facility Costs</c:v>
                      </c:pt>
                      <c:pt idx="3">
                        <c:v>Utility-Exp (002) - Heating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Analysis'!$E$16:$Q$16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276807.38497499918</c:v>
                      </c:pt>
                      <c:pt idx="1">
                        <c:v>382467.614925</c:v>
                      </c:pt>
                      <c:pt idx="2">
                        <c:v>299436.63502499921</c:v>
                      </c:pt>
                      <c:pt idx="3">
                        <c:v>284214.43957499997</c:v>
                      </c:pt>
                      <c:pt idx="4">
                        <c:v>291875.60325000004</c:v>
                      </c:pt>
                      <c:pt idx="5">
                        <c:v>280724.18550000002</c:v>
                      </c:pt>
                      <c:pt idx="6">
                        <c:v>534332.85999999987</c:v>
                      </c:pt>
                      <c:pt idx="7">
                        <c:v>449851.67249999999</c:v>
                      </c:pt>
                      <c:pt idx="8">
                        <c:v>448827.02</c:v>
                      </c:pt>
                      <c:pt idx="9">
                        <c:v>449801.96625</c:v>
                      </c:pt>
                      <c:pt idx="10">
                        <c:v>477638.59375</c:v>
                      </c:pt>
                      <c:pt idx="11">
                        <c:v>544543.22875000001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142-4BD8-AADC-2F0DF82E9FC9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Analysis'!$A$17:$D$17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Facility Costs</c:v>
                      </c:pt>
                      <c:pt idx="3">
                        <c:v>Utility-Exp (002) - Electricity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Analysis'!$E$17:$Q$17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415211.07746249868</c:v>
                      </c:pt>
                      <c:pt idx="1">
                        <c:v>573701.42238750006</c:v>
                      </c:pt>
                      <c:pt idx="2">
                        <c:v>449154.95253749873</c:v>
                      </c:pt>
                      <c:pt idx="3">
                        <c:v>426321.65936249989</c:v>
                      </c:pt>
                      <c:pt idx="4">
                        <c:v>437813.40487499995</c:v>
                      </c:pt>
                      <c:pt idx="5">
                        <c:v>421086.27824999997</c:v>
                      </c:pt>
                      <c:pt idx="6">
                        <c:v>801499.2899999998</c:v>
                      </c:pt>
                      <c:pt idx="7">
                        <c:v>674777.50874999992</c:v>
                      </c:pt>
                      <c:pt idx="8">
                        <c:v>673240.53</c:v>
                      </c:pt>
                      <c:pt idx="9">
                        <c:v>674702.94937499997</c:v>
                      </c:pt>
                      <c:pt idx="10">
                        <c:v>716457.890625</c:v>
                      </c:pt>
                      <c:pt idx="11">
                        <c:v>816814.8431249999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42-4BD8-AADC-2F0DF82E9FC9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Analysis'!$A$18:$D$18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Maintenance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Analysis'!$E$18:$Q$18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360688.41072499886</c:v>
                      </c:pt>
                      <c:pt idx="1">
                        <c:v>498366.89217499993</c:v>
                      </c:pt>
                      <c:pt idx="2">
                        <c:v>390175.00927499885</c:v>
                      </c:pt>
                      <c:pt idx="3">
                        <c:v>370340.02732499992</c:v>
                      </c:pt>
                      <c:pt idx="4">
                        <c:v>380322.75574999995</c:v>
                      </c:pt>
                      <c:pt idx="5">
                        <c:v>365792.12049999996</c:v>
                      </c:pt>
                      <c:pt idx="6">
                        <c:v>459526.25959999987</c:v>
                      </c:pt>
                      <c:pt idx="7">
                        <c:v>386872.43834999995</c:v>
                      </c:pt>
                      <c:pt idx="8">
                        <c:v>385991.23719999997</c:v>
                      </c:pt>
                      <c:pt idx="9">
                        <c:v>386829.69097499992</c:v>
                      </c:pt>
                      <c:pt idx="10">
                        <c:v>410769.19062499999</c:v>
                      </c:pt>
                      <c:pt idx="11">
                        <c:v>468307.17672499991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42-4BD8-AADC-2F0DF82E9FC9}"/>
                  </c:ext>
                </c:extLst>
              </c15:ser>
            </c15:filteredLineSeries>
            <c15:filteredLine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Analysis'!$A$19:$D$19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Outages (002)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Analysis'!$E$19:$Q$19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226478.76952499934</c:v>
                      </c:pt>
                      <c:pt idx="1">
                        <c:v>312928.04857500002</c:v>
                      </c:pt>
                      <c:pt idx="2">
                        <c:v>244993.61047499935</c:v>
                      </c:pt>
                      <c:pt idx="3">
                        <c:v>232539.08692499998</c:v>
                      </c:pt>
                      <c:pt idx="4">
                        <c:v>238807.31175000002</c:v>
                      </c:pt>
                      <c:pt idx="5">
                        <c:v>229683.42450000002</c:v>
                      </c:pt>
                      <c:pt idx="6">
                        <c:v>288539.74439999997</c:v>
                      </c:pt>
                      <c:pt idx="7">
                        <c:v>242919.90315</c:v>
                      </c:pt>
                      <c:pt idx="8">
                        <c:v>242366.59080000003</c:v>
                      </c:pt>
                      <c:pt idx="9">
                        <c:v>242893.06177500001</c:v>
                      </c:pt>
                      <c:pt idx="10">
                        <c:v>257924.84062500004</c:v>
                      </c:pt>
                      <c:pt idx="11">
                        <c:v>294053.34352500003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142-4BD8-AADC-2F0DF82E9FC9}"/>
                  </c:ext>
                </c:extLst>
              </c15:ser>
            </c15:filteredLineSeries>
            <c15:filteredLin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Analysis'!$A$20:$D$20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Op. Costs (003)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Analysis'!$E$20:$Q$20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255837.1285374992</c:v>
                      </c:pt>
                      <c:pt idx="1">
                        <c:v>353492.79561249999</c:v>
                      </c:pt>
                      <c:pt idx="2">
                        <c:v>276752.04146249924</c:v>
                      </c:pt>
                      <c:pt idx="3">
                        <c:v>262683.04263749992</c:v>
                      </c:pt>
                      <c:pt idx="4">
                        <c:v>269763.81512500002</c:v>
                      </c:pt>
                      <c:pt idx="5">
                        <c:v>259457.20175000001</c:v>
                      </c:pt>
                      <c:pt idx="6">
                        <c:v>325943.04459999991</c:v>
                      </c:pt>
                      <c:pt idx="7">
                        <c:v>274409.52022499999</c:v>
                      </c:pt>
                      <c:pt idx="8">
                        <c:v>273784.48220000003</c:v>
                      </c:pt>
                      <c:pt idx="9">
                        <c:v>274379.19941249996</c:v>
                      </c:pt>
                      <c:pt idx="10">
                        <c:v>291359.54218749999</c:v>
                      </c:pt>
                      <c:pt idx="11">
                        <c:v>332171.36953749997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142-4BD8-AADC-2F0DF82E9FC9}"/>
                  </c:ext>
                </c:extLst>
              </c15:ser>
            </c15:filteredLineSeries>
            <c15:filteredLin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Analysis'!$A$21:$D$21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Admin Costs (004)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Analysis'!$E$21:$Q$21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176150.15407499947</c:v>
                      </c:pt>
                      <c:pt idx="1">
                        <c:v>243388.48222500001</c:v>
                      </c:pt>
                      <c:pt idx="2">
                        <c:v>190550.58592499947</c:v>
                      </c:pt>
                      <c:pt idx="3">
                        <c:v>180863.73427499997</c:v>
                      </c:pt>
                      <c:pt idx="4">
                        <c:v>185739.02025</c:v>
                      </c:pt>
                      <c:pt idx="5">
                        <c:v>178642.66350000002</c:v>
                      </c:pt>
                      <c:pt idx="6">
                        <c:v>224419.80119999996</c:v>
                      </c:pt>
                      <c:pt idx="7">
                        <c:v>188937.70244999998</c:v>
                      </c:pt>
                      <c:pt idx="8">
                        <c:v>188507.34840000002</c:v>
                      </c:pt>
                      <c:pt idx="9">
                        <c:v>188916.82582500001</c:v>
                      </c:pt>
                      <c:pt idx="10">
                        <c:v>200608.20937500001</c:v>
                      </c:pt>
                      <c:pt idx="11">
                        <c:v>228708.15607500001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142-4BD8-AADC-2F0DF82E9FC9}"/>
                  </c:ext>
                </c:extLst>
              </c15:ser>
            </c15:filteredLineSeries>
            <c15:filteredLin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Analysis'!$A$22:$D$22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Labour Costs</c:v>
                      </c:pt>
                      <c:pt idx="3">
                        <c:v>Labour-Costs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Analysis'!$E$22:$Q$22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1153364.1040624965</c:v>
                      </c:pt>
                      <c:pt idx="1">
                        <c:v>1593615.0621875001</c:v>
                      </c:pt>
                      <c:pt idx="2">
                        <c:v>1247652.6459374966</c:v>
                      </c:pt>
                      <c:pt idx="3">
                        <c:v>1184226.8315625</c:v>
                      </c:pt>
                      <c:pt idx="4">
                        <c:v>1216148.346875</c:v>
                      </c:pt>
                      <c:pt idx="5">
                        <c:v>1169684.1062500002</c:v>
                      </c:pt>
                      <c:pt idx="6">
                        <c:v>1469415.3649999998</c:v>
                      </c:pt>
                      <c:pt idx="7">
                        <c:v>1237092.099375</c:v>
                      </c:pt>
                      <c:pt idx="8">
                        <c:v>1234274.3050000002</c:v>
                      </c:pt>
                      <c:pt idx="9">
                        <c:v>1236955.4071875</c:v>
                      </c:pt>
                      <c:pt idx="10">
                        <c:v>1313506.1328125</c:v>
                      </c:pt>
                      <c:pt idx="11">
                        <c:v>1497493.8790625001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142-4BD8-AADC-2F0DF82E9FC9}"/>
                  </c:ext>
                </c:extLst>
              </c15:ser>
            </c15:filteredLineSeries>
            <c15:filteredLineSeries>
              <c15:ser>
                <c:idx val="11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Analysis'!$A$24:$D$24</c15:sqref>
                        </c15:formulaRef>
                      </c:ext>
                    </c:extLst>
                    <c:strCache>
                      <c:ptCount val="4"/>
                      <c:pt idx="0">
                        <c:v>Kootha</c:v>
                      </c:pt>
                      <c:pt idx="1">
                        <c:v>Expenses</c:v>
                      </c:pt>
                      <c:pt idx="2">
                        <c:v>Labour Costs</c:v>
                      </c:pt>
                      <c:pt idx="3">
                        <c:v>Total Kootha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Analysis'!$E$24:$Q$24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3142-4BD8-AADC-2F0DF82E9FC9}"/>
                  </c:ext>
                </c:extLst>
              </c15:ser>
            </c15:filteredLineSeries>
            <c15:filteredLineSeries>
              <c15:ser>
                <c:idx val="12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Analysis'!$A$25:$D$25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Chemical Costs</c:v>
                      </c:pt>
                      <c:pt idx="3">
                        <c:v>Chem-Exp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Analysis'!$E$25:$Q$25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2533034.5131168002</c:v>
                      </c:pt>
                      <c:pt idx="1">
                        <c:v>3051574.1625600001</c:v>
                      </c:pt>
                      <c:pt idx="2">
                        <c:v>3084202.7580672004</c:v>
                      </c:pt>
                      <c:pt idx="3">
                        <c:v>4135202.765971201</c:v>
                      </c:pt>
                      <c:pt idx="4">
                        <c:v>4473275.8948415993</c:v>
                      </c:pt>
                      <c:pt idx="5">
                        <c:v>3464957.9260800011</c:v>
                      </c:pt>
                      <c:pt idx="6">
                        <c:v>4049642.8266000003</c:v>
                      </c:pt>
                      <c:pt idx="7">
                        <c:v>4767948.2214000002</c:v>
                      </c:pt>
                      <c:pt idx="8">
                        <c:v>4346722.8083999995</c:v>
                      </c:pt>
                      <c:pt idx="9">
                        <c:v>4671541.1274000006</c:v>
                      </c:pt>
                      <c:pt idx="10">
                        <c:v>5478104.6040000012</c:v>
                      </c:pt>
                      <c:pt idx="11">
                        <c:v>2269805.1667200001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3142-4BD8-AADC-2F0DF82E9FC9}"/>
                  </c:ext>
                </c:extLst>
              </c15:ser>
            </c15:filteredLineSeries>
            <c15:filteredLineSeries>
              <c15:ser>
                <c:idx val="13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Analysis'!$A$26:$D$26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Facility Costs</c:v>
                      </c:pt>
                      <c:pt idx="3">
                        <c:v>Utility-Exp (002) - Heating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Analysis'!$E$26:$Q$26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1266517.2565584001</c:v>
                      </c:pt>
                      <c:pt idx="1">
                        <c:v>1525787.08128</c:v>
                      </c:pt>
                      <c:pt idx="2">
                        <c:v>1542101.3790336002</c:v>
                      </c:pt>
                      <c:pt idx="3">
                        <c:v>2067601.3829856005</c:v>
                      </c:pt>
                      <c:pt idx="4">
                        <c:v>2236637.9474207996</c:v>
                      </c:pt>
                      <c:pt idx="5">
                        <c:v>1732478.9630400005</c:v>
                      </c:pt>
                      <c:pt idx="6">
                        <c:v>2024821.4133000001</c:v>
                      </c:pt>
                      <c:pt idx="7">
                        <c:v>2383974.1107000001</c:v>
                      </c:pt>
                      <c:pt idx="8">
                        <c:v>2173361.4041999998</c:v>
                      </c:pt>
                      <c:pt idx="9">
                        <c:v>2335770.5637000003</c:v>
                      </c:pt>
                      <c:pt idx="10">
                        <c:v>2739052.3020000006</c:v>
                      </c:pt>
                      <c:pt idx="11">
                        <c:v>1134902.58336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3142-4BD8-AADC-2F0DF82E9FC9}"/>
                  </c:ext>
                </c:extLst>
              </c15:ser>
            </c15:filteredLineSeries>
            <c15:filteredLineSeries>
              <c15:ser>
                <c:idx val="14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Analysis'!$A$27:$D$27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Facility Costs</c:v>
                      </c:pt>
                      <c:pt idx="3">
                        <c:v>Utility-Exp (002) - Electricity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Analysis'!$E$27:$Q$27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1055431.0471320001</c:v>
                      </c:pt>
                      <c:pt idx="1">
                        <c:v>1271489.2344000002</c:v>
                      </c:pt>
                      <c:pt idx="2">
                        <c:v>1285084.4825280001</c:v>
                      </c:pt>
                      <c:pt idx="3">
                        <c:v>1723001.1524880002</c:v>
                      </c:pt>
                      <c:pt idx="4">
                        <c:v>1863864.9561839998</c:v>
                      </c:pt>
                      <c:pt idx="5">
                        <c:v>1443732.4692000004</c:v>
                      </c:pt>
                      <c:pt idx="6">
                        <c:v>1687351.1777500003</c:v>
                      </c:pt>
                      <c:pt idx="7">
                        <c:v>1986645.0922500002</c:v>
                      </c:pt>
                      <c:pt idx="8">
                        <c:v>1811134.5035000001</c:v>
                      </c:pt>
                      <c:pt idx="9">
                        <c:v>1946475.4697500004</c:v>
                      </c:pt>
                      <c:pt idx="10">
                        <c:v>2282543.5850000004</c:v>
                      </c:pt>
                      <c:pt idx="11">
                        <c:v>945752.15280000004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3142-4BD8-AADC-2F0DF82E9FC9}"/>
                  </c:ext>
                </c:extLst>
              </c15:ser>
            </c15:filteredLineSeries>
            <c15:filteredLineSeries>
              <c15:ser>
                <c:idx val="15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Analysis'!$A$28:$D$28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Maintenance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Analysis'!$E$28:$Q$28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996326.908492608</c:v>
                      </c:pt>
                      <c:pt idx="1">
                        <c:v>1200285.8372736</c:v>
                      </c:pt>
                      <c:pt idx="2">
                        <c:v>1213119.7515064322</c:v>
                      </c:pt>
                      <c:pt idx="3">
                        <c:v>1626513.0879486722</c:v>
                      </c:pt>
                      <c:pt idx="4">
                        <c:v>1759488.5186376958</c:v>
                      </c:pt>
                      <c:pt idx="5">
                        <c:v>1362883.4509248002</c:v>
                      </c:pt>
                      <c:pt idx="6">
                        <c:v>1592859.5117959999</c:v>
                      </c:pt>
                      <c:pt idx="7">
                        <c:v>1875392.9670840001</c:v>
                      </c:pt>
                      <c:pt idx="8">
                        <c:v>1709710.9713039999</c:v>
                      </c:pt>
                      <c:pt idx="9">
                        <c:v>1837472.8434440002</c:v>
                      </c:pt>
                      <c:pt idx="10">
                        <c:v>2154721.1442400003</c:v>
                      </c:pt>
                      <c:pt idx="11">
                        <c:v>892790.0322432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3142-4BD8-AADC-2F0DF82E9FC9}"/>
                  </c:ext>
                </c:extLst>
              </c15:ser>
            </c15:filteredLineSeries>
            <c15:filteredLineSeries>
              <c15:ser>
                <c:idx val="16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Analysis'!$A$29:$D$29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Outages (002)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Analysis'!$E$29:$Q$29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869931.04490880016</c:v>
                      </c:pt>
                      <c:pt idx="1">
                        <c:v>1048015.3689600001</c:v>
                      </c:pt>
                      <c:pt idx="2">
                        <c:v>1059221.1492352001</c:v>
                      </c:pt>
                      <c:pt idx="3">
                        <c:v>1420170.6468992003</c:v>
                      </c:pt>
                      <c:pt idx="4">
                        <c:v>1536276.5699455999</c:v>
                      </c:pt>
                      <c:pt idx="5">
                        <c:v>785390.46324480022</c:v>
                      </c:pt>
                      <c:pt idx="6">
                        <c:v>734335.23255680013</c:v>
                      </c:pt>
                      <c:pt idx="7">
                        <c:v>864587.94414720009</c:v>
                      </c:pt>
                      <c:pt idx="8">
                        <c:v>788205.73592320003</c:v>
                      </c:pt>
                      <c:pt idx="9">
                        <c:v>847106.12443520024</c:v>
                      </c:pt>
                      <c:pt idx="10">
                        <c:v>993362.96819200017</c:v>
                      </c:pt>
                      <c:pt idx="11">
                        <c:v>514489.17112320004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3142-4BD8-AADC-2F0DF82E9FC9}"/>
                  </c:ext>
                </c:extLst>
              </c15:ser>
            </c15:filteredLineSeries>
            <c15:filteredLineSeries>
              <c15:ser>
                <c:idx val="17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Analysis'!$A$30:$D$30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Op. Costs (003)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Analysis'!$E$30:$Q$30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921103.45931519999</c:v>
                      </c:pt>
                      <c:pt idx="1">
                        <c:v>1109663.3318399999</c:v>
                      </c:pt>
                      <c:pt idx="2">
                        <c:v>1121528.2756608</c:v>
                      </c:pt>
                      <c:pt idx="3">
                        <c:v>1503710.0967168</c:v>
                      </c:pt>
                      <c:pt idx="4">
                        <c:v>1626645.7799423998</c:v>
                      </c:pt>
                      <c:pt idx="5">
                        <c:v>831589.90225920011</c:v>
                      </c:pt>
                      <c:pt idx="6">
                        <c:v>777531.42270720005</c:v>
                      </c:pt>
                      <c:pt idx="7">
                        <c:v>915446.05850879999</c:v>
                      </c:pt>
                      <c:pt idx="8">
                        <c:v>834570.77921279997</c:v>
                      </c:pt>
                      <c:pt idx="9">
                        <c:v>896935.89646080008</c:v>
                      </c:pt>
                      <c:pt idx="10">
                        <c:v>1051796.083968</c:v>
                      </c:pt>
                      <c:pt idx="11">
                        <c:v>544753.24001279997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3142-4BD8-AADC-2F0DF82E9FC9}"/>
                  </c:ext>
                </c:extLst>
              </c15:ser>
            </c15:filteredLineSeries>
            <c15:filteredLineSeries>
              <c15:ser>
                <c:idx val="18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Analysis'!$A$31:$D$31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Admin Costs (004)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Analysis'!$E$31:$Q$31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498931.04046240001</c:v>
                      </c:pt>
                      <c:pt idx="1">
                        <c:v>601067.63808000006</c:v>
                      </c:pt>
                      <c:pt idx="2">
                        <c:v>607494.48264960002</c:v>
                      </c:pt>
                      <c:pt idx="3">
                        <c:v>814509.63572160015</c:v>
                      </c:pt>
                      <c:pt idx="4">
                        <c:v>881099.79746879986</c:v>
                      </c:pt>
                      <c:pt idx="5">
                        <c:v>450444.53039040015</c:v>
                      </c:pt>
                      <c:pt idx="6">
                        <c:v>421162.85396640003</c:v>
                      </c:pt>
                      <c:pt idx="7">
                        <c:v>495866.61502560001</c:v>
                      </c:pt>
                      <c:pt idx="8">
                        <c:v>452059.1720736</c:v>
                      </c:pt>
                      <c:pt idx="9">
                        <c:v>485840.2772496001</c:v>
                      </c:pt>
                      <c:pt idx="10">
                        <c:v>569722.87881600007</c:v>
                      </c:pt>
                      <c:pt idx="11">
                        <c:v>295074.67167360004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3142-4BD8-AADC-2F0DF82E9FC9}"/>
                  </c:ext>
                </c:extLst>
              </c15:ser>
            </c15:filteredLineSeries>
            <c15:filteredLineSeries>
              <c15:ser>
                <c:idx val="19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Analysis'!$A$32:$D$32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Labour Costs</c:v>
                      </c:pt>
                      <c:pt idx="3">
                        <c:v>Labour-Costs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Analysis'!$E$32:$Q$32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3198275.9004000002</c:v>
                      </c:pt>
                      <c:pt idx="1">
                        <c:v>3852997.68</c:v>
                      </c:pt>
                      <c:pt idx="2">
                        <c:v>3894195.4016000004</c:v>
                      </c:pt>
                      <c:pt idx="3">
                        <c:v>5221215.6136000007</c:v>
                      </c:pt>
                      <c:pt idx="4">
                        <c:v>5648075.6247999994</c:v>
                      </c:pt>
                      <c:pt idx="5">
                        <c:v>2887464.9384000008</c:v>
                      </c:pt>
                      <c:pt idx="6">
                        <c:v>2699761.8844000003</c:v>
                      </c:pt>
                      <c:pt idx="7">
                        <c:v>3178632.1476000003</c:v>
                      </c:pt>
                      <c:pt idx="8">
                        <c:v>2897815.2056</c:v>
                      </c:pt>
                      <c:pt idx="9">
                        <c:v>3114360.7516000005</c:v>
                      </c:pt>
                      <c:pt idx="10">
                        <c:v>3652069.7360000005</c:v>
                      </c:pt>
                      <c:pt idx="11">
                        <c:v>1891504.3056000001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3142-4BD8-AADC-2F0DF82E9FC9}"/>
                  </c:ext>
                </c:extLst>
              </c15:ser>
            </c15:filteredLineSeries>
            <c15:filteredLineSeries>
              <c15:ser>
                <c:idx val="21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Analysis'!$A$34:$D$34</c15:sqref>
                        </c15:formulaRef>
                      </c:ext>
                    </c:extLst>
                    <c:strCache>
                      <c:ptCount val="4"/>
                      <c:pt idx="0">
                        <c:v>Surjek</c:v>
                      </c:pt>
                      <c:pt idx="1">
                        <c:v>Expenses</c:v>
                      </c:pt>
                      <c:pt idx="2">
                        <c:v>Labour Costs</c:v>
                      </c:pt>
                      <c:pt idx="3">
                        <c:v>Total Surjek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Analysis'!$E$34:$Q$34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3142-4BD8-AADC-2F0DF82E9FC9}"/>
                  </c:ext>
                </c:extLst>
              </c15:ser>
            </c15:filteredLineSeries>
            <c15:filteredLineSeries>
              <c15:ser>
                <c:idx val="22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Analysis'!$A$35:$D$35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Chemical Costs</c:v>
                      </c:pt>
                      <c:pt idx="3">
                        <c:v>Chem-Exp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Analysis'!$E$35:$Q$35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1625596.3356633</c:v>
                      </c:pt>
                      <c:pt idx="1">
                        <c:v>1295067.8472731998</c:v>
                      </c:pt>
                      <c:pt idx="2">
                        <c:v>1750624.8818057997</c:v>
                      </c:pt>
                      <c:pt idx="3">
                        <c:v>1472529.3869285996</c:v>
                      </c:pt>
                      <c:pt idx="4">
                        <c:v>1252200.4923928501</c:v>
                      </c:pt>
                      <c:pt idx="5">
                        <c:v>1406782.6738875001</c:v>
                      </c:pt>
                      <c:pt idx="6">
                        <c:v>1877449.5046125001</c:v>
                      </c:pt>
                      <c:pt idx="7">
                        <c:v>1912219.1750437501</c:v>
                      </c:pt>
                      <c:pt idx="8">
                        <c:v>2266625.1980531253</c:v>
                      </c:pt>
                      <c:pt idx="9">
                        <c:v>2234200.5744250002</c:v>
                      </c:pt>
                      <c:pt idx="10">
                        <c:v>2593715.6428375002</c:v>
                      </c:pt>
                      <c:pt idx="11">
                        <c:v>2274807.7859325004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3142-4BD8-AADC-2F0DF82E9FC9}"/>
                  </c:ext>
                </c:extLst>
              </c15:ser>
            </c15:filteredLineSeries>
            <c15:filteredLineSeries>
              <c15:ser>
                <c:idx val="23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Analysis'!$A$36:$D$36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Facility Costs</c:v>
                      </c:pt>
                      <c:pt idx="3">
                        <c:v>Utility-Exp (002) - Heating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Analysis'!$E$36:$Q$36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895736.75638589996</c:v>
                      </c:pt>
                      <c:pt idx="1">
                        <c:v>713608.81380359991</c:v>
                      </c:pt>
                      <c:pt idx="2">
                        <c:v>964630.03691340005</c:v>
                      </c:pt>
                      <c:pt idx="3">
                        <c:v>811393.74381779996</c:v>
                      </c:pt>
                      <c:pt idx="4">
                        <c:v>689988.02642055007</c:v>
                      </c:pt>
                      <c:pt idx="5">
                        <c:v>775165.96316250006</c:v>
                      </c:pt>
                      <c:pt idx="6">
                        <c:v>1034512.9923375</c:v>
                      </c:pt>
                      <c:pt idx="7">
                        <c:v>888365.66788124992</c:v>
                      </c:pt>
                      <c:pt idx="8">
                        <c:v>1248956.7417843752</c:v>
                      </c:pt>
                      <c:pt idx="9">
                        <c:v>680069.70427499991</c:v>
                      </c:pt>
                      <c:pt idx="10">
                        <c:v>878169.84401249979</c:v>
                      </c:pt>
                      <c:pt idx="11">
                        <c:v>1253465.5146975003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3142-4BD8-AADC-2F0DF82E9FC9}"/>
                  </c:ext>
                </c:extLst>
              </c15:ser>
            </c15:filteredLineSeries>
            <c15:filteredLineSeries>
              <c15:ser>
                <c:idx val="24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Analysis'!$A$37:$D$37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Facility Costs</c:v>
                      </c:pt>
                      <c:pt idx="3">
                        <c:v>Utility-Exp (002) - Electricity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Analysis'!$E$37:$Q$37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829385.88554250007</c:v>
                      </c:pt>
                      <c:pt idx="1">
                        <c:v>660748.90166999993</c:v>
                      </c:pt>
                      <c:pt idx="2">
                        <c:v>893175.96010499995</c:v>
                      </c:pt>
                      <c:pt idx="3">
                        <c:v>751290.50353499991</c:v>
                      </c:pt>
                      <c:pt idx="4">
                        <c:v>638877.80224125006</c:v>
                      </c:pt>
                      <c:pt idx="5">
                        <c:v>717746.26218750002</c:v>
                      </c:pt>
                      <c:pt idx="6">
                        <c:v>957882.40031249996</c:v>
                      </c:pt>
                      <c:pt idx="7">
                        <c:v>822560.80359374988</c:v>
                      </c:pt>
                      <c:pt idx="8">
                        <c:v>1156441.4275781249</c:v>
                      </c:pt>
                      <c:pt idx="9">
                        <c:v>629694.17062500003</c:v>
                      </c:pt>
                      <c:pt idx="10">
                        <c:v>813120.22593749978</c:v>
                      </c:pt>
                      <c:pt idx="11">
                        <c:v>1160616.2173125001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3142-4BD8-AADC-2F0DF82E9FC9}"/>
                  </c:ext>
                </c:extLst>
              </c15:ser>
            </c15:filteredLineSeries>
            <c15:filteredLineSeries>
              <c15:ser>
                <c:idx val="25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Analysis'!$A$38:$D$38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Maintenance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Analysis'!$E$38:$Q$38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716589.40510871995</c:v>
                      </c:pt>
                      <c:pt idx="1">
                        <c:v>570887.05104287993</c:v>
                      </c:pt>
                      <c:pt idx="2">
                        <c:v>771704.02953071985</c:v>
                      </c:pt>
                      <c:pt idx="3">
                        <c:v>649114.99505423987</c:v>
                      </c:pt>
                      <c:pt idx="4">
                        <c:v>551990.42113644001</c:v>
                      </c:pt>
                      <c:pt idx="5">
                        <c:v>620132.77052999998</c:v>
                      </c:pt>
                      <c:pt idx="6">
                        <c:v>827610.39387000003</c:v>
                      </c:pt>
                      <c:pt idx="7">
                        <c:v>710692.53430499986</c:v>
                      </c:pt>
                      <c:pt idx="8">
                        <c:v>999165.39342749992</c:v>
                      </c:pt>
                      <c:pt idx="9">
                        <c:v>544055.76341999997</c:v>
                      </c:pt>
                      <c:pt idx="10">
                        <c:v>702535.87520999974</c:v>
                      </c:pt>
                      <c:pt idx="11">
                        <c:v>1002772.411758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3142-4BD8-AADC-2F0DF82E9FC9}"/>
                  </c:ext>
                </c:extLst>
              </c15:ser>
            </c15:filteredLineSeries>
            <c15:filteredLineSeries>
              <c15:ser>
                <c:idx val="26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Analysis'!$A$39:$D$39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Outages (002)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Analysis'!$E$39:$Q$39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251329.05622500001</c:v>
                      </c:pt>
                      <c:pt idx="1">
                        <c:v>200226.9399</c:v>
                      </c:pt>
                      <c:pt idx="2">
                        <c:v>270659.38184999995</c:v>
                      </c:pt>
                      <c:pt idx="3">
                        <c:v>227663.78894999996</c:v>
                      </c:pt>
                      <c:pt idx="4">
                        <c:v>193599.33401250001</c:v>
                      </c:pt>
                      <c:pt idx="5">
                        <c:v>143549.25243750002</c:v>
                      </c:pt>
                      <c:pt idx="6">
                        <c:v>153261.18405000001</c:v>
                      </c:pt>
                      <c:pt idx="7">
                        <c:v>131609.72857499999</c:v>
                      </c:pt>
                      <c:pt idx="8">
                        <c:v>185030.62841250002</c:v>
                      </c:pt>
                      <c:pt idx="9">
                        <c:v>100751.0673</c:v>
                      </c:pt>
                      <c:pt idx="10">
                        <c:v>130099.23614999997</c:v>
                      </c:pt>
                      <c:pt idx="11">
                        <c:v>232123.24346250005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3142-4BD8-AADC-2F0DF82E9FC9}"/>
                  </c:ext>
                </c:extLst>
              </c15:ser>
            </c15:filteredLineSeries>
            <c15:filteredLineSeries>
              <c15:ser>
                <c:idx val="27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Analysis'!$A$40:$D$40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Op. Costs (003)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Analysis'!$E$40:$Q$40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623296.05943799997</c:v>
                      </c:pt>
                      <c:pt idx="1">
                        <c:v>496562.81095199991</c:v>
                      </c:pt>
                      <c:pt idx="2">
                        <c:v>671235.2669879999</c:v>
                      </c:pt>
                      <c:pt idx="3">
                        <c:v>564606.19659599988</c:v>
                      </c:pt>
                      <c:pt idx="4">
                        <c:v>480126.34835100005</c:v>
                      </c:pt>
                      <c:pt idx="5">
                        <c:v>356002.146045</c:v>
                      </c:pt>
                      <c:pt idx="6">
                        <c:v>380087.73644399998</c:v>
                      </c:pt>
                      <c:pt idx="7">
                        <c:v>326392.12686599995</c:v>
                      </c:pt>
                      <c:pt idx="8">
                        <c:v>458875.95846300002</c:v>
                      </c:pt>
                      <c:pt idx="9">
                        <c:v>249862.64690399999</c:v>
                      </c:pt>
                      <c:pt idx="10">
                        <c:v>322646.10565199988</c:v>
                      </c:pt>
                      <c:pt idx="11">
                        <c:v>575665.6437870001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3142-4BD8-AADC-2F0DF82E9FC9}"/>
                  </c:ext>
                </c:extLst>
              </c15:ser>
            </c15:filteredLineSeries>
            <c15:filteredLineSeries>
              <c15:ser>
                <c:idx val="28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Analysis'!$A$41:$D$41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Operational Maintenance Costs</c:v>
                      </c:pt>
                      <c:pt idx="3">
                        <c:v>Plant Admin Costs (004)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Analysis'!$E$41:$Q$41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211116.407229</c:v>
                      </c:pt>
                      <c:pt idx="1">
                        <c:v>168190.62951599999</c:v>
                      </c:pt>
                      <c:pt idx="2">
                        <c:v>227353.88075399998</c:v>
                      </c:pt>
                      <c:pt idx="3">
                        <c:v>191237.58271799999</c:v>
                      </c:pt>
                      <c:pt idx="4">
                        <c:v>162623.44057050001</c:v>
                      </c:pt>
                      <c:pt idx="5">
                        <c:v>120581.37204750002</c:v>
                      </c:pt>
                      <c:pt idx="6">
                        <c:v>128739.394602</c:v>
                      </c:pt>
                      <c:pt idx="7">
                        <c:v>110552.17200299999</c:v>
                      </c:pt>
                      <c:pt idx="8">
                        <c:v>155425.7278665</c:v>
                      </c:pt>
                      <c:pt idx="9">
                        <c:v>84630.896531999999</c:v>
                      </c:pt>
                      <c:pt idx="10">
                        <c:v>109283.35836599997</c:v>
                      </c:pt>
                      <c:pt idx="11">
                        <c:v>194983.52450850004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3142-4BD8-AADC-2F0DF82E9FC9}"/>
                  </c:ext>
                </c:extLst>
              </c15:ser>
            </c15:filteredLineSeries>
            <c15:filteredLineSeries>
              <c15:ser>
                <c:idx val="29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Analysis'!$A$42:$D$42</c15:sqref>
                        </c15:formulaRef>
                      </c:ext>
                    </c:extLst>
                    <c:strCache>
                      <c:ptCount val="4"/>
                      <c:pt idx="0">
                        <c:v>Jutik</c:v>
                      </c:pt>
                      <c:pt idx="1">
                        <c:v>Expenses</c:v>
                      </c:pt>
                      <c:pt idx="2">
                        <c:v>Labour Costs</c:v>
                      </c:pt>
                      <c:pt idx="3">
                        <c:v>Labour-Costs (001)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Analysis'!$E$12:$Q$12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'Expenses Analysis'!$E$42:$Q$42</c15:sqref>
                        </c15:formulaRef>
                      </c:ext>
                    </c:extLst>
                    <c:numCache>
                      <c:formatCode>#,##0.00</c:formatCode>
                      <c:ptCount val="12"/>
                      <c:pt idx="0">
                        <c:v>3015948.6746999999</c:v>
                      </c:pt>
                      <c:pt idx="1">
                        <c:v>2402723.2787999995</c:v>
                      </c:pt>
                      <c:pt idx="2">
                        <c:v>3247912.5821999996</c:v>
                      </c:pt>
                      <c:pt idx="3">
                        <c:v>2731965.4673999995</c:v>
                      </c:pt>
                      <c:pt idx="4">
                        <c:v>2323192.0081500001</c:v>
                      </c:pt>
                      <c:pt idx="5">
                        <c:v>1722591.0292499999</c:v>
                      </c:pt>
                      <c:pt idx="6">
                        <c:v>1839134.2085999998</c:v>
                      </c:pt>
                      <c:pt idx="7">
                        <c:v>2579316.7429</c:v>
                      </c:pt>
                      <c:pt idx="8">
                        <c:v>2220367.5409499998</c:v>
                      </c:pt>
                      <c:pt idx="9">
                        <c:v>2209012.8075999999</c:v>
                      </c:pt>
                      <c:pt idx="10">
                        <c:v>2561190.8338000001</c:v>
                      </c:pt>
                      <c:pt idx="11">
                        <c:v>2785478.9215500001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3142-4BD8-AADC-2F0DF82E9FC9}"/>
                  </c:ext>
                </c:extLst>
              </c15:ser>
            </c15:filteredLineSeries>
          </c:ext>
        </c:extLst>
      </c:lineChart>
      <c:dateAx>
        <c:axId val="7089117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34879"/>
        <c:crosses val="autoZero"/>
        <c:auto val="1"/>
        <c:lblOffset val="100"/>
        <c:baseTimeUnit val="months"/>
      </c:dateAx>
      <c:valAx>
        <c:axId val="47603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Cost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91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Overall Cost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D-42B2-A749-B4AA3272C7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2D-42B2-A749-B4AA3272C7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2D-42B2-A749-B4AA3272C7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2D-42B2-A749-B4AA3272C79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2D-42B2-A749-B4AA3272C79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2D-42B2-A749-B4AA3272C79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2D-42B2-A749-B4AA3272C79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2D-42B2-A749-B4AA3272C794}"/>
              </c:ext>
            </c:extLst>
          </c:dPt>
          <c:dLbls>
            <c:dLbl>
              <c:idx val="0"/>
              <c:layout>
                <c:manualLayout>
                  <c:x val="3.8285460990343495E-2"/>
                  <c:y val="7.3879260517573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2D-42B2-A749-B4AA3272C794}"/>
                </c:ext>
              </c:extLst>
            </c:dLbl>
            <c:dLbl>
              <c:idx val="1"/>
              <c:layout>
                <c:manualLayout>
                  <c:x val="3.0594816452794607E-3"/>
                  <c:y val="-5.43239045874828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2D-42B2-A749-B4AA3272C794}"/>
                </c:ext>
              </c:extLst>
            </c:dLbl>
            <c:dLbl>
              <c:idx val="2"/>
              <c:layout>
                <c:manualLayout>
                  <c:x val="-2.8232684751184817E-2"/>
                  <c:y val="5.71500072462187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2D-42B2-A749-B4AA3272C794}"/>
                </c:ext>
              </c:extLst>
            </c:dLbl>
            <c:dLbl>
              <c:idx val="3"/>
              <c:layout>
                <c:manualLayout>
                  <c:x val="2.3363799195033098E-2"/>
                  <c:y val="6.0846584169587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22D-42B2-A749-B4AA3272C794}"/>
                </c:ext>
              </c:extLst>
            </c:dLbl>
            <c:dLbl>
              <c:idx val="4"/>
              <c:layout>
                <c:manualLayout>
                  <c:x val="2.8887732715121836E-2"/>
                  <c:y val="5.04172878539917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22D-42B2-A749-B4AA3272C794}"/>
                </c:ext>
              </c:extLst>
            </c:dLbl>
            <c:dLbl>
              <c:idx val="5"/>
              <c:layout>
                <c:manualLayout>
                  <c:x val="9.4659718536365955E-3"/>
                  <c:y val="3.6807234030903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22D-42B2-A749-B4AA3272C794}"/>
                </c:ext>
              </c:extLst>
            </c:dLbl>
            <c:dLbl>
              <c:idx val="6"/>
              <c:layout>
                <c:manualLayout>
                  <c:x val="-1.9224351622732887E-2"/>
                  <c:y val="-4.40217457710935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22D-42B2-A749-B4AA3272C794}"/>
                </c:ext>
              </c:extLst>
            </c:dLbl>
            <c:dLbl>
              <c:idx val="7"/>
              <c:layout>
                <c:manualLayout>
                  <c:x val="-4.8175718085144849E-2"/>
                  <c:y val="9.42167750042108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22D-42B2-A749-B4AA3272C7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'Expenses Analysis'!$D$50:$D$57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Analysis'!$R$50:$R$57</c:f>
              <c:numCache>
                <c:formatCode>"$"#,##0.00;[Red]\-"$"#,##0.00</c:formatCode>
                <c:ptCount val="8"/>
                <c:pt idx="0">
                  <c:v>78413350.257664919</c:v>
                </c:pt>
                <c:pt idx="1">
                  <c:v>38717591.397570275</c:v>
                </c:pt>
                <c:pt idx="2">
                  <c:v>36414827.690372624</c:v>
                </c:pt>
                <c:pt idx="3">
                  <c:v>31752797.278513506</c:v>
                </c:pt>
                <c:pt idx="4">
                  <c:v>16735122.996921198</c:v>
                </c:pt>
                <c:pt idx="5">
                  <c:v>21090666.556378298</c:v>
                </c:pt>
                <c:pt idx="6">
                  <c:v>10813424.6638656</c:v>
                </c:pt>
                <c:pt idx="7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2D-42B2-A749-B4AA3272C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514694489991315"/>
          <c:y val="0.65723148658723551"/>
          <c:w val="0.28276386759492489"/>
          <c:h val="0.340856227851588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r>
              <a:rPr lang="en-US" dirty="0"/>
              <a:t> Expenses (July 2013-June 2014)</a:t>
            </a:r>
          </a:p>
        </c:rich>
      </c:tx>
      <c:layout>
        <c:manualLayout>
          <c:xMode val="edge"/>
          <c:yMode val="edge"/>
          <c:x val="5.5080228938843158E-2"/>
          <c:y val="2.805011030729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Analysis'!$D$15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Analysis'!$R$15</c:f>
              <c:numCache>
                <c:formatCode>"$"#,##0.00;[Red]\-"$"#,##0.00</c:formatCode>
                <c:ptCount val="1"/>
                <c:pt idx="0">
                  <c:v>10125517.983652497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2-4393-9628-60EE51127D6C}"/>
            </c:ext>
          </c:extLst>
        </c:ser>
        <c:ser>
          <c:idx val="1"/>
          <c:order val="1"/>
          <c:tx>
            <c:strRef>
              <c:f>'Expenses Analysis'!$D$16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Analysis'!$R$16</c:f>
              <c:numCache>
                <c:formatCode>"$"#,##0.00;[Red]\-"$"#,##0.00</c:formatCode>
                <c:ptCount val="1"/>
                <c:pt idx="0">
                  <c:v>4720521.2044999981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2-4393-9628-60EE51127D6C}"/>
            </c:ext>
          </c:extLst>
        </c:ser>
        <c:ser>
          <c:idx val="2"/>
          <c:order val="2"/>
          <c:tx>
            <c:strRef>
              <c:f>'Expenses Analysis'!$D$17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Analysis'!$R$17</c:f>
              <c:numCache>
                <c:formatCode>"$"#,##0.00;[Red]\-"$"#,##0.00</c:formatCode>
                <c:ptCount val="1"/>
                <c:pt idx="0">
                  <c:v>7080781.8067499967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42-4393-9628-60EE51127D6C}"/>
            </c:ext>
          </c:extLst>
        </c:ser>
        <c:ser>
          <c:idx val="3"/>
          <c:order val="3"/>
          <c:tx>
            <c:strRef>
              <c:f>'Expenses Analysis'!$D$18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Analysis'!$R$18</c:f>
              <c:numCache>
                <c:formatCode>"$"#,##0.00;[Red]\-"$"#,##0.00</c:formatCode>
                <c:ptCount val="1"/>
                <c:pt idx="0">
                  <c:v>4863981.2092249971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42-4393-9628-60EE51127D6C}"/>
            </c:ext>
          </c:extLst>
        </c:ser>
        <c:ser>
          <c:idx val="4"/>
          <c:order val="4"/>
          <c:tx>
            <c:strRef>
              <c:f>'Expenses Analysis'!$D$19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Analysis'!$R$19</c:f>
              <c:numCache>
                <c:formatCode>"$"#,##0.00;[Red]\-"$"#,##0.00</c:formatCode>
                <c:ptCount val="1"/>
                <c:pt idx="0">
                  <c:v>3054127.7360249986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42-4393-9628-60EE51127D6C}"/>
            </c:ext>
          </c:extLst>
        </c:ser>
        <c:ser>
          <c:idx val="5"/>
          <c:order val="5"/>
          <c:tx>
            <c:strRef>
              <c:f>'Expenses Analysis'!$D$20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Analysis'!$R$20</c:f>
              <c:numCache>
                <c:formatCode>"$"#,##0.00;[Red]\-"$"#,##0.00</c:formatCode>
                <c:ptCount val="1"/>
                <c:pt idx="0">
                  <c:v>3450033.1832874976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42-4393-9628-60EE51127D6C}"/>
            </c:ext>
          </c:extLst>
        </c:ser>
        <c:ser>
          <c:idx val="6"/>
          <c:order val="6"/>
          <c:tx>
            <c:strRef>
              <c:f>'Expenses Analysis'!$D$21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Analysis'!$R$21</c:f>
              <c:numCache>
                <c:formatCode>"$"#,##0.00;[Red]\-"$"#,##0.00</c:formatCode>
                <c:ptCount val="1"/>
                <c:pt idx="0">
                  <c:v>2375432.6835749988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42-4393-9628-60EE51127D6C}"/>
            </c:ext>
          </c:extLst>
        </c:ser>
        <c:ser>
          <c:idx val="7"/>
          <c:order val="7"/>
          <c:tx>
            <c:strRef>
              <c:f>'Expenses Analysis'!$D$22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Analysis'!$R$22</c:f>
              <c:numCache>
                <c:formatCode>"$"#,##0.00;[Red]\-"$"#,##0.00</c:formatCode>
                <c:ptCount val="1"/>
                <c:pt idx="0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F42-4393-9628-60EE51127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5080975"/>
        <c:axId val="770222703"/>
      </c:barChart>
      <c:catAx>
        <c:axId val="8750809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222703"/>
        <c:crosses val="autoZero"/>
        <c:auto val="1"/>
        <c:lblAlgn val="ctr"/>
        <c:lblOffset val="100"/>
        <c:noMultiLvlLbl val="0"/>
      </c:catAx>
      <c:valAx>
        <c:axId val="7702227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08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Surjek</a:t>
            </a:r>
            <a:r>
              <a:rPr lang="en-US" dirty="0"/>
              <a:t> Expenses (July 2013-June 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Analysis'!$D$25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Analysis'!$R$25</c:f>
              <c:numCache>
                <c:formatCode>"$"#,##0.00;[Red]\-"$"#,##0.00</c:formatCode>
                <c:ptCount val="1"/>
                <c:pt idx="0">
                  <c:v>46326012.775156811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9-48C8-B103-3FD2A1A67E86}"/>
            </c:ext>
          </c:extLst>
        </c:ser>
        <c:ser>
          <c:idx val="1"/>
          <c:order val="1"/>
          <c:tx>
            <c:strRef>
              <c:f>'Expenses Analysis'!$D$26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Analysis'!$R$26</c:f>
              <c:numCache>
                <c:formatCode>"$"#,##0.00;[Red]\-"$"#,##0.00</c:formatCode>
                <c:ptCount val="1"/>
                <c:pt idx="0">
                  <c:v>23163006.387578405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9-48C8-B103-3FD2A1A67E86}"/>
            </c:ext>
          </c:extLst>
        </c:ser>
        <c:ser>
          <c:idx val="2"/>
          <c:order val="2"/>
          <c:tx>
            <c:strRef>
              <c:f>'Expenses Analysis'!$D$27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Analysis'!$R$27</c:f>
              <c:numCache>
                <c:formatCode>"$"#,##0.00;[Red]\-"$"#,##0.00</c:formatCode>
                <c:ptCount val="1"/>
                <c:pt idx="0">
                  <c:v>19302505.322982002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9-48C8-B103-3FD2A1A67E86}"/>
            </c:ext>
          </c:extLst>
        </c:ser>
        <c:ser>
          <c:idx val="3"/>
          <c:order val="3"/>
          <c:tx>
            <c:strRef>
              <c:f>'Expenses Analysis'!$D$28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Analysis'!$R$28</c:f>
              <c:numCache>
                <c:formatCode>"$"#,##0.00;[Red]\-"$"#,##0.00</c:formatCode>
                <c:ptCount val="1"/>
                <c:pt idx="0">
                  <c:v>18221565.024895009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D9-48C8-B103-3FD2A1A67E86}"/>
            </c:ext>
          </c:extLst>
        </c:ser>
        <c:ser>
          <c:idx val="4"/>
          <c:order val="4"/>
          <c:tx>
            <c:strRef>
              <c:f>'Expenses Analysis'!$D$29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Analysis'!$R$29</c:f>
              <c:numCache>
                <c:formatCode>"$"#,##0.00;[Red]\-"$"#,##0.00</c:formatCode>
                <c:ptCount val="1"/>
                <c:pt idx="0">
                  <c:v>11461092.4195712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D9-48C8-B103-3FD2A1A67E86}"/>
            </c:ext>
          </c:extLst>
        </c:ser>
        <c:ser>
          <c:idx val="5"/>
          <c:order val="5"/>
          <c:tx>
            <c:strRef>
              <c:f>'Expenses Analysis'!$D$30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Analysis'!$R$30</c:f>
              <c:numCache>
                <c:formatCode>"$"#,##0.00;[Red]\-"$"#,##0.00</c:formatCode>
                <c:ptCount val="1"/>
                <c:pt idx="0">
                  <c:v>12135274.3266048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D9-48C8-B103-3FD2A1A67E86}"/>
            </c:ext>
          </c:extLst>
        </c:ser>
        <c:ser>
          <c:idx val="6"/>
          <c:order val="6"/>
          <c:tx>
            <c:strRef>
              <c:f>'Expenses Analysis'!$D$31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Analysis'!$R$31</c:f>
              <c:numCache>
                <c:formatCode>"$"#,##0.00;[Red]\-"$"#,##0.00</c:formatCode>
                <c:ptCount val="1"/>
                <c:pt idx="0">
                  <c:v>6573273.5935776001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D9-48C8-B103-3FD2A1A67E86}"/>
            </c:ext>
          </c:extLst>
        </c:ser>
        <c:ser>
          <c:idx val="7"/>
          <c:order val="7"/>
          <c:tx>
            <c:strRef>
              <c:f>'Expenses Analysis'!$D$32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D9-48C8-B103-3FD2A1A67E86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Element</c:v>
              </c:pt>
            </c:strLit>
          </c:cat>
          <c:val>
            <c:numRef>
              <c:f>'Expenses Analysis'!$R$32</c:f>
              <c:numCache>
                <c:formatCode>"$"#,##0.00;[Red]\-"$"#,##0.00</c:formatCode>
                <c:ptCount val="1"/>
                <c:pt idx="0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D9-48C8-B103-3FD2A1A67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5080975"/>
        <c:axId val="770222703"/>
      </c:barChart>
      <c:catAx>
        <c:axId val="8750809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222703"/>
        <c:crosses val="autoZero"/>
        <c:auto val="1"/>
        <c:lblAlgn val="ctr"/>
        <c:lblOffset val="100"/>
        <c:noMultiLvlLbl val="0"/>
      </c:catAx>
      <c:valAx>
        <c:axId val="77022270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;[Red]\-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08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sales are the most popular, followed by Public ($</a:t>
            </a:r>
            <a:r>
              <a:rPr lang="en-US" sz="1400" b="1" dirty="0"/>
              <a:t>146.9 </a:t>
            </a:r>
            <a:r>
              <a:rPr lang="en-GB" sz="1400" b="1" dirty="0"/>
              <a:t>M) and lastly Residential Sales ($</a:t>
            </a:r>
            <a:r>
              <a:rPr lang="en-US" sz="1400" b="1" dirty="0"/>
              <a:t>102.5 M</a:t>
            </a:r>
            <a:r>
              <a:rPr lang="en-GB" sz="1400" b="1" dirty="0"/>
              <a:t>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25ACF3-2D91-4EA4-9737-270AF4D02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719692"/>
              </p:ext>
            </p:extLst>
          </p:nvPr>
        </p:nvGraphicFramePr>
        <p:xfrm>
          <a:off x="1207363" y="1207427"/>
          <a:ext cx="5433134" cy="481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($72.9M),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($22.9M)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($19.7M).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8162B3-21DB-461A-BDF4-B1ECFE370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13166"/>
              </p:ext>
            </p:extLst>
          </p:nvPr>
        </p:nvGraphicFramePr>
        <p:xfrm>
          <a:off x="134995" y="16517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B89252-4E9E-47A4-8141-1967B64B3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385285"/>
              </p:ext>
            </p:extLst>
          </p:nvPr>
        </p:nvGraphicFramePr>
        <p:xfrm>
          <a:off x="4608703" y="1432605"/>
          <a:ext cx="4038152" cy="318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</a:t>
            </a:r>
            <a:r>
              <a:rPr lang="en-US" sz="1400" b="1" dirty="0"/>
              <a:t>436.8 </a:t>
            </a:r>
            <a:r>
              <a:rPr lang="en-GB" sz="1400" b="1" dirty="0"/>
              <a:t>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</a:t>
            </a:r>
            <a:r>
              <a:rPr lang="en-US" sz="1400" b="1" dirty="0"/>
              <a:t>202.2 </a:t>
            </a:r>
            <a:r>
              <a:rPr lang="en-GB" sz="1400" b="1" dirty="0"/>
              <a:t>M), with </a:t>
            </a:r>
            <a:r>
              <a:rPr lang="en-GB" sz="1400" b="1" dirty="0" err="1"/>
              <a:t>Jutik</a:t>
            </a:r>
            <a:r>
              <a:rPr lang="en-GB" sz="1400" b="1" dirty="0"/>
              <a:t> ($</a:t>
            </a:r>
            <a:r>
              <a:rPr lang="en-US" sz="1400" b="1" dirty="0"/>
              <a:t>163.7</a:t>
            </a:r>
            <a:r>
              <a:rPr lang="en-GB" sz="1400" b="1" dirty="0"/>
              <a:t> M) and </a:t>
            </a:r>
            <a:r>
              <a:rPr lang="en-GB" sz="1400" b="1" dirty="0" err="1"/>
              <a:t>Kootha</a:t>
            </a:r>
            <a:r>
              <a:rPr lang="en-GB" sz="1400" b="1" dirty="0"/>
              <a:t> ($</a:t>
            </a:r>
            <a:r>
              <a:rPr lang="en-US" sz="1400" b="1" dirty="0"/>
              <a:t>70.9 M</a:t>
            </a:r>
            <a:r>
              <a:rPr lang="en-GB" sz="1400" b="1" dirty="0"/>
              <a:t>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077A597-8C3A-4B13-B263-75E731677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781159"/>
              </p:ext>
            </p:extLst>
          </p:nvPr>
        </p:nvGraphicFramePr>
        <p:xfrm>
          <a:off x="52388" y="10161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36C2ABB-850D-44FC-87FB-90EFAADAB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20047"/>
              </p:ext>
            </p:extLst>
          </p:nvPr>
        </p:nvGraphicFramePr>
        <p:xfrm>
          <a:off x="4509852" y="1127454"/>
          <a:ext cx="4320921" cy="2630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926475-CF3F-400B-A137-CF7155FDB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546676"/>
              </p:ext>
            </p:extLst>
          </p:nvPr>
        </p:nvGraphicFramePr>
        <p:xfrm>
          <a:off x="2070431" y="37232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the </a:t>
            </a:r>
            <a:r>
              <a:rPr lang="en-GB" sz="1400" b="1" dirty="0" err="1"/>
              <a:t>Surjek</a:t>
            </a:r>
            <a:r>
              <a:rPr lang="en-GB" sz="1400" b="1" dirty="0"/>
              <a:t> unit, contributing $179.3M (55.82%)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F830D1-C69B-4748-B073-E0E83FF96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907058"/>
              </p:ext>
            </p:extLst>
          </p:nvPr>
        </p:nvGraphicFramePr>
        <p:xfrm>
          <a:off x="4345050" y="1189620"/>
          <a:ext cx="4265550" cy="386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51A14E-DE5F-4432-AA46-DAA8EDB80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907025"/>
              </p:ext>
            </p:extLst>
          </p:nvPr>
        </p:nvGraphicFramePr>
        <p:xfrm>
          <a:off x="171451" y="1145219"/>
          <a:ext cx="4098708" cy="4258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A4F2433-B627-45D0-9DE8-7D986A7BA9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941551"/>
              </p:ext>
            </p:extLst>
          </p:nvPr>
        </p:nvGraphicFramePr>
        <p:xfrm>
          <a:off x="932155" y="97657"/>
          <a:ext cx="7528264" cy="61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70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$179M (55.82%)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 ($91M),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6517A7-2C6F-41C9-8B54-9794E2344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134599"/>
              </p:ext>
            </p:extLst>
          </p:nvPr>
        </p:nvGraphicFramePr>
        <p:xfrm>
          <a:off x="204178" y="905522"/>
          <a:ext cx="4125818" cy="3630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BE61553-F542-4B85-8427-E01AFAE88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3475"/>
              </p:ext>
            </p:extLst>
          </p:nvPr>
        </p:nvGraphicFramePr>
        <p:xfrm>
          <a:off x="4592044" y="932153"/>
          <a:ext cx="4210469" cy="3604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827755D-1D7A-4784-86E0-71AA51003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752354"/>
              </p:ext>
            </p:extLst>
          </p:nvPr>
        </p:nvGraphicFramePr>
        <p:xfrm>
          <a:off x="1912984" y="999915"/>
          <a:ext cx="4913949" cy="316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255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A9C3218-D84F-4D58-B123-6150093DD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584707"/>
              </p:ext>
            </p:extLst>
          </p:nvPr>
        </p:nvGraphicFramePr>
        <p:xfrm>
          <a:off x="914403" y="1325096"/>
          <a:ext cx="6313547" cy="392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853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632467-041C-46CE-8CC3-1A789A6C9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59437"/>
              </p:ext>
            </p:extLst>
          </p:nvPr>
        </p:nvGraphicFramePr>
        <p:xfrm>
          <a:off x="1323945" y="1396117"/>
          <a:ext cx="6313547" cy="392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104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684559-8600-430D-B86E-92F9F257F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620211"/>
              </p:ext>
            </p:extLst>
          </p:nvPr>
        </p:nvGraphicFramePr>
        <p:xfrm>
          <a:off x="1323945" y="1396117"/>
          <a:ext cx="6313547" cy="392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018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14873</TotalTime>
  <Words>415</Words>
  <Application>Microsoft Office PowerPoint</Application>
  <PresentationFormat>Custom</PresentationFormat>
  <Paragraphs>46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sales are the most popular, followed by Public ($146.9 M) and lastly Residential Sales ($102.5 M). </vt:lpstr>
      <vt:lpstr>Of the ($436.8 M)¹ in Revenue Sales over the July-2013 to June-2014 Period, Surjek provides close to 50% of Sales Volumes ($202.2 M), with Jutik ($163.7 M) and Kootha ($70.9 M) providing the remaining.</vt:lpstr>
      <vt:lpstr>Targeted Expense Analysis reveals an interesting trend; Overall Costs sharply increase from December, with the Surjek unit, contributing $179.3M (55.82%) towards the overall cost-base. </vt:lpstr>
      <vt:lpstr>PowerPoint Presentation</vt:lpstr>
      <vt:lpstr>Further analysis singles-out Surjek with $179M (55.82%) worth of expenses, contrasted to a much lower spend from Kootha ($51 M) and Jutik  ($91M), largely due to lower Chemical and Labour Expenditure. </vt:lpstr>
      <vt:lpstr>PowerPoint Presentation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PowerPoint Presentation</vt:lpstr>
      <vt:lpstr>PowerPoint Presentation</vt:lpstr>
      <vt:lpstr>Concluding our analysis, Jutik has the highest overall EBIT contributions ($72.9M), followed by Surjek ($22.9M) , and lastly Kootha ($19.7M).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LIKANE ANNE  DRUIDE</cp:lastModifiedBy>
  <cp:revision>98</cp:revision>
  <dcterms:created xsi:type="dcterms:W3CDTF">2020-04-12T13:23:13Z</dcterms:created>
  <dcterms:modified xsi:type="dcterms:W3CDTF">2020-10-26T05:51:51Z</dcterms:modified>
</cp:coreProperties>
</file>