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7" r:id="rId4"/>
    <p:sldId id="258" r:id="rId5"/>
    <p:sldId id="261" r:id="rId6"/>
    <p:sldId id="262" r:id="rId7"/>
    <p:sldId id="263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06C092-10AB-F874-A3C0-D30FFCEA6A37}" v="181" dt="2023-05-07T18:35:31.701"/>
    <p1510:client id="{271B41A3-DF2D-3E93-C3DC-AD68D95C149C}" v="304" dt="2023-05-07T23:27:16.347"/>
    <p1510:client id="{3CE21ED8-F265-E42D-CB95-BBE68F193A17}" v="303" dt="2023-05-08T05:53:23.432"/>
    <p1510:client id="{4E1B77C6-CAAD-2BA9-8668-A90A4B92815B}" v="577" dt="2023-05-07T06:31:19.643"/>
    <p1510:client id="{694D3B19-685B-DE19-DB6F-4B392910B2DD}" v="25" dt="2023-05-08T05:37:03.899"/>
    <p1510:client id="{801F5B39-46FC-4B53-BBCE-2DADC93FFA15}" v="1" dt="2023-05-07T03:35:38.522"/>
    <p1510:client id="{9C12045E-937F-E454-71BA-A2E3AC432AD9}" v="3" dt="2023-05-07T04:58:48.812"/>
    <p1510:client id="{A0B6A19E-F3AC-ABDC-757D-5A60FF93FA19}" v="17" dt="2023-05-07T18:09:25.098"/>
    <p1510:client id="{A13085B0-46EB-4043-AD75-70BE37757153}" v="34" dt="2023-05-06T05:41:00.536"/>
    <p1510:client id="{A8A07020-64C0-83BE-CC18-596C6B45C8F5}" v="2" dt="2023-05-07T07:12:15.728"/>
    <p1510:client id="{CBB031B8-D8BB-71C5-9335-62C353625610}" v="18" dt="2023-05-08T04:58:28.660"/>
    <p1510:client id="{EFB52AF1-71D9-D3B6-B9A7-2B0D4746A868}" v="62" dt="2023-05-08T06:17:24.779"/>
    <p1510:client id="{F8C658B4-40F0-CABE-DF41-6EBD18DBB966}" v="295" dt="2023-05-08T16:56:12.6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6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7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81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343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51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55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45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44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49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70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1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9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89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52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2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26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tatista.com/statistics/675550/motor-vehicle-deaths-california/" TargetMode="External"/><Relationship Id="rId4" Type="http://schemas.openxmlformats.org/officeDocument/2006/relationships/hyperlink" Target="https://www.kaggle.com/datasets/alexgude/california-traffic-collision-data-from-switr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r trail lights on a Highway">
            <a:extLst>
              <a:ext uri="{FF2B5EF4-FFF2-40B4-BE49-F238E27FC236}">
                <a16:creationId xmlns:a16="http://schemas.microsoft.com/office/drawing/2014/main" id="{44C54362-C480-C1C5-22D9-5513DA1DE3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3390" r="9085" b="-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ea typeface="+mj-lt"/>
                <a:cs typeface="+mj-lt"/>
              </a:rPr>
              <a:t>California Traffic Collision Data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/>
                </a:solidFill>
                <a:cs typeface="Calibri"/>
              </a:rPr>
              <a:t>By Group 2: 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Arin Ceniza, Fausto Vidrio, Izea Espinoza, Joel Flores, Manuela Sahagun, &amp; Michael Do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1BF0F-4D00-D9AF-1E3C-70DF708AD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108" y="629266"/>
            <a:ext cx="3307744" cy="1641986"/>
          </a:xfrm>
        </p:spPr>
        <p:txBody>
          <a:bodyPr>
            <a:normAutofit/>
          </a:bodyPr>
          <a:lstStyle/>
          <a:p>
            <a:r>
              <a:rPr lang="en-US"/>
              <a:t>Works Cited</a:t>
            </a:r>
          </a:p>
        </p:txBody>
      </p:sp>
      <p:pic>
        <p:nvPicPr>
          <p:cNvPr id="5" name="Picture 4" descr="Vehicle speeding down a mountain road at dusk">
            <a:extLst>
              <a:ext uri="{FF2B5EF4-FFF2-40B4-BE49-F238E27FC236}">
                <a16:creationId xmlns:a16="http://schemas.microsoft.com/office/drawing/2014/main" id="{128ED211-EA04-6808-3240-FEEE5B3DA6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35" r="33351" b="4"/>
          <a:stretch/>
        </p:blipFill>
        <p:spPr>
          <a:xfrm>
            <a:off x="-2" y="10"/>
            <a:ext cx="6094407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6A1D-0EE9-2E9D-5ECB-2CF2FE4AF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108" y="2438400"/>
            <a:ext cx="3307744" cy="380999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cs typeface="Calibri"/>
              </a:rPr>
              <a:t>“California Traffic Collision Data from SWITRS.” Kaggle, </a:t>
            </a:r>
            <a:r>
              <a:rPr lang="en-US" sz="1400"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https://www.kaggle.com/datasets/alexgude/california-traffic-collision-data-from-switrs</a:t>
            </a:r>
            <a:r>
              <a:rPr lang="en-US" sz="1400">
                <a:cs typeface="Calibri"/>
              </a:rPr>
              <a:t>. Accessed 20 March 2023.</a:t>
            </a:r>
          </a:p>
          <a:p>
            <a:pPr>
              <a:lnSpc>
                <a:spcPct val="90000"/>
              </a:lnSpc>
            </a:pPr>
            <a:r>
              <a:rPr lang="en-US" sz="1400">
                <a:cs typeface="Calibri"/>
              </a:rPr>
              <a:t>Elflein, John. “Motor-vehicle deaths in California 2021.” Statista, 10 June 2022, </a:t>
            </a:r>
            <a:r>
              <a:rPr lang="en-US" sz="1400"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https://www.statista.com/statistics/675550/motor-vehicle-deaths-california/</a:t>
            </a:r>
            <a:r>
              <a:rPr lang="en-US" sz="1400">
                <a:cs typeface="Calibri"/>
              </a:rPr>
              <a:t>. Accessed 6 May 2023.</a:t>
            </a:r>
          </a:p>
          <a:p>
            <a:pPr marL="0" indent="0">
              <a:lnSpc>
                <a:spcPct val="90000"/>
              </a:lnSpc>
              <a:buNone/>
            </a:pPr>
            <a:br>
              <a:rPr lang="en-US" sz="1400"/>
            </a:b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278147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BE82F-657E-5CDD-24EB-0B5117581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322912" cy="164198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Introduction</a:t>
            </a:r>
            <a:endParaRPr lang="en-US"/>
          </a:p>
        </p:txBody>
      </p:sp>
      <p:pic>
        <p:nvPicPr>
          <p:cNvPr id="7" name="Picture 7" descr="A picture containing outdoor, tree, transport, car&#10;&#10;Description automatically generated">
            <a:extLst>
              <a:ext uri="{FF2B5EF4-FFF2-40B4-BE49-F238E27FC236}">
                <a16:creationId xmlns:a16="http://schemas.microsoft.com/office/drawing/2014/main" id="{E95C36EB-5FA2-8FC7-38CB-1D9BD9C8F5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36" b="1"/>
          <a:stretch/>
        </p:blipFill>
        <p:spPr>
          <a:xfrm>
            <a:off x="4619544" y="609601"/>
            <a:ext cx="6924756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0" name="Rectangle 11">
            <a:extLst>
              <a:ext uri="{FF2B5EF4-FFF2-40B4-BE49-F238E27FC236}">
                <a16:creationId xmlns:a16="http://schemas.microsoft.com/office/drawing/2014/main" id="{A93A089E-0A16-452C-B341-0F769780D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0F5F6-7A06-C5F3-216A-3AF01DFA5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438401"/>
            <a:ext cx="3324141" cy="380999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ea typeface="+mn-lt"/>
                <a:cs typeface="+mn-lt"/>
              </a:rPr>
              <a:t>In the year of 2021, the state of California had reported 4,161 deaths that were the result of a traffic collision.</a:t>
            </a:r>
          </a:p>
          <a:p>
            <a:pPr>
              <a:lnSpc>
                <a:spcPct val="90000"/>
              </a:lnSpc>
            </a:pPr>
            <a:r>
              <a:rPr lang="en-US" sz="1400">
                <a:ea typeface="+mn-lt"/>
                <a:cs typeface="+mn-lt"/>
              </a:rPr>
              <a:t>Discussion:</a:t>
            </a:r>
          </a:p>
          <a:p>
            <a:pPr lvl="1">
              <a:lnSpc>
                <a:spcPct val="90000"/>
              </a:lnSpc>
            </a:pPr>
            <a:r>
              <a:rPr lang="en-US" sz="1400">
                <a:ea typeface="+mn-lt"/>
                <a:cs typeface="+mn-lt"/>
              </a:rPr>
              <a:t>Party Sobriety</a:t>
            </a:r>
          </a:p>
          <a:p>
            <a:pPr lvl="1">
              <a:lnSpc>
                <a:spcPct val="90000"/>
              </a:lnSpc>
            </a:pPr>
            <a:r>
              <a:rPr lang="en-US" sz="1400">
                <a:ea typeface="+mn-lt"/>
                <a:cs typeface="+mn-lt"/>
              </a:rPr>
              <a:t>Parties at fault</a:t>
            </a:r>
          </a:p>
          <a:p>
            <a:pPr lvl="1">
              <a:lnSpc>
                <a:spcPct val="90000"/>
              </a:lnSpc>
            </a:pPr>
            <a:r>
              <a:rPr lang="en-US" sz="1400">
                <a:ea typeface="+mn-lt"/>
                <a:cs typeface="+mn-lt"/>
              </a:rPr>
              <a:t>Types of victims involved</a:t>
            </a:r>
          </a:p>
          <a:p>
            <a:pPr>
              <a:lnSpc>
                <a:spcPct val="90000"/>
              </a:lnSpc>
            </a:pPr>
            <a:r>
              <a:rPr lang="en-US" sz="1400">
                <a:ea typeface="+mn-lt"/>
                <a:cs typeface="+mn-lt"/>
              </a:rPr>
              <a:t>Data Source: https://www.kaggle.com/datasets/alexgude/california-traffic-collision-data-from-switrs</a:t>
            </a:r>
          </a:p>
        </p:txBody>
      </p:sp>
    </p:spTree>
    <p:extLst>
      <p:ext uri="{BB962C8B-B14F-4D97-AF65-F5344CB8AC3E}">
        <p14:creationId xmlns:p14="http://schemas.microsoft.com/office/powerpoint/2010/main" val="1701466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38D79-7857-94CA-17C9-2FFBFAAA8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r>
              <a:rPr lang="en-US" sz="4800"/>
              <a:t>Data Flow Chart</a:t>
            </a:r>
          </a:p>
        </p:txBody>
      </p:sp>
      <p:sp>
        <p:nvSpPr>
          <p:cNvPr id="21" name="Freeform 7">
            <a:extLst>
              <a:ext uri="{FF2B5EF4-FFF2-40B4-BE49-F238E27FC236}">
                <a16:creationId xmlns:a16="http://schemas.microsoft.com/office/drawing/2014/main" id="{A89F1728-E5A8-4BD0-B9CA-EEF2932EF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9D57DE-38E5-4D79-A639-6C94A39EF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60C18FE5-FC12-4EB1-8FE4-487733A2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169092A-AB26-44D5-B7AB-FCEF25A5A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1E23E-E095-AA68-B661-0500E5B72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452" y="1410459"/>
            <a:ext cx="6495847" cy="1885146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ABAD1D-AA04-D9BB-07DC-1AB9CEE9FE50}"/>
              </a:ext>
            </a:extLst>
          </p:cNvPr>
          <p:cNvSpPr/>
          <p:nvPr/>
        </p:nvSpPr>
        <p:spPr>
          <a:xfrm>
            <a:off x="5019698" y="2095905"/>
            <a:ext cx="1750236" cy="8457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0664">
              <a:spcAft>
                <a:spcPts val="600"/>
              </a:spcAft>
            </a:pPr>
            <a:r>
              <a:rPr lang="en-US" sz="1458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Download data from </a:t>
            </a:r>
            <a:r>
              <a:rPr lang="en-US" sz="1458" kern="12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kaggle</a:t>
            </a:r>
            <a:r>
              <a:rPr lang="en-US" sz="1458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data set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E623D25-02BF-507D-4C26-8F88A0B65991}"/>
              </a:ext>
            </a:extLst>
          </p:cNvPr>
          <p:cNvSpPr/>
          <p:nvPr/>
        </p:nvSpPr>
        <p:spPr>
          <a:xfrm>
            <a:off x="7392502" y="2095904"/>
            <a:ext cx="1750236" cy="8457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740664">
              <a:spcAft>
                <a:spcPts val="600"/>
              </a:spcAft>
            </a:pPr>
            <a:r>
              <a:rPr lang="en-US" sz="1458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Create csv files using </a:t>
            </a:r>
            <a:r>
              <a:rPr lang="en-US" sz="1458" kern="12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DBBrowser</a:t>
            </a:r>
            <a:r>
              <a:rPr lang="en-US" sz="1458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(SQLite)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285886-A774-9399-F033-6E2C759E02DD}"/>
              </a:ext>
            </a:extLst>
          </p:cNvPr>
          <p:cNvSpPr/>
          <p:nvPr/>
        </p:nvSpPr>
        <p:spPr>
          <a:xfrm>
            <a:off x="9765308" y="2095905"/>
            <a:ext cx="1750236" cy="8457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740664">
              <a:spcAft>
                <a:spcPts val="600"/>
              </a:spcAft>
            </a:pPr>
            <a:r>
              <a:rPr lang="en-US" sz="1458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Upload csv files to hive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1789F0E-888B-A933-BF76-518221B05062}"/>
              </a:ext>
            </a:extLst>
          </p:cNvPr>
          <p:cNvSpPr/>
          <p:nvPr/>
        </p:nvSpPr>
        <p:spPr>
          <a:xfrm>
            <a:off x="9765307" y="3810902"/>
            <a:ext cx="1750236" cy="8457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740664">
              <a:spcAft>
                <a:spcPts val="600"/>
              </a:spcAft>
            </a:pPr>
            <a:r>
              <a:rPr lang="en-US" sz="145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Create hive tables using </a:t>
            </a:r>
            <a:r>
              <a:rPr lang="en-US" sz="1458" kern="120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hiveQL</a:t>
            </a:r>
            <a:endParaRPr lang="en-US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35778FF-FB33-7714-5EED-DB9BBEF62A0A}"/>
              </a:ext>
            </a:extLst>
          </p:cNvPr>
          <p:cNvSpPr/>
          <p:nvPr/>
        </p:nvSpPr>
        <p:spPr>
          <a:xfrm>
            <a:off x="7392502" y="3810902"/>
            <a:ext cx="1750236" cy="8457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740664">
              <a:spcAft>
                <a:spcPts val="600"/>
              </a:spcAft>
            </a:pPr>
            <a:r>
              <a:rPr lang="en-US" sz="1458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Download data using queries and </a:t>
            </a:r>
            <a:r>
              <a:rPr lang="en-US" sz="1458" kern="12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scp</a:t>
            </a:r>
            <a:endParaRPr lang="en-US" dirty="0" err="1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A01934-8D99-FEDB-67C8-AD2028EA68F2}"/>
              </a:ext>
            </a:extLst>
          </p:cNvPr>
          <p:cNvSpPr/>
          <p:nvPr/>
        </p:nvSpPr>
        <p:spPr>
          <a:xfrm>
            <a:off x="5019697" y="3869634"/>
            <a:ext cx="1750236" cy="8457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740664">
              <a:spcAft>
                <a:spcPts val="600"/>
              </a:spcAft>
            </a:pPr>
            <a:r>
              <a:rPr lang="en-US" sz="145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Analyze data using Tableau Desktop</a:t>
            </a:r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561A1DA-E7E6-0DB4-A092-4CE31C471335}"/>
              </a:ext>
            </a:extLst>
          </p:cNvPr>
          <p:cNvSpPr/>
          <p:nvPr/>
        </p:nvSpPr>
        <p:spPr>
          <a:xfrm>
            <a:off x="6889857" y="2521650"/>
            <a:ext cx="505102" cy="1879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F26D3B6-9D22-87AB-0AA7-1757C54C999D}"/>
              </a:ext>
            </a:extLst>
          </p:cNvPr>
          <p:cNvSpPr/>
          <p:nvPr/>
        </p:nvSpPr>
        <p:spPr>
          <a:xfrm>
            <a:off x="9211637" y="2515165"/>
            <a:ext cx="505102" cy="1879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DC39395-7F53-99F7-46E4-636A9B75D3F7}"/>
              </a:ext>
            </a:extLst>
          </p:cNvPr>
          <p:cNvSpPr/>
          <p:nvPr/>
        </p:nvSpPr>
        <p:spPr>
          <a:xfrm rot="10800000">
            <a:off x="6803593" y="4230163"/>
            <a:ext cx="505102" cy="1879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BC5C2D5-FDDA-2E88-139D-83319EDCCCF0}"/>
              </a:ext>
            </a:extLst>
          </p:cNvPr>
          <p:cNvSpPr/>
          <p:nvPr/>
        </p:nvSpPr>
        <p:spPr>
          <a:xfrm rot="10800000">
            <a:off x="9211637" y="4194923"/>
            <a:ext cx="505102" cy="1879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3AFD7DE-7CD7-DA2F-3AB0-591FBA1AC771}"/>
              </a:ext>
            </a:extLst>
          </p:cNvPr>
          <p:cNvSpPr/>
          <p:nvPr/>
        </p:nvSpPr>
        <p:spPr>
          <a:xfrm rot="5400000">
            <a:off x="10262955" y="3202340"/>
            <a:ext cx="599073" cy="2466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1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7">
            <a:extLst>
              <a:ext uri="{FF2B5EF4-FFF2-40B4-BE49-F238E27FC236}">
                <a16:creationId xmlns:a16="http://schemas.microsoft.com/office/drawing/2014/main" id="{DD540830-1D5B-4124-AD19-E95C33AC2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ECDCB7-EB10-472D-680D-B9C5F187B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Party Sobriety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1928F0-389D-4382-8440-F6150A01C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DF9B0FBD-51D8-4E3C-9E78-429AE6676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id="{2053B598-7B9B-5D17-4B47-F830637D0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409" y="2546341"/>
            <a:ext cx="5897325" cy="3407106"/>
          </a:xfrm>
          <a:prstGeom prst="rect">
            <a:avLst/>
          </a:prstGeom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2486A1-8531-BC2D-A4FD-2D3239414239}"/>
              </a:ext>
            </a:extLst>
          </p:cNvPr>
          <p:cNvSpPr txBox="1"/>
          <p:nvPr/>
        </p:nvSpPr>
        <p:spPr>
          <a:xfrm>
            <a:off x="6421089" y="2548281"/>
            <a:ext cx="5122606" cy="365868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152762" indent="-152762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Majority of the parties had not been drinking at 14,232,676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152762" indent="-152762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Impairment unknown states investigators couldn’t determine party sobriety. Calculated at 1,756,937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8495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ECDCB7-EB10-472D-680D-B9C5F187B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Party at fault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B5AF5F3-AD0A-4EFA-854A-47C780F26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2486A1-8531-BC2D-A4FD-2D3239414239}"/>
              </a:ext>
            </a:extLst>
          </p:cNvPr>
          <p:cNvSpPr txBox="1"/>
          <p:nvPr/>
        </p:nvSpPr>
        <p:spPr>
          <a:xfrm>
            <a:off x="648931" y="2548281"/>
            <a:ext cx="5122606" cy="365868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31201" indent="-18496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bg1"/>
                </a:solidFill>
                <a:latin typeface="+mj-lt"/>
                <a:ea typeface="+mj-ea"/>
                <a:cs typeface="+mj-cs"/>
              </a:rPr>
              <a:t>Drivers made up 96.90% of parties at fault.</a:t>
            </a:r>
          </a:p>
          <a:p>
            <a:pPr indent="-18496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231201" indent="-18496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bg1"/>
                </a:solidFill>
                <a:latin typeface="+mj-lt"/>
                <a:ea typeface="+mj-ea"/>
                <a:cs typeface="+mj-cs"/>
              </a:rPr>
              <a:t>Bicyclists made up 1.69%</a:t>
            </a:r>
          </a:p>
          <a:p>
            <a:pPr indent="-18496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231201" indent="-18496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Pedestrians made up 1.15%</a:t>
            </a:r>
          </a:p>
          <a:p>
            <a:pPr indent="-18496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231201" indent="-18496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bg1"/>
                </a:solidFill>
                <a:latin typeface="+mj-lt"/>
                <a:ea typeface="+mj-ea"/>
                <a:cs typeface="+mj-cs"/>
              </a:rPr>
              <a:t>Other was accounted for at 0.14%</a:t>
            </a:r>
          </a:p>
          <a:p>
            <a:pPr indent="-18496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231201" indent="-18496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Parked Vehicles made up 0.11%</a:t>
            </a:r>
          </a:p>
          <a:p>
            <a:pPr indent="-2286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1F25F5CB-EC5E-5957-5B6C-4D0C5D1F7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1744" b="1"/>
          <a:stretch/>
        </p:blipFill>
        <p:spPr>
          <a:xfrm>
            <a:off x="5761238" y="2545629"/>
            <a:ext cx="6443664" cy="395486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62380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7">
            <a:extLst>
              <a:ext uri="{FF2B5EF4-FFF2-40B4-BE49-F238E27FC236}">
                <a16:creationId xmlns:a16="http://schemas.microsoft.com/office/drawing/2014/main" id="{DD540830-1D5B-4124-AD19-E95C33AC2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908524-D7EA-112C-90B9-A2D61E978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3300">
                <a:ea typeface="+mj-lt"/>
                <a:cs typeface="+mj-lt"/>
              </a:rPr>
            </a:br>
            <a:r>
              <a:rPr lang="en-US" sz="3300">
                <a:ea typeface="+mj-lt"/>
                <a:cs typeface="+mj-lt"/>
              </a:rPr>
              <a:t>Type of Victims Involved in Collision</a:t>
            </a:r>
          </a:p>
          <a:p>
            <a:pPr>
              <a:lnSpc>
                <a:spcPct val="90000"/>
              </a:lnSpc>
            </a:pPr>
            <a:endParaRPr lang="en-US" sz="3300">
              <a:cs typeface="Calibri Ligh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B1928F0-389D-4382-8440-F6150A01C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DF9B0FBD-51D8-4E3C-9E78-429AE6676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C654743-5019-AA6C-74E2-3C5D1DA0E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168" y="2275111"/>
            <a:ext cx="3218258" cy="4524659"/>
          </a:xfrm>
          <a:prstGeom prst="rect">
            <a:avLst/>
          </a:prstGeom>
          <a:effectLst/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7E8C44-16FF-1F95-7952-E7A93C8CB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089" y="2548281"/>
            <a:ext cx="5122606" cy="365868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  <a:cs typeface="Calibri"/>
              </a:rPr>
              <a:t>Total Number of Victims 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1,701,805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  <a:cs typeface="Calibri"/>
              </a:rPr>
              <a:t>Victims Type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  <a:cs typeface="Calibri"/>
              </a:rPr>
              <a:t>Bicyclist (2.53%)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  <a:cs typeface="Calibri"/>
              </a:rPr>
              <a:t>Driver (30.12%)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  <a:cs typeface="Calibri"/>
              </a:rPr>
              <a:t>Passenger (63.77%)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  <a:cs typeface="Calibri"/>
              </a:rPr>
              <a:t>Pedestrian (3.48%)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  <a:cs typeface="Calibri"/>
              </a:rPr>
              <a:t>Other (0.10%)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  <a:cs typeface="Calibri"/>
              </a:rPr>
              <a:t>Majority of the participants involved in collision resulted passenger being the victims  </a:t>
            </a:r>
          </a:p>
          <a:p>
            <a:pPr>
              <a:lnSpc>
                <a:spcPct val="90000"/>
              </a:lnSpc>
            </a:pPr>
            <a:endParaRPr lang="en-US">
              <a:solidFill>
                <a:schemeClr val="bg1"/>
              </a:solidFill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5019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28A6F4-F63D-CC4A-303B-6B6B065D6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Victims Degree of Injury</a:t>
            </a:r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5AF5F3-AD0A-4EFA-854A-47C780F26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ED2D13-0450-CD84-4323-38C021891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2,142,192 drivers complained more of pain when involved in an incident</a:t>
            </a:r>
          </a:p>
          <a:p>
            <a:r>
              <a:rPr lang="en-US">
                <a:solidFill>
                  <a:schemeClr val="bg1"/>
                </a:solidFill>
                <a:cs typeface="Calibri"/>
              </a:rPr>
              <a:t>The driver is also the deadliest seat to be in when involved in a crash</a:t>
            </a:r>
          </a:p>
          <a:p>
            <a:r>
              <a:rPr lang="en-US">
                <a:solidFill>
                  <a:schemeClr val="bg1"/>
                </a:solidFill>
                <a:cs typeface="Calibri"/>
              </a:rPr>
              <a:t>The data shows passenger seat 3 to be the safest with a 2,033,334 victims reporting no injury</a:t>
            </a:r>
          </a:p>
          <a:p>
            <a:endParaRPr lang="en-US">
              <a:solidFill>
                <a:schemeClr val="bg1"/>
              </a:solidFill>
              <a:cs typeface="Calibri"/>
            </a:endParaRPr>
          </a:p>
          <a:p>
            <a:endParaRPr lang="en-US">
              <a:solidFill>
                <a:schemeClr val="bg1"/>
              </a:solidFill>
              <a:cs typeface="Calibri"/>
            </a:endParaRPr>
          </a:p>
          <a:p>
            <a:endParaRPr lang="en-US">
              <a:solidFill>
                <a:schemeClr val="bg1"/>
              </a:solidFill>
              <a:cs typeface="Calibri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4D6082DB-F8F6-EF2D-118B-E8D31EC9F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880" y="2275112"/>
            <a:ext cx="6330643" cy="45677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94501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C7FEB-70A8-67EB-8C8A-5B2E7AD62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Victim Degree of Injury</a:t>
            </a:r>
          </a:p>
        </p:txBody>
      </p:sp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5AD9C5BA-7A34-CE92-E03D-230DBB984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985" t="18959" r="15366" b="15007"/>
          <a:stretch/>
        </p:blipFill>
        <p:spPr>
          <a:xfrm>
            <a:off x="-703" y="1875900"/>
            <a:ext cx="6254262" cy="4983892"/>
          </a:xfrm>
        </p:spPr>
      </p:pic>
      <p:pic>
        <p:nvPicPr>
          <p:cNvPr id="6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47C5896C-8779-8123-5617-829FFA896E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187" t="18916" r="407" b="58934"/>
          <a:stretch/>
        </p:blipFill>
        <p:spPr>
          <a:xfrm>
            <a:off x="4754027" y="1874713"/>
            <a:ext cx="1493245" cy="1802446"/>
          </a:xfrm>
          <a:prstGeom prst="rect">
            <a:avLst/>
          </a:prstGeom>
        </p:spPr>
      </p:pic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9A53BA57-B5B5-1F88-0E88-CC304DB79C81}"/>
              </a:ext>
            </a:extLst>
          </p:cNvPr>
          <p:cNvSpPr txBox="1">
            <a:spLocks/>
          </p:cNvSpPr>
          <p:nvPr/>
        </p:nvSpPr>
        <p:spPr>
          <a:xfrm>
            <a:off x="6664343" y="2537395"/>
            <a:ext cx="5042638" cy="36586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>
                <a:cs typeface="Calibri"/>
              </a:rPr>
              <a:t>Total Number of Reports: 9,639,334</a:t>
            </a:r>
          </a:p>
          <a:p>
            <a:r>
              <a:rPr lang="en-US">
                <a:cs typeface="Calibri"/>
              </a:rPr>
              <a:t>The most common response is "No Injury" at 44.36% </a:t>
            </a:r>
          </a:p>
          <a:p>
            <a:r>
              <a:rPr lang="en-US">
                <a:cs typeface="Calibri"/>
              </a:rPr>
              <a:t>The least common response is "Suspected Serious Injury" at 0.39%</a:t>
            </a:r>
          </a:p>
          <a:p>
            <a:r>
              <a:rPr lang="en-US">
                <a:cs typeface="Calibri"/>
              </a:rPr>
              <a:t>While "Killed" is the second least common response at 0.74%, that is still 73,000 accidents per year.</a:t>
            </a:r>
          </a:p>
          <a:p>
            <a:endParaRPr lang="en-US">
              <a:cs typeface="Calibri"/>
            </a:endParaRPr>
          </a:p>
          <a:p>
            <a:endParaRPr lang="en-US">
              <a:solidFill>
                <a:schemeClr val="bg1"/>
              </a:solidFill>
              <a:cs typeface="Calibri"/>
            </a:endParaRPr>
          </a:p>
          <a:p>
            <a:endParaRPr lang="en-US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062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82" name="Oval 81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E23076D-5CAA-2300-86CB-AD17F5E37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108" y="629266"/>
            <a:ext cx="3307744" cy="164198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Traffic Collision by County </a:t>
            </a:r>
          </a:p>
        </p:txBody>
      </p:sp>
      <p:pic>
        <p:nvPicPr>
          <p:cNvPr id="13" name="Picture 13" descr="Chart, map&#10;&#10;Description automatically generated">
            <a:extLst>
              <a:ext uri="{FF2B5EF4-FFF2-40B4-BE49-F238E27FC236}">
                <a16:creationId xmlns:a16="http://schemas.microsoft.com/office/drawing/2014/main" id="{1D3F40F1-0CAD-A47E-DEEC-12CF6C36663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7"/>
          <a:srcRect l="22390" r="24290"/>
          <a:stretch/>
        </p:blipFill>
        <p:spPr>
          <a:xfrm>
            <a:off x="-2" y="10"/>
            <a:ext cx="6094407" cy="685799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DC50224-B86D-C4AA-0850-99609F499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42108" y="2438400"/>
            <a:ext cx="3307744" cy="380999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</a:pPr>
            <a:r>
              <a:rPr lang="en-US" sz="1100"/>
              <a:t>The Top Five Counties with Traffic Collisions</a:t>
            </a:r>
          </a:p>
          <a:p>
            <a:pPr marL="285750" indent="-285750"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</a:pPr>
            <a:r>
              <a:rPr lang="en-US" sz="1100"/>
              <a:t>Los Angeles County – 2,851,925</a:t>
            </a:r>
          </a:p>
          <a:p>
            <a:pPr marL="285750" indent="-285750"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</a:pPr>
            <a:r>
              <a:rPr lang="en-US" sz="1100"/>
              <a:t>San Bernardino – 569,376</a:t>
            </a:r>
          </a:p>
          <a:p>
            <a:pPr marL="285750" indent="-285750"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</a:pPr>
            <a:r>
              <a:rPr lang="en-US" sz="1100"/>
              <a:t>San Diego – 535,596</a:t>
            </a:r>
          </a:p>
          <a:p>
            <a:pPr marL="285750" indent="-285750"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</a:pPr>
            <a:r>
              <a:rPr lang="en-US" sz="1100"/>
              <a:t>Riverside – 493,758</a:t>
            </a:r>
          </a:p>
          <a:p>
            <a:pPr marL="285750" indent="-285750"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</a:pPr>
            <a:r>
              <a:rPr lang="en-US" sz="1100"/>
              <a:t>Alameda – 466,969</a:t>
            </a:r>
          </a:p>
          <a:p>
            <a:pPr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</a:pPr>
            <a:endParaRPr lang="en-US" sz="1100"/>
          </a:p>
          <a:p>
            <a:pPr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</a:pPr>
            <a:r>
              <a:rPr lang="en-US" sz="1100"/>
              <a:t>Traffic Collisions Resulting in Fatalities </a:t>
            </a:r>
          </a:p>
          <a:p>
            <a:pPr marL="285750" indent="-285750"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</a:pPr>
            <a:r>
              <a:rPr lang="en-US" sz="1100"/>
              <a:t>Los Angeles County – 14,209</a:t>
            </a:r>
          </a:p>
          <a:p>
            <a:pPr marL="285750" indent="-285750"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</a:pPr>
            <a:r>
              <a:rPr lang="en-US" sz="1100"/>
              <a:t>San Diego – 6,304</a:t>
            </a:r>
          </a:p>
          <a:p>
            <a:pPr marL="285750" indent="-285750"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</a:pPr>
            <a:r>
              <a:rPr lang="en-US" sz="1100"/>
              <a:t>Riverside – 5,537</a:t>
            </a:r>
          </a:p>
          <a:p>
            <a:pPr marL="285750" indent="-285750"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</a:pPr>
            <a:r>
              <a:rPr lang="en-US" sz="1100"/>
              <a:t>San Bernardino – 5,198</a:t>
            </a:r>
          </a:p>
          <a:p>
            <a:pPr marL="285750" indent="-285750"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</a:pPr>
            <a:r>
              <a:rPr lang="en-US" sz="1100"/>
              <a:t>Alameda – 1,823</a:t>
            </a:r>
          </a:p>
          <a:p>
            <a:pPr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</a:pPr>
            <a:endParaRPr lang="en-US" sz="1100"/>
          </a:p>
          <a:p>
            <a:pPr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</a:pP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0199437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Ion</vt:lpstr>
      <vt:lpstr>California Traffic Collision Data</vt:lpstr>
      <vt:lpstr>Introduction</vt:lpstr>
      <vt:lpstr>Data Flow Chart</vt:lpstr>
      <vt:lpstr>Party Sobriety</vt:lpstr>
      <vt:lpstr>Party at fault</vt:lpstr>
      <vt:lpstr> Type of Victims Involved in Collision </vt:lpstr>
      <vt:lpstr>Victims Degree of Injury</vt:lpstr>
      <vt:lpstr>Victim Degree of Injury</vt:lpstr>
      <vt:lpstr>Traffic Collision by County 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133</cp:revision>
  <dcterms:created xsi:type="dcterms:W3CDTF">2023-05-06T05:34:21Z</dcterms:created>
  <dcterms:modified xsi:type="dcterms:W3CDTF">2023-05-08T16:56:31Z</dcterms:modified>
</cp:coreProperties>
</file>