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506020203020204" pitchFamily="34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/>
    <p:restoredTop sz="94577"/>
  </p:normalViewPr>
  <p:slideViewPr>
    <p:cSldViewPr snapToGrid="0">
      <p:cViewPr varScale="1">
        <p:scale>
          <a:sx n="136" d="100"/>
          <a:sy n="136" d="100"/>
        </p:scale>
        <p:origin x="64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d2ad0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d2ad0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2b0f446c_1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2b0f446c_1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2b0f446c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2b0f446c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2b0f446c_1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2b0f446c_1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31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2b0f446c_1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2b0f446c_1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2b0f446c_1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2b0f446c_1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1778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1778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1778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1778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4.01778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003650" y="1912020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AST: Audio Spectrogram Transformer 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137225" y="2850052"/>
            <a:ext cx="4870500" cy="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Arxiv</a:t>
            </a:r>
            <a:r>
              <a:rPr lang="en-US" dirty="0"/>
              <a:t> (2021)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1D1C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475" y="4581750"/>
            <a:ext cx="1503125" cy="5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07700" y="99350"/>
            <a:ext cx="8928600" cy="4879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1" name="Google Shape;81;p15"/>
          <p:cNvSpPr txBox="1"/>
          <p:nvPr/>
        </p:nvSpPr>
        <p:spPr>
          <a:xfrm>
            <a:off x="107700" y="99350"/>
            <a:ext cx="72348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AST: Audio Spectrogram Transformer [</a:t>
            </a:r>
            <a:r>
              <a:rPr lang="en-GB" sz="1100" b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1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rot="10800000" flipH="1">
            <a:off x="171000" y="407925"/>
            <a:ext cx="8802000" cy="14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>
            <a:endCxn id="80" idx="2"/>
          </p:cNvCxnSpPr>
          <p:nvPr/>
        </p:nvCxnSpPr>
        <p:spPr>
          <a:xfrm>
            <a:off x="4566000" y="408050"/>
            <a:ext cx="6000" cy="457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171000" y="407925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Background</a:t>
            </a:r>
            <a:endParaRPr sz="1100" b="1" i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07700" y="716074"/>
            <a:ext cx="4495800" cy="42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b="1" i="1" u="sng" dirty="0"/>
              <a:t>CCN – attention hybrid models 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 dirty="0"/>
              <a:t>CNN have been widely used to learn representations from raw spectrograms for end-to-end modelling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 dirty="0"/>
              <a:t>Add a self-attention mechanism on the top of the CNN to better capture long-range global context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 dirty="0"/>
              <a:t>Have achieved state-of-the-art (SOTA) results for many audio classification tasks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 dirty="0"/>
              <a:t>The success of purely attention-based models in the vision domain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-US" sz="1100" dirty="0"/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-US" sz="1100" dirty="0"/>
          </a:p>
        </p:txBody>
      </p:sp>
      <p:sp>
        <p:nvSpPr>
          <p:cNvPr id="87" name="Google Shape;87;p15"/>
          <p:cNvSpPr txBox="1"/>
          <p:nvPr/>
        </p:nvSpPr>
        <p:spPr>
          <a:xfrm>
            <a:off x="4566125" y="443800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Open Sans"/>
                <a:ea typeface="Open Sans"/>
                <a:cs typeface="Open Sans"/>
                <a:sym typeface="Open Sans"/>
              </a:rPr>
              <a:t>Addressed problems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603500" y="716063"/>
            <a:ext cx="4495800" cy="11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CNN-based models typically require architecture tuning to obtain optimal performance for different tasks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SOTA CNN-attention hybrid models have more complicated architecture with lots of parameters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/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527600" y="2709422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Research Aim</a:t>
            </a:r>
            <a:endParaRPr sz="11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477200" y="2991025"/>
            <a:ext cx="44958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/>
          </a:p>
        </p:txBody>
      </p:sp>
      <p:cxnSp>
        <p:nvCxnSpPr>
          <p:cNvPr id="91" name="Google Shape;91;p15"/>
          <p:cNvCxnSpPr/>
          <p:nvPr/>
        </p:nvCxnSpPr>
        <p:spPr>
          <a:xfrm>
            <a:off x="4566000" y="2676381"/>
            <a:ext cx="439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8;p15">
            <a:extLst>
              <a:ext uri="{FF2B5EF4-FFF2-40B4-BE49-F238E27FC236}">
                <a16:creationId xmlns:a16="http://schemas.microsoft.com/office/drawing/2014/main" id="{89DD1E04-9E85-F7BC-6740-4AFA060B0EE9}"/>
              </a:ext>
            </a:extLst>
          </p:cNvPr>
          <p:cNvSpPr txBox="1"/>
          <p:nvPr/>
        </p:nvSpPr>
        <p:spPr>
          <a:xfrm>
            <a:off x="4587750" y="3077902"/>
            <a:ext cx="4495800" cy="177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Build a convolution-free, purely attention-based model for audio classification which features a simple architecture and superior performance.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Achieve better performance with a simpler architecture with fewer parameters.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/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107700" y="99350"/>
            <a:ext cx="8928600" cy="4879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7" name="Google Shape;97;p16"/>
          <p:cNvSpPr txBox="1"/>
          <p:nvPr/>
        </p:nvSpPr>
        <p:spPr>
          <a:xfrm>
            <a:off x="107700" y="99350"/>
            <a:ext cx="72348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AST: Audio Spectrogram Transformer [</a:t>
            </a:r>
            <a:r>
              <a:rPr lang="en-GB" sz="1100" b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 rot="10800000" flipH="1">
            <a:off x="171000" y="407925"/>
            <a:ext cx="8802000" cy="14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171000" y="407925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07700" y="716075"/>
            <a:ext cx="4458300" cy="4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Components:</a:t>
            </a:r>
            <a:endParaRPr sz="1100"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100" dirty="0"/>
              <a:t>The input audio waveform of t seconds is converted into a sequence of 128-D log Mel </a:t>
            </a:r>
            <a:r>
              <a:rPr lang="en-GB" sz="1100" dirty="0" err="1"/>
              <a:t>filterbank</a:t>
            </a:r>
            <a:r>
              <a:rPr lang="en-GB" sz="1100" dirty="0"/>
              <a:t> features computed with a 25 </a:t>
            </a:r>
            <a:r>
              <a:rPr lang="en-GB" sz="1100" dirty="0" err="1"/>
              <a:t>ms</a:t>
            </a:r>
            <a:r>
              <a:rPr lang="en-GB" sz="1100" dirty="0"/>
              <a:t> Hamming window every 10ms. (128 * 100t spectrogram)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1100" dirty="0"/>
          </a:p>
          <a:p>
            <a:pPr marL="228600" indent="-228600">
              <a:lnSpc>
                <a:spcPct val="115000"/>
              </a:lnSpc>
              <a:buFont typeface="Arial"/>
              <a:buAutoNum type="arabicPeriod"/>
            </a:pPr>
            <a:r>
              <a:rPr lang="en-GB" sz="1100" dirty="0"/>
              <a:t>Split the spectrogram into a sequence of N 16 * 16 patches with an overlap of 6 in both time and frequency dimension</a:t>
            </a:r>
          </a:p>
          <a:p>
            <a:pPr marL="228600" indent="-228600">
              <a:lnSpc>
                <a:spcPct val="115000"/>
              </a:lnSpc>
              <a:buFont typeface="Arial"/>
              <a:buAutoNum type="arabicPeriod"/>
            </a:pPr>
            <a:endParaRPr lang="en-GB" sz="1100"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100" dirty="0"/>
              <a:t>Flatten each 16 * 16 patch to a 1D patch embedding of size 768 using a linear projection layer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1100"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100" dirty="0"/>
              <a:t>Add a trainable positional embedding (size 768) to each patch embedding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GB" sz="1100"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100" dirty="0"/>
              <a:t>Append a [CLS] token at the beginning of the sequence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1100"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100" dirty="0"/>
              <a:t>Propose an approach for transferring knowledge from the Vision Transformer (</a:t>
            </a:r>
            <a:r>
              <a:rPr lang="en-AU" sz="1100" dirty="0" err="1"/>
              <a:t>ViT</a:t>
            </a:r>
            <a:r>
              <a:rPr lang="en-AU" sz="1100" dirty="0"/>
              <a:t>) pretrained on ImageNet to AST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AU" sz="1100" dirty="0"/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100" dirty="0"/>
              <a:t>propose a cut and bi-linear interpolate method for positional embedding adaptation.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</p:txBody>
      </p:sp>
      <p:cxnSp>
        <p:nvCxnSpPr>
          <p:cNvPr id="101" name="Google Shape;101;p16"/>
          <p:cNvCxnSpPr/>
          <p:nvPr/>
        </p:nvCxnSpPr>
        <p:spPr>
          <a:xfrm>
            <a:off x="4572000" y="716075"/>
            <a:ext cx="0" cy="4263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6"/>
          <p:cNvSpPr txBox="1"/>
          <p:nvPr/>
        </p:nvSpPr>
        <p:spPr>
          <a:xfrm>
            <a:off x="4578000" y="716075"/>
            <a:ext cx="4458300" cy="4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Architecture overview :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A0C12-746D-8EF3-BBE1-2F04DD40B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670" y="982054"/>
            <a:ext cx="3310890" cy="37535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107700" y="99350"/>
            <a:ext cx="8928600" cy="4879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9" name="Google Shape;109;p17"/>
          <p:cNvSpPr txBox="1"/>
          <p:nvPr/>
        </p:nvSpPr>
        <p:spPr>
          <a:xfrm>
            <a:off x="107700" y="99350"/>
            <a:ext cx="72348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AST: Audio Spectrogram Transformer [</a:t>
            </a:r>
            <a:r>
              <a:rPr lang="en-GB" sz="1100" b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]</a:t>
            </a:r>
          </a:p>
        </p:txBody>
      </p:sp>
      <p:cxnSp>
        <p:nvCxnSpPr>
          <p:cNvPr id="110" name="Google Shape;110;p17"/>
          <p:cNvCxnSpPr/>
          <p:nvPr/>
        </p:nvCxnSpPr>
        <p:spPr>
          <a:xfrm rot="10800000" flipH="1">
            <a:off x="171000" y="407925"/>
            <a:ext cx="8802000" cy="14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7"/>
          <p:cNvSpPr txBox="1"/>
          <p:nvPr/>
        </p:nvSpPr>
        <p:spPr>
          <a:xfrm>
            <a:off x="171000" y="407925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07700" y="716075"/>
            <a:ext cx="3878400" cy="4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Datasets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  </a:t>
            </a:r>
            <a:r>
              <a:rPr lang="en-US" sz="1100" dirty="0" err="1"/>
              <a:t>AudioSet</a:t>
            </a:r>
            <a:r>
              <a:rPr lang="en-US" sz="1100" dirty="0"/>
              <a:t> – a collection of over 2 million 10-second audio clips contains from a set of 527 labels   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Focused Tasks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Use weight averaging strategies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Use ensemble strategies 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/>
              <a:t>         </a:t>
            </a:r>
            <a:r>
              <a:rPr lang="en-US" sz="1100" b="1" dirty="0"/>
              <a:t>- Ensemble-S: </a:t>
            </a:r>
            <a:r>
              <a:rPr lang="en-US" sz="1100" dirty="0"/>
              <a:t>run three times with the exact same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/>
              <a:t>          setting, but with a different random seed.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b="1" dirty="0"/>
              <a:t>         - Ensemble-M: </a:t>
            </a:r>
            <a:r>
              <a:rPr lang="en-US" sz="1100" dirty="0"/>
              <a:t>ensemble the three models in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/>
              <a:t>           Ensemble-S together with another three models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100" dirty="0"/>
              <a:t>           trained with different patch split strategies.</a:t>
            </a:r>
            <a:endParaRPr lang="en-AU"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Evaluation metrics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Mean average precision (</a:t>
            </a:r>
            <a:r>
              <a:rPr lang="en-US" sz="1100" dirty="0" err="1"/>
              <a:t>mAP</a:t>
            </a:r>
            <a:r>
              <a:rPr lang="en-US" sz="1100" dirty="0"/>
              <a:t>)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113" name="Google Shape;113;p17"/>
          <p:cNvCxnSpPr/>
          <p:nvPr/>
        </p:nvCxnSpPr>
        <p:spPr>
          <a:xfrm flipH="1">
            <a:off x="4057475" y="420275"/>
            <a:ext cx="2700" cy="4558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7"/>
          <p:cNvSpPr txBox="1"/>
          <p:nvPr/>
        </p:nvSpPr>
        <p:spPr>
          <a:xfrm>
            <a:off x="4128438" y="408000"/>
            <a:ext cx="4907400" cy="4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Results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Findings</a:t>
            </a:r>
            <a:endParaRPr sz="1100" dirty="0"/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All the single, Ensemble-S, Ensemble-M model outperform the previous best system (CNN-attention hybrid model)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AST work well even when the training set is relatively small</a:t>
            </a:r>
            <a:endParaRPr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CE9865-2123-09E6-657A-381AB673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965" y="972377"/>
            <a:ext cx="2387600" cy="16498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A6D7A-651C-AE90-43F8-A42C1DBA7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826" y="904475"/>
            <a:ext cx="2387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107700" y="99350"/>
            <a:ext cx="8928600" cy="4879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9" name="Google Shape;109;p17"/>
          <p:cNvSpPr txBox="1"/>
          <p:nvPr/>
        </p:nvSpPr>
        <p:spPr>
          <a:xfrm>
            <a:off x="107700" y="99350"/>
            <a:ext cx="72348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AST: Audio Spectrogram Transformer [</a:t>
            </a:r>
            <a:r>
              <a:rPr lang="en-GB" sz="1100" b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]</a:t>
            </a:r>
          </a:p>
        </p:txBody>
      </p:sp>
      <p:cxnSp>
        <p:nvCxnSpPr>
          <p:cNvPr id="110" name="Google Shape;110;p17"/>
          <p:cNvCxnSpPr/>
          <p:nvPr/>
        </p:nvCxnSpPr>
        <p:spPr>
          <a:xfrm rot="10800000" flipH="1">
            <a:off x="171000" y="407925"/>
            <a:ext cx="8802000" cy="14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7"/>
          <p:cNvSpPr txBox="1"/>
          <p:nvPr/>
        </p:nvSpPr>
        <p:spPr>
          <a:xfrm>
            <a:off x="171000" y="407925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07700" y="716075"/>
            <a:ext cx="3878400" cy="42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Datasets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100" dirty="0"/>
              <a:t> </a:t>
            </a:r>
            <a:r>
              <a:rPr lang="en-US" sz="1100" dirty="0"/>
              <a:t>ESC-50 – consists of 2,000 5-second environmental audio recordings organized into 50 classes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 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  Speech Commands V2 – consists of 105,829 1-second recordings of 35 common speech commands</a:t>
            </a:r>
            <a:endParaRPr lang="en-AU" sz="11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/>
              <a:t>  Focused Tasks</a:t>
            </a:r>
          </a:p>
          <a:p>
            <a:pPr marL="457200" lvl="1" indent="-298450">
              <a:lnSpc>
                <a:spcPct val="115000"/>
              </a:lnSpc>
              <a:buSzPts val="1100"/>
              <a:buChar char="●"/>
            </a:pPr>
            <a:r>
              <a:rPr lang="en-AU" sz="1100" dirty="0"/>
              <a:t>Compare AST with the SOTA models in two setting</a:t>
            </a:r>
          </a:p>
          <a:p>
            <a:pPr marL="158750" lvl="1">
              <a:lnSpc>
                <a:spcPct val="115000"/>
              </a:lnSpc>
              <a:buSzPts val="1100"/>
            </a:pPr>
            <a:r>
              <a:rPr lang="en-AU" sz="1100" dirty="0"/>
              <a:t>        1. AST-S: train an AST model with only ImageNet</a:t>
            </a:r>
          </a:p>
          <a:p>
            <a:pPr marL="158750" lvl="1">
              <a:lnSpc>
                <a:spcPct val="115000"/>
              </a:lnSpc>
              <a:buSzPts val="1100"/>
            </a:pPr>
            <a:r>
              <a:rPr lang="en-AU" sz="1100" dirty="0"/>
              <a:t>            pretraining</a:t>
            </a:r>
          </a:p>
          <a:p>
            <a:pPr marL="158750" lvl="1">
              <a:lnSpc>
                <a:spcPct val="115000"/>
              </a:lnSpc>
              <a:buSzPts val="1100"/>
            </a:pPr>
            <a:r>
              <a:rPr lang="en-AU" sz="1100" dirty="0"/>
              <a:t>        2. AST-P: train an AST model with ImageNet and</a:t>
            </a:r>
          </a:p>
          <a:p>
            <a:pPr marL="158750" lvl="1">
              <a:lnSpc>
                <a:spcPct val="115000"/>
              </a:lnSpc>
              <a:buSzPts val="1100"/>
            </a:pPr>
            <a:r>
              <a:rPr lang="en-AU" sz="1100" dirty="0"/>
              <a:t>            </a:t>
            </a:r>
            <a:r>
              <a:rPr lang="en-AU" sz="1100" dirty="0" err="1"/>
              <a:t>AudioSet</a:t>
            </a:r>
            <a:r>
              <a:rPr lang="en-AU" sz="1100" dirty="0"/>
              <a:t> pretraining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Evaluation metrics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Mean average precision (</a:t>
            </a:r>
            <a:r>
              <a:rPr lang="en-US" sz="1100" dirty="0" err="1"/>
              <a:t>mAP</a:t>
            </a:r>
            <a:r>
              <a:rPr lang="en-US" sz="1100" dirty="0"/>
              <a:t>)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113" name="Google Shape;113;p17"/>
          <p:cNvCxnSpPr/>
          <p:nvPr/>
        </p:nvCxnSpPr>
        <p:spPr>
          <a:xfrm flipH="1">
            <a:off x="4057475" y="420275"/>
            <a:ext cx="2700" cy="4558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7"/>
          <p:cNvSpPr txBox="1"/>
          <p:nvPr/>
        </p:nvSpPr>
        <p:spPr>
          <a:xfrm>
            <a:off x="4128900" y="420700"/>
            <a:ext cx="4907400" cy="4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Results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Findings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  </a:t>
            </a:r>
            <a:r>
              <a:rPr lang="en-GB" sz="1100" dirty="0" err="1"/>
              <a:t>AudioSet</a:t>
            </a:r>
            <a:r>
              <a:rPr lang="en-GB" sz="1100" dirty="0"/>
              <a:t> pretraining unnecessary for the speech command classification task as AST-S outperforms AST-P.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input audio length varies from three datasets, and content varies from speech to non-speech, AST achieve SOTA results on all of them.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502D8-BBDF-6913-6B8E-2BE5A9AAE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229" y="810700"/>
            <a:ext cx="3126441" cy="15632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107700" y="99350"/>
            <a:ext cx="8928600" cy="4879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0" name="Google Shape;120;p18"/>
          <p:cNvSpPr txBox="1"/>
          <p:nvPr/>
        </p:nvSpPr>
        <p:spPr>
          <a:xfrm>
            <a:off x="107700" y="99350"/>
            <a:ext cx="72348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AST: Audio Spectrogram Transformer [</a:t>
            </a:r>
            <a:r>
              <a:rPr lang="en-GB" sz="1100" b="1" dirty="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 rot="10800000" flipH="1">
            <a:off x="171000" y="407925"/>
            <a:ext cx="8802000" cy="14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171000" y="407925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1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07699" y="716075"/>
            <a:ext cx="8801999" cy="394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  Additional experiments and analysis</a:t>
            </a:r>
            <a:endParaRPr lang="en-AU"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 b="1" dirty="0"/>
              <a:t>Impact of ImageNet Pretraining: </a:t>
            </a:r>
            <a:r>
              <a:rPr lang="en-AU" sz="1100" dirty="0"/>
              <a:t>ImageNet pretraining can greatly reduce the demand for in-domain audio data for AST.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-AU" sz="1100" dirty="0"/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AU" sz="1100" b="1" dirty="0"/>
              <a:t>Impact of Positional Embedding Adaptation: </a:t>
            </a:r>
            <a:r>
              <a:rPr lang="en-AU" sz="1100" dirty="0"/>
              <a:t>reinitializing positional embedding does not completely break the pretrained model, but it leads to a noticeable performance drop.</a:t>
            </a:r>
            <a:r>
              <a:rPr lang="en-AU" sz="1100" b="1" dirty="0"/>
              <a:t> </a:t>
            </a:r>
            <a:r>
              <a:rPr lang="en-AU" sz="1100" dirty="0"/>
              <a:t>Bi-linear interpolation and nearest-</a:t>
            </a:r>
            <a:r>
              <a:rPr lang="en-AU" sz="1100" dirty="0" err="1"/>
              <a:t>neighbor</a:t>
            </a:r>
            <a:r>
              <a:rPr lang="en-AU" sz="1100" dirty="0"/>
              <a:t> interpolation do not result in a big difference.</a:t>
            </a:r>
          </a:p>
          <a:p>
            <a:pPr marL="158750">
              <a:lnSpc>
                <a:spcPct val="115000"/>
              </a:lnSpc>
              <a:buSzPts val="1100"/>
            </a:pPr>
            <a:endParaRPr lang="en-AU"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 b="1" dirty="0"/>
              <a:t>Impact of Patch Split Overlap: </a:t>
            </a:r>
            <a:r>
              <a:rPr lang="en-AU" sz="1100" dirty="0"/>
              <a:t>the performance improves with the overlap size for both balanced and full set experiments.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lang="en-AU"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 b="1" dirty="0"/>
              <a:t>Impact of Patch Shape and Size:</a:t>
            </a:r>
            <a:r>
              <a:rPr lang="en-AU" sz="1100" dirty="0"/>
              <a:t> when the area of the patch is the same (256), 128 * 2 rectangle patches perform better than 16 * 16 square patches. But considering there is not 128 * 2 patch based ImageNet pretrained models, using 16 * 16 patches is still the current optimal solution.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en-AU"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171000" y="3079679"/>
            <a:ext cx="4635300" cy="2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sz="11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34300" y="3356750"/>
            <a:ext cx="8738698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AST feature a simple architecture and superior performance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The final performance of AST on all three datasets indicated the potential for AST use as a generic audio classifier.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T - Audio Spectrogram Transformer" id="{CE10484D-A39D-3F4A-8590-B70B4A35BA15}" vid="{1EEBD598-F0D4-3A47-AA68-7E1B9171823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7136</TotalTime>
  <Words>724</Words>
  <Application>Microsoft Macintosh PowerPoint</Application>
  <PresentationFormat>On-screen Show (16:9)</PresentationFormat>
  <Paragraphs>137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PT Sans Narrow</vt:lpstr>
      <vt:lpstr>Arial</vt:lpstr>
      <vt:lpstr>Open Sans</vt:lpstr>
      <vt:lpstr>Tropic</vt:lpstr>
      <vt:lpstr>AST: Audio Spectrogram Transformer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AST: Audio Spectrogram Transformer </dc:title>
  <cp:lastModifiedBy>Huijia Lu</cp:lastModifiedBy>
  <cp:revision>8</cp:revision>
  <dcterms:modified xsi:type="dcterms:W3CDTF">2023-08-27T05:33:31Z</dcterms:modified>
</cp:coreProperties>
</file>