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523fdac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523fdac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523fdac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523fdac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523fdac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523fdac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523fdac9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523fdac9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523fdac9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523fdac9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slab.jp/publications/TanakaCVPRW2021.pdf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hyperlink" Target="https://esslab.jp/publications/TanakaCVPRW2021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esslab.jp/publications/TanakaCVPRW2021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hyperlink" Target="https://esslab.jp/publications/TanakaCVPRW202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LoL-V2T: Large-Scale Esports Video Description Dataset</a:t>
            </a:r>
            <a:endParaRPr sz="34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889628"/>
            <a:ext cx="4870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CVPRW (2021)</a:t>
            </a:r>
            <a:endParaRPr sz="6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475" y="4581750"/>
            <a:ext cx="1503125" cy="5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07700" y="99350"/>
            <a:ext cx="8928600" cy="4879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4" name="Google Shape;74;p14"/>
          <p:cNvSpPr txBox="1"/>
          <p:nvPr/>
        </p:nvSpPr>
        <p:spPr>
          <a:xfrm>
            <a:off x="107700" y="99350"/>
            <a:ext cx="89286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</a:rPr>
              <a:t>LoL-V2T: Large-Scale Esports Video Description Dataset [</a:t>
            </a:r>
            <a:r>
              <a:rPr b="1" lang="en-GB" sz="1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Link</a:t>
            </a:r>
            <a:r>
              <a:rPr b="1" lang="en-GB" sz="1100">
                <a:highlight>
                  <a:srgbClr val="FFFFFF"/>
                </a:highlight>
              </a:rPr>
              <a:t>]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flipH="1" rot="10800000">
            <a:off x="171000" y="407925"/>
            <a:ext cx="8802000" cy="1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endCxn id="73" idx="2"/>
          </p:cNvCxnSpPr>
          <p:nvPr/>
        </p:nvCxnSpPr>
        <p:spPr>
          <a:xfrm>
            <a:off x="4566000" y="408050"/>
            <a:ext cx="6000" cy="457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94800" y="407925"/>
            <a:ext cx="4489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Background - </a:t>
            </a:r>
            <a:r>
              <a:rPr b="1" i="1" lang="en-GB" sz="11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Electronic sports data-to-text generation (eSports)</a:t>
            </a:r>
            <a:endParaRPr b="1" i="1" sz="1100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566125" y="443800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41B47"/>
                </a:solidFill>
                <a:latin typeface="Open Sans"/>
                <a:ea typeface="Open Sans"/>
                <a:cs typeface="Open Sans"/>
                <a:sym typeface="Open Sans"/>
              </a:rPr>
              <a:t>Addressed problems</a:t>
            </a:r>
            <a:endParaRPr b="1" sz="1100">
              <a:solidFill>
                <a:srgbClr val="741B4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66125" y="1682850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Research Aim</a:t>
            </a:r>
            <a:endParaRPr b="1" sz="11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>
            <a:off x="4582050" y="1720975"/>
            <a:ext cx="439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 txBox="1"/>
          <p:nvPr/>
        </p:nvSpPr>
        <p:spPr>
          <a:xfrm>
            <a:off x="4582050" y="3510625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Contribution</a:t>
            </a:r>
            <a:endParaRPr b="1" sz="11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4582050" y="3450050"/>
            <a:ext cx="4395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 txBox="1"/>
          <p:nvPr/>
        </p:nvSpPr>
        <p:spPr>
          <a:xfrm>
            <a:off x="94800" y="643300"/>
            <a:ext cx="4489200" cy="4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 u="sng"/>
              <a:t>eSports Background</a:t>
            </a:r>
            <a:endParaRPr b="1" i="1" sz="900" u="sng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Esports are growing rapidly in popularity, in 2019 with a year-on-year growth of +22.7% and is approaching the scale of existing sports leagues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main content in esports consists of tournament or gameplay videos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New audience may have difficulties to understand the game content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Captions are a useful tool for viewers to understand the status of a match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 u="sng"/>
              <a:t>Video Description Dataset</a:t>
            </a:r>
            <a:endParaRPr b="1" i="1" sz="9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 u="sng"/>
              <a:t>VideoDescription</a:t>
            </a:r>
            <a:endParaRPr b="1" i="1" sz="900" u="sng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Early work in video description was based on template-based methods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With the growth of deep learning,a method using an encoder-decoder framework for video description was proposed (CNN + RNN)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Transformer architecture to the Video Description Model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 u="sng"/>
              <a:t>Video Description in Video Game</a:t>
            </a:r>
            <a:endParaRPr b="1" i="1" sz="900" u="sng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Generate captions using Structured SVM and LSTM for tennis video game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NBA games as inputs and generated captions using LSTM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Generated a caption for each frame by training a simple CNN model that combines three conv layers with 75 minutes of Minecraft “Let’s Play” videos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Apply sequence-to-sequence networks with attention to this task</a:t>
            </a:r>
            <a:endParaRPr sz="900"/>
          </a:p>
        </p:txBody>
      </p:sp>
      <p:sp>
        <p:nvSpPr>
          <p:cNvPr id="84" name="Google Shape;84;p14"/>
          <p:cNvSpPr txBox="1"/>
          <p:nvPr/>
        </p:nvSpPr>
        <p:spPr>
          <a:xfrm>
            <a:off x="4551600" y="658425"/>
            <a:ext cx="44559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Captions contain a significant amount of </a:t>
            </a:r>
            <a:r>
              <a:rPr b="1" i="1" lang="en-GB" sz="900"/>
              <a:t>proper nouns specific to the esports title</a:t>
            </a:r>
            <a:r>
              <a:rPr lang="en-GB" sz="900"/>
              <a:t> and numerals that describe the status of matches.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Some important objects in the clips are difficult for captioning models to recognize because their size and subtle motions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Some pairs of a clip and captions are </a:t>
            </a:r>
            <a:r>
              <a:rPr b="1" i="1" lang="en-GB" sz="900"/>
              <a:t>not necessarily aligned temporally</a:t>
            </a:r>
            <a:r>
              <a:rPr lang="en-GB" sz="900"/>
              <a:t> during captioning.</a:t>
            </a:r>
            <a:endParaRPr sz="900"/>
          </a:p>
        </p:txBody>
      </p:sp>
      <p:sp>
        <p:nvSpPr>
          <p:cNvPr id="85" name="Google Shape;85;p14"/>
          <p:cNvSpPr txBox="1"/>
          <p:nvPr/>
        </p:nvSpPr>
        <p:spPr>
          <a:xfrm>
            <a:off x="4584000" y="3715550"/>
            <a:ext cx="44559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Build a large-scale dataset for esports video description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By tackling the difficulty corresponding to the large amounts of proper nouns and numerals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Introduce a method for video description in esports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Generate multi-sentences for esports videos, and use video paragraph captioning models that build upon the models of Vanilla Transformer  and MART</a:t>
            </a:r>
            <a:endParaRPr sz="900"/>
          </a:p>
        </p:txBody>
      </p:sp>
      <p:sp>
        <p:nvSpPr>
          <p:cNvPr id="86" name="Google Shape;86;p14"/>
          <p:cNvSpPr txBox="1"/>
          <p:nvPr/>
        </p:nvSpPr>
        <p:spPr>
          <a:xfrm>
            <a:off x="4584000" y="1853350"/>
            <a:ext cx="44559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Proposed a large-scale dataset for esports video description, focusing on the popular game “League of Legends”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-GB" sz="900"/>
              <a:t>Largest</a:t>
            </a:r>
            <a:r>
              <a:rPr lang="en-GB" sz="900"/>
              <a:t> </a:t>
            </a:r>
            <a:r>
              <a:rPr b="1" lang="en-GB" sz="900"/>
              <a:t>video</a:t>
            </a:r>
            <a:r>
              <a:rPr lang="en-GB" sz="900"/>
              <a:t> </a:t>
            </a:r>
            <a:r>
              <a:rPr b="1" lang="en-GB" sz="900"/>
              <a:t>description</a:t>
            </a:r>
            <a:r>
              <a:rPr lang="en-GB" sz="900"/>
              <a:t> dataset in the video game domain, and includes </a:t>
            </a:r>
            <a:r>
              <a:rPr b="1" lang="en-GB" sz="900"/>
              <a:t>9,723</a:t>
            </a:r>
            <a:r>
              <a:rPr lang="en-GB" sz="900"/>
              <a:t> clips with </a:t>
            </a:r>
            <a:r>
              <a:rPr b="1" lang="en-GB" sz="900"/>
              <a:t>62,677</a:t>
            </a:r>
            <a:r>
              <a:rPr lang="en-GB" sz="900"/>
              <a:t> captions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Presents multiple new video captioning challenges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large amounts of domain-specific vocabulary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subtle motions with large importance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a temporal gap between most captions and the events that occurred</a:t>
            </a:r>
            <a:endParaRPr sz="1000"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650" y="2027925"/>
            <a:ext cx="2769276" cy="10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107700" y="99350"/>
            <a:ext cx="8928600" cy="4879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93" name="Google Shape;93;p15"/>
          <p:cNvCxnSpPr/>
          <p:nvPr/>
        </p:nvCxnSpPr>
        <p:spPr>
          <a:xfrm flipH="1" rot="10800000">
            <a:off x="171000" y="407925"/>
            <a:ext cx="8802000" cy="1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107700" y="408050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Methodology (Dataset)</a:t>
            </a:r>
            <a:endParaRPr b="1" sz="11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566000" y="422025"/>
            <a:ext cx="4458300" cy="45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 u="sng"/>
              <a:t>Generation of Captions and Temporal Boundaries</a:t>
            </a:r>
            <a:endParaRPr b="1" i="1" sz="1000" u="sng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Produce full-text captions and temporal boundaries from the subtitles generated from narrations by YouTube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Re-segment the </a:t>
            </a:r>
            <a:r>
              <a:rPr b="1" lang="en-GB" sz="900"/>
              <a:t>chunks into complete sentences</a:t>
            </a:r>
            <a:r>
              <a:rPr lang="en-GB" sz="900"/>
              <a:t> with DeepSegment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Compute the </a:t>
            </a:r>
            <a:r>
              <a:rPr b="1" lang="en-GB" sz="900"/>
              <a:t>new temporal boundaries</a:t>
            </a:r>
            <a:r>
              <a:rPr lang="en-GB" sz="900"/>
              <a:t> to which the reconstructed sentences correspond using the number of words in the sentences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 u="sng"/>
              <a:t>Dataset Analysis</a:t>
            </a:r>
            <a:endParaRPr b="1" i="1" sz="1000" u="sng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4,568 minutes of video and 62,677 captions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The number of clips is 9,723, average length of clips is 28.0 seconds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Average length of intervals between temporal boundaries is 4.38 seconds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Multiple captions are associated with a single clip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6" name="Google Shape;96;p15"/>
          <p:cNvSpPr txBox="1"/>
          <p:nvPr/>
        </p:nvSpPr>
        <p:spPr>
          <a:xfrm>
            <a:off x="107700" y="2956675"/>
            <a:ext cx="44583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97" name="Google Shape;97;p15"/>
          <p:cNvCxnSpPr/>
          <p:nvPr/>
        </p:nvCxnSpPr>
        <p:spPr>
          <a:xfrm>
            <a:off x="4566000" y="408050"/>
            <a:ext cx="6000" cy="457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107700" y="611975"/>
            <a:ext cx="4458300" cy="43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 u="sng"/>
              <a:t>Data Collection</a:t>
            </a:r>
            <a:endParaRPr b="1" i="1" sz="1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LoL-V2T consists of </a:t>
            </a:r>
            <a:r>
              <a:rPr b="1" i="1" lang="en-GB" sz="900"/>
              <a:t>9.7k clips of League of Legends</a:t>
            </a:r>
            <a:r>
              <a:rPr lang="en-GB" sz="900"/>
              <a:t> playing video taken from </a:t>
            </a:r>
            <a:r>
              <a:rPr b="1" i="1" lang="en-GB" sz="900"/>
              <a:t>YouTube</a:t>
            </a:r>
            <a:r>
              <a:rPr lang="en-GB" sz="900"/>
              <a:t> and </a:t>
            </a:r>
            <a:r>
              <a:rPr b="1" i="1" lang="en-GB" sz="900"/>
              <a:t>63,000 captions</a:t>
            </a:r>
            <a:r>
              <a:rPr lang="en-GB" sz="900"/>
              <a:t>, each video is associated with multiple captions based on manual or ASR-generated subtitles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Collect footages of </a:t>
            </a:r>
            <a:r>
              <a:rPr b="1" lang="en-GB" sz="900"/>
              <a:t>157 matches</a:t>
            </a:r>
            <a:r>
              <a:rPr lang="en-GB" sz="900"/>
              <a:t> of the League of Legends world championships “Worlds” from YouTube.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i="1" lang="en-GB" sz="900" u="sng"/>
              <a:t>Worlds</a:t>
            </a:r>
            <a:r>
              <a:rPr lang="en-GB" sz="900"/>
              <a:t> has a large number of matches and commentators always provide commentary in them, it is easy to obtain narrations for the videos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quality of narrations in esports tournament footages is </a:t>
            </a:r>
            <a:r>
              <a:rPr b="1" i="1" lang="en-GB" sz="900"/>
              <a:t>higher</a:t>
            </a:r>
            <a:r>
              <a:rPr lang="en-GB" sz="900"/>
              <a:t> than that of “Let’s Play” videos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 u="sng"/>
              <a:t>Splitting Videos and Selecting Clips</a:t>
            </a:r>
            <a:endParaRPr b="1" i="1" sz="1000" u="sng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average length of collected League of Legends videos is </a:t>
            </a:r>
            <a:r>
              <a:rPr b="1" i="1" lang="en-GB" sz="900"/>
              <a:t>44 minutes</a:t>
            </a:r>
            <a:r>
              <a:rPr lang="en-GB" sz="900"/>
              <a:t>, which is too long to generate captions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Split videos into clips </a:t>
            </a:r>
            <a:r>
              <a:rPr b="1" lang="en-GB" sz="900"/>
              <a:t>by scene</a:t>
            </a:r>
            <a:r>
              <a:rPr lang="en-GB" sz="900"/>
              <a:t>, and then remove the clips which are not gameplay</a:t>
            </a:r>
            <a:endParaRPr sz="9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-GB" sz="800"/>
              <a:t>Use PySceneDetect to split the video into clips of a length that the video description model can handle, average 23.4 seconds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51" y="3413225"/>
            <a:ext cx="3075099" cy="15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650" y="1882550"/>
            <a:ext cx="4395000" cy="1622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07700" y="99350"/>
            <a:ext cx="89286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</a:rPr>
              <a:t>LoL-V2T: Large-Scale Esports Video Description Dataset [</a:t>
            </a:r>
            <a:r>
              <a:rPr b="1" lang="en-GB" sz="11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r>
              <a:rPr b="1" lang="en-GB" sz="1100">
                <a:highlight>
                  <a:srgbClr val="FFFFFF"/>
                </a:highlight>
              </a:rPr>
              <a:t>]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107700" y="99350"/>
            <a:ext cx="8928600" cy="4879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07" name="Google Shape;107;p16"/>
          <p:cNvCxnSpPr/>
          <p:nvPr/>
        </p:nvCxnSpPr>
        <p:spPr>
          <a:xfrm flipH="1" rot="10800000">
            <a:off x="171000" y="407925"/>
            <a:ext cx="8802000" cy="1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 txBox="1"/>
          <p:nvPr/>
        </p:nvSpPr>
        <p:spPr>
          <a:xfrm>
            <a:off x="107700" y="408050"/>
            <a:ext cx="43950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B45F06"/>
                </a:solidFill>
                <a:latin typeface="Open Sans"/>
                <a:ea typeface="Open Sans"/>
                <a:cs typeface="Open Sans"/>
                <a:sym typeface="Open Sans"/>
              </a:rPr>
              <a:t>Methodology (Methods)</a:t>
            </a:r>
            <a:endParaRPr b="1" sz="11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72000" y="422025"/>
            <a:ext cx="44583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Since the masking increases the frequency of proper nouns and numerals,it makes them easier to recognize by the model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Complex proper nouns with detailed meanings are replaced by simpler proper nouns,resulting in more comprehensible captions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0" name="Google Shape;110;p16"/>
          <p:cNvSpPr txBox="1"/>
          <p:nvPr/>
        </p:nvSpPr>
        <p:spPr>
          <a:xfrm>
            <a:off x="107700" y="2956675"/>
            <a:ext cx="4458300" cy="1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1" name="Google Shape;111;p16"/>
          <p:cNvCxnSpPr/>
          <p:nvPr/>
        </p:nvCxnSpPr>
        <p:spPr>
          <a:xfrm>
            <a:off x="4566000" y="408050"/>
            <a:ext cx="6000" cy="4571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107700" y="716750"/>
            <a:ext cx="4458300" cy="4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 u="sng"/>
              <a:t>Vanilla Transformer</a:t>
            </a:r>
            <a:endParaRPr b="1" i="1" sz="9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An application of the transformer to the video description task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Two components: a video encoder and a caption decoder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</a:t>
            </a:r>
            <a:r>
              <a:rPr b="1" lang="en-GB" sz="900"/>
              <a:t>video encoder</a:t>
            </a:r>
            <a:r>
              <a:rPr lang="en-GB" sz="900"/>
              <a:t> is composed of a stack of </a:t>
            </a:r>
            <a:r>
              <a:rPr b="1" lang="en-GB" sz="900"/>
              <a:t>two identical layers</a:t>
            </a:r>
            <a:r>
              <a:rPr lang="en-GB" sz="900"/>
              <a:t> and each layer has a self-attention layer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</a:t>
            </a:r>
            <a:r>
              <a:rPr b="1" lang="en-GB" sz="900"/>
              <a:t>caption decoder</a:t>
            </a:r>
            <a:r>
              <a:rPr lang="en-GB" sz="900"/>
              <a:t> inserts a multi-head attention layer over the output of the video encoder stack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Create </a:t>
            </a:r>
            <a:r>
              <a:rPr b="1" lang="en-GB" sz="900"/>
              <a:t>masks</a:t>
            </a:r>
            <a:r>
              <a:rPr lang="en-GB" sz="900"/>
              <a:t> with ground-truth temporal boundaries and apply them to the outputs of the video encoder to make the caption decoder focus on the event proposals in the clips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 u="sng"/>
              <a:t>MART</a:t>
            </a:r>
            <a:endParaRPr b="1" i="1" sz="9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Amodel based on the transformer for the video paragraph captioning task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transformer model </a:t>
            </a:r>
            <a:r>
              <a:rPr b="1" i="1" lang="en-GB" sz="900"/>
              <a:t>decodes each caption individually</a:t>
            </a:r>
            <a:r>
              <a:rPr lang="en-GB" sz="900"/>
              <a:t> without using the context of the previously generated captions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A unified encoder decoder design, where the encoder and decoder are shared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An external memory module similar to LSTM and GRU that enables the modeling of history information of clips and generate dcaptions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 u="sng"/>
              <a:t>Masking</a:t>
            </a:r>
            <a:endParaRPr b="1" i="1" sz="9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Although proper nouns and numerals are important for explaining game play, they are difficult for captioning models to learn. Masking can address this problem.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Classify the proper nouns in the captions into groups by meaning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When a proper noun or numeral appears in acaption, we mask it with the name of the group to which it belonged</a:t>
            </a:r>
            <a:endParaRPr sz="900"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22025"/>
            <a:ext cx="4458300" cy="2633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650" y="3765763"/>
            <a:ext cx="4395001" cy="117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07700" y="99350"/>
            <a:ext cx="89286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</a:rPr>
              <a:t>LoL-V2T: Large-Scale Esports Video Description Dataset [</a:t>
            </a:r>
            <a:r>
              <a:rPr b="1" lang="en-GB" sz="11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Link</a:t>
            </a:r>
            <a:r>
              <a:rPr b="1" lang="en-GB" sz="1100">
                <a:highlight>
                  <a:srgbClr val="FFFFFF"/>
                </a:highlight>
              </a:rPr>
              <a:t>]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07700" y="99350"/>
            <a:ext cx="8928600" cy="4879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21" name="Google Shape;121;p17"/>
          <p:cNvCxnSpPr/>
          <p:nvPr/>
        </p:nvCxnSpPr>
        <p:spPr>
          <a:xfrm flipH="1" rot="10800000">
            <a:off x="171000" y="407925"/>
            <a:ext cx="8802000" cy="141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4566000" y="422025"/>
            <a:ext cx="43950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23" name="Google Shape;123;p17"/>
          <p:cNvSpPr txBox="1"/>
          <p:nvPr/>
        </p:nvSpPr>
        <p:spPr>
          <a:xfrm>
            <a:off x="4136375" y="422025"/>
            <a:ext cx="4890300" cy="4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000" u="sng"/>
              <a:t>Results and Analysis</a:t>
            </a:r>
            <a:endParaRPr b="1" i="1" sz="1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Proposed masking outperforms the baseline in BLEU@4, RougeL, and METEOR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MART outperforms Vanilla Transformer in Repetition@4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4" name="Google Shape;124;p17"/>
          <p:cNvSpPr txBox="1"/>
          <p:nvPr/>
        </p:nvSpPr>
        <p:spPr>
          <a:xfrm>
            <a:off x="107700" y="716500"/>
            <a:ext cx="4004400" cy="4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 u="sng"/>
              <a:t>Implementation Details</a:t>
            </a:r>
            <a:endParaRPr b="1" i="1" sz="9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Down-sample each video every 0.26s and extract the TSN features from these sampled frames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TSN implementation was built upon the mmaction2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Two different ResNet-50 model pre-trained on Kinetics-400 without fine-tuning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All captions are converted to lowercase. 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The words that occur less than 5 times in all captions are replaced with “&lt;unk&gt;” tags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 u="sng"/>
              <a:t>Evaluation Metrics</a:t>
            </a:r>
            <a:endParaRPr b="1" i="1" sz="900" u="sng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Measure the performance on the video description task with four automatic evaluation metrics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BLEU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RougeL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METEOR</a:t>
            </a: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GB" sz="900"/>
              <a:t>Repetition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Use the standard evaluation implementation from the MSCOCOserver</a:t>
            </a:r>
            <a:endParaRPr sz="900"/>
          </a:p>
        </p:txBody>
      </p:sp>
      <p:cxnSp>
        <p:nvCxnSpPr>
          <p:cNvPr id="125" name="Google Shape;125;p17"/>
          <p:cNvCxnSpPr/>
          <p:nvPr/>
        </p:nvCxnSpPr>
        <p:spPr>
          <a:xfrm flipH="1">
            <a:off x="4133675" y="420275"/>
            <a:ext cx="2700" cy="45588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107700" y="408050"/>
            <a:ext cx="40287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741B47"/>
                </a:solidFill>
                <a:latin typeface="Open Sans"/>
                <a:ea typeface="Open Sans"/>
                <a:cs typeface="Open Sans"/>
                <a:sym typeface="Open Sans"/>
              </a:rPr>
              <a:t>Experiments and results</a:t>
            </a:r>
            <a:endParaRPr b="1" sz="11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94" y="996944"/>
            <a:ext cx="2432250" cy="7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082" y="692150"/>
            <a:ext cx="4744875" cy="11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8751" y="2544150"/>
            <a:ext cx="4825551" cy="22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/>
        </p:nvSpPr>
        <p:spPr>
          <a:xfrm>
            <a:off x="107700" y="99350"/>
            <a:ext cx="89286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highlight>
                  <a:srgbClr val="FFFFFF"/>
                </a:highlight>
              </a:rPr>
              <a:t>LoL-V2T: Large-Scale Esports Video Description Dataset [</a:t>
            </a:r>
            <a:r>
              <a:rPr b="1" lang="en-GB" sz="11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Link</a:t>
            </a:r>
            <a:r>
              <a:rPr b="1" lang="en-GB" sz="1100">
                <a:highlight>
                  <a:srgbClr val="FFFFFF"/>
                </a:highlight>
              </a:rPr>
              <a:t>]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