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2"/>
  </p:notesMasterIdLst>
  <p:handoutMasterIdLst>
    <p:handoutMasterId r:id="rId83"/>
  </p:handoutMasterIdLst>
  <p:sldIdLst>
    <p:sldId id="480" r:id="rId2"/>
    <p:sldId id="514" r:id="rId3"/>
    <p:sldId id="515" r:id="rId4"/>
    <p:sldId id="516" r:id="rId5"/>
    <p:sldId id="482" r:id="rId6"/>
    <p:sldId id="517" r:id="rId7"/>
    <p:sldId id="518" r:id="rId8"/>
    <p:sldId id="520" r:id="rId9"/>
    <p:sldId id="521" r:id="rId10"/>
    <p:sldId id="522" r:id="rId11"/>
    <p:sldId id="660" r:id="rId12"/>
    <p:sldId id="662" r:id="rId13"/>
    <p:sldId id="663" r:id="rId14"/>
    <p:sldId id="664" r:id="rId15"/>
    <p:sldId id="665" r:id="rId16"/>
    <p:sldId id="666" r:id="rId17"/>
    <p:sldId id="764" r:id="rId18"/>
    <p:sldId id="667" r:id="rId19"/>
    <p:sldId id="674" r:id="rId20"/>
    <p:sldId id="675" r:id="rId21"/>
    <p:sldId id="669" r:id="rId22"/>
    <p:sldId id="676" r:id="rId23"/>
    <p:sldId id="678" r:id="rId24"/>
    <p:sldId id="679" r:id="rId25"/>
    <p:sldId id="680" r:id="rId26"/>
    <p:sldId id="540" r:id="rId27"/>
    <p:sldId id="694" r:id="rId28"/>
    <p:sldId id="693" r:id="rId29"/>
    <p:sldId id="695" r:id="rId30"/>
    <p:sldId id="696" r:id="rId31"/>
    <p:sldId id="697" r:id="rId32"/>
    <p:sldId id="698" r:id="rId33"/>
    <p:sldId id="699" r:id="rId34"/>
    <p:sldId id="702" r:id="rId35"/>
    <p:sldId id="712" r:id="rId36"/>
    <p:sldId id="714" r:id="rId37"/>
    <p:sldId id="715" r:id="rId38"/>
    <p:sldId id="716" r:id="rId39"/>
    <p:sldId id="765" r:id="rId40"/>
    <p:sldId id="717" r:id="rId41"/>
    <p:sldId id="720" r:id="rId42"/>
    <p:sldId id="721" r:id="rId43"/>
    <p:sldId id="722" r:id="rId44"/>
    <p:sldId id="723" r:id="rId45"/>
    <p:sldId id="724" r:id="rId46"/>
    <p:sldId id="725" r:id="rId47"/>
    <p:sldId id="766" r:id="rId48"/>
    <p:sldId id="718" r:id="rId49"/>
    <p:sldId id="648" r:id="rId50"/>
    <p:sldId id="726" r:id="rId51"/>
    <p:sldId id="727" r:id="rId52"/>
    <p:sldId id="728" r:id="rId53"/>
    <p:sldId id="652" r:id="rId54"/>
    <p:sldId id="729" r:id="rId55"/>
    <p:sldId id="653" r:id="rId56"/>
    <p:sldId id="730" r:id="rId57"/>
    <p:sldId id="596" r:id="rId58"/>
    <p:sldId id="731" r:id="rId59"/>
    <p:sldId id="597" r:id="rId60"/>
    <p:sldId id="767" r:id="rId61"/>
    <p:sldId id="719" r:id="rId62"/>
    <p:sldId id="738" r:id="rId63"/>
    <p:sldId id="741" r:id="rId64"/>
    <p:sldId id="739" r:id="rId65"/>
    <p:sldId id="740" r:id="rId66"/>
    <p:sldId id="751" r:id="rId67"/>
    <p:sldId id="752" r:id="rId68"/>
    <p:sldId id="753" r:id="rId69"/>
    <p:sldId id="754" r:id="rId70"/>
    <p:sldId id="755" r:id="rId71"/>
    <p:sldId id="756" r:id="rId72"/>
    <p:sldId id="628" r:id="rId73"/>
    <p:sldId id="757" r:id="rId74"/>
    <p:sldId id="758" r:id="rId75"/>
    <p:sldId id="759" r:id="rId76"/>
    <p:sldId id="760" r:id="rId77"/>
    <p:sldId id="761" r:id="rId78"/>
    <p:sldId id="762" r:id="rId79"/>
    <p:sldId id="763" r:id="rId80"/>
    <p:sldId id="768" r:id="rId81"/>
  </p:sldIdLst>
  <p:sldSz cx="9144000" cy="6858000" type="screen4x3"/>
  <p:notesSz cx="6829425" cy="10001250"/>
  <p:kinsoku lang="zh-TW" invalStChars="!),.:;?]}，、。．；：？！︰…‥﹐﹑﹒﹔﹕﹖﹗｜–︱—︳?︴﹏）︶﹜︸〕︺】︼》︾〉﹀」﹂』﹄﹚﹜﹞’”〞′·" invalEndChars="([{（︵﹛︷〔︹【︻《︽〈︿「﹁『﹃﹙﹛﹝‘“〝‵"/>
  <p:defaultTextStyle>
    <a:defPPr>
      <a:defRPr lang="zh-TW"/>
    </a:defPPr>
    <a:lvl1pPr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6699"/>
    <a:srgbClr val="6666FF"/>
    <a:srgbClr val="FF0000"/>
    <a:srgbClr val="003366"/>
    <a:srgbClr val="114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4711" autoAdjust="0"/>
  </p:normalViewPr>
  <p:slideViewPr>
    <p:cSldViewPr>
      <p:cViewPr varScale="1">
        <p:scale>
          <a:sx n="79" d="100"/>
          <a:sy n="79" d="100"/>
        </p:scale>
        <p:origin x="-1397"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8"/>
    </p:cViewPr>
  </p:sorterViewPr>
  <p:notesViewPr>
    <p:cSldViewPr>
      <p:cViewPr varScale="1">
        <p:scale>
          <a:sx n="79" d="100"/>
          <a:sy n="79" d="100"/>
        </p:scale>
        <p:origin x="4032" y="102"/>
      </p:cViewPr>
      <p:guideLst>
        <p:guide orient="horz" pos="3150"/>
        <p:guide pos="21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5" Type="http://schemas.openxmlformats.org/officeDocument/2006/relationships/image" Target="../media/image7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 Id="rId14"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9.wmf"/><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extLst>
          </p:cNvPr>
          <p:cNvSpPr>
            <a:spLocks noGrp="1"/>
          </p:cNvSpPr>
          <p:nvPr>
            <p:ph type="ftr" sz="quarter" idx="2"/>
          </p:nvPr>
        </p:nvSpPr>
        <p:spPr>
          <a:xfrm>
            <a:off x="0" y="9499600"/>
            <a:ext cx="2959100" cy="50165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3" name="灯片编号占位符 2">
            <a:extLst>
              <a:ext uri="{FF2B5EF4-FFF2-40B4-BE49-F238E27FC236}"/>
            </a:extLst>
          </p:cNvPr>
          <p:cNvSpPr>
            <a:spLocks noGrp="1"/>
          </p:cNvSpPr>
          <p:nvPr>
            <p:ph type="sldNum" sz="quarter" idx="3"/>
          </p:nvPr>
        </p:nvSpPr>
        <p:spPr>
          <a:xfrm>
            <a:off x="3868738" y="9499600"/>
            <a:ext cx="2959100" cy="50165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11EE777-D001-4441-B263-77529043CE8D}" type="slidenum">
              <a:rPr lang="zh-CN" altLang="en-US"/>
              <a:pPr>
                <a:defRPr/>
              </a:pPr>
              <a:t>‹#›</a:t>
            </a:fld>
            <a:endParaRPr lang="zh-CN" altLang="en-US"/>
          </a:p>
        </p:txBody>
      </p:sp>
    </p:spTree>
    <p:extLst>
      <p:ext uri="{BB962C8B-B14F-4D97-AF65-F5344CB8AC3E}">
        <p14:creationId xmlns:p14="http://schemas.microsoft.com/office/powerpoint/2010/main" val="2355757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idx="2"/>
          </p:nvPr>
        </p:nvSpPr>
        <p:spPr bwMode="auto">
          <a:xfrm>
            <a:off x="1084263" y="877888"/>
            <a:ext cx="4660900" cy="3495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extLst>
          </p:cNvPr>
          <p:cNvSpPr>
            <a:spLocks noGrp="1" noChangeArrowheads="1"/>
          </p:cNvSpPr>
          <p:nvPr>
            <p:ph type="body" sz="quarter" idx="3"/>
          </p:nvPr>
        </p:nvSpPr>
        <p:spPr bwMode="auto">
          <a:xfrm>
            <a:off x="909638" y="4754563"/>
            <a:ext cx="5008562" cy="421005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Tree>
    <p:extLst>
      <p:ext uri="{BB962C8B-B14F-4D97-AF65-F5344CB8AC3E}">
        <p14:creationId xmlns:p14="http://schemas.microsoft.com/office/powerpoint/2010/main" val="1764219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538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32</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smtClean="0"/>
              <a:t>积分域由判决阈值决定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33</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dirty="0" smtClean="0"/>
              <a:t>书本有错误</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34</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dirty="0" smtClean="0"/>
              <a:t>书本有错误</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35</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dirty="0" smtClean="0"/>
              <a:t>书本有错误</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36</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dirty="0" smtClean="0"/>
              <a:t>书本有错误</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37</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dirty="0" smtClean="0"/>
              <a:t>书本有错误</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38</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dirty="0" smtClean="0"/>
              <a:t>书本有错误</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538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4731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8E65EE3E-1F65-4A94-8911-71725D28430C}" type="slidenum">
              <a:rPr lang="zh-CN" altLang="en-US"/>
              <a:pPr/>
              <a:t>57</a:t>
            </a:fld>
            <a:endParaRPr lang="en-US" altLang="zh-CN"/>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8E65EE3E-1F65-4A94-8911-71725D28430C}" type="slidenum">
              <a:rPr lang="zh-CN" altLang="en-US"/>
              <a:pPr/>
              <a:t>58</a:t>
            </a:fld>
            <a:endParaRPr lang="en-US" altLang="zh-CN"/>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DC3BE8D8-0254-4EF2-B7A8-D24918221D9F}" type="slidenum">
              <a:rPr lang="zh-CN" altLang="en-US"/>
              <a:pPr/>
              <a:t>59</a:t>
            </a:fld>
            <a:endParaRPr lang="en-US" altLang="zh-CN"/>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A24D18F-10BB-46ED-AECA-7D31293074DF}" type="slidenum">
              <a:rPr lang="zh-CN" altLang="en-US"/>
              <a:pPr/>
              <a:t>69</a:t>
            </a:fld>
            <a:endParaRPr lang="en-US" altLang="zh-CN"/>
          </a:p>
        </p:txBody>
      </p:sp>
      <p:sp>
        <p:nvSpPr>
          <p:cNvPr id="1629186" name="Rectangle 2"/>
          <p:cNvSpPr>
            <a:spLocks noGrp="1" noRot="1" noChangeAspect="1" noChangeArrowheads="1" noTextEdit="1"/>
          </p:cNvSpPr>
          <p:nvPr>
            <p:ph type="sldImg"/>
          </p:nvPr>
        </p:nvSpPr>
        <p:spPr>
          <a:ln/>
        </p:spPr>
      </p:sp>
      <p:sp>
        <p:nvSpPr>
          <p:cNvPr id="1629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770EB8A2-F8B3-40B1-AFA0-65DFAF563131}" type="slidenum">
              <a:rPr lang="zh-CN" altLang="en-US"/>
              <a:pPr/>
              <a:t>70</a:t>
            </a:fld>
            <a:endParaRPr lang="en-US" altLang="zh-CN"/>
          </a:p>
        </p:txBody>
      </p:sp>
      <p:sp>
        <p:nvSpPr>
          <p:cNvPr id="1633282" name="Rectangle 2"/>
          <p:cNvSpPr>
            <a:spLocks noGrp="1" noRot="1" noChangeAspect="1" noChangeArrowheads="1" noTextEdit="1"/>
          </p:cNvSpPr>
          <p:nvPr>
            <p:ph type="sldImg"/>
          </p:nvPr>
        </p:nvSpPr>
        <p:spPr>
          <a:ln/>
        </p:spPr>
      </p:sp>
      <p:sp>
        <p:nvSpPr>
          <p:cNvPr id="1633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538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770EB8A2-F8B3-40B1-AFA0-65DFAF563131}" type="slidenum">
              <a:rPr lang="zh-CN" altLang="en-US"/>
              <a:pPr/>
              <a:t>71</a:t>
            </a:fld>
            <a:endParaRPr lang="en-US" altLang="zh-CN"/>
          </a:p>
        </p:txBody>
      </p:sp>
      <p:sp>
        <p:nvSpPr>
          <p:cNvPr id="1633282" name="Rectangle 2"/>
          <p:cNvSpPr>
            <a:spLocks noGrp="1" noRot="1" noChangeAspect="1" noChangeArrowheads="1" noTextEdit="1"/>
          </p:cNvSpPr>
          <p:nvPr>
            <p:ph type="sldImg"/>
          </p:nvPr>
        </p:nvSpPr>
        <p:spPr>
          <a:ln/>
        </p:spPr>
      </p:sp>
      <p:sp>
        <p:nvSpPr>
          <p:cNvPr id="1633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DD2A61B-2DC3-4D4C-B921-95EC14FCB5E1}" type="slidenum">
              <a:rPr lang="zh-CN" altLang="en-US"/>
              <a:pPr/>
              <a:t>72</a:t>
            </a:fld>
            <a:endParaRPr lang="en-US" altLang="zh-CN"/>
          </a:p>
        </p:txBody>
      </p:sp>
      <p:sp>
        <p:nvSpPr>
          <p:cNvPr id="1639426" name="Rectangle 2"/>
          <p:cNvSpPr>
            <a:spLocks noGrp="1" noRot="1" noChangeAspect="1" noChangeArrowheads="1" noTextEdit="1"/>
          </p:cNvSpPr>
          <p:nvPr>
            <p:ph type="sldImg"/>
          </p:nvPr>
        </p:nvSpPr>
        <p:spPr>
          <a:ln/>
        </p:spPr>
      </p:sp>
      <p:sp>
        <p:nvSpPr>
          <p:cNvPr id="163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DD2A61B-2DC3-4D4C-B921-95EC14FCB5E1}" type="slidenum">
              <a:rPr lang="zh-CN" altLang="en-US"/>
              <a:pPr/>
              <a:t>73</a:t>
            </a:fld>
            <a:endParaRPr lang="en-US" altLang="zh-CN"/>
          </a:p>
        </p:txBody>
      </p:sp>
      <p:sp>
        <p:nvSpPr>
          <p:cNvPr id="1639426" name="Rectangle 2"/>
          <p:cNvSpPr>
            <a:spLocks noGrp="1" noRot="1" noChangeAspect="1" noChangeArrowheads="1" noTextEdit="1"/>
          </p:cNvSpPr>
          <p:nvPr>
            <p:ph type="sldImg"/>
          </p:nvPr>
        </p:nvSpPr>
        <p:spPr>
          <a:ln/>
        </p:spPr>
      </p:sp>
      <p:sp>
        <p:nvSpPr>
          <p:cNvPr id="163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DD2A61B-2DC3-4D4C-B921-95EC14FCB5E1}" type="slidenum">
              <a:rPr lang="zh-CN" altLang="en-US"/>
              <a:pPr/>
              <a:t>74</a:t>
            </a:fld>
            <a:endParaRPr lang="en-US" altLang="zh-CN"/>
          </a:p>
        </p:txBody>
      </p:sp>
      <p:sp>
        <p:nvSpPr>
          <p:cNvPr id="1639426" name="Rectangle 2"/>
          <p:cNvSpPr>
            <a:spLocks noGrp="1" noRot="1" noChangeAspect="1" noChangeArrowheads="1" noTextEdit="1"/>
          </p:cNvSpPr>
          <p:nvPr>
            <p:ph type="sldImg"/>
          </p:nvPr>
        </p:nvSpPr>
        <p:spPr>
          <a:ln/>
        </p:spPr>
      </p:sp>
      <p:sp>
        <p:nvSpPr>
          <p:cNvPr id="163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DD2A61B-2DC3-4D4C-B921-95EC14FCB5E1}" type="slidenum">
              <a:rPr lang="zh-CN" altLang="en-US"/>
              <a:pPr/>
              <a:t>75</a:t>
            </a:fld>
            <a:endParaRPr lang="en-US" altLang="zh-CN"/>
          </a:p>
        </p:txBody>
      </p:sp>
      <p:sp>
        <p:nvSpPr>
          <p:cNvPr id="1639426" name="Rectangle 2"/>
          <p:cNvSpPr>
            <a:spLocks noGrp="1" noRot="1" noChangeAspect="1" noChangeArrowheads="1" noTextEdit="1"/>
          </p:cNvSpPr>
          <p:nvPr>
            <p:ph type="sldImg"/>
          </p:nvPr>
        </p:nvSpPr>
        <p:spPr>
          <a:ln/>
        </p:spPr>
      </p:sp>
      <p:sp>
        <p:nvSpPr>
          <p:cNvPr id="163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DD2A61B-2DC3-4D4C-B921-95EC14FCB5E1}" type="slidenum">
              <a:rPr lang="zh-CN" altLang="en-US"/>
              <a:pPr/>
              <a:t>76</a:t>
            </a:fld>
            <a:endParaRPr lang="en-US" altLang="zh-CN"/>
          </a:p>
        </p:txBody>
      </p:sp>
      <p:sp>
        <p:nvSpPr>
          <p:cNvPr id="1639426" name="Rectangle 2"/>
          <p:cNvSpPr>
            <a:spLocks noGrp="1" noRot="1" noChangeAspect="1" noChangeArrowheads="1" noTextEdit="1"/>
          </p:cNvSpPr>
          <p:nvPr>
            <p:ph type="sldImg"/>
          </p:nvPr>
        </p:nvSpPr>
        <p:spPr>
          <a:ln/>
        </p:spPr>
      </p:sp>
      <p:sp>
        <p:nvSpPr>
          <p:cNvPr id="163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DD2A61B-2DC3-4D4C-B921-95EC14FCB5E1}" type="slidenum">
              <a:rPr lang="zh-CN" altLang="en-US"/>
              <a:pPr/>
              <a:t>77</a:t>
            </a:fld>
            <a:endParaRPr lang="en-US" altLang="zh-CN"/>
          </a:p>
        </p:txBody>
      </p:sp>
      <p:sp>
        <p:nvSpPr>
          <p:cNvPr id="1639426" name="Rectangle 2"/>
          <p:cNvSpPr>
            <a:spLocks noGrp="1" noRot="1" noChangeAspect="1" noChangeArrowheads="1" noTextEdit="1"/>
          </p:cNvSpPr>
          <p:nvPr>
            <p:ph type="sldImg"/>
          </p:nvPr>
        </p:nvSpPr>
        <p:spPr>
          <a:ln/>
        </p:spPr>
      </p:sp>
      <p:sp>
        <p:nvSpPr>
          <p:cNvPr id="163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22E059D4-6DDC-4375-88F7-22136103D1DB}" type="slidenum">
              <a:rPr lang="zh-CN" altLang="en-US"/>
              <a:pPr/>
              <a:t>26</a:t>
            </a:fld>
            <a:endParaRPr lang="en-US" altLang="zh-CN"/>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387BB5D8-24D6-4BC4-9C32-F42D5C5DE923}" type="slidenum">
              <a:rPr lang="zh-CN" altLang="en-US"/>
              <a:pPr/>
              <a:t>27</a:t>
            </a:fld>
            <a:endParaRPr lang="en-US" altLang="zh-CN"/>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28</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29</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30</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6311E12-BC73-4FF3-9C2D-18BFF3A42351}" type="slidenum">
              <a:rPr lang="zh-CN" altLang="en-US"/>
              <a:pPr/>
              <a:t>31</a:t>
            </a:fld>
            <a:endParaRPr lang="en-US" altLang="zh-CN"/>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r>
              <a:rPr lang="zh-CN" altLang="en-US" smtClean="0"/>
              <a:t>积分域由判决阈值决定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smtClean="0">
                <a:solidFill>
                  <a:srgbClr val="3333CC"/>
                </a:solidFill>
                <a:effectLst>
                  <a:outerShdw blurRad="38100" dist="38100" dir="2700000" algn="tl">
                    <a:srgbClr val="C0C0C0"/>
                  </a:outerShdw>
                </a:effectLst>
                <a:latin typeface="Tahoma" pitchFamily="34" charset="0"/>
              </a:rPr>
              <a:t>模式识别课件</a:t>
            </a:r>
            <a:endParaRPr lang="zh-CN" altLang="en-US" sz="2000" dirty="0">
              <a:solidFill>
                <a:srgbClr val="3333CC"/>
              </a:solidFill>
              <a:effectLst>
                <a:outerShdw blurRad="38100" dist="38100" dir="2700000" algn="tl">
                  <a:srgbClr val="C0C0C0"/>
                </a:outerShdw>
              </a:effectLst>
              <a:latin typeface="Tahoma" pitchFamily="34" charset="0"/>
            </a:endParaRP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0158"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9"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C77E68FD-3FD2-4B7A-8521-1CEF565D2105}" type="slidenum">
              <a:rPr lang="zh-CN" altLang="en-US"/>
              <a:pPr>
                <a:defRPr/>
              </a:pPr>
              <a:t>‹#›</a:t>
            </a:fld>
            <a:endParaRPr lang="en-US" altLang="zh-CN"/>
          </a:p>
        </p:txBody>
      </p:sp>
    </p:spTree>
    <p:extLst>
      <p:ext uri="{BB962C8B-B14F-4D97-AF65-F5344CB8AC3E}">
        <p14:creationId xmlns:p14="http://schemas.microsoft.com/office/powerpoint/2010/main" val="36106527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9374"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0EDC15E3-528A-4D76-8EB3-98C94B6AFE8A}" type="slidenum">
              <a:rPr lang="zh-CN" altLang="en-US"/>
              <a:pPr>
                <a:defRPr/>
              </a:pPr>
              <a:t>‹#›</a:t>
            </a:fld>
            <a:endParaRPr lang="en-US" altLang="zh-CN"/>
          </a:p>
        </p:txBody>
      </p:sp>
    </p:spTree>
    <p:extLst>
      <p:ext uri="{BB962C8B-B14F-4D97-AF65-F5344CB8AC3E}">
        <p14:creationId xmlns:p14="http://schemas.microsoft.com/office/powerpoint/2010/main" val="269554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80398"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C126DCA0-8D58-436B-9DB3-3D70FB5EC94E}" type="slidenum">
              <a:rPr lang="zh-CN" altLang="en-US"/>
              <a:pPr>
                <a:defRPr/>
              </a:pPr>
              <a:t>‹#›</a:t>
            </a:fld>
            <a:endParaRPr lang="en-US" altLang="zh-CN"/>
          </a:p>
        </p:txBody>
      </p:sp>
    </p:spTree>
    <p:extLst>
      <p:ext uri="{BB962C8B-B14F-4D97-AF65-F5344CB8AC3E}">
        <p14:creationId xmlns:p14="http://schemas.microsoft.com/office/powerpoint/2010/main" val="36812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smtClean="0">
                <a:solidFill>
                  <a:srgbClr val="3333CC"/>
                </a:solidFill>
                <a:effectLst>
                  <a:outerShdw blurRad="38100" dist="38100" dir="2700000" algn="tl">
                    <a:srgbClr val="C0C0C0"/>
                  </a:outerShdw>
                </a:effectLst>
                <a:latin typeface="Tahoma" pitchFamily="34" charset="0"/>
              </a:rPr>
              <a:t>模式识别课件</a:t>
            </a:r>
            <a:endParaRPr lang="zh-CN" altLang="en-US" sz="2000" dirty="0">
              <a:solidFill>
                <a:srgbClr val="3333CC"/>
              </a:solidFill>
              <a:effectLst>
                <a:outerShdw blurRad="38100" dist="38100" dir="2700000" algn="tl">
                  <a:srgbClr val="C0C0C0"/>
                </a:outerShdw>
              </a:effectLst>
              <a:latin typeface="Tahoma" pitchFamily="34" charset="0"/>
            </a:endParaRP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1182"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BA264FC9-3CA0-4E3A-945C-8AD71A4585FC}" type="slidenum">
              <a:rPr lang="zh-CN" altLang="en-US"/>
              <a:pPr>
                <a:defRPr/>
              </a:pPr>
              <a:t>‹#›</a:t>
            </a:fld>
            <a:endParaRPr lang="en-US" altLang="zh-CN"/>
          </a:p>
        </p:txBody>
      </p:sp>
    </p:spTree>
    <p:extLst>
      <p:ext uri="{BB962C8B-B14F-4D97-AF65-F5344CB8AC3E}">
        <p14:creationId xmlns:p14="http://schemas.microsoft.com/office/powerpoint/2010/main" val="3917796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2206"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9"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BA5A44F1-15B0-4F94-B8BC-AF313BDD8AFE}" type="slidenum">
              <a:rPr lang="zh-CN" altLang="en-US"/>
              <a:pPr>
                <a:defRPr/>
              </a:pPr>
              <a:t>‹#›</a:t>
            </a:fld>
            <a:endParaRPr lang="en-US" altLang="zh-CN"/>
          </a:p>
        </p:txBody>
      </p:sp>
    </p:spTree>
    <p:extLst>
      <p:ext uri="{BB962C8B-B14F-4D97-AF65-F5344CB8AC3E}">
        <p14:creationId xmlns:p14="http://schemas.microsoft.com/office/powerpoint/2010/main" val="12903466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8"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9"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3230"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04919856-0AC1-44F7-9BE7-048B599E52C6}" type="slidenum">
              <a:rPr lang="zh-CN" altLang="en-US"/>
              <a:pPr>
                <a:defRPr/>
              </a:pPr>
              <a:t>‹#›</a:t>
            </a:fld>
            <a:endParaRPr lang="en-US" altLang="zh-CN"/>
          </a:p>
        </p:txBody>
      </p:sp>
    </p:spTree>
    <p:extLst>
      <p:ext uri="{BB962C8B-B14F-4D97-AF65-F5344CB8AC3E}">
        <p14:creationId xmlns:p14="http://schemas.microsoft.com/office/powerpoint/2010/main" val="103173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8"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9"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10"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11"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4254"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301FD4A1-6CEB-494B-8852-E1E7720C3047}" type="slidenum">
              <a:rPr lang="zh-CN" altLang="en-US"/>
              <a:pPr>
                <a:defRPr/>
              </a:pPr>
              <a:t>‹#›</a:t>
            </a:fld>
            <a:endParaRPr lang="en-US" altLang="zh-CN"/>
          </a:p>
        </p:txBody>
      </p:sp>
    </p:spTree>
    <p:extLst>
      <p:ext uri="{BB962C8B-B14F-4D97-AF65-F5344CB8AC3E}">
        <p14:creationId xmlns:p14="http://schemas.microsoft.com/office/powerpoint/2010/main" val="280296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6"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7"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5278"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8"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45A0D090-B53B-4441-BADB-8FD9BBD7D634}" type="slidenum">
              <a:rPr lang="zh-CN" altLang="en-US"/>
              <a:pPr>
                <a:defRPr/>
              </a:pPr>
              <a:t>‹#›</a:t>
            </a:fld>
            <a:endParaRPr lang="en-US" altLang="zh-CN"/>
          </a:p>
        </p:txBody>
      </p:sp>
    </p:spTree>
    <p:extLst>
      <p:ext uri="{BB962C8B-B14F-4D97-AF65-F5344CB8AC3E}">
        <p14:creationId xmlns:p14="http://schemas.microsoft.com/office/powerpoint/2010/main" val="391649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3"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5"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smtClean="0">
                <a:solidFill>
                  <a:srgbClr val="3333CC"/>
                </a:solidFill>
                <a:effectLst>
                  <a:outerShdw blurRad="38100" dist="38100" dir="2700000" algn="tl">
                    <a:srgbClr val="C0C0C0"/>
                  </a:outerShdw>
                </a:effectLst>
                <a:latin typeface="Tahoma" pitchFamily="34" charset="0"/>
              </a:rPr>
              <a:t>模式识别课件</a:t>
            </a:r>
            <a:endParaRPr lang="zh-CN" altLang="en-US" sz="2000" dirty="0">
              <a:solidFill>
                <a:srgbClr val="3333CC"/>
              </a:solidFill>
              <a:effectLst>
                <a:outerShdw blurRad="38100" dist="38100" dir="2700000" algn="tl">
                  <a:srgbClr val="C0C0C0"/>
                </a:outerShdw>
              </a:effectLst>
              <a:latin typeface="Tahoma" pitchFamily="34" charset="0"/>
            </a:endParaRPr>
          </a:p>
        </p:txBody>
      </p:sp>
      <p:graphicFrame>
        <p:nvGraphicFramePr>
          <p:cNvPr id="6"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6302"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313FD156-7F7D-4292-8CD6-396FFE9F752D}" type="slidenum">
              <a:rPr lang="zh-CN" altLang="en-US"/>
              <a:pPr>
                <a:defRPr/>
              </a:pPr>
              <a:t>‹#›</a:t>
            </a:fld>
            <a:endParaRPr lang="en-US" altLang="zh-CN"/>
          </a:p>
        </p:txBody>
      </p:sp>
    </p:spTree>
    <p:extLst>
      <p:ext uri="{BB962C8B-B14F-4D97-AF65-F5344CB8AC3E}">
        <p14:creationId xmlns:p14="http://schemas.microsoft.com/office/powerpoint/2010/main" val="416758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8"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9"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7326"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A51D1C4C-22B5-4D4E-8C98-D49B5F81C5C6}" type="slidenum">
              <a:rPr lang="zh-CN" altLang="en-US"/>
              <a:pPr>
                <a:defRPr/>
              </a:pPr>
              <a:t>‹#›</a:t>
            </a:fld>
            <a:endParaRPr lang="en-US" altLang="zh-CN"/>
          </a:p>
        </p:txBody>
      </p:sp>
    </p:spTree>
    <p:extLst>
      <p:ext uri="{BB962C8B-B14F-4D97-AF65-F5344CB8AC3E}">
        <p14:creationId xmlns:p14="http://schemas.microsoft.com/office/powerpoint/2010/main" val="33196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8"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9"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8350"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Rectangle 5">
            <a:extLst>
              <a:ext uri="{FF2B5EF4-FFF2-40B4-BE49-F238E27FC236}"/>
            </a:extLst>
          </p:cNvPr>
          <p:cNvSpPr>
            <a:spLocks noGrp="1" noChangeArrowheads="1"/>
          </p:cNvSpPr>
          <p:nvPr>
            <p:ph type="sldNum" sz="quarter" idx="10"/>
          </p:nvPr>
        </p:nvSpPr>
        <p:spPr/>
        <p:txBody>
          <a:bodyPr/>
          <a:lstStyle>
            <a:lvl1pPr>
              <a:defRPr smtClean="0"/>
            </a:lvl1pPr>
          </a:lstStyle>
          <a:p>
            <a:pPr>
              <a:defRPr/>
            </a:pPr>
            <a:fld id="{674E31CE-6A3B-404F-868A-EFFB439B0AB4}" type="slidenum">
              <a:rPr lang="zh-CN" altLang="en-US"/>
              <a:pPr>
                <a:defRPr/>
              </a:pPr>
              <a:t>‹#›</a:t>
            </a:fld>
            <a:endParaRPr lang="en-US" altLang="zh-CN"/>
          </a:p>
        </p:txBody>
      </p:sp>
    </p:spTree>
    <p:extLst>
      <p:ext uri="{BB962C8B-B14F-4D97-AF65-F5344CB8AC3E}">
        <p14:creationId xmlns:p14="http://schemas.microsoft.com/office/powerpoint/2010/main" val="255543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extLst>
          </p:cNvPr>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91173" name="Rectangle 5">
            <a:extLst>
              <a:ext uri="{FF2B5EF4-FFF2-40B4-BE49-F238E27FC236}"/>
            </a:extLst>
          </p:cNvPr>
          <p:cNvSpPr>
            <a:spLocks noGrp="1" noChangeArrowheads="1"/>
          </p:cNvSpPr>
          <p:nvPr>
            <p:ph type="sldNum" sz="quarter" idx="4"/>
          </p:nvPr>
        </p:nvSpPr>
        <p:spPr bwMode="auto">
          <a:xfrm>
            <a:off x="7924800" y="6400800"/>
            <a:ext cx="106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FFCC66"/>
                </a:solidFill>
              </a:defRPr>
            </a:lvl1pPr>
          </a:lstStyle>
          <a:p>
            <a:pPr>
              <a:defRPr/>
            </a:pPr>
            <a:fld id="{4BA44C9F-E09A-4314-B176-3CD0524273D2}" type="slidenum">
              <a:rPr lang="en-US" altLang="zh-CN"/>
              <a:pPr>
                <a:defRPr/>
              </a:pPr>
              <a:t>‹#›</a:t>
            </a:fld>
            <a:fld id="{9A39027C-57C0-4400-BD50-4E1DB22DECCA}" type="slidenum">
              <a:rPr lang="en-US" altLang="zh-CN"/>
              <a:pPr>
                <a:defRPr/>
              </a:pPr>
              <a:t>‹#›</a:t>
            </a:fld>
            <a:endParaRPr lang="en-US" altLang="zh-CN" dirty="0"/>
          </a:p>
        </p:txBody>
      </p:sp>
      <p:sp>
        <p:nvSpPr>
          <p:cNvPr id="1030" name="Rectangle 6">
            <a:extLst>
              <a:ext uri="{FF2B5EF4-FFF2-40B4-BE49-F238E27FC236}"/>
            </a:extLst>
          </p:cNvPr>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1" name="Text Box 7">
            <a:extLst>
              <a:ext uri="{FF2B5EF4-FFF2-40B4-BE49-F238E27FC236}"/>
            </a:extLst>
          </p:cNvPr>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391176" name="Text Box 8">
            <a:extLst>
              <a:ext uri="{FF2B5EF4-FFF2-40B4-BE49-F238E27FC236}"/>
            </a:extLst>
          </p:cNvPr>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smtClean="0">
                <a:solidFill>
                  <a:srgbClr val="3333CC"/>
                </a:solidFill>
                <a:effectLst>
                  <a:outerShdw blurRad="38100" dist="38100" dir="2700000" algn="tl">
                    <a:srgbClr val="C0C0C0"/>
                  </a:outerShdw>
                </a:effectLst>
                <a:latin typeface="Tahoma" pitchFamily="34" charset="0"/>
              </a:rPr>
              <a:t>模式识别课件</a:t>
            </a:r>
            <a:endParaRPr lang="zh-CN" altLang="en-US" sz="2000" dirty="0">
              <a:solidFill>
                <a:srgbClr val="3333CC"/>
              </a:solidFill>
              <a:effectLst>
                <a:outerShdw blurRad="38100" dist="38100" dir="2700000" algn="tl">
                  <a:srgbClr val="C0C0C0"/>
                </a:outerShdw>
              </a:effectLst>
              <a:latin typeface="Tahoma" pitchFamily="34" charset="0"/>
            </a:endParaRPr>
          </a:p>
        </p:txBody>
      </p:sp>
      <p:graphicFrame>
        <p:nvGraphicFramePr>
          <p:cNvPr id="1033"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1558" name="位图图像" r:id="rId14" imgW="2857899" imgH="2809524" progId="Paint.Picture">
                  <p:embed/>
                </p:oleObj>
              </mc:Choice>
              <mc:Fallback>
                <p:oleObj name="位图图像" r:id="rId14" imgW="2857899" imgH="2809524" progId="Paint.Picture">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timing>
    <p:tnLst>
      <p:par>
        <p:cTn id="1" dur="indefinite" restart="never" nodeType="tmRoot"/>
      </p:par>
    </p:tnLst>
  </p:timing>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8.bin"/><Relationship Id="rId18" Type="http://schemas.openxmlformats.org/officeDocument/2006/relationships/image" Target="../media/image11.wmf"/><Relationship Id="rId26" Type="http://schemas.openxmlformats.org/officeDocument/2006/relationships/image" Target="../media/image14.wmf"/><Relationship Id="rId3" Type="http://schemas.openxmlformats.org/officeDocument/2006/relationships/oleObject" Target="../embeddings/oleObject13.bin"/><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8.wmf"/><Relationship Id="rId17" Type="http://schemas.openxmlformats.org/officeDocument/2006/relationships/oleObject" Target="../embeddings/oleObject20.bin"/><Relationship Id="rId25"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3.vml"/><Relationship Id="rId6" Type="http://schemas.openxmlformats.org/officeDocument/2006/relationships/image" Target="../media/image5.wmf"/><Relationship Id="rId11" Type="http://schemas.openxmlformats.org/officeDocument/2006/relationships/oleObject" Target="../embeddings/oleObject17.bin"/><Relationship Id="rId24" Type="http://schemas.openxmlformats.org/officeDocument/2006/relationships/oleObject" Target="../embeddings/oleObject24.bin"/><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15.wmf"/><Relationship Id="rId10" Type="http://schemas.openxmlformats.org/officeDocument/2006/relationships/image" Target="../media/image7.wmf"/><Relationship Id="rId19" Type="http://schemas.openxmlformats.org/officeDocument/2006/relationships/oleObject" Target="../embeddings/oleObject21.bin"/><Relationship Id="rId4" Type="http://schemas.openxmlformats.org/officeDocument/2006/relationships/image" Target="../media/image4.wmf"/><Relationship Id="rId9" Type="http://schemas.openxmlformats.org/officeDocument/2006/relationships/oleObject" Target="../embeddings/oleObject16.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7.wmf"/><Relationship Id="rId5" Type="http://schemas.openxmlformats.org/officeDocument/2006/relationships/oleObject" Target="../embeddings/oleObject28.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31.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6.bin"/><Relationship Id="rId14" Type="http://schemas.openxmlformats.org/officeDocument/2006/relationships/image" Target="../media/image2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image" Target="../media/image29.wmf"/><Relationship Id="rId4" Type="http://schemas.openxmlformats.org/officeDocument/2006/relationships/oleObject" Target="../embeddings/oleObject39.bin"/></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4.xml"/><Relationship Id="rId7" Type="http://schemas.openxmlformats.org/officeDocument/2006/relationships/image" Target="../media/image32.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2.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33.wmf"/></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8.png"/><Relationship Id="rId4" Type="http://schemas.openxmlformats.org/officeDocument/2006/relationships/oleObject" Target="../embeddings/oleObject4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4.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7.bin"/><Relationship Id="rId5" Type="http://schemas.openxmlformats.org/officeDocument/2006/relationships/image" Target="../media/image39.wmf"/><Relationship Id="rId4" Type="http://schemas.openxmlformats.org/officeDocument/2006/relationships/oleObject" Target="../embeddings/oleObject46.bin"/><Relationship Id="rId9" Type="http://schemas.openxmlformats.org/officeDocument/2006/relationships/image" Target="../media/image41.wmf"/></Relationships>
</file>

<file path=ppt/slides/_rels/slide3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3.wmf"/><Relationship Id="rId4" Type="http://schemas.openxmlformats.org/officeDocument/2006/relationships/oleObject" Target="../embeddings/oleObject49.bin"/></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6.emf"/></Relationships>
</file>

<file path=ppt/slides/_rels/slide54.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8.wmf"/><Relationship Id="rId5" Type="http://schemas.openxmlformats.org/officeDocument/2006/relationships/oleObject" Target="../embeddings/oleObject52.bin"/><Relationship Id="rId10" Type="http://schemas.openxmlformats.org/officeDocument/2006/relationships/image" Target="../media/image50.emf"/><Relationship Id="rId4" Type="http://schemas.openxmlformats.org/officeDocument/2006/relationships/image" Target="../media/image47.wmf"/><Relationship Id="rId9" Type="http://schemas.openxmlformats.org/officeDocument/2006/relationships/oleObject" Target="../embeddings/oleObject54.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2.emf"/><Relationship Id="rId5" Type="http://schemas.openxmlformats.org/officeDocument/2006/relationships/oleObject" Target="../embeddings/Microsoft_Word_97_-_2003_Document2.doc"/><Relationship Id="rId4" Type="http://schemas.openxmlformats.org/officeDocument/2006/relationships/image" Target="../media/image51.emf"/></Relationships>
</file>

<file path=ppt/slides/_rels/slide5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6.bin"/><Relationship Id="rId5" Type="http://schemas.openxmlformats.org/officeDocument/2006/relationships/image" Target="../media/image55.wmf"/><Relationship Id="rId4" Type="http://schemas.openxmlformats.org/officeDocument/2006/relationships/oleObject" Target="../embeddings/oleObject55.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61.wmf"/><Relationship Id="rId3" Type="http://schemas.openxmlformats.org/officeDocument/2006/relationships/notesSlide" Target="../notesSlides/notesSlide26.xml"/><Relationship Id="rId7" Type="http://schemas.openxmlformats.org/officeDocument/2006/relationships/image" Target="../media/image58.wmf"/><Relationship Id="rId12"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8.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5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6.wmf"/><Relationship Id="rId18" Type="http://schemas.openxmlformats.org/officeDocument/2006/relationships/oleObject" Target="../embeddings/oleObject69.bin"/><Relationship Id="rId26" Type="http://schemas.openxmlformats.org/officeDocument/2006/relationships/oleObject" Target="../embeddings/oleObject74.bin"/><Relationship Id="rId3" Type="http://schemas.openxmlformats.org/officeDocument/2006/relationships/notesSlide" Target="../notesSlides/notesSlide27.xml"/><Relationship Id="rId21" Type="http://schemas.openxmlformats.org/officeDocument/2006/relationships/image" Target="../media/image70.wmf"/><Relationship Id="rId34" Type="http://schemas.openxmlformats.org/officeDocument/2006/relationships/oleObject" Target="../embeddings/oleObject78.bin"/><Relationship Id="rId7" Type="http://schemas.openxmlformats.org/officeDocument/2006/relationships/image" Target="../media/image63.wmf"/><Relationship Id="rId12" Type="http://schemas.openxmlformats.org/officeDocument/2006/relationships/oleObject" Target="../embeddings/oleObject66.bin"/><Relationship Id="rId17" Type="http://schemas.openxmlformats.org/officeDocument/2006/relationships/image" Target="../media/image68.wmf"/><Relationship Id="rId25" Type="http://schemas.openxmlformats.org/officeDocument/2006/relationships/oleObject" Target="../embeddings/oleObject73.bin"/><Relationship Id="rId33"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73.wmf"/><Relationship Id="rId1" Type="http://schemas.openxmlformats.org/officeDocument/2006/relationships/vmlDrawing" Target="../drawings/vmlDrawing27.vml"/><Relationship Id="rId6" Type="http://schemas.openxmlformats.org/officeDocument/2006/relationships/oleObject" Target="../embeddings/oleObject63.bin"/><Relationship Id="rId11" Type="http://schemas.openxmlformats.org/officeDocument/2006/relationships/image" Target="../media/image65.wmf"/><Relationship Id="rId24" Type="http://schemas.openxmlformats.org/officeDocument/2006/relationships/oleObject" Target="../embeddings/oleObject72.bin"/><Relationship Id="rId32" Type="http://schemas.openxmlformats.org/officeDocument/2006/relationships/oleObject" Target="../embeddings/oleObject77.bin"/><Relationship Id="rId5" Type="http://schemas.openxmlformats.org/officeDocument/2006/relationships/image" Target="../media/image62.wmf"/><Relationship Id="rId15" Type="http://schemas.openxmlformats.org/officeDocument/2006/relationships/image" Target="../media/image67.wmf"/><Relationship Id="rId23" Type="http://schemas.openxmlformats.org/officeDocument/2006/relationships/image" Target="../media/image71.wmf"/><Relationship Id="rId28" Type="http://schemas.openxmlformats.org/officeDocument/2006/relationships/oleObject" Target="../embeddings/oleObject75.bin"/><Relationship Id="rId10" Type="http://schemas.openxmlformats.org/officeDocument/2006/relationships/oleObject" Target="../embeddings/oleObject65.bin"/><Relationship Id="rId19" Type="http://schemas.openxmlformats.org/officeDocument/2006/relationships/image" Target="../media/image69.wmf"/><Relationship Id="rId31" Type="http://schemas.openxmlformats.org/officeDocument/2006/relationships/image" Target="../media/image74.wmf"/><Relationship Id="rId4" Type="http://schemas.openxmlformats.org/officeDocument/2006/relationships/oleObject" Target="../embeddings/oleObject62.bin"/><Relationship Id="rId9" Type="http://schemas.openxmlformats.org/officeDocument/2006/relationships/image" Target="../media/image64.wmf"/><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image" Target="../media/image72.wmf"/><Relationship Id="rId30" Type="http://schemas.openxmlformats.org/officeDocument/2006/relationships/oleObject" Target="../embeddings/oleObject76.bin"/><Relationship Id="rId35" Type="http://schemas.openxmlformats.org/officeDocument/2006/relationships/image" Target="../media/image7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78.wmf"/></Relationships>
</file>

<file path=ppt/slides/_rels/slide6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39.wmf"/><Relationship Id="rId5" Type="http://schemas.openxmlformats.org/officeDocument/2006/relationships/oleObject" Target="../embeddings/oleObject81.bin"/><Relationship Id="rId4" Type="http://schemas.openxmlformats.org/officeDocument/2006/relationships/image" Target="../media/image4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9.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80.wmf"/><Relationship Id="rId4" Type="http://schemas.openxmlformats.org/officeDocument/2006/relationships/oleObject" Target="../embeddings/oleObject84.bin"/></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14339" name="Rectangle 6"/>
          <p:cNvSpPr>
            <a:spLocks noGrp="1" noChangeArrowheads="1"/>
          </p:cNvSpPr>
          <p:nvPr>
            <p:ph type="ctrTitle"/>
          </p:nvPr>
        </p:nvSpPr>
        <p:spPr/>
        <p:txBody>
          <a:bodyPr/>
          <a:lstStyle/>
          <a:p>
            <a:pPr eaLnBrk="1" hangingPunct="1"/>
            <a:r>
              <a:rPr lang="zh-CN" altLang="en-US" sz="10600" dirty="0" smtClean="0"/>
              <a:t>模式识别</a:t>
            </a:r>
          </a:p>
        </p:txBody>
      </p:sp>
      <p:sp>
        <p:nvSpPr>
          <p:cNvPr id="14340" name="矩形 1"/>
          <p:cNvSpPr>
            <a:spLocks noChangeArrowheads="1"/>
          </p:cNvSpPr>
          <p:nvPr/>
        </p:nvSpPr>
        <p:spPr bwMode="auto">
          <a:xfrm>
            <a:off x="8780463"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B9A19B9-F03F-4395-8C85-1C7871C3CDFC}" type="slidenum">
              <a:rPr lang="en-US" altLang="zh-CN" sz="2800"/>
              <a:pPr eaLnBrk="1" hangingPunct="1">
                <a:spcBef>
                  <a:spcPct val="0"/>
                </a:spcBef>
                <a:buFontTx/>
                <a:buNone/>
              </a:pPr>
              <a:t>1</a:t>
            </a:fld>
            <a:endParaRPr lang="en-US" altLang="zh-CN"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5.1 </a:t>
            </a:r>
            <a:r>
              <a:rPr lang="zh-CN" altLang="en-US" dirty="0" smtClean="0"/>
              <a:t>基本概念</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10</a:t>
            </a:fld>
            <a:endParaRPr lang="zh-CN" altLang="en-US" sz="2800" dirty="0"/>
          </a:p>
        </p:txBody>
      </p:sp>
      <p:sp>
        <p:nvSpPr>
          <p:cNvPr id="2" name="TextBox 1"/>
          <p:cNvSpPr txBox="1"/>
          <p:nvPr/>
        </p:nvSpPr>
        <p:spPr>
          <a:xfrm>
            <a:off x="755576" y="1628800"/>
            <a:ext cx="2416046" cy="461665"/>
          </a:xfrm>
          <a:prstGeom prst="rect">
            <a:avLst/>
          </a:prstGeom>
          <a:noFill/>
        </p:spPr>
        <p:txBody>
          <a:bodyPr wrap="none" rtlCol="0">
            <a:spAutoFit/>
          </a:bodyPr>
          <a:lstStyle/>
          <a:p>
            <a:r>
              <a:rPr lang="en-US" altLang="zh-CN" sz="2400" dirty="0" smtClean="0"/>
              <a:t>5.1</a:t>
            </a:r>
            <a:r>
              <a:rPr lang="zh-CN" altLang="en-US" sz="2400" dirty="0" smtClean="0"/>
              <a:t>小节知识导图</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73" y="2098964"/>
            <a:ext cx="7800975" cy="4210050"/>
          </a:xfrm>
          <a:prstGeom prst="rect">
            <a:avLst/>
          </a:prstGeom>
        </p:spPr>
      </p:pic>
    </p:spTree>
    <p:extLst>
      <p:ext uri="{BB962C8B-B14F-4D97-AF65-F5344CB8AC3E}">
        <p14:creationId xmlns:p14="http://schemas.microsoft.com/office/powerpoint/2010/main" val="2292090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5.1 </a:t>
            </a:r>
            <a:r>
              <a:rPr lang="zh-CN" altLang="en-US" dirty="0" smtClean="0"/>
              <a:t>基本概念</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11</a:t>
            </a:fld>
            <a:endParaRPr lang="zh-CN" altLang="en-US" sz="2800" dirty="0"/>
          </a:p>
        </p:txBody>
      </p:sp>
      <p:sp>
        <p:nvSpPr>
          <p:cNvPr id="6" name="Rectangle 3"/>
          <p:cNvSpPr txBox="1">
            <a:spLocks noRot="1" noChangeArrowheads="1"/>
          </p:cNvSpPr>
          <p:nvPr/>
        </p:nvSpPr>
        <p:spPr bwMode="auto">
          <a:xfrm>
            <a:off x="685800" y="2101408"/>
            <a:ext cx="7772400" cy="247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a:buFont typeface="Wingdings" panose="05000000000000000000" pitchFamily="2" charset="2"/>
              <a:buChar char="Ø"/>
              <a:defRPr/>
            </a:pPr>
            <a:r>
              <a:rPr kumimoji="0" lang="zh-CN" altLang="en-US" sz="2400" kern="0" dirty="0" smtClean="0"/>
              <a:t>特征选择的定义</a:t>
            </a:r>
            <a:endParaRPr kumimoji="0" lang="en-US" altLang="zh-CN" sz="2400" kern="0" dirty="0" smtClean="0"/>
          </a:p>
          <a:p>
            <a:pPr marL="0" indent="0">
              <a:buNone/>
              <a:defRPr/>
            </a:pPr>
            <a:r>
              <a:rPr kumimoji="0" lang="zh-CN" altLang="en-US" sz="2000" kern="0" dirty="0" smtClean="0"/>
              <a:t>        所谓特征选择，就是从</a:t>
            </a:r>
            <a:r>
              <a:rPr kumimoji="0" lang="en-US" altLang="zh-CN" sz="2000" i="1" kern="0" dirty="0" smtClean="0"/>
              <a:t>n</a:t>
            </a:r>
            <a:r>
              <a:rPr kumimoji="0" lang="zh-CN" altLang="en-US" sz="2000" kern="0" dirty="0" smtClean="0"/>
              <a:t>个度量值集合</a:t>
            </a:r>
            <a:r>
              <a:rPr kumimoji="0" lang="en-US" altLang="zh-CN" sz="2000" i="1" kern="0" dirty="0" smtClean="0"/>
              <a:t>{x</a:t>
            </a:r>
            <a:r>
              <a:rPr kumimoji="0" lang="en-US" altLang="zh-CN" sz="2000" i="1" kern="0" baseline="-25000" dirty="0" smtClean="0"/>
              <a:t>1</a:t>
            </a:r>
            <a:r>
              <a:rPr kumimoji="0" lang="en-US" altLang="zh-CN" sz="2000" i="1" kern="0" dirty="0" smtClean="0"/>
              <a:t>, x</a:t>
            </a:r>
            <a:r>
              <a:rPr kumimoji="0" lang="en-US" altLang="zh-CN" sz="2000" i="1" kern="0" baseline="-25000" dirty="0" smtClean="0"/>
              <a:t>2</a:t>
            </a:r>
            <a:r>
              <a:rPr kumimoji="0" lang="en-US" altLang="zh-CN" sz="2000" i="1" kern="0" dirty="0" smtClean="0"/>
              <a:t>,…, </a:t>
            </a:r>
            <a:r>
              <a:rPr kumimoji="0" lang="en-US" altLang="zh-CN" sz="2000" i="1" kern="0" dirty="0" err="1" smtClean="0"/>
              <a:t>x</a:t>
            </a:r>
            <a:r>
              <a:rPr kumimoji="0" lang="en-US" altLang="zh-CN" sz="2000" i="1" kern="0" baseline="-25000" dirty="0" err="1" smtClean="0"/>
              <a:t>n</a:t>
            </a:r>
            <a:r>
              <a:rPr kumimoji="0" lang="en-US" altLang="zh-CN" sz="2000" i="1" kern="0" dirty="0" smtClean="0"/>
              <a:t>}</a:t>
            </a:r>
            <a:r>
              <a:rPr kumimoji="0" lang="zh-CN" altLang="en-US" sz="2000" kern="0" dirty="0" smtClean="0"/>
              <a:t>中，按某一准则选取出</a:t>
            </a:r>
            <a:r>
              <a:rPr kumimoji="0" lang="en-US" altLang="zh-CN" sz="2000" i="1" kern="0" dirty="0" smtClean="0"/>
              <a:t>m</a:t>
            </a:r>
            <a:r>
              <a:rPr kumimoji="0" lang="zh-CN" altLang="en-US" sz="2000" kern="0" dirty="0" smtClean="0"/>
              <a:t>维（</a:t>
            </a:r>
            <a:r>
              <a:rPr kumimoji="0" lang="en-US" altLang="zh-CN" sz="2000" i="1" kern="0" dirty="0" smtClean="0"/>
              <a:t>m&lt;n</a:t>
            </a:r>
            <a:r>
              <a:rPr kumimoji="0" lang="zh-CN" altLang="en-US" sz="2000" kern="0" dirty="0" smtClean="0"/>
              <a:t>）供分类用的子集，作为降维的分类特征；</a:t>
            </a:r>
            <a:endParaRPr kumimoji="0" lang="en-US" altLang="zh-CN" sz="2000" kern="0" dirty="0" smtClean="0"/>
          </a:p>
          <a:p>
            <a:pPr>
              <a:buFont typeface="Wingdings" panose="05000000000000000000" pitchFamily="2" charset="2"/>
              <a:buChar char="Ø"/>
              <a:defRPr/>
            </a:pPr>
            <a:r>
              <a:rPr kumimoji="0" lang="zh-CN" altLang="en-US" sz="2400" kern="0" dirty="0" smtClean="0"/>
              <a:t>特征提取的定义</a:t>
            </a:r>
          </a:p>
          <a:p>
            <a:pPr marL="0" indent="0">
              <a:buNone/>
              <a:defRPr/>
            </a:pPr>
            <a:r>
              <a:rPr kumimoji="0" lang="zh-CN" altLang="en-US" sz="2000" kern="0" dirty="0" smtClean="0"/>
              <a:t>        所谓特征提取，就是使</a:t>
            </a:r>
            <a:r>
              <a:rPr kumimoji="0" lang="en-US" altLang="zh-CN" sz="2000" i="1" kern="0" dirty="0" smtClean="0"/>
              <a:t>(x</a:t>
            </a:r>
            <a:r>
              <a:rPr kumimoji="0" lang="en-US" altLang="zh-CN" sz="2000" i="1" kern="0" baseline="-25000" dirty="0" smtClean="0"/>
              <a:t>1</a:t>
            </a:r>
            <a:r>
              <a:rPr kumimoji="0" lang="en-US" altLang="zh-CN" sz="2000" i="1" kern="0" dirty="0" smtClean="0"/>
              <a:t>, x</a:t>
            </a:r>
            <a:r>
              <a:rPr kumimoji="0" lang="en-US" altLang="zh-CN" sz="2000" i="1" kern="0" baseline="-25000" dirty="0" smtClean="0"/>
              <a:t>2</a:t>
            </a:r>
            <a:r>
              <a:rPr kumimoji="0" lang="en-US" altLang="zh-CN" sz="2000" i="1" kern="0" dirty="0" smtClean="0"/>
              <a:t>,…, </a:t>
            </a:r>
            <a:r>
              <a:rPr kumimoji="0" lang="en-US" altLang="zh-CN" sz="2000" i="1" kern="0" dirty="0" err="1" smtClean="0"/>
              <a:t>x</a:t>
            </a:r>
            <a:r>
              <a:rPr kumimoji="0" lang="en-US" altLang="zh-CN" sz="2000" i="1" kern="0" baseline="-25000" dirty="0" err="1" smtClean="0"/>
              <a:t>n</a:t>
            </a:r>
            <a:r>
              <a:rPr kumimoji="0" lang="en-US" altLang="zh-CN" sz="2000" i="1" kern="0" dirty="0" smtClean="0"/>
              <a:t>)</a:t>
            </a:r>
            <a:r>
              <a:rPr kumimoji="0" lang="zh-CN" altLang="en-US" sz="2000" kern="0" dirty="0" smtClean="0"/>
              <a:t>通过某种变换，产生</a:t>
            </a:r>
            <a:r>
              <a:rPr kumimoji="0" lang="en-US" altLang="zh-CN" sz="2000" i="1" kern="0" dirty="0" smtClean="0"/>
              <a:t>m</a:t>
            </a:r>
            <a:r>
              <a:rPr kumimoji="0" lang="zh-CN" altLang="en-US" sz="2000" kern="0" dirty="0" smtClean="0"/>
              <a:t>个特征</a:t>
            </a:r>
            <a:r>
              <a:rPr kumimoji="0" lang="en-US" altLang="zh-CN" sz="2000" i="1" kern="0" dirty="0" smtClean="0"/>
              <a:t>(y</a:t>
            </a:r>
            <a:r>
              <a:rPr kumimoji="0" lang="en-US" altLang="zh-CN" sz="2000" i="1" kern="0" baseline="-25000" dirty="0" smtClean="0"/>
              <a:t>1</a:t>
            </a:r>
            <a:r>
              <a:rPr kumimoji="0" lang="en-US" altLang="zh-CN" sz="2000" i="1" kern="0" dirty="0" smtClean="0"/>
              <a:t>, y</a:t>
            </a:r>
            <a:r>
              <a:rPr kumimoji="0" lang="en-US" altLang="zh-CN" sz="2000" i="1" kern="0" baseline="-25000" dirty="0" smtClean="0"/>
              <a:t>2</a:t>
            </a:r>
            <a:r>
              <a:rPr kumimoji="0" lang="en-US" altLang="zh-CN" sz="2000" i="1" kern="0" dirty="0" smtClean="0"/>
              <a:t>,…, </a:t>
            </a:r>
            <a:r>
              <a:rPr kumimoji="0" lang="en-US" altLang="zh-CN" sz="2000" i="1" kern="0" dirty="0" err="1" smtClean="0"/>
              <a:t>y</a:t>
            </a:r>
            <a:r>
              <a:rPr kumimoji="0" lang="en-US" altLang="zh-CN" sz="2000" i="1" kern="0" baseline="-25000" dirty="0" err="1" smtClean="0"/>
              <a:t>m</a:t>
            </a:r>
            <a:r>
              <a:rPr kumimoji="0" lang="en-US" altLang="zh-CN" sz="2000" i="1" kern="0" dirty="0" smtClean="0"/>
              <a:t>) (m&lt;n) </a:t>
            </a:r>
            <a:r>
              <a:rPr kumimoji="0" lang="zh-CN" altLang="en-US" sz="2000" kern="0" dirty="0" smtClean="0"/>
              <a:t>，作为新的分类特征（或称为二次特征）；</a:t>
            </a:r>
          </a:p>
        </p:txBody>
      </p:sp>
      <p:sp>
        <p:nvSpPr>
          <p:cNvPr id="7" name="TextBox 6"/>
          <p:cNvSpPr txBox="1"/>
          <p:nvPr/>
        </p:nvSpPr>
        <p:spPr>
          <a:xfrm>
            <a:off x="755576" y="1628800"/>
            <a:ext cx="4224233"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smtClean="0"/>
              <a:t>特征选择和特征提取的定义</a:t>
            </a:r>
            <a:endParaRPr lang="zh-CN" altLang="en-US" sz="2400" dirty="0"/>
          </a:p>
        </p:txBody>
      </p:sp>
      <p:sp>
        <p:nvSpPr>
          <p:cNvPr id="3" name="TextBox 2"/>
          <p:cNvSpPr txBox="1"/>
          <p:nvPr/>
        </p:nvSpPr>
        <p:spPr>
          <a:xfrm>
            <a:off x="971600" y="4725144"/>
            <a:ext cx="6571030" cy="830997"/>
          </a:xfrm>
          <a:prstGeom prst="rect">
            <a:avLst/>
          </a:prstGeom>
          <a:noFill/>
        </p:spPr>
        <p:txBody>
          <a:bodyPr wrap="none" rtlCol="0">
            <a:spAutoFit/>
          </a:bodyPr>
          <a:lstStyle/>
          <a:p>
            <a:r>
              <a:rPr lang="en-US" altLang="zh-CN" sz="2400" dirty="0" smtClean="0">
                <a:solidFill>
                  <a:srgbClr val="FF0000"/>
                </a:solidFill>
              </a:rPr>
              <a:t>1 </a:t>
            </a:r>
            <a:r>
              <a:rPr lang="zh-CN" altLang="en-US" sz="2400" dirty="0" smtClean="0">
                <a:solidFill>
                  <a:srgbClr val="FF0000"/>
                </a:solidFill>
              </a:rPr>
              <a:t>特征选择关键在于选择有价值的特征</a:t>
            </a:r>
            <a:endParaRPr lang="en-US" altLang="zh-CN" sz="2400" dirty="0" smtClean="0">
              <a:solidFill>
                <a:srgbClr val="FF0000"/>
              </a:solidFill>
            </a:endParaRPr>
          </a:p>
          <a:p>
            <a:r>
              <a:rPr lang="en-US" altLang="zh-CN" sz="2400" dirty="0" smtClean="0">
                <a:solidFill>
                  <a:srgbClr val="FF0000"/>
                </a:solidFill>
              </a:rPr>
              <a:t>2 </a:t>
            </a:r>
            <a:r>
              <a:rPr lang="zh-CN" altLang="en-US" sz="2400" dirty="0" smtClean="0">
                <a:solidFill>
                  <a:srgbClr val="FF0000"/>
                </a:solidFill>
              </a:rPr>
              <a:t>特征提取关键在于变换，以获得更重要的特征</a:t>
            </a:r>
            <a:endParaRPr lang="zh-CN" altLang="en-US" sz="2400" dirty="0">
              <a:solidFill>
                <a:srgbClr val="FF0000"/>
              </a:solidFill>
            </a:endParaRPr>
          </a:p>
        </p:txBody>
      </p:sp>
    </p:spTree>
    <p:extLst>
      <p:ext uri="{BB962C8B-B14F-4D97-AF65-F5344CB8AC3E}">
        <p14:creationId xmlns:p14="http://schemas.microsoft.com/office/powerpoint/2010/main" val="2999967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9" name="Group 21"/>
          <p:cNvGrpSpPr>
            <a:grpSpLocks/>
          </p:cNvGrpSpPr>
          <p:nvPr/>
        </p:nvGrpSpPr>
        <p:grpSpPr bwMode="auto">
          <a:xfrm>
            <a:off x="545039" y="3335883"/>
            <a:ext cx="2540000" cy="2065338"/>
            <a:chOff x="329" y="1820"/>
            <a:chExt cx="1600" cy="1301"/>
          </a:xfrm>
        </p:grpSpPr>
        <p:sp>
          <p:nvSpPr>
            <p:cNvPr id="23560" name="Text Box 4"/>
            <p:cNvSpPr txBox="1">
              <a:spLocks noChangeArrowheads="1"/>
            </p:cNvSpPr>
            <p:nvPr/>
          </p:nvSpPr>
          <p:spPr bwMode="auto">
            <a:xfrm>
              <a:off x="663" y="1820"/>
              <a:ext cx="48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lvl1pPr indent="304800">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lgn="just" eaLnBrk="1" hangingPunct="1">
                <a:lnSpc>
                  <a:spcPct val="130000"/>
                </a:lnSpc>
                <a:spcBef>
                  <a:spcPct val="0"/>
                </a:spcBef>
                <a:buClrTx/>
                <a:buFontTx/>
                <a:buNone/>
              </a:pPr>
              <a:r>
                <a:rPr kumimoji="0" lang="en-US" altLang="zh-CN" sz="2600">
                  <a:solidFill>
                    <a:srgbClr val="000000"/>
                  </a:solidFill>
                  <a:latin typeface="Times New Roman" pitchFamily="18" charset="0"/>
                </a:rPr>
                <a:t>B</a:t>
              </a:r>
            </a:p>
          </p:txBody>
        </p:sp>
        <p:sp>
          <p:nvSpPr>
            <p:cNvPr id="23561" name="Oval 5"/>
            <p:cNvSpPr>
              <a:spLocks noChangeArrowheads="1"/>
            </p:cNvSpPr>
            <p:nvPr/>
          </p:nvSpPr>
          <p:spPr bwMode="auto">
            <a:xfrm rot="8170149">
              <a:off x="1129" y="2336"/>
              <a:ext cx="800" cy="78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eaLnBrk="1" hangingPunct="1">
                <a:spcBef>
                  <a:spcPct val="0"/>
                </a:spcBef>
                <a:buClrTx/>
                <a:buFontTx/>
                <a:buNone/>
              </a:pPr>
              <a:endParaRPr kumimoji="0" lang="zh-CN" altLang="en-US" sz="2400">
                <a:solidFill>
                  <a:srgbClr val="000000"/>
                </a:solidFill>
                <a:latin typeface="Times New Roman" pitchFamily="18" charset="0"/>
              </a:endParaRPr>
            </a:p>
          </p:txBody>
        </p:sp>
        <p:sp>
          <p:nvSpPr>
            <p:cNvPr id="23562" name="AutoShape 6"/>
            <p:cNvSpPr>
              <a:spLocks noChangeArrowheads="1"/>
            </p:cNvSpPr>
            <p:nvPr/>
          </p:nvSpPr>
          <p:spPr bwMode="auto">
            <a:xfrm rot="8170149">
              <a:off x="329" y="2221"/>
              <a:ext cx="1418" cy="65"/>
            </a:xfrm>
            <a:prstGeom prst="octagon">
              <a:avLst>
                <a:gd name="adj" fmla="val 29287"/>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eaLnBrk="1" hangingPunct="1">
                <a:spcBef>
                  <a:spcPct val="0"/>
                </a:spcBef>
                <a:buClrTx/>
                <a:buFontTx/>
                <a:buNone/>
              </a:pPr>
              <a:endParaRPr kumimoji="0" lang="zh-CN" altLang="en-US" sz="2400">
                <a:solidFill>
                  <a:srgbClr val="000000"/>
                </a:solidFill>
                <a:latin typeface="Times New Roman" pitchFamily="18" charset="0"/>
              </a:endParaRPr>
            </a:p>
          </p:txBody>
        </p:sp>
        <p:sp>
          <p:nvSpPr>
            <p:cNvPr id="23563" name="Text Box 7"/>
            <p:cNvSpPr txBox="1">
              <a:spLocks noChangeArrowheads="1"/>
            </p:cNvSpPr>
            <p:nvPr/>
          </p:nvSpPr>
          <p:spPr bwMode="auto">
            <a:xfrm>
              <a:off x="1207" y="2500"/>
              <a:ext cx="48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lvl1pPr indent="304800">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lgn="just" eaLnBrk="1" hangingPunct="1">
                <a:lnSpc>
                  <a:spcPct val="130000"/>
                </a:lnSpc>
                <a:spcBef>
                  <a:spcPct val="0"/>
                </a:spcBef>
                <a:buClrTx/>
                <a:buFontTx/>
                <a:buNone/>
              </a:pPr>
              <a:r>
                <a:rPr kumimoji="0" lang="en-US" altLang="zh-CN" sz="2600" dirty="0">
                  <a:solidFill>
                    <a:srgbClr val="000000"/>
                  </a:solidFill>
                  <a:latin typeface="Times New Roman" pitchFamily="18" charset="0"/>
                </a:rPr>
                <a:t>A</a:t>
              </a:r>
            </a:p>
          </p:txBody>
        </p:sp>
      </p:grpSp>
      <p:sp>
        <p:nvSpPr>
          <p:cNvPr id="7188" name="Rectangle 20"/>
          <p:cNvSpPr>
            <a:spLocks noChangeArrowheads="1"/>
          </p:cNvSpPr>
          <p:nvPr/>
        </p:nvSpPr>
        <p:spPr bwMode="auto">
          <a:xfrm>
            <a:off x="780354" y="2154615"/>
            <a:ext cx="36768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30000"/>
              </a:lnSpc>
              <a:defRPr/>
            </a:pPr>
            <a:r>
              <a:rPr kumimoji="0" lang="zh-CN" altLang="en-US" sz="2000" dirty="0" smtClean="0">
                <a:solidFill>
                  <a:srgbClr val="000000"/>
                </a:solidFill>
                <a:latin typeface="Times New Roman" pitchFamily="18" charset="0"/>
              </a:rPr>
              <a:t>例：对一个条形和圆进行识别。</a:t>
            </a:r>
          </a:p>
        </p:txBody>
      </p:sp>
      <p:sp>
        <p:nvSpPr>
          <p:cNvPr id="12" name="灯片编号占位符 5"/>
          <p:cNvSpPr>
            <a:spLocks noGrp="1"/>
          </p:cNvSpPr>
          <p:nvPr>
            <p:ph type="sldNum" sz="quarter" idx="4294967295"/>
          </p:nvPr>
        </p:nvSpPr>
        <p:spPr>
          <a:xfrm>
            <a:off x="8460431" y="6309320"/>
            <a:ext cx="681136"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12</a:t>
            </a:fld>
            <a:endParaRPr kumimoji="0" lang="en-US" altLang="zh-CN" sz="2800" dirty="0"/>
          </a:p>
        </p:txBody>
      </p:sp>
      <p:sp>
        <p:nvSpPr>
          <p:cNvPr id="13" name="标题 1"/>
          <p:cNvSpPr txBox="1">
            <a:spLocks noChangeArrowheads="1"/>
          </p:cNvSpPr>
          <p:nvPr/>
        </p:nvSpPr>
        <p:spPr>
          <a:xfrm>
            <a:off x="685800" y="609600"/>
            <a:ext cx="7702550" cy="94615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5.1 </a:t>
            </a:r>
            <a:r>
              <a:rPr lang="zh-CN" altLang="en-US" kern="0" dirty="0" smtClean="0"/>
              <a:t>基本概念</a:t>
            </a:r>
          </a:p>
        </p:txBody>
      </p:sp>
      <p:sp>
        <p:nvSpPr>
          <p:cNvPr id="14" name="TextBox 13"/>
          <p:cNvSpPr txBox="1"/>
          <p:nvPr/>
        </p:nvSpPr>
        <p:spPr>
          <a:xfrm>
            <a:off x="755576" y="1628800"/>
            <a:ext cx="4224233"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smtClean="0"/>
              <a:t>特征选择和特征提取的例子</a:t>
            </a:r>
            <a:endParaRPr lang="zh-CN" altLang="en-US" sz="2400" dirty="0"/>
          </a:p>
        </p:txBody>
      </p:sp>
      <p:sp>
        <p:nvSpPr>
          <p:cNvPr id="2" name="TextBox 1"/>
          <p:cNvSpPr txBox="1"/>
          <p:nvPr/>
        </p:nvSpPr>
        <p:spPr>
          <a:xfrm>
            <a:off x="3701874" y="2774227"/>
            <a:ext cx="4758557" cy="2246769"/>
          </a:xfrm>
          <a:prstGeom prst="rect">
            <a:avLst/>
          </a:prstGeom>
          <a:noFill/>
        </p:spPr>
        <p:txBody>
          <a:bodyPr wrap="square" rtlCol="0">
            <a:spAutoFit/>
          </a:bodyPr>
          <a:lstStyle/>
          <a:p>
            <a:r>
              <a:rPr lang="zh-CN" altLang="en-US" sz="2000" dirty="0" smtClean="0"/>
              <a:t>解：</a:t>
            </a:r>
            <a:r>
              <a:rPr kumimoji="0" lang="zh-CN" altLang="en-US" sz="2000" dirty="0">
                <a:solidFill>
                  <a:srgbClr val="000000"/>
                </a:solidFill>
              </a:rPr>
              <a:t>特征选择</a:t>
            </a:r>
            <a:r>
              <a:rPr kumimoji="0" lang="en-US" altLang="zh-CN" sz="2000" dirty="0" smtClean="0">
                <a:solidFill>
                  <a:srgbClr val="000000"/>
                </a:solidFill>
              </a:rPr>
              <a:t>[</a:t>
            </a:r>
            <a:r>
              <a:rPr kumimoji="0" lang="zh-CN" altLang="en-US" sz="2000" dirty="0">
                <a:solidFill>
                  <a:srgbClr val="000000"/>
                </a:solidFill>
              </a:rPr>
              <a:t>法</a:t>
            </a:r>
            <a:r>
              <a:rPr kumimoji="0" lang="en-US" altLang="zh-CN" sz="2000" dirty="0">
                <a:solidFill>
                  <a:srgbClr val="000000"/>
                </a:solidFill>
              </a:rPr>
              <a:t>1</a:t>
            </a:r>
            <a:r>
              <a:rPr kumimoji="0" lang="en-US" altLang="zh-CN" sz="2000" dirty="0" smtClean="0">
                <a:solidFill>
                  <a:srgbClr val="000000"/>
                </a:solidFill>
              </a:rPr>
              <a:t>]</a:t>
            </a:r>
          </a:p>
          <a:p>
            <a:pPr marL="457200" indent="-457200">
              <a:buAutoNum type="circleNumDbPlain"/>
            </a:pPr>
            <a:r>
              <a:rPr kumimoji="0" lang="zh-CN" altLang="en-US" sz="2000" dirty="0" smtClean="0">
                <a:solidFill>
                  <a:srgbClr val="000000"/>
                </a:solidFill>
              </a:rPr>
              <a:t>特征测量：</a:t>
            </a:r>
            <a:endParaRPr kumimoji="0" lang="en-US" altLang="zh-CN" sz="2000" dirty="0" smtClean="0">
              <a:solidFill>
                <a:srgbClr val="000000"/>
              </a:solidFill>
            </a:endParaRPr>
          </a:p>
          <a:p>
            <a:r>
              <a:rPr kumimoji="0" lang="en-US" altLang="zh-CN" sz="2000" dirty="0">
                <a:solidFill>
                  <a:srgbClr val="000000"/>
                </a:solidFill>
              </a:rPr>
              <a:t> </a:t>
            </a:r>
            <a:r>
              <a:rPr kumimoji="0" lang="en-US" altLang="zh-CN" sz="2000" dirty="0" smtClean="0">
                <a:solidFill>
                  <a:srgbClr val="000000"/>
                </a:solidFill>
              </a:rPr>
              <a:t>       </a:t>
            </a:r>
            <a:r>
              <a:rPr kumimoji="0" lang="zh-CN" altLang="en-US" sz="2000" dirty="0" smtClean="0">
                <a:solidFill>
                  <a:srgbClr val="000000"/>
                </a:solidFill>
              </a:rPr>
              <a:t>测量</a:t>
            </a:r>
            <a:r>
              <a:rPr kumimoji="0" lang="zh-CN" altLang="en-US" sz="2000" dirty="0">
                <a:solidFill>
                  <a:srgbClr val="000000"/>
                </a:solidFill>
              </a:rPr>
              <a:t>三个结构</a:t>
            </a:r>
            <a:r>
              <a:rPr kumimoji="0" lang="zh-CN" altLang="en-US" sz="2000" dirty="0" smtClean="0">
                <a:solidFill>
                  <a:srgbClr val="000000"/>
                </a:solidFill>
              </a:rPr>
              <a:t>特征：</a:t>
            </a:r>
            <a:r>
              <a:rPr kumimoji="0" lang="en-US" altLang="zh-CN" sz="2000" dirty="0" smtClean="0">
                <a:solidFill>
                  <a:srgbClr val="000000"/>
                </a:solidFill>
              </a:rPr>
              <a:t>(</a:t>
            </a:r>
            <a:r>
              <a:rPr kumimoji="0" lang="en-US" altLang="zh-CN" sz="2000" dirty="0">
                <a:solidFill>
                  <a:srgbClr val="000000"/>
                </a:solidFill>
              </a:rPr>
              <a:t>a) </a:t>
            </a:r>
            <a:r>
              <a:rPr kumimoji="0" lang="zh-CN" altLang="en-US" sz="2000" dirty="0" smtClean="0">
                <a:solidFill>
                  <a:srgbClr val="000000"/>
                </a:solidFill>
              </a:rPr>
              <a:t>周长  </a:t>
            </a:r>
            <a:r>
              <a:rPr kumimoji="0" lang="en-US" altLang="zh-CN" sz="2000" dirty="0" smtClean="0">
                <a:solidFill>
                  <a:srgbClr val="000000"/>
                </a:solidFill>
              </a:rPr>
              <a:t>(</a:t>
            </a:r>
            <a:r>
              <a:rPr kumimoji="0" lang="en-US" altLang="zh-CN" sz="2000" dirty="0">
                <a:solidFill>
                  <a:srgbClr val="000000"/>
                </a:solidFill>
              </a:rPr>
              <a:t>b) </a:t>
            </a:r>
            <a:r>
              <a:rPr kumimoji="0" lang="zh-CN" altLang="en-US" sz="2000" dirty="0" smtClean="0">
                <a:solidFill>
                  <a:srgbClr val="000000"/>
                </a:solidFill>
              </a:rPr>
              <a:t>面积  </a:t>
            </a:r>
            <a:r>
              <a:rPr kumimoji="0" lang="en-US" altLang="zh-CN" sz="2000" dirty="0">
                <a:solidFill>
                  <a:srgbClr val="000000"/>
                </a:solidFill>
              </a:rPr>
              <a:t>(c)</a:t>
            </a:r>
            <a:r>
              <a:rPr kumimoji="0" lang="zh-CN" altLang="en-US" sz="2000" dirty="0">
                <a:solidFill>
                  <a:srgbClr val="000000"/>
                </a:solidFill>
              </a:rPr>
              <a:t>两个互相垂直的内径</a:t>
            </a:r>
            <a:r>
              <a:rPr kumimoji="0" lang="zh-CN" altLang="en-US" sz="2000" dirty="0" smtClean="0">
                <a:solidFill>
                  <a:srgbClr val="000000"/>
                </a:solidFill>
              </a:rPr>
              <a:t>比</a:t>
            </a:r>
            <a:endParaRPr kumimoji="0" lang="zh-CN" altLang="en-US" sz="2000" dirty="0">
              <a:solidFill>
                <a:srgbClr val="000000"/>
              </a:solidFill>
            </a:endParaRPr>
          </a:p>
          <a:p>
            <a:r>
              <a:rPr lang="en-US" altLang="zh-CN" sz="2000" dirty="0">
                <a:solidFill>
                  <a:srgbClr val="000000"/>
                </a:solidFill>
                <a:latin typeface="Times New Roman" charset="0"/>
                <a:ea typeface="宋体" charset="0"/>
                <a:cs typeface="宋体" charset="0"/>
              </a:rPr>
              <a:t>② </a:t>
            </a:r>
            <a:r>
              <a:rPr lang="zh-CN" altLang="en-US" sz="2000" dirty="0" smtClean="0">
                <a:solidFill>
                  <a:srgbClr val="000000"/>
                </a:solidFill>
                <a:latin typeface="Times New Roman" charset="0"/>
                <a:ea typeface="宋体" charset="0"/>
                <a:cs typeface="宋体" charset="0"/>
              </a:rPr>
              <a:t>特征选择：</a:t>
            </a:r>
            <a:endParaRPr lang="en-US" altLang="zh-CN" sz="2000" dirty="0" smtClean="0">
              <a:solidFill>
                <a:srgbClr val="000000"/>
              </a:solidFill>
              <a:latin typeface="Times New Roman" charset="0"/>
              <a:ea typeface="宋体" charset="0"/>
              <a:cs typeface="宋体" charset="0"/>
            </a:endParaRPr>
          </a:p>
          <a:p>
            <a:r>
              <a:rPr kumimoji="0" lang="en-US" altLang="zh-CN" sz="2000" dirty="0" smtClean="0">
                <a:solidFill>
                  <a:srgbClr val="000000"/>
                </a:solidFill>
              </a:rPr>
              <a:t>        (</a:t>
            </a:r>
            <a:r>
              <a:rPr kumimoji="0" lang="en-US" altLang="zh-CN" sz="2000" dirty="0">
                <a:solidFill>
                  <a:srgbClr val="000000"/>
                </a:solidFill>
              </a:rPr>
              <a:t>c)</a:t>
            </a:r>
            <a:r>
              <a:rPr kumimoji="0" lang="zh-CN" altLang="en-US" sz="2000" dirty="0">
                <a:solidFill>
                  <a:srgbClr val="000000"/>
                </a:solidFill>
              </a:rPr>
              <a:t>是具有分类能力的特征，故</a:t>
            </a:r>
            <a:r>
              <a:rPr kumimoji="0" lang="zh-CN" altLang="en-US" sz="2000" dirty="0" smtClean="0">
                <a:solidFill>
                  <a:srgbClr val="000000"/>
                </a:solidFill>
              </a:rPr>
              <a:t>选择特征</a:t>
            </a:r>
            <a:r>
              <a:rPr kumimoji="0" lang="en-US" altLang="zh-CN" sz="2000" dirty="0" smtClean="0">
                <a:solidFill>
                  <a:srgbClr val="000000"/>
                </a:solidFill>
              </a:rPr>
              <a:t>(c)</a:t>
            </a:r>
            <a:r>
              <a:rPr kumimoji="0" lang="zh-CN" altLang="en-US" sz="2000" dirty="0" smtClean="0">
                <a:solidFill>
                  <a:srgbClr val="000000"/>
                </a:solidFill>
              </a:rPr>
              <a:t>，</a:t>
            </a:r>
            <a:r>
              <a:rPr kumimoji="0" lang="zh-CN" altLang="en-US" sz="2000" dirty="0">
                <a:solidFill>
                  <a:srgbClr val="000000"/>
                </a:solidFill>
              </a:rPr>
              <a:t>扔掉</a:t>
            </a:r>
            <a:r>
              <a:rPr kumimoji="0" lang="en-US" altLang="zh-CN" sz="2000" dirty="0">
                <a:solidFill>
                  <a:srgbClr val="000000"/>
                </a:solidFill>
              </a:rPr>
              <a:t>(a) </a:t>
            </a:r>
            <a:r>
              <a:rPr kumimoji="0" lang="zh-CN" altLang="en-US" sz="2000" dirty="0">
                <a:solidFill>
                  <a:srgbClr val="000000"/>
                </a:solidFill>
              </a:rPr>
              <a:t>、 </a:t>
            </a:r>
            <a:r>
              <a:rPr kumimoji="0" lang="en-US" altLang="zh-CN" sz="2000" dirty="0">
                <a:solidFill>
                  <a:srgbClr val="000000"/>
                </a:solidFill>
              </a:rPr>
              <a:t>(b) </a:t>
            </a:r>
            <a:r>
              <a:rPr kumimoji="0" lang="zh-CN" altLang="en-US" sz="2000" dirty="0" smtClean="0">
                <a:solidFill>
                  <a:srgbClr val="000000"/>
                </a:solidFill>
              </a:rPr>
              <a:t>。</a:t>
            </a:r>
            <a:endParaRPr kumimoji="0" lang="zh-CN" altLang="en-US" sz="2000" dirty="0">
              <a:solidFill>
                <a:srgbClr val="000000"/>
              </a:solidFill>
            </a:endParaRPr>
          </a:p>
        </p:txBody>
      </p:sp>
    </p:spTree>
    <p:extLst>
      <p:ext uri="{BB962C8B-B14F-4D97-AF65-F5344CB8AC3E}">
        <p14:creationId xmlns:p14="http://schemas.microsoft.com/office/powerpoint/2010/main" val="751953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88"/>
                                        </p:tgtEl>
                                        <p:attrNameLst>
                                          <p:attrName>style.visibility</p:attrName>
                                        </p:attrNameLst>
                                      </p:cBhvr>
                                      <p:to>
                                        <p:strVal val="visible"/>
                                      </p:to>
                                    </p:set>
                                    <p:animEffect transition="in" filter="fade">
                                      <p:cBhvr>
                                        <p:cTn id="7" dur="500"/>
                                        <p:tgtEl>
                                          <p:spTgt spid="7188"/>
                                        </p:tgtEl>
                                      </p:cBhvr>
                                    </p:animEffect>
                                  </p:childTnLst>
                                </p:cTn>
                              </p:par>
                              <p:par>
                                <p:cTn id="8" presetID="10" presetClass="entr" presetSubtype="0" fill="hold" nodeType="withEffect">
                                  <p:stCondLst>
                                    <p:cond delay="0"/>
                                  </p:stCondLst>
                                  <p:childTnLst>
                                    <p:set>
                                      <p:cBhvr>
                                        <p:cTn id="9" dur="1" fill="hold">
                                          <p:stCondLst>
                                            <p:cond delay="0"/>
                                          </p:stCondLst>
                                        </p:cTn>
                                        <p:tgtEl>
                                          <p:spTgt spid="7189"/>
                                        </p:tgtEl>
                                        <p:attrNameLst>
                                          <p:attrName>style.visibility</p:attrName>
                                        </p:attrNameLst>
                                      </p:cBhvr>
                                      <p:to>
                                        <p:strVal val="visible"/>
                                      </p:to>
                                    </p:set>
                                    <p:animEffect transition="in" filter="fade">
                                      <p:cBhvr>
                                        <p:cTn id="10" dur="500"/>
                                        <p:tgtEl>
                                          <p:spTgt spid="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427984" y="2239746"/>
            <a:ext cx="4396928" cy="2000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30000"/>
              </a:lnSpc>
              <a:defRPr/>
            </a:pPr>
            <a:r>
              <a:rPr kumimoji="0" lang="zh-CN" altLang="en-US" sz="2000" dirty="0" smtClean="0">
                <a:solidFill>
                  <a:srgbClr val="000000"/>
                </a:solidFill>
                <a:latin typeface="Times New Roman" pitchFamily="18" charset="0"/>
                <a:cs typeface="Arial" pitchFamily="34" charset="0"/>
              </a:rPr>
              <a:t>解：特征提取</a:t>
            </a:r>
            <a:r>
              <a:rPr kumimoji="0" lang="en-US" altLang="zh-CN" sz="2000" dirty="0" smtClean="0">
                <a:solidFill>
                  <a:srgbClr val="000000"/>
                </a:solidFill>
                <a:latin typeface="Times New Roman" pitchFamily="18" charset="0"/>
                <a:cs typeface="Arial" pitchFamily="34" charset="0"/>
              </a:rPr>
              <a:t>[</a:t>
            </a:r>
            <a:r>
              <a:rPr kumimoji="0" lang="zh-CN" altLang="en-US" sz="2000" dirty="0" smtClean="0">
                <a:solidFill>
                  <a:srgbClr val="000000"/>
                </a:solidFill>
                <a:latin typeface="Times New Roman" pitchFamily="18" charset="0"/>
                <a:cs typeface="Arial" pitchFamily="34" charset="0"/>
              </a:rPr>
              <a:t>法</a:t>
            </a:r>
            <a:r>
              <a:rPr kumimoji="0" lang="en-US" altLang="zh-CN" sz="2000" dirty="0" smtClean="0">
                <a:solidFill>
                  <a:srgbClr val="000000"/>
                </a:solidFill>
                <a:latin typeface="Times New Roman" pitchFamily="18" charset="0"/>
                <a:cs typeface="Arial" pitchFamily="34" charset="0"/>
              </a:rPr>
              <a:t>2]</a:t>
            </a:r>
            <a:r>
              <a:rPr kumimoji="0" lang="zh-CN" altLang="en-US" sz="2000" dirty="0" smtClean="0">
                <a:solidFill>
                  <a:srgbClr val="000000"/>
                </a:solidFill>
                <a:latin typeface="Times New Roman" pitchFamily="18" charset="0"/>
                <a:cs typeface="Arial" pitchFamily="34" charset="0"/>
              </a:rPr>
              <a:t>：</a:t>
            </a:r>
            <a:endParaRPr kumimoji="0" lang="en-US" altLang="zh-CN" sz="2000" dirty="0" smtClean="0">
              <a:solidFill>
                <a:srgbClr val="000000"/>
              </a:solidFill>
              <a:latin typeface="Times New Roman" pitchFamily="18" charset="0"/>
              <a:cs typeface="Arial" pitchFamily="34" charset="0"/>
            </a:endParaRPr>
          </a:p>
          <a:p>
            <a:pPr eaLnBrk="1" hangingPunct="1">
              <a:lnSpc>
                <a:spcPct val="130000"/>
              </a:lnSpc>
              <a:defRPr/>
            </a:pPr>
            <a:r>
              <a:rPr kumimoji="0" lang="zh-CN" altLang="en-US" sz="2000" dirty="0" smtClean="0">
                <a:solidFill>
                  <a:srgbClr val="000000"/>
                </a:solidFill>
                <a:latin typeface="Times New Roman" pitchFamily="18" charset="0"/>
              </a:rPr>
              <a:t>① </a:t>
            </a:r>
            <a:r>
              <a:rPr kumimoji="0" lang="zh-CN" altLang="en-US" sz="2000" dirty="0" smtClean="0">
                <a:solidFill>
                  <a:srgbClr val="000000"/>
                </a:solidFill>
                <a:latin typeface="Times New Roman" pitchFamily="18" charset="0"/>
                <a:cs typeface="Arial" pitchFamily="34" charset="0"/>
              </a:rPr>
              <a:t>特征</a:t>
            </a:r>
            <a:r>
              <a:rPr kumimoji="0" lang="zh-CN" altLang="en-US" sz="2000" dirty="0">
                <a:solidFill>
                  <a:srgbClr val="000000"/>
                </a:solidFill>
                <a:latin typeface="Times New Roman" pitchFamily="18" charset="0"/>
                <a:cs typeface="Arial" pitchFamily="34" charset="0"/>
              </a:rPr>
              <a:t>测量</a:t>
            </a:r>
            <a:r>
              <a:rPr kumimoji="0" lang="zh-CN" altLang="en-US" sz="2000" dirty="0" smtClean="0">
                <a:solidFill>
                  <a:srgbClr val="000000"/>
                </a:solidFill>
                <a:latin typeface="Times New Roman" pitchFamily="18" charset="0"/>
                <a:cs typeface="Arial" pitchFamily="34" charset="0"/>
              </a:rPr>
              <a:t>：</a:t>
            </a:r>
            <a:endParaRPr kumimoji="0" lang="en-US" altLang="zh-CN" sz="2000" dirty="0" smtClean="0">
              <a:solidFill>
                <a:srgbClr val="000000"/>
              </a:solidFill>
              <a:latin typeface="Times New Roman" pitchFamily="18" charset="0"/>
              <a:cs typeface="Arial" pitchFamily="34" charset="0"/>
            </a:endParaRPr>
          </a:p>
          <a:p>
            <a:pPr eaLnBrk="1" hangingPunct="1">
              <a:lnSpc>
                <a:spcPct val="130000"/>
              </a:lnSpc>
              <a:defRPr/>
            </a:pPr>
            <a:r>
              <a:rPr kumimoji="0" lang="zh-CN" altLang="en-US" sz="2000" dirty="0" smtClean="0">
                <a:solidFill>
                  <a:srgbClr val="000000"/>
                </a:solidFill>
                <a:latin typeface="Times New Roman" pitchFamily="18" charset="0"/>
                <a:cs typeface="Arial" pitchFamily="34" charset="0"/>
              </a:rPr>
              <a:t>        测量物体向两个坐标轴的投影值，则</a:t>
            </a:r>
            <a:r>
              <a:rPr kumimoji="0" lang="en-US" altLang="zh-CN" sz="2000" dirty="0" smtClean="0">
                <a:solidFill>
                  <a:srgbClr val="000000"/>
                </a:solidFill>
                <a:latin typeface="Times New Roman" pitchFamily="18" charset="0"/>
                <a:cs typeface="Arial" pitchFamily="34" charset="0"/>
              </a:rPr>
              <a:t>A</a:t>
            </a:r>
            <a:r>
              <a:rPr kumimoji="0" lang="zh-CN" altLang="en-US" sz="2000" dirty="0" smtClean="0">
                <a:solidFill>
                  <a:srgbClr val="000000"/>
                </a:solidFill>
                <a:latin typeface="Times New Roman" pitchFamily="18" charset="0"/>
                <a:cs typeface="Arial" pitchFamily="34" charset="0"/>
              </a:rPr>
              <a:t>、</a:t>
            </a:r>
            <a:r>
              <a:rPr kumimoji="0" lang="en-US" altLang="zh-CN" sz="2000" dirty="0" smtClean="0">
                <a:solidFill>
                  <a:srgbClr val="000000"/>
                </a:solidFill>
                <a:latin typeface="Times New Roman" pitchFamily="18" charset="0"/>
                <a:cs typeface="Arial" pitchFamily="34" charset="0"/>
              </a:rPr>
              <a:t>B</a:t>
            </a:r>
            <a:r>
              <a:rPr kumimoji="0" lang="zh-CN" altLang="en-US" sz="2000" dirty="0" smtClean="0">
                <a:solidFill>
                  <a:srgbClr val="000000"/>
                </a:solidFill>
                <a:latin typeface="Times New Roman" pitchFamily="18" charset="0"/>
                <a:cs typeface="Arial" pitchFamily="34" charset="0"/>
              </a:rPr>
              <a:t>各有</a:t>
            </a:r>
            <a:r>
              <a:rPr kumimoji="0" lang="en-US" altLang="zh-CN" sz="2000" dirty="0" smtClean="0">
                <a:solidFill>
                  <a:srgbClr val="000000"/>
                </a:solidFill>
                <a:latin typeface="Times New Roman" pitchFamily="18" charset="0"/>
                <a:cs typeface="Arial" pitchFamily="34" charset="0"/>
              </a:rPr>
              <a:t>2</a:t>
            </a:r>
            <a:r>
              <a:rPr kumimoji="0" lang="zh-CN" altLang="en-US" sz="2000" dirty="0" smtClean="0">
                <a:solidFill>
                  <a:srgbClr val="000000"/>
                </a:solidFill>
                <a:latin typeface="Times New Roman" pitchFamily="18" charset="0"/>
                <a:cs typeface="Arial" pitchFamily="34" charset="0"/>
              </a:rPr>
              <a:t>个值域区间</a:t>
            </a:r>
            <a:r>
              <a:rPr kumimoji="0" lang="zh-CN" altLang="en-US" sz="2000" dirty="0" smtClean="0">
                <a:solidFill>
                  <a:srgbClr val="000000"/>
                </a:solidFill>
                <a:latin typeface="Times New Roman" pitchFamily="18" charset="0"/>
              </a:rPr>
              <a:t>。两个投影值无法将两者区分开。</a:t>
            </a:r>
          </a:p>
        </p:txBody>
      </p:sp>
      <p:grpSp>
        <p:nvGrpSpPr>
          <p:cNvPr id="8199" name="Group 7"/>
          <p:cNvGrpSpPr>
            <a:grpSpLocks/>
          </p:cNvGrpSpPr>
          <p:nvPr/>
        </p:nvGrpSpPr>
        <p:grpSpPr bwMode="auto">
          <a:xfrm>
            <a:off x="803275" y="2473219"/>
            <a:ext cx="3606800" cy="2978150"/>
            <a:chOff x="538" y="88"/>
            <a:chExt cx="2272" cy="1876"/>
          </a:xfrm>
        </p:grpSpPr>
        <p:sp>
          <p:nvSpPr>
            <p:cNvPr id="48148" name="Rectangle 8"/>
            <p:cNvSpPr>
              <a:spLocks noChangeArrowheads="1"/>
            </p:cNvSpPr>
            <p:nvPr/>
          </p:nvSpPr>
          <p:spPr bwMode="auto">
            <a:xfrm>
              <a:off x="1246" y="1655"/>
              <a:ext cx="1020" cy="85"/>
            </a:xfrm>
            <a:prstGeom prst="rect">
              <a:avLst/>
            </a:prstGeom>
            <a:solidFill>
              <a:srgbClr val="0000FF">
                <a:alpha val="49019"/>
              </a:srgbClr>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p>
              <a:pPr eaLnBrk="1" hangingPunct="1">
                <a:defRPr/>
              </a:pPr>
              <a:endParaRPr lang="zh-CN" altLang="en-US" sz="2400">
                <a:solidFill>
                  <a:srgbClr val="000000"/>
                </a:solidFill>
                <a:latin typeface="Times New Roman" charset="0"/>
                <a:ea typeface="宋体" charset="0"/>
                <a:cs typeface="宋体" charset="0"/>
              </a:endParaRPr>
            </a:p>
          </p:txBody>
        </p:sp>
        <p:sp>
          <p:nvSpPr>
            <p:cNvPr id="24597" name="Text Box 9"/>
            <p:cNvSpPr txBox="1">
              <a:spLocks noChangeArrowheads="1"/>
            </p:cNvSpPr>
            <p:nvPr/>
          </p:nvSpPr>
          <p:spPr bwMode="auto">
            <a:xfrm>
              <a:off x="1121" y="518"/>
              <a:ext cx="345" cy="366"/>
            </a:xfrm>
            <a:prstGeom prst="rect">
              <a:avLst/>
            </a:prstGeom>
            <a:solidFill>
              <a:srgbClr val="FFFFFF">
                <a:alpha val="0"/>
              </a:srgbClr>
            </a:solidFill>
            <a:ln>
              <a:noFill/>
            </a:ln>
            <a:extLst>
              <a:ext uri="{91240B29-F687-4F45-9708-019B960494DF}">
                <a14:hiddenLine xmlns:a14="http://schemas.microsoft.com/office/drawing/2010/main" w="3175">
                  <a:solidFill>
                    <a:srgbClr val="FFFFFF"/>
                  </a:solidFill>
                  <a:miter lim="800000"/>
                  <a:headEnd/>
                  <a:tailEnd/>
                </a14:hiddenLine>
              </a:ext>
            </a:extLst>
          </p:spPr>
          <p:txBody>
            <a:bodyPr/>
            <a:lstStyle>
              <a:lvl1pPr indent="304800">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lgn="just" eaLnBrk="1" hangingPunct="1">
                <a:lnSpc>
                  <a:spcPct val="130000"/>
                </a:lnSpc>
                <a:spcBef>
                  <a:spcPct val="0"/>
                </a:spcBef>
                <a:buClrTx/>
                <a:buFontTx/>
                <a:buNone/>
              </a:pPr>
              <a:r>
                <a:rPr kumimoji="0" lang="en-US" altLang="zh-CN" sz="2000" b="1">
                  <a:solidFill>
                    <a:srgbClr val="000000"/>
                  </a:solidFill>
                  <a:latin typeface="Times New Roman" pitchFamily="18" charset="0"/>
                </a:rPr>
                <a:t>B</a:t>
              </a:r>
            </a:p>
          </p:txBody>
        </p:sp>
        <p:sp>
          <p:nvSpPr>
            <p:cNvPr id="24598" name="Line 10"/>
            <p:cNvSpPr>
              <a:spLocks noChangeShapeType="1"/>
            </p:cNvSpPr>
            <p:nvPr/>
          </p:nvSpPr>
          <p:spPr bwMode="auto">
            <a:xfrm>
              <a:off x="821" y="1737"/>
              <a:ext cx="1860"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Oval 11"/>
            <p:cNvSpPr>
              <a:spLocks noChangeArrowheads="1"/>
            </p:cNvSpPr>
            <p:nvPr/>
          </p:nvSpPr>
          <p:spPr bwMode="auto">
            <a:xfrm>
              <a:off x="1785" y="874"/>
              <a:ext cx="791" cy="767"/>
            </a:xfrm>
            <a:prstGeom prst="ellipse">
              <a:avLst/>
            </a:prstGeom>
            <a:solidFill>
              <a:srgbClr val="FFFFFF"/>
            </a:solidFill>
            <a:ln w="9525">
              <a:solidFill>
                <a:srgbClr val="000000"/>
              </a:solidFill>
              <a:round/>
              <a:headEnd/>
              <a:tailEnd/>
            </a:ln>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eaLnBrk="1" hangingPunct="1">
                <a:spcBef>
                  <a:spcPct val="0"/>
                </a:spcBef>
                <a:buClrTx/>
                <a:buFontTx/>
                <a:buNone/>
              </a:pPr>
              <a:endParaRPr kumimoji="0" lang="zh-CN" altLang="en-US" sz="2400">
                <a:solidFill>
                  <a:srgbClr val="000000"/>
                </a:solidFill>
                <a:latin typeface="Times New Roman" pitchFamily="18" charset="0"/>
              </a:endParaRPr>
            </a:p>
          </p:txBody>
        </p:sp>
        <p:sp>
          <p:nvSpPr>
            <p:cNvPr id="24600" name="AutoShape 12"/>
            <p:cNvSpPr>
              <a:spLocks noChangeArrowheads="1"/>
            </p:cNvSpPr>
            <p:nvPr/>
          </p:nvSpPr>
          <p:spPr bwMode="auto">
            <a:xfrm rot="-2645886">
              <a:off x="1048" y="995"/>
              <a:ext cx="1403" cy="68"/>
            </a:xfrm>
            <a:prstGeom prst="octagon">
              <a:avLst>
                <a:gd name="adj" fmla="val 29287"/>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eaLnBrk="1" hangingPunct="1">
                <a:spcBef>
                  <a:spcPct val="0"/>
                </a:spcBef>
                <a:buClrTx/>
                <a:buFontTx/>
                <a:buNone/>
              </a:pPr>
              <a:endParaRPr kumimoji="0" lang="zh-CN" altLang="en-US" sz="2400">
                <a:solidFill>
                  <a:srgbClr val="000000"/>
                </a:solidFill>
                <a:latin typeface="Times New Roman" pitchFamily="18" charset="0"/>
              </a:endParaRPr>
            </a:p>
          </p:txBody>
        </p:sp>
        <p:sp>
          <p:nvSpPr>
            <p:cNvPr id="24601" name="Line 13"/>
            <p:cNvSpPr>
              <a:spLocks noChangeShapeType="1"/>
            </p:cNvSpPr>
            <p:nvPr/>
          </p:nvSpPr>
          <p:spPr bwMode="auto">
            <a:xfrm>
              <a:off x="1246" y="1505"/>
              <a:ext cx="0" cy="255"/>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14"/>
            <p:cNvSpPr>
              <a:spLocks noChangeShapeType="1"/>
            </p:cNvSpPr>
            <p:nvPr/>
          </p:nvSpPr>
          <p:spPr bwMode="auto">
            <a:xfrm flipH="1">
              <a:off x="821" y="1505"/>
              <a:ext cx="425"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Line 15"/>
            <p:cNvSpPr>
              <a:spLocks noChangeShapeType="1"/>
            </p:cNvSpPr>
            <p:nvPr/>
          </p:nvSpPr>
          <p:spPr bwMode="auto">
            <a:xfrm>
              <a:off x="1785" y="1279"/>
              <a:ext cx="15" cy="470"/>
            </a:xfrm>
            <a:prstGeom prst="line">
              <a:avLst/>
            </a:prstGeom>
            <a:noFill/>
            <a:ln w="190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16"/>
            <p:cNvSpPr>
              <a:spLocks noChangeShapeType="1"/>
            </p:cNvSpPr>
            <p:nvPr/>
          </p:nvSpPr>
          <p:spPr bwMode="auto">
            <a:xfrm flipH="1">
              <a:off x="2579" y="1194"/>
              <a:ext cx="4" cy="551"/>
            </a:xfrm>
            <a:prstGeom prst="line">
              <a:avLst/>
            </a:prstGeom>
            <a:noFill/>
            <a:ln w="190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5" name="Line 17"/>
            <p:cNvSpPr>
              <a:spLocks noChangeShapeType="1"/>
            </p:cNvSpPr>
            <p:nvPr/>
          </p:nvSpPr>
          <p:spPr bwMode="auto">
            <a:xfrm flipH="1">
              <a:off x="849" y="529"/>
              <a:ext cx="1418"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18"/>
            <p:cNvSpPr>
              <a:spLocks noChangeShapeType="1"/>
            </p:cNvSpPr>
            <p:nvPr/>
          </p:nvSpPr>
          <p:spPr bwMode="auto">
            <a:xfrm flipH="1">
              <a:off x="828" y="865"/>
              <a:ext cx="1332" cy="0"/>
            </a:xfrm>
            <a:prstGeom prst="line">
              <a:avLst/>
            </a:prstGeom>
            <a:noFill/>
            <a:ln w="190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19"/>
            <p:cNvSpPr>
              <a:spLocks noChangeShapeType="1"/>
            </p:cNvSpPr>
            <p:nvPr/>
          </p:nvSpPr>
          <p:spPr bwMode="auto">
            <a:xfrm flipH="1">
              <a:off x="820" y="1642"/>
              <a:ext cx="1385" cy="0"/>
            </a:xfrm>
            <a:prstGeom prst="line">
              <a:avLst/>
            </a:prstGeom>
            <a:noFill/>
            <a:ln w="190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Text Box 20"/>
            <p:cNvSpPr txBox="1">
              <a:spLocks noChangeArrowheads="1"/>
            </p:cNvSpPr>
            <p:nvPr/>
          </p:nvSpPr>
          <p:spPr bwMode="auto">
            <a:xfrm>
              <a:off x="1899" y="1052"/>
              <a:ext cx="421" cy="358"/>
            </a:xfrm>
            <a:prstGeom prst="rect">
              <a:avLst/>
            </a:prstGeom>
            <a:solidFill>
              <a:srgbClr val="FFFFFF"/>
            </a:solidFill>
            <a:ln w="9525">
              <a:solidFill>
                <a:srgbClr val="FFFFFF"/>
              </a:solidFill>
              <a:miter lim="800000"/>
              <a:headEnd/>
              <a:tailEnd/>
            </a:ln>
          </p:spPr>
          <p:txBody>
            <a:bodyPr/>
            <a:lstStyle>
              <a:lvl1pPr indent="304800">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lgn="just" eaLnBrk="1" hangingPunct="1">
                <a:lnSpc>
                  <a:spcPct val="130000"/>
                </a:lnSpc>
                <a:spcBef>
                  <a:spcPct val="0"/>
                </a:spcBef>
                <a:buClrTx/>
                <a:buFontTx/>
                <a:buNone/>
              </a:pPr>
              <a:r>
                <a:rPr kumimoji="0" lang="en-US" altLang="zh-CN" sz="2000" b="1">
                  <a:solidFill>
                    <a:srgbClr val="000000"/>
                  </a:solidFill>
                  <a:latin typeface="Times New Roman" pitchFamily="18" charset="0"/>
                </a:rPr>
                <a:t>A</a:t>
              </a:r>
            </a:p>
          </p:txBody>
        </p:sp>
        <p:sp>
          <p:nvSpPr>
            <p:cNvPr id="24609" name="Line 21"/>
            <p:cNvSpPr>
              <a:spLocks noChangeShapeType="1"/>
            </p:cNvSpPr>
            <p:nvPr/>
          </p:nvSpPr>
          <p:spPr bwMode="auto">
            <a:xfrm>
              <a:off x="2259" y="541"/>
              <a:ext cx="14" cy="122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0" name="Line 22"/>
            <p:cNvSpPr>
              <a:spLocks noChangeShapeType="1"/>
            </p:cNvSpPr>
            <p:nvPr/>
          </p:nvSpPr>
          <p:spPr bwMode="auto">
            <a:xfrm flipV="1">
              <a:off x="836" y="206"/>
              <a:ext cx="2" cy="15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11" name="Object 23"/>
            <p:cNvGraphicFramePr>
              <a:graphicFrameLocks noChangeAspect="1"/>
            </p:cNvGraphicFramePr>
            <p:nvPr/>
          </p:nvGraphicFramePr>
          <p:xfrm>
            <a:off x="878" y="88"/>
            <a:ext cx="188" cy="227"/>
          </p:xfrm>
          <a:graphic>
            <a:graphicData uri="http://schemas.openxmlformats.org/presentationml/2006/ole">
              <mc:AlternateContent xmlns:mc="http://schemas.openxmlformats.org/markup-compatibility/2006">
                <mc:Choice xmlns:v="urn:schemas-microsoft-com:vml" Requires="v">
                  <p:oleObj spid="_x0000_s367745" name="公式" r:id="rId3" imgW="177569" imgH="215619" progId="Equation.3">
                    <p:embed/>
                  </p:oleObj>
                </mc:Choice>
                <mc:Fallback>
                  <p:oleObj name="公式" r:id="rId3" imgW="177569"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88"/>
                          <a:ext cx="1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2" name="Object 24"/>
            <p:cNvGraphicFramePr>
              <a:graphicFrameLocks noChangeAspect="1"/>
            </p:cNvGraphicFramePr>
            <p:nvPr/>
          </p:nvGraphicFramePr>
          <p:xfrm>
            <a:off x="2652" y="1567"/>
            <a:ext cx="158" cy="226"/>
          </p:xfrm>
          <a:graphic>
            <a:graphicData uri="http://schemas.openxmlformats.org/presentationml/2006/ole">
              <mc:AlternateContent xmlns:mc="http://schemas.openxmlformats.org/markup-compatibility/2006">
                <mc:Choice xmlns:v="urn:schemas-microsoft-com:vml" Requires="v">
                  <p:oleObj spid="_x0000_s367746" name="公式" r:id="rId5" imgW="152268" imgH="215713" progId="Equation.3">
                    <p:embed/>
                  </p:oleObj>
                </mc:Choice>
                <mc:Fallback>
                  <p:oleObj name="公式" r:id="rId5" imgW="15226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 y="1567"/>
                          <a:ext cx="1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3" name="Object 25"/>
            <p:cNvGraphicFramePr>
              <a:graphicFrameLocks noChangeAspect="1"/>
            </p:cNvGraphicFramePr>
            <p:nvPr/>
          </p:nvGraphicFramePr>
          <p:xfrm>
            <a:off x="566" y="399"/>
            <a:ext cx="227" cy="227"/>
          </p:xfrm>
          <a:graphic>
            <a:graphicData uri="http://schemas.openxmlformats.org/presentationml/2006/ole">
              <mc:AlternateContent xmlns:mc="http://schemas.openxmlformats.org/markup-compatibility/2006">
                <mc:Choice xmlns:v="urn:schemas-microsoft-com:vml" Requires="v">
                  <p:oleObj spid="_x0000_s367747" name="公式" r:id="rId7" imgW="291847" imgH="215713" progId="Equation.3">
                    <p:embed/>
                  </p:oleObj>
                </mc:Choice>
                <mc:Fallback>
                  <p:oleObj name="公式" r:id="rId7" imgW="291847"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 y="39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4" name="Object 26"/>
            <p:cNvGraphicFramePr>
              <a:graphicFrameLocks noChangeAspect="1"/>
            </p:cNvGraphicFramePr>
            <p:nvPr/>
          </p:nvGraphicFramePr>
          <p:xfrm>
            <a:off x="538" y="747"/>
            <a:ext cx="283" cy="210"/>
          </p:xfrm>
          <a:graphic>
            <a:graphicData uri="http://schemas.openxmlformats.org/presentationml/2006/ole">
              <mc:AlternateContent xmlns:mc="http://schemas.openxmlformats.org/markup-compatibility/2006">
                <mc:Choice xmlns:v="urn:schemas-microsoft-com:vml" Requires="v">
                  <p:oleObj spid="_x0000_s367748" name="公式" r:id="rId9" imgW="291847" imgH="215713" progId="Equation.3">
                    <p:embed/>
                  </p:oleObj>
                </mc:Choice>
                <mc:Fallback>
                  <p:oleObj name="公式" r:id="rId9" imgW="291847"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 y="747"/>
                          <a:ext cx="28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5" name="Object 27"/>
            <p:cNvGraphicFramePr>
              <a:graphicFrameLocks noChangeAspect="1"/>
            </p:cNvGraphicFramePr>
            <p:nvPr/>
          </p:nvGraphicFramePr>
          <p:xfrm>
            <a:off x="566" y="1303"/>
            <a:ext cx="255" cy="202"/>
          </p:xfrm>
          <a:graphic>
            <a:graphicData uri="http://schemas.openxmlformats.org/presentationml/2006/ole">
              <mc:AlternateContent xmlns:mc="http://schemas.openxmlformats.org/markup-compatibility/2006">
                <mc:Choice xmlns:v="urn:schemas-microsoft-com:vml" Requires="v">
                  <p:oleObj spid="_x0000_s367749" name="公式" r:id="rId11" imgW="279279" imgH="215806" progId="Equation.3">
                    <p:embed/>
                  </p:oleObj>
                </mc:Choice>
                <mc:Fallback>
                  <p:oleObj name="公式" r:id="rId11" imgW="279279" imgH="21580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 y="1303"/>
                          <a:ext cx="25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6" name="Object 28"/>
            <p:cNvGraphicFramePr>
              <a:graphicFrameLocks noChangeAspect="1"/>
            </p:cNvGraphicFramePr>
            <p:nvPr/>
          </p:nvGraphicFramePr>
          <p:xfrm>
            <a:off x="566" y="1505"/>
            <a:ext cx="255" cy="202"/>
          </p:xfrm>
          <a:graphic>
            <a:graphicData uri="http://schemas.openxmlformats.org/presentationml/2006/ole">
              <mc:AlternateContent xmlns:mc="http://schemas.openxmlformats.org/markup-compatibility/2006">
                <mc:Choice xmlns:v="urn:schemas-microsoft-com:vml" Requires="v">
                  <p:oleObj spid="_x0000_s367750" name="公式" r:id="rId13" imgW="279279" imgH="215806" progId="Equation.3">
                    <p:embed/>
                  </p:oleObj>
                </mc:Choice>
                <mc:Fallback>
                  <p:oleObj name="公式" r:id="rId13" imgW="279279" imgH="21580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 y="1505"/>
                          <a:ext cx="25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7" name="Object 29"/>
            <p:cNvGraphicFramePr>
              <a:graphicFrameLocks noChangeAspect="1"/>
            </p:cNvGraphicFramePr>
            <p:nvPr/>
          </p:nvGraphicFramePr>
          <p:xfrm>
            <a:off x="906" y="1761"/>
            <a:ext cx="227" cy="194"/>
          </p:xfrm>
          <a:graphic>
            <a:graphicData uri="http://schemas.openxmlformats.org/presentationml/2006/ole">
              <mc:AlternateContent xmlns:mc="http://schemas.openxmlformats.org/markup-compatibility/2006">
                <mc:Choice xmlns:v="urn:schemas-microsoft-com:vml" Requires="v">
                  <p:oleObj spid="_x0000_s367751" name="公式" r:id="rId15" imgW="253780" imgH="215713" progId="Equation.3">
                    <p:embed/>
                  </p:oleObj>
                </mc:Choice>
                <mc:Fallback>
                  <p:oleObj name="公式" r:id="rId15" imgW="253780"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6" y="1761"/>
                          <a:ext cx="2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8" name="Object 30"/>
            <p:cNvGraphicFramePr>
              <a:graphicFrameLocks noChangeAspect="1"/>
            </p:cNvGraphicFramePr>
            <p:nvPr/>
          </p:nvGraphicFramePr>
          <p:xfrm>
            <a:off x="1673" y="1766"/>
            <a:ext cx="226" cy="193"/>
          </p:xfrm>
          <a:graphic>
            <a:graphicData uri="http://schemas.openxmlformats.org/presentationml/2006/ole">
              <mc:AlternateContent xmlns:mc="http://schemas.openxmlformats.org/markup-compatibility/2006">
                <mc:Choice xmlns:v="urn:schemas-microsoft-com:vml" Requires="v">
                  <p:oleObj spid="_x0000_s367752" name="公式" r:id="rId17" imgW="253780" imgH="215713" progId="Equation.3">
                    <p:embed/>
                  </p:oleObj>
                </mc:Choice>
                <mc:Fallback>
                  <p:oleObj name="公式" r:id="rId17" imgW="253780"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3" y="1766"/>
                          <a:ext cx="22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9" name="Object 31"/>
            <p:cNvGraphicFramePr>
              <a:graphicFrameLocks noChangeAspect="1"/>
            </p:cNvGraphicFramePr>
            <p:nvPr/>
          </p:nvGraphicFramePr>
          <p:xfrm>
            <a:off x="2182" y="1761"/>
            <a:ext cx="255" cy="202"/>
          </p:xfrm>
          <a:graphic>
            <a:graphicData uri="http://schemas.openxmlformats.org/presentationml/2006/ole">
              <mc:AlternateContent xmlns:mc="http://schemas.openxmlformats.org/markup-compatibility/2006">
                <mc:Choice xmlns:v="urn:schemas-microsoft-com:vml" Requires="v">
                  <p:oleObj spid="_x0000_s367753" name="公式" r:id="rId19" imgW="279279" imgH="215806" progId="Equation.3">
                    <p:embed/>
                  </p:oleObj>
                </mc:Choice>
                <mc:Fallback>
                  <p:oleObj name="公式" r:id="rId19" imgW="279279" imgH="21580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82" y="1761"/>
                          <a:ext cx="25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20" name="Object 32"/>
            <p:cNvGraphicFramePr>
              <a:graphicFrameLocks noChangeAspect="1"/>
            </p:cNvGraphicFramePr>
            <p:nvPr/>
          </p:nvGraphicFramePr>
          <p:xfrm>
            <a:off x="2437" y="1761"/>
            <a:ext cx="256" cy="203"/>
          </p:xfrm>
          <a:graphic>
            <a:graphicData uri="http://schemas.openxmlformats.org/presentationml/2006/ole">
              <mc:AlternateContent xmlns:mc="http://schemas.openxmlformats.org/markup-compatibility/2006">
                <mc:Choice xmlns:v="urn:schemas-microsoft-com:vml" Requires="v">
                  <p:oleObj spid="_x0000_s367754" name="公式" r:id="rId21" imgW="279279" imgH="215806" progId="Equation.3">
                    <p:embed/>
                  </p:oleObj>
                </mc:Choice>
                <mc:Fallback>
                  <p:oleObj name="公式" r:id="rId21" imgW="279279" imgH="21580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7" y="1761"/>
                          <a:ext cx="2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73" name="Rectangle 33"/>
            <p:cNvSpPr>
              <a:spLocks noChangeArrowheads="1"/>
            </p:cNvSpPr>
            <p:nvPr/>
          </p:nvSpPr>
          <p:spPr bwMode="auto">
            <a:xfrm>
              <a:off x="1802" y="1652"/>
              <a:ext cx="765" cy="85"/>
            </a:xfrm>
            <a:prstGeom prst="rect">
              <a:avLst/>
            </a:prstGeom>
            <a:solidFill>
              <a:srgbClr val="FF99CC">
                <a:alpha val="49019"/>
              </a:srgbClr>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p>
              <a:pPr eaLnBrk="1" hangingPunct="1">
                <a:defRPr/>
              </a:pPr>
              <a:endParaRPr lang="zh-CN" altLang="en-US" sz="2400">
                <a:solidFill>
                  <a:srgbClr val="000000"/>
                </a:solidFill>
                <a:latin typeface="Times New Roman" charset="0"/>
                <a:ea typeface="宋体" charset="0"/>
                <a:cs typeface="宋体" charset="0"/>
              </a:endParaRPr>
            </a:p>
          </p:txBody>
        </p:sp>
        <p:sp>
          <p:nvSpPr>
            <p:cNvPr id="48174" name="Rectangle 34"/>
            <p:cNvSpPr>
              <a:spLocks noChangeArrowheads="1"/>
            </p:cNvSpPr>
            <p:nvPr/>
          </p:nvSpPr>
          <p:spPr bwMode="auto">
            <a:xfrm rot="-5400000">
              <a:off x="411" y="953"/>
              <a:ext cx="952" cy="97"/>
            </a:xfrm>
            <a:prstGeom prst="rect">
              <a:avLst/>
            </a:prstGeom>
            <a:solidFill>
              <a:srgbClr val="0000FF">
                <a:alpha val="49019"/>
              </a:srgbClr>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p>
              <a:pPr eaLnBrk="1" hangingPunct="1">
                <a:defRPr/>
              </a:pPr>
              <a:endParaRPr lang="zh-CN" altLang="en-US" sz="2400">
                <a:solidFill>
                  <a:srgbClr val="000000"/>
                </a:solidFill>
                <a:latin typeface="Times New Roman" charset="0"/>
                <a:ea typeface="宋体" charset="0"/>
                <a:cs typeface="宋体" charset="0"/>
              </a:endParaRPr>
            </a:p>
          </p:txBody>
        </p:sp>
        <p:sp>
          <p:nvSpPr>
            <p:cNvPr id="48175" name="Rectangle 35"/>
            <p:cNvSpPr>
              <a:spLocks noChangeArrowheads="1"/>
            </p:cNvSpPr>
            <p:nvPr/>
          </p:nvSpPr>
          <p:spPr bwMode="auto">
            <a:xfrm rot="-5400000">
              <a:off x="487" y="1202"/>
              <a:ext cx="794" cy="101"/>
            </a:xfrm>
            <a:prstGeom prst="rect">
              <a:avLst/>
            </a:prstGeom>
            <a:solidFill>
              <a:srgbClr val="FF99CC">
                <a:alpha val="49019"/>
              </a:srgbClr>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p>
              <a:pPr eaLnBrk="1" hangingPunct="1">
                <a:defRPr/>
              </a:pPr>
              <a:endParaRPr lang="zh-CN" altLang="en-US" sz="2400">
                <a:solidFill>
                  <a:srgbClr val="000000"/>
                </a:solidFill>
                <a:latin typeface="Times New Roman" charset="0"/>
                <a:ea typeface="宋体" charset="0"/>
                <a:cs typeface="宋体" charset="0"/>
              </a:endParaRPr>
            </a:p>
          </p:txBody>
        </p:sp>
      </p:grpSp>
      <p:grpSp>
        <p:nvGrpSpPr>
          <p:cNvPr id="8228" name="Group 36"/>
          <p:cNvGrpSpPr>
            <a:grpSpLocks/>
          </p:cNvGrpSpPr>
          <p:nvPr/>
        </p:nvGrpSpPr>
        <p:grpSpPr bwMode="auto">
          <a:xfrm>
            <a:off x="0" y="2473219"/>
            <a:ext cx="4414838" cy="3713163"/>
            <a:chOff x="2346" y="1880"/>
            <a:chExt cx="2781" cy="2339"/>
          </a:xfrm>
        </p:grpSpPr>
        <p:sp>
          <p:nvSpPr>
            <p:cNvPr id="24583" name="Line 37"/>
            <p:cNvSpPr>
              <a:spLocks noChangeShapeType="1"/>
            </p:cNvSpPr>
            <p:nvPr/>
          </p:nvSpPr>
          <p:spPr bwMode="auto">
            <a:xfrm rot="-2736723">
              <a:off x="2974" y="2922"/>
              <a:ext cx="2081" cy="5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Line 38"/>
            <p:cNvSpPr>
              <a:spLocks noChangeShapeType="1"/>
            </p:cNvSpPr>
            <p:nvPr/>
          </p:nvSpPr>
          <p:spPr bwMode="auto">
            <a:xfrm rot="18863277" flipV="1">
              <a:off x="3244" y="2758"/>
              <a:ext cx="37" cy="18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5" name="Line 40"/>
            <p:cNvSpPr>
              <a:spLocks noChangeShapeType="1"/>
            </p:cNvSpPr>
            <p:nvPr/>
          </p:nvSpPr>
          <p:spPr bwMode="auto">
            <a:xfrm>
              <a:off x="3138" y="3553"/>
              <a:ext cx="1872" cy="5"/>
            </a:xfrm>
            <a:prstGeom prst="line">
              <a:avLst/>
            </a:prstGeom>
            <a:noFill/>
            <a:ln w="19050">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6" name="Oval 41"/>
            <p:cNvSpPr>
              <a:spLocks noChangeArrowheads="1"/>
            </p:cNvSpPr>
            <p:nvPr/>
          </p:nvSpPr>
          <p:spPr bwMode="auto">
            <a:xfrm>
              <a:off x="4102" y="2666"/>
              <a:ext cx="791" cy="767"/>
            </a:xfrm>
            <a:prstGeom prst="ellipse">
              <a:avLst/>
            </a:prstGeom>
            <a:solidFill>
              <a:srgbClr val="FFFFFF"/>
            </a:solidFill>
            <a:ln w="9525">
              <a:solidFill>
                <a:srgbClr val="000000"/>
              </a:solidFill>
              <a:round/>
              <a:headEnd/>
              <a:tailEnd/>
            </a:ln>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eaLnBrk="1" hangingPunct="1">
                <a:spcBef>
                  <a:spcPct val="0"/>
                </a:spcBef>
                <a:buClrTx/>
                <a:buFontTx/>
                <a:buNone/>
              </a:pPr>
              <a:endParaRPr kumimoji="0" lang="zh-CN" altLang="en-US" sz="2400">
                <a:solidFill>
                  <a:srgbClr val="000000"/>
                </a:solidFill>
                <a:latin typeface="Times New Roman" pitchFamily="18" charset="0"/>
              </a:endParaRPr>
            </a:p>
          </p:txBody>
        </p:sp>
        <p:sp>
          <p:nvSpPr>
            <p:cNvPr id="24587" name="AutoShape 42"/>
            <p:cNvSpPr>
              <a:spLocks noChangeArrowheads="1"/>
            </p:cNvSpPr>
            <p:nvPr/>
          </p:nvSpPr>
          <p:spPr bwMode="auto">
            <a:xfrm rot="-2645886">
              <a:off x="3350" y="2783"/>
              <a:ext cx="1403" cy="68"/>
            </a:xfrm>
            <a:prstGeom prst="octagon">
              <a:avLst>
                <a:gd name="adj" fmla="val 29287"/>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eaLnBrk="1" hangingPunct="1">
                <a:spcBef>
                  <a:spcPct val="0"/>
                </a:spcBef>
                <a:buClrTx/>
                <a:buFontTx/>
                <a:buNone/>
              </a:pPr>
              <a:endParaRPr kumimoji="0" lang="zh-CN" altLang="en-US" sz="2400">
                <a:solidFill>
                  <a:srgbClr val="000000"/>
                </a:solidFill>
                <a:latin typeface="Times New Roman" pitchFamily="18" charset="0"/>
              </a:endParaRPr>
            </a:p>
          </p:txBody>
        </p:sp>
        <p:sp>
          <p:nvSpPr>
            <p:cNvPr id="24588" name="Text Box 43"/>
            <p:cNvSpPr txBox="1">
              <a:spLocks noChangeArrowheads="1"/>
            </p:cNvSpPr>
            <p:nvPr/>
          </p:nvSpPr>
          <p:spPr bwMode="auto">
            <a:xfrm>
              <a:off x="4216" y="2844"/>
              <a:ext cx="421" cy="358"/>
            </a:xfrm>
            <a:prstGeom prst="rect">
              <a:avLst/>
            </a:prstGeom>
            <a:solidFill>
              <a:srgbClr val="FFFFFF"/>
            </a:solidFill>
            <a:ln w="9525">
              <a:solidFill>
                <a:srgbClr val="FFFFFF"/>
              </a:solidFill>
              <a:miter lim="800000"/>
              <a:headEnd/>
              <a:tailEnd/>
            </a:ln>
          </p:spPr>
          <p:txBody>
            <a:bodyPr/>
            <a:lstStyle>
              <a:lvl1pPr indent="304800">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lgn="just" eaLnBrk="1" hangingPunct="1">
                <a:lnSpc>
                  <a:spcPct val="130000"/>
                </a:lnSpc>
                <a:spcBef>
                  <a:spcPct val="0"/>
                </a:spcBef>
                <a:buClrTx/>
                <a:buFontTx/>
                <a:buNone/>
              </a:pPr>
              <a:r>
                <a:rPr kumimoji="0" lang="en-US" altLang="zh-CN" sz="2000" b="1">
                  <a:solidFill>
                    <a:srgbClr val="000000"/>
                  </a:solidFill>
                  <a:latin typeface="Times New Roman" pitchFamily="18" charset="0"/>
                </a:rPr>
                <a:t>A</a:t>
              </a:r>
            </a:p>
          </p:txBody>
        </p:sp>
        <p:sp>
          <p:nvSpPr>
            <p:cNvPr id="24589" name="Line 44"/>
            <p:cNvSpPr>
              <a:spLocks noChangeShapeType="1"/>
            </p:cNvSpPr>
            <p:nvPr/>
          </p:nvSpPr>
          <p:spPr bwMode="auto">
            <a:xfrm flipV="1">
              <a:off x="3145" y="1998"/>
              <a:ext cx="2" cy="1546"/>
            </a:xfrm>
            <a:prstGeom prst="line">
              <a:avLst/>
            </a:prstGeom>
            <a:noFill/>
            <a:ln w="19050">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90" name="Object 45"/>
            <p:cNvGraphicFramePr>
              <a:graphicFrameLocks noChangeAspect="1"/>
            </p:cNvGraphicFramePr>
            <p:nvPr/>
          </p:nvGraphicFramePr>
          <p:xfrm>
            <a:off x="3195" y="1880"/>
            <a:ext cx="188" cy="227"/>
          </p:xfrm>
          <a:graphic>
            <a:graphicData uri="http://schemas.openxmlformats.org/presentationml/2006/ole">
              <mc:AlternateContent xmlns:mc="http://schemas.openxmlformats.org/markup-compatibility/2006">
                <mc:Choice xmlns:v="urn:schemas-microsoft-com:vml" Requires="v">
                  <p:oleObj spid="_x0000_s367755" name="公式" r:id="rId23" imgW="177569" imgH="215619" progId="Equation.3">
                    <p:embed/>
                  </p:oleObj>
                </mc:Choice>
                <mc:Fallback>
                  <p:oleObj name="公式" r:id="rId23" imgW="177569"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 y="1880"/>
                          <a:ext cx="1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46"/>
            <p:cNvGraphicFramePr>
              <a:graphicFrameLocks noChangeAspect="1"/>
            </p:cNvGraphicFramePr>
            <p:nvPr/>
          </p:nvGraphicFramePr>
          <p:xfrm>
            <a:off x="4969" y="3359"/>
            <a:ext cx="158" cy="226"/>
          </p:xfrm>
          <a:graphic>
            <a:graphicData uri="http://schemas.openxmlformats.org/presentationml/2006/ole">
              <mc:AlternateContent xmlns:mc="http://schemas.openxmlformats.org/markup-compatibility/2006">
                <mc:Choice xmlns:v="urn:schemas-microsoft-com:vml" Requires="v">
                  <p:oleObj spid="_x0000_s367756" name="公式" r:id="rId24" imgW="152268" imgH="215713" progId="Equation.3">
                    <p:embed/>
                  </p:oleObj>
                </mc:Choice>
                <mc:Fallback>
                  <p:oleObj name="公式" r:id="rId24" imgW="15226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9" y="3359"/>
                          <a:ext cx="1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47"/>
            <p:cNvGraphicFramePr>
              <a:graphicFrameLocks noChangeAspect="1"/>
            </p:cNvGraphicFramePr>
            <p:nvPr/>
          </p:nvGraphicFramePr>
          <p:xfrm>
            <a:off x="2430" y="2702"/>
            <a:ext cx="319" cy="362"/>
          </p:xfrm>
          <a:graphic>
            <a:graphicData uri="http://schemas.openxmlformats.org/presentationml/2006/ole">
              <mc:AlternateContent xmlns:mc="http://schemas.openxmlformats.org/markup-compatibility/2006">
                <mc:Choice xmlns:v="urn:schemas-microsoft-com:vml" Requires="v">
                  <p:oleObj spid="_x0000_s367757" name="公式" r:id="rId25" imgW="228501" imgH="266584" progId="Equation.3">
                    <p:embed/>
                  </p:oleObj>
                </mc:Choice>
                <mc:Fallback>
                  <p:oleObj name="公式" r:id="rId25" imgW="228501" imgH="26658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0" y="2702"/>
                          <a:ext cx="31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48"/>
            <p:cNvGraphicFramePr>
              <a:graphicFrameLocks noChangeAspect="1"/>
            </p:cNvGraphicFramePr>
            <p:nvPr/>
          </p:nvGraphicFramePr>
          <p:xfrm>
            <a:off x="4752" y="1956"/>
            <a:ext cx="256" cy="311"/>
          </p:xfrm>
          <a:graphic>
            <a:graphicData uri="http://schemas.openxmlformats.org/presentationml/2006/ole">
              <mc:AlternateContent xmlns:mc="http://schemas.openxmlformats.org/markup-compatibility/2006">
                <mc:Choice xmlns:v="urn:schemas-microsoft-com:vml" Requires="v">
                  <p:oleObj spid="_x0000_s367758" name="公式" r:id="rId27" imgW="215619" imgH="266353" progId="Equation.3">
                    <p:embed/>
                  </p:oleObj>
                </mc:Choice>
                <mc:Fallback>
                  <p:oleObj name="公式" r:id="rId27" imgW="215619" imgH="26635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52" y="1956"/>
                          <a:ext cx="25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6" name="Line 49"/>
            <p:cNvSpPr>
              <a:spLocks noChangeShapeType="1"/>
            </p:cNvSpPr>
            <p:nvPr/>
          </p:nvSpPr>
          <p:spPr bwMode="auto">
            <a:xfrm flipH="1">
              <a:off x="3213" y="3273"/>
              <a:ext cx="324" cy="328"/>
            </a:xfrm>
            <a:prstGeom prst="line">
              <a:avLst/>
            </a:prstGeom>
            <a:noFill/>
            <a:ln w="19050">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p>
              <a:pPr>
                <a:defRPr/>
              </a:pPr>
              <a:endParaRPr lang="zh-CN" altLang="en-US">
                <a:ea typeface="宋体" charset="0"/>
                <a:cs typeface="宋体" charset="0"/>
              </a:endParaRPr>
            </a:p>
          </p:txBody>
        </p:sp>
        <p:sp>
          <p:nvSpPr>
            <p:cNvPr id="48147" name="Line 50"/>
            <p:cNvSpPr>
              <a:spLocks noChangeShapeType="1"/>
            </p:cNvSpPr>
            <p:nvPr/>
          </p:nvSpPr>
          <p:spPr bwMode="auto">
            <a:xfrm flipH="1">
              <a:off x="3821" y="3260"/>
              <a:ext cx="1004" cy="959"/>
            </a:xfrm>
            <a:prstGeom prst="line">
              <a:avLst/>
            </a:prstGeom>
            <a:noFill/>
            <a:ln w="19050">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p>
              <a:pPr>
                <a:defRPr/>
              </a:pPr>
              <a:endParaRPr lang="zh-CN" altLang="en-US">
                <a:ea typeface="宋体" charset="0"/>
                <a:cs typeface="宋体" charset="0"/>
              </a:endParaRPr>
            </a:p>
          </p:txBody>
        </p:sp>
      </p:grpSp>
      <p:sp>
        <p:nvSpPr>
          <p:cNvPr id="50" name="灯片编号占位符 5"/>
          <p:cNvSpPr>
            <a:spLocks noGrp="1"/>
          </p:cNvSpPr>
          <p:nvPr>
            <p:ph type="sldNum" sz="quarter" idx="4294967295"/>
          </p:nvPr>
        </p:nvSpPr>
        <p:spPr>
          <a:xfrm>
            <a:off x="8460432" y="6309320"/>
            <a:ext cx="681135"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13</a:t>
            </a:fld>
            <a:endParaRPr kumimoji="0" lang="en-US" altLang="zh-CN" sz="2800" dirty="0"/>
          </a:p>
        </p:txBody>
      </p:sp>
      <p:sp>
        <p:nvSpPr>
          <p:cNvPr id="51" name="标题 1"/>
          <p:cNvSpPr txBox="1">
            <a:spLocks noChangeArrowheads="1"/>
          </p:cNvSpPr>
          <p:nvPr/>
        </p:nvSpPr>
        <p:spPr>
          <a:xfrm>
            <a:off x="685800" y="609600"/>
            <a:ext cx="7702550" cy="94615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5.1 </a:t>
            </a:r>
            <a:r>
              <a:rPr lang="zh-CN" altLang="en-US" kern="0" dirty="0" smtClean="0"/>
              <a:t>基本概念</a:t>
            </a:r>
          </a:p>
        </p:txBody>
      </p:sp>
      <p:sp>
        <p:nvSpPr>
          <p:cNvPr id="52" name="TextBox 51"/>
          <p:cNvSpPr txBox="1"/>
          <p:nvPr/>
        </p:nvSpPr>
        <p:spPr>
          <a:xfrm>
            <a:off x="755576" y="1628800"/>
            <a:ext cx="5147563"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smtClean="0"/>
              <a:t>特征选择和特征提取的例子（续）</a:t>
            </a:r>
            <a:endParaRPr lang="zh-CN" altLang="en-US" sz="2400" dirty="0"/>
          </a:p>
        </p:txBody>
      </p:sp>
      <p:sp>
        <p:nvSpPr>
          <p:cNvPr id="54" name="Rectangle 2"/>
          <p:cNvSpPr>
            <a:spLocks noChangeArrowheads="1"/>
          </p:cNvSpPr>
          <p:nvPr/>
        </p:nvSpPr>
        <p:spPr bwMode="auto">
          <a:xfrm>
            <a:off x="4537075" y="4272708"/>
            <a:ext cx="4396928" cy="2000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30000"/>
              </a:lnSpc>
              <a:defRPr/>
            </a:pPr>
            <a:r>
              <a:rPr kumimoji="0" lang="en-US" altLang="zh-CN" sz="2000" dirty="0" smtClean="0">
                <a:solidFill>
                  <a:srgbClr val="000000"/>
                </a:solidFill>
                <a:latin typeface="Times New Roman" pitchFamily="18" charset="0"/>
              </a:rPr>
              <a:t>②</a:t>
            </a:r>
            <a:r>
              <a:rPr kumimoji="0" lang="zh-CN" altLang="en-US" sz="2000" dirty="0" smtClean="0">
                <a:solidFill>
                  <a:srgbClr val="000000"/>
                </a:solidFill>
                <a:latin typeface="Times New Roman" pitchFamily="18" charset="0"/>
                <a:cs typeface="Arial" pitchFamily="34" charset="0"/>
              </a:rPr>
              <a:t>特征提取：</a:t>
            </a:r>
            <a:endParaRPr kumimoji="0" lang="en-US" altLang="zh-CN" sz="2000" dirty="0" smtClean="0">
              <a:solidFill>
                <a:srgbClr val="000000"/>
              </a:solidFill>
              <a:latin typeface="Times New Roman" pitchFamily="18" charset="0"/>
              <a:cs typeface="Arial" pitchFamily="34" charset="0"/>
            </a:endParaRPr>
          </a:p>
          <a:p>
            <a:pPr eaLnBrk="1" hangingPunct="1">
              <a:lnSpc>
                <a:spcPct val="130000"/>
              </a:lnSpc>
              <a:defRPr/>
            </a:pPr>
            <a:r>
              <a:rPr kumimoji="0" lang="zh-CN" altLang="en-US" sz="2000" dirty="0">
                <a:solidFill>
                  <a:srgbClr val="000000"/>
                </a:solidFill>
              </a:rPr>
              <a:t>将坐标系按逆时针方向做一旋转变化，或物体按顺时针方向变，并适当平移等。根据物体</a:t>
            </a:r>
            <a:r>
              <a:rPr kumimoji="0" lang="zh-CN" altLang="en-US" sz="2000" dirty="0" smtClean="0">
                <a:solidFill>
                  <a:srgbClr val="000000"/>
                </a:solidFill>
              </a:rPr>
              <a:t>在</a:t>
            </a:r>
            <a:r>
              <a:rPr kumimoji="0" lang="en-US" altLang="zh-CN" sz="2000" i="1" dirty="0" smtClean="0">
                <a:solidFill>
                  <a:srgbClr val="000000"/>
                </a:solidFill>
              </a:rPr>
              <a:t>x</a:t>
            </a:r>
            <a:r>
              <a:rPr kumimoji="0" lang="en-US" altLang="zh-CN" sz="2000" i="1" baseline="-25000" dirty="0" smtClean="0">
                <a:solidFill>
                  <a:srgbClr val="000000"/>
                </a:solidFill>
              </a:rPr>
              <a:t>2</a:t>
            </a:r>
            <a:r>
              <a:rPr kumimoji="0" lang="en-US" altLang="zh-CN" sz="2000" i="1" dirty="0" smtClean="0">
                <a:solidFill>
                  <a:srgbClr val="000000"/>
                </a:solidFill>
              </a:rPr>
              <a:t>’</a:t>
            </a:r>
            <a:r>
              <a:rPr kumimoji="0" lang="zh-CN" altLang="en-US" sz="2000" dirty="0" smtClean="0">
                <a:solidFill>
                  <a:srgbClr val="000000"/>
                </a:solidFill>
                <a:latin typeface="Times New Roman" pitchFamily="18" charset="0"/>
              </a:rPr>
              <a:t>轴</a:t>
            </a:r>
            <a:r>
              <a:rPr kumimoji="0" lang="zh-CN" altLang="en-US" sz="2000" dirty="0">
                <a:solidFill>
                  <a:srgbClr val="000000"/>
                </a:solidFill>
                <a:latin typeface="Times New Roman" pitchFamily="18" charset="0"/>
              </a:rPr>
              <a:t>上投影的坐标值的正负可区分两个物体。</a:t>
            </a:r>
            <a:endParaRPr kumimoji="0" lang="zh-CN" altLang="en-US" sz="2000" dirty="0" smtClean="0">
              <a:solidFill>
                <a:srgbClr val="000000"/>
              </a:solidFill>
              <a:latin typeface="Times New Roman" pitchFamily="18" charset="0"/>
            </a:endParaRPr>
          </a:p>
        </p:txBody>
      </p:sp>
    </p:spTree>
    <p:extLst>
      <p:ext uri="{BB962C8B-B14F-4D97-AF65-F5344CB8AC3E}">
        <p14:creationId xmlns:p14="http://schemas.microsoft.com/office/powerpoint/2010/main" val="1883395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fade">
                                      <p:cBhvr>
                                        <p:cTn id="7" dur="500"/>
                                        <p:tgtEl>
                                          <p:spTgt spid="81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228"/>
                                        </p:tgtEl>
                                        <p:attrNameLst>
                                          <p:attrName>style.visibility</p:attrName>
                                        </p:attrNameLst>
                                      </p:cBhvr>
                                      <p:to>
                                        <p:strVal val="visible"/>
                                      </p:to>
                                    </p:set>
                                    <p:animEffect transition="in" filter="fade">
                                      <p:cBhvr>
                                        <p:cTn id="15" dur="2000"/>
                                        <p:tgtEl>
                                          <p:spTgt spid="8228"/>
                                        </p:tgtEl>
                                      </p:cBhvr>
                                    </p:animEffect>
                                  </p:childTnLst>
                                </p:cTn>
                              </p:par>
                              <p:par>
                                <p:cTn id="16" presetID="10" presetClass="exit" presetSubtype="0" fill="hold" nodeType="withEffect">
                                  <p:stCondLst>
                                    <p:cond delay="0"/>
                                  </p:stCondLst>
                                  <p:childTnLst>
                                    <p:animEffect transition="out" filter="fade">
                                      <p:cBhvr>
                                        <p:cTn id="17" dur="2000"/>
                                        <p:tgtEl>
                                          <p:spTgt spid="8199"/>
                                        </p:tgtEl>
                                      </p:cBhvr>
                                    </p:animEffect>
                                    <p:set>
                                      <p:cBhvr>
                                        <p:cTn id="18" dur="1" fill="hold">
                                          <p:stCondLst>
                                            <p:cond delay="1999"/>
                                          </p:stCondLst>
                                        </p:cTn>
                                        <p:tgtEl>
                                          <p:spTgt spid="819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4294967295"/>
          </p:nvPr>
        </p:nvSpPr>
        <p:spPr>
          <a:xfrm>
            <a:off x="8460432" y="6309320"/>
            <a:ext cx="681135"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14</a:t>
            </a:fld>
            <a:endParaRPr kumimoji="0" lang="en-US" altLang="zh-CN" sz="2800" dirty="0"/>
          </a:p>
        </p:txBody>
      </p:sp>
      <p:sp>
        <p:nvSpPr>
          <p:cNvPr id="51" name="标题 1"/>
          <p:cNvSpPr txBox="1">
            <a:spLocks noChangeArrowheads="1"/>
          </p:cNvSpPr>
          <p:nvPr/>
        </p:nvSpPr>
        <p:spPr>
          <a:xfrm>
            <a:off x="685800" y="609600"/>
            <a:ext cx="7702550" cy="94615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5.1 </a:t>
            </a:r>
            <a:r>
              <a:rPr lang="zh-CN" altLang="en-US" kern="0" dirty="0" smtClean="0"/>
              <a:t>基本概念</a:t>
            </a:r>
          </a:p>
        </p:txBody>
      </p:sp>
      <p:sp>
        <p:nvSpPr>
          <p:cNvPr id="52" name="TextBox 51"/>
          <p:cNvSpPr txBox="1"/>
          <p:nvPr/>
        </p:nvSpPr>
        <p:spPr>
          <a:xfrm>
            <a:off x="755576" y="1628800"/>
            <a:ext cx="4532010"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smtClean="0"/>
              <a:t>特征选择和特征提取的必要性</a:t>
            </a:r>
            <a:endParaRPr lang="zh-CN" altLang="en-US" sz="2400" dirty="0"/>
          </a:p>
        </p:txBody>
      </p:sp>
      <p:sp>
        <p:nvSpPr>
          <p:cNvPr id="53" name="Rectangle 3"/>
          <p:cNvSpPr txBox="1">
            <a:spLocks noRot="1" noChangeArrowheads="1"/>
          </p:cNvSpPr>
          <p:nvPr/>
        </p:nvSpPr>
        <p:spPr>
          <a:xfrm>
            <a:off x="685800" y="2204864"/>
            <a:ext cx="7772400" cy="3384376"/>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lnSpc>
                <a:spcPct val="90000"/>
              </a:lnSpc>
              <a:defRPr/>
            </a:pPr>
            <a:r>
              <a:rPr kumimoji="0" lang="zh-CN" altLang="en-US" sz="2000" kern="0" dirty="0" smtClean="0">
                <a:solidFill>
                  <a:srgbClr val="FF0000"/>
                </a:solidFill>
              </a:rPr>
              <a:t>去除不必要的特征。</a:t>
            </a:r>
            <a:r>
              <a:rPr kumimoji="0" lang="zh-CN" altLang="en-US" sz="2000" kern="0" dirty="0" smtClean="0"/>
              <a:t>在很多实际问题中，往往不容易找到那些最重要的特征，或受客观条件的限制，不能对它们进行有效的测量，因此，</a:t>
            </a:r>
            <a:r>
              <a:rPr kumimoji="0" lang="zh-CN" altLang="en-US" sz="2000" dirty="0"/>
              <a:t>应去掉模棱两可、不易判别的特征</a:t>
            </a:r>
            <a:r>
              <a:rPr kumimoji="0" lang="zh-CN" altLang="en-US" sz="2000" kern="0" dirty="0" smtClean="0"/>
              <a:t>。</a:t>
            </a:r>
          </a:p>
          <a:p>
            <a:pPr lvl="1">
              <a:lnSpc>
                <a:spcPct val="90000"/>
              </a:lnSpc>
              <a:defRPr/>
            </a:pPr>
            <a:r>
              <a:rPr kumimoji="0" lang="zh-CN" altLang="en-US" sz="2000" kern="0" dirty="0" smtClean="0">
                <a:solidFill>
                  <a:srgbClr val="FF0000"/>
                </a:solidFill>
              </a:rPr>
              <a:t>凸显重要特征。</a:t>
            </a:r>
            <a:r>
              <a:rPr kumimoji="0" lang="zh-CN" altLang="en-US" sz="2000" kern="0" dirty="0"/>
              <a:t>由于客观上的需要，为了突出某些有用信息，抑制无用信息，有意加上一些比值、指数或对数等组合计算</a:t>
            </a:r>
            <a:r>
              <a:rPr kumimoji="0" lang="zh-CN" altLang="en-US" sz="2000" kern="0" dirty="0" smtClean="0"/>
              <a:t>特征。</a:t>
            </a:r>
          </a:p>
          <a:p>
            <a:pPr lvl="1">
              <a:lnSpc>
                <a:spcPct val="90000"/>
              </a:lnSpc>
              <a:defRPr/>
            </a:pPr>
            <a:r>
              <a:rPr kumimoji="0" lang="zh-CN" altLang="en-US" sz="2000" kern="0" dirty="0">
                <a:solidFill>
                  <a:srgbClr val="FF0000"/>
                </a:solidFill>
              </a:rPr>
              <a:t>特征维数</a:t>
            </a:r>
            <a:r>
              <a:rPr kumimoji="0" lang="zh-CN" altLang="en-US" sz="2000" kern="0" dirty="0" smtClean="0">
                <a:solidFill>
                  <a:srgbClr val="FF0000"/>
                </a:solidFill>
              </a:rPr>
              <a:t>灾难。</a:t>
            </a:r>
            <a:r>
              <a:rPr kumimoji="0" lang="zh-CN" altLang="en-US" sz="2000" kern="0" dirty="0" smtClean="0"/>
              <a:t>如果将数目很多的测量值不做分析，全部直接用作分类特征，不但耗时，而且会影响到分类的效果，产生“特征维数灾难”问题。</a:t>
            </a:r>
            <a:endParaRPr kumimoji="0" lang="en-US" altLang="zh-CN" sz="2000" kern="0" dirty="0" smtClean="0"/>
          </a:p>
          <a:p>
            <a:pPr lvl="1">
              <a:lnSpc>
                <a:spcPct val="90000"/>
              </a:lnSpc>
              <a:defRPr/>
            </a:pPr>
            <a:r>
              <a:rPr kumimoji="0" lang="zh-CN" altLang="en-US" sz="2000" kern="0" dirty="0" smtClean="0">
                <a:solidFill>
                  <a:srgbClr val="FF0000"/>
                </a:solidFill>
              </a:rPr>
              <a:t>提高分类效率。</a:t>
            </a:r>
            <a:r>
              <a:rPr kumimoji="0" lang="zh-CN" altLang="en-US" sz="2000" kern="0" dirty="0" smtClean="0"/>
              <a:t>在尽可能保留识别信息的前提下，降低特征空间的维数，以达到有效的分类。</a:t>
            </a:r>
            <a:endParaRPr kumimoji="0" lang="zh-CN" altLang="en-US" sz="2000" kern="0" dirty="0"/>
          </a:p>
        </p:txBody>
      </p:sp>
      <p:sp>
        <p:nvSpPr>
          <p:cNvPr id="2" name="TextBox 1"/>
          <p:cNvSpPr txBox="1"/>
          <p:nvPr/>
        </p:nvSpPr>
        <p:spPr>
          <a:xfrm>
            <a:off x="504220" y="5733256"/>
            <a:ext cx="8135560" cy="400110"/>
          </a:xfrm>
          <a:prstGeom prst="rect">
            <a:avLst/>
          </a:prstGeom>
          <a:noFill/>
        </p:spPr>
        <p:txBody>
          <a:bodyPr wrap="none" rtlCol="0">
            <a:spAutoFit/>
          </a:bodyPr>
          <a:lstStyle/>
          <a:p>
            <a:r>
              <a:rPr kumimoji="0" lang="zh-CN" altLang="en-US" sz="2000" dirty="0" smtClean="0">
                <a:solidFill>
                  <a:srgbClr val="FF0000"/>
                </a:solidFill>
              </a:rPr>
              <a:t>总体目标：使用有价值的特征，使</a:t>
            </a:r>
            <a:r>
              <a:rPr kumimoji="0" lang="zh-CN" altLang="en-US" sz="2000" dirty="0">
                <a:solidFill>
                  <a:srgbClr val="FF0000"/>
                </a:solidFill>
              </a:rPr>
              <a:t>分类器实现快速、准确和高效的分类</a:t>
            </a:r>
            <a:endParaRPr lang="zh-CN" altLang="en-US" sz="2000" dirty="0">
              <a:solidFill>
                <a:srgbClr val="FF0000"/>
              </a:solidFill>
            </a:endParaRPr>
          </a:p>
        </p:txBody>
      </p:sp>
    </p:spTree>
    <p:extLst>
      <p:ext uri="{BB962C8B-B14F-4D97-AF65-F5344CB8AC3E}">
        <p14:creationId xmlns:p14="http://schemas.microsoft.com/office/powerpoint/2010/main" val="22025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4294967295"/>
          </p:nvPr>
        </p:nvSpPr>
        <p:spPr>
          <a:xfrm>
            <a:off x="8460432" y="6309320"/>
            <a:ext cx="681135"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15</a:t>
            </a:fld>
            <a:endParaRPr kumimoji="0" lang="en-US" altLang="zh-CN" sz="2800" dirty="0"/>
          </a:p>
        </p:txBody>
      </p:sp>
      <p:sp>
        <p:nvSpPr>
          <p:cNvPr id="51" name="标题 1"/>
          <p:cNvSpPr txBox="1">
            <a:spLocks noChangeArrowheads="1"/>
          </p:cNvSpPr>
          <p:nvPr/>
        </p:nvSpPr>
        <p:spPr>
          <a:xfrm>
            <a:off x="685800" y="609600"/>
            <a:ext cx="7702550" cy="94615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5.1 </a:t>
            </a:r>
            <a:r>
              <a:rPr lang="zh-CN" altLang="en-US" kern="0" dirty="0" smtClean="0"/>
              <a:t>基本概念</a:t>
            </a:r>
          </a:p>
        </p:txBody>
      </p:sp>
      <p:sp>
        <p:nvSpPr>
          <p:cNvPr id="52" name="TextBox 51"/>
          <p:cNvSpPr txBox="1"/>
          <p:nvPr/>
        </p:nvSpPr>
        <p:spPr>
          <a:xfrm>
            <a:off x="755576" y="1628800"/>
            <a:ext cx="4839786"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smtClean="0"/>
              <a:t>特征选择和特征提取的常用方法</a:t>
            </a:r>
            <a:endParaRPr lang="zh-CN" altLang="en-US" sz="2400" dirty="0"/>
          </a:p>
        </p:txBody>
      </p:sp>
      <p:sp>
        <p:nvSpPr>
          <p:cNvPr id="2" name="TextBox 1"/>
          <p:cNvSpPr txBox="1"/>
          <p:nvPr/>
        </p:nvSpPr>
        <p:spPr>
          <a:xfrm>
            <a:off x="755576" y="2283169"/>
            <a:ext cx="7658507" cy="317009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t>直接选择法</a:t>
            </a:r>
            <a:endParaRPr lang="en-US" altLang="zh-CN" sz="2000" dirty="0" smtClean="0"/>
          </a:p>
          <a:p>
            <a:r>
              <a:rPr lang="zh-CN" altLang="en-US" sz="2000" dirty="0" smtClean="0">
                <a:latin typeface="+mn-ea"/>
                <a:ea typeface="+mn-ea"/>
              </a:rPr>
              <a:t>  当</a:t>
            </a:r>
            <a:r>
              <a:rPr lang="zh-CN" altLang="en-US" sz="2000" dirty="0">
                <a:latin typeface="+mn-ea"/>
                <a:ea typeface="+mn-ea"/>
              </a:rPr>
              <a:t>实际用于分类识别的特征</a:t>
            </a:r>
            <a:r>
              <a:rPr lang="zh-CN" altLang="en-US" sz="2000" dirty="0" smtClean="0">
                <a:latin typeface="+mn-ea"/>
                <a:ea typeface="+mn-ea"/>
              </a:rPr>
              <a:t>数目</a:t>
            </a:r>
            <a:r>
              <a:rPr lang="en-US" altLang="zh-CN" sz="2000" i="1" dirty="0">
                <a:latin typeface="+mn-ea"/>
                <a:ea typeface="+mn-ea"/>
              </a:rPr>
              <a:t>d</a:t>
            </a:r>
            <a:r>
              <a:rPr lang="zh-CN" altLang="en-US" sz="2000" dirty="0" smtClean="0">
                <a:latin typeface="+mn-ea"/>
                <a:ea typeface="+mn-ea"/>
              </a:rPr>
              <a:t>确定</a:t>
            </a:r>
            <a:r>
              <a:rPr lang="zh-CN" altLang="en-US" sz="2000" dirty="0">
                <a:latin typeface="+mn-ea"/>
                <a:ea typeface="+mn-ea"/>
              </a:rPr>
              <a:t>后，直接从已获得的</a:t>
            </a:r>
            <a:r>
              <a:rPr lang="en-US" altLang="zh-CN" sz="2000" i="1" dirty="0" smtClean="0">
                <a:latin typeface="+mn-ea"/>
                <a:ea typeface="+mn-ea"/>
              </a:rPr>
              <a:t>n</a:t>
            </a:r>
            <a:r>
              <a:rPr lang="zh-CN" altLang="en-US" sz="2000" dirty="0" smtClean="0">
                <a:latin typeface="+mn-ea"/>
                <a:ea typeface="+mn-ea"/>
              </a:rPr>
              <a:t>个</a:t>
            </a:r>
            <a:r>
              <a:rPr lang="zh-CN" altLang="en-US" sz="2000" dirty="0">
                <a:latin typeface="+mn-ea"/>
                <a:ea typeface="+mn-ea"/>
              </a:rPr>
              <a:t>原始特征中选出</a:t>
            </a:r>
            <a:r>
              <a:rPr lang="en-US" altLang="zh-CN" sz="2000" i="1" dirty="0" smtClean="0">
                <a:latin typeface="+mn-ea"/>
                <a:ea typeface="+mn-ea"/>
              </a:rPr>
              <a:t>d</a:t>
            </a:r>
            <a:r>
              <a:rPr lang="zh-CN" altLang="en-US" sz="2000" dirty="0" smtClean="0">
                <a:latin typeface="+mn-ea"/>
                <a:ea typeface="+mn-ea"/>
              </a:rPr>
              <a:t>个</a:t>
            </a:r>
            <a:r>
              <a:rPr lang="zh-CN" altLang="en-US" sz="2000" dirty="0">
                <a:latin typeface="+mn-ea"/>
                <a:ea typeface="+mn-ea"/>
              </a:rPr>
              <a:t>特征          ，使可分性判据</a:t>
            </a:r>
            <a:r>
              <a:rPr lang="en-US" altLang="zh-CN" sz="2000" i="1" dirty="0" smtClean="0">
                <a:latin typeface="+mn-ea"/>
                <a:ea typeface="+mn-ea"/>
              </a:rPr>
              <a:t>J</a:t>
            </a:r>
            <a:r>
              <a:rPr lang="zh-CN" altLang="en-US" sz="2000" dirty="0" smtClean="0">
                <a:latin typeface="+mn-ea"/>
                <a:ea typeface="+mn-ea"/>
              </a:rPr>
              <a:t>的</a:t>
            </a:r>
            <a:r>
              <a:rPr lang="zh-CN" altLang="en-US" sz="2000" dirty="0">
                <a:latin typeface="+mn-ea"/>
                <a:ea typeface="+mn-ea"/>
              </a:rPr>
              <a:t>值满足下式：</a:t>
            </a:r>
          </a:p>
          <a:p>
            <a:endParaRPr lang="en-US" altLang="zh-CN" sz="2000" dirty="0" smtClean="0"/>
          </a:p>
          <a:p>
            <a:endParaRPr lang="en-US" altLang="zh-CN" sz="2000" dirty="0" smtClean="0">
              <a:latin typeface="+mn-ea"/>
              <a:ea typeface="+mn-ea"/>
            </a:endParaRPr>
          </a:p>
          <a:p>
            <a:r>
              <a:rPr lang="zh-CN" altLang="en-US" sz="2000" dirty="0" smtClean="0">
                <a:latin typeface="+mn-ea"/>
                <a:ea typeface="+mn-ea"/>
              </a:rPr>
              <a:t>式</a:t>
            </a:r>
            <a:r>
              <a:rPr lang="zh-CN" altLang="en-US" sz="2000" dirty="0">
                <a:latin typeface="+mn-ea"/>
                <a:ea typeface="+mn-ea"/>
              </a:rPr>
              <a:t>中            </a:t>
            </a:r>
            <a:r>
              <a:rPr lang="zh-CN" altLang="en-US" sz="2000" dirty="0" smtClean="0">
                <a:latin typeface="+mn-ea"/>
                <a:ea typeface="+mn-ea"/>
              </a:rPr>
              <a:t>是</a:t>
            </a:r>
            <a:r>
              <a:rPr lang="en-US" altLang="zh-CN" sz="2000" i="1" dirty="0" smtClean="0">
                <a:latin typeface="+mn-ea"/>
                <a:ea typeface="+mn-ea"/>
              </a:rPr>
              <a:t>n</a:t>
            </a:r>
            <a:r>
              <a:rPr lang="zh-CN" altLang="en-US" sz="2000" dirty="0" smtClean="0">
                <a:latin typeface="+mn-ea"/>
                <a:ea typeface="+mn-ea"/>
              </a:rPr>
              <a:t>个</a:t>
            </a:r>
            <a:r>
              <a:rPr lang="zh-CN" altLang="en-US" sz="2000" dirty="0">
                <a:latin typeface="+mn-ea"/>
                <a:ea typeface="+mn-ea"/>
              </a:rPr>
              <a:t>原始特征中的任意</a:t>
            </a:r>
            <a:r>
              <a:rPr lang="en-US" altLang="zh-CN" sz="2000" i="1" dirty="0" smtClean="0">
                <a:latin typeface="+mn-ea"/>
                <a:ea typeface="+mn-ea"/>
              </a:rPr>
              <a:t>d</a:t>
            </a:r>
            <a:r>
              <a:rPr lang="zh-CN" altLang="en-US" sz="2000" dirty="0" smtClean="0">
                <a:latin typeface="+mn-ea"/>
                <a:ea typeface="+mn-ea"/>
              </a:rPr>
              <a:t>个</a:t>
            </a:r>
            <a:r>
              <a:rPr lang="zh-CN" altLang="en-US" sz="2000" dirty="0">
                <a:latin typeface="+mn-ea"/>
                <a:ea typeface="+mn-ea"/>
              </a:rPr>
              <a:t>特征，上式表示直接寻找</a:t>
            </a:r>
            <a:r>
              <a:rPr lang="en-US" altLang="zh-CN" sz="2000" dirty="0" smtClean="0">
                <a:latin typeface="+mn-ea"/>
                <a:ea typeface="+mn-ea"/>
              </a:rPr>
              <a:t>n</a:t>
            </a:r>
            <a:r>
              <a:rPr lang="zh-CN" altLang="en-US" sz="2000" dirty="0" smtClean="0">
                <a:latin typeface="+mn-ea"/>
                <a:ea typeface="+mn-ea"/>
              </a:rPr>
              <a:t>维</a:t>
            </a:r>
            <a:r>
              <a:rPr lang="zh-CN" altLang="en-US" sz="2000" dirty="0">
                <a:latin typeface="+mn-ea"/>
                <a:ea typeface="+mn-ea"/>
              </a:rPr>
              <a:t>特征空间中的</a:t>
            </a:r>
            <a:r>
              <a:rPr lang="en-US" altLang="zh-CN" sz="2000" dirty="0">
                <a:latin typeface="+mn-ea"/>
                <a:ea typeface="+mn-ea"/>
              </a:rPr>
              <a:t>d </a:t>
            </a:r>
            <a:r>
              <a:rPr lang="zh-CN" altLang="en-US" sz="2000" dirty="0">
                <a:latin typeface="+mn-ea"/>
                <a:ea typeface="+mn-ea"/>
              </a:rPr>
              <a:t>维子空间。</a:t>
            </a:r>
          </a:p>
          <a:p>
            <a:pPr marL="342900" indent="-342900">
              <a:buFont typeface="Wingdings" panose="05000000000000000000" pitchFamily="2" charset="2"/>
              <a:buChar char="Ø"/>
            </a:pPr>
            <a:r>
              <a:rPr lang="zh-CN" altLang="en-US" sz="2000" dirty="0"/>
              <a:t>常用</a:t>
            </a:r>
            <a:r>
              <a:rPr lang="zh-CN" altLang="en-US" sz="2000" dirty="0" smtClean="0"/>
              <a:t>方法</a:t>
            </a:r>
            <a:endParaRPr lang="en-US" altLang="zh-CN" sz="2000" dirty="0" smtClean="0"/>
          </a:p>
          <a:p>
            <a:pPr marL="800100" lvl="1" indent="-342900">
              <a:buFont typeface="Wingdings" panose="05000000000000000000" pitchFamily="2" charset="2"/>
              <a:buChar char="l"/>
            </a:pPr>
            <a:r>
              <a:rPr lang="zh-CN" altLang="en-US" sz="2000" dirty="0" smtClean="0">
                <a:latin typeface="+mn-ea"/>
                <a:ea typeface="+mn-ea"/>
              </a:rPr>
              <a:t>分支定界法</a:t>
            </a:r>
            <a:endParaRPr lang="en-US" altLang="zh-CN" sz="2000" dirty="0" smtClean="0">
              <a:latin typeface="+mn-ea"/>
              <a:ea typeface="+mn-ea"/>
            </a:endParaRPr>
          </a:p>
          <a:p>
            <a:pPr marL="800100" lvl="1" indent="-342900">
              <a:buFont typeface="Wingdings" panose="05000000000000000000" pitchFamily="2" charset="2"/>
              <a:buChar char="l"/>
            </a:pPr>
            <a:r>
              <a:rPr lang="zh-CN" altLang="en-US" sz="2000" dirty="0" smtClean="0">
                <a:latin typeface="+mn-ea"/>
                <a:ea typeface="+mn-ea"/>
              </a:rPr>
              <a:t>用</a:t>
            </a:r>
            <a:r>
              <a:rPr lang="zh-CN" altLang="en-US" sz="2000" dirty="0">
                <a:latin typeface="+mn-ea"/>
                <a:ea typeface="+mn-ea"/>
              </a:rPr>
              <a:t>回归建模技术确定相关</a:t>
            </a:r>
            <a:r>
              <a:rPr lang="zh-CN" altLang="en-US" sz="2000" dirty="0" smtClean="0">
                <a:latin typeface="+mn-ea"/>
                <a:ea typeface="+mn-ea"/>
              </a:rPr>
              <a:t>特征</a:t>
            </a:r>
            <a:endParaRPr lang="en-US" altLang="zh-CN" sz="2000" dirty="0">
              <a:latin typeface="+mn-ea"/>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84879939"/>
              </p:ext>
            </p:extLst>
          </p:nvPr>
        </p:nvGraphicFramePr>
        <p:xfrm>
          <a:off x="3219579" y="2924944"/>
          <a:ext cx="1365250" cy="411163"/>
        </p:xfrm>
        <a:graphic>
          <a:graphicData uri="http://schemas.openxmlformats.org/presentationml/2006/ole">
            <mc:AlternateContent xmlns:mc="http://schemas.openxmlformats.org/markup-compatibility/2006">
              <mc:Choice xmlns:v="urn:schemas-microsoft-com:vml" Requires="v">
                <p:oleObj spid="_x0000_s358639" name="公式" r:id="rId3" imgW="761669" imgH="228501" progId="Equation.3">
                  <p:embed/>
                </p:oleObj>
              </mc:Choice>
              <mc:Fallback>
                <p:oleObj name="公式" r:id="rId3" imgW="761669"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579" y="2924944"/>
                        <a:ext cx="13652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85637174"/>
              </p:ext>
            </p:extLst>
          </p:nvPr>
        </p:nvGraphicFramePr>
        <p:xfrm>
          <a:off x="2269331" y="3212976"/>
          <a:ext cx="4535488" cy="487362"/>
        </p:xfrm>
        <a:graphic>
          <a:graphicData uri="http://schemas.openxmlformats.org/presentationml/2006/ole">
            <mc:AlternateContent xmlns:mc="http://schemas.openxmlformats.org/markup-compatibility/2006">
              <mc:Choice xmlns:v="urn:schemas-microsoft-com:vml" Requires="v">
                <p:oleObj spid="_x0000_s358640" name="公式" r:id="rId5" imgW="2476500" imgH="266700" progId="Equation.3">
                  <p:embed/>
                </p:oleObj>
              </mc:Choice>
              <mc:Fallback>
                <p:oleObj name="公式" r:id="rId5" imgW="2476500" imgH="266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9331" y="3212976"/>
                        <a:ext cx="45354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928188626"/>
              </p:ext>
            </p:extLst>
          </p:nvPr>
        </p:nvGraphicFramePr>
        <p:xfrm>
          <a:off x="1331640" y="3806243"/>
          <a:ext cx="1581901" cy="431725"/>
        </p:xfrm>
        <a:graphic>
          <a:graphicData uri="http://schemas.openxmlformats.org/presentationml/2006/ole">
            <mc:AlternateContent xmlns:mc="http://schemas.openxmlformats.org/markup-compatibility/2006">
              <mc:Choice xmlns:v="urn:schemas-microsoft-com:vml" Requires="v">
                <p:oleObj spid="_x0000_s358641" name="公式" r:id="rId7" imgW="838200" imgH="228600" progId="Equation.3">
                  <p:embed/>
                </p:oleObj>
              </mc:Choice>
              <mc:Fallback>
                <p:oleObj name="公式" r:id="rId7" imgW="838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3806243"/>
                        <a:ext cx="1581901" cy="431725"/>
                      </a:xfrm>
                      <a:prstGeom prst="rect">
                        <a:avLst/>
                      </a:prstGeom>
                      <a:noFill/>
                      <a:extLst/>
                    </p:spPr>
                  </p:pic>
                </p:oleObj>
              </mc:Fallback>
            </mc:AlternateContent>
          </a:graphicData>
        </a:graphic>
      </p:graphicFrame>
    </p:spTree>
    <p:extLst>
      <p:ext uri="{BB962C8B-B14F-4D97-AF65-F5344CB8AC3E}">
        <p14:creationId xmlns:p14="http://schemas.microsoft.com/office/powerpoint/2010/main" val="4185576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4294967295"/>
          </p:nvPr>
        </p:nvSpPr>
        <p:spPr>
          <a:xfrm>
            <a:off x="8460432" y="6309320"/>
            <a:ext cx="681135"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16</a:t>
            </a:fld>
            <a:endParaRPr kumimoji="0" lang="en-US" altLang="zh-CN" sz="2800" dirty="0"/>
          </a:p>
        </p:txBody>
      </p:sp>
      <p:sp>
        <p:nvSpPr>
          <p:cNvPr id="51" name="标题 1"/>
          <p:cNvSpPr txBox="1">
            <a:spLocks noChangeArrowheads="1"/>
          </p:cNvSpPr>
          <p:nvPr/>
        </p:nvSpPr>
        <p:spPr>
          <a:xfrm>
            <a:off x="685800" y="609600"/>
            <a:ext cx="7702550" cy="94615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5.1 </a:t>
            </a:r>
            <a:r>
              <a:rPr lang="zh-CN" altLang="en-US" kern="0" dirty="0" smtClean="0"/>
              <a:t>基本概念</a:t>
            </a:r>
          </a:p>
        </p:txBody>
      </p:sp>
      <p:sp>
        <p:nvSpPr>
          <p:cNvPr id="52" name="TextBox 51"/>
          <p:cNvSpPr txBox="1"/>
          <p:nvPr/>
        </p:nvSpPr>
        <p:spPr>
          <a:xfrm>
            <a:off x="755576" y="1628800"/>
            <a:ext cx="5763116"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smtClean="0"/>
              <a:t>特征选择和特征提取的常用方法（续）</a:t>
            </a:r>
            <a:endParaRPr lang="zh-CN" altLang="en-US" sz="2400" dirty="0"/>
          </a:p>
        </p:txBody>
      </p:sp>
      <p:sp>
        <p:nvSpPr>
          <p:cNvPr id="2" name="TextBox 1"/>
          <p:cNvSpPr txBox="1"/>
          <p:nvPr/>
        </p:nvSpPr>
        <p:spPr>
          <a:xfrm>
            <a:off x="755576" y="2283169"/>
            <a:ext cx="7658507" cy="255454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变换</a:t>
            </a:r>
            <a:r>
              <a:rPr lang="zh-CN" altLang="en-US" sz="2000" dirty="0" smtClean="0"/>
              <a:t>法</a:t>
            </a:r>
            <a:endParaRPr lang="en-US" altLang="zh-CN" sz="2000" dirty="0" smtClean="0"/>
          </a:p>
          <a:p>
            <a:r>
              <a:rPr lang="zh-CN" altLang="en-US" sz="2000" dirty="0">
                <a:latin typeface="+mn-ea"/>
                <a:ea typeface="+mn-ea"/>
              </a:rPr>
              <a:t> </a:t>
            </a:r>
            <a:r>
              <a:rPr lang="zh-CN" altLang="en-US" sz="2000" dirty="0" smtClean="0">
                <a:latin typeface="+mn-ea"/>
                <a:ea typeface="+mn-ea"/>
              </a:rPr>
              <a:t> 在</a:t>
            </a:r>
            <a:r>
              <a:rPr lang="zh-CN" altLang="en-US" sz="2000" dirty="0">
                <a:latin typeface="+mn-ea"/>
                <a:ea typeface="+mn-ea"/>
              </a:rPr>
              <a:t>使判据</a:t>
            </a:r>
            <a:r>
              <a:rPr lang="en-US" altLang="zh-CN" sz="2000" dirty="0" smtClean="0">
                <a:latin typeface="+mn-ea"/>
                <a:ea typeface="+mn-ea"/>
              </a:rPr>
              <a:t>J</a:t>
            </a:r>
            <a:r>
              <a:rPr lang="zh-CN" altLang="en-US" sz="2000" dirty="0" smtClean="0">
                <a:latin typeface="+mn-ea"/>
                <a:ea typeface="+mn-ea"/>
              </a:rPr>
              <a:t>取</a:t>
            </a:r>
            <a:r>
              <a:rPr lang="zh-CN" altLang="en-US" sz="2000" dirty="0">
                <a:latin typeface="+mn-ea"/>
                <a:ea typeface="+mn-ea"/>
              </a:rPr>
              <a:t>最大的目标下，对</a:t>
            </a:r>
            <a:r>
              <a:rPr lang="en-US" altLang="zh-CN" sz="2000" dirty="0" smtClean="0">
                <a:latin typeface="+mn-ea"/>
                <a:ea typeface="+mn-ea"/>
              </a:rPr>
              <a:t>n</a:t>
            </a:r>
            <a:r>
              <a:rPr lang="zh-CN" altLang="en-US" sz="2000" dirty="0" smtClean="0">
                <a:latin typeface="+mn-ea"/>
                <a:ea typeface="+mn-ea"/>
              </a:rPr>
              <a:t>个</a:t>
            </a:r>
            <a:r>
              <a:rPr lang="zh-CN" altLang="en-US" sz="2000" dirty="0">
                <a:latin typeface="+mn-ea"/>
                <a:ea typeface="+mn-ea"/>
              </a:rPr>
              <a:t>原始特征进行变换降维，即对原</a:t>
            </a:r>
            <a:r>
              <a:rPr lang="en-US" altLang="zh-CN" sz="2000" dirty="0" smtClean="0">
                <a:latin typeface="+mn-ea"/>
                <a:ea typeface="+mn-ea"/>
              </a:rPr>
              <a:t>n</a:t>
            </a:r>
            <a:r>
              <a:rPr lang="zh-CN" altLang="en-US" sz="2000" dirty="0" smtClean="0">
                <a:latin typeface="+mn-ea"/>
                <a:ea typeface="+mn-ea"/>
              </a:rPr>
              <a:t>维</a:t>
            </a:r>
            <a:r>
              <a:rPr lang="zh-CN" altLang="en-US" sz="2000" dirty="0">
                <a:latin typeface="+mn-ea"/>
                <a:ea typeface="+mn-ea"/>
              </a:rPr>
              <a:t>特征空间进行坐标变换，然后再取子空间。</a:t>
            </a:r>
          </a:p>
          <a:p>
            <a:pPr marL="342900" indent="-342900">
              <a:buFont typeface="Wingdings" panose="05000000000000000000" pitchFamily="2" charset="2"/>
              <a:buChar char="Ø"/>
            </a:pPr>
            <a:r>
              <a:rPr lang="zh-CN" altLang="en-US" sz="2000" dirty="0"/>
              <a:t>常用</a:t>
            </a:r>
            <a:r>
              <a:rPr lang="zh-CN" altLang="en-US" sz="2000" dirty="0" smtClean="0"/>
              <a:t>方法</a:t>
            </a:r>
            <a:endParaRPr lang="en-US" altLang="zh-CN" sz="2000" dirty="0" smtClean="0"/>
          </a:p>
          <a:p>
            <a:pPr marL="800100" lvl="1" indent="-342900">
              <a:buFont typeface="Wingdings" panose="05000000000000000000" pitchFamily="2" charset="2"/>
              <a:buChar char="l"/>
            </a:pPr>
            <a:r>
              <a:rPr lang="zh-CN" altLang="en-US" sz="2000" dirty="0" smtClean="0">
                <a:latin typeface="+mn-ea"/>
                <a:ea typeface="+mn-ea"/>
              </a:rPr>
              <a:t>基于</a:t>
            </a:r>
            <a:r>
              <a:rPr lang="zh-CN" altLang="en-US" sz="2000" dirty="0">
                <a:latin typeface="+mn-ea"/>
                <a:ea typeface="+mn-ea"/>
              </a:rPr>
              <a:t>可分性判据的</a:t>
            </a:r>
            <a:r>
              <a:rPr lang="zh-CN" altLang="en-US" sz="2000" dirty="0" smtClean="0">
                <a:latin typeface="+mn-ea"/>
                <a:ea typeface="+mn-ea"/>
              </a:rPr>
              <a:t>特征选择</a:t>
            </a:r>
            <a:endParaRPr lang="en-US" altLang="zh-CN" sz="2000" dirty="0" smtClean="0">
              <a:latin typeface="+mn-ea"/>
              <a:ea typeface="+mn-ea"/>
            </a:endParaRPr>
          </a:p>
          <a:p>
            <a:pPr marL="800100" lvl="1" indent="-342900">
              <a:buFont typeface="Wingdings" panose="05000000000000000000" pitchFamily="2" charset="2"/>
              <a:buChar char="l"/>
            </a:pPr>
            <a:r>
              <a:rPr lang="zh-CN" altLang="en-US" sz="2000" dirty="0" smtClean="0">
                <a:latin typeface="+mn-ea"/>
                <a:ea typeface="+mn-ea"/>
              </a:rPr>
              <a:t>基于</a:t>
            </a:r>
            <a:r>
              <a:rPr lang="zh-CN" altLang="en-US" sz="2000" dirty="0">
                <a:latin typeface="+mn-ea"/>
                <a:ea typeface="+mn-ea"/>
              </a:rPr>
              <a:t>误判概率的</a:t>
            </a:r>
            <a:r>
              <a:rPr lang="zh-CN" altLang="en-US" sz="2000" dirty="0" smtClean="0">
                <a:latin typeface="+mn-ea"/>
                <a:ea typeface="+mn-ea"/>
              </a:rPr>
              <a:t>特征选择</a:t>
            </a:r>
            <a:endParaRPr lang="en-US" altLang="zh-CN" sz="2000" dirty="0" smtClean="0">
              <a:latin typeface="+mn-ea"/>
              <a:ea typeface="+mn-ea"/>
            </a:endParaRPr>
          </a:p>
          <a:p>
            <a:pPr marL="800100" lvl="1" indent="-342900">
              <a:buFont typeface="Wingdings" panose="05000000000000000000" pitchFamily="2" charset="2"/>
              <a:buChar char="l"/>
            </a:pPr>
            <a:r>
              <a:rPr lang="zh-CN" altLang="en-US" sz="2000" dirty="0" smtClean="0">
                <a:latin typeface="+mn-ea"/>
                <a:ea typeface="+mn-ea"/>
              </a:rPr>
              <a:t>离散</a:t>
            </a:r>
            <a:r>
              <a:rPr lang="en-US" altLang="zh-CN" sz="2000" dirty="0">
                <a:latin typeface="+mn-ea"/>
                <a:ea typeface="+mn-ea"/>
              </a:rPr>
              <a:t>K-L</a:t>
            </a:r>
            <a:r>
              <a:rPr lang="zh-CN" altLang="en-US" sz="2000" dirty="0">
                <a:latin typeface="+mn-ea"/>
                <a:ea typeface="+mn-ea"/>
              </a:rPr>
              <a:t>变换法</a:t>
            </a:r>
            <a:r>
              <a:rPr lang="en-US" altLang="zh-CN" sz="2000" dirty="0">
                <a:latin typeface="+mn-ea"/>
                <a:ea typeface="+mn-ea"/>
              </a:rPr>
              <a:t>(DKLT</a:t>
            </a:r>
            <a:r>
              <a:rPr lang="en-US" altLang="zh-CN" sz="2000" dirty="0" smtClean="0">
                <a:latin typeface="+mn-ea"/>
                <a:ea typeface="+mn-ea"/>
              </a:rPr>
              <a:t>)</a:t>
            </a:r>
          </a:p>
          <a:p>
            <a:pPr marL="800100" lvl="1" indent="-342900">
              <a:buFont typeface="Wingdings" panose="05000000000000000000" pitchFamily="2" charset="2"/>
              <a:buChar char="l"/>
            </a:pPr>
            <a:r>
              <a:rPr lang="zh-CN" altLang="en-US" sz="2000" dirty="0" smtClean="0">
                <a:latin typeface="+mn-ea"/>
                <a:ea typeface="+mn-ea"/>
              </a:rPr>
              <a:t>基于</a:t>
            </a:r>
            <a:r>
              <a:rPr lang="zh-CN" altLang="en-US" sz="2000" dirty="0">
                <a:latin typeface="+mn-ea"/>
                <a:ea typeface="+mn-ea"/>
              </a:rPr>
              <a:t>决策界的特征选择</a:t>
            </a:r>
            <a:endParaRPr lang="en-US" altLang="zh-CN" sz="2000" dirty="0">
              <a:latin typeface="+mn-ea"/>
              <a:ea typeface="+mn-ea"/>
            </a:endParaRPr>
          </a:p>
        </p:txBody>
      </p:sp>
    </p:spTree>
    <p:extLst>
      <p:ext uri="{BB962C8B-B14F-4D97-AF65-F5344CB8AC3E}">
        <p14:creationId xmlns:p14="http://schemas.microsoft.com/office/powerpoint/2010/main" val="2962210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606336" y="6334826"/>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17</a:t>
            </a:fld>
            <a:endParaRPr lang="en-US" altLang="zh-CN" sz="2800" dirty="0"/>
          </a:p>
        </p:txBody>
      </p:sp>
      <p:sp>
        <p:nvSpPr>
          <p:cNvPr id="8"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a:t>
            </a:r>
            <a:r>
              <a:rPr lang="zh-CN" altLang="en-US" dirty="0"/>
              <a:t>可分性测度</a:t>
            </a:r>
            <a:endParaRPr lang="zh-CN" altLang="en-US"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73" y="1692231"/>
            <a:ext cx="6664317" cy="4615061"/>
          </a:xfrm>
          <a:prstGeom prst="rect">
            <a:avLst/>
          </a:prstGeom>
        </p:spPr>
      </p:pic>
      <p:sp>
        <p:nvSpPr>
          <p:cNvPr id="3" name="右箭头 2"/>
          <p:cNvSpPr/>
          <p:nvPr/>
        </p:nvSpPr>
        <p:spPr bwMode="auto">
          <a:xfrm>
            <a:off x="2411760" y="2564904"/>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48283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18</a:t>
            </a:fld>
            <a:endParaRPr lang="zh-CN" altLang="en-US" sz="2800" dirty="0"/>
          </a:p>
        </p:txBody>
      </p:sp>
      <p:sp>
        <p:nvSpPr>
          <p:cNvPr id="2" name="TextBox 1"/>
          <p:cNvSpPr txBox="1"/>
          <p:nvPr/>
        </p:nvSpPr>
        <p:spPr>
          <a:xfrm>
            <a:off x="755576" y="1628800"/>
            <a:ext cx="2416046" cy="461665"/>
          </a:xfrm>
          <a:prstGeom prst="rect">
            <a:avLst/>
          </a:prstGeom>
          <a:noFill/>
        </p:spPr>
        <p:txBody>
          <a:bodyPr wrap="none" rtlCol="0">
            <a:spAutoFit/>
          </a:bodyPr>
          <a:lstStyle/>
          <a:p>
            <a:r>
              <a:rPr lang="en-US" altLang="zh-CN" sz="2400" dirty="0" smtClean="0"/>
              <a:t>5.2</a:t>
            </a:r>
            <a:r>
              <a:rPr lang="zh-CN" altLang="en-US" sz="2400" dirty="0" smtClean="0"/>
              <a:t>小节知识导图</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090465"/>
            <a:ext cx="5624732" cy="4218549"/>
          </a:xfrm>
          <a:prstGeom prst="rect">
            <a:avLst/>
          </a:prstGeom>
        </p:spPr>
      </p:pic>
    </p:spTree>
    <p:extLst>
      <p:ext uri="{BB962C8B-B14F-4D97-AF65-F5344CB8AC3E}">
        <p14:creationId xmlns:p14="http://schemas.microsoft.com/office/powerpoint/2010/main" val="672488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19</a:t>
            </a:fld>
            <a:endParaRPr lang="zh-CN" altLang="en-US" sz="2800" dirty="0"/>
          </a:p>
        </p:txBody>
      </p:sp>
      <p:sp>
        <p:nvSpPr>
          <p:cNvPr id="2" name="TextBox 1"/>
          <p:cNvSpPr txBox="1"/>
          <p:nvPr/>
        </p:nvSpPr>
        <p:spPr>
          <a:xfrm>
            <a:off x="763198" y="1934022"/>
            <a:ext cx="3095719"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类别可分性测度的目标</a:t>
            </a:r>
            <a:endParaRPr lang="zh-CN" altLang="en-US" sz="2000" dirty="0"/>
          </a:p>
        </p:txBody>
      </p:sp>
      <p:sp>
        <p:nvSpPr>
          <p:cNvPr id="6" name="Rectangle 3"/>
          <p:cNvSpPr>
            <a:spLocks noChangeArrowheads="1"/>
          </p:cNvSpPr>
          <p:nvPr/>
        </p:nvSpPr>
        <p:spPr bwMode="auto">
          <a:xfrm>
            <a:off x="598890" y="2334132"/>
            <a:ext cx="771752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30000"/>
              </a:lnSpc>
            </a:pPr>
            <a:r>
              <a:rPr lang="zh-CN" altLang="en-US" sz="2000" dirty="0" smtClean="0"/>
              <a:t>        为</a:t>
            </a:r>
            <a:r>
              <a:rPr lang="zh-CN" altLang="en-US" sz="2000" dirty="0"/>
              <a:t>确立特征提取和选择的</a:t>
            </a:r>
            <a:r>
              <a:rPr lang="zh-CN" altLang="en-US" sz="2000" dirty="0" smtClean="0"/>
              <a:t>准则，引入</a:t>
            </a:r>
            <a:r>
              <a:rPr lang="zh-CN" altLang="en-US" sz="2000" dirty="0"/>
              <a:t>类别可分性判据，来</a:t>
            </a:r>
            <a:r>
              <a:rPr lang="zh-CN" altLang="en-US" sz="2000" dirty="0">
                <a:solidFill>
                  <a:srgbClr val="FF0000"/>
                </a:solidFill>
              </a:rPr>
              <a:t>刻划特征对</a:t>
            </a:r>
            <a:r>
              <a:rPr lang="zh-CN" altLang="en-US" sz="2000" dirty="0" smtClean="0">
                <a:solidFill>
                  <a:srgbClr val="FF0000"/>
                </a:solidFill>
              </a:rPr>
              <a:t>分类的</a:t>
            </a:r>
            <a:r>
              <a:rPr lang="zh-CN" altLang="en-US" sz="2000" dirty="0">
                <a:solidFill>
                  <a:srgbClr val="FF0000"/>
                </a:solidFill>
              </a:rPr>
              <a:t>贡献</a:t>
            </a:r>
            <a:r>
              <a:rPr lang="zh-CN" altLang="en-US" sz="2000" dirty="0" smtClean="0"/>
              <a:t>。</a:t>
            </a:r>
            <a:endParaRPr lang="zh-CN" altLang="en-US" sz="2000" dirty="0"/>
          </a:p>
        </p:txBody>
      </p:sp>
      <p:sp>
        <p:nvSpPr>
          <p:cNvPr id="7" name="TextBox 6"/>
          <p:cNvSpPr txBox="1"/>
          <p:nvPr/>
        </p:nvSpPr>
        <p:spPr>
          <a:xfrm>
            <a:off x="757232" y="3226684"/>
            <a:ext cx="3095719"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类别可分性测度的要求</a:t>
            </a:r>
            <a:endParaRPr lang="zh-CN" altLang="en-US" sz="2000" dirty="0"/>
          </a:p>
        </p:txBody>
      </p:sp>
      <p:sp>
        <p:nvSpPr>
          <p:cNvPr id="8" name="TextBox 7"/>
          <p:cNvSpPr txBox="1"/>
          <p:nvPr/>
        </p:nvSpPr>
        <p:spPr>
          <a:xfrm>
            <a:off x="763198" y="1428973"/>
            <a:ext cx="1415772" cy="461665"/>
          </a:xfrm>
          <a:prstGeom prst="rect">
            <a:avLst/>
          </a:prstGeom>
          <a:noFill/>
        </p:spPr>
        <p:txBody>
          <a:bodyPr wrap="none" rtlCol="0">
            <a:spAutoFit/>
          </a:bodyPr>
          <a:lstStyle/>
          <a:p>
            <a:r>
              <a:rPr lang="zh-CN" altLang="en-US" sz="2400" dirty="0" smtClean="0"/>
              <a:t>基本概念</a:t>
            </a:r>
            <a:endParaRPr lang="zh-CN" altLang="en-US" sz="2400" dirty="0"/>
          </a:p>
        </p:txBody>
      </p:sp>
      <p:sp>
        <p:nvSpPr>
          <p:cNvPr id="3" name="TextBox 2"/>
          <p:cNvSpPr txBox="1"/>
          <p:nvPr/>
        </p:nvSpPr>
        <p:spPr>
          <a:xfrm>
            <a:off x="763198" y="3573016"/>
            <a:ext cx="7553218" cy="2554545"/>
          </a:xfrm>
          <a:prstGeom prst="rect">
            <a:avLst/>
          </a:prstGeom>
          <a:noFill/>
        </p:spPr>
        <p:txBody>
          <a:bodyPr wrap="square" rtlCol="0">
            <a:spAutoFit/>
          </a:bodyPr>
          <a:lstStyle/>
          <a:p>
            <a:r>
              <a:rPr lang="zh-CN" altLang="en-US" sz="2000" dirty="0" smtClean="0"/>
              <a:t>（</a:t>
            </a:r>
            <a:r>
              <a:rPr lang="en-US" altLang="zh-CN" sz="2000" dirty="0" smtClean="0"/>
              <a:t>1</a:t>
            </a:r>
            <a:r>
              <a:rPr lang="zh-CN" altLang="en-US" sz="2000" dirty="0" smtClean="0"/>
              <a:t>）单调性。测度</a:t>
            </a:r>
            <a:r>
              <a:rPr lang="zh-CN" altLang="en-US" sz="2000" dirty="0"/>
              <a:t>与误判概率</a:t>
            </a:r>
            <a:r>
              <a:rPr lang="en-US" altLang="zh-CN" sz="2000" dirty="0"/>
              <a:t>(</a:t>
            </a:r>
            <a:r>
              <a:rPr lang="zh-CN" altLang="en-US" sz="2000" dirty="0"/>
              <a:t>或误分概率的上界、下界</a:t>
            </a:r>
            <a:r>
              <a:rPr lang="en-US" altLang="zh-CN" sz="2000" dirty="0"/>
              <a:t>)</a:t>
            </a:r>
            <a:r>
              <a:rPr lang="zh-CN" altLang="en-US" sz="2000" dirty="0" smtClean="0"/>
              <a:t>有单调关系</a:t>
            </a:r>
            <a:endParaRPr lang="en-US" altLang="zh-CN" sz="2000" dirty="0" smtClean="0"/>
          </a:p>
          <a:p>
            <a:r>
              <a:rPr lang="zh-CN" altLang="en-US" sz="2000" dirty="0" smtClean="0"/>
              <a:t>（</a:t>
            </a:r>
            <a:r>
              <a:rPr lang="en-US" altLang="zh-CN" sz="2000" dirty="0" smtClean="0"/>
              <a:t>2</a:t>
            </a:r>
            <a:r>
              <a:rPr lang="zh-CN" altLang="en-US" sz="2000" dirty="0" smtClean="0"/>
              <a:t>）可加性</a:t>
            </a:r>
            <a:r>
              <a:rPr lang="zh-CN" altLang="en-US" sz="2000" dirty="0"/>
              <a:t>。当特征相互独立时，判据有可加性，</a:t>
            </a:r>
            <a:r>
              <a:rPr lang="zh-CN" altLang="en-US" sz="2000" dirty="0" smtClean="0"/>
              <a:t>即：</a:t>
            </a:r>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式中                        是</a:t>
            </a:r>
            <a:r>
              <a:rPr lang="zh-CN" altLang="en-US" sz="2000" dirty="0"/>
              <a:t>对不同种类特征的测量值</a:t>
            </a:r>
            <a:r>
              <a:rPr lang="zh-CN" altLang="en-US" sz="2000" dirty="0" smtClean="0"/>
              <a:t>，       表示</a:t>
            </a:r>
            <a:r>
              <a:rPr lang="zh-CN" altLang="en-US" sz="2000" dirty="0"/>
              <a:t>使用括号中特征时第</a:t>
            </a:r>
            <a:r>
              <a:rPr lang="en-US" altLang="zh-CN" sz="2000" dirty="0" err="1" smtClean="0"/>
              <a:t>i</a:t>
            </a:r>
            <a:r>
              <a:rPr lang="zh-CN" altLang="en-US" sz="2000" dirty="0" smtClean="0"/>
              <a:t>类</a:t>
            </a:r>
            <a:r>
              <a:rPr lang="zh-CN" altLang="en-US" sz="2000" dirty="0"/>
              <a:t>与第</a:t>
            </a:r>
            <a:r>
              <a:rPr lang="en-US" altLang="zh-CN" sz="2000" dirty="0"/>
              <a:t>j</a:t>
            </a:r>
            <a:r>
              <a:rPr lang="zh-CN" altLang="en-US" sz="2000" dirty="0"/>
              <a:t>类可分性判据函数</a:t>
            </a:r>
            <a:r>
              <a:rPr lang="zh-CN" altLang="en-US" sz="2000" dirty="0" smtClean="0"/>
              <a:t>。</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757129487"/>
              </p:ext>
            </p:extLst>
          </p:nvPr>
        </p:nvGraphicFramePr>
        <p:xfrm>
          <a:off x="2130030" y="4509120"/>
          <a:ext cx="3673078" cy="847426"/>
        </p:xfrm>
        <a:graphic>
          <a:graphicData uri="http://schemas.openxmlformats.org/presentationml/2006/ole">
            <mc:AlternateContent xmlns:mc="http://schemas.openxmlformats.org/markup-compatibility/2006">
              <mc:Choice xmlns:v="urn:schemas-microsoft-com:vml" Requires="v">
                <p:oleObj spid="_x0000_s363678" name="公式" r:id="rId3" imgW="1854200" imgH="431800" progId="Equation.3">
                  <p:embed/>
                </p:oleObj>
              </mc:Choice>
              <mc:Fallback>
                <p:oleObj name="公式" r:id="rId3" imgW="18542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030" y="4509120"/>
                        <a:ext cx="3673078" cy="847426"/>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62116552"/>
              </p:ext>
            </p:extLst>
          </p:nvPr>
        </p:nvGraphicFramePr>
        <p:xfrm>
          <a:off x="1259632" y="5373216"/>
          <a:ext cx="1621151" cy="432023"/>
        </p:xfrm>
        <a:graphic>
          <a:graphicData uri="http://schemas.openxmlformats.org/presentationml/2006/ole">
            <mc:AlternateContent xmlns:mc="http://schemas.openxmlformats.org/markup-compatibility/2006">
              <mc:Choice xmlns:v="urn:schemas-microsoft-com:vml" Requires="v">
                <p:oleObj spid="_x0000_s363679" name="公式" r:id="rId5" imgW="736600" imgH="203200" progId="Equation.3">
                  <p:embed/>
                </p:oleObj>
              </mc:Choice>
              <mc:Fallback>
                <p:oleObj name="公式" r:id="rId5" imgW="7366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373216"/>
                        <a:ext cx="1621151" cy="432023"/>
                      </a:xfrm>
                      <a:prstGeom prst="rect">
                        <a:avLst/>
                      </a:prstGeom>
                      <a:noFill/>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1365401070"/>
              </p:ext>
            </p:extLst>
          </p:nvPr>
        </p:nvGraphicFramePr>
        <p:xfrm>
          <a:off x="6012160" y="5445224"/>
          <a:ext cx="546713" cy="360585"/>
        </p:xfrm>
        <a:graphic>
          <a:graphicData uri="http://schemas.openxmlformats.org/presentationml/2006/ole">
            <mc:AlternateContent xmlns:mc="http://schemas.openxmlformats.org/markup-compatibility/2006">
              <mc:Choice xmlns:v="urn:schemas-microsoft-com:vml" Requires="v">
                <p:oleObj spid="_x0000_s363680" name="公式" r:id="rId7" imgW="406224" imgH="228501" progId="Equation.3">
                  <p:embed/>
                </p:oleObj>
              </mc:Choice>
              <mc:Fallback>
                <p:oleObj name="公式" r:id="rId7" imgW="406224"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5445224"/>
                        <a:ext cx="546713" cy="360585"/>
                      </a:xfrm>
                      <a:prstGeom prst="rect">
                        <a:avLst/>
                      </a:prstGeom>
                      <a:noFill/>
                      <a:extLst/>
                    </p:spPr>
                  </p:pic>
                </p:oleObj>
              </mc:Fallback>
            </mc:AlternateContent>
          </a:graphicData>
        </a:graphic>
      </p:graphicFrame>
    </p:spTree>
    <p:extLst>
      <p:ext uri="{BB962C8B-B14F-4D97-AF65-F5344CB8AC3E}">
        <p14:creationId xmlns:p14="http://schemas.microsoft.com/office/powerpoint/2010/main" val="384978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第四章 回顾</a:t>
            </a:r>
            <a:endParaRPr lang="zh-CN" altLang="zh-CN" dirty="0" smtClean="0"/>
          </a:p>
        </p:txBody>
      </p:sp>
      <p:sp>
        <p:nvSpPr>
          <p:cNvPr id="51204" name="Rectangle 3"/>
          <p:cNvSpPr>
            <a:spLocks noGrp="1" noChangeArrowheads="1"/>
          </p:cNvSpPr>
          <p:nvPr>
            <p:ph type="body" idx="1"/>
          </p:nvPr>
        </p:nvSpPr>
        <p:spPr>
          <a:xfrm>
            <a:off x="683568" y="2060848"/>
            <a:ext cx="7772400" cy="3960439"/>
          </a:xfrm>
        </p:spPr>
        <p:txBody>
          <a:bodyPr>
            <a:normAutofit/>
          </a:bodyPr>
          <a:lstStyle/>
          <a:p>
            <a:r>
              <a:rPr lang="en-US" altLang="zh-CN" sz="2400" dirty="0" smtClean="0"/>
              <a:t>4.1</a:t>
            </a:r>
            <a:r>
              <a:rPr lang="zh-CN" altLang="en-US" sz="2400" dirty="0" smtClean="0"/>
              <a:t>研究对象及相关概率</a:t>
            </a:r>
            <a:endParaRPr lang="en-US" altLang="zh-CN" sz="2400" dirty="0" smtClean="0"/>
          </a:p>
          <a:p>
            <a:pPr lvl="1" eaLnBrk="1" hangingPunct="1"/>
            <a:r>
              <a:rPr lang="zh-CN" altLang="en-US" sz="2000" dirty="0" smtClean="0"/>
              <a:t>给定例子，会区分确定性事件和随机事件，并能选择相应的分类方法</a:t>
            </a:r>
            <a:endParaRPr lang="en-US" altLang="zh-CN" sz="2000" dirty="0" smtClean="0"/>
          </a:p>
          <a:p>
            <a:pPr lvl="1" eaLnBrk="1" hangingPunct="1"/>
            <a:r>
              <a:rPr lang="zh-CN" altLang="en-US" sz="2000" dirty="0" smtClean="0"/>
              <a:t>会使用基本概率攻击进行简单的推导</a:t>
            </a:r>
            <a:endParaRPr lang="en-US" altLang="zh-CN" sz="2000" dirty="0" smtClean="0"/>
          </a:p>
          <a:p>
            <a:pPr lvl="1" eaLnBrk="1" hangingPunct="1"/>
            <a:r>
              <a:rPr lang="zh-CN" altLang="en-US" sz="2000" dirty="0"/>
              <a:t>能</a:t>
            </a:r>
            <a:r>
              <a:rPr lang="zh-CN" altLang="en-US" sz="2000" dirty="0" smtClean="0"/>
              <a:t>写出先验概率、后验概率和条件概率的关系式，并说明各项的物理意义</a:t>
            </a:r>
            <a:endParaRPr lang="en-US" altLang="zh-CN" sz="2000" dirty="0" smtClean="0"/>
          </a:p>
          <a:p>
            <a:r>
              <a:rPr lang="en-US" altLang="zh-CN" sz="2400" dirty="0" smtClean="0"/>
              <a:t>4.2</a:t>
            </a:r>
            <a:r>
              <a:rPr lang="zh-CN" altLang="en-US" sz="2400" dirty="0" smtClean="0"/>
              <a:t> 贝叶斯决策</a:t>
            </a:r>
            <a:endParaRPr lang="en-US" altLang="zh-CN" sz="2400" dirty="0" smtClean="0"/>
          </a:p>
          <a:p>
            <a:pPr lvl="1"/>
            <a:r>
              <a:rPr lang="zh-CN" altLang="en-US" sz="2000" dirty="0"/>
              <a:t>会</a:t>
            </a:r>
            <a:r>
              <a:rPr lang="zh-CN" altLang="en-US" sz="2000" dirty="0" smtClean="0"/>
              <a:t>使用最小错误率贝叶斯决策技术进行分类</a:t>
            </a:r>
            <a:endParaRPr lang="en-US" altLang="zh-CN" sz="2000" dirty="0" smtClean="0"/>
          </a:p>
          <a:p>
            <a:pPr lvl="1"/>
            <a:r>
              <a:rPr lang="zh-CN" altLang="en-US" sz="2000" dirty="0" smtClean="0"/>
              <a:t>会使用最小风险贝叶斯决策技术进行分类</a:t>
            </a:r>
            <a:endParaRPr lang="en-US" altLang="zh-CN" sz="2000" dirty="0" smtClean="0"/>
          </a:p>
          <a:p>
            <a:pPr lvl="1"/>
            <a:r>
              <a:rPr lang="zh-CN" altLang="en-US" sz="2000" dirty="0"/>
              <a:t>会</a:t>
            </a:r>
            <a:r>
              <a:rPr lang="zh-CN" altLang="en-US" sz="2000" dirty="0" smtClean="0"/>
              <a:t>使用正态分布模式的贝叶斯决策技术进行分类</a:t>
            </a:r>
            <a:endParaRPr lang="en-US" altLang="zh-CN" sz="2000" dirty="0" smtClean="0"/>
          </a:p>
        </p:txBody>
      </p:sp>
      <p:sp>
        <p:nvSpPr>
          <p:cNvPr id="51205" name="矩形 1"/>
          <p:cNvSpPr>
            <a:spLocks noChangeArrowheads="1"/>
          </p:cNvSpPr>
          <p:nvPr/>
        </p:nvSpPr>
        <p:spPr bwMode="auto">
          <a:xfrm>
            <a:off x="8760787"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2</a:t>
            </a:fld>
            <a:endParaRPr lang="en-US" altLang="zh-CN" sz="2800" dirty="0"/>
          </a:p>
        </p:txBody>
      </p:sp>
    </p:spTree>
    <p:extLst>
      <p:ext uri="{BB962C8B-B14F-4D97-AF65-F5344CB8AC3E}">
        <p14:creationId xmlns:p14="http://schemas.microsoft.com/office/powerpoint/2010/main" val="4161122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20</a:t>
            </a:fld>
            <a:endParaRPr lang="zh-CN" altLang="en-US" sz="2800" dirty="0"/>
          </a:p>
        </p:txBody>
      </p:sp>
      <p:sp>
        <p:nvSpPr>
          <p:cNvPr id="7" name="TextBox 6"/>
          <p:cNvSpPr txBox="1"/>
          <p:nvPr/>
        </p:nvSpPr>
        <p:spPr>
          <a:xfrm>
            <a:off x="631110" y="1890638"/>
            <a:ext cx="3095719"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类别可分性测度的要求</a:t>
            </a:r>
            <a:endParaRPr lang="zh-CN" altLang="en-US" sz="2000" dirty="0"/>
          </a:p>
        </p:txBody>
      </p:sp>
      <p:sp>
        <p:nvSpPr>
          <p:cNvPr id="8" name="TextBox 7"/>
          <p:cNvSpPr txBox="1"/>
          <p:nvPr/>
        </p:nvSpPr>
        <p:spPr>
          <a:xfrm>
            <a:off x="763198" y="1428973"/>
            <a:ext cx="1415772" cy="461665"/>
          </a:xfrm>
          <a:prstGeom prst="rect">
            <a:avLst/>
          </a:prstGeom>
          <a:noFill/>
        </p:spPr>
        <p:txBody>
          <a:bodyPr wrap="none" rtlCol="0">
            <a:spAutoFit/>
          </a:bodyPr>
          <a:lstStyle/>
          <a:p>
            <a:r>
              <a:rPr lang="zh-CN" altLang="en-US" sz="2400" dirty="0" smtClean="0"/>
              <a:t>基本概念</a:t>
            </a:r>
            <a:endParaRPr lang="zh-CN" altLang="en-US" sz="2400" dirty="0"/>
          </a:p>
        </p:txBody>
      </p:sp>
      <p:sp>
        <p:nvSpPr>
          <p:cNvPr id="3" name="TextBox 2"/>
          <p:cNvSpPr txBox="1"/>
          <p:nvPr/>
        </p:nvSpPr>
        <p:spPr>
          <a:xfrm>
            <a:off x="763198" y="2420888"/>
            <a:ext cx="7553218" cy="2246769"/>
          </a:xfrm>
          <a:prstGeom prst="rect">
            <a:avLst/>
          </a:prstGeom>
          <a:noFill/>
        </p:spPr>
        <p:txBody>
          <a:bodyPr wrap="square" rtlCol="0">
            <a:spAutoFit/>
          </a:bodyPr>
          <a:lstStyle/>
          <a:p>
            <a:r>
              <a:rPr lang="zh-CN" altLang="en-US" sz="2000" dirty="0" smtClean="0"/>
              <a:t>（</a:t>
            </a:r>
            <a:r>
              <a:rPr lang="en-US" altLang="zh-CN" sz="2000" dirty="0" smtClean="0"/>
              <a:t>3</a:t>
            </a:r>
            <a:r>
              <a:rPr lang="zh-CN" altLang="en-US" sz="2000" dirty="0" smtClean="0"/>
              <a:t>）距离性。</a:t>
            </a:r>
            <a:r>
              <a:rPr lang="zh-CN" altLang="en-US" sz="2000" dirty="0"/>
              <a:t>判据具有“距离”的某些特性，即 </a:t>
            </a:r>
            <a:r>
              <a:rPr lang="zh-CN" altLang="en-US" sz="2000" dirty="0" smtClean="0"/>
              <a:t>：</a:t>
            </a:r>
            <a:endParaRPr lang="en-US" altLang="zh-CN" sz="2000" dirty="0" smtClean="0"/>
          </a:p>
          <a:p>
            <a:r>
              <a:rPr lang="en-US" altLang="zh-CN" sz="2000" dirty="0" smtClean="0"/>
              <a:t>        </a:t>
            </a:r>
            <a:r>
              <a:rPr lang="zh-CN" altLang="en-US" sz="2000" dirty="0" smtClean="0"/>
              <a:t>当          时，         ；</a:t>
            </a:r>
            <a:endParaRPr lang="en-US" altLang="zh-CN" sz="2000" dirty="0" smtClean="0"/>
          </a:p>
          <a:p>
            <a:r>
              <a:rPr lang="en-US" altLang="zh-CN" sz="2000" dirty="0"/>
              <a:t> </a:t>
            </a:r>
            <a:r>
              <a:rPr lang="en-US" altLang="zh-CN" sz="2000" dirty="0" smtClean="0"/>
              <a:t>       </a:t>
            </a:r>
            <a:r>
              <a:rPr lang="zh-CN" altLang="en-US" sz="2000" dirty="0" smtClean="0"/>
              <a:t>当          时，           ；</a:t>
            </a:r>
            <a:endParaRPr lang="en-US" altLang="zh-CN" sz="2000" dirty="0" smtClean="0"/>
          </a:p>
          <a:p>
            <a:r>
              <a:rPr lang="en-US" altLang="zh-CN" sz="2000" dirty="0"/>
              <a:t> </a:t>
            </a:r>
            <a:r>
              <a:rPr lang="en-US" altLang="zh-CN" sz="2000" dirty="0" smtClean="0"/>
              <a:t>       </a:t>
            </a:r>
            <a:endParaRPr lang="en-US" altLang="zh-CN" sz="2000" dirty="0"/>
          </a:p>
          <a:p>
            <a:endParaRPr lang="en-US" altLang="zh-CN" sz="2000" dirty="0"/>
          </a:p>
          <a:p>
            <a:r>
              <a:rPr lang="zh-CN" altLang="en-US" sz="2000" dirty="0" smtClean="0"/>
              <a:t>（</a:t>
            </a:r>
            <a:r>
              <a:rPr lang="en-US" altLang="zh-CN" sz="2000" dirty="0" smtClean="0"/>
              <a:t>4</a:t>
            </a:r>
            <a:r>
              <a:rPr lang="zh-CN" altLang="en-US" sz="2000" dirty="0" smtClean="0"/>
              <a:t>）</a:t>
            </a:r>
            <a:r>
              <a:rPr lang="zh-CN" altLang="en-US" sz="2000" dirty="0"/>
              <a:t>单调不减</a:t>
            </a:r>
            <a:r>
              <a:rPr lang="zh-CN" altLang="en-US" sz="2000" dirty="0" smtClean="0"/>
              <a:t>性。</a:t>
            </a:r>
            <a:r>
              <a:rPr lang="zh-CN" altLang="en-US" sz="2000" dirty="0"/>
              <a:t>对特征数目是单调不减，即加入新的特征后，判据值</a:t>
            </a:r>
            <a:r>
              <a:rPr lang="zh-CN" altLang="en-US" sz="2000" dirty="0" smtClean="0"/>
              <a:t>不减</a:t>
            </a:r>
            <a:r>
              <a:rPr lang="zh-CN" altLang="en-US" sz="2000" dirty="0"/>
              <a:t>：</a:t>
            </a:r>
            <a:endParaRPr lang="en-US" altLang="zh-CN" sz="2000" dirty="0"/>
          </a:p>
        </p:txBody>
      </p:sp>
      <p:graphicFrame>
        <p:nvGraphicFramePr>
          <p:cNvPr id="14" name="Object 8"/>
          <p:cNvGraphicFramePr>
            <a:graphicFrameLocks noChangeAspect="1"/>
          </p:cNvGraphicFramePr>
          <p:nvPr>
            <p:extLst>
              <p:ext uri="{D42A27DB-BD31-4B8C-83A1-F6EECF244321}">
                <p14:modId xmlns:p14="http://schemas.microsoft.com/office/powerpoint/2010/main" val="664916469"/>
              </p:ext>
            </p:extLst>
          </p:nvPr>
        </p:nvGraphicFramePr>
        <p:xfrm>
          <a:off x="1571763" y="2780928"/>
          <a:ext cx="627996" cy="358497"/>
        </p:xfrm>
        <a:graphic>
          <a:graphicData uri="http://schemas.openxmlformats.org/presentationml/2006/ole">
            <mc:AlternateContent xmlns:mc="http://schemas.openxmlformats.org/markup-compatibility/2006">
              <mc:Choice xmlns:v="urn:schemas-microsoft-com:vml" Requires="v">
                <p:oleObj spid="_x0000_s365851" name="公式" r:id="rId3" imgW="330057" imgH="190417" progId="Equation.3">
                  <p:embed/>
                </p:oleObj>
              </mc:Choice>
              <mc:Fallback>
                <p:oleObj name="公式" r:id="rId3" imgW="330057"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763" y="2780928"/>
                        <a:ext cx="627996" cy="358497"/>
                      </a:xfrm>
                      <a:prstGeom prst="rect">
                        <a:avLst/>
                      </a:prstGeom>
                      <a:noFill/>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4214706654"/>
              </p:ext>
            </p:extLst>
          </p:nvPr>
        </p:nvGraphicFramePr>
        <p:xfrm>
          <a:off x="2627784" y="2780928"/>
          <a:ext cx="648072" cy="317574"/>
        </p:xfrm>
        <a:graphic>
          <a:graphicData uri="http://schemas.openxmlformats.org/presentationml/2006/ole">
            <mc:AlternateContent xmlns:mc="http://schemas.openxmlformats.org/markup-compatibility/2006">
              <mc:Choice xmlns:v="urn:schemas-microsoft-com:vml" Requires="v">
                <p:oleObj spid="_x0000_s365852" name="公式" r:id="rId5" imgW="469900" imgH="228600" progId="Equation.3">
                  <p:embed/>
                </p:oleObj>
              </mc:Choice>
              <mc:Fallback>
                <p:oleObj name="公式" r:id="rId5" imgW="469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780928"/>
                        <a:ext cx="648072" cy="317574"/>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1070879544"/>
              </p:ext>
            </p:extLst>
          </p:nvPr>
        </p:nvGraphicFramePr>
        <p:xfrm>
          <a:off x="1573931" y="3068960"/>
          <a:ext cx="630460" cy="359904"/>
        </p:xfrm>
        <a:graphic>
          <a:graphicData uri="http://schemas.openxmlformats.org/presentationml/2006/ole">
            <mc:AlternateContent xmlns:mc="http://schemas.openxmlformats.org/markup-compatibility/2006">
              <mc:Choice xmlns:v="urn:schemas-microsoft-com:vml" Requires="v">
                <p:oleObj spid="_x0000_s365853" name="公式" r:id="rId7" imgW="330057" imgH="190417" progId="Equation.3">
                  <p:embed/>
                </p:oleObj>
              </mc:Choice>
              <mc:Fallback>
                <p:oleObj name="公式" r:id="rId7" imgW="330057"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3931" y="3068960"/>
                        <a:ext cx="630460" cy="359904"/>
                      </a:xfrm>
                      <a:prstGeom prst="rect">
                        <a:avLst/>
                      </a:prstGeom>
                      <a:noFill/>
                      <a:extLst/>
                    </p:spPr>
                  </p:pic>
                </p:oleObj>
              </mc:Fallback>
            </mc:AlternateContent>
          </a:graphicData>
        </a:graphic>
      </p:graphicFrame>
      <p:graphicFrame>
        <p:nvGraphicFramePr>
          <p:cNvPr id="17" name="Object 10"/>
          <p:cNvGraphicFramePr>
            <a:graphicFrameLocks noChangeAspect="1"/>
          </p:cNvGraphicFramePr>
          <p:nvPr>
            <p:extLst>
              <p:ext uri="{D42A27DB-BD31-4B8C-83A1-F6EECF244321}">
                <p14:modId xmlns:p14="http://schemas.microsoft.com/office/powerpoint/2010/main" val="3282073600"/>
              </p:ext>
            </p:extLst>
          </p:nvPr>
        </p:nvGraphicFramePr>
        <p:xfrm>
          <a:off x="2771800" y="3068960"/>
          <a:ext cx="802876" cy="393432"/>
        </p:xfrm>
        <a:graphic>
          <a:graphicData uri="http://schemas.openxmlformats.org/presentationml/2006/ole">
            <mc:AlternateContent xmlns:mc="http://schemas.openxmlformats.org/markup-compatibility/2006">
              <mc:Choice xmlns:v="urn:schemas-microsoft-com:vml" Requires="v">
                <p:oleObj spid="_x0000_s365854" name="公式" r:id="rId9" imgW="469900" imgH="228600" progId="Equation.3">
                  <p:embed/>
                </p:oleObj>
              </mc:Choice>
              <mc:Fallback>
                <p:oleObj name="公式" r:id="rId9" imgW="4699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3068960"/>
                        <a:ext cx="802876" cy="393432"/>
                      </a:xfrm>
                      <a:prstGeom prst="rect">
                        <a:avLst/>
                      </a:prstGeom>
                      <a:noFill/>
                      <a:extLst/>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2329838188"/>
              </p:ext>
            </p:extLst>
          </p:nvPr>
        </p:nvGraphicFramePr>
        <p:xfrm>
          <a:off x="1331640" y="3429000"/>
          <a:ext cx="1099269" cy="432664"/>
        </p:xfrm>
        <a:graphic>
          <a:graphicData uri="http://schemas.openxmlformats.org/presentationml/2006/ole">
            <mc:AlternateContent xmlns:mc="http://schemas.openxmlformats.org/markup-compatibility/2006">
              <mc:Choice xmlns:v="urn:schemas-microsoft-com:vml" Requires="v">
                <p:oleObj spid="_x0000_s365855" name="公式" r:id="rId11" imgW="583947" imgH="228501" progId="Equation.3">
                  <p:embed/>
                </p:oleObj>
              </mc:Choice>
              <mc:Fallback>
                <p:oleObj name="公式" r:id="rId11" imgW="583947"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640" y="3429000"/>
                        <a:ext cx="1099269" cy="432664"/>
                      </a:xfrm>
                      <a:prstGeom prst="rect">
                        <a:avLst/>
                      </a:prstGeom>
                      <a:no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30240003"/>
              </p:ext>
            </p:extLst>
          </p:nvPr>
        </p:nvGraphicFramePr>
        <p:xfrm>
          <a:off x="1187625" y="4667657"/>
          <a:ext cx="5976664" cy="543681"/>
        </p:xfrm>
        <a:graphic>
          <a:graphicData uri="http://schemas.openxmlformats.org/presentationml/2006/ole">
            <mc:AlternateContent xmlns:mc="http://schemas.openxmlformats.org/markup-compatibility/2006">
              <mc:Choice xmlns:v="urn:schemas-microsoft-com:vml" Requires="v">
                <p:oleObj spid="_x0000_s365856" name="公式" r:id="rId13" imgW="2514600" imgH="228600" progId="Equation.3">
                  <p:embed/>
                </p:oleObj>
              </mc:Choice>
              <mc:Fallback>
                <p:oleObj name="公式" r:id="rId13" imgW="251460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5" y="4667657"/>
                        <a:ext cx="5976664" cy="543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0004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21</a:t>
            </a:fld>
            <a:endParaRPr lang="zh-CN" altLang="en-US" sz="2800" dirty="0"/>
          </a:p>
        </p:txBody>
      </p:sp>
      <p:sp>
        <p:nvSpPr>
          <p:cNvPr id="2" name="TextBox 1"/>
          <p:cNvSpPr txBox="1"/>
          <p:nvPr/>
        </p:nvSpPr>
        <p:spPr>
          <a:xfrm>
            <a:off x="755576" y="1628800"/>
            <a:ext cx="3954929" cy="461665"/>
          </a:xfrm>
          <a:prstGeom prst="rect">
            <a:avLst/>
          </a:prstGeom>
          <a:noFill/>
        </p:spPr>
        <p:txBody>
          <a:bodyPr wrap="none" rtlCol="0">
            <a:spAutoFit/>
          </a:bodyPr>
          <a:lstStyle/>
          <a:p>
            <a:r>
              <a:rPr lang="en-US" altLang="zh-CN" sz="2400" dirty="0" smtClean="0"/>
              <a:t>5.2.1 </a:t>
            </a:r>
            <a:r>
              <a:rPr lang="zh-CN" altLang="en-US" sz="2400" dirty="0" smtClean="0"/>
              <a:t>基于距离的可分性测度</a:t>
            </a:r>
            <a:endParaRPr lang="zh-CN" altLang="en-US" sz="2400" dirty="0"/>
          </a:p>
        </p:txBody>
      </p:sp>
      <p:sp>
        <p:nvSpPr>
          <p:cNvPr id="3" name="TextBox 2"/>
          <p:cNvSpPr txBox="1"/>
          <p:nvPr/>
        </p:nvSpPr>
        <p:spPr>
          <a:xfrm>
            <a:off x="755577" y="2288152"/>
            <a:ext cx="7560840" cy="255454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基于距离的可分性测度</a:t>
            </a:r>
            <a:r>
              <a:rPr lang="zh-CN" altLang="en-US" sz="2000" dirty="0" smtClean="0"/>
              <a:t>原理</a:t>
            </a:r>
            <a:endParaRPr lang="en-US" altLang="zh-CN" sz="2000" dirty="0" smtClean="0"/>
          </a:p>
          <a:p>
            <a:r>
              <a:rPr lang="zh-CN" altLang="en-US" sz="2000" dirty="0" smtClean="0"/>
              <a:t>        一般来讲</a:t>
            </a:r>
            <a:r>
              <a:rPr lang="zh-CN" altLang="en-US" sz="2000" dirty="0"/>
              <a:t>，不同类的模式可以被区分是由于它们所属类别在特征空间中的类域是不同的区域。可以用距离或离差测度（散度）来构造类别的可分性判据</a:t>
            </a:r>
            <a:r>
              <a:rPr lang="zh-CN" altLang="en-US" sz="2000" dirty="0" smtClean="0"/>
              <a:t>。</a:t>
            </a:r>
            <a:endParaRPr lang="en-US" altLang="zh-CN" sz="2000" dirty="0" smtClean="0"/>
          </a:p>
          <a:p>
            <a:pPr marL="342900" indent="-342900">
              <a:buFont typeface="Wingdings" panose="05000000000000000000" pitchFamily="2" charset="2"/>
              <a:buChar char="Ø"/>
            </a:pPr>
            <a:r>
              <a:rPr lang="zh-CN" altLang="en-US" sz="2000" dirty="0"/>
              <a:t>基于</a:t>
            </a:r>
            <a:r>
              <a:rPr lang="zh-CN" altLang="en-US" sz="2000" dirty="0" smtClean="0"/>
              <a:t>距离的可分性测度原则</a:t>
            </a:r>
            <a:endParaRPr lang="en-US" altLang="zh-CN" sz="2000" dirty="0" smtClean="0"/>
          </a:p>
          <a:p>
            <a:pPr marL="800100" lvl="1" indent="-342900">
              <a:buFont typeface="Wingdings" panose="05000000000000000000" pitchFamily="2" charset="2"/>
              <a:buChar char="l"/>
            </a:pPr>
            <a:r>
              <a:rPr lang="zh-CN" altLang="en-US" sz="2000" dirty="0" smtClean="0"/>
              <a:t>区域重叠的部分越小或完全没有重叠，类别可分性越好</a:t>
            </a:r>
            <a:endParaRPr lang="en-US" altLang="zh-CN" sz="2000" dirty="0" smtClean="0"/>
          </a:p>
          <a:p>
            <a:pPr marL="800100" lvl="1" indent="-342900">
              <a:buFont typeface="Wingdings" panose="05000000000000000000" pitchFamily="2" charset="2"/>
              <a:buChar char="l"/>
            </a:pPr>
            <a:r>
              <a:rPr lang="zh-CN" altLang="en-US" sz="2000" dirty="0"/>
              <a:t>当类内模式较密聚，而不同类的模式相距较远</a:t>
            </a:r>
            <a:r>
              <a:rPr lang="zh-CN" altLang="en-US" sz="2000" dirty="0" smtClean="0"/>
              <a:t>时，类别可分性较好</a:t>
            </a:r>
            <a:endParaRPr lang="zh-CN" altLang="en-US" sz="2000" dirty="0"/>
          </a:p>
        </p:txBody>
      </p:sp>
    </p:spTree>
    <p:extLst>
      <p:ext uri="{BB962C8B-B14F-4D97-AF65-F5344CB8AC3E}">
        <p14:creationId xmlns:p14="http://schemas.microsoft.com/office/powerpoint/2010/main" val="2354439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22</a:t>
            </a:fld>
            <a:endParaRPr lang="zh-CN" altLang="en-US" sz="2800" dirty="0"/>
          </a:p>
        </p:txBody>
      </p:sp>
      <p:sp>
        <p:nvSpPr>
          <p:cNvPr id="2" name="TextBox 1"/>
          <p:cNvSpPr txBox="1"/>
          <p:nvPr/>
        </p:nvSpPr>
        <p:spPr>
          <a:xfrm>
            <a:off x="755576" y="1628800"/>
            <a:ext cx="3954929" cy="461665"/>
          </a:xfrm>
          <a:prstGeom prst="rect">
            <a:avLst/>
          </a:prstGeom>
          <a:noFill/>
        </p:spPr>
        <p:txBody>
          <a:bodyPr wrap="none" rtlCol="0">
            <a:spAutoFit/>
          </a:bodyPr>
          <a:lstStyle/>
          <a:p>
            <a:r>
              <a:rPr lang="en-US" altLang="zh-CN" sz="2400" dirty="0" smtClean="0"/>
              <a:t>5.2.1 </a:t>
            </a:r>
            <a:r>
              <a:rPr lang="zh-CN" altLang="en-US" sz="2400" dirty="0" smtClean="0"/>
              <a:t>基于距离的可分性测度</a:t>
            </a:r>
            <a:endParaRPr lang="zh-CN" altLang="en-US" sz="2400" dirty="0"/>
          </a:p>
        </p:txBody>
      </p:sp>
      <p:sp>
        <p:nvSpPr>
          <p:cNvPr id="3" name="TextBox 2"/>
          <p:cNvSpPr txBox="1"/>
          <p:nvPr/>
        </p:nvSpPr>
        <p:spPr>
          <a:xfrm>
            <a:off x="755577" y="2288152"/>
            <a:ext cx="7560840" cy="255454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基于距离的可分性测度</a:t>
            </a:r>
            <a:r>
              <a:rPr lang="zh-CN" altLang="en-US" sz="2000" dirty="0" smtClean="0"/>
              <a:t>原理</a:t>
            </a:r>
            <a:endParaRPr lang="en-US" altLang="zh-CN" sz="2000" dirty="0" smtClean="0"/>
          </a:p>
          <a:p>
            <a:r>
              <a:rPr lang="zh-CN" altLang="en-US" sz="2000" dirty="0" smtClean="0"/>
              <a:t>        一般来讲</a:t>
            </a:r>
            <a:r>
              <a:rPr lang="zh-CN" altLang="en-US" sz="2000" dirty="0"/>
              <a:t>，不同类的模式可以被区分是由于它们所属类别在特征空间中的类域是不同的区域。可以用距离或离差测度（散度）来构造类别的可分性判据</a:t>
            </a:r>
            <a:r>
              <a:rPr lang="zh-CN" altLang="en-US" sz="2000" dirty="0" smtClean="0"/>
              <a:t>。</a:t>
            </a:r>
            <a:endParaRPr lang="en-US" altLang="zh-CN" sz="2000" dirty="0" smtClean="0"/>
          </a:p>
          <a:p>
            <a:pPr marL="342900" indent="-342900">
              <a:buFont typeface="Wingdings" panose="05000000000000000000" pitchFamily="2" charset="2"/>
              <a:buChar char="Ø"/>
            </a:pPr>
            <a:r>
              <a:rPr lang="zh-CN" altLang="en-US" sz="2000" dirty="0"/>
              <a:t>基于</a:t>
            </a:r>
            <a:r>
              <a:rPr lang="zh-CN" altLang="en-US" sz="2000" dirty="0" smtClean="0"/>
              <a:t>距离的可分性测度原则</a:t>
            </a:r>
            <a:endParaRPr lang="en-US" altLang="zh-CN" sz="2000" dirty="0" smtClean="0"/>
          </a:p>
          <a:p>
            <a:pPr marL="800100" lvl="1" indent="-342900">
              <a:buFont typeface="Wingdings" panose="05000000000000000000" pitchFamily="2" charset="2"/>
              <a:buChar char="l"/>
            </a:pPr>
            <a:r>
              <a:rPr lang="zh-CN" altLang="en-US" sz="2000" dirty="0" smtClean="0"/>
              <a:t>区域重叠的部分越小或完全没有重叠，类别可分性越好</a:t>
            </a:r>
            <a:endParaRPr lang="en-US" altLang="zh-CN" sz="2000" dirty="0" smtClean="0"/>
          </a:p>
          <a:p>
            <a:pPr marL="800100" lvl="1" indent="-342900">
              <a:buFont typeface="Wingdings" panose="05000000000000000000" pitchFamily="2" charset="2"/>
              <a:buChar char="l"/>
            </a:pPr>
            <a:r>
              <a:rPr lang="zh-CN" altLang="en-US" sz="2000" dirty="0"/>
              <a:t>当类内模式较密聚，而不同类的模式相距较远</a:t>
            </a:r>
            <a:r>
              <a:rPr lang="zh-CN" altLang="en-US" sz="2000" dirty="0" smtClean="0"/>
              <a:t>时，类别可分性较好</a:t>
            </a:r>
            <a:endParaRPr lang="zh-CN" altLang="en-US" sz="2000" dirty="0"/>
          </a:p>
        </p:txBody>
      </p:sp>
    </p:spTree>
    <p:extLst>
      <p:ext uri="{BB962C8B-B14F-4D97-AF65-F5344CB8AC3E}">
        <p14:creationId xmlns:p14="http://schemas.microsoft.com/office/powerpoint/2010/main" val="3544890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23</a:t>
            </a:fld>
            <a:endParaRPr lang="zh-CN" altLang="en-US" sz="2800" dirty="0"/>
          </a:p>
        </p:txBody>
      </p:sp>
      <p:sp>
        <p:nvSpPr>
          <p:cNvPr id="2" name="TextBox 1"/>
          <p:cNvSpPr txBox="1"/>
          <p:nvPr/>
        </p:nvSpPr>
        <p:spPr>
          <a:xfrm>
            <a:off x="755576" y="1628800"/>
            <a:ext cx="4673074" cy="461665"/>
          </a:xfrm>
          <a:prstGeom prst="rect">
            <a:avLst/>
          </a:prstGeom>
          <a:noFill/>
        </p:spPr>
        <p:txBody>
          <a:bodyPr wrap="none" rtlCol="0">
            <a:spAutoFit/>
          </a:bodyPr>
          <a:lstStyle/>
          <a:p>
            <a:r>
              <a:rPr lang="en-US" altLang="zh-CN" sz="2400" dirty="0" smtClean="0"/>
              <a:t>5.2.1 </a:t>
            </a:r>
            <a:r>
              <a:rPr lang="zh-CN" altLang="en-US" sz="2400" dirty="0" smtClean="0"/>
              <a:t>基于距离的可分性测度</a:t>
            </a:r>
            <a:r>
              <a:rPr lang="en-US" altLang="zh-CN" sz="2400" dirty="0" smtClean="0"/>
              <a:t>-</a:t>
            </a:r>
            <a:r>
              <a:rPr lang="zh-CN" altLang="en-US" sz="2400" dirty="0" smtClean="0"/>
              <a:t>类内</a:t>
            </a:r>
            <a:endParaRPr lang="zh-CN" altLang="en-US" sz="2400" dirty="0"/>
          </a:p>
        </p:txBody>
      </p:sp>
      <p:sp>
        <p:nvSpPr>
          <p:cNvPr id="3" name="TextBox 2"/>
          <p:cNvSpPr txBox="1"/>
          <p:nvPr/>
        </p:nvSpPr>
        <p:spPr>
          <a:xfrm>
            <a:off x="750306" y="2100536"/>
            <a:ext cx="378042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t>类内距离和类内散布矩阵</a:t>
            </a:r>
            <a:endParaRPr lang="en-US" altLang="zh-CN" sz="2000" dirty="0" smtClean="0"/>
          </a:p>
        </p:txBody>
      </p:sp>
      <p:sp>
        <p:nvSpPr>
          <p:cNvPr id="4" name="TextBox 3"/>
          <p:cNvSpPr txBox="1"/>
          <p:nvPr/>
        </p:nvSpPr>
        <p:spPr>
          <a:xfrm>
            <a:off x="831576" y="2513086"/>
            <a:ext cx="6789038" cy="400110"/>
          </a:xfrm>
          <a:prstGeom prst="rect">
            <a:avLst/>
          </a:prstGeom>
          <a:noFill/>
        </p:spPr>
        <p:txBody>
          <a:bodyPr wrap="none" rtlCol="0">
            <a:spAutoFit/>
          </a:bodyPr>
          <a:lstStyle/>
          <a:p>
            <a:r>
              <a:rPr lang="zh-CN" altLang="en-US" sz="2000" dirty="0" smtClean="0"/>
              <a:t>    类内距离的定义：类内各样本间的均方距离简称类内距离</a:t>
            </a:r>
            <a:endParaRPr lang="zh-CN" altLang="en-US" sz="2000" dirty="0"/>
          </a:p>
        </p:txBody>
      </p:sp>
      <p:graphicFrame>
        <p:nvGraphicFramePr>
          <p:cNvPr id="5" name="对象 4"/>
          <p:cNvGraphicFramePr>
            <a:graphicFrameLocks noChangeAspect="1"/>
          </p:cNvGraphicFramePr>
          <p:nvPr>
            <p:extLst>
              <p:ext uri="{D42A27DB-BD31-4B8C-83A1-F6EECF244321}">
                <p14:modId xmlns:p14="http://schemas.microsoft.com/office/powerpoint/2010/main" val="2998078795"/>
              </p:ext>
            </p:extLst>
          </p:nvPr>
        </p:nvGraphicFramePr>
        <p:xfrm>
          <a:off x="2770380" y="2913196"/>
          <a:ext cx="3888432" cy="683217"/>
        </p:xfrm>
        <a:graphic>
          <a:graphicData uri="http://schemas.openxmlformats.org/presentationml/2006/ole">
            <mc:AlternateContent xmlns:mc="http://schemas.openxmlformats.org/markup-compatibility/2006">
              <mc:Choice xmlns:v="urn:schemas-microsoft-com:vml" Requires="v">
                <p:oleObj spid="_x0000_s248526" name="公式" r:id="rId4" imgW="2602370" imgH="457002" progId="Equation.3">
                  <p:embed/>
                </p:oleObj>
              </mc:Choice>
              <mc:Fallback>
                <p:oleObj name="公式" r:id="rId4" imgW="2602370"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380" y="2913196"/>
                        <a:ext cx="3888432" cy="68321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10107332"/>
              </p:ext>
            </p:extLst>
          </p:nvPr>
        </p:nvGraphicFramePr>
        <p:xfrm>
          <a:off x="2123728" y="3645024"/>
          <a:ext cx="4022123" cy="762897"/>
        </p:xfrm>
        <a:graphic>
          <a:graphicData uri="http://schemas.openxmlformats.org/presentationml/2006/ole">
            <mc:AlternateContent xmlns:mc="http://schemas.openxmlformats.org/markup-compatibility/2006">
              <mc:Choice xmlns:v="urn:schemas-microsoft-com:vml" Requires="v">
                <p:oleObj spid="_x0000_s248527" name="公式" r:id="rId6" imgW="2413000" imgH="457200" progId="Equation.3">
                  <p:embed/>
                </p:oleObj>
              </mc:Choice>
              <mc:Fallback>
                <p:oleObj name="公式" r:id="rId6" imgW="24130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3645024"/>
                        <a:ext cx="4022123" cy="762897"/>
                      </a:xfrm>
                      <a:prstGeom prst="rect">
                        <a:avLst/>
                      </a:prstGeom>
                      <a:noFill/>
                      <a:ln>
                        <a:noFill/>
                      </a:ln>
                    </p:spPr>
                  </p:pic>
                </p:oleObj>
              </mc:Fallback>
            </mc:AlternateContent>
          </a:graphicData>
        </a:graphic>
      </p:graphicFrame>
      <p:sp>
        <p:nvSpPr>
          <p:cNvPr id="7" name="TextBox 6"/>
          <p:cNvSpPr txBox="1"/>
          <p:nvPr/>
        </p:nvSpPr>
        <p:spPr>
          <a:xfrm>
            <a:off x="1085343" y="2996952"/>
            <a:ext cx="1467068" cy="400110"/>
          </a:xfrm>
          <a:prstGeom prst="rect">
            <a:avLst/>
          </a:prstGeom>
          <a:noFill/>
        </p:spPr>
        <p:txBody>
          <a:bodyPr wrap="none" rtlCol="0">
            <a:spAutoFit/>
          </a:bodyPr>
          <a:lstStyle/>
          <a:p>
            <a:r>
              <a:rPr lang="zh-CN" altLang="en-US" sz="2000" dirty="0" smtClean="0"/>
              <a:t>计算公式：</a:t>
            </a:r>
            <a:endParaRPr lang="zh-CN" altLang="en-US" sz="2000" dirty="0"/>
          </a:p>
        </p:txBody>
      </p:sp>
      <p:sp>
        <p:nvSpPr>
          <p:cNvPr id="11" name="TextBox 10"/>
          <p:cNvSpPr txBox="1"/>
          <p:nvPr/>
        </p:nvSpPr>
        <p:spPr>
          <a:xfrm>
            <a:off x="1085343" y="3785726"/>
            <a:ext cx="697627" cy="400110"/>
          </a:xfrm>
          <a:prstGeom prst="rect">
            <a:avLst/>
          </a:prstGeom>
          <a:noFill/>
        </p:spPr>
        <p:txBody>
          <a:bodyPr wrap="none" rtlCol="0">
            <a:spAutoFit/>
          </a:bodyPr>
          <a:lstStyle/>
          <a:p>
            <a:r>
              <a:rPr lang="zh-CN" altLang="en-US" sz="2000" dirty="0"/>
              <a:t>或</a:t>
            </a:r>
            <a:r>
              <a:rPr lang="zh-CN" altLang="en-US" sz="2000" dirty="0" smtClean="0"/>
              <a:t>：</a:t>
            </a:r>
            <a:endParaRPr lang="zh-CN" altLang="en-US" sz="2000" dirty="0"/>
          </a:p>
        </p:txBody>
      </p:sp>
      <p:sp>
        <p:nvSpPr>
          <p:cNvPr id="12" name="TextBox 11"/>
          <p:cNvSpPr txBox="1"/>
          <p:nvPr/>
        </p:nvSpPr>
        <p:spPr>
          <a:xfrm>
            <a:off x="983975" y="4581128"/>
            <a:ext cx="4801314" cy="400110"/>
          </a:xfrm>
          <a:prstGeom prst="rect">
            <a:avLst/>
          </a:prstGeom>
          <a:noFill/>
        </p:spPr>
        <p:txBody>
          <a:bodyPr wrap="none" rtlCol="0">
            <a:spAutoFit/>
          </a:bodyPr>
          <a:lstStyle/>
          <a:p>
            <a:r>
              <a:rPr lang="zh-CN" altLang="en-US" sz="2000" dirty="0" smtClean="0"/>
              <a:t>类内散布矩阵的定义：该类的协方差矩阵</a:t>
            </a:r>
            <a:endParaRPr lang="en-US" altLang="zh-CN" sz="2000" dirty="0" smtClean="0"/>
          </a:p>
        </p:txBody>
      </p:sp>
      <p:sp>
        <p:nvSpPr>
          <p:cNvPr id="8" name="TextBox 7"/>
          <p:cNvSpPr txBox="1"/>
          <p:nvPr/>
        </p:nvSpPr>
        <p:spPr>
          <a:xfrm>
            <a:off x="831576" y="5907896"/>
            <a:ext cx="7116418" cy="400110"/>
          </a:xfrm>
          <a:prstGeom prst="rect">
            <a:avLst/>
          </a:prstGeom>
          <a:noFill/>
        </p:spPr>
        <p:txBody>
          <a:bodyPr wrap="square" rtlCol="0">
            <a:spAutoFit/>
          </a:bodyPr>
          <a:lstStyle/>
          <a:p>
            <a:r>
              <a:rPr lang="zh-CN" altLang="en-US" sz="2000" dirty="0" smtClean="0">
                <a:solidFill>
                  <a:srgbClr val="FF0000"/>
                </a:solidFill>
              </a:rPr>
              <a:t>可分性测度讨论：类内距离越小越好，越利于特征提取和分类</a:t>
            </a:r>
            <a:endParaRPr lang="zh-CN" altLang="en-US" sz="2000" dirty="0">
              <a:solidFill>
                <a:srgbClr val="FF0000"/>
              </a:solidFill>
            </a:endParaRPr>
          </a:p>
        </p:txBody>
      </p:sp>
      <p:sp>
        <p:nvSpPr>
          <p:cNvPr id="9" name="TextBox 8"/>
          <p:cNvSpPr txBox="1"/>
          <p:nvPr/>
        </p:nvSpPr>
        <p:spPr>
          <a:xfrm>
            <a:off x="745036" y="4981238"/>
            <a:ext cx="7366119" cy="707886"/>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t>均方距离与类内散布矩阵的关系</a:t>
            </a:r>
            <a:endParaRPr lang="en-US" altLang="zh-CN" sz="2000" dirty="0"/>
          </a:p>
          <a:p>
            <a:r>
              <a:rPr lang="zh-CN" altLang="en-US" sz="2000" dirty="0" smtClean="0"/>
              <a:t>    均方距离是类</a:t>
            </a:r>
            <a:r>
              <a:rPr lang="zh-CN" altLang="en-US" sz="2000" dirty="0"/>
              <a:t>内散布矩阵的迹（对角线上元素之和）的</a:t>
            </a:r>
            <a:r>
              <a:rPr lang="zh-CN" altLang="en-US" sz="2000" dirty="0" smtClean="0"/>
              <a:t>平均值</a:t>
            </a:r>
            <a:endParaRPr lang="zh-CN" altLang="en-US" sz="2000" dirty="0"/>
          </a:p>
        </p:txBody>
      </p:sp>
    </p:spTree>
    <p:extLst>
      <p:ext uri="{BB962C8B-B14F-4D97-AF65-F5344CB8AC3E}">
        <p14:creationId xmlns:p14="http://schemas.microsoft.com/office/powerpoint/2010/main" val="15302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24</a:t>
            </a:fld>
            <a:endParaRPr lang="zh-CN" altLang="en-US" sz="2800" dirty="0"/>
          </a:p>
        </p:txBody>
      </p:sp>
      <p:sp>
        <p:nvSpPr>
          <p:cNvPr id="2" name="TextBox 1"/>
          <p:cNvSpPr txBox="1"/>
          <p:nvPr/>
        </p:nvSpPr>
        <p:spPr>
          <a:xfrm>
            <a:off x="755576" y="1628800"/>
            <a:ext cx="4673074" cy="461665"/>
          </a:xfrm>
          <a:prstGeom prst="rect">
            <a:avLst/>
          </a:prstGeom>
          <a:noFill/>
        </p:spPr>
        <p:txBody>
          <a:bodyPr wrap="none" rtlCol="0">
            <a:spAutoFit/>
          </a:bodyPr>
          <a:lstStyle/>
          <a:p>
            <a:r>
              <a:rPr lang="en-US" altLang="zh-CN" sz="2400" dirty="0" smtClean="0"/>
              <a:t>5.2.1 </a:t>
            </a:r>
            <a:r>
              <a:rPr lang="zh-CN" altLang="en-US" sz="2400" dirty="0" smtClean="0"/>
              <a:t>基于距离的可分性测度</a:t>
            </a:r>
            <a:r>
              <a:rPr lang="en-US" altLang="zh-CN" sz="2400" dirty="0" smtClean="0"/>
              <a:t>-</a:t>
            </a:r>
            <a:r>
              <a:rPr lang="zh-CN" altLang="en-US" sz="2400" dirty="0" smtClean="0"/>
              <a:t>类间</a:t>
            </a:r>
            <a:endParaRPr lang="zh-CN" altLang="en-US" sz="2400" dirty="0"/>
          </a:p>
        </p:txBody>
      </p:sp>
      <mc:AlternateContent xmlns:mc="http://schemas.openxmlformats.org/markup-compatibility/2006" xmlns:a14="http://schemas.microsoft.com/office/drawing/2010/main">
        <mc:Choice Requires="a14">
          <p:sp>
            <p:nvSpPr>
              <p:cNvPr id="12" name="TextBox 11"/>
              <p:cNvSpPr txBox="1"/>
              <p:nvPr/>
            </p:nvSpPr>
            <p:spPr>
              <a:xfrm>
                <a:off x="1059183" y="3686781"/>
                <a:ext cx="6305252" cy="400110"/>
              </a:xfrm>
              <a:prstGeom prst="rect">
                <a:avLst/>
              </a:prstGeom>
              <a:noFill/>
            </p:spPr>
            <p:txBody>
              <a:bodyPr wrap="none" rtlCol="0">
                <a:spAutoFit/>
              </a:bodyPr>
              <a:lstStyle/>
              <a:p>
                <a:r>
                  <a:rPr lang="zh-CN" altLang="en-US" sz="2000" dirty="0" smtClean="0"/>
                  <a:t>其中，</a:t>
                </a:r>
                <a:r>
                  <a:rPr lang="en-US" altLang="zh-CN" sz="2000" i="1" dirty="0" smtClean="0"/>
                  <a:t>c</a:t>
                </a:r>
                <a:r>
                  <a:rPr lang="zh-CN" altLang="en-US" sz="2000" dirty="0" smtClean="0"/>
                  <a:t>为类别数，</a:t>
                </a:r>
                <a14:m>
                  <m:oMath xmlns:m="http://schemas.openxmlformats.org/officeDocument/2006/math">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oMath>
                </a14:m>
                <a:r>
                  <a:rPr lang="zh-CN" altLang="en-US" sz="2000" dirty="0" smtClean="0"/>
                  <a:t>为</a:t>
                </a:r>
                <a14:m>
                  <m:oMath xmlns:m="http://schemas.openxmlformats.org/officeDocument/2006/math">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𝑖</m:t>
                        </m:r>
                      </m:sub>
                    </m:sSub>
                  </m:oMath>
                </a14:m>
                <a:r>
                  <a:rPr lang="zh-CN" altLang="en-US" sz="2000" dirty="0" smtClean="0"/>
                  <a:t>类均值，</a:t>
                </a:r>
                <a14:m>
                  <m:oMath xmlns:m="http://schemas.openxmlformats.org/officeDocument/2006/math">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oMath>
                </a14:m>
                <a:r>
                  <a:rPr lang="zh-CN" altLang="en-US" sz="2000" dirty="0" smtClean="0"/>
                  <a:t>为所有样本均值</a:t>
                </a:r>
                <a:endParaRPr lang="en-US" altLang="zh-CN"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1059183" y="3686781"/>
                <a:ext cx="6305252" cy="400110"/>
              </a:xfrm>
              <a:prstGeom prst="rect">
                <a:avLst/>
              </a:prstGeom>
              <a:blipFill rotWithShape="1">
                <a:blip r:embed="rId3"/>
                <a:stretch>
                  <a:fillRect l="-1064" t="-10769" r="-290" b="-29231"/>
                </a:stretch>
              </a:blipFill>
            </p:spPr>
            <p:txBody>
              <a:bodyPr/>
              <a:lstStyle/>
              <a:p>
                <a:r>
                  <a:rPr lang="zh-CN" altLang="en-US">
                    <a:noFill/>
                  </a:rPr>
                  <a:t> </a:t>
                </a:r>
              </a:p>
            </p:txBody>
          </p:sp>
        </mc:Fallback>
      </mc:AlternateContent>
      <p:sp>
        <p:nvSpPr>
          <p:cNvPr id="8" name="TextBox 7"/>
          <p:cNvSpPr txBox="1"/>
          <p:nvPr/>
        </p:nvSpPr>
        <p:spPr>
          <a:xfrm>
            <a:off x="831576" y="5907896"/>
            <a:ext cx="7116418" cy="400110"/>
          </a:xfrm>
          <a:prstGeom prst="rect">
            <a:avLst/>
          </a:prstGeom>
          <a:noFill/>
        </p:spPr>
        <p:txBody>
          <a:bodyPr wrap="square" rtlCol="0">
            <a:spAutoFit/>
          </a:bodyPr>
          <a:lstStyle/>
          <a:p>
            <a:r>
              <a:rPr lang="zh-CN" altLang="en-US" sz="2000" dirty="0" smtClean="0">
                <a:solidFill>
                  <a:srgbClr val="FF0000"/>
                </a:solidFill>
              </a:rPr>
              <a:t>可分性测度讨论：类间距离越大越好，越利于特征提取和分类</a:t>
            </a:r>
            <a:endParaRPr lang="zh-CN" altLang="en-US" sz="2000" dirty="0">
              <a:solidFill>
                <a:srgbClr val="FF0000"/>
              </a:solidFill>
            </a:endParaRPr>
          </a:p>
        </p:txBody>
      </p:sp>
      <p:sp>
        <p:nvSpPr>
          <p:cNvPr id="9" name="TextBox 8"/>
          <p:cNvSpPr txBox="1"/>
          <p:nvPr/>
        </p:nvSpPr>
        <p:spPr>
          <a:xfrm>
            <a:off x="706725" y="5024716"/>
            <a:ext cx="6340197" cy="707886"/>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类间距离与类</a:t>
            </a:r>
            <a:r>
              <a:rPr lang="zh-CN" altLang="en-US" sz="2000" dirty="0"/>
              <a:t>间</a:t>
            </a:r>
            <a:r>
              <a:rPr lang="zh-CN" altLang="en-US" sz="2000" dirty="0" smtClean="0"/>
              <a:t>散布</a:t>
            </a:r>
            <a:r>
              <a:rPr lang="zh-CN" altLang="en-US" sz="2000" dirty="0"/>
              <a:t>矩阵的关系</a:t>
            </a:r>
            <a:endParaRPr lang="en-US" altLang="zh-CN" sz="2000" dirty="0"/>
          </a:p>
          <a:p>
            <a:r>
              <a:rPr lang="zh-CN" altLang="en-US" sz="2000" dirty="0" smtClean="0"/>
              <a:t>    类间距离是类间散布</a:t>
            </a:r>
            <a:r>
              <a:rPr lang="zh-CN" altLang="en-US" sz="2000" dirty="0"/>
              <a:t>矩阵的迹（对角线上元素之和</a:t>
            </a:r>
            <a:r>
              <a:rPr lang="zh-CN" altLang="en-US" sz="2000" dirty="0" smtClean="0"/>
              <a:t>）</a:t>
            </a:r>
            <a:endParaRPr lang="zh-CN" altLang="en-US" sz="2000" dirty="0"/>
          </a:p>
        </p:txBody>
      </p:sp>
      <p:sp>
        <p:nvSpPr>
          <p:cNvPr id="16" name="TextBox 15"/>
          <p:cNvSpPr txBox="1"/>
          <p:nvPr/>
        </p:nvSpPr>
        <p:spPr>
          <a:xfrm>
            <a:off x="745036" y="2116082"/>
            <a:ext cx="378042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多</a:t>
            </a:r>
            <a:r>
              <a:rPr lang="zh-CN" altLang="en-US" sz="2000" dirty="0" smtClean="0"/>
              <a:t>类模式的类间距</a:t>
            </a:r>
            <a:endParaRPr lang="en-US" altLang="zh-CN" sz="2000" dirty="0" smtClean="0"/>
          </a:p>
        </p:txBody>
      </p:sp>
      <p:sp>
        <p:nvSpPr>
          <p:cNvPr id="17" name="TextBox 16"/>
          <p:cNvSpPr txBox="1"/>
          <p:nvPr/>
        </p:nvSpPr>
        <p:spPr>
          <a:xfrm>
            <a:off x="745036" y="2523321"/>
            <a:ext cx="7704856" cy="707886"/>
          </a:xfrm>
          <a:prstGeom prst="rect">
            <a:avLst/>
          </a:prstGeom>
          <a:noFill/>
        </p:spPr>
        <p:txBody>
          <a:bodyPr wrap="square" rtlCol="0">
            <a:spAutoFit/>
          </a:bodyPr>
          <a:lstStyle/>
          <a:p>
            <a:r>
              <a:rPr lang="zh-CN" altLang="en-US" sz="2000" dirty="0" smtClean="0"/>
              <a:t>    多类模式类间距的定义：每一类均值向量与模式总体均值向量之间平方距离的先验概率加权和</a:t>
            </a:r>
            <a:endParaRPr lang="zh-CN" altLang="en-US" sz="2000" dirty="0"/>
          </a:p>
        </p:txBody>
      </p:sp>
      <mc:AlternateContent xmlns:mc="http://schemas.openxmlformats.org/markup-compatibility/2006" xmlns:a14="http://schemas.microsoft.com/office/drawing/2010/main">
        <mc:Choice Requires="a14">
          <p:sp>
            <p:nvSpPr>
              <p:cNvPr id="18" name="TextBox 17"/>
              <p:cNvSpPr txBox="1"/>
              <p:nvPr/>
            </p:nvSpPr>
            <p:spPr>
              <a:xfrm>
                <a:off x="1059183" y="3231207"/>
                <a:ext cx="4492127" cy="455574"/>
              </a:xfrm>
              <a:prstGeom prst="rect">
                <a:avLst/>
              </a:prstGeom>
              <a:noFill/>
            </p:spPr>
            <p:txBody>
              <a:bodyPr wrap="none" rtlCol="0">
                <a:spAutoFit/>
              </a:bodyPr>
              <a:lstStyle/>
              <a:p>
                <a:r>
                  <a:rPr lang="zh-CN" altLang="en-US" sz="2000" dirty="0" smtClean="0"/>
                  <a:t>计算公式：</a:t>
                </a:r>
                <a14:m>
                  <m:oMath xmlns:m="http://schemas.openxmlformats.org/officeDocument/2006/math">
                    <m:acc>
                      <m:accPr>
                        <m:chr m:val="̅"/>
                        <m:ctrlPr>
                          <a:rPr lang="zh-CN" altLang="en-US" sz="2000" i="1" smtClean="0">
                            <a:latin typeface="Cambria Math"/>
                          </a:rPr>
                        </m:ctrlPr>
                      </m:accPr>
                      <m:e>
                        <m:sSubSup>
                          <m:sSubSupPr>
                            <m:ctrlPr>
                              <a:rPr lang="en-US" altLang="zh-CN" sz="2000" i="1" smtClean="0">
                                <a:latin typeface="Cambria Math"/>
                              </a:rPr>
                            </m:ctrlPr>
                          </m:sSubSupPr>
                          <m:e>
                            <m:r>
                              <a:rPr lang="en-US" altLang="zh-CN" sz="2000" b="0" i="1" smtClean="0">
                                <a:latin typeface="Cambria Math"/>
                              </a:rPr>
                              <m:t>𝐷</m:t>
                            </m:r>
                          </m:e>
                          <m:sub>
                            <m:r>
                              <a:rPr lang="en-US" altLang="zh-CN" sz="2000" b="0" i="1" smtClean="0">
                                <a:latin typeface="Cambria Math"/>
                              </a:rPr>
                              <m:t>𝑏</m:t>
                            </m:r>
                          </m:sub>
                          <m:sup>
                            <m:r>
                              <a:rPr lang="en-US" altLang="zh-CN" sz="2000" b="0" i="1" smtClean="0">
                                <a:latin typeface="Cambria Math"/>
                              </a:rPr>
                              <m:t>2</m:t>
                            </m:r>
                          </m:sup>
                        </m:sSubSup>
                      </m:e>
                    </m:acc>
                    <m:r>
                      <a:rPr lang="en-US" altLang="zh-CN" sz="2000" b="0" i="1" smtClean="0">
                        <a:latin typeface="Cambria Math"/>
                      </a:rPr>
                      <m:t>=</m:t>
                    </m:r>
                    <m:nary>
                      <m:naryPr>
                        <m:chr m:val="∑"/>
                        <m:ctrlPr>
                          <a:rPr lang="en-US" altLang="zh-CN" sz="2000" b="0" i="1" smtClean="0">
                            <a:latin typeface="Cambria Math"/>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𝑐</m:t>
                        </m:r>
                      </m:sup>
                      <m:e>
                        <m:r>
                          <a:rPr lang="en-US" altLang="zh-CN" sz="2000" b="0" i="1" smtClean="0">
                            <a:latin typeface="Cambria Math"/>
                          </a:rPr>
                          <m:t>𝑃</m:t>
                        </m:r>
                        <m:r>
                          <a:rPr lang="en-US" altLang="zh-CN" sz="2000" b="0" i="1" smtClean="0">
                            <a:latin typeface="Cambria Math"/>
                          </a:rPr>
                          <m:t>(</m:t>
                        </m:r>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𝑖</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0</m:t>
                                </m:r>
                              </m:sub>
                            </m:sSub>
                            <m:r>
                              <a:rPr lang="en-US" altLang="zh-CN" sz="2000" b="0" i="1" smtClean="0">
                                <a:latin typeface="Cambria Math"/>
                              </a:rPr>
                              <m:t>|</m:t>
                            </m:r>
                          </m:e>
                          <m:sup>
                            <m:r>
                              <a:rPr lang="en-US" altLang="zh-CN" sz="2000" b="0" i="1" smtClean="0">
                                <a:latin typeface="Cambria Math"/>
                              </a:rPr>
                              <m:t>2</m:t>
                            </m:r>
                          </m:sup>
                        </m:sSup>
                      </m:e>
                    </m:nary>
                  </m:oMath>
                </a14:m>
                <a:endParaRPr lang="zh-CN" alt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059183" y="3231207"/>
                <a:ext cx="4492127" cy="455574"/>
              </a:xfrm>
              <a:prstGeom prst="rect">
                <a:avLst/>
              </a:prstGeom>
              <a:blipFill rotWithShape="1">
                <a:blip r:embed="rId4"/>
                <a:stretch>
                  <a:fillRect l="-1493" t="-96000" b="-160000"/>
                </a:stretch>
              </a:blipFill>
            </p:spPr>
            <p:txBody>
              <a:bodyPr/>
              <a:lstStyle/>
              <a:p>
                <a:r>
                  <a:rPr lang="zh-CN" altLang="en-US">
                    <a:noFill/>
                  </a:rPr>
                  <a:t> </a:t>
                </a:r>
              </a:p>
            </p:txBody>
          </p:sp>
        </mc:Fallback>
      </mc:AlternateContent>
      <p:sp>
        <p:nvSpPr>
          <p:cNvPr id="19" name="TextBox 18"/>
          <p:cNvSpPr txBox="1"/>
          <p:nvPr/>
        </p:nvSpPr>
        <p:spPr>
          <a:xfrm>
            <a:off x="722969" y="4086891"/>
            <a:ext cx="378042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t>类间散布矩阵</a:t>
            </a:r>
            <a:endParaRPr lang="en-US" altLang="zh-CN" sz="2000" dirty="0" smtClean="0"/>
          </a:p>
        </p:txBody>
      </p:sp>
      <mc:AlternateContent xmlns:mc="http://schemas.openxmlformats.org/markup-compatibility/2006" xmlns:a14="http://schemas.microsoft.com/office/drawing/2010/main">
        <mc:Choice Requires="a14">
          <p:sp>
            <p:nvSpPr>
              <p:cNvPr id="20" name="TextBox 19"/>
              <p:cNvSpPr txBox="1"/>
              <p:nvPr/>
            </p:nvSpPr>
            <p:spPr>
              <a:xfrm>
                <a:off x="1059183" y="4511067"/>
                <a:ext cx="5576719" cy="407484"/>
              </a:xfrm>
              <a:prstGeom prst="rect">
                <a:avLst/>
              </a:prstGeom>
              <a:noFill/>
            </p:spPr>
            <p:txBody>
              <a:bodyPr wrap="none" rtlCol="0">
                <a:spAutoFit/>
              </a:bodyPr>
              <a:lstStyle/>
              <a:p>
                <a:r>
                  <a:rPr lang="zh-CN" altLang="en-US" sz="2000" dirty="0" smtClean="0"/>
                  <a:t>计算公式：</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r>
                          <a:rPr lang="en-US" altLang="zh-CN" sz="2000" b="0" i="1" smtClean="0">
                            <a:latin typeface="Cambria Math"/>
                          </a:rPr>
                          <m:t>𝑏</m:t>
                        </m:r>
                      </m:sub>
                    </m:sSub>
                    <m:r>
                      <a:rPr lang="en-US" altLang="zh-CN" sz="2000" b="0" i="1" smtClean="0">
                        <a:latin typeface="Cambria Math"/>
                      </a:rPr>
                      <m:t>=</m:t>
                    </m:r>
                    <m:nary>
                      <m:naryPr>
                        <m:chr m:val="∑"/>
                        <m:ctrlPr>
                          <a:rPr lang="en-US" altLang="zh-CN" sz="2000" b="0" i="1" smtClean="0">
                            <a:latin typeface="Cambria Math"/>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𝑐</m:t>
                        </m:r>
                      </m:sup>
                      <m:e>
                        <m:r>
                          <a:rPr lang="en-US" altLang="zh-CN" sz="2000" b="0" i="1" smtClean="0">
                            <a:latin typeface="Cambria Math"/>
                          </a:rPr>
                          <m:t>𝑃</m:t>
                        </m:r>
                        <m:r>
                          <a:rPr lang="en-US" altLang="zh-CN" sz="2000" b="0" i="1" smtClean="0">
                            <a:latin typeface="Cambria Math"/>
                          </a:rPr>
                          <m:t>(</m:t>
                        </m:r>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r>
                          <a:rPr lang="en-US" altLang="zh-CN" sz="2000" b="0" i="1" smtClean="0">
                            <a:latin typeface="Cambria Math"/>
                          </a:rPr>
                          <m:t>)</m:t>
                        </m:r>
                        <m:sSup>
                          <m:sSupPr>
                            <m:ctrlPr>
                              <a:rPr lang="en-US" altLang="zh-CN" sz="2000" b="0" i="1" smtClean="0">
                                <a:latin typeface="Cambria Math"/>
                              </a:rPr>
                            </m:ctrlPr>
                          </m:sSupPr>
                          <m:e>
                            <m:sSub>
                              <m:sSubPr>
                                <m:ctrlPr>
                                  <a:rPr lang="en-US" altLang="zh-CN" sz="2000" i="1">
                                    <a:latin typeface="Cambria Math"/>
                                  </a:rPr>
                                </m:ctrlPr>
                              </m:sSubPr>
                              <m:e>
                                <m:r>
                                  <a:rPr lang="en-US" altLang="zh-CN" sz="2000" b="0" i="1" smtClean="0">
                                    <a:latin typeface="Cambria Math"/>
                                  </a:rPr>
                                  <m:t>(</m:t>
                                </m:r>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r>
                              <a:rPr lang="en-US" altLang="zh-CN" sz="2000" b="0" i="1" smtClean="0">
                                <a:latin typeface="Cambria Math"/>
                              </a:rPr>
                              <m:t>)</m:t>
                            </m:r>
                          </m:e>
                          <m:sup>
                            <m:r>
                              <a:rPr lang="en-US" altLang="zh-CN" sz="2000" b="0" i="1" smtClean="0">
                                <a:latin typeface="Cambria Math"/>
                              </a:rPr>
                              <m:t>𝑇</m:t>
                            </m:r>
                          </m:sup>
                        </m:sSup>
                        <m:r>
                          <a:rPr lang="en-US" altLang="zh-CN" sz="2000" b="0" i="1" smtClean="0">
                            <a:latin typeface="Cambria Math"/>
                          </a:rPr>
                          <m:t> </m:t>
                        </m:r>
                      </m:e>
                    </m:nary>
                  </m:oMath>
                </a14:m>
                <a:endParaRPr lang="zh-CN" alt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059183" y="4511067"/>
                <a:ext cx="5576719" cy="407484"/>
              </a:xfrm>
              <a:prstGeom prst="rect">
                <a:avLst/>
              </a:prstGeom>
              <a:blipFill rotWithShape="1">
                <a:blip r:embed="rId5"/>
                <a:stretch>
                  <a:fillRect l="-1202" t="-117910" b="-180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9072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25</a:t>
            </a:fld>
            <a:endParaRPr lang="zh-CN" altLang="en-US" sz="2800" dirty="0"/>
          </a:p>
        </p:txBody>
      </p:sp>
      <p:sp>
        <p:nvSpPr>
          <p:cNvPr id="2" name="TextBox 1"/>
          <p:cNvSpPr txBox="1"/>
          <p:nvPr/>
        </p:nvSpPr>
        <p:spPr>
          <a:xfrm>
            <a:off x="755576" y="1628800"/>
            <a:ext cx="4673074" cy="461665"/>
          </a:xfrm>
          <a:prstGeom prst="rect">
            <a:avLst/>
          </a:prstGeom>
          <a:noFill/>
        </p:spPr>
        <p:txBody>
          <a:bodyPr wrap="none" rtlCol="0">
            <a:spAutoFit/>
          </a:bodyPr>
          <a:lstStyle/>
          <a:p>
            <a:r>
              <a:rPr lang="en-US" altLang="zh-CN" sz="2400" dirty="0" smtClean="0"/>
              <a:t>5.2.1 </a:t>
            </a:r>
            <a:r>
              <a:rPr lang="zh-CN" altLang="en-US" sz="2400" dirty="0" smtClean="0"/>
              <a:t>基于距离的可分性测度</a:t>
            </a:r>
            <a:r>
              <a:rPr lang="en-US" altLang="zh-CN" sz="2400" dirty="0" smtClean="0"/>
              <a:t>-</a:t>
            </a:r>
            <a:r>
              <a:rPr lang="zh-CN" altLang="en-US" sz="2400" dirty="0" smtClean="0"/>
              <a:t>总体</a:t>
            </a:r>
            <a:endParaRPr lang="zh-CN" altLang="en-US" sz="2400" dirty="0"/>
          </a:p>
        </p:txBody>
      </p:sp>
      <p:sp>
        <p:nvSpPr>
          <p:cNvPr id="16" name="TextBox 15"/>
          <p:cNvSpPr txBox="1"/>
          <p:nvPr/>
        </p:nvSpPr>
        <p:spPr>
          <a:xfrm>
            <a:off x="745036" y="2116082"/>
            <a:ext cx="5699172"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多</a:t>
            </a:r>
            <a:r>
              <a:rPr lang="zh-CN" altLang="en-US" sz="2000" dirty="0" smtClean="0"/>
              <a:t>类模式向量间的距离和总体散布矩阵</a:t>
            </a:r>
            <a:endParaRPr lang="en-US" altLang="zh-CN" sz="2000" dirty="0" smtClean="0"/>
          </a:p>
        </p:txBody>
      </p:sp>
      <mc:AlternateContent xmlns:mc="http://schemas.openxmlformats.org/markup-compatibility/2006" xmlns:a14="http://schemas.microsoft.com/office/drawing/2010/main">
        <mc:Choice Requires="a14">
          <p:sp>
            <p:nvSpPr>
              <p:cNvPr id="14" name="TextBox 13"/>
              <p:cNvSpPr txBox="1"/>
              <p:nvPr/>
            </p:nvSpPr>
            <p:spPr>
              <a:xfrm>
                <a:off x="1043608" y="2577186"/>
                <a:ext cx="6081473" cy="407484"/>
              </a:xfrm>
              <a:prstGeom prst="rect">
                <a:avLst/>
              </a:prstGeom>
              <a:noFill/>
            </p:spPr>
            <p:txBody>
              <a:bodyPr wrap="none" rtlCol="0">
                <a:spAutoFit/>
              </a:bodyPr>
              <a:lstStyle/>
              <a:p>
                <a:r>
                  <a:rPr lang="zh-CN" altLang="en-US" sz="2000" dirty="0"/>
                  <a:t>类</a:t>
                </a:r>
                <a:r>
                  <a:rPr lang="zh-CN" altLang="en-US" sz="2000" dirty="0" smtClean="0"/>
                  <a:t>间散布矩阵：</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r>
                          <a:rPr lang="en-US" altLang="zh-CN" sz="2000" b="0" i="1" smtClean="0">
                            <a:latin typeface="Cambria Math"/>
                          </a:rPr>
                          <m:t>𝑏</m:t>
                        </m:r>
                      </m:sub>
                    </m:sSub>
                    <m:r>
                      <a:rPr lang="en-US" altLang="zh-CN" sz="2000" b="0" i="1" smtClean="0">
                        <a:latin typeface="Cambria Math"/>
                      </a:rPr>
                      <m:t>=</m:t>
                    </m:r>
                    <m:nary>
                      <m:naryPr>
                        <m:chr m:val="∑"/>
                        <m:ctrlPr>
                          <a:rPr lang="en-US" altLang="zh-CN" sz="2000" b="0" i="1" smtClean="0">
                            <a:latin typeface="Cambria Math"/>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𝑐</m:t>
                        </m:r>
                      </m:sup>
                      <m:e>
                        <m:r>
                          <a:rPr lang="en-US" altLang="zh-CN" sz="2000" b="0" i="1" smtClean="0">
                            <a:latin typeface="Cambria Math"/>
                          </a:rPr>
                          <m:t>𝑃</m:t>
                        </m:r>
                        <m:r>
                          <a:rPr lang="en-US" altLang="zh-CN" sz="2000" b="0" i="1" smtClean="0">
                            <a:latin typeface="Cambria Math"/>
                          </a:rPr>
                          <m:t>(</m:t>
                        </m:r>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r>
                          <a:rPr lang="en-US" altLang="zh-CN" sz="2000" b="0" i="1" smtClean="0">
                            <a:latin typeface="Cambria Math"/>
                          </a:rPr>
                          <m:t>)</m:t>
                        </m:r>
                        <m:sSup>
                          <m:sSupPr>
                            <m:ctrlPr>
                              <a:rPr lang="en-US" altLang="zh-CN" sz="2000" b="0" i="1" smtClean="0">
                                <a:latin typeface="Cambria Math"/>
                              </a:rPr>
                            </m:ctrlPr>
                          </m:sSupPr>
                          <m:e>
                            <m:sSub>
                              <m:sSubPr>
                                <m:ctrlPr>
                                  <a:rPr lang="en-US" altLang="zh-CN" sz="2000" i="1">
                                    <a:latin typeface="Cambria Math"/>
                                  </a:rPr>
                                </m:ctrlPr>
                              </m:sSubPr>
                              <m:e>
                                <m:r>
                                  <a:rPr lang="en-US" altLang="zh-CN" sz="2000" b="0" i="1" smtClean="0">
                                    <a:latin typeface="Cambria Math"/>
                                  </a:rPr>
                                  <m:t>(</m:t>
                                </m:r>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r>
                              <a:rPr lang="en-US" altLang="zh-CN" sz="2000" b="0" i="1" smtClean="0">
                                <a:latin typeface="Cambria Math"/>
                              </a:rPr>
                              <m:t>)</m:t>
                            </m:r>
                          </m:e>
                          <m:sup>
                            <m:r>
                              <a:rPr lang="en-US" altLang="zh-CN" sz="2000" b="0" i="1" smtClean="0">
                                <a:latin typeface="Cambria Math"/>
                              </a:rPr>
                              <m:t>𝑇</m:t>
                            </m:r>
                          </m:sup>
                        </m:sSup>
                        <m:r>
                          <a:rPr lang="en-US" altLang="zh-CN" sz="2000" b="0" i="1" smtClean="0">
                            <a:latin typeface="Cambria Math"/>
                          </a:rPr>
                          <m:t> </m:t>
                        </m:r>
                      </m:e>
                    </m:nary>
                  </m:oMath>
                </a14:m>
                <a:endParaRPr lang="zh-CN" alt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43608" y="2577186"/>
                <a:ext cx="6081473" cy="407484"/>
              </a:xfrm>
              <a:prstGeom prst="rect">
                <a:avLst/>
              </a:prstGeom>
              <a:blipFill rotWithShape="1">
                <a:blip r:embed="rId3"/>
                <a:stretch>
                  <a:fillRect l="-1002" t="-117910" b="-180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43608" y="3165532"/>
                <a:ext cx="7366119" cy="1244571"/>
              </a:xfrm>
              <a:prstGeom prst="rect">
                <a:avLst/>
              </a:prstGeom>
              <a:noFill/>
            </p:spPr>
            <p:txBody>
              <a:bodyPr wrap="none" rtlCol="0">
                <a:spAutoFit/>
              </a:bodyPr>
              <a:lstStyle/>
              <a:p>
                <a:r>
                  <a:rPr lang="zh-CN" altLang="en-US" sz="2000" dirty="0" smtClean="0"/>
                  <a:t>多类类内散布矩阵：各类模式协方差矩阵的先验概率加权平均值</a:t>
                </a:r>
                <a:endParaRPr lang="en-US" altLang="zh-CN" sz="2000" dirty="0" smtClean="0"/>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r>
                            <a:rPr lang="en-US" altLang="zh-CN" sz="2000" b="0" i="1" smtClean="0">
                              <a:latin typeface="Cambria Math"/>
                            </a:rPr>
                            <m:t>𝑤</m:t>
                          </m:r>
                        </m:sub>
                      </m:sSub>
                      <m:r>
                        <a:rPr lang="en-US" altLang="zh-CN" sz="2000" b="0" i="1" smtClean="0">
                          <a:latin typeface="Cambria Math"/>
                        </a:rPr>
                        <m:t>=</m:t>
                      </m:r>
                      <m:nary>
                        <m:naryPr>
                          <m:chr m:val="∑"/>
                          <m:ctrlPr>
                            <a:rPr lang="en-US" altLang="zh-CN" sz="2000" b="0" i="1" smtClean="0">
                              <a:latin typeface="Cambria Math"/>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𝑐</m:t>
                          </m:r>
                        </m:sup>
                        <m:e>
                          <m:r>
                            <a:rPr lang="en-US" altLang="zh-CN" sz="2000" b="0" i="1" smtClean="0">
                              <a:latin typeface="Cambria Math"/>
                            </a:rPr>
                            <m:t>𝑃</m:t>
                          </m:r>
                          <m:r>
                            <a:rPr lang="en-US" altLang="zh-CN" sz="2000" b="0" i="1" smtClean="0">
                              <a:latin typeface="Cambria Math"/>
                            </a:rPr>
                            <m:t>(</m:t>
                          </m:r>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r>
                            <a:rPr lang="en-US" altLang="zh-CN" sz="2000" b="0" i="1" smtClean="0">
                              <a:latin typeface="Cambria Math"/>
                            </a:rPr>
                            <m:t>)</m:t>
                          </m:r>
                          <m:f>
                            <m:fPr>
                              <m:ctrlPr>
                                <a:rPr lang="en-US" altLang="zh-CN" sz="2000" b="0" i="1" smtClean="0">
                                  <a:latin typeface="Cambria Math"/>
                                </a:rPr>
                              </m:ctrlPr>
                            </m:fPr>
                            <m:num>
                              <m:r>
                                <a:rPr lang="en-US" altLang="zh-CN" sz="2000" b="0" i="1" smtClean="0">
                                  <a:latin typeface="Cambria Math"/>
                                </a:rPr>
                                <m:t>1</m:t>
                              </m:r>
                            </m:num>
                            <m:den>
                              <m:sSub>
                                <m:sSubPr>
                                  <m:ctrlPr>
                                    <a:rPr lang="en-US" altLang="zh-CN" sz="2000" b="0" i="1" smtClean="0">
                                      <a:latin typeface="Cambria Math"/>
                                    </a:rPr>
                                  </m:ctrlPr>
                                </m:sSubPr>
                                <m:e>
                                  <m:r>
                                    <a:rPr lang="en-US" altLang="zh-CN" sz="2000" b="0" i="1" smtClean="0">
                                      <a:latin typeface="Cambria Math"/>
                                    </a:rPr>
                                    <m:t>𝑛</m:t>
                                  </m:r>
                                </m:e>
                                <m:sub>
                                  <m:r>
                                    <a:rPr lang="en-US" altLang="zh-CN" sz="2000" b="0" i="1" smtClean="0">
                                      <a:latin typeface="Cambria Math"/>
                                    </a:rPr>
                                    <m:t>𝑖</m:t>
                                  </m:r>
                                </m:sub>
                              </m:sSub>
                            </m:den>
                          </m:f>
                          <m:nary>
                            <m:naryPr>
                              <m:chr m:val="∑"/>
                              <m:ctrlPr>
                                <a:rPr lang="en-US" altLang="zh-CN" sz="2000" b="0" i="1" smtClean="0">
                                  <a:latin typeface="Cambria Math"/>
                                </a:rPr>
                              </m:ctrlPr>
                            </m:naryPr>
                            <m:sub>
                              <m:r>
                                <m:rPr>
                                  <m:brk m:alnAt="23"/>
                                </m:rPr>
                                <a:rPr lang="en-US" altLang="zh-CN" sz="2000" b="0" i="1" smtClean="0">
                                  <a:latin typeface="Cambria Math"/>
                                </a:rPr>
                                <m:t>𝑘</m:t>
                              </m:r>
                              <m:r>
                                <a:rPr lang="en-US" altLang="zh-CN" sz="2000" b="0" i="1" smtClean="0">
                                  <a:latin typeface="Cambria Math"/>
                                </a:rPr>
                                <m:t>=1</m:t>
                              </m:r>
                            </m:sub>
                            <m:sup>
                              <m:sSub>
                                <m:sSubPr>
                                  <m:ctrlPr>
                                    <a:rPr lang="en-US" altLang="zh-CN" sz="2000" b="0" i="1" smtClean="0">
                                      <a:latin typeface="Cambria Math"/>
                                    </a:rPr>
                                  </m:ctrlPr>
                                </m:sSubPr>
                                <m:e>
                                  <m:r>
                                    <a:rPr lang="en-US" altLang="zh-CN" sz="2000" b="0" i="1" smtClean="0">
                                      <a:latin typeface="Cambria Math"/>
                                    </a:rPr>
                                    <m:t>𝑛</m:t>
                                  </m:r>
                                </m:e>
                                <m:sub>
                                  <m:r>
                                    <a:rPr lang="en-US" altLang="zh-CN" sz="2000" b="0" i="1" smtClean="0">
                                      <a:latin typeface="Cambria Math"/>
                                    </a:rPr>
                                    <m:t>𝑖</m:t>
                                  </m:r>
                                </m:sub>
                              </m:sSub>
                            </m:sup>
                            <m:e>
                              <m:r>
                                <a:rPr lang="en-US" altLang="zh-CN" sz="2000" b="0" i="1" smtClean="0">
                                  <a:latin typeface="Cambria Math"/>
                                </a:rPr>
                                <m:t>(</m:t>
                              </m:r>
                              <m:sSubSup>
                                <m:sSubSupPr>
                                  <m:ctrlPr>
                                    <a:rPr lang="en-US" altLang="zh-CN" sz="2000" b="0" i="1" smtClean="0">
                                      <a:latin typeface="Cambria Math"/>
                                    </a:rPr>
                                  </m:ctrlPr>
                                </m:sSubSupPr>
                                <m:e>
                                  <m:r>
                                    <a:rPr lang="en-US" altLang="zh-CN" sz="2000" b="0" i="1" smtClean="0">
                                      <a:latin typeface="Cambria Math"/>
                                    </a:rPr>
                                    <m:t>𝑋</m:t>
                                  </m:r>
                                </m:e>
                                <m:sub>
                                  <m:r>
                                    <a:rPr lang="en-US" altLang="zh-CN" sz="2000" b="0" i="1" smtClean="0">
                                      <a:latin typeface="Cambria Math"/>
                                    </a:rPr>
                                    <m:t>𝑘</m:t>
                                  </m:r>
                                </m:sub>
                                <m:sup>
                                  <m:r>
                                    <a:rPr lang="en-US" altLang="zh-CN" sz="2000" b="0" i="1" smtClean="0">
                                      <a:latin typeface="Cambria Math"/>
                                    </a:rPr>
                                    <m:t>𝑖</m:t>
                                  </m:r>
                                </m:sup>
                              </m:sSubSup>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𝑖</m:t>
                                  </m:r>
                                </m:sub>
                              </m:sSub>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m:t>
                                  </m:r>
                                  <m:sSubSup>
                                    <m:sSubSupPr>
                                      <m:ctrlPr>
                                        <a:rPr lang="en-US" altLang="zh-CN" sz="2000" i="1">
                                          <a:latin typeface="Cambria Math"/>
                                        </a:rPr>
                                      </m:ctrlPr>
                                    </m:sSubSupPr>
                                    <m:e>
                                      <m:r>
                                        <a:rPr lang="en-US" altLang="zh-CN" sz="2000" i="1">
                                          <a:latin typeface="Cambria Math"/>
                                        </a:rPr>
                                        <m:t>𝑋</m:t>
                                      </m:r>
                                    </m:e>
                                    <m:sub>
                                      <m:r>
                                        <a:rPr lang="en-US" altLang="zh-CN" sz="2000" i="1">
                                          <a:latin typeface="Cambria Math"/>
                                        </a:rPr>
                                        <m:t>𝑘</m:t>
                                      </m:r>
                                    </m:sub>
                                    <m:sup>
                                      <m:r>
                                        <a:rPr lang="en-US" altLang="zh-CN" sz="2000" i="1">
                                          <a:latin typeface="Cambria Math"/>
                                        </a:rPr>
                                        <m:t>𝑖</m:t>
                                      </m:r>
                                    </m:sup>
                                  </m:sSubSup>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b="0" i="1" smtClean="0">
                                      <a:latin typeface="Cambria Math"/>
                                    </a:rPr>
                                    <m:t>)</m:t>
                                  </m:r>
                                </m:e>
                                <m:sup>
                                  <m:r>
                                    <a:rPr lang="en-US" altLang="zh-CN" sz="2000" b="0" i="1" smtClean="0">
                                      <a:latin typeface="Cambria Math"/>
                                    </a:rPr>
                                    <m:t>𝑇</m:t>
                                  </m:r>
                                </m:sup>
                              </m:sSup>
                            </m:e>
                          </m:nary>
                          <m:r>
                            <a:rPr lang="en-US" altLang="zh-CN" sz="2000" b="0" i="1" smtClean="0">
                              <a:latin typeface="Cambria Math"/>
                            </a:rPr>
                            <m:t> </m:t>
                          </m:r>
                        </m:e>
                      </m:nary>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043608" y="3165532"/>
                <a:ext cx="7366119" cy="1244571"/>
              </a:xfrm>
              <a:prstGeom prst="rect">
                <a:avLst/>
              </a:prstGeom>
              <a:blipFill rotWithShape="1">
                <a:blip r:embed="rId4"/>
                <a:stretch>
                  <a:fillRect l="-827" t="-3431" r="-1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76476" y="4593479"/>
                <a:ext cx="6340197" cy="707886"/>
              </a:xfrm>
              <a:prstGeom prst="rect">
                <a:avLst/>
              </a:prstGeom>
              <a:noFill/>
            </p:spPr>
            <p:txBody>
              <a:bodyPr wrap="none" rtlCol="0">
                <a:spAutoFit/>
              </a:bodyPr>
              <a:lstStyle/>
              <a:p>
                <a:r>
                  <a:rPr lang="zh-CN" altLang="en-US" sz="2000" dirty="0" smtClean="0"/>
                  <a:t>总体散布矩阵：各类类内散布矩阵与类间散布矩阵之和</a:t>
                </a:r>
                <a:endParaRPr lang="en-US" altLang="zh-CN" sz="2000" dirty="0" smtClean="0"/>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r>
                            <a:rPr lang="en-US" altLang="zh-CN" sz="2000" b="0" i="1" smtClean="0">
                              <a:latin typeface="Cambria Math"/>
                            </a:rPr>
                            <m:t>𝑡</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𝑏</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𝑤</m:t>
                          </m:r>
                        </m:sub>
                      </m:sSub>
                    </m:oMath>
                  </m:oMathPara>
                </a14:m>
                <a:endParaRPr lang="zh-CN" alt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076476" y="4593479"/>
                <a:ext cx="6340197" cy="707886"/>
              </a:xfrm>
              <a:prstGeom prst="rect">
                <a:avLst/>
              </a:prstGeom>
              <a:blipFill rotWithShape="1">
                <a:blip r:embed="rId5"/>
                <a:stretch>
                  <a:fillRect l="-1058" t="-6034" r="-288" b="-8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72460" y="5445224"/>
                <a:ext cx="7116418" cy="707886"/>
              </a:xfrm>
              <a:prstGeom prst="rect">
                <a:avLst/>
              </a:prstGeom>
              <a:noFill/>
            </p:spPr>
            <p:txBody>
              <a:bodyPr wrap="square" rtlCol="0">
                <a:spAutoFit/>
              </a:bodyPr>
              <a:lstStyle/>
              <a:p>
                <a:r>
                  <a:rPr lang="zh-CN" altLang="en-US" sz="2000" dirty="0" smtClean="0">
                    <a:solidFill>
                      <a:srgbClr val="FF0000"/>
                    </a:solidFill>
                  </a:rPr>
                  <a:t>可分性测度讨论：特征选择和特征提取应该使类间</a:t>
                </a:r>
                <a:r>
                  <a:rPr lang="zh-CN" altLang="en-US" sz="2000" dirty="0">
                    <a:solidFill>
                      <a:srgbClr val="FF0000"/>
                    </a:solidFill>
                  </a:rPr>
                  <a:t>距离</a:t>
                </a:r>
                <a14:m>
                  <m:oMath xmlns:m="http://schemas.openxmlformats.org/officeDocument/2006/math">
                    <m:r>
                      <m:rPr>
                        <m:sty m:val="p"/>
                      </m:rPr>
                      <a:rPr lang="en-US" altLang="zh-CN" sz="2000">
                        <a:solidFill>
                          <a:srgbClr val="FF0000"/>
                        </a:solidFill>
                        <a:latin typeface="Cambria Math"/>
                      </a:rPr>
                      <m:t>tr</m:t>
                    </m:r>
                    <m:r>
                      <a:rPr lang="en-US" altLang="zh-CN" sz="2000">
                        <a:solidFill>
                          <a:srgbClr val="FF0000"/>
                        </a:solidFill>
                        <a:latin typeface="Cambria Math"/>
                      </a:rPr>
                      <m:t>(</m:t>
                    </m:r>
                    <m:sSub>
                      <m:sSubPr>
                        <m:ctrlPr>
                          <a:rPr lang="en-US" altLang="zh-CN" sz="2000" i="1">
                            <a:solidFill>
                              <a:srgbClr val="FF0000"/>
                            </a:solidFill>
                            <a:latin typeface="Cambria Math"/>
                          </a:rPr>
                        </m:ctrlPr>
                      </m:sSubPr>
                      <m:e>
                        <m:r>
                          <a:rPr lang="en-US" altLang="zh-CN" sz="2000">
                            <a:solidFill>
                              <a:srgbClr val="FF0000"/>
                            </a:solidFill>
                            <a:latin typeface="Cambria Math"/>
                          </a:rPr>
                          <m:t>𝑆</m:t>
                        </m:r>
                      </m:e>
                      <m:sub>
                        <m:r>
                          <a:rPr lang="en-US" altLang="zh-CN" sz="2000">
                            <a:solidFill>
                              <a:srgbClr val="FF0000"/>
                            </a:solidFill>
                            <a:latin typeface="Cambria Math"/>
                          </a:rPr>
                          <m:t>𝑏</m:t>
                        </m:r>
                      </m:sub>
                    </m:sSub>
                    <m:r>
                      <a:rPr lang="en-US" altLang="zh-CN" sz="2000">
                        <a:solidFill>
                          <a:srgbClr val="FF0000"/>
                        </a:solidFill>
                        <a:latin typeface="Cambria Math"/>
                      </a:rPr>
                      <m:t>)</m:t>
                    </m:r>
                  </m:oMath>
                </a14:m>
                <a:r>
                  <a:rPr lang="zh-CN" altLang="en-US" sz="2000" dirty="0">
                    <a:solidFill>
                      <a:srgbClr val="FF0000"/>
                    </a:solidFill>
                  </a:rPr>
                  <a:t>尽量大</a:t>
                </a:r>
                <a:r>
                  <a:rPr lang="zh-CN" altLang="en-US" sz="2000" dirty="0" smtClean="0">
                    <a:solidFill>
                      <a:srgbClr val="FF0000"/>
                    </a:solidFill>
                  </a:rPr>
                  <a:t>，</a:t>
                </a:r>
                <a:r>
                  <a:rPr lang="zh-CN" altLang="en-US" sz="2000" dirty="0">
                    <a:solidFill>
                      <a:srgbClr val="FF0000"/>
                    </a:solidFill>
                  </a:rPr>
                  <a:t>类</a:t>
                </a:r>
                <a:r>
                  <a:rPr lang="zh-CN" altLang="en-US" sz="2000" dirty="0" smtClean="0">
                    <a:solidFill>
                      <a:srgbClr val="FF0000"/>
                    </a:solidFill>
                  </a:rPr>
                  <a:t>内距离</a:t>
                </a:r>
                <a14:m>
                  <m:oMath xmlns:m="http://schemas.openxmlformats.org/officeDocument/2006/math">
                    <m:r>
                      <m:rPr>
                        <m:sty m:val="p"/>
                      </m:rPr>
                      <a:rPr lang="en-US" altLang="zh-CN" sz="2000">
                        <a:solidFill>
                          <a:srgbClr val="FF0000"/>
                        </a:solidFill>
                        <a:latin typeface="Cambria Math"/>
                      </a:rPr>
                      <m:t>tr</m:t>
                    </m:r>
                    <m:r>
                      <a:rPr lang="en-US" altLang="zh-CN" sz="2000">
                        <a:solidFill>
                          <a:srgbClr val="FF0000"/>
                        </a:solidFill>
                        <a:latin typeface="Cambria Math"/>
                      </a:rPr>
                      <m:t>(</m:t>
                    </m:r>
                    <m:sSub>
                      <m:sSubPr>
                        <m:ctrlPr>
                          <a:rPr lang="en-US" altLang="zh-CN" sz="2000" i="1">
                            <a:solidFill>
                              <a:srgbClr val="FF0000"/>
                            </a:solidFill>
                            <a:latin typeface="Cambria Math"/>
                          </a:rPr>
                        </m:ctrlPr>
                      </m:sSubPr>
                      <m:e>
                        <m:r>
                          <a:rPr lang="en-US" altLang="zh-CN" sz="2000">
                            <a:solidFill>
                              <a:srgbClr val="FF0000"/>
                            </a:solidFill>
                            <a:latin typeface="Cambria Math"/>
                          </a:rPr>
                          <m:t>𝑆</m:t>
                        </m:r>
                      </m:e>
                      <m:sub>
                        <m:r>
                          <a:rPr lang="en-US" altLang="zh-CN" sz="2000" b="0" i="1" smtClean="0">
                            <a:solidFill>
                              <a:srgbClr val="FF0000"/>
                            </a:solidFill>
                            <a:latin typeface="Cambria Math"/>
                          </a:rPr>
                          <m:t>𝑤</m:t>
                        </m:r>
                      </m:sub>
                    </m:sSub>
                    <m:r>
                      <a:rPr lang="en-US" altLang="zh-CN" sz="2000">
                        <a:solidFill>
                          <a:srgbClr val="FF0000"/>
                        </a:solidFill>
                        <a:latin typeface="Cambria Math"/>
                      </a:rPr>
                      <m:t>)</m:t>
                    </m:r>
                  </m:oMath>
                </a14:m>
                <a:r>
                  <a:rPr lang="zh-CN" altLang="en-US" sz="2000" dirty="0" smtClean="0">
                    <a:solidFill>
                      <a:srgbClr val="FF0000"/>
                    </a:solidFill>
                  </a:rPr>
                  <a:t>尽量小</a:t>
                </a:r>
                <a:endParaRPr lang="zh-CN" altLang="en-US" sz="2000" dirty="0">
                  <a:solidFill>
                    <a:srgbClr val="FF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72460" y="5445224"/>
                <a:ext cx="7116418" cy="707886"/>
              </a:xfrm>
              <a:prstGeom prst="rect">
                <a:avLst/>
              </a:prstGeom>
              <a:blipFill rotWithShape="1">
                <a:blip r:embed="rId6"/>
                <a:stretch>
                  <a:fillRect l="-943" t="-6034" b="-12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3694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8179" name="Object 3"/>
          <p:cNvGraphicFramePr>
            <a:graphicFrameLocks noChangeAspect="1"/>
          </p:cNvGraphicFramePr>
          <p:nvPr>
            <p:extLst>
              <p:ext uri="{D42A27DB-BD31-4B8C-83A1-F6EECF244321}">
                <p14:modId xmlns:p14="http://schemas.microsoft.com/office/powerpoint/2010/main" val="3805301193"/>
              </p:ext>
            </p:extLst>
          </p:nvPr>
        </p:nvGraphicFramePr>
        <p:xfrm>
          <a:off x="1187624" y="2924944"/>
          <a:ext cx="2088232" cy="599762"/>
        </p:xfrm>
        <a:graphic>
          <a:graphicData uri="http://schemas.openxmlformats.org/presentationml/2006/ole">
            <mc:AlternateContent xmlns:mc="http://schemas.openxmlformats.org/markup-compatibility/2006">
              <mc:Choice xmlns:v="urn:schemas-microsoft-com:vml" Requires="v">
                <p:oleObj spid="_x0000_s317230" name="公式" r:id="rId4" imgW="965200" imgH="279400" progId="Equation.3">
                  <p:embed/>
                </p:oleObj>
              </mc:Choice>
              <mc:Fallback>
                <p:oleObj name="公式" r:id="rId4" imgW="965200" imgH="279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924944"/>
                        <a:ext cx="2088232" cy="599762"/>
                      </a:xfrm>
                      <a:prstGeom prst="rect">
                        <a:avLst/>
                      </a:prstGeom>
                      <a:noFill/>
                      <a:extLst/>
                    </p:spPr>
                  </p:pic>
                </p:oleObj>
              </mc:Fallback>
            </mc:AlternateContent>
          </a:graphicData>
        </a:graphic>
      </p:graphicFrame>
      <p:graphicFrame>
        <p:nvGraphicFramePr>
          <p:cNvPr id="1458180" name="Object 4"/>
          <p:cNvGraphicFramePr>
            <a:graphicFrameLocks noChangeAspect="1"/>
          </p:cNvGraphicFramePr>
          <p:nvPr>
            <p:extLst>
              <p:ext uri="{D42A27DB-BD31-4B8C-83A1-F6EECF244321}">
                <p14:modId xmlns:p14="http://schemas.microsoft.com/office/powerpoint/2010/main" val="1046083667"/>
              </p:ext>
            </p:extLst>
          </p:nvPr>
        </p:nvGraphicFramePr>
        <p:xfrm>
          <a:off x="4860032" y="2708920"/>
          <a:ext cx="1693705" cy="1008385"/>
        </p:xfrm>
        <a:graphic>
          <a:graphicData uri="http://schemas.openxmlformats.org/presentationml/2006/ole">
            <mc:AlternateContent xmlns:mc="http://schemas.openxmlformats.org/markup-compatibility/2006">
              <mc:Choice xmlns:v="urn:schemas-microsoft-com:vml" Requires="v">
                <p:oleObj spid="_x0000_s317231" name="公式" r:id="rId6" imgW="850900" imgH="508000" progId="Equation.3">
                  <p:embed/>
                </p:oleObj>
              </mc:Choice>
              <mc:Fallback>
                <p:oleObj name="公式" r:id="rId6" imgW="850900" imgH="508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2708920"/>
                        <a:ext cx="1693705" cy="1008385"/>
                      </a:xfrm>
                      <a:prstGeom prst="rect">
                        <a:avLst/>
                      </a:prstGeom>
                      <a:noFill/>
                      <a:extLst/>
                    </p:spPr>
                  </p:pic>
                </p:oleObj>
              </mc:Fallback>
            </mc:AlternateContent>
          </a:graphicData>
        </a:graphic>
      </p:graphicFrame>
      <p:graphicFrame>
        <p:nvGraphicFramePr>
          <p:cNvPr id="1458181" name="Object 5"/>
          <p:cNvGraphicFramePr>
            <a:graphicFrameLocks noChangeAspect="1"/>
          </p:cNvGraphicFramePr>
          <p:nvPr>
            <p:extLst>
              <p:ext uri="{D42A27DB-BD31-4B8C-83A1-F6EECF244321}">
                <p14:modId xmlns:p14="http://schemas.microsoft.com/office/powerpoint/2010/main" val="3996537619"/>
              </p:ext>
            </p:extLst>
          </p:nvPr>
        </p:nvGraphicFramePr>
        <p:xfrm>
          <a:off x="1187624" y="3789040"/>
          <a:ext cx="1728895" cy="1008236"/>
        </p:xfrm>
        <a:graphic>
          <a:graphicData uri="http://schemas.openxmlformats.org/presentationml/2006/ole">
            <mc:AlternateContent xmlns:mc="http://schemas.openxmlformats.org/markup-compatibility/2006">
              <mc:Choice xmlns:v="urn:schemas-microsoft-com:vml" Requires="v">
                <p:oleObj spid="_x0000_s317232" name="公式" r:id="rId8" imgW="799753" imgH="469696" progId="Equation.3">
                  <p:embed/>
                </p:oleObj>
              </mc:Choice>
              <mc:Fallback>
                <p:oleObj name="公式" r:id="rId8" imgW="799753" imgH="46969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3789040"/>
                        <a:ext cx="1728895" cy="1008236"/>
                      </a:xfrm>
                      <a:prstGeom prst="rect">
                        <a:avLst/>
                      </a:prstGeom>
                      <a:noFill/>
                      <a:extLst/>
                    </p:spPr>
                  </p:pic>
                </p:oleObj>
              </mc:Fallback>
            </mc:AlternateContent>
          </a:graphicData>
        </a:graphic>
      </p:graphicFrame>
      <p:graphicFrame>
        <p:nvGraphicFramePr>
          <p:cNvPr id="1458182" name="Object 6"/>
          <p:cNvGraphicFramePr>
            <a:graphicFrameLocks noChangeAspect="1"/>
          </p:cNvGraphicFramePr>
          <p:nvPr>
            <p:extLst>
              <p:ext uri="{D42A27DB-BD31-4B8C-83A1-F6EECF244321}">
                <p14:modId xmlns:p14="http://schemas.microsoft.com/office/powerpoint/2010/main" val="2567513583"/>
              </p:ext>
            </p:extLst>
          </p:nvPr>
        </p:nvGraphicFramePr>
        <p:xfrm>
          <a:off x="5056121" y="3861048"/>
          <a:ext cx="2591717" cy="926742"/>
        </p:xfrm>
        <a:graphic>
          <a:graphicData uri="http://schemas.openxmlformats.org/presentationml/2006/ole">
            <mc:AlternateContent xmlns:mc="http://schemas.openxmlformats.org/markup-compatibility/2006">
              <mc:Choice xmlns:v="urn:schemas-microsoft-com:vml" Requires="v">
                <p:oleObj spid="_x0000_s317233" name="公式" r:id="rId10" imgW="1308100" imgH="469900" progId="Equation.3">
                  <p:embed/>
                </p:oleObj>
              </mc:Choice>
              <mc:Fallback>
                <p:oleObj name="公式" r:id="rId10" imgW="1308100" imgH="469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6121" y="3861048"/>
                        <a:ext cx="2591717" cy="926742"/>
                      </a:xfrm>
                      <a:prstGeom prst="rect">
                        <a:avLst/>
                      </a:prstGeom>
                      <a:noFill/>
                      <a:extLst/>
                    </p:spPr>
                  </p:pic>
                </p:oleObj>
              </mc:Fallback>
            </mc:AlternateContent>
          </a:graphicData>
        </a:graphic>
      </p:graphicFrame>
      <p:sp>
        <p:nvSpPr>
          <p:cNvPr id="11"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2" name="TextBox 11"/>
          <p:cNvSpPr txBox="1"/>
          <p:nvPr/>
        </p:nvSpPr>
        <p:spPr>
          <a:xfrm>
            <a:off x="755576" y="1628800"/>
            <a:ext cx="5596404" cy="461665"/>
          </a:xfrm>
          <a:prstGeom prst="rect">
            <a:avLst/>
          </a:prstGeom>
          <a:noFill/>
        </p:spPr>
        <p:txBody>
          <a:bodyPr wrap="none" rtlCol="0">
            <a:spAutoFit/>
          </a:bodyPr>
          <a:lstStyle/>
          <a:p>
            <a:r>
              <a:rPr lang="en-US" altLang="zh-CN" sz="2400" dirty="0" smtClean="0"/>
              <a:t>5.2.1 </a:t>
            </a:r>
            <a:r>
              <a:rPr lang="zh-CN" altLang="en-US" sz="2400" dirty="0" smtClean="0"/>
              <a:t>基于距离的可分性测度</a:t>
            </a:r>
            <a:r>
              <a:rPr lang="en-US" altLang="zh-CN" sz="2400" dirty="0" smtClean="0"/>
              <a:t>-</a:t>
            </a:r>
            <a:r>
              <a:rPr lang="zh-CN" altLang="en-US" sz="2400" dirty="0" smtClean="0"/>
              <a:t>总体（续）</a:t>
            </a:r>
            <a:endParaRPr lang="zh-CN" altLang="en-US" sz="2400" dirty="0"/>
          </a:p>
        </p:txBody>
      </p:sp>
      <mc:AlternateContent xmlns:mc="http://schemas.openxmlformats.org/markup-compatibility/2006" xmlns:a14="http://schemas.microsoft.com/office/drawing/2010/main">
        <mc:Choice Requires="a14">
          <p:sp>
            <p:nvSpPr>
              <p:cNvPr id="2" name="TextBox 1"/>
              <p:cNvSpPr txBox="1"/>
              <p:nvPr/>
            </p:nvSpPr>
            <p:spPr>
              <a:xfrm>
                <a:off x="755576" y="2204864"/>
                <a:ext cx="5057795" cy="400110"/>
              </a:xfrm>
              <a:prstGeom prst="rect">
                <a:avLst/>
              </a:prstGeom>
              <a:noFill/>
            </p:spPr>
            <p:txBody>
              <a:bodyPr wrap="none" rtlCol="0">
                <a:spAutoFit/>
              </a:bodyPr>
              <a:lstStyle/>
              <a:p>
                <a:r>
                  <a:rPr lang="zh-CN" altLang="en-US" sz="2000" dirty="0" smtClean="0"/>
                  <a:t>可以用</a:t>
                </a:r>
                <a14:m>
                  <m:oMath xmlns:m="http://schemas.openxmlformats.org/officeDocument/2006/math">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𝑡</m:t>
                        </m:r>
                      </m:sub>
                    </m:sSub>
                  </m:oMath>
                </a14:m>
                <a:r>
                  <a:rPr lang="zh-CN" altLang="en-US" sz="2000" dirty="0" smtClean="0"/>
                  <a:t>，</a:t>
                </a:r>
                <a14:m>
                  <m:oMath xmlns:m="http://schemas.openxmlformats.org/officeDocument/2006/math">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𝑏</m:t>
                        </m:r>
                      </m:sub>
                    </m:sSub>
                  </m:oMath>
                </a14:m>
                <a:r>
                  <a:rPr lang="zh-CN" altLang="en-US" sz="2000" dirty="0" smtClean="0"/>
                  <a:t>，</a:t>
                </a:r>
                <a14:m>
                  <m:oMath xmlns:m="http://schemas.openxmlformats.org/officeDocument/2006/math">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𝑤</m:t>
                        </m:r>
                      </m:sub>
                    </m:sSub>
                  </m:oMath>
                </a14:m>
                <a:r>
                  <a:rPr lang="zh-CN" altLang="en-US" sz="2000" dirty="0" smtClean="0"/>
                  <a:t>构造不同的可分性判据：</a:t>
                </a:r>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55576" y="2204864"/>
                <a:ext cx="5057795" cy="400110"/>
              </a:xfrm>
              <a:prstGeom prst="rect">
                <a:avLst/>
              </a:prstGeom>
              <a:blipFill rotWithShape="1">
                <a:blip r:embed="rId12"/>
                <a:stretch>
                  <a:fillRect l="-1325" t="-10769" r="-602" b="-24615"/>
                </a:stretch>
              </a:blipFill>
            </p:spPr>
            <p:txBody>
              <a:bodyPr/>
              <a:lstStyle/>
              <a:p>
                <a:r>
                  <a:rPr lang="zh-CN" altLang="en-US">
                    <a:noFill/>
                  </a:rPr>
                  <a:t> </a:t>
                </a:r>
              </a:p>
            </p:txBody>
          </p:sp>
        </mc:Fallback>
      </mc:AlternateContent>
      <p:sp>
        <p:nvSpPr>
          <p:cNvPr id="3" name="TextBox 2"/>
          <p:cNvSpPr txBox="1"/>
          <p:nvPr/>
        </p:nvSpPr>
        <p:spPr>
          <a:xfrm>
            <a:off x="2746832" y="5301208"/>
            <a:ext cx="3262432" cy="400110"/>
          </a:xfrm>
          <a:prstGeom prst="rect">
            <a:avLst/>
          </a:prstGeom>
          <a:noFill/>
        </p:spPr>
        <p:txBody>
          <a:bodyPr wrap="none" rtlCol="0">
            <a:spAutoFit/>
          </a:bodyPr>
          <a:lstStyle/>
          <a:p>
            <a:r>
              <a:rPr lang="zh-CN" altLang="en-US" sz="2000" dirty="0" smtClean="0">
                <a:solidFill>
                  <a:srgbClr val="FF0000"/>
                </a:solidFill>
              </a:rPr>
              <a:t>上述判据都是数字越大越好</a:t>
            </a:r>
            <a:endParaRPr lang="zh-CN" altLang="en-US" sz="2000" dirty="0">
              <a:solidFill>
                <a:srgbClr val="FF0000"/>
              </a:solidFill>
            </a:endParaRPr>
          </a:p>
        </p:txBody>
      </p:sp>
      <p:sp>
        <p:nvSpPr>
          <p:cNvPr id="14"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26</a:t>
            </a:fld>
            <a:endParaRPr lang="zh-CN" altLang="en-US" sz="2800" dirty="0"/>
          </a:p>
        </p:txBody>
      </p:sp>
    </p:spTree>
    <p:extLst>
      <p:ext uri="{BB962C8B-B14F-4D97-AF65-F5344CB8AC3E}">
        <p14:creationId xmlns:p14="http://schemas.microsoft.com/office/powerpoint/2010/main" val="42667211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8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58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58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58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8" name="TextBox 7"/>
          <p:cNvSpPr txBox="1"/>
          <p:nvPr/>
        </p:nvSpPr>
        <p:spPr>
          <a:xfrm>
            <a:off x="755576" y="1628800"/>
            <a:ext cx="5904180"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基本概念</a:t>
            </a:r>
            <a:endParaRPr lang="zh-CN" altLang="en-US" sz="2400" dirty="0"/>
          </a:p>
        </p:txBody>
      </p:sp>
      <p:sp>
        <p:nvSpPr>
          <p:cNvPr id="2" name="TextBox 1"/>
          <p:cNvSpPr txBox="1"/>
          <p:nvPr/>
        </p:nvSpPr>
        <p:spPr>
          <a:xfrm>
            <a:off x="755576" y="2101873"/>
            <a:ext cx="7622600" cy="707886"/>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基本思路</a:t>
            </a:r>
            <a:endParaRPr lang="en-US" altLang="zh-CN" sz="2000" dirty="0" smtClean="0"/>
          </a:p>
          <a:p>
            <a:r>
              <a:rPr lang="en-US" altLang="zh-CN" sz="2000" dirty="0"/>
              <a:t> </a:t>
            </a:r>
            <a:r>
              <a:rPr lang="en-US" altLang="zh-CN" sz="2000" dirty="0" smtClean="0"/>
              <a:t>       </a:t>
            </a:r>
            <a:r>
              <a:rPr lang="zh-CN" altLang="en-US" sz="2000" dirty="0" smtClean="0"/>
              <a:t>使用两类概密函数的重叠程度来度量可分性，作为可分性判据</a:t>
            </a:r>
            <a:endParaRPr lang="zh-CN" altLang="en-US" sz="2000" dirty="0"/>
          </a:p>
        </p:txBody>
      </p:sp>
      <mc:AlternateContent xmlns:mc="http://schemas.openxmlformats.org/markup-compatibility/2006" xmlns:a14="http://schemas.microsoft.com/office/drawing/2010/main">
        <mc:Choice Requires="a14">
          <p:sp>
            <p:nvSpPr>
              <p:cNvPr id="10" name="TextBox 9"/>
              <p:cNvSpPr txBox="1"/>
              <p:nvPr/>
            </p:nvSpPr>
            <p:spPr>
              <a:xfrm>
                <a:off x="755576" y="3212976"/>
                <a:ext cx="7488832" cy="17021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t>可分性判据</a:t>
                </a:r>
                <a:r>
                  <a:rPr lang="en-US" altLang="zh-CN" sz="2000" i="1" dirty="0" err="1" smtClean="0"/>
                  <a:t>J</a:t>
                </a:r>
                <a:r>
                  <a:rPr lang="en-US" altLang="zh-CN" sz="2000" i="1" baseline="-25000" dirty="0" err="1" smtClean="0"/>
                  <a:t>p</a:t>
                </a:r>
                <a:r>
                  <a:rPr lang="zh-CN" altLang="en-US" sz="2000" dirty="0" smtClean="0"/>
                  <a:t>应满足</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1</a:t>
                </a:r>
                <a:r>
                  <a:rPr lang="zh-CN" altLang="en-US" sz="2000" dirty="0" smtClean="0"/>
                  <a:t>）</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𝑝</m:t>
                        </m:r>
                      </m:sub>
                    </m:sSub>
                    <m:r>
                      <a:rPr lang="en-US" altLang="zh-CN" sz="2000" i="1" smtClean="0">
                        <a:latin typeface="Cambria Math"/>
                        <a:ea typeface="Cambria Math"/>
                      </a:rPr>
                      <m:t>≥</m:t>
                    </m:r>
                    <m:r>
                      <a:rPr lang="en-US" altLang="zh-CN" sz="2000" b="0" i="1" smtClean="0">
                        <a:latin typeface="Cambria Math"/>
                        <a:ea typeface="Cambria Math"/>
                      </a:rPr>
                      <m:t>0</m:t>
                    </m:r>
                  </m:oMath>
                </a14:m>
                <a:endParaRPr lang="en-US" altLang="zh-CN" sz="2000" dirty="0" smtClean="0"/>
              </a:p>
              <a:p>
                <a:r>
                  <a:rPr lang="en-US" altLang="zh-CN" sz="2000" dirty="0" smtClean="0"/>
                  <a:t>        </a:t>
                </a:r>
                <a:r>
                  <a:rPr lang="zh-CN" altLang="en-US" sz="2000" dirty="0" smtClean="0"/>
                  <a:t>（</a:t>
                </a:r>
                <a:r>
                  <a:rPr lang="en-US" altLang="zh-CN" sz="2000" dirty="0" smtClean="0"/>
                  <a:t>2</a:t>
                </a:r>
                <a:r>
                  <a:rPr lang="zh-CN" altLang="en-US" sz="2000" dirty="0" smtClean="0"/>
                  <a:t>）当两类概率函数完全不重叠时，</a:t>
                </a:r>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𝑝</m:t>
                        </m:r>
                      </m:sub>
                    </m:sSub>
                    <m:r>
                      <a:rPr lang="en-US" altLang="zh-CN" sz="2000" b="0" i="1" smtClean="0">
                        <a:latin typeface="Cambria Math"/>
                      </a:rPr>
                      <m:t>=</m:t>
                    </m:r>
                    <m:r>
                      <a:rPr lang="en-US" altLang="zh-CN" sz="2000" b="0" i="1" smtClean="0">
                        <a:latin typeface="Cambria Math"/>
                      </a:rPr>
                      <m:t>𝑚𝑎𝑥</m:t>
                    </m:r>
                  </m:oMath>
                </a14:m>
                <a:endParaRPr lang="en-US" altLang="zh-CN" sz="2000" dirty="0"/>
              </a:p>
              <a:p>
                <a:r>
                  <a:rPr lang="en-US" altLang="zh-CN" sz="2000" dirty="0" smtClean="0"/>
                  <a:t>        </a:t>
                </a:r>
                <a:r>
                  <a:rPr lang="zh-CN" altLang="en-US" sz="2000" dirty="0" smtClean="0"/>
                  <a:t>（</a:t>
                </a:r>
                <a:r>
                  <a:rPr lang="en-US" altLang="zh-CN" sz="2000" dirty="0" smtClean="0"/>
                  <a:t>3</a:t>
                </a:r>
                <a:r>
                  <a:rPr lang="zh-CN" altLang="en-US" sz="2000" dirty="0" smtClean="0"/>
                  <a:t>）当两类概密函数完全重合时，</a:t>
                </a:r>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𝑝</m:t>
                        </m:r>
                      </m:sub>
                    </m:sSub>
                    <m:r>
                      <a:rPr lang="en-US" altLang="zh-CN" sz="2000" i="1">
                        <a:latin typeface="Cambria Math"/>
                      </a:rPr>
                      <m:t>=</m:t>
                    </m:r>
                    <m:r>
                      <a:rPr lang="en-US" altLang="zh-CN" sz="2000" b="0" i="1" smtClean="0">
                        <a:latin typeface="Cambria Math"/>
                      </a:rPr>
                      <m:t>0</m:t>
                    </m:r>
                  </m:oMath>
                </a14:m>
                <a:endParaRPr lang="en-US" altLang="zh-CN" sz="2000" dirty="0"/>
              </a:p>
              <a:p>
                <a:r>
                  <a:rPr lang="en-US" altLang="zh-CN" sz="2000" dirty="0" smtClean="0"/>
                  <a:t>        </a:t>
                </a:r>
                <a:r>
                  <a:rPr lang="zh-CN" altLang="en-US" sz="2000" dirty="0" smtClean="0"/>
                  <a:t>（</a:t>
                </a:r>
                <a:r>
                  <a:rPr lang="en-US" altLang="zh-CN" sz="2000" dirty="0" smtClean="0"/>
                  <a:t>4</a:t>
                </a:r>
                <a:r>
                  <a:rPr lang="zh-CN" altLang="en-US" sz="2000" dirty="0" smtClean="0"/>
                  <a:t>）相对两个概密具有“对称性”（如，判据呈倒数关系）</a:t>
                </a:r>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55576" y="3212976"/>
                <a:ext cx="7488832" cy="1702197"/>
              </a:xfrm>
              <a:prstGeom prst="rect">
                <a:avLst/>
              </a:prstGeom>
              <a:blipFill rotWithShape="1">
                <a:blip r:embed="rId3"/>
                <a:stretch>
                  <a:fillRect l="-733" t="-2509" r="-244" b="-5735"/>
                </a:stretch>
              </a:blipFill>
            </p:spPr>
            <p:txBody>
              <a:bodyPr/>
              <a:lstStyle/>
              <a:p>
                <a:r>
                  <a:rPr lang="zh-CN" altLang="en-US">
                    <a:noFill/>
                  </a:rPr>
                  <a:t> </a:t>
                </a:r>
              </a:p>
            </p:txBody>
          </p:sp>
        </mc:Fallback>
      </mc:AlternateContent>
      <p:sp>
        <p:nvSpPr>
          <p:cNvPr id="1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27</a:t>
            </a:fld>
            <a:endParaRPr lang="zh-CN" altLang="en-US" sz="2800" dirty="0"/>
          </a:p>
        </p:txBody>
      </p:sp>
    </p:spTree>
    <p:extLst>
      <p:ext uri="{BB962C8B-B14F-4D97-AF65-F5344CB8AC3E}">
        <p14:creationId xmlns:p14="http://schemas.microsoft.com/office/powerpoint/2010/main" val="2630581843"/>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2276" name="Rectangle 4"/>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2277" name="Object 5"/>
          <p:cNvGraphicFramePr>
            <a:graphicFrameLocks noChangeAspect="1"/>
          </p:cNvGraphicFramePr>
          <p:nvPr>
            <p:extLst>
              <p:ext uri="{D42A27DB-BD31-4B8C-83A1-F6EECF244321}">
                <p14:modId xmlns:p14="http://schemas.microsoft.com/office/powerpoint/2010/main" val="1619916584"/>
              </p:ext>
            </p:extLst>
          </p:nvPr>
        </p:nvGraphicFramePr>
        <p:xfrm>
          <a:off x="899592" y="2276872"/>
          <a:ext cx="7488237" cy="3179762"/>
        </p:xfrm>
        <a:graphic>
          <a:graphicData uri="http://schemas.openxmlformats.org/presentationml/2006/ole">
            <mc:AlternateContent xmlns:mc="http://schemas.openxmlformats.org/markup-compatibility/2006">
              <mc:Choice xmlns:v="urn:schemas-microsoft-com:vml" Requires="v">
                <p:oleObj spid="_x0000_s271667" name="位图图像" r:id="rId4" imgW="3791005" imgH="1609716" progId="Paint.Picture">
                  <p:embed/>
                </p:oleObj>
              </mc:Choice>
              <mc:Fallback>
                <p:oleObj name="位图图像" r:id="rId4" imgW="3791005" imgH="160971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276872"/>
                        <a:ext cx="7488237" cy="317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2278" name="Rectangle 6"/>
          <p:cNvSpPr>
            <a:spLocks noChangeArrowheads="1"/>
          </p:cNvSpPr>
          <p:nvPr/>
        </p:nvSpPr>
        <p:spPr bwMode="auto">
          <a:xfrm>
            <a:off x="0" y="4233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TextBox 1"/>
          <p:cNvSpPr txBox="1"/>
          <p:nvPr/>
        </p:nvSpPr>
        <p:spPr>
          <a:xfrm>
            <a:off x="3059832" y="5595827"/>
            <a:ext cx="3390672" cy="707886"/>
          </a:xfrm>
          <a:prstGeom prst="rect">
            <a:avLst/>
          </a:prstGeom>
          <a:noFill/>
        </p:spPr>
        <p:txBody>
          <a:bodyPr wrap="none" rtlCol="0">
            <a:spAutoFit/>
          </a:bodyPr>
          <a:lstStyle/>
          <a:p>
            <a:r>
              <a:rPr lang="en-US" altLang="zh-CN" sz="2000" dirty="0">
                <a:latin typeface="+mn-ea"/>
              </a:rPr>
              <a:t>(a)</a:t>
            </a:r>
            <a:r>
              <a:rPr lang="zh-CN" altLang="en-US" sz="2000" dirty="0">
                <a:latin typeface="+mn-ea"/>
              </a:rPr>
              <a:t>表示两类是完全可分的。</a:t>
            </a:r>
          </a:p>
          <a:p>
            <a:r>
              <a:rPr lang="en-US" altLang="zh-CN" sz="2000" dirty="0">
                <a:latin typeface="+mn-ea"/>
              </a:rPr>
              <a:t>(</a:t>
            </a:r>
            <a:r>
              <a:rPr lang="en-US" altLang="zh-CN" sz="2000" dirty="0" smtClean="0">
                <a:latin typeface="+mn-ea"/>
              </a:rPr>
              <a:t>b</a:t>
            </a:r>
            <a:r>
              <a:rPr lang="en-US" altLang="zh-CN" sz="2000" dirty="0">
                <a:latin typeface="+mn-ea"/>
              </a:rPr>
              <a:t>)</a:t>
            </a:r>
            <a:r>
              <a:rPr lang="zh-CN" altLang="en-US" sz="2000" dirty="0" smtClean="0">
                <a:latin typeface="+mn-ea"/>
              </a:rPr>
              <a:t>是</a:t>
            </a:r>
            <a:r>
              <a:rPr lang="zh-CN" altLang="en-US" sz="2000" dirty="0">
                <a:latin typeface="+mn-ea"/>
              </a:rPr>
              <a:t>完全不可分的。 </a:t>
            </a:r>
          </a:p>
        </p:txBody>
      </p:sp>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6827510"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基本概念（续）</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28</a:t>
            </a:fld>
            <a:endParaRPr lang="zh-CN" altLang="en-US" sz="2800" dirty="0"/>
          </a:p>
        </p:txBody>
      </p:sp>
    </p:spTree>
    <p:extLst>
      <p:ext uri="{BB962C8B-B14F-4D97-AF65-F5344CB8AC3E}">
        <p14:creationId xmlns:p14="http://schemas.microsoft.com/office/powerpoint/2010/main" val="596642491"/>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2276" name="Rectangle 4"/>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6827510"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基本概念（续）</a:t>
            </a:r>
            <a:endParaRPr lang="zh-CN" altLang="en-US" sz="2400" dirty="0"/>
          </a:p>
        </p:txBody>
      </p:sp>
      <p:sp>
        <p:nvSpPr>
          <p:cNvPr id="3" name="TextBox 2"/>
          <p:cNvSpPr txBox="1"/>
          <p:nvPr/>
        </p:nvSpPr>
        <p:spPr>
          <a:xfrm>
            <a:off x="755576" y="2224028"/>
            <a:ext cx="3095719"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常用的可分性测度方法</a:t>
            </a:r>
            <a:endParaRPr lang="zh-CN" altLang="en-US" sz="2000" dirty="0"/>
          </a:p>
        </p:txBody>
      </p:sp>
      <p:sp>
        <p:nvSpPr>
          <p:cNvPr id="4" name="TextBox 3"/>
          <p:cNvSpPr txBox="1"/>
          <p:nvPr/>
        </p:nvSpPr>
        <p:spPr>
          <a:xfrm>
            <a:off x="1187624" y="2708920"/>
            <a:ext cx="2741456" cy="1015663"/>
          </a:xfrm>
          <a:prstGeom prst="rect">
            <a:avLst/>
          </a:prstGeom>
          <a:noFill/>
        </p:spPr>
        <p:txBody>
          <a:bodyPr wrap="none" rtlCol="0">
            <a:spAutoFit/>
          </a:bodyPr>
          <a:lstStyle/>
          <a:p>
            <a:pPr marL="342900" indent="-342900">
              <a:buFont typeface="Wingdings" panose="05000000000000000000" pitchFamily="2" charset="2"/>
              <a:buChar char="l"/>
            </a:pPr>
            <a:r>
              <a:rPr lang="zh-CN" altLang="en-US" sz="2000" dirty="0" smtClean="0"/>
              <a:t>散度</a:t>
            </a:r>
            <a:r>
              <a:rPr lang="en-US" altLang="zh-CN" sz="2000" i="1" dirty="0" smtClean="0"/>
              <a:t>J</a:t>
            </a:r>
            <a:r>
              <a:rPr lang="en-US" altLang="zh-CN" sz="2000" i="1" baseline="-25000" dirty="0" smtClean="0"/>
              <a:t>D</a:t>
            </a:r>
          </a:p>
          <a:p>
            <a:pPr marL="342900" indent="-342900">
              <a:buFont typeface="Wingdings" panose="05000000000000000000" pitchFamily="2" charset="2"/>
              <a:buChar char="l"/>
            </a:pPr>
            <a:r>
              <a:rPr lang="en-US" altLang="zh-CN" sz="2000" dirty="0" smtClean="0"/>
              <a:t>Bhattacharyya</a:t>
            </a:r>
            <a:r>
              <a:rPr lang="zh-CN" altLang="en-US" sz="2000" dirty="0" smtClean="0"/>
              <a:t>判据</a:t>
            </a:r>
            <a:r>
              <a:rPr lang="en-US" altLang="zh-CN" sz="2000" i="1" dirty="0" smtClean="0"/>
              <a:t>J</a:t>
            </a:r>
            <a:r>
              <a:rPr lang="en-US" altLang="zh-CN" sz="2000" i="1" baseline="-25000" dirty="0" smtClean="0"/>
              <a:t>B</a:t>
            </a:r>
          </a:p>
          <a:p>
            <a:pPr marL="342900" indent="-342900">
              <a:buFont typeface="Wingdings" panose="05000000000000000000" pitchFamily="2" charset="2"/>
              <a:buChar char="l"/>
            </a:pPr>
            <a:r>
              <a:rPr lang="en-US" altLang="zh-CN" sz="2000" dirty="0" err="1" smtClean="0"/>
              <a:t>Chernoff</a:t>
            </a:r>
            <a:r>
              <a:rPr lang="zh-CN" altLang="en-US" sz="2000" dirty="0" smtClean="0"/>
              <a:t>判据</a:t>
            </a:r>
            <a:r>
              <a:rPr lang="en-US" altLang="zh-CN" sz="2000" i="1" dirty="0" smtClean="0"/>
              <a:t>J</a:t>
            </a:r>
            <a:r>
              <a:rPr lang="en-US" altLang="zh-CN" sz="2000" i="1" baseline="-25000" dirty="0" smtClean="0"/>
              <a:t>C</a:t>
            </a:r>
            <a:endParaRPr lang="en-US" altLang="zh-CN" sz="2000" i="1" baseline="-250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29</a:t>
            </a:fld>
            <a:endParaRPr lang="zh-CN" altLang="en-US" sz="2800" dirty="0"/>
          </a:p>
        </p:txBody>
      </p:sp>
    </p:spTree>
    <p:extLst>
      <p:ext uri="{BB962C8B-B14F-4D97-AF65-F5344CB8AC3E}">
        <p14:creationId xmlns:p14="http://schemas.microsoft.com/office/powerpoint/2010/main" val="2728624948"/>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第四章 回顾</a:t>
            </a:r>
            <a:endParaRPr lang="zh-CN" altLang="zh-CN" dirty="0" smtClean="0"/>
          </a:p>
        </p:txBody>
      </p:sp>
      <p:sp>
        <p:nvSpPr>
          <p:cNvPr id="51204" name="Rectangle 3"/>
          <p:cNvSpPr>
            <a:spLocks noGrp="1" noChangeArrowheads="1"/>
          </p:cNvSpPr>
          <p:nvPr>
            <p:ph type="body" idx="1"/>
          </p:nvPr>
        </p:nvSpPr>
        <p:spPr>
          <a:xfrm>
            <a:off x="685800" y="1628801"/>
            <a:ext cx="7772400" cy="3528391"/>
          </a:xfrm>
        </p:spPr>
        <p:txBody>
          <a:bodyPr>
            <a:normAutofit/>
          </a:bodyPr>
          <a:lstStyle/>
          <a:p>
            <a:pPr eaLnBrk="1" hangingPunct="1"/>
            <a:r>
              <a:rPr lang="en-US" altLang="zh-CN" sz="2400" dirty="0" smtClean="0"/>
              <a:t>4.3 </a:t>
            </a:r>
            <a:r>
              <a:rPr lang="zh-CN" altLang="en-US" sz="2400" dirty="0" smtClean="0"/>
              <a:t>贝叶斯分类器的</a:t>
            </a:r>
            <a:r>
              <a:rPr lang="zh-CN" altLang="en-US" sz="2400" dirty="0"/>
              <a:t>错误率</a:t>
            </a:r>
            <a:endParaRPr lang="en-US" altLang="zh-CN" sz="2400" dirty="0" smtClean="0"/>
          </a:p>
          <a:p>
            <a:pPr lvl="1" eaLnBrk="1" hangingPunct="1"/>
            <a:r>
              <a:rPr lang="zh-CN" altLang="en-US" sz="2000" dirty="0"/>
              <a:t>能</a:t>
            </a:r>
            <a:r>
              <a:rPr lang="zh-CN" altLang="en-US" sz="2000" dirty="0" smtClean="0"/>
              <a:t>用自己的语言描述错误率的定义和目的</a:t>
            </a:r>
            <a:endParaRPr lang="en-US" altLang="zh-CN" sz="2000" dirty="0" smtClean="0"/>
          </a:p>
          <a:p>
            <a:pPr lvl="1" eaLnBrk="1" hangingPunct="1"/>
            <a:r>
              <a:rPr lang="zh-CN" altLang="en-US" sz="2000" dirty="0"/>
              <a:t>会理论</a:t>
            </a:r>
            <a:r>
              <a:rPr lang="zh-CN" altLang="en-US" sz="2000" dirty="0" smtClean="0"/>
              <a:t>计算最小错误率贝叶斯分类器的错误率（两类、多类）</a:t>
            </a:r>
            <a:endParaRPr lang="en-US" altLang="zh-CN" sz="2000" dirty="0" smtClean="0"/>
          </a:p>
          <a:p>
            <a:pPr lvl="1" eaLnBrk="1" hangingPunct="1"/>
            <a:r>
              <a:rPr lang="zh-CN" altLang="en-US" sz="2000" dirty="0"/>
              <a:t>会理论</a:t>
            </a:r>
            <a:r>
              <a:rPr lang="zh-CN" altLang="en-US" sz="2000" dirty="0" smtClean="0"/>
              <a:t>计算正态分布的贝叶斯分类器的错误率</a:t>
            </a:r>
            <a:endParaRPr lang="en-US" altLang="zh-CN" sz="2000" dirty="0" smtClean="0"/>
          </a:p>
          <a:p>
            <a:pPr lvl="1" eaLnBrk="1" hangingPunct="1"/>
            <a:r>
              <a:rPr lang="zh-CN" altLang="en-US" sz="2000" dirty="0"/>
              <a:t>会实验</a:t>
            </a:r>
            <a:r>
              <a:rPr lang="zh-CN" altLang="en-US" sz="2000" dirty="0" smtClean="0"/>
              <a:t>估计分类器的错误率</a:t>
            </a:r>
            <a:endParaRPr lang="en-US" altLang="zh-CN" sz="2000" dirty="0" smtClean="0"/>
          </a:p>
          <a:p>
            <a:r>
              <a:rPr lang="en-US" altLang="zh-CN" sz="2400" dirty="0" smtClean="0"/>
              <a:t>4.4 </a:t>
            </a:r>
            <a:r>
              <a:rPr lang="zh-CN" altLang="en-US" sz="2400" dirty="0" smtClean="0"/>
              <a:t>聂曼</a:t>
            </a:r>
            <a:r>
              <a:rPr lang="en-US" altLang="zh-CN" sz="2400" dirty="0" smtClean="0"/>
              <a:t>-</a:t>
            </a:r>
            <a:r>
              <a:rPr lang="zh-CN" altLang="en-US" sz="2400" dirty="0" smtClean="0"/>
              <a:t>皮尔逊决策</a:t>
            </a:r>
            <a:endParaRPr lang="en-US" altLang="zh-CN" sz="2000" dirty="0" smtClean="0"/>
          </a:p>
          <a:p>
            <a:pPr lvl="1"/>
            <a:r>
              <a:rPr lang="zh-CN" altLang="en-US" sz="2000" dirty="0" smtClean="0"/>
              <a:t>会使用自己的语言描述聂曼</a:t>
            </a:r>
            <a:r>
              <a:rPr lang="en-US" altLang="zh-CN" sz="2000" dirty="0" smtClean="0"/>
              <a:t>-</a:t>
            </a:r>
            <a:r>
              <a:rPr lang="zh-CN" altLang="en-US" sz="2000" dirty="0" smtClean="0"/>
              <a:t>皮尔逊决策解决的问题和思路</a:t>
            </a:r>
            <a:endParaRPr lang="en-US" altLang="zh-CN" sz="2000" dirty="0" smtClean="0"/>
          </a:p>
          <a:p>
            <a:pPr lvl="1"/>
            <a:r>
              <a:rPr lang="zh-CN" altLang="en-US" sz="2000" dirty="0" smtClean="0"/>
              <a:t>会使用聂曼</a:t>
            </a:r>
            <a:r>
              <a:rPr lang="en-US" altLang="zh-CN" sz="2000" dirty="0" smtClean="0"/>
              <a:t>-</a:t>
            </a:r>
            <a:r>
              <a:rPr lang="zh-CN" altLang="en-US" sz="2000" dirty="0" smtClean="0"/>
              <a:t>皮尔逊决策进行二分类</a:t>
            </a:r>
            <a:endParaRPr lang="en-US" altLang="zh-CN" sz="2000" dirty="0" smtClean="0"/>
          </a:p>
        </p:txBody>
      </p:sp>
      <p:sp>
        <p:nvSpPr>
          <p:cNvPr id="51205" name="矩形 1"/>
          <p:cNvSpPr>
            <a:spLocks noChangeArrowheads="1"/>
          </p:cNvSpPr>
          <p:nvPr/>
        </p:nvSpPr>
        <p:spPr bwMode="auto">
          <a:xfrm>
            <a:off x="8760787"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3</a:t>
            </a:fld>
            <a:endParaRPr lang="en-US" altLang="zh-CN" sz="2800" dirty="0"/>
          </a:p>
        </p:txBody>
      </p:sp>
    </p:spTree>
    <p:extLst>
      <p:ext uri="{BB962C8B-B14F-4D97-AF65-F5344CB8AC3E}">
        <p14:creationId xmlns:p14="http://schemas.microsoft.com/office/powerpoint/2010/main" val="2662202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5288627"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散度</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30</a:t>
            </a:fld>
            <a:endParaRPr lang="zh-CN" altLang="en-US" sz="2800" dirty="0"/>
          </a:p>
        </p:txBody>
      </p:sp>
      <p:sp>
        <p:nvSpPr>
          <p:cNvPr id="2" name="TextBox 1"/>
          <p:cNvSpPr txBox="1"/>
          <p:nvPr/>
        </p:nvSpPr>
        <p:spPr>
          <a:xfrm>
            <a:off x="755576" y="2204864"/>
            <a:ext cx="3095719"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平均可分性信息的定义</a:t>
            </a:r>
            <a:endParaRPr lang="zh-CN" altLang="en-US" sz="2000" dirty="0"/>
          </a:p>
        </p:txBody>
      </p:sp>
      <p:sp>
        <p:nvSpPr>
          <p:cNvPr id="9" name="Rectangle 3"/>
          <p:cNvSpPr txBox="1">
            <a:spLocks noChangeArrowheads="1"/>
          </p:cNvSpPr>
          <p:nvPr/>
        </p:nvSpPr>
        <p:spPr bwMode="auto">
          <a:xfrm>
            <a:off x="774550" y="2708920"/>
            <a:ext cx="7325841"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a:lnSpc>
                <a:spcPct val="90000"/>
              </a:lnSpc>
              <a:buFont typeface="Wingdings" pitchFamily="2" charset="2"/>
              <a:buNone/>
            </a:pPr>
            <a:r>
              <a:rPr lang="zh-CN" altLang="en-US" sz="2000" kern="0" dirty="0" smtClean="0">
                <a:latin typeface="+mn-ea"/>
                <a:sym typeface="Symbol" pitchFamily="18" charset="2"/>
              </a:rPr>
              <a:t>（</a:t>
            </a:r>
            <a:r>
              <a:rPr lang="en-US" altLang="zh-CN" sz="2000" kern="0" dirty="0" smtClean="0">
                <a:latin typeface="+mn-ea"/>
                <a:sym typeface="Symbol" pitchFamily="18" charset="2"/>
              </a:rPr>
              <a:t>1</a:t>
            </a:r>
            <a:r>
              <a:rPr lang="zh-CN" altLang="en-US" sz="2000" kern="0" dirty="0" smtClean="0">
                <a:latin typeface="+mn-ea"/>
                <a:sym typeface="Symbol" pitchFamily="18" charset="2"/>
              </a:rPr>
              <a:t>）</a:t>
            </a:r>
            <a:r>
              <a:rPr lang="zh-CN" altLang="en-US" sz="2000" i="1" kern="0" dirty="0" smtClean="0">
                <a:latin typeface="+mn-ea"/>
                <a:sym typeface="Symbol" pitchFamily="18" charset="2"/>
              </a:rPr>
              <a:t></a:t>
            </a:r>
            <a:r>
              <a:rPr lang="en-US" altLang="zh-CN" sz="2000" i="1" kern="0" baseline="-25000" dirty="0" err="1" smtClean="0">
                <a:latin typeface="+mn-ea"/>
              </a:rPr>
              <a:t>i</a:t>
            </a:r>
            <a:r>
              <a:rPr lang="zh-CN" altLang="en-US" sz="2000" kern="0" dirty="0" smtClean="0">
                <a:latin typeface="+mn-ea"/>
              </a:rPr>
              <a:t>类对</a:t>
            </a:r>
            <a:r>
              <a:rPr lang="zh-CN" altLang="en-US" sz="2000" i="1" kern="0" dirty="0" smtClean="0">
                <a:latin typeface="+mn-ea"/>
                <a:sym typeface="Symbol" pitchFamily="18" charset="2"/>
              </a:rPr>
              <a:t></a:t>
            </a:r>
            <a:r>
              <a:rPr lang="en-US" altLang="zh-CN" sz="2000" i="1" kern="0" baseline="-25000" dirty="0" smtClean="0">
                <a:latin typeface="+mn-ea"/>
              </a:rPr>
              <a:t>j</a:t>
            </a:r>
            <a:r>
              <a:rPr lang="zh-CN" altLang="en-US" sz="2000" kern="0" dirty="0" smtClean="0">
                <a:latin typeface="+mn-ea"/>
              </a:rPr>
              <a:t>类的平均可分性信息为其对数似然比的期望值： </a:t>
            </a:r>
            <a:endParaRPr lang="zh-CN" altLang="en-US" sz="2000" kern="0" dirty="0">
              <a:latin typeface="+mn-ea"/>
            </a:endParaRPr>
          </a:p>
        </p:txBody>
      </p:sp>
      <p:sp>
        <p:nvSpPr>
          <p:cNvPr id="13" name="Rectangle 3"/>
          <p:cNvSpPr txBox="1">
            <a:spLocks noChangeArrowheads="1"/>
          </p:cNvSpPr>
          <p:nvPr/>
        </p:nvSpPr>
        <p:spPr bwMode="auto">
          <a:xfrm>
            <a:off x="775276" y="4005064"/>
            <a:ext cx="703708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a:lnSpc>
                <a:spcPct val="90000"/>
              </a:lnSpc>
              <a:buFont typeface="Wingdings" pitchFamily="2" charset="2"/>
              <a:buNone/>
            </a:pPr>
            <a:r>
              <a:rPr lang="zh-CN" altLang="en-US" sz="2000" kern="0" dirty="0" smtClean="0">
                <a:latin typeface="+mn-ea"/>
                <a:sym typeface="Symbol" pitchFamily="18" charset="2"/>
              </a:rPr>
              <a:t>（</a:t>
            </a:r>
            <a:r>
              <a:rPr lang="en-US" altLang="zh-CN" sz="2000" kern="0" dirty="0" smtClean="0">
                <a:latin typeface="+mn-ea"/>
                <a:sym typeface="Symbol" pitchFamily="18" charset="2"/>
              </a:rPr>
              <a:t>2</a:t>
            </a:r>
            <a:r>
              <a:rPr lang="zh-CN" altLang="en-US" sz="2000" kern="0" dirty="0" smtClean="0">
                <a:latin typeface="+mn-ea"/>
                <a:sym typeface="Symbol" pitchFamily="18" charset="2"/>
              </a:rPr>
              <a:t>）</a:t>
            </a:r>
            <a:r>
              <a:rPr lang="zh-CN" altLang="en-US" sz="2000" i="1" kern="0" dirty="0" smtClean="0">
                <a:latin typeface="+mn-ea"/>
                <a:sym typeface="Symbol" pitchFamily="18" charset="2"/>
              </a:rPr>
              <a:t></a:t>
            </a:r>
            <a:r>
              <a:rPr lang="en-US" altLang="zh-CN" sz="2000" i="1" kern="0" baseline="-25000" dirty="0" smtClean="0">
                <a:latin typeface="+mn-ea"/>
              </a:rPr>
              <a:t>j</a:t>
            </a:r>
            <a:r>
              <a:rPr lang="zh-CN" altLang="en-US" sz="2000" kern="0" dirty="0" smtClean="0">
                <a:latin typeface="+mn-ea"/>
              </a:rPr>
              <a:t>类对</a:t>
            </a:r>
            <a:r>
              <a:rPr lang="zh-CN" altLang="en-US" sz="2000" i="1" kern="0" dirty="0" smtClean="0">
                <a:latin typeface="+mn-ea"/>
                <a:sym typeface="Symbol" pitchFamily="18" charset="2"/>
              </a:rPr>
              <a:t></a:t>
            </a:r>
            <a:r>
              <a:rPr lang="en-US" altLang="zh-CN" sz="2000" i="1" kern="0" baseline="-25000" dirty="0" err="1" smtClean="0">
                <a:latin typeface="+mn-ea"/>
              </a:rPr>
              <a:t>i</a:t>
            </a:r>
            <a:r>
              <a:rPr lang="zh-CN" altLang="en-US" sz="2000" kern="0" dirty="0" smtClean="0">
                <a:latin typeface="+mn-ea"/>
              </a:rPr>
              <a:t>类的平均可分性信息为</a:t>
            </a:r>
            <a:r>
              <a:rPr lang="zh-CN" altLang="en-US" sz="2000" kern="0" dirty="0">
                <a:latin typeface="+mn-ea"/>
              </a:rPr>
              <a:t>其对数似然比的期望值</a:t>
            </a:r>
            <a:r>
              <a:rPr lang="zh-CN" altLang="en-US" sz="2000" kern="0" dirty="0" smtClean="0">
                <a:latin typeface="+mn-ea"/>
              </a:rPr>
              <a:t>： </a:t>
            </a:r>
            <a:endParaRPr lang="zh-CN" altLang="en-US" sz="2000" kern="0" dirty="0">
              <a:latin typeface="+mn-ea"/>
            </a:endParaRPr>
          </a:p>
        </p:txBody>
      </p:sp>
      <mc:AlternateContent xmlns:mc="http://schemas.openxmlformats.org/markup-compatibility/2006" xmlns:a14="http://schemas.microsoft.com/office/drawing/2010/main">
        <mc:Choice Requires="a14">
          <p:sp>
            <p:nvSpPr>
              <p:cNvPr id="7" name="TextBox 6"/>
              <p:cNvSpPr txBox="1"/>
              <p:nvPr/>
            </p:nvSpPr>
            <p:spPr>
              <a:xfrm>
                <a:off x="1683158" y="3125740"/>
                <a:ext cx="5508624" cy="8917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𝐼</m:t>
                          </m:r>
                        </m:e>
                        <m:sub>
                          <m:r>
                            <a:rPr lang="en-US" altLang="zh-CN" sz="2000" b="0" i="1" smtClean="0">
                              <a:latin typeface="Cambria Math"/>
                            </a:rPr>
                            <m:t>𝑖𝑗</m:t>
                          </m:r>
                        </m:sub>
                      </m:sSub>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a:rPr>
                          </m:ctrlPr>
                        </m:dPr>
                        <m:e>
                          <m:r>
                            <a:rPr lang="en-US" altLang="zh-CN" sz="2000" b="0" i="1" smtClean="0">
                              <a:latin typeface="Cambria Math"/>
                            </a:rPr>
                            <m:t>𝑙𝑛</m:t>
                          </m:r>
                          <m:f>
                            <m:fPr>
                              <m:ctrlPr>
                                <a:rPr lang="en-US" altLang="zh-CN" sz="2000" b="0" i="1" smtClean="0">
                                  <a:latin typeface="Cambria Math"/>
                                </a:rPr>
                              </m:ctrlPr>
                            </m:fPr>
                            <m:num>
                              <m:r>
                                <a:rPr lang="en-US" altLang="zh-CN" sz="2000" b="0" i="1" smtClean="0">
                                  <a:latin typeface="Cambria Math"/>
                                </a:rPr>
                                <m:t>𝑝</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e>
                              </m:d>
                            </m:num>
                            <m:den>
                              <m:r>
                                <a:rPr lang="en-US" altLang="zh-CN" sz="2000" b="0" i="1" smtClean="0">
                                  <a:latin typeface="Cambria Math"/>
                                </a:rPr>
                                <m:t>𝑃</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𝑗</m:t>
                                      </m:r>
                                    </m:sub>
                                  </m:sSub>
                                </m:e>
                              </m:d>
                            </m:den>
                          </m:f>
                        </m:e>
                      </m:d>
                      <m:r>
                        <a:rPr lang="en-US" altLang="zh-CN" sz="2000" b="0" i="1" smtClean="0">
                          <a:latin typeface="Cambria Math"/>
                        </a:rPr>
                        <m:t>=</m:t>
                      </m:r>
                      <m:nary>
                        <m:naryPr>
                          <m:ctrlPr>
                            <a:rPr lang="en-US" altLang="zh-CN" sz="2000" b="0" i="1" smtClean="0">
                              <a:latin typeface="Cambria Math"/>
                            </a:rPr>
                          </m:ctrlPr>
                        </m:naryPr>
                        <m:sub>
                          <m:r>
                            <m:rPr>
                              <m:brk m:alnAt="23"/>
                            </m:rPr>
                            <a:rPr lang="en-US" altLang="zh-CN" sz="2000" b="0" i="1" smtClean="0">
                              <a:latin typeface="Cambria Math"/>
                            </a:rPr>
                            <m:t>𝑋</m:t>
                          </m:r>
                        </m:sub>
                        <m:sup>
                          <m:r>
                            <a:rPr lang="en-US" altLang="zh-CN" sz="2000" b="0" i="1" smtClean="0">
                              <a:latin typeface="Cambria Math"/>
                            </a:rPr>
                            <m:t> </m:t>
                          </m:r>
                        </m:sup>
                        <m:e>
                          <m:r>
                            <a:rPr lang="en-US" altLang="zh-CN" sz="2000" b="0" i="1" smtClean="0">
                              <a:latin typeface="Cambria Math"/>
                            </a:rPr>
                            <m:t>𝑝</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e>
                          </m:d>
                          <m:r>
                            <a:rPr lang="en-US" altLang="zh-CN" sz="2000" i="1">
                              <a:latin typeface="Cambria Math"/>
                            </a:rPr>
                            <m:t>𝑙𝑛</m:t>
                          </m:r>
                          <m:f>
                            <m:fPr>
                              <m:ctrlPr>
                                <a:rPr lang="en-US" altLang="zh-CN" sz="2000" i="1">
                                  <a:latin typeface="Cambria Math"/>
                                </a:rPr>
                              </m:ctrlPr>
                            </m:fPr>
                            <m:num>
                              <m:r>
                                <a:rPr lang="en-US" altLang="zh-CN" sz="2000" i="1">
                                  <a:latin typeface="Cambria Math"/>
                                </a:rPr>
                                <m:t>𝑝</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𝑖</m:t>
                                      </m:r>
                                    </m:sub>
                                  </m:sSub>
                                </m:e>
                              </m:d>
                            </m:num>
                            <m:den>
                              <m:r>
                                <a:rPr lang="en-US" altLang="zh-CN" sz="2000" i="1">
                                  <a:latin typeface="Cambria Math"/>
                                </a:rPr>
                                <m:t>𝑃</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𝑗</m:t>
                                      </m:r>
                                    </m:sub>
                                  </m:sSub>
                                </m:e>
                              </m:d>
                            </m:den>
                          </m:f>
                          <m:r>
                            <a:rPr lang="en-US" altLang="zh-CN" sz="2000" b="0" i="1" smtClean="0">
                              <a:latin typeface="Cambria Math"/>
                            </a:rPr>
                            <m:t>𝑑𝑋</m:t>
                          </m:r>
                        </m:e>
                      </m:nary>
                    </m:oMath>
                  </m:oMathPara>
                </a14:m>
                <a:endParaRPr lang="zh-CN" alt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683158" y="3125740"/>
                <a:ext cx="5508624" cy="891719"/>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66511" y="4463852"/>
                <a:ext cx="5574347" cy="8917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𝐼</m:t>
                          </m:r>
                        </m:e>
                        <m:sub>
                          <m:r>
                            <a:rPr lang="en-US" altLang="zh-CN" sz="2000" b="0" i="1" smtClean="0">
                              <a:latin typeface="Cambria Math"/>
                            </a:rPr>
                            <m:t>𝑗𝑖</m:t>
                          </m:r>
                        </m:sub>
                      </m:sSub>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a:rPr>
                          </m:ctrlPr>
                        </m:dPr>
                        <m:e>
                          <m:r>
                            <a:rPr lang="en-US" altLang="zh-CN" sz="2000" b="0" i="1" smtClean="0">
                              <a:latin typeface="Cambria Math"/>
                            </a:rPr>
                            <m:t>𝑙𝑛</m:t>
                          </m:r>
                          <m:f>
                            <m:fPr>
                              <m:ctrlPr>
                                <a:rPr lang="en-US" altLang="zh-CN" sz="2000" b="0" i="1" smtClean="0">
                                  <a:latin typeface="Cambria Math"/>
                                </a:rPr>
                              </m:ctrlPr>
                            </m:fPr>
                            <m:num>
                              <m:r>
                                <a:rPr lang="en-US" altLang="zh-CN" sz="2000" b="0" i="1" smtClean="0">
                                  <a:latin typeface="Cambria Math"/>
                                </a:rPr>
                                <m:t>𝑝</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𝑗</m:t>
                                      </m:r>
                                    </m:sub>
                                  </m:sSub>
                                </m:e>
                              </m:d>
                            </m:num>
                            <m:den>
                              <m:r>
                                <a:rPr lang="en-US" altLang="zh-CN" sz="2000" b="0" i="1" smtClean="0">
                                  <a:latin typeface="Cambria Math"/>
                                </a:rPr>
                                <m:t>𝑃</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e>
                              </m:d>
                            </m:den>
                          </m:f>
                        </m:e>
                      </m:d>
                      <m:r>
                        <a:rPr lang="en-US" altLang="zh-CN" sz="2000" b="0" i="1" smtClean="0">
                          <a:latin typeface="Cambria Math"/>
                        </a:rPr>
                        <m:t>=</m:t>
                      </m:r>
                      <m:nary>
                        <m:naryPr>
                          <m:ctrlPr>
                            <a:rPr lang="en-US" altLang="zh-CN" sz="2000" b="0" i="1" smtClean="0">
                              <a:latin typeface="Cambria Math"/>
                            </a:rPr>
                          </m:ctrlPr>
                        </m:naryPr>
                        <m:sub>
                          <m:r>
                            <m:rPr>
                              <m:brk m:alnAt="23"/>
                            </m:rPr>
                            <a:rPr lang="en-US" altLang="zh-CN" sz="2000" b="0" i="1" smtClean="0">
                              <a:latin typeface="Cambria Math"/>
                            </a:rPr>
                            <m:t>𝑋</m:t>
                          </m:r>
                        </m:sub>
                        <m:sup>
                          <m:r>
                            <a:rPr lang="en-US" altLang="zh-CN" sz="2000" b="0" i="1" smtClean="0">
                              <a:latin typeface="Cambria Math"/>
                            </a:rPr>
                            <m:t> </m:t>
                          </m:r>
                        </m:sup>
                        <m:e>
                          <m:r>
                            <a:rPr lang="en-US" altLang="zh-CN" sz="2000" b="0" i="1" smtClean="0">
                              <a:latin typeface="Cambria Math"/>
                            </a:rPr>
                            <m:t>𝑝</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𝑗</m:t>
                                  </m:r>
                                </m:sub>
                              </m:sSub>
                            </m:e>
                          </m:d>
                          <m:r>
                            <a:rPr lang="en-US" altLang="zh-CN" sz="2000" i="1">
                              <a:latin typeface="Cambria Math"/>
                            </a:rPr>
                            <m:t>𝑙𝑛</m:t>
                          </m:r>
                          <m:f>
                            <m:fPr>
                              <m:ctrlPr>
                                <a:rPr lang="en-US" altLang="zh-CN" sz="2000" i="1">
                                  <a:latin typeface="Cambria Math"/>
                                </a:rPr>
                              </m:ctrlPr>
                            </m:fPr>
                            <m:num>
                              <m:r>
                                <a:rPr lang="en-US" altLang="zh-CN" sz="2000" i="1">
                                  <a:latin typeface="Cambria Math"/>
                                </a:rPr>
                                <m:t>𝑝</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b="0" i="1" smtClean="0">
                                          <a:latin typeface="Cambria Math"/>
                                        </a:rPr>
                                        <m:t>𝑗</m:t>
                                      </m:r>
                                    </m:sub>
                                  </m:sSub>
                                </m:e>
                              </m:d>
                            </m:num>
                            <m:den>
                              <m:r>
                                <a:rPr lang="en-US" altLang="zh-CN" sz="2000" i="1">
                                  <a:latin typeface="Cambria Math"/>
                                </a:rPr>
                                <m:t>𝑃</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b="0" i="1" smtClean="0">
                                          <a:latin typeface="Cambria Math"/>
                                        </a:rPr>
                                        <m:t>𝑖</m:t>
                                      </m:r>
                                    </m:sub>
                                  </m:sSub>
                                </m:e>
                              </m:d>
                            </m:den>
                          </m:f>
                          <m:r>
                            <a:rPr lang="en-US" altLang="zh-CN" sz="2000" b="0" i="1" smtClean="0">
                              <a:latin typeface="Cambria Math"/>
                            </a:rPr>
                            <m:t>𝑑𝑋</m:t>
                          </m:r>
                        </m:e>
                      </m:nary>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666511" y="4463852"/>
                <a:ext cx="5574347" cy="891719"/>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15953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5288627"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散度</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31</a:t>
            </a:fld>
            <a:endParaRPr lang="zh-CN" altLang="en-US" sz="2800" dirty="0"/>
          </a:p>
        </p:txBody>
      </p:sp>
      <p:sp>
        <p:nvSpPr>
          <p:cNvPr id="2" name="TextBox 1"/>
          <p:cNvSpPr txBox="1"/>
          <p:nvPr/>
        </p:nvSpPr>
        <p:spPr>
          <a:xfrm>
            <a:off x="755576" y="2204864"/>
            <a:ext cx="1813317"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散度的定义</a:t>
            </a:r>
            <a:endParaRPr lang="zh-CN" altLang="en-US" sz="2000" dirty="0"/>
          </a:p>
        </p:txBody>
      </p:sp>
      <p:sp>
        <p:nvSpPr>
          <p:cNvPr id="3" name="TextBox 2"/>
          <p:cNvSpPr txBox="1"/>
          <p:nvPr/>
        </p:nvSpPr>
        <p:spPr>
          <a:xfrm>
            <a:off x="1187623" y="2708920"/>
            <a:ext cx="4288353" cy="400110"/>
          </a:xfrm>
          <a:prstGeom prst="rect">
            <a:avLst/>
          </a:prstGeom>
          <a:noFill/>
        </p:spPr>
        <p:txBody>
          <a:bodyPr wrap="none" rtlCol="0">
            <a:spAutoFit/>
          </a:bodyPr>
          <a:lstStyle/>
          <a:p>
            <a:r>
              <a:rPr lang="zh-CN" altLang="en-US" sz="2000" dirty="0" smtClean="0"/>
              <a:t>两类平均可分性信息之和称为散度。</a:t>
            </a:r>
            <a:endParaRPr lang="zh-CN" altLang="en-US" sz="2000" dirty="0"/>
          </a:p>
        </p:txBody>
      </p:sp>
      <p:sp>
        <p:nvSpPr>
          <p:cNvPr id="14" name="TextBox 13"/>
          <p:cNvSpPr txBox="1"/>
          <p:nvPr/>
        </p:nvSpPr>
        <p:spPr>
          <a:xfrm>
            <a:off x="755576" y="3284984"/>
            <a:ext cx="2582758"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散度的数学表达式</a:t>
            </a:r>
            <a:endParaRPr lang="zh-CN" altLang="en-US" sz="2000" dirty="0"/>
          </a:p>
        </p:txBody>
      </p:sp>
      <mc:AlternateContent xmlns:mc="http://schemas.openxmlformats.org/markup-compatibility/2006" xmlns:a14="http://schemas.microsoft.com/office/drawing/2010/main">
        <mc:Choice Requires="a14">
          <p:sp>
            <p:nvSpPr>
              <p:cNvPr id="15" name="TextBox 14"/>
              <p:cNvSpPr txBox="1"/>
              <p:nvPr/>
            </p:nvSpPr>
            <p:spPr>
              <a:xfrm>
                <a:off x="1043608" y="3685094"/>
                <a:ext cx="6630277" cy="8006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𝐷</m:t>
                              </m:r>
                            </m:sub>
                          </m:sSub>
                          <m:r>
                            <a:rPr lang="en-US" altLang="zh-CN" sz="2000" b="0" i="1" smtClean="0">
                              <a:latin typeface="Cambria Math"/>
                            </a:rPr>
                            <m:t>=</m:t>
                          </m:r>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𝑖𝑗</m:t>
                              </m:r>
                            </m:sub>
                          </m:sSub>
                          <m:r>
                            <a:rPr lang="en-US" altLang="zh-CN" sz="2000" b="0" i="1" smtClean="0">
                              <a:latin typeface="Cambria Math"/>
                            </a:rPr>
                            <m:t>=</m:t>
                          </m:r>
                          <m:r>
                            <a:rPr lang="en-US" altLang="zh-CN" sz="2000" b="0" i="1" smtClean="0">
                              <a:latin typeface="Cambria Math"/>
                            </a:rPr>
                            <m:t>𝐼</m:t>
                          </m:r>
                        </m:e>
                        <m:sub>
                          <m:r>
                            <a:rPr lang="en-US" altLang="zh-CN" sz="2000" b="0" i="1" smtClean="0">
                              <a:latin typeface="Cambria Math"/>
                            </a:rPr>
                            <m:t>𝑖𝑗</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𝐼</m:t>
                          </m:r>
                        </m:e>
                        <m:sub>
                          <m:r>
                            <a:rPr lang="en-US" altLang="zh-CN" sz="2000" b="0" i="1" smtClean="0">
                              <a:latin typeface="Cambria Math"/>
                            </a:rPr>
                            <m:t>𝑗𝑖</m:t>
                          </m:r>
                        </m:sub>
                      </m:sSub>
                      <m:r>
                        <a:rPr lang="en-US" altLang="zh-CN" sz="2000" b="0" i="1" smtClean="0">
                          <a:latin typeface="Cambria Math"/>
                        </a:rPr>
                        <m:t>=</m:t>
                      </m:r>
                      <m:nary>
                        <m:naryPr>
                          <m:ctrlPr>
                            <a:rPr lang="en-US" altLang="zh-CN" sz="2000" b="0" i="1" smtClean="0">
                              <a:latin typeface="Cambria Math"/>
                            </a:rPr>
                          </m:ctrlPr>
                        </m:naryPr>
                        <m:sub>
                          <m:r>
                            <m:rPr>
                              <m:brk m:alnAt="23"/>
                            </m:rPr>
                            <a:rPr lang="en-US" altLang="zh-CN" sz="2000" b="0" i="1" smtClean="0">
                              <a:latin typeface="Cambria Math"/>
                            </a:rPr>
                            <m:t>𝑋</m:t>
                          </m:r>
                        </m:sub>
                        <m:sup>
                          <m:r>
                            <a:rPr lang="en-US" altLang="zh-CN" sz="2000" b="0" i="1" smtClean="0">
                              <a:latin typeface="Cambria Math"/>
                            </a:rPr>
                            <m:t> </m:t>
                          </m:r>
                        </m:sup>
                        <m:e>
                          <m:r>
                            <a:rPr lang="en-US" altLang="zh-CN" sz="2000" b="0" i="1" smtClean="0">
                              <a:latin typeface="Cambria Math"/>
                            </a:rPr>
                            <m:t>(</m:t>
                          </m:r>
                          <m:r>
                            <a:rPr lang="en-US" altLang="zh-CN" sz="2000" b="0" i="1" smtClean="0">
                              <a:latin typeface="Cambria Math"/>
                            </a:rPr>
                            <m:t>𝑝</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𝑖</m:t>
                                  </m:r>
                                </m:sub>
                              </m:sSub>
                            </m:e>
                          </m:d>
                          <m:r>
                            <a:rPr lang="en-US" altLang="zh-CN" sz="2000" b="0" i="1" smtClean="0">
                              <a:latin typeface="Cambria Math"/>
                            </a:rPr>
                            <m:t>−</m:t>
                          </m:r>
                          <m:r>
                            <a:rPr lang="en-US" altLang="zh-CN" sz="2000" i="1">
                              <a:latin typeface="Cambria Math"/>
                            </a:rPr>
                            <m:t>𝑝</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b="0" i="1" smtClean="0">
                                      <a:latin typeface="Cambria Math"/>
                                    </a:rPr>
                                    <m:t>𝑗</m:t>
                                  </m:r>
                                </m:sub>
                              </m:sSub>
                            </m:e>
                          </m:d>
                          <m:r>
                            <a:rPr lang="en-US" altLang="zh-CN" sz="2000" b="0" i="1" smtClean="0">
                              <a:latin typeface="Cambria Math"/>
                            </a:rPr>
                            <m:t>)</m:t>
                          </m:r>
                          <m:r>
                            <a:rPr lang="en-US" altLang="zh-CN" sz="2000" i="1">
                              <a:latin typeface="Cambria Math"/>
                            </a:rPr>
                            <m:t>𝑙𝑛</m:t>
                          </m:r>
                          <m:f>
                            <m:fPr>
                              <m:ctrlPr>
                                <a:rPr lang="en-US" altLang="zh-CN" sz="2000" i="1">
                                  <a:latin typeface="Cambria Math"/>
                                </a:rPr>
                              </m:ctrlPr>
                            </m:fPr>
                            <m:num>
                              <m:r>
                                <a:rPr lang="en-US" altLang="zh-CN" sz="2000" i="1">
                                  <a:latin typeface="Cambria Math"/>
                                </a:rPr>
                                <m:t>𝑝</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𝑖</m:t>
                                      </m:r>
                                    </m:sub>
                                  </m:sSub>
                                </m:e>
                              </m:d>
                            </m:num>
                            <m:den>
                              <m:r>
                                <a:rPr lang="en-US" altLang="zh-CN" sz="2000" i="1">
                                  <a:latin typeface="Cambria Math"/>
                                </a:rPr>
                                <m:t>𝑃</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𝑗</m:t>
                                      </m:r>
                                    </m:sub>
                                  </m:sSub>
                                </m:e>
                              </m:d>
                            </m:den>
                          </m:f>
                          <m:r>
                            <a:rPr lang="en-US" altLang="zh-CN" sz="2000" b="0" i="1" smtClean="0">
                              <a:latin typeface="Cambria Math"/>
                            </a:rPr>
                            <m:t>𝑑𝑋</m:t>
                          </m:r>
                        </m:e>
                      </m:nary>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043608" y="3685094"/>
                <a:ext cx="6630277" cy="80066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4601324"/>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5288627"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散度</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32</a:t>
            </a:fld>
            <a:endParaRPr lang="zh-CN" altLang="en-US" sz="2800" dirty="0"/>
          </a:p>
        </p:txBody>
      </p:sp>
      <p:sp>
        <p:nvSpPr>
          <p:cNvPr id="2" name="TextBox 1"/>
          <p:cNvSpPr txBox="1"/>
          <p:nvPr/>
        </p:nvSpPr>
        <p:spPr>
          <a:xfrm>
            <a:off x="755576" y="2204864"/>
            <a:ext cx="1813317"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散度的性质</a:t>
            </a:r>
            <a:endParaRPr lang="zh-CN" altLang="en-US" sz="2000" dirty="0"/>
          </a:p>
        </p:txBody>
      </p:sp>
      <mc:AlternateContent xmlns:mc="http://schemas.openxmlformats.org/markup-compatibility/2006" xmlns:a14="http://schemas.microsoft.com/office/drawing/2010/main">
        <mc:Choice Requires="a14">
          <p:sp>
            <p:nvSpPr>
              <p:cNvPr id="4" name="TextBox 3"/>
              <p:cNvSpPr txBox="1"/>
              <p:nvPr/>
            </p:nvSpPr>
            <p:spPr>
              <a:xfrm>
                <a:off x="1331640" y="2623451"/>
                <a:ext cx="6912768" cy="2936381"/>
              </a:xfrm>
              <a:prstGeom prst="rect">
                <a:avLst/>
              </a:prstGeom>
              <a:noFill/>
            </p:spPr>
            <p:txBody>
              <a:bodyPr wrap="square" rtlCol="0">
                <a:spAutoFit/>
              </a:bodyPr>
              <a:lstStyle/>
              <a:p>
                <a:r>
                  <a:rPr lang="zh-CN" altLang="en-US" sz="2000" dirty="0" smtClean="0">
                    <a:latin typeface="+mn-ea"/>
                  </a:rPr>
                  <a:t>（</a:t>
                </a:r>
                <a:r>
                  <a:rPr lang="en-US" altLang="zh-CN" sz="2000" dirty="0" smtClean="0">
                    <a:latin typeface="+mn-ea"/>
                  </a:rPr>
                  <a:t>1</a:t>
                </a:r>
                <a:r>
                  <a:rPr lang="zh-CN" altLang="en-US" sz="2000" dirty="0" smtClean="0">
                    <a:latin typeface="+mn-ea"/>
                  </a:rPr>
                  <a:t>）</a:t>
                </a:r>
                <a:r>
                  <a:rPr lang="en-US" altLang="zh-CN" sz="2000" i="1" dirty="0" err="1" smtClean="0">
                    <a:latin typeface="+mn-ea"/>
                  </a:rPr>
                  <a:t>J</a:t>
                </a:r>
                <a:r>
                  <a:rPr lang="en-US" altLang="zh-CN" sz="2000" i="1" baseline="-25000" dirty="0" err="1" smtClean="0">
                    <a:latin typeface="+mn-ea"/>
                  </a:rPr>
                  <a:t>ij</a:t>
                </a:r>
                <a:r>
                  <a:rPr lang="en-US" altLang="zh-CN" sz="2000" i="1" baseline="-25000" dirty="0" smtClean="0">
                    <a:latin typeface="+mn-ea"/>
                  </a:rPr>
                  <a:t> </a:t>
                </a:r>
                <a:r>
                  <a:rPr lang="en-US" altLang="zh-CN" sz="2000" dirty="0">
                    <a:latin typeface="+mn-ea"/>
                    <a:sym typeface="Symbol" pitchFamily="18" charset="2"/>
                  </a:rPr>
                  <a:t></a:t>
                </a:r>
                <a:r>
                  <a:rPr lang="en-US" altLang="zh-CN" sz="2000" dirty="0">
                    <a:latin typeface="+mn-ea"/>
                  </a:rPr>
                  <a:t> </a:t>
                </a:r>
                <a:r>
                  <a:rPr lang="en-US" altLang="zh-CN" sz="2000" dirty="0" smtClean="0">
                    <a:latin typeface="+mn-ea"/>
                  </a:rPr>
                  <a:t>0</a:t>
                </a:r>
              </a:p>
              <a:p>
                <a:r>
                  <a:rPr lang="zh-CN" altLang="en-US" sz="2000" dirty="0" smtClean="0">
                    <a:latin typeface="+mn-ea"/>
                  </a:rPr>
                  <a:t>（</a:t>
                </a:r>
                <a:r>
                  <a:rPr lang="en-US" altLang="zh-CN" sz="2000" dirty="0" smtClean="0">
                    <a:latin typeface="+mn-ea"/>
                  </a:rPr>
                  <a:t>2</a:t>
                </a:r>
                <a:r>
                  <a:rPr lang="zh-CN" altLang="en-US" sz="2000" dirty="0" smtClean="0">
                    <a:latin typeface="+mn-ea"/>
                  </a:rPr>
                  <a:t>）对称性</a:t>
                </a:r>
                <a:r>
                  <a:rPr lang="en-US" altLang="zh-CN" sz="2000" dirty="0">
                    <a:latin typeface="+mn-ea"/>
                  </a:rPr>
                  <a:t>: </a:t>
                </a:r>
                <a:r>
                  <a:rPr lang="en-US" altLang="zh-CN" sz="2000" i="1" dirty="0" err="1" smtClean="0">
                    <a:latin typeface="+mn-ea"/>
                  </a:rPr>
                  <a:t>J</a:t>
                </a:r>
                <a:r>
                  <a:rPr lang="en-US" altLang="zh-CN" sz="2000" i="1" baseline="-25000" dirty="0" err="1" smtClean="0">
                    <a:latin typeface="+mn-ea"/>
                  </a:rPr>
                  <a:t>ij</a:t>
                </a:r>
                <a:r>
                  <a:rPr lang="en-US" altLang="zh-CN" sz="2000" i="1" dirty="0" smtClean="0">
                    <a:latin typeface="+mn-ea"/>
                  </a:rPr>
                  <a:t>(</a:t>
                </a:r>
                <a:r>
                  <a:rPr lang="en-US" altLang="zh-CN" sz="2000" i="1" dirty="0">
                    <a:latin typeface="+mn-ea"/>
                    <a:sym typeface="Symbol" pitchFamily="18" charset="2"/>
                  </a:rPr>
                  <a:t></a:t>
                </a:r>
                <a:r>
                  <a:rPr lang="en-US" altLang="zh-CN" sz="2000" i="1" baseline="-25000" dirty="0">
                    <a:latin typeface="+mn-ea"/>
                  </a:rPr>
                  <a:t>1</a:t>
                </a:r>
                <a:r>
                  <a:rPr lang="en-US" altLang="zh-CN" sz="2000" i="1" dirty="0">
                    <a:latin typeface="+mn-ea"/>
                  </a:rPr>
                  <a:t>,</a:t>
                </a:r>
                <a:r>
                  <a:rPr lang="en-US" altLang="zh-CN" sz="2000" i="1" dirty="0">
                    <a:latin typeface="+mn-ea"/>
                    <a:sym typeface="Symbol" pitchFamily="18" charset="2"/>
                  </a:rPr>
                  <a:t></a:t>
                </a:r>
                <a:r>
                  <a:rPr lang="en-US" altLang="zh-CN" sz="2000" i="1" baseline="-25000" dirty="0">
                    <a:latin typeface="+mn-ea"/>
                  </a:rPr>
                  <a:t>2</a:t>
                </a:r>
                <a:r>
                  <a:rPr lang="en-US" altLang="zh-CN" sz="2000" i="1" dirty="0">
                    <a:latin typeface="+mn-ea"/>
                  </a:rPr>
                  <a:t>)= </a:t>
                </a:r>
                <a:r>
                  <a:rPr lang="en-US" altLang="zh-CN" sz="2000" i="1" dirty="0" err="1" smtClean="0">
                    <a:latin typeface="+mn-ea"/>
                  </a:rPr>
                  <a:t>J</a:t>
                </a:r>
                <a:r>
                  <a:rPr lang="en-US" altLang="zh-CN" sz="2000" i="1" baseline="-25000" dirty="0" err="1" smtClean="0">
                    <a:latin typeface="+mn-ea"/>
                  </a:rPr>
                  <a:t>ij</a:t>
                </a:r>
                <a:r>
                  <a:rPr lang="en-US" altLang="zh-CN" sz="2000" i="1" dirty="0" smtClean="0">
                    <a:latin typeface="+mn-ea"/>
                  </a:rPr>
                  <a:t>(</a:t>
                </a:r>
                <a:r>
                  <a:rPr lang="en-US" altLang="zh-CN" sz="2000" i="1" dirty="0">
                    <a:latin typeface="+mn-ea"/>
                    <a:sym typeface="Symbol" pitchFamily="18" charset="2"/>
                  </a:rPr>
                  <a:t></a:t>
                </a:r>
                <a:r>
                  <a:rPr lang="en-US" altLang="zh-CN" sz="2000" i="1" baseline="-25000" dirty="0">
                    <a:latin typeface="+mn-ea"/>
                  </a:rPr>
                  <a:t>2</a:t>
                </a:r>
                <a:r>
                  <a:rPr lang="en-US" altLang="zh-CN" sz="2000" i="1" dirty="0">
                    <a:latin typeface="+mn-ea"/>
                  </a:rPr>
                  <a:t>,</a:t>
                </a:r>
                <a:r>
                  <a:rPr lang="en-US" altLang="zh-CN" sz="2000" i="1" dirty="0">
                    <a:latin typeface="+mn-ea"/>
                    <a:sym typeface="Symbol" pitchFamily="18" charset="2"/>
                  </a:rPr>
                  <a:t></a:t>
                </a:r>
                <a:r>
                  <a:rPr lang="en-US" altLang="zh-CN" sz="2000" i="1" baseline="-25000" dirty="0">
                    <a:latin typeface="+mn-ea"/>
                  </a:rPr>
                  <a:t>1</a:t>
                </a:r>
                <a:r>
                  <a:rPr lang="en-US" altLang="zh-CN" sz="2000" i="1" dirty="0" smtClean="0">
                    <a:latin typeface="+mn-ea"/>
                  </a:rPr>
                  <a:t>)</a:t>
                </a:r>
              </a:p>
              <a:p>
                <a:r>
                  <a:rPr lang="zh-CN" altLang="en-US" sz="2000" dirty="0" smtClean="0">
                    <a:latin typeface="+mn-ea"/>
                  </a:rPr>
                  <a:t>（</a:t>
                </a:r>
                <a:r>
                  <a:rPr lang="en-US" altLang="zh-CN" sz="2000" dirty="0" smtClean="0">
                    <a:latin typeface="+mn-ea"/>
                  </a:rPr>
                  <a:t>3</a:t>
                </a:r>
                <a:r>
                  <a:rPr lang="zh-CN" altLang="en-US" sz="2000" dirty="0" smtClean="0">
                    <a:latin typeface="+mn-ea"/>
                  </a:rPr>
                  <a:t>）</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𝑖𝑗</m:t>
                        </m:r>
                      </m:sub>
                    </m:sSub>
                    <m:r>
                      <a:rPr lang="en-US" altLang="zh-CN" sz="2000" b="0" i="1" smtClean="0">
                        <a:latin typeface="Cambria Math"/>
                      </a:rPr>
                      <m:t>=0</m:t>
                    </m:r>
                    <m:r>
                      <a:rPr lang="en-US" altLang="zh-CN" sz="2000" b="0" i="1" smtClean="0">
                        <a:latin typeface="Cambria Math"/>
                        <a:ea typeface="Cambria Math"/>
                      </a:rPr>
                      <m:t>↔</m:t>
                    </m:r>
                    <m:r>
                      <a:rPr lang="en-US" altLang="zh-CN" sz="2000" b="0" i="1" smtClean="0">
                        <a:latin typeface="Cambria Math"/>
                        <a:ea typeface="Cambria Math"/>
                      </a:rPr>
                      <m:t>𝑝</m:t>
                    </m:r>
                    <m:d>
                      <m:dPr>
                        <m:ctrlPr>
                          <a:rPr lang="en-US" altLang="zh-CN" sz="2000" b="0" i="1" smtClean="0">
                            <a:latin typeface="Cambria Math"/>
                            <a:ea typeface="Cambria Math"/>
                          </a:rPr>
                        </m:ctrlPr>
                      </m:dPr>
                      <m:e>
                        <m:r>
                          <a:rPr lang="en-US" altLang="zh-CN" sz="2000" b="0" i="1" smtClean="0">
                            <a:latin typeface="Cambria Math"/>
                            <a:ea typeface="Cambria Math"/>
                          </a:rPr>
                          <m:t>𝑋</m:t>
                        </m:r>
                      </m:e>
                      <m:e>
                        <m:sSub>
                          <m:sSubPr>
                            <m:ctrlPr>
                              <a:rPr lang="en-US" altLang="zh-CN" sz="2000" b="0" i="1" smtClean="0">
                                <a:latin typeface="Cambria Math"/>
                                <a:ea typeface="Cambria Math"/>
                              </a:rPr>
                            </m:ctrlPr>
                          </m:sSubPr>
                          <m:e>
                            <m:r>
                              <a:rPr lang="zh-CN" altLang="en-US" sz="2000" b="0" i="1" smtClean="0">
                                <a:latin typeface="Cambria Math"/>
                                <a:ea typeface="Cambria Math"/>
                              </a:rPr>
                              <m:t>𝜔</m:t>
                            </m:r>
                          </m:e>
                          <m:sub>
                            <m:r>
                              <a:rPr lang="en-US" altLang="zh-CN" sz="2000" b="0" i="1" smtClean="0">
                                <a:latin typeface="Cambria Math"/>
                                <a:ea typeface="Cambria Math"/>
                              </a:rPr>
                              <m:t>𝑖</m:t>
                            </m:r>
                          </m:sub>
                        </m:sSub>
                      </m:e>
                    </m:d>
                    <m:r>
                      <a:rPr lang="en-US" altLang="zh-CN" sz="2000" b="0" i="1" smtClean="0">
                        <a:latin typeface="Cambria Math"/>
                        <a:ea typeface="Cambria Math"/>
                      </a:rPr>
                      <m:t>=</m:t>
                    </m:r>
                    <m:r>
                      <a:rPr lang="en-US" altLang="zh-CN" sz="2000" b="0" i="1" smtClean="0">
                        <a:latin typeface="Cambria Math"/>
                        <a:ea typeface="Cambria Math"/>
                      </a:rPr>
                      <m:t>𝑝</m:t>
                    </m:r>
                    <m:r>
                      <a:rPr lang="en-US" altLang="zh-CN" sz="2000" b="0" i="1" smtClean="0">
                        <a:latin typeface="Cambria Math"/>
                        <a:ea typeface="Cambria Math"/>
                      </a:rPr>
                      <m:t>(</m:t>
                    </m:r>
                    <m:r>
                      <a:rPr lang="en-US" altLang="zh-CN" sz="2000" b="0" i="1" smtClean="0">
                        <a:latin typeface="Cambria Math"/>
                        <a:ea typeface="Cambria Math"/>
                      </a:rPr>
                      <m:t>𝑋</m:t>
                    </m:r>
                    <m:r>
                      <a:rPr lang="en-US" altLang="zh-CN" sz="2000" b="0" i="1" smtClean="0">
                        <a:latin typeface="Cambria Math"/>
                        <a:ea typeface="Cambria Math"/>
                      </a:rPr>
                      <m:t>|</m:t>
                    </m:r>
                    <m:sSub>
                      <m:sSubPr>
                        <m:ctrlPr>
                          <a:rPr lang="en-US" altLang="zh-CN" sz="2000" b="0" i="1" smtClean="0">
                            <a:latin typeface="Cambria Math"/>
                            <a:ea typeface="Cambria Math"/>
                          </a:rPr>
                        </m:ctrlPr>
                      </m:sSubPr>
                      <m:e>
                        <m:r>
                          <a:rPr lang="zh-CN" altLang="en-US" sz="2000" b="0" i="1" smtClean="0">
                            <a:latin typeface="Cambria Math"/>
                            <a:ea typeface="Cambria Math"/>
                          </a:rPr>
                          <m:t>𝜔</m:t>
                        </m:r>
                      </m:e>
                      <m:sub>
                        <m:r>
                          <a:rPr lang="en-US" altLang="zh-CN" sz="2000" b="0" i="1" smtClean="0">
                            <a:latin typeface="Cambria Math"/>
                            <a:ea typeface="Cambria Math"/>
                          </a:rPr>
                          <m:t>𝑗</m:t>
                        </m:r>
                      </m:sub>
                    </m:sSub>
                    <m:r>
                      <a:rPr lang="en-US" altLang="zh-CN" sz="2000" b="0" i="1" smtClean="0">
                        <a:latin typeface="Cambria Math"/>
                        <a:ea typeface="Cambria Math"/>
                      </a:rPr>
                      <m:t>)</m:t>
                    </m:r>
                  </m:oMath>
                </a14:m>
                <a:endParaRPr lang="en-US" altLang="zh-CN" sz="2000" dirty="0" smtClean="0">
                  <a:latin typeface="+mn-ea"/>
                </a:endParaRPr>
              </a:p>
              <a:p>
                <a:r>
                  <a:rPr lang="zh-CN" altLang="en-US" sz="2000" dirty="0" smtClean="0">
                    <a:latin typeface="+mn-ea"/>
                  </a:rPr>
                  <a:t>（</a:t>
                </a:r>
                <a:r>
                  <a:rPr lang="en-US" altLang="zh-CN" sz="2000" dirty="0" smtClean="0">
                    <a:latin typeface="+mn-ea"/>
                  </a:rPr>
                  <a:t>4</a:t>
                </a:r>
                <a:r>
                  <a:rPr lang="zh-CN" altLang="en-US" sz="2000" dirty="0" smtClean="0">
                    <a:latin typeface="+mn-ea"/>
                  </a:rPr>
                  <a:t>）可加性。</a:t>
                </a:r>
                <a:endParaRPr lang="en-US" altLang="zh-CN" sz="2000" dirty="0" smtClean="0">
                  <a:latin typeface="+mn-ea"/>
                </a:endParaRPr>
              </a:p>
              <a:p>
                <a:r>
                  <a:rPr lang="en-US" altLang="zh-CN" sz="2000" dirty="0">
                    <a:latin typeface="+mn-ea"/>
                  </a:rPr>
                  <a:t> </a:t>
                </a:r>
                <a:r>
                  <a:rPr lang="en-US" altLang="zh-CN" sz="2000" dirty="0" smtClean="0">
                    <a:latin typeface="+mn-ea"/>
                  </a:rPr>
                  <a:t>   </a:t>
                </a:r>
                <a:r>
                  <a:rPr lang="zh-CN" altLang="en-US" sz="2000" dirty="0" smtClean="0">
                    <a:latin typeface="+mn-ea"/>
                  </a:rPr>
                  <a:t>对于模式向量</a:t>
                </a:r>
                <a14:m>
                  <m:oMath xmlns:m="http://schemas.openxmlformats.org/officeDocument/2006/math">
                    <m:r>
                      <a:rPr lang="en-US" altLang="zh-CN" sz="2000" b="0" i="1" smtClean="0">
                        <a:latin typeface="Cambria Math"/>
                      </a:rPr>
                      <m:t>𝑋</m:t>
                    </m:r>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b="0" i="1" smtClean="0">
                                <a:latin typeface="Cambria Math"/>
                              </a:rPr>
                              <m:t>2</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b="0" i="1" smtClean="0">
                                <a:latin typeface="Cambria Math"/>
                              </a:rPr>
                              <m:t>𝑛</m:t>
                            </m:r>
                          </m:sub>
                        </m:sSub>
                        <m:r>
                          <a:rPr lang="en-US" altLang="zh-CN" sz="2000" b="0" i="1" smtClean="0">
                            <a:latin typeface="Cambria Math"/>
                          </a:rPr>
                          <m:t>)</m:t>
                        </m:r>
                      </m:e>
                      <m:sup>
                        <m:r>
                          <a:rPr lang="en-US" altLang="zh-CN" sz="2000" b="0" i="1" smtClean="0">
                            <a:latin typeface="Cambria Math"/>
                          </a:rPr>
                          <m:t>𝑇</m:t>
                        </m:r>
                      </m:sup>
                    </m:sSup>
                  </m:oMath>
                </a14:m>
                <a:r>
                  <a:rPr lang="zh-CN" altLang="en-US" sz="2000" dirty="0" smtClean="0">
                    <a:latin typeface="+mn-ea"/>
                  </a:rPr>
                  <a:t>，若各分量相互独立，则</a:t>
                </a:r>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b="0" i="1" smtClean="0">
                        <a:latin typeface="Cambria Math"/>
                      </a:rPr>
                      <m:t>(</m:t>
                    </m:r>
                    <m:r>
                      <a:rPr lang="en-US" altLang="zh-CN" sz="2000" b="0" i="1" smtClean="0">
                        <a:latin typeface="Cambria Math"/>
                      </a:rPr>
                      <m:t>𝑋</m:t>
                    </m:r>
                    <m:r>
                      <a:rPr lang="en-US" altLang="zh-CN" sz="2000" b="0" i="1" smtClean="0">
                        <a:latin typeface="Cambria Math"/>
                      </a:rPr>
                      <m:t>)=</m:t>
                    </m:r>
                  </m:oMath>
                </a14:m>
                <a:r>
                  <a:rPr lang="en-US" altLang="zh-CN" sz="2000" dirty="0"/>
                  <a:t> </a:t>
                </a:r>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1</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2</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𝑛</m:t>
                        </m:r>
                      </m:sub>
                    </m:sSub>
                    <m:r>
                      <a:rPr lang="en-US" altLang="zh-CN" sz="2000" i="1">
                        <a:latin typeface="Cambria Math"/>
                      </a:rPr>
                      <m:t>)=</m:t>
                    </m:r>
                    <m:nary>
                      <m:naryPr>
                        <m:chr m:val="∑"/>
                        <m:ctrlPr>
                          <a:rPr lang="en-US" altLang="zh-CN" sz="2000" i="1" smtClean="0">
                            <a:latin typeface="Cambria Math"/>
                          </a:rPr>
                        </m:ctrlPr>
                      </m:naryPr>
                      <m:sub>
                        <m:r>
                          <m:rPr>
                            <m:brk m:alnAt="23"/>
                          </m:rPr>
                          <a:rPr lang="en-US" altLang="zh-CN" sz="2000" b="0" i="1" smtClean="0">
                            <a:latin typeface="Cambria Math"/>
                          </a:rPr>
                          <m:t>𝑘</m:t>
                        </m:r>
                        <m:r>
                          <a:rPr lang="en-US" altLang="zh-CN" sz="2000" b="0" i="1" smtClean="0">
                            <a:latin typeface="Cambria Math"/>
                          </a:rPr>
                          <m:t>=1</m:t>
                        </m:r>
                      </m:sub>
                      <m:sup>
                        <m:r>
                          <a:rPr lang="en-US" altLang="zh-CN" sz="2000" b="0" i="1" smtClean="0">
                            <a:latin typeface="Cambria Math"/>
                          </a:rPr>
                          <m:t>𝑛</m:t>
                        </m:r>
                      </m:sup>
                      <m:e>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i="1">
                            <a:latin typeface="Cambria Math"/>
                          </a:rPr>
                          <m:t>(</m:t>
                        </m:r>
                        <m:sSub>
                          <m:sSubPr>
                            <m:ctrlPr>
                              <a:rPr lang="en-US" altLang="zh-CN" sz="2000" i="1" smtClean="0">
                                <a:latin typeface="Cambria Math"/>
                              </a:rPr>
                            </m:ctrlPr>
                          </m:sSubPr>
                          <m:e>
                            <m:r>
                              <a:rPr lang="en-US" altLang="zh-CN" sz="2000" b="0" i="1" smtClean="0">
                                <a:latin typeface="Cambria Math"/>
                              </a:rPr>
                              <m:t>𝑥</m:t>
                            </m:r>
                          </m:e>
                          <m:sub>
                            <m:r>
                              <a:rPr lang="en-US" altLang="zh-CN" sz="2000" b="0" i="1" smtClean="0">
                                <a:latin typeface="Cambria Math"/>
                              </a:rPr>
                              <m:t>𝑘</m:t>
                            </m:r>
                          </m:sub>
                        </m:sSub>
                        <m:r>
                          <a:rPr lang="en-US" altLang="zh-CN" sz="2000" i="1">
                            <a:latin typeface="Cambria Math"/>
                          </a:rPr>
                          <m:t>)</m:t>
                        </m:r>
                      </m:e>
                    </m:nary>
                  </m:oMath>
                </a14:m>
                <a:endParaRPr lang="en-US" altLang="zh-CN" sz="2000" dirty="0">
                  <a:latin typeface="+mn-ea"/>
                </a:endParaRPr>
              </a:p>
              <a:p>
                <a:r>
                  <a:rPr lang="zh-CN" altLang="en-US" sz="2000" dirty="0" smtClean="0">
                    <a:latin typeface="+mn-ea"/>
                  </a:rPr>
                  <a:t>（</a:t>
                </a:r>
                <a:r>
                  <a:rPr lang="en-US" altLang="zh-CN" sz="2000" dirty="0" smtClean="0">
                    <a:latin typeface="+mn-ea"/>
                  </a:rPr>
                  <a:t>5</a:t>
                </a:r>
                <a:r>
                  <a:rPr lang="zh-CN" altLang="en-US" sz="2000" dirty="0" smtClean="0">
                    <a:latin typeface="+mn-ea"/>
                  </a:rPr>
                  <a:t>）对新特征的可加性。</a:t>
                </a:r>
                <a:endParaRPr lang="en-US" altLang="zh-CN" sz="2000" dirty="0" smtClean="0">
                  <a:latin typeface="+mn-ea"/>
                </a:endParaRPr>
              </a:p>
              <a:p>
                <a:r>
                  <a:rPr lang="en-US" altLang="zh-CN" sz="2000" dirty="0">
                    <a:latin typeface="+mn-ea"/>
                  </a:rPr>
                  <a:t> </a:t>
                </a:r>
                <a:r>
                  <a:rPr lang="en-US" altLang="zh-CN" sz="2000" dirty="0" smtClean="0">
                    <a:latin typeface="+mn-ea"/>
                  </a:rPr>
                  <a:t>   </a:t>
                </a:r>
                <a:r>
                  <a:rPr lang="zh-CN" altLang="en-US" sz="2000" dirty="0" smtClean="0">
                    <a:latin typeface="+mn-ea"/>
                  </a:rPr>
                  <a:t>对于</a:t>
                </a:r>
                <a:r>
                  <a:rPr lang="zh-CN" altLang="en-US" sz="2000" dirty="0">
                    <a:latin typeface="+mn-ea"/>
                  </a:rPr>
                  <a:t>模式向量</a:t>
                </a:r>
                <a14:m>
                  <m:oMath xmlns:m="http://schemas.openxmlformats.org/officeDocument/2006/math">
                    <m:r>
                      <a:rPr lang="en-US" altLang="zh-CN" sz="2000" i="1">
                        <a:latin typeface="Cambria Math"/>
                      </a:rPr>
                      <m:t>𝑋</m:t>
                    </m:r>
                    <m:r>
                      <a:rPr lang="en-US" altLang="zh-CN" sz="2000" i="1">
                        <a:latin typeface="Cambria Math"/>
                      </a:rPr>
                      <m:t>=</m:t>
                    </m:r>
                    <m:sSup>
                      <m:sSupPr>
                        <m:ctrlPr>
                          <a:rPr lang="en-US" altLang="zh-CN" sz="2000" i="1">
                            <a:latin typeface="Cambria Math"/>
                          </a:rPr>
                        </m:ctrlPr>
                      </m:sSupPr>
                      <m:e>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1</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2</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𝑛</m:t>
                            </m:r>
                          </m:sub>
                        </m:sSub>
                        <m:r>
                          <a:rPr lang="en-US" altLang="zh-CN" sz="2000" i="1">
                            <a:latin typeface="Cambria Math"/>
                          </a:rPr>
                          <m:t>)</m:t>
                        </m:r>
                      </m:e>
                      <m:sup>
                        <m:r>
                          <a:rPr lang="en-US" altLang="zh-CN" sz="2000" i="1">
                            <a:latin typeface="Cambria Math"/>
                          </a:rPr>
                          <m:t>𝑇</m:t>
                        </m:r>
                      </m:sup>
                    </m:sSup>
                  </m:oMath>
                </a14:m>
                <a:r>
                  <a:rPr lang="zh-CN" altLang="en-US" sz="2000" dirty="0">
                    <a:latin typeface="+mn-ea"/>
                  </a:rPr>
                  <a:t>，若各分量相互独立，则</a:t>
                </a:r>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1</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2</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𝑛</m:t>
                        </m:r>
                      </m:sub>
                    </m:sSub>
                    <m:r>
                      <a:rPr lang="en-US" altLang="zh-CN" sz="2000" b="0" i="1" smtClean="0">
                        <a:latin typeface="Cambria Math"/>
                      </a:rPr>
                      <m:t>)</m:t>
                    </m:r>
                    <m:r>
                      <a:rPr lang="en-US" altLang="zh-CN" sz="2000" b="0" i="1" smtClean="0">
                        <a:latin typeface="Cambria Math"/>
                        <a:ea typeface="Cambria Math"/>
                      </a:rPr>
                      <m:t>≤</m:t>
                    </m:r>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1</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2</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𝑛</m:t>
                        </m:r>
                      </m:sub>
                    </m:sSub>
                    <m:r>
                      <a:rPr lang="en-US" altLang="zh-CN" sz="2000" b="0" i="1" smtClean="0">
                        <a:latin typeface="Cambria Math"/>
                      </a:rPr>
                      <m:t>,</m:t>
                    </m:r>
                    <m:sSub>
                      <m:sSubPr>
                        <m:ctrlPr>
                          <a:rPr lang="en-US" altLang="zh-CN" sz="2000" i="1">
                            <a:latin typeface="Cambria Math"/>
                          </a:rPr>
                        </m:ctrlPr>
                      </m:sSubPr>
                      <m:e>
                        <m:r>
                          <a:rPr lang="en-US" altLang="zh-CN" sz="2000" i="1">
                            <a:latin typeface="Cambria Math"/>
                          </a:rPr>
                          <m:t>𝑥</m:t>
                        </m:r>
                      </m:e>
                      <m:sub>
                        <m:r>
                          <a:rPr lang="en-US" altLang="zh-CN" sz="2000" i="1">
                            <a:latin typeface="Cambria Math"/>
                          </a:rPr>
                          <m:t>𝑛</m:t>
                        </m:r>
                        <m:r>
                          <a:rPr lang="en-US" altLang="zh-CN" sz="2000" b="0" i="1" smtClean="0">
                            <a:latin typeface="Cambria Math"/>
                          </a:rPr>
                          <m:t>+1</m:t>
                        </m:r>
                      </m:sub>
                    </m:sSub>
                    <m:r>
                      <a:rPr lang="en-US" altLang="zh-CN" sz="2000" i="1">
                        <a:latin typeface="Cambria Math"/>
                      </a:rPr>
                      <m:t>)</m:t>
                    </m:r>
                  </m:oMath>
                </a14:m>
                <a:endParaRPr lang="en-US" altLang="zh-CN" sz="2000" dirty="0" smtClean="0">
                  <a:latin typeface="+mn-ea"/>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31640" y="2623451"/>
                <a:ext cx="6912768" cy="2936381"/>
              </a:xfrm>
              <a:prstGeom prst="rect">
                <a:avLst/>
              </a:prstGeom>
              <a:blipFill rotWithShape="1">
                <a:blip r:embed="rId3"/>
                <a:stretch>
                  <a:fillRect l="-882" t="-1452" r="-705" b="-1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550490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5288627"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散度</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33</a:t>
            </a:fld>
            <a:endParaRPr lang="zh-CN" altLang="en-US" sz="2800" dirty="0"/>
          </a:p>
        </p:txBody>
      </p:sp>
      <p:sp>
        <p:nvSpPr>
          <p:cNvPr id="2" name="TextBox 1"/>
          <p:cNvSpPr txBox="1"/>
          <p:nvPr/>
        </p:nvSpPr>
        <p:spPr>
          <a:xfrm>
            <a:off x="755576" y="2204864"/>
            <a:ext cx="3608680"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两个正态分布模式类的散度</a:t>
            </a:r>
            <a:endParaRPr lang="zh-CN" altLang="en-US" sz="2000" dirty="0"/>
          </a:p>
        </p:txBody>
      </p:sp>
      <mc:AlternateContent xmlns:mc="http://schemas.openxmlformats.org/markup-compatibility/2006" xmlns:a14="http://schemas.microsoft.com/office/drawing/2010/main">
        <mc:Choice Requires="a14">
          <p:sp>
            <p:nvSpPr>
              <p:cNvPr id="5" name="TextBox 4"/>
              <p:cNvSpPr txBox="1"/>
              <p:nvPr/>
            </p:nvSpPr>
            <p:spPr>
              <a:xfrm>
                <a:off x="1077091" y="2604974"/>
                <a:ext cx="7090401" cy="2192716"/>
              </a:xfrm>
              <a:prstGeom prst="rect">
                <a:avLst/>
              </a:prstGeom>
              <a:noFill/>
            </p:spPr>
            <p:txBody>
              <a:bodyPr wrap="square" rtlCol="0">
                <a:spAutoFit/>
              </a:bodyPr>
              <a:lstStyle/>
              <a:p>
                <a:r>
                  <a:rPr lang="zh-CN" altLang="en-US" sz="2000" dirty="0" smtClean="0"/>
                  <a:t>当两类都是正态分布时：</a:t>
                </a:r>
                <a:endParaRPr lang="en-US" altLang="zh-CN" sz="2000" dirty="0" smtClean="0"/>
              </a:p>
              <a:p>
                <a:pPr/>
                <a14:m>
                  <m:oMathPara xmlns:m="http://schemas.openxmlformats.org/officeDocument/2006/math">
                    <m:oMathParaPr>
                      <m:jc m:val="left"/>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𝑖𝑗</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𝐼</m:t>
                          </m:r>
                        </m:e>
                        <m:sub>
                          <m:r>
                            <a:rPr lang="en-US" altLang="zh-CN" sz="2000" b="0" i="1" smtClean="0">
                              <a:latin typeface="Cambria Math"/>
                            </a:rPr>
                            <m:t>𝑖𝑗</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𝐼</m:t>
                          </m:r>
                        </m:e>
                        <m:sub>
                          <m:r>
                            <a:rPr lang="en-US" altLang="zh-CN" sz="2000" b="0" i="1" smtClean="0">
                              <a:latin typeface="Cambria Math"/>
                            </a:rPr>
                            <m:t>𝑗𝑖</m:t>
                          </m:r>
                        </m:sub>
                      </m:sSub>
                    </m:oMath>
                  </m:oMathPara>
                </a14:m>
                <a:endParaRPr lang="en-US" altLang="zh-CN" sz="2000" b="0" i="1" dirty="0" smtClean="0">
                  <a:latin typeface="Cambria Math"/>
                </a:endParaRPr>
              </a:p>
              <a:p>
                <a:pPr/>
                <a14:m>
                  <m:oMathPara xmlns:m="http://schemas.openxmlformats.org/officeDocument/2006/math">
                    <m:oMathParaPr>
                      <m:jc m:val="left"/>
                    </m:oMathParaPr>
                    <m:oMath xmlns:m="http://schemas.openxmlformats.org/officeDocument/2006/math">
                      <m:r>
                        <a:rPr lang="en-US" altLang="zh-CN" sz="2000" b="0" i="1" smtClean="0">
                          <a:latin typeface="Cambria Math"/>
                        </a:rPr>
                        <m:t>     </m:t>
                      </m:r>
                      <m:r>
                        <a:rPr lang="en-US" altLang="zh-CN" sz="2000" i="1">
                          <a:latin typeface="Cambria Math"/>
                        </a:rPr>
                        <m:t>=</m:t>
                      </m:r>
                      <m:f>
                        <m:fPr>
                          <m:ctrlPr>
                            <a:rPr lang="en-US" altLang="zh-CN" sz="2000" i="1">
                              <a:latin typeface="Cambria Math"/>
                            </a:rPr>
                          </m:ctrlPr>
                        </m:fPr>
                        <m:num>
                          <m:r>
                            <a:rPr lang="en-US" altLang="zh-CN" sz="2000" i="1">
                              <a:latin typeface="Cambria Math"/>
                            </a:rPr>
                            <m:t>1</m:t>
                          </m:r>
                        </m:num>
                        <m:den>
                          <m:r>
                            <a:rPr lang="en-US" altLang="zh-CN" sz="2000" i="1">
                              <a:latin typeface="Cambria Math"/>
                            </a:rPr>
                            <m:t>2</m:t>
                          </m:r>
                        </m:den>
                      </m:f>
                      <m:r>
                        <a:rPr lang="en-US" altLang="zh-CN" sz="2000" i="1">
                          <a:latin typeface="Cambria Math"/>
                        </a:rPr>
                        <m:t>𝑡𝑟</m:t>
                      </m:r>
                      <m:d>
                        <m:dPr>
                          <m:begChr m:val="["/>
                          <m:endChr m:val="]"/>
                          <m:ctrlPr>
                            <a:rPr lang="en-US" altLang="zh-CN" sz="2000" i="1">
                              <a:latin typeface="Cambria Math"/>
                            </a:rPr>
                          </m:ctrlPr>
                        </m:dPr>
                        <m:e>
                          <m:d>
                            <m:dPr>
                              <m:ctrlPr>
                                <a:rPr lang="en-US" altLang="zh-CN" sz="2000" i="1">
                                  <a:latin typeface="Cambria Math"/>
                                </a:rPr>
                              </m:ctrlPr>
                            </m:dPr>
                            <m:e>
                              <m:sSubSup>
                                <m:sSubSupPr>
                                  <m:ctrlPr>
                                    <a:rPr lang="en-US" altLang="zh-CN" sz="2000" i="1">
                                      <a:latin typeface="Cambria Math"/>
                                    </a:rPr>
                                  </m:ctrlPr>
                                </m:sSubSupPr>
                                <m:e>
                                  <m:r>
                                    <a:rPr lang="en-US" altLang="zh-CN" sz="2000" i="1">
                                      <a:latin typeface="Cambria Math"/>
                                    </a:rPr>
                                    <m:t>𝐶</m:t>
                                  </m:r>
                                </m:e>
                                <m:sub>
                                  <m:r>
                                    <a:rPr lang="en-US" altLang="zh-CN" sz="2000" i="1">
                                      <a:latin typeface="Cambria Math"/>
                                    </a:rPr>
                                    <m:t>𝑗</m:t>
                                  </m:r>
                                </m:sub>
                                <m:sup>
                                  <m:r>
                                    <a:rPr lang="en-US" altLang="zh-CN" sz="2000" i="1">
                                      <a:latin typeface="Cambria Math"/>
                                    </a:rPr>
                                    <m:t>−1</m:t>
                                  </m:r>
                                </m:sup>
                              </m:sSubSup>
                              <m:r>
                                <a:rPr lang="en-US" altLang="zh-CN" sz="2000" i="1">
                                  <a:latin typeface="Cambria Math"/>
                                </a:rPr>
                                <m:t>−</m:t>
                              </m:r>
                              <m:sSubSup>
                                <m:sSubSupPr>
                                  <m:ctrlPr>
                                    <a:rPr lang="en-US" altLang="zh-CN" sz="2000" i="1">
                                      <a:latin typeface="Cambria Math"/>
                                    </a:rPr>
                                  </m:ctrlPr>
                                </m:sSubSupPr>
                                <m:e>
                                  <m:r>
                                    <a:rPr lang="en-US" altLang="zh-CN" sz="2000" i="1">
                                      <a:latin typeface="Cambria Math"/>
                                    </a:rPr>
                                    <m:t>𝐶</m:t>
                                  </m:r>
                                </m:e>
                                <m:sub>
                                  <m:r>
                                    <a:rPr lang="en-US" altLang="zh-CN" sz="2000" i="1">
                                      <a:latin typeface="Cambria Math"/>
                                    </a:rPr>
                                    <m:t>𝑖</m:t>
                                  </m:r>
                                </m:sub>
                                <m:sup>
                                  <m:r>
                                    <a:rPr lang="en-US" altLang="zh-CN" sz="2000" i="1">
                                      <a:latin typeface="Cambria Math"/>
                                    </a:rPr>
                                    <m:t>−1</m:t>
                                  </m:r>
                                </m:sup>
                              </m:sSubSup>
                            </m:e>
                          </m:d>
                          <m:d>
                            <m:dPr>
                              <m:ctrlPr>
                                <a:rPr lang="en-US" altLang="zh-CN" sz="2000" i="1">
                                  <a:latin typeface="Cambria Math"/>
                                </a:rPr>
                              </m:ctrlPr>
                            </m:dPr>
                            <m:e>
                              <m:sSub>
                                <m:sSubPr>
                                  <m:ctrlPr>
                                    <a:rPr lang="en-US" altLang="zh-CN" sz="2000" i="1">
                                      <a:latin typeface="Cambria Math"/>
                                    </a:rPr>
                                  </m:ctrlPr>
                                </m:sSubPr>
                                <m:e>
                                  <m:r>
                                    <a:rPr lang="en-US" altLang="zh-CN" sz="2000" i="1">
                                      <a:latin typeface="Cambria Math"/>
                                    </a:rPr>
                                    <m:t>𝐶</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𝐶</m:t>
                                  </m:r>
                                </m:e>
                                <m:sub>
                                  <m:r>
                                    <a:rPr lang="en-US" altLang="zh-CN" sz="2000" i="1">
                                      <a:latin typeface="Cambria Math"/>
                                    </a:rPr>
                                    <m:t>𝑗</m:t>
                                  </m:r>
                                </m:sub>
                              </m:sSub>
                            </m:e>
                          </m:d>
                        </m:e>
                      </m:d>
                    </m:oMath>
                  </m:oMathPara>
                </a14:m>
                <a:endParaRPr lang="en-US" altLang="zh-CN" sz="2000" i="1" dirty="0" smtClean="0">
                  <a:latin typeface="Cambria Math"/>
                </a:endParaRPr>
              </a:p>
              <a:p>
                <a:pPr/>
                <a14:m>
                  <m:oMathPara xmlns:m="http://schemas.openxmlformats.org/officeDocument/2006/math">
                    <m:oMathParaPr>
                      <m:jc m:val="left"/>
                    </m:oMathParaPr>
                    <m:oMath xmlns:m="http://schemas.openxmlformats.org/officeDocument/2006/math">
                      <m:r>
                        <a:rPr lang="en-US" altLang="zh-CN" sz="2000" b="0" i="1" smtClean="0">
                          <a:latin typeface="Cambria Math"/>
                        </a:rPr>
                        <m:t>         </m:t>
                      </m:r>
                      <m:r>
                        <a:rPr lang="en-US" altLang="zh-CN" sz="2000" i="1">
                          <a:latin typeface="Cambria Math"/>
                        </a:rPr>
                        <m:t>+</m:t>
                      </m:r>
                      <m:f>
                        <m:fPr>
                          <m:ctrlPr>
                            <a:rPr lang="en-US" altLang="zh-CN" sz="2000" i="1">
                              <a:latin typeface="Cambria Math"/>
                            </a:rPr>
                          </m:ctrlPr>
                        </m:fPr>
                        <m:num>
                          <m:r>
                            <a:rPr lang="en-US" altLang="zh-CN" sz="2000" i="1">
                              <a:latin typeface="Cambria Math"/>
                            </a:rPr>
                            <m:t>1</m:t>
                          </m:r>
                        </m:num>
                        <m:den>
                          <m:r>
                            <a:rPr lang="en-US" altLang="zh-CN" sz="2000" i="1">
                              <a:latin typeface="Cambria Math"/>
                            </a:rPr>
                            <m:t>2</m:t>
                          </m:r>
                        </m:den>
                      </m:f>
                      <m:r>
                        <a:rPr lang="en-US" altLang="zh-CN" sz="2000" i="1">
                          <a:latin typeface="Cambria Math"/>
                        </a:rPr>
                        <m:t>𝑡𝑟</m:t>
                      </m:r>
                      <m:r>
                        <a:rPr lang="en-US" altLang="zh-CN" sz="2000" i="1">
                          <a:latin typeface="Cambria Math"/>
                        </a:rPr>
                        <m:t>[(</m:t>
                      </m:r>
                      <m:sSubSup>
                        <m:sSubSupPr>
                          <m:ctrlPr>
                            <a:rPr lang="en-US" altLang="zh-CN" sz="2000" i="1">
                              <a:latin typeface="Cambria Math"/>
                            </a:rPr>
                          </m:ctrlPr>
                        </m:sSubSupPr>
                        <m:e>
                          <m:r>
                            <a:rPr lang="en-US" altLang="zh-CN" sz="2000" i="1">
                              <a:latin typeface="Cambria Math"/>
                            </a:rPr>
                            <m:t>𝐶</m:t>
                          </m:r>
                        </m:e>
                        <m:sub>
                          <m:r>
                            <a:rPr lang="en-US" altLang="zh-CN" sz="2000" i="1">
                              <a:latin typeface="Cambria Math"/>
                            </a:rPr>
                            <m:t>𝑖</m:t>
                          </m:r>
                        </m:sub>
                        <m:sup>
                          <m:r>
                            <a:rPr lang="en-US" altLang="zh-CN" sz="2000" i="1">
                              <a:latin typeface="Cambria Math"/>
                            </a:rPr>
                            <m:t>−1</m:t>
                          </m:r>
                        </m:sup>
                      </m:sSubSup>
                      <m:r>
                        <a:rPr lang="en-US" altLang="zh-CN" sz="2000" b="0" i="1" smtClean="0">
                          <a:latin typeface="Cambria Math"/>
                        </a:rPr>
                        <m:t>+</m:t>
                      </m:r>
                      <m:sSubSup>
                        <m:sSubSupPr>
                          <m:ctrlPr>
                            <a:rPr lang="en-US" altLang="zh-CN" sz="2000" i="1">
                              <a:latin typeface="Cambria Math"/>
                            </a:rPr>
                          </m:ctrlPr>
                        </m:sSubSupPr>
                        <m:e>
                          <m:r>
                            <a:rPr lang="en-US" altLang="zh-CN" sz="2000" i="1">
                              <a:latin typeface="Cambria Math"/>
                            </a:rPr>
                            <m:t>𝐶</m:t>
                          </m:r>
                        </m:e>
                        <m:sub>
                          <m:r>
                            <a:rPr lang="en-US" altLang="zh-CN" sz="2000" i="1">
                              <a:latin typeface="Cambria Math"/>
                            </a:rPr>
                            <m:t>𝑗</m:t>
                          </m:r>
                        </m:sub>
                        <m:sup>
                          <m:r>
                            <a:rPr lang="en-US" altLang="zh-CN" sz="2000" i="1">
                              <a:latin typeface="Cambria Math"/>
                            </a:rPr>
                            <m:t>−1</m:t>
                          </m:r>
                        </m:sup>
                      </m:sSubSup>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𝑗</m:t>
                          </m:r>
                        </m:sub>
                      </m:sSub>
                      <m:r>
                        <a:rPr lang="en-US" altLang="zh-CN" sz="2000" i="1">
                          <a:latin typeface="Cambria Math"/>
                        </a:rPr>
                        <m:t>)</m:t>
                      </m:r>
                      <m:sSup>
                        <m:sSupPr>
                          <m:ctrlPr>
                            <a:rPr lang="en-US" altLang="zh-CN" sz="2000" i="1">
                              <a:latin typeface="Cambria Math"/>
                            </a:rPr>
                          </m:ctrlPr>
                        </m:sSupPr>
                        <m:e>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𝑗</m:t>
                              </m:r>
                            </m:sub>
                          </m:sSub>
                          <m:r>
                            <a:rPr lang="en-US" altLang="zh-CN" sz="2000" i="1">
                              <a:latin typeface="Cambria Math"/>
                            </a:rPr>
                            <m:t>)</m:t>
                          </m:r>
                        </m:e>
                        <m:sup>
                          <m:r>
                            <a:rPr lang="en-US" altLang="zh-CN" sz="2000" i="1">
                              <a:latin typeface="Cambria Math"/>
                            </a:rPr>
                            <m:t>𝑇</m:t>
                          </m:r>
                        </m:sup>
                      </m:sSup>
                      <m:r>
                        <a:rPr lang="en-US" altLang="zh-CN" sz="2000" i="1">
                          <a:latin typeface="Cambria Math"/>
                        </a:rPr>
                        <m:t>]</m:t>
                      </m:r>
                    </m:oMath>
                  </m:oMathPara>
                </a14:m>
                <a:endParaRPr lang="zh-CN" altLang="en-US" sz="2000" dirty="0"/>
              </a:p>
              <a:p>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77091" y="2604974"/>
                <a:ext cx="7090401" cy="2192716"/>
              </a:xfrm>
              <a:prstGeom prst="rect">
                <a:avLst/>
              </a:prstGeom>
              <a:blipFill rotWithShape="1">
                <a:blip r:embed="rId3"/>
                <a:stretch>
                  <a:fillRect l="-946" t="-1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60018" y="4365104"/>
                <a:ext cx="7527357" cy="1071447"/>
              </a:xfrm>
              <a:prstGeom prst="rect">
                <a:avLst/>
              </a:prstGeom>
              <a:noFill/>
            </p:spPr>
            <p:txBody>
              <a:bodyPr wrap="square" rtlCol="0">
                <a:spAutoFit/>
              </a:bodyPr>
              <a:lstStyle/>
              <a:p>
                <a:r>
                  <a:rPr lang="zh-CN" altLang="en-US" sz="2000" dirty="0" smtClean="0"/>
                  <a:t>当</a:t>
                </a:r>
                <a:r>
                  <a:rPr lang="zh-CN" altLang="en-US" sz="2000" dirty="0"/>
                  <a:t>两</a:t>
                </a:r>
                <a:r>
                  <a:rPr lang="zh-CN" altLang="en-US" sz="2000" dirty="0" smtClean="0"/>
                  <a:t>类协方差矩阵相等，即</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𝐶</m:t>
                        </m:r>
                      </m:e>
                      <m:sub>
                        <m:r>
                          <a:rPr lang="en-US" altLang="zh-CN" sz="2000" b="0" i="1" smtClean="0">
                            <a:latin typeface="Cambria Math"/>
                          </a:rPr>
                          <m:t>𝑖</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𝐶</m:t>
                        </m:r>
                      </m:e>
                      <m:sub>
                        <m:r>
                          <a:rPr lang="en-US" altLang="zh-CN" sz="2000" b="0" i="1" smtClean="0">
                            <a:latin typeface="Cambria Math"/>
                          </a:rPr>
                          <m:t>𝑗</m:t>
                        </m:r>
                      </m:sub>
                    </m:sSub>
                    <m:r>
                      <a:rPr lang="en-US" altLang="zh-CN" sz="2000" b="0" i="1" smtClean="0">
                        <a:latin typeface="Cambria Math"/>
                      </a:rPr>
                      <m:t>=</m:t>
                    </m:r>
                    <m:r>
                      <a:rPr lang="en-US" altLang="zh-CN" sz="2000" b="0" i="1" smtClean="0">
                        <a:latin typeface="Cambria Math"/>
                      </a:rPr>
                      <m:t>𝐶</m:t>
                    </m:r>
                  </m:oMath>
                </a14:m>
                <a:r>
                  <a:rPr lang="zh-CN" altLang="en-US" sz="2000" dirty="0" smtClean="0"/>
                  <a:t>时：</a:t>
                </a:r>
                <a:endParaRPr lang="en-US" altLang="zh-CN" sz="2000" dirty="0" smtClean="0"/>
              </a:p>
              <a:p>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b="0" i="1" smtClean="0">
                        <a:latin typeface="Cambria Math"/>
                      </a:rPr>
                      <m:t>=</m:t>
                    </m:r>
                    <m:r>
                      <a:rPr lang="en-US" altLang="zh-CN" sz="2000" i="1">
                        <a:latin typeface="Cambria Math"/>
                      </a:rPr>
                      <m:t>𝑡𝑟</m:t>
                    </m:r>
                    <m:r>
                      <a:rPr lang="en-US" altLang="zh-CN" sz="2000" i="1">
                        <a:latin typeface="Cambria Math"/>
                      </a:rPr>
                      <m:t>[</m:t>
                    </m:r>
                    <m:sSubSup>
                      <m:sSubSupPr>
                        <m:ctrlPr>
                          <a:rPr lang="en-US" altLang="zh-CN" sz="2000" i="1">
                            <a:latin typeface="Cambria Math"/>
                          </a:rPr>
                        </m:ctrlPr>
                      </m:sSubSupPr>
                      <m:e>
                        <m:r>
                          <a:rPr lang="en-US" altLang="zh-CN" sz="2000" i="1">
                            <a:latin typeface="Cambria Math"/>
                          </a:rPr>
                          <m:t>𝐶</m:t>
                        </m:r>
                      </m:e>
                      <m:sub/>
                      <m:sup>
                        <m:r>
                          <a:rPr lang="en-US" altLang="zh-CN" sz="2000" i="1">
                            <a:latin typeface="Cambria Math"/>
                          </a:rPr>
                          <m:t>−1</m:t>
                        </m:r>
                      </m:sup>
                    </m:sSubSup>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𝑗</m:t>
                        </m:r>
                      </m:sub>
                    </m:sSub>
                    <m:r>
                      <a:rPr lang="en-US" altLang="zh-CN" sz="2000" i="1">
                        <a:latin typeface="Cambria Math"/>
                      </a:rPr>
                      <m:t>)</m:t>
                    </m:r>
                    <m:sSup>
                      <m:sSupPr>
                        <m:ctrlPr>
                          <a:rPr lang="en-US" altLang="zh-CN" sz="2000" i="1">
                            <a:latin typeface="Cambria Math"/>
                          </a:rPr>
                        </m:ctrlPr>
                      </m:sSupPr>
                      <m:e>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𝑗</m:t>
                            </m:r>
                          </m:sub>
                        </m:sSub>
                        <m:r>
                          <a:rPr lang="en-US" altLang="zh-CN" sz="2000" i="1">
                            <a:latin typeface="Cambria Math"/>
                          </a:rPr>
                          <m:t>)</m:t>
                        </m:r>
                      </m:e>
                      <m:sup>
                        <m:r>
                          <a:rPr lang="en-US" altLang="zh-CN" sz="2000" i="1">
                            <a:latin typeface="Cambria Math"/>
                          </a:rPr>
                          <m:t>𝑇</m:t>
                        </m:r>
                      </m:sup>
                    </m:sSup>
                    <m:r>
                      <a:rPr lang="en-US" altLang="zh-CN" sz="2000" i="1">
                        <a:latin typeface="Cambria Math"/>
                      </a:rPr>
                      <m:t>]</m:t>
                    </m:r>
                  </m:oMath>
                </a14:m>
                <a:r>
                  <a:rPr lang="zh-CN" altLang="en-US" sz="2000" dirty="0" smtClean="0"/>
                  <a:t> </a:t>
                </a:r>
                <a14:m>
                  <m:oMath xmlns:m="http://schemas.openxmlformats.org/officeDocument/2006/math">
                    <m:r>
                      <a:rPr lang="en-US" altLang="zh-CN" sz="2000" b="0" i="0" smtClean="0">
                        <a:latin typeface="Cambria Math"/>
                      </a:rPr>
                      <m:t>=</m:t>
                    </m:r>
                    <m:r>
                      <a:rPr lang="en-US" altLang="zh-CN" sz="2000" i="1">
                        <a:latin typeface="Cambria Math"/>
                      </a:rPr>
                      <m:t>𝑡𝑟</m:t>
                    </m:r>
                    <m:r>
                      <a:rPr lang="en-US" altLang="zh-CN" sz="2000" i="1">
                        <a:latin typeface="Cambria Math"/>
                      </a:rPr>
                      <m:t>[</m:t>
                    </m:r>
                    <m:sSup>
                      <m:sSupPr>
                        <m:ctrlPr>
                          <a:rPr lang="en-US" altLang="zh-CN" sz="2000" i="1">
                            <a:latin typeface="Cambria Math"/>
                          </a:rPr>
                        </m:ctrlPr>
                      </m:sSupPr>
                      <m:e>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𝑗</m:t>
                            </m:r>
                          </m:sub>
                        </m:sSub>
                        <m:r>
                          <a:rPr lang="en-US" altLang="zh-CN" sz="2000" i="1">
                            <a:latin typeface="Cambria Math"/>
                          </a:rPr>
                          <m:t>)</m:t>
                        </m:r>
                      </m:e>
                      <m:sup>
                        <m:r>
                          <a:rPr lang="en-US" altLang="zh-CN" sz="2000" i="1">
                            <a:latin typeface="Cambria Math"/>
                          </a:rPr>
                          <m:t>𝑇</m:t>
                        </m:r>
                      </m:sup>
                    </m:sSup>
                    <m:sSubSup>
                      <m:sSubSupPr>
                        <m:ctrlPr>
                          <a:rPr lang="en-US" altLang="zh-CN" sz="2000" i="1">
                            <a:latin typeface="Cambria Math"/>
                          </a:rPr>
                        </m:ctrlPr>
                      </m:sSubSupPr>
                      <m:e>
                        <m:r>
                          <a:rPr lang="en-US" altLang="zh-CN" sz="2000" i="1">
                            <a:latin typeface="Cambria Math"/>
                          </a:rPr>
                          <m:t>𝐶</m:t>
                        </m:r>
                      </m:e>
                      <m:sub/>
                      <m:sup>
                        <m:r>
                          <a:rPr lang="en-US" altLang="zh-CN" sz="2000" i="1">
                            <a:latin typeface="Cambria Math"/>
                          </a:rPr>
                          <m:t>−1</m:t>
                        </m:r>
                      </m:sup>
                    </m:sSubSup>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𝑗</m:t>
                        </m:r>
                      </m:sub>
                    </m:sSub>
                    <m:r>
                      <a:rPr lang="en-US" altLang="zh-CN" sz="2000" i="1">
                        <a:latin typeface="Cambria Math"/>
                      </a:rPr>
                      <m:t>)]</m:t>
                    </m:r>
                  </m:oMath>
                </a14:m>
                <a:endParaRPr lang="en-US" altLang="zh-CN" sz="2000" dirty="0" smtClean="0"/>
              </a:p>
              <a:p>
                <a:r>
                  <a:rPr lang="zh-CN" altLang="en-US" sz="2000" dirty="0" smtClean="0">
                    <a:solidFill>
                      <a:srgbClr val="FF0000"/>
                    </a:solidFill>
                  </a:rPr>
                  <a:t>             散度为马氏距离的平方</a:t>
                </a:r>
                <a:endParaRPr lang="zh-CN" altLang="en-US" sz="20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060018" y="4365104"/>
                <a:ext cx="7527357" cy="1071447"/>
              </a:xfrm>
              <a:prstGeom prst="rect">
                <a:avLst/>
              </a:prstGeom>
              <a:blipFill rotWithShape="1">
                <a:blip r:embed="rId4"/>
                <a:stretch>
                  <a:fillRect l="-891" t="-4545" b="-7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90535" y="5408255"/>
                <a:ext cx="7090401" cy="900759"/>
              </a:xfrm>
              <a:prstGeom prst="rect">
                <a:avLst/>
              </a:prstGeom>
              <a:noFill/>
            </p:spPr>
            <p:txBody>
              <a:bodyPr wrap="square" rtlCol="0">
                <a:spAutoFit/>
              </a:bodyPr>
              <a:lstStyle/>
              <a:p>
                <a:r>
                  <a:rPr lang="zh-CN" altLang="en-US" sz="2000" dirty="0" smtClean="0"/>
                  <a:t>例如，对于一维正态分布，有：</a:t>
                </a:r>
                <a14:m>
                  <m:oMath xmlns:m="http://schemas.openxmlformats.org/officeDocument/2006/math">
                    <m:sSub>
                      <m:sSubPr>
                        <m:ctrlPr>
                          <a:rPr lang="en-US" altLang="zh-CN" sz="2000" i="1">
                            <a:latin typeface="Cambria Math"/>
                          </a:rPr>
                        </m:ctrlPr>
                      </m:sSubPr>
                      <m:e>
                        <m:r>
                          <a:rPr lang="en-US" altLang="zh-CN" sz="2000" i="1">
                            <a:latin typeface="Cambria Math"/>
                          </a:rPr>
                          <m:t>𝐽</m:t>
                        </m:r>
                      </m:e>
                      <m:sub>
                        <m:r>
                          <a:rPr lang="en-US" altLang="zh-CN" sz="2000" i="1">
                            <a:latin typeface="Cambria Math"/>
                          </a:rPr>
                          <m:t>𝑖𝑗</m:t>
                        </m:r>
                      </m:sub>
                    </m:sSub>
                    <m:r>
                      <a:rPr lang="en-US" altLang="zh-CN" sz="2000" b="0" i="1" smtClean="0">
                        <a:latin typeface="Cambria Math"/>
                      </a:rPr>
                      <m:t>=</m:t>
                    </m:r>
                    <m:f>
                      <m:fPr>
                        <m:ctrlPr>
                          <a:rPr lang="en-US" altLang="zh-CN" sz="2000" b="0" i="1" smtClean="0">
                            <a:latin typeface="Cambria Math"/>
                          </a:rPr>
                        </m:ctrlPr>
                      </m:fPr>
                      <m:num>
                        <m:sSup>
                          <m:sSupPr>
                            <m:ctrlPr>
                              <a:rPr lang="en-US" altLang="zh-CN" sz="2000" b="0" i="1" smtClean="0">
                                <a:latin typeface="Cambria Math"/>
                              </a:rPr>
                            </m:ctrlPr>
                          </m:sSupPr>
                          <m:e>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𝑚</m:t>
                                </m:r>
                              </m:e>
                              <m:sub>
                                <m:r>
                                  <a:rPr lang="en-US" altLang="zh-CN" sz="2000" b="0" i="1" smtClean="0">
                                    <a:latin typeface="Cambria Math"/>
                                  </a:rPr>
                                  <m:t>𝑖</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𝑚</m:t>
                                </m:r>
                              </m:e>
                              <m:sub>
                                <m:r>
                                  <a:rPr lang="en-US" altLang="zh-CN" sz="2000" b="0" i="1" smtClean="0">
                                    <a:latin typeface="Cambria Math"/>
                                  </a:rPr>
                                  <m:t>𝑗</m:t>
                                </m:r>
                              </m:sub>
                            </m:sSub>
                            <m:r>
                              <a:rPr lang="en-US" altLang="zh-CN" sz="2000" b="0" i="1" smtClean="0">
                                <a:latin typeface="Cambria Math"/>
                              </a:rPr>
                              <m:t>)</m:t>
                            </m:r>
                          </m:e>
                          <m:sup>
                            <m:r>
                              <a:rPr lang="en-US" altLang="zh-CN" sz="2000" b="0" i="1" smtClean="0">
                                <a:latin typeface="Cambria Math"/>
                              </a:rPr>
                              <m:t>2</m:t>
                            </m:r>
                          </m:sup>
                        </m:sSup>
                      </m:num>
                      <m:den>
                        <m:sSup>
                          <m:sSupPr>
                            <m:ctrlPr>
                              <a:rPr lang="en-US" altLang="zh-CN" sz="2000" b="0" i="1" smtClean="0">
                                <a:latin typeface="Cambria Math"/>
                              </a:rPr>
                            </m:ctrlPr>
                          </m:sSupPr>
                          <m:e>
                            <m:r>
                              <a:rPr lang="zh-CN" altLang="en-US" sz="2000" b="0" i="1" smtClean="0">
                                <a:latin typeface="Cambria Math"/>
                              </a:rPr>
                              <m:t>𝜎</m:t>
                            </m:r>
                          </m:e>
                          <m:sup>
                            <m:r>
                              <a:rPr lang="en-US" altLang="zh-CN" sz="2000" b="0" i="1" smtClean="0">
                                <a:latin typeface="Cambria Math"/>
                              </a:rPr>
                              <m:t>2</m:t>
                            </m:r>
                          </m:sup>
                        </m:sSup>
                      </m:den>
                    </m:f>
                    <m:r>
                      <a:rPr lang="zh-CN" altLang="en-US" sz="2000" b="0" i="1" smtClean="0">
                        <a:latin typeface="Cambria Math"/>
                      </a:rPr>
                      <m:t>。</m:t>
                    </m:r>
                  </m:oMath>
                </a14:m>
                <a:endParaRPr lang="en-US" altLang="zh-CN" sz="2000" b="0" dirty="0" smtClean="0"/>
              </a:p>
              <a:p>
                <a:r>
                  <a:rPr lang="zh-CN" altLang="en-US" sz="2000" dirty="0" smtClean="0">
                    <a:solidFill>
                      <a:srgbClr val="FF0000"/>
                    </a:solidFill>
                  </a:rPr>
                  <a:t>            均值向量距离越远，方差越小，散度越大</a:t>
                </a:r>
                <a:endParaRPr lang="zh-CN" altLang="en-US" sz="2000"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90535" y="5408255"/>
                <a:ext cx="7090401" cy="900759"/>
              </a:xfrm>
              <a:prstGeom prst="rect">
                <a:avLst/>
              </a:prstGeom>
              <a:blipFill rotWithShape="1">
                <a:blip r:embed="rId5"/>
                <a:stretch>
                  <a:fillRect l="-946" b="-9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672833"/>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7063152"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-Bhattacharyya</a:t>
            </a:r>
            <a:r>
              <a:rPr lang="zh-CN" altLang="en-US" sz="2400" dirty="0" smtClean="0"/>
              <a:t>判据</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34</a:t>
            </a:fld>
            <a:endParaRPr lang="zh-CN" altLang="en-US" sz="2800" dirty="0"/>
          </a:p>
        </p:txBody>
      </p:sp>
      <p:sp>
        <p:nvSpPr>
          <p:cNvPr id="2" name="TextBox 1"/>
          <p:cNvSpPr txBox="1"/>
          <p:nvPr/>
        </p:nvSpPr>
        <p:spPr>
          <a:xfrm>
            <a:off x="755576" y="2204864"/>
            <a:ext cx="3292889" cy="400110"/>
          </a:xfrm>
          <a:prstGeom prst="rect">
            <a:avLst/>
          </a:prstGeom>
          <a:noFill/>
        </p:spPr>
        <p:txBody>
          <a:bodyPr wrap="none" rtlCol="0">
            <a:spAutoFit/>
          </a:bodyPr>
          <a:lstStyle/>
          <a:p>
            <a:pPr marL="342900" indent="-342900">
              <a:buFont typeface="Wingdings" panose="05000000000000000000" pitchFamily="2" charset="2"/>
              <a:buChar char="Ø"/>
            </a:pPr>
            <a:r>
              <a:rPr lang="en-US" altLang="zh-CN" sz="2000" dirty="0"/>
              <a:t>Bhattacharyya</a:t>
            </a:r>
            <a:r>
              <a:rPr lang="zh-CN" altLang="en-US" sz="2000" dirty="0" smtClean="0"/>
              <a:t>判据的定义</a:t>
            </a:r>
            <a:endParaRPr lang="zh-CN" altLang="en-US" sz="2000" dirty="0"/>
          </a:p>
        </p:txBody>
      </p:sp>
      <p:sp>
        <p:nvSpPr>
          <p:cNvPr id="9" name="TextBox 8"/>
          <p:cNvSpPr txBox="1"/>
          <p:nvPr/>
        </p:nvSpPr>
        <p:spPr>
          <a:xfrm>
            <a:off x="1060018" y="4365104"/>
            <a:ext cx="7527357" cy="400110"/>
          </a:xfrm>
          <a:prstGeom prst="rect">
            <a:avLst/>
          </a:prstGeom>
          <a:noFill/>
        </p:spPr>
        <p:txBody>
          <a:bodyPr wrap="square" rtlCol="0">
            <a:spAutoFit/>
          </a:bodyPr>
          <a:lstStyle/>
          <a:p>
            <a:r>
              <a:rPr lang="en-US" altLang="zh-CN" sz="2000" dirty="0">
                <a:solidFill>
                  <a:srgbClr val="FF0000"/>
                </a:solidFill>
              </a:rPr>
              <a:t>Bhattacharyya</a:t>
            </a:r>
            <a:r>
              <a:rPr lang="zh-CN" altLang="en-US" sz="2000" dirty="0" smtClean="0">
                <a:solidFill>
                  <a:srgbClr val="FF0000"/>
                </a:solidFill>
              </a:rPr>
              <a:t>判据</a:t>
            </a:r>
            <a:r>
              <a:rPr lang="zh-CN" altLang="en-US" sz="2000" dirty="0">
                <a:solidFill>
                  <a:srgbClr val="FF0000"/>
                </a:solidFill>
              </a:rPr>
              <a:t>也</a:t>
            </a:r>
            <a:r>
              <a:rPr lang="zh-CN" altLang="en-US" sz="2000" dirty="0" smtClean="0">
                <a:solidFill>
                  <a:srgbClr val="FF0000"/>
                </a:solidFill>
              </a:rPr>
              <a:t>是马氏距离的平方，只是系数不同</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619672" y="2623451"/>
                <a:ext cx="3906775" cy="721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𝐵</m:t>
                          </m:r>
                        </m:sub>
                      </m:sSub>
                      <m:r>
                        <a:rPr lang="en-US" altLang="zh-CN" sz="2000" b="0" i="1" smtClean="0">
                          <a:latin typeface="Cambria Math"/>
                        </a:rPr>
                        <m:t>=−</m:t>
                      </m:r>
                      <m:r>
                        <a:rPr lang="en-US" altLang="zh-CN" sz="2000" b="0" i="1" smtClean="0">
                          <a:latin typeface="Cambria Math"/>
                        </a:rPr>
                        <m:t>𝑙𝑛</m:t>
                      </m:r>
                      <m:nary>
                        <m:naryPr>
                          <m:ctrlPr>
                            <a:rPr lang="en-US" altLang="zh-CN" sz="2000" b="0" i="1" smtClean="0">
                              <a:latin typeface="Cambria Math"/>
                            </a:rPr>
                          </m:ctrlPr>
                        </m:naryPr>
                        <m:sub>
                          <m:r>
                            <m:rPr>
                              <m:brk m:alnAt="23"/>
                            </m:rPr>
                            <a:rPr lang="en-US" altLang="zh-CN" sz="2000" b="0" i="1" smtClean="0">
                              <a:latin typeface="Cambria Math"/>
                            </a:rPr>
                            <m:t>𝑋</m:t>
                          </m:r>
                        </m:sub>
                        <m:sup>
                          <m:r>
                            <a:rPr lang="en-US" altLang="zh-CN" sz="2000" b="0" i="1" smtClean="0">
                              <a:latin typeface="Cambria Math"/>
                            </a:rPr>
                            <m:t> </m:t>
                          </m:r>
                        </m:sup>
                        <m:e>
                          <m:rad>
                            <m:radPr>
                              <m:degHide m:val="on"/>
                              <m:ctrlPr>
                                <a:rPr lang="en-US" altLang="zh-CN" sz="2000" b="0" i="1" smtClean="0">
                                  <a:latin typeface="Cambria Math"/>
                                </a:rPr>
                              </m:ctrlPr>
                            </m:radPr>
                            <m:deg/>
                            <m:e>
                              <m:r>
                                <a:rPr lang="en-US" altLang="zh-CN" sz="2000" b="0" i="1" smtClean="0">
                                  <a:latin typeface="Cambria Math"/>
                                </a:rPr>
                                <m:t>𝑝</m:t>
                              </m:r>
                              <m:d>
                                <m:dPr>
                                  <m:ctrlPr>
                                    <a:rPr lang="en-US" altLang="zh-CN" sz="2000" b="0" i="1" smtClean="0">
                                      <a:latin typeface="Cambria Math"/>
                                    </a:rPr>
                                  </m:ctrlPr>
                                </m:dPr>
                                <m:e>
                                  <m:r>
                                    <a:rPr lang="en-US" altLang="zh-CN" sz="2000" b="0" i="1" smtClean="0">
                                      <a:latin typeface="Cambria Math"/>
                                    </a:rPr>
                                    <m:t>𝑋</m:t>
                                  </m:r>
                                </m:e>
                                <m:e>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1</m:t>
                                      </m:r>
                                    </m:sub>
                                  </m:sSub>
                                </m:e>
                              </m:d>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𝑋</m:t>
                              </m:r>
                              <m:r>
                                <a:rPr lang="en-US" altLang="zh-CN" sz="2000" b="0" i="1" smtClean="0">
                                  <a:latin typeface="Cambria Math"/>
                                </a:rPr>
                                <m:t>|</m:t>
                              </m:r>
                              <m:sSub>
                                <m:sSubPr>
                                  <m:ctrlPr>
                                    <a:rPr lang="en-US" altLang="zh-CN" sz="2000" b="0" i="1" smtClean="0">
                                      <a:latin typeface="Cambria Math"/>
                                    </a:rPr>
                                  </m:ctrlPr>
                                </m:sSubPr>
                                <m:e>
                                  <m:r>
                                    <a:rPr lang="zh-CN" altLang="en-US" sz="2000" b="0" i="1" smtClean="0">
                                      <a:latin typeface="Cambria Math"/>
                                    </a:rPr>
                                    <m:t>𝜔</m:t>
                                  </m:r>
                                </m:e>
                                <m:sub>
                                  <m:r>
                                    <a:rPr lang="en-US" altLang="zh-CN" sz="2000" b="0" i="1" smtClean="0">
                                      <a:latin typeface="Cambria Math"/>
                                    </a:rPr>
                                    <m:t>2</m:t>
                                  </m:r>
                                </m:sub>
                              </m:sSub>
                              <m:r>
                                <a:rPr lang="en-US" altLang="zh-CN" sz="2000" b="0" i="1" smtClean="0">
                                  <a:latin typeface="Cambria Math"/>
                                </a:rPr>
                                <m:t>)</m:t>
                              </m:r>
                            </m:e>
                          </m:rad>
                        </m:e>
                      </m:nary>
                      <m:r>
                        <a:rPr lang="en-US" altLang="zh-CN" sz="2000" b="0" i="1" smtClean="0">
                          <a:latin typeface="Cambria Math"/>
                        </a:rPr>
                        <m:t>𝑑𝑋</m:t>
                      </m:r>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619672" y="2623451"/>
                <a:ext cx="3906775" cy="721672"/>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55576" y="3375004"/>
                <a:ext cx="469333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在正态分布下，且</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𝐶</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𝐶</m:t>
                        </m:r>
                      </m:e>
                      <m:sub>
                        <m:r>
                          <a:rPr lang="en-US" altLang="zh-CN" sz="2000" b="0" i="1" smtClean="0">
                            <a:latin typeface="Cambria Math"/>
                          </a:rPr>
                          <m:t>2</m:t>
                        </m:r>
                      </m:sub>
                    </m:sSub>
                    <m:r>
                      <a:rPr lang="en-US" altLang="zh-CN" sz="2000" b="0" i="1" smtClean="0">
                        <a:latin typeface="Cambria Math"/>
                      </a:rPr>
                      <m:t>=</m:t>
                    </m:r>
                    <m:r>
                      <a:rPr lang="en-US" altLang="zh-CN" sz="2000" b="0" i="1" smtClean="0">
                        <a:latin typeface="Cambria Math"/>
                      </a:rPr>
                      <m:t>𝐶</m:t>
                    </m:r>
                  </m:oMath>
                </a14:m>
                <a:r>
                  <a:rPr lang="zh-CN" altLang="en-US" sz="2000" dirty="0" smtClean="0"/>
                  <a:t>时，有</a:t>
                </a:r>
                <a:endParaRPr lang="zh-CN" alt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55576" y="3375004"/>
                <a:ext cx="4693336" cy="400110"/>
              </a:xfrm>
              <a:prstGeom prst="rect">
                <a:avLst/>
              </a:prstGeom>
              <a:blipFill rotWithShape="1">
                <a:blip r:embed="rId4"/>
                <a:stretch>
                  <a:fillRect l="-1169" t="-10769" r="-649"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772071" y="3675860"/>
                <a:ext cx="461915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𝐵</m:t>
                          </m:r>
                        </m:sub>
                      </m:sSub>
                      <m:r>
                        <a:rPr lang="en-US" altLang="zh-CN" sz="2000" b="0" i="1" smtClean="0">
                          <a:latin typeface="Cambria Math"/>
                        </a:rPr>
                        <m:t>=</m:t>
                      </m:r>
                      <m:f>
                        <m:fPr>
                          <m:ctrlPr>
                            <a:rPr lang="en-US" altLang="zh-CN" sz="2000" b="0" i="1" smtClean="0">
                              <a:latin typeface="Cambria Math"/>
                            </a:rPr>
                          </m:ctrlPr>
                        </m:fPr>
                        <m:num>
                          <m:r>
                            <a:rPr lang="en-US" altLang="zh-CN" sz="2000" b="0" i="1" smtClean="0">
                              <a:latin typeface="Cambria Math"/>
                            </a:rPr>
                            <m:t>1</m:t>
                          </m:r>
                        </m:num>
                        <m:den>
                          <m:r>
                            <a:rPr lang="en-US" altLang="zh-CN" sz="2000" b="0" i="1" smtClean="0">
                              <a:latin typeface="Cambria Math"/>
                            </a:rPr>
                            <m:t>8</m:t>
                          </m:r>
                        </m:den>
                      </m:f>
                      <m:sSup>
                        <m:sSupPr>
                          <m:ctrlPr>
                            <a:rPr lang="en-US" altLang="zh-CN" sz="2000" b="0" i="1" smtClean="0">
                              <a:latin typeface="Cambria Math"/>
                            </a:rPr>
                          </m:ctrlPr>
                        </m:sSupPr>
                        <m:e>
                          <m:d>
                            <m:dPr>
                              <m:ctrlPr>
                                <a:rPr lang="en-US" altLang="zh-CN" sz="2000" b="0" i="1" smtClean="0">
                                  <a:latin typeface="Cambria Math"/>
                                </a:rPr>
                              </m:ctrlPr>
                            </m:dPr>
                            <m:e>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2</m:t>
                                  </m:r>
                                </m:sub>
                              </m:sSub>
                            </m:e>
                          </m:d>
                        </m:e>
                        <m:sup>
                          <m:r>
                            <a:rPr lang="en-US" altLang="zh-CN" sz="2000" b="0" i="1" smtClean="0">
                              <a:latin typeface="Cambria Math"/>
                            </a:rPr>
                            <m:t>𝑇</m:t>
                          </m:r>
                        </m:sup>
                      </m:sSup>
                      <m:sSup>
                        <m:sSupPr>
                          <m:ctrlPr>
                            <a:rPr lang="en-US" altLang="zh-CN" sz="2000" b="0" i="1" smtClean="0">
                              <a:latin typeface="Cambria Math"/>
                            </a:rPr>
                          </m:ctrlPr>
                        </m:sSupPr>
                        <m:e>
                          <m:r>
                            <a:rPr lang="en-US" altLang="zh-CN" sz="2000" b="0" i="1" smtClean="0">
                              <a:latin typeface="Cambria Math"/>
                            </a:rPr>
                            <m:t>𝐶</m:t>
                          </m:r>
                        </m:e>
                        <m:sup>
                          <m:r>
                            <a:rPr lang="en-US" altLang="zh-CN" sz="2000" b="0" i="1" smtClean="0">
                              <a:latin typeface="Cambria Math"/>
                            </a:rPr>
                            <m:t>−1</m:t>
                          </m:r>
                        </m:sup>
                      </m:sSup>
                      <m:d>
                        <m:dPr>
                          <m:ctrlPr>
                            <a:rPr lang="en-US" altLang="zh-CN" sz="2000" b="0" i="1" smtClean="0">
                              <a:latin typeface="Cambria Math"/>
                            </a:rPr>
                          </m:ctrlPr>
                        </m:dPr>
                        <m:e>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𝑀</m:t>
                              </m:r>
                            </m:e>
                            <m:sub>
                              <m:r>
                                <a:rPr lang="en-US" altLang="zh-CN" sz="2000" b="0" i="1" smtClean="0">
                                  <a:latin typeface="Cambria Math"/>
                                </a:rPr>
                                <m:t>2</m:t>
                              </m:r>
                            </m:sub>
                          </m:sSub>
                        </m:e>
                      </m:d>
                      <m:r>
                        <a:rPr lang="en-US" altLang="zh-CN" sz="2000" b="0" i="1" smtClean="0">
                          <a:latin typeface="Cambria Math"/>
                        </a:rPr>
                        <m:t>=</m:t>
                      </m:r>
                      <m:f>
                        <m:fPr>
                          <m:ctrlPr>
                            <a:rPr lang="en-US" altLang="zh-CN" sz="2000" b="0" i="1" smtClean="0">
                              <a:latin typeface="Cambria Math"/>
                            </a:rPr>
                          </m:ctrlPr>
                        </m:fPr>
                        <m:num>
                          <m:r>
                            <a:rPr lang="en-US" altLang="zh-CN" sz="2000" b="0" i="1" smtClean="0">
                              <a:latin typeface="Cambria Math"/>
                            </a:rPr>
                            <m:t>1</m:t>
                          </m:r>
                        </m:num>
                        <m:den>
                          <m:r>
                            <a:rPr lang="en-US" altLang="zh-CN" sz="2000" b="0" i="1" smtClean="0">
                              <a:latin typeface="Cambria Math"/>
                            </a:rPr>
                            <m:t>8</m:t>
                          </m:r>
                        </m:den>
                      </m:f>
                      <m:sSub>
                        <m:sSubPr>
                          <m:ctrlPr>
                            <a:rPr lang="en-US" altLang="zh-CN" sz="2000" b="0" i="1" smtClean="0">
                              <a:latin typeface="Cambria Math"/>
                            </a:rPr>
                          </m:ctrlPr>
                        </m:sSubPr>
                        <m:e>
                          <m:r>
                            <a:rPr lang="en-US" altLang="zh-CN" sz="2000" b="0" i="1" smtClean="0">
                              <a:latin typeface="Cambria Math"/>
                            </a:rPr>
                            <m:t>𝐽</m:t>
                          </m:r>
                        </m:e>
                        <m:sub>
                          <m:r>
                            <a:rPr lang="en-US" altLang="zh-CN" sz="2000" b="0" i="1" smtClean="0">
                              <a:latin typeface="Cambria Math"/>
                            </a:rPr>
                            <m:t>𝐷</m:t>
                          </m:r>
                        </m:sub>
                      </m:sSub>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772071" y="3675860"/>
                <a:ext cx="4619150" cy="670568"/>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7968418"/>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6393930"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en-US" altLang="zh-CN" sz="2400" dirty="0" err="1" smtClean="0"/>
              <a:t>Chernoff</a:t>
            </a:r>
            <a:r>
              <a:rPr lang="zh-CN" altLang="en-US" sz="2400" dirty="0" smtClean="0"/>
              <a:t>判据</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35</a:t>
            </a:fld>
            <a:endParaRPr lang="zh-CN" altLang="en-US" sz="2800" dirty="0"/>
          </a:p>
        </p:txBody>
      </p:sp>
      <p:sp>
        <p:nvSpPr>
          <p:cNvPr id="2" name="TextBox 1"/>
          <p:cNvSpPr txBox="1"/>
          <p:nvPr/>
        </p:nvSpPr>
        <p:spPr>
          <a:xfrm>
            <a:off x="755576" y="2204864"/>
            <a:ext cx="2733633" cy="400110"/>
          </a:xfrm>
          <a:prstGeom prst="rect">
            <a:avLst/>
          </a:prstGeom>
          <a:noFill/>
        </p:spPr>
        <p:txBody>
          <a:bodyPr wrap="none" rtlCol="0">
            <a:spAutoFit/>
          </a:bodyPr>
          <a:lstStyle/>
          <a:p>
            <a:pPr marL="342900" indent="-342900">
              <a:buFont typeface="Wingdings" panose="05000000000000000000" pitchFamily="2" charset="2"/>
              <a:buChar char="Ø"/>
            </a:pPr>
            <a:r>
              <a:rPr lang="en-US" altLang="zh-CN" sz="2000" dirty="0" err="1"/>
              <a:t>Chernoff</a:t>
            </a:r>
            <a:r>
              <a:rPr lang="zh-CN" altLang="en-US" sz="2000" dirty="0" smtClean="0"/>
              <a:t>判据的定义</a:t>
            </a:r>
            <a:endParaRPr lang="zh-CN" altLang="en-US" sz="2000" dirty="0"/>
          </a:p>
        </p:txBody>
      </p:sp>
      <p:sp>
        <p:nvSpPr>
          <p:cNvPr id="9" name="TextBox 8"/>
          <p:cNvSpPr txBox="1"/>
          <p:nvPr/>
        </p:nvSpPr>
        <p:spPr>
          <a:xfrm>
            <a:off x="899592" y="4025646"/>
            <a:ext cx="6752342" cy="707886"/>
          </a:xfrm>
          <a:prstGeom prst="rect">
            <a:avLst/>
          </a:prstGeom>
          <a:noFill/>
        </p:spPr>
        <p:txBody>
          <a:bodyPr wrap="square" rtlCol="0">
            <a:spAutoFit/>
          </a:bodyPr>
          <a:lstStyle/>
          <a:p>
            <a:r>
              <a:rPr lang="en-US" altLang="zh-CN" sz="2000" dirty="0" err="1">
                <a:solidFill>
                  <a:srgbClr val="FF0000"/>
                </a:solidFill>
              </a:rPr>
              <a:t>Chernoff</a:t>
            </a:r>
            <a:r>
              <a:rPr lang="zh-CN" altLang="en-US" sz="2000" dirty="0" smtClean="0">
                <a:solidFill>
                  <a:srgbClr val="FF0000"/>
                </a:solidFill>
              </a:rPr>
              <a:t>判据是</a:t>
            </a:r>
            <a:r>
              <a:rPr lang="en-US" altLang="zh-CN" sz="2000" dirty="0">
                <a:solidFill>
                  <a:srgbClr val="FF0000"/>
                </a:solidFill>
              </a:rPr>
              <a:t>Bhattacharyya</a:t>
            </a:r>
            <a:r>
              <a:rPr lang="zh-CN" altLang="en-US" sz="2000" dirty="0" smtClean="0">
                <a:solidFill>
                  <a:srgbClr val="FF0000"/>
                </a:solidFill>
              </a:rPr>
              <a:t>判据的一般形式，当</a:t>
            </a:r>
            <a:r>
              <a:rPr lang="en-US" altLang="zh-CN" sz="2000" dirty="0" smtClean="0">
                <a:solidFill>
                  <a:srgbClr val="FF0000"/>
                </a:solidFill>
              </a:rPr>
              <a:t>s=1/2</a:t>
            </a:r>
            <a:r>
              <a:rPr lang="zh-CN" altLang="en-US" sz="2000" dirty="0" smtClean="0">
                <a:solidFill>
                  <a:srgbClr val="FF0000"/>
                </a:solidFill>
              </a:rPr>
              <a:t>时，</a:t>
            </a:r>
            <a:r>
              <a:rPr lang="en-US" altLang="zh-CN" sz="2000" dirty="0">
                <a:solidFill>
                  <a:srgbClr val="FF0000"/>
                </a:solidFill>
              </a:rPr>
              <a:t> </a:t>
            </a:r>
            <a:r>
              <a:rPr lang="en-US" altLang="zh-CN" sz="2000" dirty="0" err="1">
                <a:solidFill>
                  <a:srgbClr val="FF0000"/>
                </a:solidFill>
              </a:rPr>
              <a:t>Chernoff</a:t>
            </a:r>
            <a:r>
              <a:rPr lang="zh-CN" altLang="en-US" sz="2000" dirty="0">
                <a:solidFill>
                  <a:srgbClr val="FF0000"/>
                </a:solidFill>
              </a:rPr>
              <a:t>判据</a:t>
            </a:r>
            <a:r>
              <a:rPr lang="zh-CN" altLang="en-US" sz="2000" dirty="0" smtClean="0">
                <a:solidFill>
                  <a:srgbClr val="FF0000"/>
                </a:solidFill>
              </a:rPr>
              <a:t>就是</a:t>
            </a:r>
            <a:r>
              <a:rPr lang="en-US" altLang="zh-CN" sz="2000" dirty="0">
                <a:solidFill>
                  <a:srgbClr val="FF0000"/>
                </a:solidFill>
              </a:rPr>
              <a:t>Bhattacharyya</a:t>
            </a:r>
            <a:r>
              <a:rPr lang="zh-CN" altLang="en-US" sz="2000" dirty="0" smtClean="0">
                <a:solidFill>
                  <a:srgbClr val="FF0000"/>
                </a:solidFill>
              </a:rPr>
              <a:t>判据。</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619672" y="2623451"/>
                <a:ext cx="5086071" cy="721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a:rPr>
                            <m:t>𝐽</m:t>
                          </m:r>
                        </m:e>
                        <m:sub>
                          <m:r>
                            <a:rPr lang="en-US" altLang="zh-CN" sz="2000" b="0" i="1" smtClean="0">
                              <a:latin typeface="Cambria Math"/>
                            </a:rPr>
                            <m:t>𝐶</m:t>
                          </m:r>
                        </m:sub>
                      </m:sSub>
                      <m:r>
                        <a:rPr lang="en-US" altLang="zh-CN" sz="2000" b="0" i="1" smtClean="0">
                          <a:latin typeface="Cambria Math"/>
                        </a:rPr>
                        <m:t>=</m:t>
                      </m:r>
                      <m:r>
                        <a:rPr lang="zh-CN" altLang="en-US" sz="2000" b="0" i="1" smtClean="0">
                          <a:latin typeface="Cambria Math"/>
                        </a:rPr>
                        <m:t>𝜇</m:t>
                      </m:r>
                      <m:r>
                        <a:rPr lang="en-US" altLang="zh-CN" sz="2000" b="0" i="1" smtClean="0">
                          <a:latin typeface="Cambria Math"/>
                        </a:rPr>
                        <m:t>(</m:t>
                      </m:r>
                      <m:r>
                        <a:rPr lang="en-US" altLang="zh-CN" sz="2000" b="0" i="1" smtClean="0">
                          <a:latin typeface="Cambria Math"/>
                        </a:rPr>
                        <m:t>𝑠</m:t>
                      </m:r>
                      <m:r>
                        <a:rPr lang="en-US" altLang="zh-CN" sz="2000" b="0" i="1" smtClean="0">
                          <a:latin typeface="Cambria Math"/>
                        </a:rPr>
                        <m:t>)=−</m:t>
                      </m:r>
                      <m:r>
                        <a:rPr lang="en-US" altLang="zh-CN" sz="2000" b="0" i="1" smtClean="0">
                          <a:latin typeface="Cambria Math"/>
                        </a:rPr>
                        <m:t>𝑙𝑛</m:t>
                      </m:r>
                      <m:nary>
                        <m:naryPr>
                          <m:ctrlPr>
                            <a:rPr lang="en-US" altLang="zh-CN" sz="2000" b="0" i="1" smtClean="0">
                              <a:latin typeface="Cambria Math"/>
                            </a:rPr>
                          </m:ctrlPr>
                        </m:naryPr>
                        <m:sub>
                          <m:r>
                            <m:rPr>
                              <m:brk m:alnAt="23"/>
                            </m:rPr>
                            <a:rPr lang="en-US" altLang="zh-CN" sz="2000" b="0" i="1" smtClean="0">
                              <a:latin typeface="Cambria Math"/>
                            </a:rPr>
                            <m:t>𝑋</m:t>
                          </m:r>
                        </m:sub>
                        <m:sup>
                          <m:r>
                            <a:rPr lang="en-US" altLang="zh-CN" sz="2000" b="0" i="1" smtClean="0">
                              <a:latin typeface="Cambria Math"/>
                            </a:rPr>
                            <m:t> </m:t>
                          </m:r>
                        </m:sup>
                        <m:e>
                          <m:sSup>
                            <m:sSupPr>
                              <m:ctrlPr>
                                <a:rPr lang="en-US" altLang="zh-CN" sz="2000" b="0" i="1" smtClean="0">
                                  <a:latin typeface="Cambria Math"/>
                                </a:rPr>
                              </m:ctrlPr>
                            </m:sSupPr>
                            <m:e>
                              <m:r>
                                <a:rPr lang="en-US" altLang="zh-CN" sz="2000" i="1">
                                  <a:latin typeface="Cambria Math"/>
                                </a:rPr>
                                <m:t>𝑝</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i="1">
                                          <a:latin typeface="Cambria Math"/>
                                        </a:rPr>
                                        <m:t>1</m:t>
                                      </m:r>
                                    </m:sub>
                                  </m:sSub>
                                </m:e>
                              </m:d>
                            </m:e>
                            <m:sup>
                              <m:r>
                                <a:rPr lang="en-US" altLang="zh-CN" sz="2000" b="0" i="1" smtClean="0">
                                  <a:latin typeface="Cambria Math"/>
                                </a:rPr>
                                <m:t>1−</m:t>
                              </m:r>
                              <m:r>
                                <a:rPr lang="en-US" altLang="zh-CN" sz="2000" b="0" i="1" smtClean="0">
                                  <a:latin typeface="Cambria Math"/>
                                </a:rPr>
                                <m:t>𝑠</m:t>
                              </m:r>
                            </m:sup>
                          </m:sSup>
                          <m:sSup>
                            <m:sSupPr>
                              <m:ctrlPr>
                                <a:rPr lang="en-US" altLang="zh-CN" sz="2000" i="1">
                                  <a:latin typeface="Cambria Math"/>
                                </a:rPr>
                              </m:ctrlPr>
                            </m:sSupPr>
                            <m:e>
                              <m:r>
                                <a:rPr lang="en-US" altLang="zh-CN" sz="2000" i="1">
                                  <a:latin typeface="Cambria Math"/>
                                </a:rPr>
                                <m:t>𝑝</m:t>
                              </m:r>
                              <m:d>
                                <m:dPr>
                                  <m:ctrlPr>
                                    <a:rPr lang="en-US" altLang="zh-CN" sz="2000" i="1">
                                      <a:latin typeface="Cambria Math"/>
                                    </a:rPr>
                                  </m:ctrlPr>
                                </m:dPr>
                                <m:e>
                                  <m:r>
                                    <a:rPr lang="en-US" altLang="zh-CN" sz="2000" i="1">
                                      <a:latin typeface="Cambria Math"/>
                                    </a:rPr>
                                    <m:t>𝑋</m:t>
                                  </m:r>
                                </m:e>
                                <m:e>
                                  <m:sSub>
                                    <m:sSubPr>
                                      <m:ctrlPr>
                                        <a:rPr lang="en-US" altLang="zh-CN" sz="2000" i="1">
                                          <a:latin typeface="Cambria Math"/>
                                        </a:rPr>
                                      </m:ctrlPr>
                                    </m:sSubPr>
                                    <m:e>
                                      <m:r>
                                        <a:rPr lang="zh-CN" altLang="en-US" sz="2000" i="1">
                                          <a:latin typeface="Cambria Math"/>
                                        </a:rPr>
                                        <m:t>𝜔</m:t>
                                      </m:r>
                                    </m:e>
                                    <m:sub>
                                      <m:r>
                                        <a:rPr lang="en-US" altLang="zh-CN" sz="2000" b="0" i="1" smtClean="0">
                                          <a:latin typeface="Cambria Math"/>
                                        </a:rPr>
                                        <m:t>2</m:t>
                                      </m:r>
                                    </m:sub>
                                  </m:sSub>
                                </m:e>
                              </m:d>
                            </m:e>
                            <m:sup>
                              <m:r>
                                <a:rPr lang="en-US" altLang="zh-CN" sz="2000" i="1">
                                  <a:latin typeface="Cambria Math"/>
                                </a:rPr>
                                <m:t>𝑠</m:t>
                              </m:r>
                            </m:sup>
                          </m:sSup>
                        </m:e>
                      </m:nary>
                      <m:r>
                        <a:rPr lang="en-US" altLang="zh-CN" sz="2000" b="0" i="1" smtClean="0">
                          <a:latin typeface="Cambria Math"/>
                        </a:rPr>
                        <m:t>𝑑𝑋</m:t>
                      </m:r>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619672" y="2623451"/>
                <a:ext cx="5086071" cy="721672"/>
              </a:xfrm>
              <a:prstGeom prst="rect">
                <a:avLst/>
              </a:prstGeom>
              <a:blipFill rotWithShape="1">
                <a:blip r:embed="rId3"/>
                <a:stretch>
                  <a:fillRect/>
                </a:stretch>
              </a:blipFill>
            </p:spPr>
            <p:txBody>
              <a:bodyPr/>
              <a:lstStyle/>
              <a:p>
                <a:r>
                  <a:rPr lang="zh-CN" altLang="en-US">
                    <a:noFill/>
                  </a:rPr>
                  <a:t> </a:t>
                </a:r>
              </a:p>
            </p:txBody>
          </p:sp>
        </mc:Fallback>
      </mc:AlternateContent>
      <p:sp>
        <p:nvSpPr>
          <p:cNvPr id="14" name="TextBox 13"/>
          <p:cNvSpPr txBox="1"/>
          <p:nvPr/>
        </p:nvSpPr>
        <p:spPr>
          <a:xfrm>
            <a:off x="755576" y="3375004"/>
            <a:ext cx="3595856" cy="400110"/>
          </a:xfrm>
          <a:prstGeom prst="rect">
            <a:avLst/>
          </a:prstGeom>
          <a:noFill/>
        </p:spPr>
        <p:txBody>
          <a:bodyPr wrap="none" rtlCol="0">
            <a:spAutoFit/>
          </a:bodyPr>
          <a:lstStyle/>
          <a:p>
            <a:r>
              <a:rPr lang="zh-CN" altLang="en-US" sz="2000" dirty="0" smtClean="0"/>
              <a:t>其中，</a:t>
            </a:r>
            <a:r>
              <a:rPr lang="en-US" altLang="zh-CN" sz="2000" dirty="0" smtClean="0"/>
              <a:t>s</a:t>
            </a:r>
            <a:r>
              <a:rPr lang="zh-CN" altLang="en-US" sz="2000" dirty="0" smtClean="0"/>
              <a:t>为</a:t>
            </a:r>
            <a:r>
              <a:rPr lang="en-US" altLang="zh-CN" sz="2000" dirty="0" smtClean="0"/>
              <a:t>[0,1]</a:t>
            </a:r>
            <a:r>
              <a:rPr lang="zh-CN" altLang="en-US" sz="2000" dirty="0" smtClean="0"/>
              <a:t>区间的一个参数</a:t>
            </a:r>
            <a:endParaRPr lang="zh-CN" altLang="en-US" sz="2000" dirty="0"/>
          </a:p>
        </p:txBody>
      </p:sp>
    </p:spTree>
    <p:extLst>
      <p:ext uri="{BB962C8B-B14F-4D97-AF65-F5344CB8AC3E}">
        <p14:creationId xmlns:p14="http://schemas.microsoft.com/office/powerpoint/2010/main" val="3103169854"/>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7135287"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多类情况下的推广</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36</a:t>
            </a:fld>
            <a:endParaRPr lang="zh-CN" altLang="en-US" sz="2800" dirty="0"/>
          </a:p>
        </p:txBody>
      </p:sp>
      <p:sp>
        <p:nvSpPr>
          <p:cNvPr id="2" name="TextBox 1"/>
          <p:cNvSpPr txBox="1"/>
          <p:nvPr/>
        </p:nvSpPr>
        <p:spPr>
          <a:xfrm>
            <a:off x="755576" y="2204864"/>
            <a:ext cx="2582758"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多类情况下的散度</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2129865113"/>
              </p:ext>
            </p:extLst>
          </p:nvPr>
        </p:nvGraphicFramePr>
        <p:xfrm>
          <a:off x="1187625" y="4005064"/>
          <a:ext cx="4536504" cy="935481"/>
        </p:xfrm>
        <a:graphic>
          <a:graphicData uri="http://schemas.openxmlformats.org/presentationml/2006/ole">
            <mc:AlternateContent xmlns:mc="http://schemas.openxmlformats.org/markup-compatibility/2006">
              <mc:Choice xmlns:v="urn:schemas-microsoft-com:vml" Requires="v">
                <p:oleObj spid="_x0000_s305883" r:id="rId4" imgW="2171700" imgH="444500" progId="Equation.3">
                  <p:embed/>
                </p:oleObj>
              </mc:Choice>
              <mc:Fallback>
                <p:oleObj r:id="rId4" imgW="2171700" imgH="444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5" y="4005064"/>
                        <a:ext cx="4536504" cy="935481"/>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76041849"/>
              </p:ext>
            </p:extLst>
          </p:nvPr>
        </p:nvGraphicFramePr>
        <p:xfrm>
          <a:off x="1259632" y="2604974"/>
          <a:ext cx="4536504" cy="924786"/>
        </p:xfrm>
        <a:graphic>
          <a:graphicData uri="http://schemas.openxmlformats.org/presentationml/2006/ole">
            <mc:AlternateContent xmlns:mc="http://schemas.openxmlformats.org/markup-compatibility/2006">
              <mc:Choice xmlns:v="urn:schemas-microsoft-com:vml" Requires="v">
                <p:oleObj spid="_x0000_s305884" r:id="rId6" imgW="2197100" imgH="444500" progId="Equation.3">
                  <p:embed/>
                </p:oleObj>
              </mc:Choice>
              <mc:Fallback>
                <p:oleObj r:id="rId6" imgW="2197100" imgH="444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604974"/>
                        <a:ext cx="4536504" cy="924786"/>
                      </a:xfrm>
                      <a:prstGeom prst="rect">
                        <a:avLst/>
                      </a:prstGeom>
                      <a:noFill/>
                      <a:ln>
                        <a:noFill/>
                      </a:ln>
                    </p:spPr>
                  </p:pic>
                </p:oleObj>
              </mc:Fallback>
            </mc:AlternateContent>
          </a:graphicData>
        </a:graphic>
      </p:graphicFrame>
      <p:sp>
        <p:nvSpPr>
          <p:cNvPr id="13" name="TextBox 12"/>
          <p:cNvSpPr txBox="1"/>
          <p:nvPr/>
        </p:nvSpPr>
        <p:spPr>
          <a:xfrm>
            <a:off x="759568" y="3590159"/>
            <a:ext cx="4062331"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多类情况下的</a:t>
            </a:r>
            <a:r>
              <a:rPr lang="en-US" altLang="zh-CN" sz="2000" dirty="0"/>
              <a:t>Bhattacharyya</a:t>
            </a:r>
            <a:r>
              <a:rPr lang="zh-CN" altLang="en-US" sz="2000" dirty="0" smtClean="0"/>
              <a:t>判据</a:t>
            </a:r>
            <a:endParaRPr lang="zh-CN" altLang="en-US" sz="2000" dirty="0"/>
          </a:p>
        </p:txBody>
      </p:sp>
      <p:sp>
        <p:nvSpPr>
          <p:cNvPr id="15" name="TextBox 14"/>
          <p:cNvSpPr txBox="1"/>
          <p:nvPr/>
        </p:nvSpPr>
        <p:spPr>
          <a:xfrm>
            <a:off x="789170" y="5085184"/>
            <a:ext cx="3503075"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多类情况下的</a:t>
            </a:r>
            <a:r>
              <a:rPr lang="en-US" altLang="zh-CN" sz="2000" dirty="0" err="1"/>
              <a:t>Chernoff</a:t>
            </a:r>
            <a:r>
              <a:rPr lang="zh-CN" altLang="en-US" sz="2000" dirty="0" smtClean="0"/>
              <a:t>判据</a:t>
            </a:r>
            <a:endParaRPr lang="zh-CN" altLang="en-US" sz="2000" dirty="0"/>
          </a:p>
        </p:txBody>
      </p:sp>
      <p:graphicFrame>
        <p:nvGraphicFramePr>
          <p:cNvPr id="6" name="对象 5"/>
          <p:cNvGraphicFramePr>
            <a:graphicFrameLocks noChangeAspect="1"/>
          </p:cNvGraphicFramePr>
          <p:nvPr>
            <p:extLst>
              <p:ext uri="{D42A27DB-BD31-4B8C-83A1-F6EECF244321}">
                <p14:modId xmlns:p14="http://schemas.microsoft.com/office/powerpoint/2010/main" val="4051943489"/>
              </p:ext>
            </p:extLst>
          </p:nvPr>
        </p:nvGraphicFramePr>
        <p:xfrm>
          <a:off x="1259632" y="5462377"/>
          <a:ext cx="4407520" cy="905358"/>
        </p:xfrm>
        <a:graphic>
          <a:graphicData uri="http://schemas.openxmlformats.org/presentationml/2006/ole">
            <mc:AlternateContent xmlns:mc="http://schemas.openxmlformats.org/markup-compatibility/2006">
              <mc:Choice xmlns:v="urn:schemas-microsoft-com:vml" Requires="v">
                <p:oleObj spid="_x0000_s305885" r:id="rId8" imgW="2184400" imgH="444500" progId="Equation.3">
                  <p:embed/>
                </p:oleObj>
              </mc:Choice>
              <mc:Fallback>
                <p:oleObj r:id="rId8" imgW="2184400" imgH="4445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2" y="5462377"/>
                        <a:ext cx="4407520" cy="9053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986408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7443063"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判据与错误率的关系</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37</a:t>
            </a:fld>
            <a:endParaRPr lang="zh-CN" altLang="en-US" sz="28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500702"/>
            <a:ext cx="4539132" cy="2808312"/>
          </a:xfrm>
          <a:prstGeom prst="rect">
            <a:avLst/>
          </a:prstGeom>
        </p:spPr>
      </p:pic>
      <p:sp>
        <p:nvSpPr>
          <p:cNvPr id="17" name="TextBox 16"/>
          <p:cNvSpPr txBox="1"/>
          <p:nvPr/>
        </p:nvSpPr>
        <p:spPr>
          <a:xfrm>
            <a:off x="755575" y="2276872"/>
            <a:ext cx="3095719"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t>两类</a:t>
            </a:r>
            <a:r>
              <a:rPr lang="zh-CN" altLang="en-US" sz="2000" dirty="0" smtClean="0"/>
              <a:t>问题的最小错误率</a:t>
            </a:r>
            <a:endParaRPr lang="zh-CN" altLang="en-US" sz="2000" dirty="0"/>
          </a:p>
        </p:txBody>
      </p:sp>
      <p:sp>
        <p:nvSpPr>
          <p:cNvPr id="18" name="TextBox 17"/>
          <p:cNvSpPr txBox="1"/>
          <p:nvPr/>
        </p:nvSpPr>
        <p:spPr>
          <a:xfrm>
            <a:off x="1115616" y="2780928"/>
            <a:ext cx="7200800" cy="707886"/>
          </a:xfrm>
          <a:prstGeom prst="rect">
            <a:avLst/>
          </a:prstGeom>
          <a:noFill/>
        </p:spPr>
        <p:txBody>
          <a:bodyPr wrap="square" rtlCol="0">
            <a:spAutoFit/>
          </a:bodyPr>
          <a:lstStyle/>
          <a:p>
            <a:r>
              <a:rPr lang="zh-CN" altLang="en-US" sz="2000" dirty="0" smtClean="0"/>
              <a:t>当两类先验概率相等，且协方差相同时，正态分布的判决线为两者均值的中间，此时错误率最小。</a:t>
            </a:r>
            <a:endParaRPr lang="zh-CN" altLang="en-US" sz="2000" dirty="0"/>
          </a:p>
        </p:txBody>
      </p:sp>
      <p:sp>
        <p:nvSpPr>
          <p:cNvPr id="19" name="TextBox 18"/>
          <p:cNvSpPr txBox="1"/>
          <p:nvPr/>
        </p:nvSpPr>
        <p:spPr>
          <a:xfrm>
            <a:off x="755575" y="3507221"/>
            <a:ext cx="3381054"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散度</a:t>
            </a:r>
            <a:r>
              <a:rPr lang="en-US" altLang="zh-CN" sz="2000" i="1" dirty="0" smtClean="0"/>
              <a:t>J</a:t>
            </a:r>
            <a:r>
              <a:rPr lang="en-US" altLang="zh-CN" sz="2000" i="1" baseline="-25000" dirty="0" smtClean="0"/>
              <a:t>D</a:t>
            </a:r>
            <a:r>
              <a:rPr lang="zh-CN" altLang="en-US" sz="2000" dirty="0" smtClean="0"/>
              <a:t>与最小错误率关系</a:t>
            </a:r>
            <a:endParaRPr lang="zh-CN" altLang="en-US" sz="2000" dirty="0"/>
          </a:p>
        </p:txBody>
      </p:sp>
      <p:sp>
        <p:nvSpPr>
          <p:cNvPr id="20" name="TextBox 19"/>
          <p:cNvSpPr txBox="1"/>
          <p:nvPr/>
        </p:nvSpPr>
        <p:spPr>
          <a:xfrm>
            <a:off x="1043608" y="4005064"/>
            <a:ext cx="3528392"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t>散度</a:t>
            </a:r>
            <a:r>
              <a:rPr lang="en-US" altLang="zh-CN" sz="2000" i="1" dirty="0"/>
              <a:t>J</a:t>
            </a:r>
            <a:r>
              <a:rPr lang="en-US" altLang="zh-CN" sz="2000" i="1" baseline="-25000" dirty="0"/>
              <a:t>D</a:t>
            </a:r>
            <a:r>
              <a:rPr lang="zh-CN" altLang="en-US" sz="2000" dirty="0" smtClean="0"/>
              <a:t>为均值之间的距离，决定判决线的位置</a:t>
            </a:r>
            <a:endParaRPr lang="en-US" altLang="zh-CN" sz="2000" dirty="0" smtClean="0"/>
          </a:p>
          <a:p>
            <a:pPr marL="342900" indent="-342900">
              <a:buFont typeface="Wingdings" panose="05000000000000000000" pitchFamily="2" charset="2"/>
              <a:buChar char="l"/>
            </a:pPr>
            <a:r>
              <a:rPr lang="zh-CN" altLang="en-US" sz="2000" dirty="0" smtClean="0"/>
              <a:t>错误率为判决线右边阴影部分的面积</a:t>
            </a:r>
            <a:endParaRPr lang="zh-CN" altLang="en-US" sz="2000" dirty="0"/>
          </a:p>
        </p:txBody>
      </p:sp>
      <p:sp>
        <p:nvSpPr>
          <p:cNvPr id="3" name="TextBox 2"/>
          <p:cNvSpPr txBox="1"/>
          <p:nvPr/>
        </p:nvSpPr>
        <p:spPr>
          <a:xfrm>
            <a:off x="827584" y="5445224"/>
            <a:ext cx="3528392" cy="707886"/>
          </a:xfrm>
          <a:prstGeom prst="rect">
            <a:avLst/>
          </a:prstGeom>
          <a:noFill/>
        </p:spPr>
        <p:txBody>
          <a:bodyPr wrap="square" rtlCol="0">
            <a:spAutoFit/>
          </a:bodyPr>
          <a:lstStyle/>
          <a:p>
            <a:r>
              <a:rPr lang="zh-CN" altLang="en-US" sz="2000" dirty="0" smtClean="0">
                <a:solidFill>
                  <a:srgbClr val="FF0000"/>
                </a:solidFill>
              </a:rPr>
              <a:t>总体关系：判据值越大，则错误率上界越小</a:t>
            </a:r>
            <a:endParaRPr lang="zh-CN" altLang="en-US" sz="2000" dirty="0">
              <a:solidFill>
                <a:srgbClr val="FF0000"/>
              </a:solidFill>
            </a:endParaRPr>
          </a:p>
        </p:txBody>
      </p:sp>
    </p:spTree>
    <p:extLst>
      <p:ext uri="{BB962C8B-B14F-4D97-AF65-F5344CB8AC3E}">
        <p14:creationId xmlns:p14="http://schemas.microsoft.com/office/powerpoint/2010/main" val="649281862"/>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noChangeArrowheads="1"/>
          </p:cNvSpPr>
          <p:nvPr>
            <p:ph type="title"/>
          </p:nvPr>
        </p:nvSpPr>
        <p:spPr>
          <a:xfrm>
            <a:off x="685800" y="609600"/>
            <a:ext cx="7702550" cy="946150"/>
          </a:xfrm>
        </p:spPr>
        <p:txBody>
          <a:bodyPr/>
          <a:lstStyle/>
          <a:p>
            <a:r>
              <a:rPr lang="en-US" altLang="zh-CN" dirty="0" smtClean="0"/>
              <a:t>5.2 </a:t>
            </a:r>
            <a:r>
              <a:rPr lang="zh-CN" altLang="en-US" dirty="0" smtClean="0"/>
              <a:t>类别可分性测度</a:t>
            </a:r>
          </a:p>
        </p:txBody>
      </p:sp>
      <p:sp>
        <p:nvSpPr>
          <p:cNvPr id="11" name="TextBox 10"/>
          <p:cNvSpPr txBox="1"/>
          <p:nvPr/>
        </p:nvSpPr>
        <p:spPr>
          <a:xfrm>
            <a:off x="755576" y="1628800"/>
            <a:ext cx="5288627" cy="461665"/>
          </a:xfrm>
          <a:prstGeom prst="rect">
            <a:avLst/>
          </a:prstGeom>
          <a:noFill/>
        </p:spPr>
        <p:txBody>
          <a:bodyPr wrap="none" rtlCol="0">
            <a:spAutoFit/>
          </a:bodyPr>
          <a:lstStyle/>
          <a:p>
            <a:r>
              <a:rPr lang="en-US" altLang="zh-CN" sz="2400" dirty="0" smtClean="0"/>
              <a:t>5.2.2 </a:t>
            </a:r>
            <a:r>
              <a:rPr lang="zh-CN" altLang="en-US" sz="2400" dirty="0" smtClean="0"/>
              <a:t>基于概率分布的可分性测度</a:t>
            </a:r>
            <a:r>
              <a:rPr lang="en-US" altLang="zh-CN" sz="2400" dirty="0" smtClean="0"/>
              <a:t>-</a:t>
            </a:r>
            <a:r>
              <a:rPr lang="zh-CN" altLang="en-US" sz="2400" dirty="0" smtClean="0"/>
              <a:t>补充</a:t>
            </a:r>
            <a:endParaRPr lang="zh-CN" altLang="en-US" sz="2400" dirty="0"/>
          </a:p>
        </p:txBody>
      </p:sp>
      <p:sp>
        <p:nvSpPr>
          <p:cNvPr id="12"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38</a:t>
            </a:fld>
            <a:endParaRPr lang="zh-CN" altLang="en-US" sz="2800" dirty="0"/>
          </a:p>
        </p:txBody>
      </p:sp>
      <p:graphicFrame>
        <p:nvGraphicFramePr>
          <p:cNvPr id="13" name="Object 11"/>
          <p:cNvGraphicFramePr>
            <a:graphicFrameLocks noChangeAspect="1"/>
          </p:cNvGraphicFramePr>
          <p:nvPr>
            <p:extLst>
              <p:ext uri="{D42A27DB-BD31-4B8C-83A1-F6EECF244321}">
                <p14:modId xmlns:p14="http://schemas.microsoft.com/office/powerpoint/2010/main" val="2369335093"/>
              </p:ext>
            </p:extLst>
          </p:nvPr>
        </p:nvGraphicFramePr>
        <p:xfrm>
          <a:off x="1043609" y="3213507"/>
          <a:ext cx="6696744" cy="829493"/>
        </p:xfrm>
        <a:graphic>
          <a:graphicData uri="http://schemas.openxmlformats.org/presentationml/2006/ole">
            <mc:AlternateContent xmlns:mc="http://schemas.openxmlformats.org/markup-compatibility/2006">
              <mc:Choice xmlns:v="urn:schemas-microsoft-com:vml" Requires="v">
                <p:oleObj spid="_x0000_s314593" name="公式" r:id="rId4" imgW="3454400" imgH="431800" progId="Equation.3">
                  <p:embed/>
                </p:oleObj>
              </mc:Choice>
              <mc:Fallback>
                <p:oleObj name="公式" r:id="rId4" imgW="34544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9" y="3213507"/>
                        <a:ext cx="6696744" cy="829493"/>
                      </a:xfrm>
                      <a:prstGeom prst="rect">
                        <a:avLst/>
                      </a:prstGeom>
                      <a:noFill/>
                      <a:extLst/>
                    </p:spPr>
                  </p:pic>
                </p:oleObj>
              </mc:Fallback>
            </mc:AlternateContent>
          </a:graphicData>
        </a:graphic>
      </p:graphicFrame>
      <p:sp>
        <p:nvSpPr>
          <p:cNvPr id="2" name="TextBox 1"/>
          <p:cNvSpPr txBox="1"/>
          <p:nvPr/>
        </p:nvSpPr>
        <p:spPr>
          <a:xfrm>
            <a:off x="755576" y="2090465"/>
            <a:ext cx="5570756" cy="707886"/>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基于后验概率的可分性测度</a:t>
            </a:r>
            <a:endParaRPr lang="en-US" altLang="zh-CN" sz="2000" dirty="0" smtClean="0"/>
          </a:p>
          <a:p>
            <a:r>
              <a:rPr lang="en-US" altLang="zh-CN" sz="2000" dirty="0"/>
              <a:t> </a:t>
            </a:r>
            <a:r>
              <a:rPr lang="en-US" altLang="zh-CN" sz="2000" dirty="0" smtClean="0"/>
              <a:t>     </a:t>
            </a:r>
            <a:r>
              <a:rPr lang="zh-CN" altLang="en-US" sz="2000" dirty="0" smtClean="0"/>
              <a:t>熵越大越不确定，故可以用熵来衡量可分性</a:t>
            </a:r>
            <a:endParaRPr lang="zh-CN" altLang="en-US" sz="2000" dirty="0"/>
          </a:p>
        </p:txBody>
      </p:sp>
      <p:sp>
        <p:nvSpPr>
          <p:cNvPr id="15" name="TextBox 14"/>
          <p:cNvSpPr txBox="1"/>
          <p:nvPr/>
        </p:nvSpPr>
        <p:spPr>
          <a:xfrm>
            <a:off x="755576" y="2813397"/>
            <a:ext cx="155683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熵的定义</a:t>
            </a:r>
            <a:endParaRPr lang="en-US" altLang="zh-CN" sz="2000" dirty="0" smtClean="0"/>
          </a:p>
        </p:txBody>
      </p:sp>
      <p:sp>
        <p:nvSpPr>
          <p:cNvPr id="16" name="TextBox 15"/>
          <p:cNvSpPr txBox="1"/>
          <p:nvPr/>
        </p:nvSpPr>
        <p:spPr>
          <a:xfrm>
            <a:off x="755576" y="4005064"/>
            <a:ext cx="3352200"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基于熵的可分性测度说明</a:t>
            </a:r>
            <a:endParaRPr lang="en-US" altLang="zh-CN" sz="2000" dirty="0" smtClean="0"/>
          </a:p>
        </p:txBody>
      </p:sp>
      <p:sp>
        <p:nvSpPr>
          <p:cNvPr id="4" name="TextBox 3"/>
          <p:cNvSpPr txBox="1"/>
          <p:nvPr/>
        </p:nvSpPr>
        <p:spPr>
          <a:xfrm>
            <a:off x="971600" y="4491228"/>
            <a:ext cx="4160113" cy="707886"/>
          </a:xfrm>
          <a:prstGeom prst="rect">
            <a:avLst/>
          </a:prstGeom>
          <a:noFill/>
        </p:spPr>
        <p:txBody>
          <a:bodyPr wrap="none" rtlCol="0">
            <a:spAutoFit/>
          </a:bodyPr>
          <a:lstStyle/>
          <a:p>
            <a:r>
              <a:rPr lang="zh-CN" altLang="en-US" sz="2000" dirty="0" smtClean="0"/>
              <a:t>（</a:t>
            </a:r>
            <a:r>
              <a:rPr lang="en-US" altLang="zh-CN" sz="2000" dirty="0" smtClean="0"/>
              <a:t>1</a:t>
            </a:r>
            <a:r>
              <a:rPr lang="zh-CN" altLang="en-US" sz="2000" dirty="0" smtClean="0"/>
              <a:t>）熵越大，越不确定，越难分类</a:t>
            </a:r>
            <a:endParaRPr lang="en-US" altLang="zh-CN" sz="2000" dirty="0" smtClean="0"/>
          </a:p>
          <a:p>
            <a:r>
              <a:rPr lang="zh-CN" altLang="en-US" sz="2000" dirty="0" smtClean="0"/>
              <a:t>（</a:t>
            </a:r>
            <a:r>
              <a:rPr lang="en-US" altLang="zh-CN" sz="2000" dirty="0" smtClean="0"/>
              <a:t>2</a:t>
            </a:r>
            <a:r>
              <a:rPr lang="zh-CN" altLang="en-US" sz="2000" dirty="0" smtClean="0"/>
              <a:t>）等概率时，熵最大，最难分类</a:t>
            </a:r>
            <a:endParaRPr lang="en-US" altLang="zh-CN" sz="2000" dirty="0" smtClean="0"/>
          </a:p>
        </p:txBody>
      </p:sp>
      <p:sp>
        <p:nvSpPr>
          <p:cNvPr id="5" name="TextBox 4"/>
          <p:cNvSpPr txBox="1"/>
          <p:nvPr/>
        </p:nvSpPr>
        <p:spPr>
          <a:xfrm>
            <a:off x="976957" y="5445224"/>
            <a:ext cx="6288901" cy="523220"/>
          </a:xfrm>
          <a:prstGeom prst="rect">
            <a:avLst/>
          </a:prstGeom>
          <a:noFill/>
        </p:spPr>
        <p:txBody>
          <a:bodyPr wrap="none" rtlCol="0">
            <a:spAutoFit/>
          </a:bodyPr>
          <a:lstStyle/>
          <a:p>
            <a:r>
              <a:rPr lang="zh-CN" altLang="en-US" dirty="0" smtClean="0">
                <a:solidFill>
                  <a:srgbClr val="FF0000"/>
                </a:solidFill>
              </a:rPr>
              <a:t>应该选择熵最大还是最小的特征分类？</a:t>
            </a:r>
            <a:endParaRPr lang="zh-CN" altLang="en-US" dirty="0">
              <a:solidFill>
                <a:srgbClr val="FF0000"/>
              </a:solidFill>
            </a:endParaRPr>
          </a:p>
        </p:txBody>
      </p:sp>
    </p:spTree>
    <p:extLst>
      <p:ext uri="{BB962C8B-B14F-4D97-AF65-F5344CB8AC3E}">
        <p14:creationId xmlns:p14="http://schemas.microsoft.com/office/powerpoint/2010/main" val="550694293"/>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676456" y="634540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39</a:t>
            </a:fld>
            <a:endParaRPr lang="en-US" altLang="zh-CN" sz="2800" dirty="0"/>
          </a:p>
        </p:txBody>
      </p:sp>
      <p:sp>
        <p:nvSpPr>
          <p:cNvPr id="9"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80169"/>
            <a:ext cx="6274749" cy="4345284"/>
          </a:xfrm>
          <a:prstGeom prst="rect">
            <a:avLst/>
          </a:prstGeom>
        </p:spPr>
      </p:pic>
      <p:sp>
        <p:nvSpPr>
          <p:cNvPr id="4" name="右箭头 3"/>
          <p:cNvSpPr/>
          <p:nvPr/>
        </p:nvSpPr>
        <p:spPr bwMode="auto">
          <a:xfrm>
            <a:off x="3491880" y="5301208"/>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9317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第四章 回顾</a:t>
            </a:r>
            <a:endParaRPr lang="zh-CN" altLang="zh-CN" dirty="0" smtClean="0"/>
          </a:p>
        </p:txBody>
      </p:sp>
      <p:sp>
        <p:nvSpPr>
          <p:cNvPr id="51204" name="Rectangle 3"/>
          <p:cNvSpPr>
            <a:spLocks noGrp="1" noChangeArrowheads="1"/>
          </p:cNvSpPr>
          <p:nvPr>
            <p:ph type="body" idx="1"/>
          </p:nvPr>
        </p:nvSpPr>
        <p:spPr>
          <a:xfrm>
            <a:off x="685800" y="1981200"/>
            <a:ext cx="7772400" cy="4352925"/>
          </a:xfrm>
        </p:spPr>
        <p:txBody>
          <a:bodyPr/>
          <a:lstStyle/>
          <a:p>
            <a:r>
              <a:rPr lang="en-US" altLang="zh-CN" sz="2400" dirty="0" smtClean="0"/>
              <a:t>4.5 </a:t>
            </a:r>
            <a:r>
              <a:rPr lang="zh-CN" altLang="en-US" sz="2400" dirty="0" smtClean="0"/>
              <a:t>概率密度函数的参数估计</a:t>
            </a:r>
            <a:endParaRPr lang="en-US" altLang="zh-CN" sz="2000" dirty="0" smtClean="0"/>
          </a:p>
          <a:p>
            <a:pPr lvl="1"/>
            <a:r>
              <a:rPr lang="zh-CN" altLang="en-US" sz="2000" dirty="0" smtClean="0"/>
              <a:t>能用自己的语言描述概率密度函数参数估计解决的问题和思路</a:t>
            </a:r>
            <a:endParaRPr lang="en-US" altLang="zh-CN" sz="2000" dirty="0" smtClean="0"/>
          </a:p>
          <a:p>
            <a:pPr lvl="1"/>
            <a:r>
              <a:rPr lang="zh-CN" altLang="en-US" sz="2000" dirty="0"/>
              <a:t>会</a:t>
            </a:r>
            <a:r>
              <a:rPr lang="zh-CN" altLang="en-US" sz="2000" dirty="0" smtClean="0"/>
              <a:t>使用最大似然估计计算概率密度函数的参数</a:t>
            </a:r>
            <a:endParaRPr lang="en-US" altLang="zh-CN" sz="2000" dirty="0" smtClean="0"/>
          </a:p>
          <a:p>
            <a:pPr lvl="1"/>
            <a:r>
              <a:rPr lang="zh-CN" altLang="en-US" sz="2000" dirty="0"/>
              <a:t>会</a:t>
            </a:r>
            <a:r>
              <a:rPr lang="zh-CN" altLang="en-US" sz="2000" dirty="0" smtClean="0"/>
              <a:t>使用贝叶斯估计计算概率密度函数的参数</a:t>
            </a:r>
            <a:endParaRPr lang="en-US" altLang="zh-CN" sz="2000" dirty="0" smtClean="0"/>
          </a:p>
          <a:p>
            <a:pPr lvl="1"/>
            <a:r>
              <a:rPr lang="zh-CN" altLang="en-US" sz="2000" dirty="0" smtClean="0"/>
              <a:t>了解贝叶斯学习的基本思路</a:t>
            </a:r>
            <a:endParaRPr lang="en-US" altLang="zh-CN" sz="2000" dirty="0" smtClean="0"/>
          </a:p>
          <a:p>
            <a:r>
              <a:rPr lang="en-US" altLang="zh-CN" sz="2400" dirty="0" smtClean="0"/>
              <a:t>4.6 </a:t>
            </a:r>
            <a:r>
              <a:rPr lang="zh-CN" altLang="en-US" sz="2400" dirty="0" smtClean="0"/>
              <a:t>概率密度函数的非参数估计</a:t>
            </a:r>
            <a:endParaRPr lang="en-US" altLang="zh-CN" sz="2400" dirty="0" smtClean="0"/>
          </a:p>
          <a:p>
            <a:pPr lvl="1"/>
            <a:r>
              <a:rPr lang="zh-CN" altLang="en-US" sz="2000" dirty="0" smtClean="0"/>
              <a:t>能用自己的语言描述概率密度函数非参数估计解决的问题和思路</a:t>
            </a:r>
            <a:endParaRPr lang="en-US" altLang="zh-CN" sz="2000" dirty="0" smtClean="0"/>
          </a:p>
          <a:p>
            <a:pPr lvl="1"/>
            <a:r>
              <a:rPr lang="zh-CN" altLang="en-US" sz="2000" dirty="0"/>
              <a:t>会</a:t>
            </a:r>
            <a:r>
              <a:rPr lang="zh-CN" altLang="en-US" sz="2000" dirty="0" smtClean="0"/>
              <a:t>使用</a:t>
            </a:r>
            <a:r>
              <a:rPr lang="en-US" altLang="zh-CN" sz="2000" dirty="0" err="1" smtClean="0"/>
              <a:t>Parzen</a:t>
            </a:r>
            <a:r>
              <a:rPr lang="zh-CN" altLang="en-US" sz="2000" dirty="0" smtClean="0"/>
              <a:t>窗法估计概率密度函数</a:t>
            </a:r>
            <a:endParaRPr lang="en-US" altLang="zh-CN" sz="2000" dirty="0" smtClean="0"/>
          </a:p>
          <a:p>
            <a:pPr lvl="1"/>
            <a:r>
              <a:rPr lang="zh-CN" altLang="en-US" sz="2000" dirty="0"/>
              <a:t>会</a:t>
            </a:r>
            <a:r>
              <a:rPr lang="zh-CN" altLang="en-US" sz="2000" dirty="0" smtClean="0"/>
              <a:t>使用</a:t>
            </a:r>
            <a:r>
              <a:rPr lang="en-US" altLang="zh-CN" sz="2000" i="1" dirty="0" err="1" smtClean="0"/>
              <a:t>k</a:t>
            </a:r>
            <a:r>
              <a:rPr lang="en-US" altLang="zh-CN" sz="2000" i="1" baseline="-25000" dirty="0" err="1" smtClean="0"/>
              <a:t>N</a:t>
            </a:r>
            <a:r>
              <a:rPr lang="en-US" altLang="zh-CN" sz="2000" dirty="0" smtClean="0"/>
              <a:t>-</a:t>
            </a:r>
            <a:r>
              <a:rPr lang="zh-CN" altLang="en-US" sz="2000" dirty="0" smtClean="0"/>
              <a:t>近邻法估计概率密度函数</a:t>
            </a:r>
            <a:endParaRPr lang="en-US" altLang="zh-CN" sz="2000" dirty="0" smtClean="0"/>
          </a:p>
        </p:txBody>
      </p:sp>
      <p:sp>
        <p:nvSpPr>
          <p:cNvPr id="51205" name="矩形 1"/>
          <p:cNvSpPr>
            <a:spLocks noChangeArrowheads="1"/>
          </p:cNvSpPr>
          <p:nvPr/>
        </p:nvSpPr>
        <p:spPr bwMode="auto">
          <a:xfrm>
            <a:off x="8780462"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4</a:t>
            </a:fld>
            <a:endParaRPr lang="en-US" altLang="zh-CN" sz="2800" dirty="0"/>
          </a:p>
        </p:txBody>
      </p:sp>
    </p:spTree>
    <p:extLst>
      <p:ext uri="{BB962C8B-B14F-4D97-AF65-F5344CB8AC3E}">
        <p14:creationId xmlns:p14="http://schemas.microsoft.com/office/powerpoint/2010/main" val="963452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40</a:t>
            </a:fld>
            <a:endParaRPr lang="zh-CN" altLang="en-US" sz="2800" dirty="0"/>
          </a:p>
        </p:txBody>
      </p:sp>
      <p:sp>
        <p:nvSpPr>
          <p:cNvPr id="2" name="TextBox 1"/>
          <p:cNvSpPr txBox="1"/>
          <p:nvPr/>
        </p:nvSpPr>
        <p:spPr>
          <a:xfrm>
            <a:off x="727876" y="2090465"/>
            <a:ext cx="2416046" cy="461665"/>
          </a:xfrm>
          <a:prstGeom prst="rect">
            <a:avLst/>
          </a:prstGeom>
          <a:noFill/>
        </p:spPr>
        <p:txBody>
          <a:bodyPr wrap="none" rtlCol="0">
            <a:spAutoFit/>
          </a:bodyPr>
          <a:lstStyle/>
          <a:p>
            <a:r>
              <a:rPr lang="en-US" altLang="zh-CN" sz="2400" dirty="0" smtClean="0"/>
              <a:t>5.3</a:t>
            </a:r>
            <a:r>
              <a:rPr lang="zh-CN" altLang="en-US" sz="2400" dirty="0" smtClean="0"/>
              <a:t>小节知识导图</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509211"/>
            <a:ext cx="5498950" cy="3779692"/>
          </a:xfrm>
          <a:prstGeom prst="rect">
            <a:avLst/>
          </a:prstGeom>
        </p:spPr>
      </p:pic>
    </p:spTree>
    <p:extLst>
      <p:ext uri="{BB962C8B-B14F-4D97-AF65-F5344CB8AC3E}">
        <p14:creationId xmlns:p14="http://schemas.microsoft.com/office/powerpoint/2010/main" val="5626988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41</a:t>
            </a:fld>
            <a:endParaRPr lang="zh-CN" altLang="en-US" sz="2800" dirty="0"/>
          </a:p>
        </p:txBody>
      </p:sp>
      <p:sp>
        <p:nvSpPr>
          <p:cNvPr id="6" name="TextBox 5"/>
          <p:cNvSpPr txBox="1"/>
          <p:nvPr/>
        </p:nvSpPr>
        <p:spPr>
          <a:xfrm>
            <a:off x="727876" y="1887215"/>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基本思路</a:t>
            </a:r>
            <a:endParaRPr lang="zh-CN" altLang="en-US" sz="2400" dirty="0"/>
          </a:p>
        </p:txBody>
      </p:sp>
      <p:sp>
        <p:nvSpPr>
          <p:cNvPr id="3" name="TextBox 2"/>
          <p:cNvSpPr txBox="1"/>
          <p:nvPr/>
        </p:nvSpPr>
        <p:spPr>
          <a:xfrm>
            <a:off x="727876" y="2348880"/>
            <a:ext cx="7632848" cy="3785652"/>
          </a:xfrm>
          <a:prstGeom prst="rect">
            <a:avLst/>
          </a:prstGeom>
          <a:noFill/>
        </p:spPr>
        <p:txBody>
          <a:bodyPr wrap="square" rtlCol="0">
            <a:spAutoFit/>
          </a:bodyPr>
          <a:lstStyle/>
          <a:p>
            <a:r>
              <a:rPr lang="zh-CN" altLang="en-US" sz="2000" dirty="0" smtClean="0"/>
              <a:t>    （</a:t>
            </a:r>
            <a:r>
              <a:rPr lang="en-US" altLang="zh-CN" sz="2000" dirty="0"/>
              <a:t>1</a:t>
            </a:r>
            <a:r>
              <a:rPr lang="zh-CN" altLang="en-US" sz="2000" dirty="0" smtClean="0"/>
              <a:t>）类内距离</a:t>
            </a:r>
            <a:r>
              <a:rPr lang="zh-CN" altLang="en-US" sz="2000" dirty="0"/>
              <a:t>变小。</a:t>
            </a:r>
            <a:endParaRPr lang="en-US" altLang="zh-CN" sz="2000" dirty="0"/>
          </a:p>
          <a:p>
            <a:r>
              <a:rPr lang="zh-CN" altLang="en-US" sz="2000" dirty="0"/>
              <a:t> </a:t>
            </a:r>
            <a:r>
              <a:rPr lang="zh-CN" altLang="en-US" sz="2000" dirty="0" smtClean="0"/>
              <a:t>   要</a:t>
            </a:r>
            <a:r>
              <a:rPr lang="zh-CN" altLang="en-US" sz="2000" dirty="0"/>
              <a:t>基于类内距离提取特征，就要</a:t>
            </a:r>
            <a:r>
              <a:rPr lang="zh-CN" altLang="en-US" sz="2000" dirty="0" smtClean="0"/>
              <a:t>使</a:t>
            </a:r>
            <a:r>
              <a:rPr lang="zh-CN" altLang="en-US" sz="2000" dirty="0"/>
              <a:t>类内</a:t>
            </a:r>
            <a:r>
              <a:rPr lang="zh-CN" altLang="en-US" sz="2000" dirty="0" smtClean="0"/>
              <a:t>距离变小。（类内</a:t>
            </a:r>
            <a:r>
              <a:rPr lang="zh-CN" altLang="en-US" sz="2000" dirty="0"/>
              <a:t>样本更加集中</a:t>
            </a:r>
            <a:r>
              <a:rPr lang="zh-CN" altLang="en-US" sz="2000" dirty="0" smtClean="0"/>
              <a:t>密集，还是更加分散？）</a:t>
            </a:r>
            <a:endParaRPr lang="en-US" altLang="zh-CN" sz="2000" dirty="0" smtClean="0"/>
          </a:p>
          <a:p>
            <a:r>
              <a:rPr lang="zh-CN" altLang="en-US" sz="2000" dirty="0" smtClean="0">
                <a:solidFill>
                  <a:srgbClr val="FF0000"/>
                </a:solidFill>
              </a:rPr>
              <a:t>    </a:t>
            </a:r>
            <a:r>
              <a:rPr lang="zh-CN" altLang="en-US" sz="2000" dirty="0"/>
              <a:t>（</a:t>
            </a:r>
            <a:r>
              <a:rPr lang="en-US" altLang="zh-CN" sz="2000" dirty="0"/>
              <a:t>2</a:t>
            </a:r>
            <a:r>
              <a:rPr lang="zh-CN" altLang="en-US" sz="2000" dirty="0"/>
              <a:t>）迹变小。</a:t>
            </a:r>
            <a:endParaRPr lang="en-US" altLang="zh-CN" sz="2000" dirty="0"/>
          </a:p>
          <a:p>
            <a:r>
              <a:rPr lang="en-US" altLang="zh-CN" sz="2000" dirty="0"/>
              <a:t> </a:t>
            </a:r>
            <a:r>
              <a:rPr lang="en-US" altLang="zh-CN" sz="2000" dirty="0" smtClean="0"/>
              <a:t>   </a:t>
            </a:r>
            <a:r>
              <a:rPr lang="zh-CN" altLang="en-US" sz="2000" dirty="0" smtClean="0"/>
              <a:t>类</a:t>
            </a:r>
            <a:r>
              <a:rPr lang="zh-CN" altLang="en-US" sz="2000" dirty="0"/>
              <a:t>内距离是协方差</a:t>
            </a:r>
            <a:r>
              <a:rPr lang="zh-CN" altLang="en-US" sz="2000" dirty="0" smtClean="0"/>
              <a:t>矩阵的迹。因此</a:t>
            </a:r>
            <a:r>
              <a:rPr lang="zh-CN" altLang="en-US" sz="2000" dirty="0"/>
              <a:t>，</a:t>
            </a:r>
            <a:r>
              <a:rPr lang="zh-CN" altLang="en-US" sz="2000" dirty="0" smtClean="0"/>
              <a:t>要让迹</a:t>
            </a:r>
            <a:r>
              <a:rPr lang="zh-CN" altLang="en-US" sz="2000" dirty="0"/>
              <a:t>变小</a:t>
            </a:r>
            <a:r>
              <a:rPr lang="zh-CN" altLang="en-US" sz="2000" dirty="0" smtClean="0"/>
              <a:t>，类内距离才变小。</a:t>
            </a:r>
            <a:endParaRPr lang="en-US" altLang="zh-CN" sz="2000" dirty="0"/>
          </a:p>
          <a:p>
            <a:r>
              <a:rPr lang="zh-CN" altLang="en-US" sz="2000" dirty="0" smtClean="0">
                <a:solidFill>
                  <a:srgbClr val="FF0000"/>
                </a:solidFill>
              </a:rPr>
              <a:t>    </a:t>
            </a:r>
            <a:r>
              <a:rPr lang="zh-CN" altLang="en-US" sz="2000" dirty="0"/>
              <a:t>（</a:t>
            </a:r>
            <a:r>
              <a:rPr lang="en-US" altLang="zh-CN" sz="2000" dirty="0"/>
              <a:t>3</a:t>
            </a:r>
            <a:r>
              <a:rPr lang="zh-CN" altLang="en-US" sz="2000" dirty="0"/>
              <a:t>）特征值之和变小。</a:t>
            </a:r>
            <a:endParaRPr lang="en-US" altLang="zh-CN" sz="2000" dirty="0"/>
          </a:p>
          <a:p>
            <a:r>
              <a:rPr lang="en-US" altLang="zh-CN" sz="2000" dirty="0"/>
              <a:t> </a:t>
            </a:r>
            <a:r>
              <a:rPr lang="en-US" altLang="zh-CN" sz="2000" dirty="0" smtClean="0"/>
              <a:t>   </a:t>
            </a:r>
            <a:r>
              <a:rPr lang="zh-CN" altLang="en-US" sz="2000" dirty="0" smtClean="0"/>
              <a:t>矩阵的迹为所有特征值之和，因此，可以去掉部分特征值，就可以使迹变小，从而使类内距离变小。</a:t>
            </a:r>
            <a:endParaRPr lang="en-US" altLang="zh-CN" sz="2000" dirty="0" smtClean="0"/>
          </a:p>
          <a:p>
            <a:r>
              <a:rPr lang="zh-CN" altLang="en-US" sz="2000" dirty="0"/>
              <a:t>    （</a:t>
            </a:r>
            <a:r>
              <a:rPr lang="en-US" altLang="zh-CN" sz="2000" dirty="0"/>
              <a:t>4</a:t>
            </a:r>
            <a:r>
              <a:rPr lang="zh-CN" altLang="en-US" sz="2000" dirty="0"/>
              <a:t>）去掉大的特征值。</a:t>
            </a:r>
            <a:endParaRPr lang="en-US" altLang="zh-CN" sz="2000" dirty="0"/>
          </a:p>
          <a:p>
            <a:r>
              <a:rPr lang="zh-CN" altLang="en-US" sz="2000" dirty="0" smtClean="0"/>
              <a:t>    为什么</a:t>
            </a:r>
            <a:r>
              <a:rPr lang="zh-CN" altLang="en-US" sz="2000" dirty="0"/>
              <a:t>？因为大的特征值代表方差大的分量，方差大不易</a:t>
            </a:r>
            <a:r>
              <a:rPr lang="zh-CN" altLang="en-US" sz="2000" dirty="0" smtClean="0"/>
              <a:t>分类。同时去掉部分特征值可以使类内距离变小。</a:t>
            </a:r>
            <a:endParaRPr lang="en-US" altLang="zh-CN" sz="2000" dirty="0">
              <a:solidFill>
                <a:srgbClr val="FF0000"/>
              </a:solidFill>
            </a:endParaRPr>
          </a:p>
        </p:txBody>
      </p:sp>
      <p:sp>
        <p:nvSpPr>
          <p:cNvPr id="10"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Tree>
    <p:extLst>
      <p:ext uri="{BB962C8B-B14F-4D97-AF65-F5344CB8AC3E}">
        <p14:creationId xmlns:p14="http://schemas.microsoft.com/office/powerpoint/2010/main" val="17104942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42</a:t>
            </a:fld>
            <a:endParaRPr lang="zh-CN" altLang="en-US" sz="2800" dirty="0"/>
          </a:p>
        </p:txBody>
      </p:sp>
      <p:sp>
        <p:nvSpPr>
          <p:cNvPr id="6" name="TextBox 5"/>
          <p:cNvSpPr txBox="1"/>
          <p:nvPr/>
        </p:nvSpPr>
        <p:spPr>
          <a:xfrm>
            <a:off x="733959" y="1871040"/>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具体做法</a:t>
            </a:r>
            <a:endParaRPr lang="zh-CN" altLang="en-US" sz="2400" dirty="0"/>
          </a:p>
        </p:txBody>
      </p:sp>
      <mc:AlternateContent xmlns:mc="http://schemas.openxmlformats.org/markup-compatibility/2006" xmlns:a14="http://schemas.microsoft.com/office/drawing/2010/main">
        <mc:Choice Requires="a14">
          <p:sp>
            <p:nvSpPr>
              <p:cNvPr id="3" name="TextBox 2"/>
              <p:cNvSpPr txBox="1"/>
              <p:nvPr/>
            </p:nvSpPr>
            <p:spPr>
              <a:xfrm>
                <a:off x="755576" y="2276872"/>
                <a:ext cx="7632848" cy="3785652"/>
              </a:xfrm>
              <a:prstGeom prst="rect">
                <a:avLst/>
              </a:prstGeom>
              <a:noFill/>
            </p:spPr>
            <p:txBody>
              <a:bodyPr wrap="square" rtlCol="0">
                <a:spAutoFit/>
              </a:bodyPr>
              <a:lstStyle/>
              <a:p>
                <a:r>
                  <a:rPr lang="en-US" altLang="zh-CN" sz="2000" dirty="0" smtClean="0"/>
                  <a:t>    </a:t>
                </a:r>
                <a:r>
                  <a:rPr lang="zh-CN" altLang="en-US" sz="2000" dirty="0" smtClean="0"/>
                  <a:t>（</a:t>
                </a:r>
                <a:r>
                  <a:rPr lang="en-US" altLang="zh-CN" sz="2000" dirty="0" smtClean="0"/>
                  <a:t>1</a:t>
                </a:r>
                <a:r>
                  <a:rPr lang="zh-CN" altLang="en-US" sz="2000" dirty="0" smtClean="0"/>
                  <a:t>）计算协方差矩阵</a:t>
                </a:r>
                <a:endParaRPr lang="en-US" altLang="zh-CN" sz="2000" dirty="0" smtClean="0"/>
              </a:p>
              <a:p>
                <a:r>
                  <a:rPr lang="en-US" altLang="zh-CN" sz="2000" dirty="0" smtClean="0"/>
                  <a:t>    </a:t>
                </a:r>
                <a:r>
                  <a:rPr lang="zh-CN" altLang="en-US" sz="2000" dirty="0" smtClean="0"/>
                  <a:t>类内样本均值为：</a:t>
                </a:r>
                <a14:m>
                  <m:oMath xmlns:m="http://schemas.openxmlformats.org/officeDocument/2006/math">
                    <m:r>
                      <a:rPr lang="en-US" altLang="zh-CN" sz="2000" b="0" i="1" smtClean="0">
                        <a:latin typeface="Cambria Math"/>
                      </a:rPr>
                      <m:t>𝑀</m:t>
                    </m:r>
                    <m:r>
                      <a:rPr lang="en-US" altLang="zh-CN" sz="2000" b="0" i="1" smtClean="0">
                        <a:latin typeface="Cambria Math"/>
                      </a:rPr>
                      <m:t>=</m:t>
                    </m:r>
                    <m:r>
                      <a:rPr lang="en-US" altLang="zh-CN" sz="2000" b="0" i="1" smtClean="0">
                        <a:latin typeface="Cambria Math"/>
                      </a:rPr>
                      <m:t>𝐸</m:t>
                    </m:r>
                    <m:r>
                      <a:rPr lang="en-US" altLang="zh-CN" sz="2000" b="0" i="1" smtClean="0">
                        <a:latin typeface="Cambria Math"/>
                      </a:rPr>
                      <m:t>{</m:t>
                    </m:r>
                    <m:r>
                      <a:rPr lang="en-US" altLang="zh-CN" sz="2000" b="0" i="1" smtClean="0">
                        <a:latin typeface="Cambria Math"/>
                      </a:rPr>
                      <m:t>𝑋</m:t>
                    </m:r>
                    <m:r>
                      <a:rPr lang="en-US" altLang="zh-CN" sz="2000" b="0" i="1" smtClean="0">
                        <a:latin typeface="Cambria Math"/>
                      </a:rPr>
                      <m:t>}</m:t>
                    </m:r>
                  </m:oMath>
                </a14:m>
                <a:endParaRPr lang="en-US" altLang="zh-CN" sz="2000" dirty="0" smtClean="0"/>
              </a:p>
              <a:p>
                <a:r>
                  <a:rPr lang="en-US" altLang="zh-CN" sz="2000" dirty="0"/>
                  <a:t> </a:t>
                </a:r>
                <a:r>
                  <a:rPr lang="en-US" altLang="zh-CN" sz="2000" dirty="0" smtClean="0"/>
                  <a:t>   </a:t>
                </a:r>
                <a:r>
                  <a:rPr lang="zh-CN" altLang="en-US" sz="2000" dirty="0" smtClean="0"/>
                  <a:t>类散布矩阵（协方差矩阵）为：</a:t>
                </a:r>
                <a14:m>
                  <m:oMath xmlns:m="http://schemas.openxmlformats.org/officeDocument/2006/math">
                    <m:r>
                      <a:rPr lang="en-US" altLang="zh-CN" sz="2000" b="0" i="1" smtClean="0">
                        <a:latin typeface="Cambria Math"/>
                      </a:rPr>
                      <m:t>𝐶</m:t>
                    </m:r>
                    <m:r>
                      <a:rPr lang="en-US" altLang="zh-CN" sz="2000" b="0" i="1" smtClean="0">
                        <a:latin typeface="Cambria Math"/>
                      </a:rPr>
                      <m:t>=</m:t>
                    </m:r>
                    <m:r>
                      <a:rPr lang="en-US" altLang="zh-CN" sz="2000" b="0" i="1" smtClean="0">
                        <a:latin typeface="Cambria Math"/>
                      </a:rPr>
                      <m:t>𝐸</m:t>
                    </m:r>
                    <m:r>
                      <a:rPr lang="en-US" altLang="zh-CN" sz="2000" b="0" i="1" smtClean="0">
                        <a:latin typeface="Cambria Math"/>
                      </a:rPr>
                      <m:t>{(</m:t>
                    </m:r>
                    <m:r>
                      <a:rPr lang="en-US" altLang="zh-CN" sz="2000" b="0" i="1" smtClean="0">
                        <a:latin typeface="Cambria Math"/>
                      </a:rPr>
                      <m:t>𝑋</m:t>
                    </m:r>
                    <m:r>
                      <a:rPr lang="en-US" altLang="zh-CN" sz="2000" b="0" i="1" smtClean="0">
                        <a:latin typeface="Cambria Math"/>
                      </a:rPr>
                      <m:t>−</m:t>
                    </m:r>
                    <m:r>
                      <a:rPr lang="en-US" altLang="zh-CN" sz="2000" b="0" i="1" smtClean="0">
                        <a:latin typeface="Cambria Math"/>
                      </a:rPr>
                      <m:t>𝑀</m:t>
                    </m:r>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m:t>
                        </m:r>
                        <m:r>
                          <a:rPr lang="en-US" altLang="zh-CN" sz="2000" b="0" i="1" smtClean="0">
                            <a:latin typeface="Cambria Math"/>
                          </a:rPr>
                          <m:t>𝑋</m:t>
                        </m:r>
                        <m:r>
                          <a:rPr lang="en-US" altLang="zh-CN" sz="2000" b="0" i="1" smtClean="0">
                            <a:latin typeface="Cambria Math"/>
                          </a:rPr>
                          <m:t>−</m:t>
                        </m:r>
                        <m:r>
                          <a:rPr lang="en-US" altLang="zh-CN" sz="2000" b="0" i="1" smtClean="0">
                            <a:latin typeface="Cambria Math"/>
                          </a:rPr>
                          <m:t>𝑀</m:t>
                        </m:r>
                        <m:r>
                          <a:rPr lang="en-US" altLang="zh-CN" sz="2000" b="0" i="1" smtClean="0">
                            <a:latin typeface="Cambria Math"/>
                          </a:rPr>
                          <m:t>)</m:t>
                        </m:r>
                      </m:e>
                      <m:sup>
                        <m:r>
                          <a:rPr lang="en-US" altLang="zh-CN" sz="2000" b="0" i="1" smtClean="0">
                            <a:latin typeface="Cambria Math"/>
                          </a:rPr>
                          <m:t>𝑇</m:t>
                        </m:r>
                      </m:sup>
                    </m:sSup>
                    <m:r>
                      <a:rPr lang="en-US" altLang="zh-CN" sz="2000" b="0" i="1" smtClean="0">
                        <a:latin typeface="Cambria Math"/>
                      </a:rPr>
                      <m:t>}</m:t>
                    </m:r>
                  </m:oMath>
                </a14:m>
                <a:r>
                  <a:rPr lang="en-US" altLang="zh-CN" sz="2000" dirty="0"/>
                  <a:t> (</a:t>
                </a:r>
                <a:r>
                  <a:rPr lang="zh-CN" altLang="en-US" sz="2000" dirty="0"/>
                  <a:t>若样本为</a:t>
                </a:r>
                <a:r>
                  <a:rPr lang="en-US" altLang="zh-CN" sz="2000" dirty="0"/>
                  <a:t>n</a:t>
                </a:r>
                <a:r>
                  <a:rPr lang="zh-CN" altLang="en-US" sz="2000" dirty="0"/>
                  <a:t>维向量，则协方差矩阵为</a:t>
                </a:r>
                <a14:m>
                  <m:oMath xmlns:m="http://schemas.openxmlformats.org/officeDocument/2006/math">
                    <m:r>
                      <a:rPr lang="en-US" altLang="zh-CN" sz="2000" i="1">
                        <a:latin typeface="Cambria Math"/>
                      </a:rPr>
                      <m:t>𝑛</m:t>
                    </m:r>
                    <m:r>
                      <a:rPr lang="en-US" altLang="zh-CN" sz="2000" i="1">
                        <a:latin typeface="Cambria Math"/>
                        <a:ea typeface="Cambria Math"/>
                      </a:rPr>
                      <m:t>×</m:t>
                    </m:r>
                    <m:r>
                      <a:rPr lang="en-US" altLang="zh-CN" sz="2000" i="1">
                        <a:latin typeface="Cambria Math"/>
                        <a:ea typeface="Cambria Math"/>
                      </a:rPr>
                      <m:t>𝑛</m:t>
                    </m:r>
                  </m:oMath>
                </a14:m>
                <a:r>
                  <a:rPr lang="zh-CN" altLang="en-US" sz="2000" dirty="0"/>
                  <a:t>维实对称矩阵</a:t>
                </a:r>
                <a:r>
                  <a:rPr lang="en-US" altLang="zh-CN" sz="2000" dirty="0"/>
                  <a:t>)</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2</a:t>
                </a:r>
                <a:r>
                  <a:rPr lang="zh-CN" altLang="en-US" sz="2000" dirty="0" smtClean="0"/>
                  <a:t>）计算特征值</a:t>
                </a:r>
                <a:endParaRPr lang="en-US" altLang="zh-CN" sz="2000" dirty="0" smtClean="0"/>
              </a:p>
              <a:p>
                <a:r>
                  <a:rPr lang="en-US" altLang="zh-CN" sz="2000" dirty="0" smtClean="0"/>
                  <a:t>    </a:t>
                </a:r>
                <a:r>
                  <a:rPr lang="zh-CN" altLang="en-US" sz="2000" dirty="0" smtClean="0"/>
                  <a:t>解方程</a:t>
                </a:r>
                <a14:m>
                  <m:oMath xmlns:m="http://schemas.openxmlformats.org/officeDocument/2006/math">
                    <m:r>
                      <a:rPr lang="en-US" altLang="zh-CN" sz="2000" b="0" i="1" smtClean="0">
                        <a:latin typeface="Cambria Math"/>
                      </a:rPr>
                      <m:t>|</m:t>
                    </m:r>
                    <m:r>
                      <a:rPr lang="zh-CN" altLang="en-US" sz="2000" b="0" i="1" smtClean="0">
                        <a:latin typeface="Cambria Math"/>
                      </a:rPr>
                      <m:t>𝜆</m:t>
                    </m:r>
                    <m:r>
                      <a:rPr lang="en-US" altLang="zh-CN" sz="2000" b="0" i="1" smtClean="0">
                        <a:latin typeface="Cambria Math"/>
                      </a:rPr>
                      <m:t>𝐼</m:t>
                    </m:r>
                    <m:r>
                      <a:rPr lang="en-US" altLang="zh-CN" sz="2000" b="0" i="1" smtClean="0">
                        <a:latin typeface="Cambria Math"/>
                      </a:rPr>
                      <m:t>−</m:t>
                    </m:r>
                    <m:r>
                      <a:rPr lang="en-US" altLang="zh-CN" sz="2000" b="0" i="1" smtClean="0">
                        <a:latin typeface="Cambria Math"/>
                      </a:rPr>
                      <m:t>𝐶</m:t>
                    </m:r>
                    <m:r>
                      <a:rPr lang="en-US" altLang="zh-CN" sz="2000" b="0" i="1" smtClean="0">
                        <a:latin typeface="Cambria Math"/>
                      </a:rPr>
                      <m:t>|=0</m:t>
                    </m:r>
                  </m:oMath>
                </a14:m>
                <a:r>
                  <a:rPr lang="zh-CN" altLang="en-US" sz="2000" dirty="0" smtClean="0"/>
                  <a:t>得</a:t>
                </a:r>
                <a:r>
                  <a:rPr lang="en-US" altLang="zh-CN" sz="2000" i="1" dirty="0" smtClean="0"/>
                  <a:t>C</a:t>
                </a:r>
                <a:r>
                  <a:rPr lang="zh-CN" altLang="en-US" sz="2000" dirty="0" smtClean="0"/>
                  <a:t>的</a:t>
                </a:r>
                <a:r>
                  <a:rPr lang="en-US" altLang="zh-CN" sz="2000" i="1" dirty="0" smtClean="0"/>
                  <a:t>n</a:t>
                </a:r>
                <a:r>
                  <a:rPr lang="zh-CN" altLang="en-US" sz="2000" dirty="0" smtClean="0"/>
                  <a:t>个特征值</a:t>
                </a:r>
                <a14:m>
                  <m:oMath xmlns:m="http://schemas.openxmlformats.org/officeDocument/2006/math">
                    <m:sSub>
                      <m:sSubPr>
                        <m:ctrlPr>
                          <a:rPr lang="en-US" altLang="zh-CN" sz="2000" i="1" smtClean="0">
                            <a:latin typeface="Cambria Math"/>
                          </a:rPr>
                        </m:ctrlPr>
                      </m:sSubPr>
                      <m:e>
                        <m:r>
                          <a:rPr lang="zh-CN" altLang="en-US" sz="2000" i="1" smtClean="0">
                            <a:latin typeface="Cambria Math"/>
                          </a:rPr>
                          <m:t>𝜆</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a:rPr>
                        </m:ctrlPr>
                      </m:sSubPr>
                      <m:e>
                        <m:r>
                          <a:rPr lang="zh-CN" altLang="en-US" sz="2000" b="0" i="1" smtClean="0">
                            <a:latin typeface="Cambria Math"/>
                          </a:rPr>
                          <m:t>𝜆</m:t>
                        </m:r>
                      </m:e>
                      <m:sub>
                        <m:r>
                          <a:rPr lang="en-US" altLang="zh-CN" sz="2000" b="0" i="1" smtClean="0">
                            <a:latin typeface="Cambria Math"/>
                          </a:rPr>
                          <m:t>𝑛</m:t>
                        </m:r>
                      </m:sub>
                    </m:sSub>
                  </m:oMath>
                </a14:m>
                <a:r>
                  <a:rPr lang="zh-CN" altLang="en-US" sz="2000" dirty="0" smtClean="0"/>
                  <a:t>，将</a:t>
                </a:r>
                <a:r>
                  <a:rPr lang="en-US" altLang="zh-CN" sz="2000" i="1" dirty="0" smtClean="0"/>
                  <a:t>n</a:t>
                </a:r>
                <a:r>
                  <a:rPr lang="zh-CN" altLang="en-US" sz="2000" dirty="0" smtClean="0"/>
                  <a:t>个特征值排序，并选取</a:t>
                </a:r>
                <a14:m>
                  <m:oMath xmlns:m="http://schemas.openxmlformats.org/officeDocument/2006/math">
                    <m:r>
                      <a:rPr lang="en-US" altLang="zh-CN" sz="2000" i="1">
                        <a:latin typeface="Cambria Math"/>
                      </a:rPr>
                      <m:t>𝑚</m:t>
                    </m:r>
                    <m:r>
                      <a:rPr lang="en-US" altLang="zh-CN" sz="2000" i="1">
                        <a:latin typeface="Cambria Math"/>
                      </a:rPr>
                      <m:t>(</m:t>
                    </m:r>
                    <m:r>
                      <a:rPr lang="en-US" altLang="zh-CN" sz="2000" i="1">
                        <a:latin typeface="Cambria Math"/>
                      </a:rPr>
                      <m:t>𝑚</m:t>
                    </m:r>
                    <m:r>
                      <a:rPr lang="en-US" altLang="zh-CN" sz="2000" i="1">
                        <a:latin typeface="Cambria Math"/>
                      </a:rPr>
                      <m:t>&lt;</m:t>
                    </m:r>
                    <m:r>
                      <a:rPr lang="en-US" altLang="zh-CN" sz="2000" i="1">
                        <a:latin typeface="Cambria Math"/>
                      </a:rPr>
                      <m:t>𝑛</m:t>
                    </m:r>
                    <m:r>
                      <a:rPr lang="en-US" altLang="zh-CN" sz="2000" i="1">
                        <a:latin typeface="Cambria Math"/>
                      </a:rPr>
                      <m:t>)</m:t>
                    </m:r>
                  </m:oMath>
                </a14:m>
                <a:r>
                  <a:rPr lang="zh-CN" altLang="en-US" sz="2000" dirty="0" smtClean="0"/>
                  <a:t>个较小的特征值</a:t>
                </a:r>
                <a14:m>
                  <m:oMath xmlns:m="http://schemas.openxmlformats.org/officeDocument/2006/math">
                    <m:sSub>
                      <m:sSubPr>
                        <m:ctrlPr>
                          <a:rPr lang="en-US" altLang="zh-CN" sz="2000" i="1" smtClean="0">
                            <a:latin typeface="Cambria Math"/>
                          </a:rPr>
                        </m:ctrlPr>
                      </m:sSubPr>
                      <m:e>
                        <m:r>
                          <a:rPr lang="zh-CN" altLang="en-US" sz="2000" i="1" smtClean="0">
                            <a:latin typeface="Cambria Math"/>
                          </a:rPr>
                          <m:t>𝜆</m:t>
                        </m:r>
                      </m:e>
                      <m:sub>
                        <m:r>
                          <a:rPr lang="en-US" altLang="zh-CN" sz="2000" b="0" i="1" smtClean="0">
                            <a:latin typeface="Cambria Math"/>
                          </a:rPr>
                          <m:t>1</m:t>
                        </m:r>
                      </m:sub>
                    </m:sSub>
                    <m:r>
                      <a:rPr lang="en-US" altLang="zh-CN" sz="2000" i="1" smtClean="0">
                        <a:latin typeface="Cambria Math"/>
                        <a:ea typeface="Cambria Math"/>
                      </a:rPr>
                      <m:t>≤</m:t>
                    </m:r>
                    <m:r>
                      <a:rPr lang="en-US" altLang="zh-CN" sz="2000" b="0" i="1" smtClean="0">
                        <a:latin typeface="Cambria Math"/>
                        <a:ea typeface="Cambria Math"/>
                      </a:rPr>
                      <m:t>…≤</m:t>
                    </m:r>
                    <m:sSub>
                      <m:sSubPr>
                        <m:ctrlPr>
                          <a:rPr lang="en-US" altLang="zh-CN" sz="2000" b="0" i="1" smtClean="0">
                            <a:latin typeface="Cambria Math"/>
                            <a:ea typeface="Cambria Math"/>
                          </a:rPr>
                        </m:ctrlPr>
                      </m:sSubPr>
                      <m:e>
                        <m:r>
                          <a:rPr lang="zh-CN" altLang="en-US" sz="2000" b="0" i="1" smtClean="0">
                            <a:latin typeface="Cambria Math"/>
                            <a:ea typeface="Cambria Math"/>
                          </a:rPr>
                          <m:t>𝜆</m:t>
                        </m:r>
                      </m:e>
                      <m:sub>
                        <m:r>
                          <a:rPr lang="en-US" altLang="zh-CN" sz="2000" b="0" i="1" smtClean="0">
                            <a:latin typeface="Cambria Math"/>
                            <a:ea typeface="Cambria Math"/>
                          </a:rPr>
                          <m:t>𝑚</m:t>
                        </m:r>
                      </m:sub>
                    </m:sSub>
                    <m:r>
                      <a:rPr lang="en-US" altLang="zh-CN" sz="2000" b="0" i="1" smtClean="0">
                        <a:latin typeface="Cambria Math"/>
                        <a:ea typeface="Cambria Math"/>
                      </a:rPr>
                      <m:t>≤</m:t>
                    </m:r>
                    <m:sSub>
                      <m:sSubPr>
                        <m:ctrlPr>
                          <a:rPr lang="en-US" altLang="zh-CN" sz="2000" i="1">
                            <a:latin typeface="Cambria Math"/>
                            <a:ea typeface="Cambria Math"/>
                          </a:rPr>
                        </m:ctrlPr>
                      </m:sSubPr>
                      <m:e>
                        <m:r>
                          <a:rPr lang="en-US" altLang="zh-CN" sz="2000" i="1">
                            <a:latin typeface="Cambria Math"/>
                            <a:ea typeface="Cambria Math"/>
                          </a:rPr>
                          <m:t>…≤</m:t>
                        </m:r>
                        <m:r>
                          <a:rPr lang="zh-CN" altLang="en-US" sz="2000" i="1">
                            <a:latin typeface="Cambria Math"/>
                            <a:ea typeface="Cambria Math"/>
                          </a:rPr>
                          <m:t>𝜆</m:t>
                        </m:r>
                      </m:e>
                      <m:sub>
                        <m:r>
                          <a:rPr lang="en-US" altLang="zh-CN" sz="2000" i="1">
                            <a:latin typeface="Cambria Math"/>
                            <a:ea typeface="Cambria Math"/>
                          </a:rPr>
                          <m:t>𝑛</m:t>
                        </m:r>
                      </m:sub>
                    </m:sSub>
                  </m:oMath>
                </a14:m>
                <a:endParaRPr lang="en-US" altLang="zh-CN" sz="2000" dirty="0" smtClean="0"/>
              </a:p>
              <a:p>
                <a:r>
                  <a:rPr lang="zh-CN" altLang="en-US" sz="2000" dirty="0" smtClean="0"/>
                  <a:t>    （</a:t>
                </a:r>
                <a:r>
                  <a:rPr lang="en-US" altLang="zh-CN" sz="2000" dirty="0" smtClean="0"/>
                  <a:t>3</a:t>
                </a:r>
                <a:r>
                  <a:rPr lang="zh-CN" altLang="en-US" sz="2000" dirty="0" smtClean="0"/>
                  <a:t>）计算特征向量</a:t>
                </a:r>
                <a:endParaRPr lang="en-US" altLang="zh-CN" sz="2000" dirty="0" smtClean="0"/>
              </a:p>
              <a:p>
                <a:r>
                  <a:rPr lang="zh-CN" altLang="en-US" sz="2000" dirty="0"/>
                  <a:t> </a:t>
                </a:r>
                <a:r>
                  <a:rPr lang="zh-CN" altLang="en-US" sz="2000" dirty="0" smtClean="0"/>
                  <a:t>   解</a:t>
                </a:r>
                <a:r>
                  <a:rPr lang="zh-CN" altLang="en-US" sz="2000" dirty="0"/>
                  <a:t>方程</a:t>
                </a:r>
                <a14:m>
                  <m:oMath xmlns:m="http://schemas.openxmlformats.org/officeDocument/2006/math">
                    <m:d>
                      <m:dPr>
                        <m:ctrlPr>
                          <a:rPr lang="en-US" altLang="zh-CN" sz="2000" i="1">
                            <a:latin typeface="Cambria Math"/>
                          </a:rPr>
                        </m:ctrlPr>
                      </m:dPr>
                      <m:e>
                        <m:sSub>
                          <m:sSubPr>
                            <m:ctrlPr>
                              <a:rPr lang="en-US" altLang="zh-CN" sz="2000" i="1">
                                <a:latin typeface="Cambria Math"/>
                              </a:rPr>
                            </m:ctrlPr>
                          </m:sSubPr>
                          <m:e>
                            <m:r>
                              <a:rPr lang="zh-CN" altLang="en-US" sz="2000" i="1">
                                <a:latin typeface="Cambria Math"/>
                              </a:rPr>
                              <m:t>𝜆</m:t>
                            </m:r>
                          </m:e>
                          <m:sub>
                            <m:r>
                              <a:rPr lang="en-US" altLang="zh-CN" sz="2000" i="1">
                                <a:latin typeface="Cambria Math"/>
                              </a:rPr>
                              <m:t>𝑘</m:t>
                            </m:r>
                          </m:sub>
                        </m:sSub>
                        <m:r>
                          <a:rPr lang="en-US" altLang="zh-CN" sz="2000" i="1">
                            <a:latin typeface="Cambria Math"/>
                          </a:rPr>
                          <m:t>𝐼</m:t>
                        </m:r>
                        <m:r>
                          <a:rPr lang="en-US" altLang="zh-CN" sz="2000" i="1">
                            <a:latin typeface="Cambria Math"/>
                          </a:rPr>
                          <m:t>−</m:t>
                        </m:r>
                        <m:r>
                          <a:rPr lang="en-US" altLang="zh-CN" sz="2000" i="1">
                            <a:latin typeface="Cambria Math"/>
                          </a:rPr>
                          <m:t>𝐶</m:t>
                        </m:r>
                      </m:e>
                    </m:d>
                    <m:sSubSup>
                      <m:sSubSupPr>
                        <m:ctrlPr>
                          <a:rPr lang="en-US" altLang="zh-CN" sz="2000" i="1">
                            <a:latin typeface="Cambria Math"/>
                          </a:rPr>
                        </m:ctrlPr>
                      </m:sSubSupPr>
                      <m:e>
                        <m:r>
                          <a:rPr lang="en-US" altLang="zh-CN" sz="2000" i="1">
                            <a:latin typeface="Cambria Math"/>
                          </a:rPr>
                          <m:t>𝑢</m:t>
                        </m:r>
                      </m:e>
                      <m:sub>
                        <m:r>
                          <a:rPr lang="en-US" altLang="zh-CN" sz="2000" i="1">
                            <a:latin typeface="Cambria Math"/>
                          </a:rPr>
                          <m:t>𝑘</m:t>
                        </m:r>
                      </m:sub>
                      <m:sup>
                        <m:r>
                          <a:rPr lang="en-US" altLang="zh-CN" sz="2000" i="1">
                            <a:latin typeface="Cambria Math"/>
                          </a:rPr>
                          <m:t>′</m:t>
                        </m:r>
                      </m:sup>
                    </m:sSubSup>
                    <m:r>
                      <a:rPr lang="en-US" altLang="zh-CN" sz="2000" i="1">
                        <a:latin typeface="Cambria Math"/>
                      </a:rPr>
                      <m:t>=0,</m:t>
                    </m:r>
                    <m:r>
                      <a:rPr lang="en-US" altLang="zh-CN" sz="2000" i="1">
                        <a:latin typeface="Cambria Math"/>
                      </a:rPr>
                      <m:t>𝑘</m:t>
                    </m:r>
                    <m:r>
                      <a:rPr lang="en-US" altLang="zh-CN" sz="2000" i="1">
                        <a:latin typeface="Cambria Math"/>
                      </a:rPr>
                      <m:t>=1,2,…,</m:t>
                    </m:r>
                    <m:r>
                      <a:rPr lang="en-US" altLang="zh-CN" sz="2000" b="0" i="1" smtClean="0">
                        <a:latin typeface="Cambria Math"/>
                      </a:rPr>
                      <m:t>𝑚</m:t>
                    </m:r>
                  </m:oMath>
                </a14:m>
                <a:r>
                  <a:rPr lang="zh-CN" altLang="en-US" sz="2000" dirty="0" smtClean="0"/>
                  <a:t>得</a:t>
                </a:r>
                <a:r>
                  <a:rPr lang="en-US" altLang="zh-CN" sz="2000" i="1" dirty="0" smtClean="0"/>
                  <a:t>m</a:t>
                </a:r>
                <a:r>
                  <a:rPr lang="zh-CN" altLang="en-US" sz="2000" dirty="0" smtClean="0"/>
                  <a:t>个</a:t>
                </a:r>
                <a:r>
                  <a:rPr lang="zh-CN" altLang="en-US" sz="2000" dirty="0"/>
                  <a:t>特征值对应</a:t>
                </a:r>
                <a:r>
                  <a:rPr lang="zh-CN" altLang="en-US" sz="2000" dirty="0" smtClean="0"/>
                  <a:t>的</a:t>
                </a:r>
                <a:r>
                  <a:rPr lang="en-US" altLang="zh-CN" sz="2000" i="1" dirty="0" smtClean="0"/>
                  <a:t>n</a:t>
                </a:r>
                <a:r>
                  <a:rPr lang="zh-CN" altLang="en-US" sz="2000" dirty="0" smtClean="0"/>
                  <a:t>维特征向量</a:t>
                </a:r>
                <a14:m>
                  <m:oMath xmlns:m="http://schemas.openxmlformats.org/officeDocument/2006/math">
                    <m:sSubSup>
                      <m:sSubSupPr>
                        <m:ctrlPr>
                          <a:rPr lang="en-US" altLang="zh-CN" sz="2000" i="1">
                            <a:latin typeface="Cambria Math"/>
                          </a:rPr>
                        </m:ctrlPr>
                      </m:sSubSupPr>
                      <m:e>
                        <m:r>
                          <a:rPr lang="en-US" altLang="zh-CN" sz="2000" i="1">
                            <a:latin typeface="Cambria Math"/>
                          </a:rPr>
                          <m:t>𝑢</m:t>
                        </m:r>
                      </m:e>
                      <m:sub>
                        <m:r>
                          <a:rPr lang="en-US" altLang="zh-CN" sz="2000" i="1">
                            <a:latin typeface="Cambria Math"/>
                          </a:rPr>
                          <m:t>𝑘</m:t>
                        </m:r>
                      </m:sub>
                      <m:sup>
                        <m:r>
                          <a:rPr lang="en-US" altLang="zh-CN" sz="2000" i="1">
                            <a:latin typeface="Cambria Math"/>
                          </a:rPr>
                          <m:t>′</m:t>
                        </m:r>
                      </m:sup>
                    </m:sSubSup>
                  </m:oMath>
                </a14:m>
                <a:r>
                  <a:rPr lang="zh-CN" altLang="en-US" sz="2000" dirty="0"/>
                  <a:t>，对</a:t>
                </a:r>
                <a14:m>
                  <m:oMath xmlns:m="http://schemas.openxmlformats.org/officeDocument/2006/math">
                    <m:sSubSup>
                      <m:sSubSupPr>
                        <m:ctrlPr>
                          <a:rPr lang="en-US" altLang="zh-CN" sz="2000" i="1">
                            <a:latin typeface="Cambria Math"/>
                          </a:rPr>
                        </m:ctrlPr>
                      </m:sSubSupPr>
                      <m:e>
                        <m:r>
                          <a:rPr lang="en-US" altLang="zh-CN" sz="2000" i="1">
                            <a:latin typeface="Cambria Math"/>
                          </a:rPr>
                          <m:t>𝑢</m:t>
                        </m:r>
                      </m:e>
                      <m:sub>
                        <m:r>
                          <a:rPr lang="en-US" altLang="zh-CN" sz="2000" i="1">
                            <a:latin typeface="Cambria Math"/>
                          </a:rPr>
                          <m:t>𝑘</m:t>
                        </m:r>
                      </m:sub>
                      <m:sup>
                        <m:r>
                          <a:rPr lang="en-US" altLang="zh-CN" sz="2000" i="1">
                            <a:latin typeface="Cambria Math"/>
                          </a:rPr>
                          <m:t>′</m:t>
                        </m:r>
                      </m:sup>
                    </m:sSubSup>
                  </m:oMath>
                </a14:m>
                <a:r>
                  <a:rPr lang="zh-CN" altLang="en-US" sz="2000" dirty="0"/>
                  <a:t>归一化得：</a:t>
                </a:r>
                <a14:m>
                  <m:oMath xmlns:m="http://schemas.openxmlformats.org/officeDocument/2006/math">
                    <m:sSub>
                      <m:sSubPr>
                        <m:ctrlPr>
                          <a:rPr lang="en-US" altLang="zh-CN" sz="2000" i="1">
                            <a:latin typeface="Cambria Math"/>
                          </a:rPr>
                        </m:ctrlPr>
                      </m:sSubPr>
                      <m:e>
                        <m:r>
                          <a:rPr lang="en-US" altLang="zh-CN" sz="2000" i="1">
                            <a:latin typeface="Cambria Math"/>
                          </a:rPr>
                          <m:t>𝑢</m:t>
                        </m:r>
                      </m:e>
                      <m:sub>
                        <m:r>
                          <a:rPr lang="en-US" altLang="zh-CN" sz="2000" i="1">
                            <a:latin typeface="Cambria Math"/>
                          </a:rPr>
                          <m:t>𝑘</m:t>
                        </m:r>
                      </m:sub>
                    </m:sSub>
                    <m:r>
                      <a:rPr lang="en-US" altLang="zh-CN" sz="2000" i="1">
                        <a:latin typeface="Cambria Math"/>
                      </a:rPr>
                      <m:t>=</m:t>
                    </m:r>
                    <m:sSup>
                      <m:sSupPr>
                        <m:ctrlPr>
                          <a:rPr lang="en-US" altLang="zh-CN" sz="2000" i="1">
                            <a:latin typeface="Cambria Math"/>
                          </a:rPr>
                        </m:ctrlPr>
                      </m:sSupPr>
                      <m:e>
                        <m:r>
                          <a:rPr lang="en-US" altLang="zh-CN" sz="2000" i="1">
                            <a:latin typeface="Cambria Math"/>
                          </a:rPr>
                          <m:t>(</m:t>
                        </m:r>
                        <m:sSub>
                          <m:sSubPr>
                            <m:ctrlPr>
                              <a:rPr lang="en-US" altLang="zh-CN" sz="2000" i="1">
                                <a:latin typeface="Cambria Math"/>
                              </a:rPr>
                            </m:ctrlPr>
                          </m:sSubPr>
                          <m:e>
                            <m:r>
                              <a:rPr lang="en-US" altLang="zh-CN" sz="2000" i="1">
                                <a:latin typeface="Cambria Math"/>
                              </a:rPr>
                              <m:t>𝑢</m:t>
                            </m:r>
                          </m:e>
                          <m:sub>
                            <m:r>
                              <a:rPr lang="en-US" altLang="zh-CN" sz="2000" i="1">
                                <a:latin typeface="Cambria Math"/>
                              </a:rPr>
                              <m:t>𝑘</m:t>
                            </m:r>
                            <m:r>
                              <a:rPr lang="en-US" altLang="zh-CN" sz="2000" i="1">
                                <a:latin typeface="Cambria Math"/>
                              </a:rPr>
                              <m:t>1</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𝑢</m:t>
                            </m:r>
                          </m:e>
                          <m:sub>
                            <m:r>
                              <a:rPr lang="en-US" altLang="zh-CN" sz="2000" i="1">
                                <a:latin typeface="Cambria Math"/>
                              </a:rPr>
                              <m:t>𝑘</m:t>
                            </m:r>
                            <m:r>
                              <a:rPr lang="en-US" altLang="zh-CN" sz="2000" b="0" i="1" smtClean="0">
                                <a:latin typeface="Cambria Math"/>
                              </a:rPr>
                              <m:t>𝑛</m:t>
                            </m:r>
                          </m:sub>
                        </m:sSub>
                        <m:r>
                          <a:rPr lang="en-US" altLang="zh-CN" sz="2000" i="1">
                            <a:latin typeface="Cambria Math"/>
                          </a:rPr>
                          <m:t>)</m:t>
                        </m:r>
                      </m:e>
                      <m:sup>
                        <m:r>
                          <a:rPr lang="en-US" altLang="zh-CN" sz="2000" i="1">
                            <a:latin typeface="Cambria Math"/>
                          </a:rPr>
                          <m:t>𝑇</m:t>
                        </m:r>
                      </m:sup>
                    </m:sSup>
                    <m:r>
                      <a:rPr lang="en-US" altLang="zh-CN" sz="2000" i="1">
                        <a:latin typeface="Cambria Math"/>
                      </a:rPr>
                      <m:t>,</m:t>
                    </m:r>
                    <m:r>
                      <a:rPr lang="en-US" altLang="zh-CN" sz="2000" i="1">
                        <a:latin typeface="Cambria Math"/>
                      </a:rPr>
                      <m:t>𝑘</m:t>
                    </m:r>
                    <m:r>
                      <a:rPr lang="en-US" altLang="zh-CN" sz="2000" i="1">
                        <a:latin typeface="Cambria Math"/>
                      </a:rPr>
                      <m:t>=1,2,…,</m:t>
                    </m:r>
                    <m:r>
                      <a:rPr lang="en-US" altLang="zh-CN" sz="2000" b="0" i="1" smtClean="0">
                        <a:latin typeface="Cambria Math"/>
                      </a:rPr>
                      <m:t>𝑚</m:t>
                    </m:r>
                  </m:oMath>
                </a14:m>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4</a:t>
                </a:r>
                <a:r>
                  <a:rPr lang="zh-CN" altLang="en-US" sz="2000" dirty="0" smtClean="0"/>
                  <a:t>）特征提取</a:t>
                </a:r>
                <a:endParaRPr lang="en-US" altLang="zh-CN" sz="2000" dirty="0" smtClean="0"/>
              </a:p>
              <a:p>
                <a:r>
                  <a:rPr lang="en-US" altLang="zh-CN" sz="2000" dirty="0"/>
                  <a:t> </a:t>
                </a:r>
                <a:r>
                  <a:rPr lang="en-US" altLang="zh-CN" sz="2000" dirty="0" smtClean="0"/>
                  <a:t>   </a:t>
                </a:r>
                <a:r>
                  <a:rPr lang="zh-CN" altLang="en-US" sz="2000" dirty="0" smtClean="0"/>
                  <a:t>计算</a:t>
                </a:r>
                <a14:m>
                  <m:oMath xmlns:m="http://schemas.openxmlformats.org/officeDocument/2006/math">
                    <m:sSup>
                      <m:sSupPr>
                        <m:ctrlPr>
                          <a:rPr lang="en-US" altLang="zh-CN" sz="2000" i="1" smtClean="0">
                            <a:latin typeface="Cambria Math"/>
                          </a:rPr>
                        </m:ctrlPr>
                      </m:sSupPr>
                      <m:e>
                        <m:r>
                          <a:rPr lang="en-US" altLang="zh-CN" sz="2000" b="0" i="1" smtClean="0">
                            <a:latin typeface="Cambria Math"/>
                          </a:rPr>
                          <m:t>𝑋</m:t>
                        </m:r>
                      </m:e>
                      <m:sup>
                        <m:r>
                          <a:rPr lang="en-US" altLang="zh-CN" sz="2000" b="0" i="1" smtClean="0">
                            <a:latin typeface="Cambria Math"/>
                          </a:rPr>
                          <m:t>∗</m:t>
                        </m:r>
                      </m:sup>
                    </m:sSup>
                    <m:r>
                      <a:rPr lang="en-US" altLang="zh-CN" sz="2000" b="0" i="1" smtClean="0">
                        <a:latin typeface="Cambria Math"/>
                      </a:rPr>
                      <m:t>=</m:t>
                    </m:r>
                    <m:r>
                      <a:rPr lang="en-US" altLang="zh-CN" sz="2000" b="0" i="1" smtClean="0">
                        <a:latin typeface="Cambria Math"/>
                      </a:rPr>
                      <m:t>𝐴𝑋</m:t>
                    </m:r>
                  </m:oMath>
                </a14:m>
                <a:r>
                  <a:rPr lang="zh-CN" altLang="en-US" sz="2000" dirty="0" smtClean="0"/>
                  <a:t>，其中</a:t>
                </a:r>
                <a14:m>
                  <m:oMath xmlns:m="http://schemas.openxmlformats.org/officeDocument/2006/math">
                    <m:r>
                      <a:rPr lang="en-US" altLang="zh-CN" sz="2000" b="0" i="1" smtClean="0">
                        <a:latin typeface="Cambria Math"/>
                      </a:rPr>
                      <m:t>𝐴</m:t>
                    </m:r>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𝑢</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𝑢</m:t>
                            </m:r>
                          </m:e>
                          <m:sub>
                            <m:r>
                              <a:rPr lang="en-US" altLang="zh-CN" sz="2000" b="0" i="1" smtClean="0">
                                <a:latin typeface="Cambria Math"/>
                              </a:rPr>
                              <m:t>𝑚</m:t>
                            </m:r>
                          </m:sub>
                        </m:sSub>
                        <m:r>
                          <a:rPr lang="en-US" altLang="zh-CN" sz="2000" b="0" i="1" smtClean="0">
                            <a:latin typeface="Cambria Math"/>
                          </a:rPr>
                          <m:t>)</m:t>
                        </m:r>
                      </m:e>
                      <m:sup>
                        <m:r>
                          <a:rPr lang="en-US" altLang="zh-CN" sz="2000" b="0" i="1" smtClean="0">
                            <a:latin typeface="Cambria Math"/>
                          </a:rPr>
                          <m:t>𝑇</m:t>
                        </m:r>
                      </m:sup>
                    </m:sSup>
                  </m:oMath>
                </a14:m>
                <a:r>
                  <a:rPr lang="zh-CN" altLang="en-US" sz="2000" dirty="0" smtClean="0"/>
                  <a:t>，则</a:t>
                </a:r>
                <a14:m>
                  <m:oMath xmlns:m="http://schemas.openxmlformats.org/officeDocument/2006/math">
                    <m:sSup>
                      <m:sSupPr>
                        <m:ctrlPr>
                          <a:rPr lang="en-US" altLang="zh-CN" sz="2000" i="1">
                            <a:latin typeface="Cambria Math"/>
                          </a:rPr>
                        </m:ctrlPr>
                      </m:sSupPr>
                      <m:e>
                        <m:r>
                          <a:rPr lang="en-US" altLang="zh-CN" sz="2000" i="1">
                            <a:latin typeface="Cambria Math"/>
                          </a:rPr>
                          <m:t>𝑋</m:t>
                        </m:r>
                      </m:e>
                      <m:sup>
                        <m:r>
                          <a:rPr lang="en-US" altLang="zh-CN" sz="2000" i="1">
                            <a:latin typeface="Cambria Math"/>
                          </a:rPr>
                          <m:t>∗</m:t>
                        </m:r>
                      </m:sup>
                    </m:sSup>
                  </m:oMath>
                </a14:m>
                <a:r>
                  <a:rPr lang="zh-CN" altLang="en-US" sz="2000" dirty="0" smtClean="0"/>
                  <a:t>为新的特征</a:t>
                </a:r>
                <a:endParaRPr lang="en-US" altLang="zh-C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755576" y="2276872"/>
                <a:ext cx="7632848" cy="3785652"/>
              </a:xfrm>
              <a:prstGeom prst="rect">
                <a:avLst/>
              </a:prstGeom>
              <a:blipFill rotWithShape="1">
                <a:blip r:embed="rId3"/>
                <a:stretch>
                  <a:fillRect l="-879" t="-1127" b="-1610"/>
                </a:stretch>
              </a:blipFill>
            </p:spPr>
            <p:txBody>
              <a:bodyPr/>
              <a:lstStyle/>
              <a:p>
                <a:r>
                  <a:rPr lang="zh-CN" altLang="en-US">
                    <a:noFill/>
                  </a:rPr>
                  <a:t> </a:t>
                </a:r>
              </a:p>
            </p:txBody>
          </p:sp>
        </mc:Fallback>
      </mc:AlternateContent>
      <p:sp>
        <p:nvSpPr>
          <p:cNvPr id="9"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Tree>
    <p:extLst>
      <p:ext uri="{BB962C8B-B14F-4D97-AF65-F5344CB8AC3E}">
        <p14:creationId xmlns:p14="http://schemas.microsoft.com/office/powerpoint/2010/main" val="36647875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43</a:t>
            </a:fld>
            <a:endParaRPr lang="zh-CN" altLang="en-US" sz="2800" dirty="0"/>
          </a:p>
        </p:txBody>
      </p:sp>
      <p:sp>
        <p:nvSpPr>
          <p:cNvPr id="6" name="TextBox 5"/>
          <p:cNvSpPr txBox="1"/>
          <p:nvPr/>
        </p:nvSpPr>
        <p:spPr>
          <a:xfrm>
            <a:off x="755576" y="1959223"/>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特点讨论</a:t>
            </a:r>
            <a:endParaRPr lang="zh-CN" altLang="en-US" sz="2400" dirty="0"/>
          </a:p>
        </p:txBody>
      </p:sp>
      <p:sp>
        <p:nvSpPr>
          <p:cNvPr id="3" name="TextBox 2"/>
          <p:cNvSpPr txBox="1"/>
          <p:nvPr/>
        </p:nvSpPr>
        <p:spPr>
          <a:xfrm>
            <a:off x="755576" y="2420888"/>
            <a:ext cx="7632848" cy="2246769"/>
          </a:xfrm>
          <a:prstGeom prst="rect">
            <a:avLst/>
          </a:prstGeom>
          <a:noFill/>
        </p:spPr>
        <p:txBody>
          <a:bodyPr wrap="square" rtlCol="0">
            <a:spAutoFit/>
          </a:bodyPr>
          <a:lstStyle/>
          <a:p>
            <a:r>
              <a:rPr lang="zh-CN" altLang="en-US" sz="2000" dirty="0" smtClean="0"/>
              <a:t>  （</a:t>
            </a:r>
            <a:r>
              <a:rPr lang="en-US" altLang="zh-CN" sz="2000" dirty="0" smtClean="0"/>
              <a:t>1</a:t>
            </a:r>
            <a:r>
              <a:rPr lang="zh-CN" altLang="en-US" sz="2000" dirty="0" smtClean="0"/>
              <a:t>）特征不变</a:t>
            </a:r>
            <a:endParaRPr lang="en-US" altLang="zh-CN" sz="2000" dirty="0" smtClean="0"/>
          </a:p>
          <a:p>
            <a:r>
              <a:rPr lang="zh-CN" altLang="en-US" sz="2000" dirty="0" smtClean="0"/>
              <a:t>    使用特征矩阵</a:t>
            </a:r>
            <a:r>
              <a:rPr lang="en-US" altLang="zh-CN" sz="2000" dirty="0" smtClean="0"/>
              <a:t>A</a:t>
            </a:r>
            <a:r>
              <a:rPr lang="zh-CN" altLang="en-US" sz="2000" dirty="0" smtClean="0"/>
              <a:t>对样本矩阵做变换后，新类的特征值不变，不影响分类</a:t>
            </a:r>
            <a:endParaRPr lang="en-US" altLang="zh-CN" sz="2000" dirty="0" smtClean="0"/>
          </a:p>
          <a:p>
            <a:r>
              <a:rPr lang="en-US" altLang="zh-CN" sz="2000" dirty="0" smtClean="0"/>
              <a:t>    </a:t>
            </a:r>
            <a:r>
              <a:rPr lang="zh-CN" altLang="en-US" sz="2000" dirty="0" smtClean="0"/>
              <a:t>（</a:t>
            </a:r>
            <a:r>
              <a:rPr lang="en-US" altLang="zh-CN" sz="2000" dirty="0" smtClean="0"/>
              <a:t>2</a:t>
            </a:r>
            <a:r>
              <a:rPr lang="zh-CN" altLang="en-US" sz="2000" dirty="0" smtClean="0"/>
              <a:t>）类内距离变小</a:t>
            </a:r>
            <a:endParaRPr lang="en-US" altLang="zh-CN" sz="2000" dirty="0" smtClean="0"/>
          </a:p>
          <a:p>
            <a:r>
              <a:rPr lang="en-US" altLang="zh-CN" sz="2000" dirty="0"/>
              <a:t> </a:t>
            </a:r>
            <a:r>
              <a:rPr lang="en-US" altLang="zh-CN" sz="2000" dirty="0" smtClean="0"/>
              <a:t>   </a:t>
            </a:r>
            <a:r>
              <a:rPr lang="zh-CN" altLang="en-US" sz="2000" dirty="0" smtClean="0"/>
              <a:t>由于去掉了部分特征值，因此类内距离变小，样本更加集中</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3</a:t>
            </a:r>
            <a:r>
              <a:rPr lang="zh-CN" altLang="en-US" sz="2000" dirty="0" smtClean="0"/>
              <a:t>）便于分类</a:t>
            </a:r>
            <a:endParaRPr lang="en-US" altLang="zh-CN" sz="2000" dirty="0" smtClean="0"/>
          </a:p>
          <a:p>
            <a:r>
              <a:rPr lang="en-US" altLang="zh-CN" sz="2000" dirty="0"/>
              <a:t> </a:t>
            </a:r>
            <a:r>
              <a:rPr lang="en-US" altLang="zh-CN" sz="2000" dirty="0" smtClean="0"/>
              <a:t>   </a:t>
            </a:r>
            <a:r>
              <a:rPr lang="zh-CN" altLang="en-US" sz="2000" dirty="0" smtClean="0"/>
              <a:t>去掉了方差大的特征值，从而使得分类更方便</a:t>
            </a:r>
            <a:r>
              <a:rPr lang="en-US" altLang="zh-CN" sz="2000" dirty="0" smtClean="0"/>
              <a:t> </a:t>
            </a:r>
            <a:endParaRPr lang="en-US" altLang="zh-CN" sz="2000" dirty="0"/>
          </a:p>
        </p:txBody>
      </p:sp>
      <p:sp>
        <p:nvSpPr>
          <p:cNvPr id="8"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Tree>
    <p:extLst>
      <p:ext uri="{BB962C8B-B14F-4D97-AF65-F5344CB8AC3E}">
        <p14:creationId xmlns:p14="http://schemas.microsoft.com/office/powerpoint/2010/main" val="20234459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44</a:t>
            </a:fld>
            <a:endParaRPr lang="zh-CN" altLang="en-US" sz="2800" dirty="0"/>
          </a:p>
        </p:txBody>
      </p:sp>
      <p:sp>
        <p:nvSpPr>
          <p:cNvPr id="6" name="TextBox 5"/>
          <p:cNvSpPr txBox="1"/>
          <p:nvPr/>
        </p:nvSpPr>
        <p:spPr>
          <a:xfrm>
            <a:off x="755576" y="1999507"/>
            <a:ext cx="1146468"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a:t>
            </a:r>
            <a:endParaRPr lang="zh-CN" altLang="en-US" sz="2400" dirty="0"/>
          </a:p>
        </p:txBody>
      </p:sp>
      <p:sp>
        <p:nvSpPr>
          <p:cNvPr id="3" name="TextBox 2"/>
          <p:cNvSpPr txBox="1"/>
          <p:nvPr/>
        </p:nvSpPr>
        <p:spPr>
          <a:xfrm>
            <a:off x="743584" y="2420888"/>
            <a:ext cx="7632848" cy="1015663"/>
          </a:xfrm>
          <a:prstGeom prst="rect">
            <a:avLst/>
          </a:prstGeom>
          <a:noFill/>
        </p:spPr>
        <p:txBody>
          <a:bodyPr wrap="square" rtlCol="0">
            <a:spAutoFit/>
          </a:bodyPr>
          <a:lstStyle/>
          <a:p>
            <a:r>
              <a:rPr lang="zh-CN" altLang="en-US" sz="2000" dirty="0" smtClean="0"/>
              <a:t>例</a:t>
            </a:r>
            <a:r>
              <a:rPr lang="en-US" altLang="zh-CN" sz="2000" dirty="0" smtClean="0"/>
              <a:t>5.2 </a:t>
            </a:r>
            <a:r>
              <a:rPr lang="zh-CN" altLang="en-US" sz="2000" dirty="0" smtClean="0"/>
              <a:t>假设</a:t>
            </a:r>
            <a:r>
              <a:rPr lang="el-GR" altLang="zh-CN" sz="2000" i="1" dirty="0" smtClean="0"/>
              <a:t>ω</a:t>
            </a:r>
            <a:r>
              <a:rPr lang="en-US" altLang="zh-CN" sz="2000" i="1" baseline="-25000" dirty="0" err="1" smtClean="0"/>
              <a:t>i</a:t>
            </a:r>
            <a:r>
              <a:rPr lang="zh-CN" altLang="en-US" sz="2000" dirty="0" smtClean="0"/>
              <a:t>类的样本集为</a:t>
            </a:r>
            <a:r>
              <a:rPr lang="en-US" altLang="zh-CN" sz="2000" i="1" dirty="0" smtClean="0"/>
              <a:t>{X}={X</a:t>
            </a:r>
            <a:r>
              <a:rPr lang="en-US" altLang="zh-CN" sz="2000" i="1" baseline="-25000" dirty="0" smtClean="0"/>
              <a:t>1</a:t>
            </a:r>
            <a:r>
              <a:rPr lang="en-US" altLang="zh-CN" sz="2000" i="1" dirty="0" smtClean="0"/>
              <a:t>,X</a:t>
            </a:r>
            <a:r>
              <a:rPr lang="en-US" altLang="zh-CN" sz="2000" i="1" baseline="-25000" dirty="0" smtClean="0"/>
              <a:t>2</a:t>
            </a:r>
            <a:r>
              <a:rPr lang="en-US" altLang="zh-CN" sz="2000" i="1" dirty="0" smtClean="0"/>
              <a:t>,X</a:t>
            </a:r>
            <a:r>
              <a:rPr lang="en-US" altLang="zh-CN" sz="2000" i="1" baseline="-25000" dirty="0" smtClean="0"/>
              <a:t>3</a:t>
            </a:r>
            <a:r>
              <a:rPr lang="en-US" altLang="zh-CN" sz="2000" i="1" dirty="0" smtClean="0"/>
              <a:t>}</a:t>
            </a:r>
            <a:r>
              <a:rPr lang="zh-CN" altLang="en-US" sz="2000" dirty="0" smtClean="0"/>
              <a:t>，三个样本分别为</a:t>
            </a:r>
            <a:r>
              <a:rPr lang="en-US" altLang="zh-CN" sz="2000" i="1" dirty="0" smtClean="0"/>
              <a:t>X</a:t>
            </a:r>
            <a:r>
              <a:rPr lang="en-US" altLang="zh-CN" sz="2000" i="1" baseline="-25000" dirty="0" smtClean="0"/>
              <a:t>1</a:t>
            </a:r>
            <a:r>
              <a:rPr lang="en-US" altLang="zh-CN" sz="2000" i="1" dirty="0" smtClean="0"/>
              <a:t>=(1,1)</a:t>
            </a:r>
            <a:r>
              <a:rPr lang="en-US" altLang="zh-CN" sz="2000" i="1" baseline="30000" dirty="0" smtClean="0"/>
              <a:t>T</a:t>
            </a:r>
            <a:r>
              <a:rPr lang="en-US" altLang="zh-CN" sz="2000" dirty="0" smtClean="0"/>
              <a:t>, </a:t>
            </a:r>
            <a:r>
              <a:rPr lang="en-US" altLang="zh-CN" sz="2000" i="1" dirty="0" smtClean="0"/>
              <a:t>X</a:t>
            </a:r>
            <a:r>
              <a:rPr lang="en-US" altLang="zh-CN" sz="2000" i="1" baseline="-25000" dirty="0" smtClean="0"/>
              <a:t>2</a:t>
            </a:r>
            <a:r>
              <a:rPr lang="en-US" altLang="zh-CN" sz="2000" i="1" dirty="0" smtClean="0"/>
              <a:t>=(2,2)</a:t>
            </a:r>
            <a:r>
              <a:rPr lang="en-US" altLang="zh-CN" sz="2000" i="1" baseline="30000" dirty="0" smtClean="0"/>
              <a:t>T</a:t>
            </a:r>
            <a:r>
              <a:rPr lang="en-US" altLang="zh-CN" sz="2000" dirty="0"/>
              <a:t> , </a:t>
            </a:r>
            <a:r>
              <a:rPr lang="en-US" altLang="zh-CN" sz="2000" i="1" dirty="0" smtClean="0"/>
              <a:t>X</a:t>
            </a:r>
            <a:r>
              <a:rPr lang="en-US" altLang="zh-CN" sz="2000" i="1" baseline="-25000" dirty="0" smtClean="0"/>
              <a:t>3</a:t>
            </a:r>
            <a:r>
              <a:rPr lang="en-US" altLang="zh-CN" sz="2000" i="1" dirty="0" smtClean="0"/>
              <a:t>=(3,1)</a:t>
            </a:r>
            <a:r>
              <a:rPr lang="en-US" altLang="zh-CN" sz="2000" i="1" baseline="30000" dirty="0" smtClean="0"/>
              <a:t>T</a:t>
            </a:r>
            <a:r>
              <a:rPr lang="en-US" altLang="zh-CN" sz="2000" dirty="0" smtClean="0"/>
              <a:t> </a:t>
            </a:r>
            <a:r>
              <a:rPr lang="en-US" altLang="zh-CN" sz="2000" dirty="0"/>
              <a:t>, </a:t>
            </a:r>
            <a:r>
              <a:rPr lang="zh-CN" altLang="en-US" sz="2000" dirty="0" smtClean="0"/>
              <a:t>利用类内散布矩阵进行特征提取，把二维样本变换成一维样本。</a:t>
            </a:r>
            <a:endParaRPr lang="en-US" altLang="zh-CN" sz="2000" dirty="0" smtClean="0"/>
          </a:p>
        </p:txBody>
      </p:sp>
      <p:sp>
        <p:nvSpPr>
          <p:cNvPr id="8"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Tree>
    <p:extLst>
      <p:ext uri="{BB962C8B-B14F-4D97-AF65-F5344CB8AC3E}">
        <p14:creationId xmlns:p14="http://schemas.microsoft.com/office/powerpoint/2010/main" val="9627250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45</a:t>
            </a:fld>
            <a:endParaRPr lang="zh-CN" altLang="en-US" sz="2800" dirty="0"/>
          </a:p>
        </p:txBody>
      </p:sp>
      <p:sp>
        <p:nvSpPr>
          <p:cNvPr id="6" name="TextBox 5"/>
          <p:cNvSpPr txBox="1"/>
          <p:nvPr/>
        </p:nvSpPr>
        <p:spPr>
          <a:xfrm>
            <a:off x="755576" y="1859632"/>
            <a:ext cx="1146468"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a:t>
            </a:r>
            <a:endParaRPr lang="zh-CN" altLang="en-US" sz="2400" dirty="0"/>
          </a:p>
        </p:txBody>
      </p:sp>
      <p:sp>
        <p:nvSpPr>
          <p:cNvPr id="3" name="TextBox 2"/>
          <p:cNvSpPr txBox="1"/>
          <p:nvPr/>
        </p:nvSpPr>
        <p:spPr>
          <a:xfrm>
            <a:off x="743584" y="2420888"/>
            <a:ext cx="7632848" cy="1015663"/>
          </a:xfrm>
          <a:prstGeom prst="rect">
            <a:avLst/>
          </a:prstGeom>
          <a:noFill/>
        </p:spPr>
        <p:txBody>
          <a:bodyPr wrap="square" rtlCol="0">
            <a:spAutoFit/>
          </a:bodyPr>
          <a:lstStyle/>
          <a:p>
            <a:r>
              <a:rPr lang="zh-CN" altLang="en-US" sz="2000" dirty="0" smtClean="0"/>
              <a:t>例</a:t>
            </a:r>
            <a:r>
              <a:rPr lang="en-US" altLang="zh-CN" sz="2000" dirty="0" smtClean="0"/>
              <a:t>5.2 </a:t>
            </a:r>
            <a:r>
              <a:rPr lang="zh-CN" altLang="en-US" sz="2000" dirty="0" smtClean="0"/>
              <a:t>假设</a:t>
            </a:r>
            <a:r>
              <a:rPr lang="el-GR" altLang="zh-CN" sz="2000" i="1" dirty="0" smtClean="0"/>
              <a:t>ω</a:t>
            </a:r>
            <a:r>
              <a:rPr lang="en-US" altLang="zh-CN" sz="2000" i="1" baseline="-25000" dirty="0" err="1" smtClean="0"/>
              <a:t>i</a:t>
            </a:r>
            <a:r>
              <a:rPr lang="zh-CN" altLang="en-US" sz="2000" dirty="0" smtClean="0"/>
              <a:t>类的样本集为</a:t>
            </a:r>
            <a:r>
              <a:rPr lang="en-US" altLang="zh-CN" sz="2000" i="1" dirty="0" smtClean="0"/>
              <a:t>{X}={X</a:t>
            </a:r>
            <a:r>
              <a:rPr lang="en-US" altLang="zh-CN" sz="2000" i="1" baseline="-25000" dirty="0" smtClean="0"/>
              <a:t>1</a:t>
            </a:r>
            <a:r>
              <a:rPr lang="en-US" altLang="zh-CN" sz="2000" i="1" dirty="0" smtClean="0"/>
              <a:t>,X</a:t>
            </a:r>
            <a:r>
              <a:rPr lang="en-US" altLang="zh-CN" sz="2000" i="1" baseline="-25000" dirty="0" smtClean="0"/>
              <a:t>2</a:t>
            </a:r>
            <a:r>
              <a:rPr lang="en-US" altLang="zh-CN" sz="2000" i="1" dirty="0" smtClean="0"/>
              <a:t>,X</a:t>
            </a:r>
            <a:r>
              <a:rPr lang="en-US" altLang="zh-CN" sz="2000" i="1" baseline="-25000" dirty="0" smtClean="0"/>
              <a:t>3</a:t>
            </a:r>
            <a:r>
              <a:rPr lang="en-US" altLang="zh-CN" sz="2000" i="1" dirty="0" smtClean="0"/>
              <a:t>}</a:t>
            </a:r>
            <a:r>
              <a:rPr lang="zh-CN" altLang="en-US" sz="2000" dirty="0" smtClean="0"/>
              <a:t>，三个样本分别为</a:t>
            </a:r>
            <a:r>
              <a:rPr lang="en-US" altLang="zh-CN" sz="2000" i="1" dirty="0" smtClean="0"/>
              <a:t>X</a:t>
            </a:r>
            <a:r>
              <a:rPr lang="en-US" altLang="zh-CN" sz="2000" i="1" baseline="-25000" dirty="0" smtClean="0"/>
              <a:t>1</a:t>
            </a:r>
            <a:r>
              <a:rPr lang="en-US" altLang="zh-CN" sz="2000" i="1" dirty="0" smtClean="0"/>
              <a:t>=(1,1)</a:t>
            </a:r>
            <a:r>
              <a:rPr lang="en-US" altLang="zh-CN" sz="2000" i="1" baseline="30000" dirty="0" smtClean="0"/>
              <a:t>T</a:t>
            </a:r>
            <a:r>
              <a:rPr lang="en-US" altLang="zh-CN" sz="2000" dirty="0" smtClean="0"/>
              <a:t>, </a:t>
            </a:r>
            <a:r>
              <a:rPr lang="en-US" altLang="zh-CN" sz="2000" i="1" dirty="0" smtClean="0"/>
              <a:t>X</a:t>
            </a:r>
            <a:r>
              <a:rPr lang="en-US" altLang="zh-CN" sz="2000" i="1" baseline="-25000" dirty="0" smtClean="0"/>
              <a:t>2</a:t>
            </a:r>
            <a:r>
              <a:rPr lang="en-US" altLang="zh-CN" sz="2000" i="1" dirty="0" smtClean="0"/>
              <a:t>=(2,2)</a:t>
            </a:r>
            <a:r>
              <a:rPr lang="en-US" altLang="zh-CN" sz="2000" i="1" baseline="30000" dirty="0" smtClean="0"/>
              <a:t>T</a:t>
            </a:r>
            <a:r>
              <a:rPr lang="en-US" altLang="zh-CN" sz="2000" dirty="0"/>
              <a:t> , </a:t>
            </a:r>
            <a:r>
              <a:rPr lang="en-US" altLang="zh-CN" sz="2000" i="1" dirty="0" smtClean="0"/>
              <a:t>X</a:t>
            </a:r>
            <a:r>
              <a:rPr lang="en-US" altLang="zh-CN" sz="2000" i="1" baseline="-25000" dirty="0" smtClean="0"/>
              <a:t>3</a:t>
            </a:r>
            <a:r>
              <a:rPr lang="en-US" altLang="zh-CN" sz="2000" i="1" dirty="0" smtClean="0"/>
              <a:t>=(3,1)</a:t>
            </a:r>
            <a:r>
              <a:rPr lang="en-US" altLang="zh-CN" sz="2000" i="1" baseline="30000" dirty="0" smtClean="0"/>
              <a:t>T</a:t>
            </a:r>
            <a:r>
              <a:rPr lang="en-US" altLang="zh-CN" sz="2000" dirty="0" smtClean="0"/>
              <a:t> </a:t>
            </a:r>
            <a:r>
              <a:rPr lang="en-US" altLang="zh-CN" sz="2000" dirty="0"/>
              <a:t>, </a:t>
            </a:r>
            <a:r>
              <a:rPr lang="zh-CN" altLang="en-US" sz="2000" dirty="0" smtClean="0"/>
              <a:t>利用类内散布矩阵进行特征提取，把二维样本变换成一维样本。</a:t>
            </a:r>
            <a:endParaRPr lang="en-US" altLang="zh-CN" sz="2000" dirty="0" smtClean="0"/>
          </a:p>
        </p:txBody>
      </p:sp>
      <mc:AlternateContent xmlns:mc="http://schemas.openxmlformats.org/markup-compatibility/2006" xmlns:a14="http://schemas.microsoft.com/office/drawing/2010/main">
        <mc:Choice Requires="a14">
          <p:sp>
            <p:nvSpPr>
              <p:cNvPr id="2" name="TextBox 1"/>
              <p:cNvSpPr txBox="1"/>
              <p:nvPr/>
            </p:nvSpPr>
            <p:spPr>
              <a:xfrm>
                <a:off x="755576" y="3431999"/>
                <a:ext cx="8064896" cy="2805833"/>
              </a:xfrm>
              <a:prstGeom prst="rect">
                <a:avLst/>
              </a:prstGeom>
              <a:noFill/>
            </p:spPr>
            <p:txBody>
              <a:bodyPr wrap="square" rtlCol="0">
                <a:spAutoFit/>
              </a:bodyPr>
              <a:lstStyle/>
              <a:p>
                <a:r>
                  <a:rPr lang="zh-CN" altLang="en-US" sz="2000" dirty="0" smtClean="0">
                    <a:solidFill>
                      <a:srgbClr val="FF0000"/>
                    </a:solidFill>
                  </a:rPr>
                  <a:t>解</a:t>
                </a:r>
                <a:r>
                  <a:rPr lang="zh-CN" altLang="en-US" sz="2000" dirty="0" smtClean="0"/>
                  <a:t>：第一步，求均值和协方差矩阵</a:t>
                </a:r>
                <a:endParaRPr lang="en-US" altLang="zh-CN" sz="2000" dirty="0" smtClean="0"/>
              </a:p>
              <a:p>
                <a14:m>
                  <m:oMath xmlns:m="http://schemas.openxmlformats.org/officeDocument/2006/math">
                    <m:r>
                      <a:rPr lang="en-US" altLang="zh-CN" sz="2000" b="0" i="1" smtClean="0">
                        <a:latin typeface="Cambria Math"/>
                      </a:rPr>
                      <m:t>𝑀</m:t>
                    </m:r>
                    <m:r>
                      <a:rPr lang="en-US" altLang="zh-CN" sz="2000" b="0" i="1" smtClean="0">
                        <a:latin typeface="Cambria Math"/>
                      </a:rPr>
                      <m:t>=</m:t>
                    </m:r>
                    <m:f>
                      <m:fPr>
                        <m:ctrlPr>
                          <a:rPr lang="en-US" altLang="zh-CN" sz="2000" b="0" i="1" smtClean="0">
                            <a:latin typeface="Cambria Math"/>
                          </a:rPr>
                        </m:ctrlPr>
                      </m:fPr>
                      <m:num>
                        <m:r>
                          <a:rPr lang="en-US" altLang="zh-CN" sz="2000" b="0" i="1" smtClean="0">
                            <a:latin typeface="Cambria Math"/>
                          </a:rPr>
                          <m:t>1</m:t>
                        </m:r>
                      </m:num>
                      <m:den>
                        <m:r>
                          <a:rPr lang="en-US" altLang="zh-CN" sz="2000" b="0" i="1" smtClean="0">
                            <a:latin typeface="Cambria Math"/>
                          </a:rPr>
                          <m:t>3</m:t>
                        </m:r>
                      </m:den>
                    </m:f>
                    <m:nary>
                      <m:naryPr>
                        <m:chr m:val="∑"/>
                        <m:ctrlPr>
                          <a:rPr lang="en-US" altLang="zh-CN" sz="2000" b="0" i="1" smtClean="0">
                            <a:latin typeface="Cambria Math"/>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3</m:t>
                        </m:r>
                      </m:sup>
                      <m:e>
                        <m:sSub>
                          <m:sSubPr>
                            <m:ctrlPr>
                              <a:rPr lang="en-US" altLang="zh-CN" sz="2000" b="0" i="1" smtClean="0">
                                <a:latin typeface="Cambria Math"/>
                              </a:rPr>
                            </m:ctrlPr>
                          </m:sSubPr>
                          <m:e>
                            <m:r>
                              <a:rPr lang="en-US" altLang="zh-CN" sz="2000" b="0" i="1" smtClean="0">
                                <a:latin typeface="Cambria Math"/>
                              </a:rPr>
                              <m:t>𝑋</m:t>
                            </m:r>
                          </m:e>
                          <m:sub>
                            <m:r>
                              <a:rPr lang="en-US" altLang="zh-CN" sz="2000" b="0" i="1" smtClean="0">
                                <a:latin typeface="Cambria Math"/>
                              </a:rPr>
                              <m:t>𝑖</m:t>
                            </m:r>
                          </m:sub>
                        </m:sSub>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(2,1.3)</m:t>
                            </m:r>
                          </m:e>
                          <m:sup>
                            <m:r>
                              <a:rPr lang="en-US" altLang="zh-CN" sz="2000" b="0" i="1" smtClean="0">
                                <a:latin typeface="Cambria Math"/>
                              </a:rPr>
                              <m:t>𝑇</m:t>
                            </m:r>
                          </m:sup>
                        </m:sSup>
                      </m:e>
                    </m:nary>
                  </m:oMath>
                </a14:m>
                <a:r>
                  <a:rPr lang="zh-CN" altLang="en-US" sz="2000" dirty="0" smtClean="0"/>
                  <a:t>       </a:t>
                </a:r>
                <a14:m>
                  <m:oMath xmlns:m="http://schemas.openxmlformats.org/officeDocument/2006/math">
                    <m:r>
                      <a:rPr lang="en-US" altLang="zh-CN" sz="2000" b="0" i="1" dirty="0" smtClean="0">
                        <a:latin typeface="Cambria Math"/>
                      </a:rPr>
                      <m:t>𝐶</m:t>
                    </m:r>
                    <m:r>
                      <a:rPr lang="en-US" altLang="zh-CN" sz="2000" b="0" i="1" dirty="0" smtClean="0">
                        <a:latin typeface="Cambria Math"/>
                      </a:rPr>
                      <m:t>=</m:t>
                    </m:r>
                    <m:f>
                      <m:fPr>
                        <m:ctrlPr>
                          <a:rPr lang="en-US" altLang="zh-CN" sz="2000" b="0" i="1" dirty="0" smtClean="0">
                            <a:latin typeface="Cambria Math"/>
                          </a:rPr>
                        </m:ctrlPr>
                      </m:fPr>
                      <m:num>
                        <m:r>
                          <a:rPr lang="en-US" altLang="zh-CN" sz="2000" b="0" i="1" dirty="0" smtClean="0">
                            <a:latin typeface="Cambria Math"/>
                          </a:rPr>
                          <m:t>1</m:t>
                        </m:r>
                      </m:num>
                      <m:den>
                        <m:r>
                          <a:rPr lang="en-US" altLang="zh-CN" sz="2000" b="0" i="1" dirty="0" smtClean="0">
                            <a:latin typeface="Cambria Math"/>
                          </a:rPr>
                          <m:t>3</m:t>
                        </m:r>
                      </m:den>
                    </m:f>
                    <m:nary>
                      <m:naryPr>
                        <m:chr m:val="∑"/>
                        <m:ctrlPr>
                          <a:rPr lang="en-US" altLang="zh-CN" sz="2000" b="0" i="1" dirty="0" smtClean="0">
                            <a:latin typeface="Cambria Math"/>
                          </a:rPr>
                        </m:ctrlPr>
                      </m:naryPr>
                      <m:sub>
                        <m:r>
                          <m:rPr>
                            <m:brk m:alnAt="23"/>
                          </m:rPr>
                          <a:rPr lang="en-US" altLang="zh-CN" sz="2000" b="0" i="1" dirty="0" smtClean="0">
                            <a:latin typeface="Cambria Math"/>
                          </a:rPr>
                          <m:t>𝑖</m:t>
                        </m:r>
                        <m:r>
                          <a:rPr lang="en-US" altLang="zh-CN" sz="2000" b="0" i="1" dirty="0" smtClean="0">
                            <a:latin typeface="Cambria Math"/>
                          </a:rPr>
                          <m:t>=1</m:t>
                        </m:r>
                      </m:sub>
                      <m:sup>
                        <m:r>
                          <a:rPr lang="en-US" altLang="zh-CN" sz="2000" b="0" i="1" dirty="0" smtClean="0">
                            <a:latin typeface="Cambria Math"/>
                          </a:rPr>
                          <m:t>3</m:t>
                        </m:r>
                      </m:sup>
                      <m:e>
                        <m:sSub>
                          <m:sSubPr>
                            <m:ctrlPr>
                              <a:rPr lang="en-US" altLang="zh-CN" sz="2000" b="0" i="1" dirty="0" smtClean="0">
                                <a:latin typeface="Cambria Math"/>
                              </a:rPr>
                            </m:ctrlPr>
                          </m:sSubPr>
                          <m:e>
                            <m:r>
                              <a:rPr lang="en-US" altLang="zh-CN" sz="2000" b="0" i="1" dirty="0" smtClean="0">
                                <a:latin typeface="Cambria Math"/>
                              </a:rPr>
                              <m:t>𝑋</m:t>
                            </m:r>
                          </m:e>
                          <m:sub>
                            <m:r>
                              <a:rPr lang="en-US" altLang="zh-CN" sz="2000" b="0" i="1" dirty="0" smtClean="0">
                                <a:latin typeface="Cambria Math"/>
                              </a:rPr>
                              <m:t>𝑖</m:t>
                            </m:r>
                          </m:sub>
                        </m:sSub>
                        <m:sSubSup>
                          <m:sSubSupPr>
                            <m:ctrlPr>
                              <a:rPr lang="en-US" altLang="zh-CN" sz="2000" b="0" i="1" dirty="0" smtClean="0">
                                <a:latin typeface="Cambria Math"/>
                              </a:rPr>
                            </m:ctrlPr>
                          </m:sSubSupPr>
                          <m:e>
                            <m:r>
                              <a:rPr lang="en-US" altLang="zh-CN" sz="2000" b="0" i="1" dirty="0" smtClean="0">
                                <a:latin typeface="Cambria Math"/>
                              </a:rPr>
                              <m:t>𝑋</m:t>
                            </m:r>
                          </m:e>
                          <m:sub>
                            <m:r>
                              <a:rPr lang="en-US" altLang="zh-CN" sz="2000" b="0" i="1" dirty="0" smtClean="0">
                                <a:latin typeface="Cambria Math"/>
                              </a:rPr>
                              <m:t>𝑖</m:t>
                            </m:r>
                          </m:sub>
                          <m:sup>
                            <m:r>
                              <a:rPr lang="en-US" altLang="zh-CN" sz="2000" b="0" i="1" dirty="0" smtClean="0">
                                <a:latin typeface="Cambria Math"/>
                              </a:rPr>
                              <m:t>𝑇</m:t>
                            </m:r>
                          </m:sup>
                        </m:sSubSup>
                      </m:e>
                    </m:nary>
                    <m:r>
                      <a:rPr lang="en-US" altLang="zh-CN" sz="2000" b="0" i="1" dirty="0" smtClean="0">
                        <a:latin typeface="Cambria Math"/>
                      </a:rPr>
                      <m:t>−</m:t>
                    </m:r>
                    <m:r>
                      <a:rPr lang="en-US" altLang="zh-CN" sz="2000" b="0" i="1" dirty="0" smtClean="0">
                        <a:latin typeface="Cambria Math"/>
                      </a:rPr>
                      <m:t>𝑀</m:t>
                    </m:r>
                    <m:sSup>
                      <m:sSupPr>
                        <m:ctrlPr>
                          <a:rPr lang="en-US" altLang="zh-CN" sz="2000" b="0" i="1" dirty="0" smtClean="0">
                            <a:latin typeface="Cambria Math"/>
                          </a:rPr>
                        </m:ctrlPr>
                      </m:sSupPr>
                      <m:e>
                        <m:r>
                          <a:rPr lang="en-US" altLang="zh-CN" sz="2000" b="0" i="1" dirty="0" smtClean="0">
                            <a:latin typeface="Cambria Math"/>
                          </a:rPr>
                          <m:t>𝑀</m:t>
                        </m:r>
                      </m:e>
                      <m:sup>
                        <m:r>
                          <a:rPr lang="en-US" altLang="zh-CN" sz="2000" b="0" i="1" dirty="0" smtClean="0">
                            <a:latin typeface="Cambria Math"/>
                          </a:rPr>
                          <m:t>𝑇</m:t>
                        </m:r>
                      </m:sup>
                    </m:sSup>
                    <m:r>
                      <a:rPr lang="en-US" altLang="zh-CN" sz="2000" b="0" i="1" dirty="0" smtClean="0">
                        <a:latin typeface="Cambria Math"/>
                      </a:rPr>
                      <m:t>=</m:t>
                    </m:r>
                    <m:d>
                      <m:dPr>
                        <m:ctrlPr>
                          <a:rPr lang="en-US" altLang="zh-CN" sz="2000" b="0" i="1" dirty="0" smtClean="0">
                            <a:latin typeface="Cambria Math"/>
                          </a:rPr>
                        </m:ctrlPr>
                      </m:dPr>
                      <m:e>
                        <m:m>
                          <m:mPr>
                            <m:mcs>
                              <m:mc>
                                <m:mcPr>
                                  <m:count m:val="2"/>
                                  <m:mcJc m:val="center"/>
                                </m:mcPr>
                              </m:mc>
                            </m:mcs>
                            <m:ctrlPr>
                              <a:rPr lang="en-US" altLang="zh-CN" sz="2000" b="0" i="1" dirty="0" smtClean="0">
                                <a:latin typeface="Cambria Math"/>
                              </a:rPr>
                            </m:ctrlPr>
                          </m:mPr>
                          <m:mr>
                            <m:e>
                              <m:r>
                                <m:rPr>
                                  <m:brk m:alnAt="7"/>
                                </m:rPr>
                                <a:rPr lang="en-US" altLang="zh-CN" sz="2000" b="0" i="1" dirty="0" smtClean="0">
                                  <a:latin typeface="Cambria Math"/>
                                </a:rPr>
                                <m:t>0</m:t>
                              </m:r>
                              <m:r>
                                <a:rPr lang="en-US" altLang="zh-CN" sz="2000" b="0" i="1" dirty="0" smtClean="0">
                                  <a:latin typeface="Cambria Math"/>
                                </a:rPr>
                                <m:t>.7</m:t>
                              </m:r>
                            </m:e>
                            <m:e>
                              <m:r>
                                <a:rPr lang="en-US" altLang="zh-CN" sz="2000" b="0" i="1" dirty="0" smtClean="0">
                                  <a:latin typeface="Cambria Math"/>
                                </a:rPr>
                                <m:t>0.1</m:t>
                              </m:r>
                            </m:e>
                          </m:mr>
                          <m:mr>
                            <m:e>
                              <m:r>
                                <a:rPr lang="en-US" altLang="zh-CN" sz="2000" b="0" i="1" dirty="0" smtClean="0">
                                  <a:latin typeface="Cambria Math"/>
                                </a:rPr>
                                <m:t>0.1</m:t>
                              </m:r>
                            </m:e>
                            <m:e>
                              <m:r>
                                <a:rPr lang="en-US" altLang="zh-CN" sz="2000" b="0" i="1" dirty="0" smtClean="0">
                                  <a:latin typeface="Cambria Math"/>
                                </a:rPr>
                                <m:t>0.3</m:t>
                              </m:r>
                            </m:e>
                          </m:mr>
                        </m:m>
                      </m:e>
                    </m:d>
                  </m:oMath>
                </a14:m>
                <a:endParaRPr lang="en-US" altLang="zh-CN" sz="2000" dirty="0" smtClean="0"/>
              </a:p>
              <a:p>
                <a:r>
                  <a:rPr lang="zh-CN" altLang="en-US" sz="2000" dirty="0" smtClean="0"/>
                  <a:t>        第二步，根据</a:t>
                </a:r>
                <a14:m>
                  <m:oMath xmlns:m="http://schemas.openxmlformats.org/officeDocument/2006/math">
                    <m:r>
                      <a:rPr lang="en-US" altLang="zh-CN" sz="2000" i="1">
                        <a:latin typeface="Cambria Math"/>
                      </a:rPr>
                      <m:t>|</m:t>
                    </m:r>
                    <m:r>
                      <a:rPr lang="zh-CN" altLang="en-US" sz="2000" i="1">
                        <a:latin typeface="Cambria Math"/>
                      </a:rPr>
                      <m:t>𝜆</m:t>
                    </m:r>
                    <m:r>
                      <a:rPr lang="en-US" altLang="zh-CN" sz="2000" i="1">
                        <a:latin typeface="Cambria Math"/>
                      </a:rPr>
                      <m:t>𝐼</m:t>
                    </m:r>
                    <m:r>
                      <a:rPr lang="en-US" altLang="zh-CN" sz="2000" i="1">
                        <a:latin typeface="Cambria Math"/>
                      </a:rPr>
                      <m:t>−</m:t>
                    </m:r>
                    <m:r>
                      <a:rPr lang="en-US" altLang="zh-CN" sz="2000" i="1">
                        <a:latin typeface="Cambria Math"/>
                      </a:rPr>
                      <m:t>𝐶</m:t>
                    </m:r>
                    <m:r>
                      <a:rPr lang="en-US" altLang="zh-CN" sz="2000" i="1">
                        <a:latin typeface="Cambria Math"/>
                      </a:rPr>
                      <m:t>|=0</m:t>
                    </m:r>
                  </m:oMath>
                </a14:m>
                <a:r>
                  <a:rPr lang="zh-CN" altLang="en-US" sz="2000" dirty="0" smtClean="0"/>
                  <a:t>计算</a:t>
                </a:r>
                <a:r>
                  <a:rPr lang="en-US" altLang="zh-CN" sz="2000" i="1" dirty="0" smtClean="0"/>
                  <a:t>C</a:t>
                </a:r>
                <a:r>
                  <a:rPr lang="zh-CN" altLang="en-US" sz="2000" dirty="0" smtClean="0"/>
                  <a:t>的特征值，由</a:t>
                </a:r>
                <a:endParaRPr lang="en-US" altLang="zh-CN" sz="2000" dirty="0" smtClean="0"/>
              </a:p>
              <a:p>
                <a14:m>
                  <m:oMath xmlns:m="http://schemas.openxmlformats.org/officeDocument/2006/math">
                    <m:d>
                      <m:dPr>
                        <m:begChr m:val="|"/>
                        <m:endChr m:val="|"/>
                        <m:ctrlPr>
                          <a:rPr lang="en-US" altLang="zh-CN" sz="2000" i="1" smtClean="0">
                            <a:latin typeface="Cambria Math"/>
                          </a:rPr>
                        </m:ctrlPr>
                      </m:dPr>
                      <m:e>
                        <m:m>
                          <m:mPr>
                            <m:mcs>
                              <m:mc>
                                <m:mcPr>
                                  <m:count m:val="2"/>
                                  <m:mcJc m:val="center"/>
                                </m:mcPr>
                              </m:mc>
                            </m:mcs>
                            <m:ctrlPr>
                              <a:rPr lang="en-US" altLang="zh-CN" sz="2000" i="1" smtClean="0">
                                <a:latin typeface="Cambria Math"/>
                              </a:rPr>
                            </m:ctrlPr>
                          </m:mPr>
                          <m:mr>
                            <m:e>
                              <m:r>
                                <m:rPr>
                                  <m:brk m:alnAt="7"/>
                                </m:rPr>
                                <a:rPr lang="zh-CN" altLang="en-US" sz="2000" i="1" smtClean="0">
                                  <a:latin typeface="Cambria Math"/>
                                </a:rPr>
                                <m:t>𝜆</m:t>
                              </m:r>
                              <m:r>
                                <a:rPr lang="en-US" altLang="zh-CN" sz="2000" b="0" i="1" smtClean="0">
                                  <a:latin typeface="Cambria Math"/>
                                </a:rPr>
                                <m:t>−0.7</m:t>
                              </m:r>
                            </m:e>
                            <m:e>
                              <m:r>
                                <a:rPr lang="en-US" altLang="zh-CN" sz="2000" b="0" i="1" smtClean="0">
                                  <a:latin typeface="Cambria Math"/>
                                </a:rPr>
                                <m:t>−0.1</m:t>
                              </m:r>
                            </m:e>
                          </m:mr>
                          <m:mr>
                            <m:e>
                              <m:r>
                                <a:rPr lang="en-US" altLang="zh-CN" sz="2000" b="0" i="1" smtClean="0">
                                  <a:latin typeface="Cambria Math"/>
                                </a:rPr>
                                <m:t>−0.1</m:t>
                              </m:r>
                            </m:e>
                            <m:e>
                              <m:r>
                                <a:rPr lang="zh-CN" altLang="en-US" sz="2000" i="1" smtClean="0">
                                  <a:latin typeface="Cambria Math"/>
                                </a:rPr>
                                <m:t>𝜆</m:t>
                              </m:r>
                              <m:r>
                                <a:rPr lang="en-US" altLang="zh-CN" sz="2000" b="0" i="1" smtClean="0">
                                  <a:latin typeface="Cambria Math"/>
                                </a:rPr>
                                <m:t>−0.3</m:t>
                              </m:r>
                            </m:e>
                          </m:mr>
                        </m:m>
                      </m:e>
                    </m:d>
                    <m:r>
                      <a:rPr lang="en-US" altLang="zh-CN" sz="2000" b="0" i="1" smtClean="0">
                        <a:latin typeface="Cambria Math"/>
                      </a:rPr>
                      <m:t>=0</m:t>
                    </m:r>
                  </m:oMath>
                </a14:m>
                <a:r>
                  <a:rPr lang="zh-CN" altLang="en-US" sz="2000" dirty="0" smtClean="0"/>
                  <a:t>得 </a:t>
                </a:r>
                <a14:m>
                  <m:oMath xmlns:m="http://schemas.openxmlformats.org/officeDocument/2006/math">
                    <m:sSub>
                      <m:sSubPr>
                        <m:ctrlPr>
                          <a:rPr lang="en-US" altLang="zh-CN" sz="2000" i="1" smtClean="0">
                            <a:latin typeface="Cambria Math"/>
                          </a:rPr>
                        </m:ctrlPr>
                      </m:sSubPr>
                      <m:e>
                        <m:r>
                          <a:rPr lang="zh-CN" altLang="en-US" sz="2000" i="1" smtClean="0">
                            <a:latin typeface="Cambria Math"/>
                          </a:rPr>
                          <m:t>𝜆</m:t>
                        </m:r>
                      </m:e>
                      <m:sub>
                        <m:r>
                          <a:rPr lang="en-US" altLang="zh-CN" sz="2000" b="0" i="1" smtClean="0">
                            <a:latin typeface="Cambria Math"/>
                          </a:rPr>
                          <m:t>1</m:t>
                        </m:r>
                      </m:sub>
                    </m:sSub>
                    <m:r>
                      <a:rPr lang="en-US" altLang="zh-CN" sz="2000" b="0" i="1" smtClean="0">
                        <a:latin typeface="Cambria Math"/>
                      </a:rPr>
                      <m:t>=0.2765,</m:t>
                    </m:r>
                    <m:sSub>
                      <m:sSubPr>
                        <m:ctrlPr>
                          <a:rPr lang="en-US" altLang="zh-CN" sz="2000" i="1">
                            <a:latin typeface="Cambria Math"/>
                          </a:rPr>
                        </m:ctrlPr>
                      </m:sSubPr>
                      <m:e>
                        <m:r>
                          <a:rPr lang="en-US" altLang="zh-CN" sz="2000" b="0" i="1" smtClean="0">
                            <a:latin typeface="Cambria Math"/>
                          </a:rPr>
                          <m:t>   </m:t>
                        </m:r>
                        <m:r>
                          <a:rPr lang="zh-CN" altLang="en-US" sz="2000" i="1">
                            <a:latin typeface="Cambria Math"/>
                          </a:rPr>
                          <m:t>𝜆</m:t>
                        </m:r>
                      </m:e>
                      <m:sub>
                        <m:r>
                          <a:rPr lang="en-US" altLang="zh-CN" sz="2000" i="1">
                            <a:latin typeface="Cambria Math"/>
                          </a:rPr>
                          <m:t>1</m:t>
                        </m:r>
                      </m:sub>
                    </m:sSub>
                    <m:r>
                      <a:rPr lang="en-US" altLang="zh-CN" sz="2000" b="0" i="1" smtClean="0">
                        <a:latin typeface="Cambria Math"/>
                      </a:rPr>
                      <m:t>=0.7236</m:t>
                    </m:r>
                  </m:oMath>
                </a14:m>
                <a:endParaRPr lang="en-US" altLang="zh-CN" sz="2000" dirty="0" smtClean="0"/>
              </a:p>
              <a:p>
                <a:r>
                  <a:rPr lang="en-US" altLang="zh-CN" sz="2000" dirty="0"/>
                  <a:t> </a:t>
                </a:r>
                <a:r>
                  <a:rPr lang="en-US" altLang="zh-CN" sz="2000" dirty="0" smtClean="0"/>
                  <a:t>        </a:t>
                </a:r>
                <a:r>
                  <a:rPr lang="zh-CN" altLang="en-US" sz="2000" dirty="0" smtClean="0"/>
                  <a:t>选择小的特征值</a:t>
                </a:r>
                <a14:m>
                  <m:oMath xmlns:m="http://schemas.openxmlformats.org/officeDocument/2006/math">
                    <m:sSub>
                      <m:sSubPr>
                        <m:ctrlPr>
                          <a:rPr lang="en-US" altLang="zh-CN" sz="2000" i="1">
                            <a:latin typeface="Cambria Math"/>
                          </a:rPr>
                        </m:ctrlPr>
                      </m:sSubPr>
                      <m:e>
                        <m:r>
                          <a:rPr lang="zh-CN" altLang="en-US" sz="2000" i="1">
                            <a:latin typeface="Cambria Math"/>
                          </a:rPr>
                          <m:t>𝜆</m:t>
                        </m:r>
                      </m:e>
                      <m:sub>
                        <m:r>
                          <a:rPr lang="en-US" altLang="zh-CN" sz="2000" i="1">
                            <a:latin typeface="Cambria Math"/>
                          </a:rPr>
                          <m:t>1</m:t>
                        </m:r>
                      </m:sub>
                    </m:sSub>
                  </m:oMath>
                </a14:m>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第三步，由</a:t>
                </a:r>
                <a14:m>
                  <m:oMath xmlns:m="http://schemas.openxmlformats.org/officeDocument/2006/math">
                    <m:d>
                      <m:dPr>
                        <m:ctrlPr>
                          <a:rPr lang="en-US" altLang="zh-CN" sz="2000" i="1">
                            <a:latin typeface="Cambria Math"/>
                          </a:rPr>
                        </m:ctrlPr>
                      </m:dPr>
                      <m:e>
                        <m:sSub>
                          <m:sSubPr>
                            <m:ctrlPr>
                              <a:rPr lang="en-US" altLang="zh-CN" sz="2000" i="1">
                                <a:latin typeface="Cambria Math"/>
                              </a:rPr>
                            </m:ctrlPr>
                          </m:sSubPr>
                          <m:e>
                            <m:r>
                              <a:rPr lang="zh-CN" altLang="en-US" sz="2000" i="1">
                                <a:latin typeface="Cambria Math"/>
                              </a:rPr>
                              <m:t>𝜆</m:t>
                            </m:r>
                          </m:e>
                          <m:sub>
                            <m:r>
                              <a:rPr lang="en-US" altLang="zh-CN" sz="2000" b="0" i="1" smtClean="0">
                                <a:latin typeface="Cambria Math"/>
                              </a:rPr>
                              <m:t>1</m:t>
                            </m:r>
                          </m:sub>
                        </m:sSub>
                        <m:r>
                          <a:rPr lang="en-US" altLang="zh-CN" sz="2000" i="1">
                            <a:latin typeface="Cambria Math"/>
                          </a:rPr>
                          <m:t>𝐼</m:t>
                        </m:r>
                        <m:r>
                          <a:rPr lang="en-US" altLang="zh-CN" sz="2000" i="1">
                            <a:latin typeface="Cambria Math"/>
                          </a:rPr>
                          <m:t>−</m:t>
                        </m:r>
                        <m:r>
                          <a:rPr lang="en-US" altLang="zh-CN" sz="2000" i="1">
                            <a:latin typeface="Cambria Math"/>
                          </a:rPr>
                          <m:t>𝐶</m:t>
                        </m:r>
                      </m:e>
                    </m:d>
                    <m:sSubSup>
                      <m:sSubSupPr>
                        <m:ctrlPr>
                          <a:rPr lang="en-US" altLang="zh-CN" sz="2000" i="1">
                            <a:latin typeface="Cambria Math"/>
                          </a:rPr>
                        </m:ctrlPr>
                      </m:sSubSupPr>
                      <m:e>
                        <m:r>
                          <a:rPr lang="en-US" altLang="zh-CN" sz="2000" i="1">
                            <a:latin typeface="Cambria Math"/>
                          </a:rPr>
                          <m:t>𝑢</m:t>
                        </m:r>
                      </m:e>
                      <m:sub>
                        <m:r>
                          <a:rPr lang="en-US" altLang="zh-CN" sz="2000" b="0" i="1" smtClean="0">
                            <a:latin typeface="Cambria Math"/>
                          </a:rPr>
                          <m:t>1</m:t>
                        </m:r>
                      </m:sub>
                      <m:sup>
                        <m:r>
                          <a:rPr lang="en-US" altLang="zh-CN" sz="2000" i="1">
                            <a:latin typeface="Cambria Math"/>
                          </a:rPr>
                          <m:t>′</m:t>
                        </m:r>
                      </m:sup>
                    </m:sSubSup>
                    <m:r>
                      <a:rPr lang="en-US" altLang="zh-CN" sz="2000" i="1">
                        <a:latin typeface="Cambria Math"/>
                      </a:rPr>
                      <m:t>=0</m:t>
                    </m:r>
                  </m:oMath>
                </a14:m>
                <a:r>
                  <a:rPr lang="zh-CN" altLang="en-US" sz="2000" dirty="0" smtClean="0"/>
                  <a:t>得特征值</a:t>
                </a:r>
                <a14:m>
                  <m:oMath xmlns:m="http://schemas.openxmlformats.org/officeDocument/2006/math">
                    <m:sSubSup>
                      <m:sSubSupPr>
                        <m:ctrlPr>
                          <a:rPr lang="en-US" altLang="zh-CN" sz="2000" i="1">
                            <a:latin typeface="Cambria Math"/>
                          </a:rPr>
                        </m:ctrlPr>
                      </m:sSubSupPr>
                      <m:e>
                        <m:r>
                          <a:rPr lang="en-US" altLang="zh-CN" sz="2000" i="1">
                            <a:latin typeface="Cambria Math"/>
                          </a:rPr>
                          <m:t>𝑢</m:t>
                        </m:r>
                      </m:e>
                      <m:sub>
                        <m:r>
                          <a:rPr lang="en-US" altLang="zh-CN" sz="2000" i="1">
                            <a:latin typeface="Cambria Math"/>
                          </a:rPr>
                          <m:t>1</m:t>
                        </m:r>
                      </m:sub>
                      <m:sup>
                        <m:r>
                          <a:rPr lang="en-US" altLang="zh-CN" sz="2000" i="1">
                            <a:latin typeface="Cambria Math"/>
                          </a:rPr>
                          <m:t>′</m:t>
                        </m:r>
                      </m:sup>
                    </m:sSubSup>
                    <m:r>
                      <a:rPr lang="en-US" altLang="zh-CN" sz="2000" i="1">
                        <a:latin typeface="Cambria Math"/>
                      </a:rPr>
                      <m:t>=</m:t>
                    </m:r>
                    <m:sSup>
                      <m:sSupPr>
                        <m:ctrlPr>
                          <a:rPr lang="en-US" altLang="zh-CN" sz="2000" i="1" smtClean="0">
                            <a:latin typeface="Cambria Math"/>
                          </a:rPr>
                        </m:ctrlPr>
                      </m:sSupPr>
                      <m:e>
                        <m:r>
                          <a:rPr lang="en-US" altLang="zh-CN" sz="2000" b="0" i="1" smtClean="0">
                            <a:latin typeface="Cambria Math"/>
                          </a:rPr>
                          <m:t>(0.5,−2.1)</m:t>
                        </m:r>
                      </m:e>
                      <m:sup>
                        <m:r>
                          <a:rPr lang="en-US" altLang="zh-CN" sz="2000" b="0" i="1" smtClean="0">
                            <a:latin typeface="Cambria Math"/>
                          </a:rPr>
                          <m:t>𝑇</m:t>
                        </m:r>
                      </m:sup>
                    </m:sSup>
                  </m:oMath>
                </a14:m>
                <a:r>
                  <a:rPr lang="zh-CN" altLang="en-US" sz="2000" dirty="0" smtClean="0"/>
                  <a:t>，归一化得</a:t>
                </a:r>
                <a14:m>
                  <m:oMath xmlns:m="http://schemas.openxmlformats.org/officeDocument/2006/math">
                    <m:sSubSup>
                      <m:sSubSupPr>
                        <m:ctrlPr>
                          <a:rPr lang="en-US" altLang="zh-CN" sz="2000" i="1">
                            <a:latin typeface="Cambria Math"/>
                          </a:rPr>
                        </m:ctrlPr>
                      </m:sSubSupPr>
                      <m:e>
                        <m:r>
                          <a:rPr lang="en-US" altLang="zh-CN" sz="2000" b="0" i="1" smtClean="0">
                            <a:latin typeface="Cambria Math"/>
                          </a:rPr>
                          <m:t>𝐴</m:t>
                        </m:r>
                        <m:r>
                          <a:rPr lang="en-US" altLang="zh-CN" sz="2000" b="0" i="1" smtClean="0">
                            <a:latin typeface="Cambria Math"/>
                          </a:rPr>
                          <m:t>=</m:t>
                        </m:r>
                        <m:r>
                          <a:rPr lang="en-US" altLang="zh-CN" sz="2000" i="1">
                            <a:latin typeface="Cambria Math"/>
                          </a:rPr>
                          <m:t>𝑢</m:t>
                        </m:r>
                      </m:e>
                      <m:sub>
                        <m:r>
                          <a:rPr lang="en-US" altLang="zh-CN" sz="2000" i="1">
                            <a:latin typeface="Cambria Math"/>
                          </a:rPr>
                          <m:t>1</m:t>
                        </m:r>
                      </m:sub>
                      <m:sup>
                        <m:r>
                          <a:rPr lang="en-US" altLang="zh-CN" sz="2000" i="1">
                            <a:latin typeface="Cambria Math"/>
                          </a:rPr>
                          <m:t>′</m:t>
                        </m:r>
                      </m:sup>
                    </m:sSubSup>
                    <m:r>
                      <a:rPr lang="en-US" altLang="zh-CN" sz="2000" i="1">
                        <a:latin typeface="Cambria Math"/>
                      </a:rPr>
                      <m:t>=</m:t>
                    </m:r>
                    <m:f>
                      <m:fPr>
                        <m:ctrlPr>
                          <a:rPr lang="en-US" altLang="zh-CN" sz="2000" i="1" smtClean="0">
                            <a:latin typeface="Cambria Math"/>
                          </a:rPr>
                        </m:ctrlPr>
                      </m:fPr>
                      <m:num>
                        <m:r>
                          <a:rPr lang="en-US" altLang="zh-CN" sz="2000" b="0" i="1" smtClean="0">
                            <a:latin typeface="Cambria Math"/>
                          </a:rPr>
                          <m:t>1</m:t>
                        </m:r>
                      </m:num>
                      <m:den>
                        <m:rad>
                          <m:radPr>
                            <m:degHide m:val="on"/>
                            <m:ctrlPr>
                              <a:rPr lang="en-US" altLang="zh-CN" sz="2000" i="1" smtClean="0">
                                <a:latin typeface="Cambria Math"/>
                              </a:rPr>
                            </m:ctrlPr>
                          </m:radPr>
                          <m:deg/>
                          <m:e>
                            <m:sSup>
                              <m:sSupPr>
                                <m:ctrlPr>
                                  <a:rPr lang="en-US" altLang="zh-CN" sz="2000" i="1" smtClean="0">
                                    <a:latin typeface="Cambria Math"/>
                                  </a:rPr>
                                </m:ctrlPr>
                              </m:sSupPr>
                              <m:e>
                                <m:r>
                                  <a:rPr lang="en-US" altLang="zh-CN" sz="2000" b="0" i="1" smtClean="0">
                                    <a:latin typeface="Cambria Math"/>
                                  </a:rPr>
                                  <m:t>0.5</m:t>
                                </m:r>
                              </m:e>
                              <m:sup>
                                <m:r>
                                  <a:rPr lang="en-US" altLang="zh-CN" sz="2000" b="0" i="1" smtClean="0">
                                    <a:latin typeface="Cambria Math"/>
                                  </a:rPr>
                                  <m:t>2</m:t>
                                </m:r>
                              </m:sup>
                            </m:sSup>
                            <m:r>
                              <a:rPr lang="en-US" altLang="zh-CN" sz="2000" b="0" i="1" smtClean="0">
                                <a:latin typeface="Cambria Math"/>
                              </a:rPr>
                              <m:t>+</m:t>
                            </m:r>
                          </m:e>
                        </m:rad>
                        <m:sSup>
                          <m:sSupPr>
                            <m:ctrlPr>
                              <a:rPr lang="en-US" altLang="zh-CN" sz="2000" i="1" smtClean="0">
                                <a:latin typeface="Cambria Math"/>
                              </a:rPr>
                            </m:ctrlPr>
                          </m:sSupPr>
                          <m:e>
                            <m:r>
                              <a:rPr lang="en-US" altLang="zh-CN" sz="2000" b="0" i="1" smtClean="0">
                                <a:latin typeface="Cambria Math"/>
                              </a:rPr>
                              <m:t>2.1</m:t>
                            </m:r>
                          </m:e>
                          <m:sup>
                            <m:r>
                              <a:rPr lang="en-US" altLang="zh-CN" sz="2000" b="0" i="1" smtClean="0">
                                <a:latin typeface="Cambria Math"/>
                              </a:rPr>
                              <m:t>2</m:t>
                            </m:r>
                          </m:sup>
                        </m:sSup>
                      </m:den>
                    </m:f>
                    <m:sSup>
                      <m:sSupPr>
                        <m:ctrlPr>
                          <a:rPr lang="en-US" altLang="zh-CN" sz="2000" i="1">
                            <a:latin typeface="Cambria Math"/>
                          </a:rPr>
                        </m:ctrlPr>
                      </m:sSupPr>
                      <m:e>
                        <m:r>
                          <a:rPr lang="en-US" altLang="zh-CN" sz="2000" i="1">
                            <a:latin typeface="Cambria Math"/>
                          </a:rPr>
                          <m:t>(0.5,−2.1)</m:t>
                        </m:r>
                      </m:e>
                      <m:sup>
                        <m:r>
                          <a:rPr lang="en-US" altLang="zh-CN" sz="2000" i="1">
                            <a:latin typeface="Cambria Math"/>
                          </a:rPr>
                          <m:t>𝑇</m:t>
                        </m:r>
                      </m:sup>
                    </m:sSup>
                  </m:oMath>
                </a14:m>
                <a:r>
                  <a:rPr lang="zh-CN" altLang="en-US" sz="2000" dirty="0" smtClean="0"/>
                  <a:t>。</a:t>
                </a:r>
                <a:endParaRPr lang="en-US" altLang="zh-CN" sz="20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755576" y="3431999"/>
                <a:ext cx="8064896" cy="2805833"/>
              </a:xfrm>
              <a:prstGeom prst="rect">
                <a:avLst/>
              </a:prstGeom>
              <a:blipFill rotWithShape="1">
                <a:blip r:embed="rId3"/>
                <a:stretch>
                  <a:fillRect l="-831" t="-1522"/>
                </a:stretch>
              </a:blipFill>
            </p:spPr>
            <p:txBody>
              <a:bodyPr/>
              <a:lstStyle/>
              <a:p>
                <a:r>
                  <a:rPr lang="zh-CN" altLang="en-US">
                    <a:noFill/>
                  </a:rPr>
                  <a:t> </a:t>
                </a:r>
              </a:p>
            </p:txBody>
          </p:sp>
        </mc:Fallback>
      </mc:AlternateContent>
      <p:sp>
        <p:nvSpPr>
          <p:cNvPr id="9"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Tree>
    <p:extLst>
      <p:ext uri="{BB962C8B-B14F-4D97-AF65-F5344CB8AC3E}">
        <p14:creationId xmlns:p14="http://schemas.microsoft.com/office/powerpoint/2010/main" val="3962375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46</a:t>
            </a:fld>
            <a:endParaRPr lang="zh-CN" altLang="en-US" sz="2800" dirty="0"/>
          </a:p>
        </p:txBody>
      </p:sp>
      <p:sp>
        <p:nvSpPr>
          <p:cNvPr id="6" name="TextBox 5"/>
          <p:cNvSpPr txBox="1"/>
          <p:nvPr/>
        </p:nvSpPr>
        <p:spPr>
          <a:xfrm>
            <a:off x="729241" y="1959223"/>
            <a:ext cx="2069797"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例子（续）</a:t>
            </a:r>
            <a:endParaRPr lang="zh-CN" altLang="en-US" sz="2400" dirty="0"/>
          </a:p>
        </p:txBody>
      </p:sp>
      <p:sp>
        <p:nvSpPr>
          <p:cNvPr id="3" name="TextBox 2"/>
          <p:cNvSpPr txBox="1"/>
          <p:nvPr/>
        </p:nvSpPr>
        <p:spPr>
          <a:xfrm>
            <a:off x="743584" y="2420888"/>
            <a:ext cx="7632848" cy="1015663"/>
          </a:xfrm>
          <a:prstGeom prst="rect">
            <a:avLst/>
          </a:prstGeom>
          <a:noFill/>
        </p:spPr>
        <p:txBody>
          <a:bodyPr wrap="square" rtlCol="0">
            <a:spAutoFit/>
          </a:bodyPr>
          <a:lstStyle/>
          <a:p>
            <a:r>
              <a:rPr lang="zh-CN" altLang="en-US" sz="2000" dirty="0" smtClean="0"/>
              <a:t>例</a:t>
            </a:r>
            <a:r>
              <a:rPr lang="en-US" altLang="zh-CN" sz="2000" dirty="0" smtClean="0"/>
              <a:t>5.2 </a:t>
            </a:r>
            <a:r>
              <a:rPr lang="zh-CN" altLang="en-US" sz="2000" dirty="0" smtClean="0"/>
              <a:t>假设</a:t>
            </a:r>
            <a:r>
              <a:rPr lang="el-GR" altLang="zh-CN" sz="2000" i="1" dirty="0" smtClean="0"/>
              <a:t>ω</a:t>
            </a:r>
            <a:r>
              <a:rPr lang="en-US" altLang="zh-CN" sz="2000" i="1" baseline="-25000" dirty="0" err="1" smtClean="0"/>
              <a:t>i</a:t>
            </a:r>
            <a:r>
              <a:rPr lang="zh-CN" altLang="en-US" sz="2000" dirty="0" smtClean="0"/>
              <a:t>类的样本集为</a:t>
            </a:r>
            <a:r>
              <a:rPr lang="en-US" altLang="zh-CN" sz="2000" i="1" dirty="0" smtClean="0"/>
              <a:t>{X}={X</a:t>
            </a:r>
            <a:r>
              <a:rPr lang="en-US" altLang="zh-CN" sz="2000" i="1" baseline="-25000" dirty="0" smtClean="0"/>
              <a:t>1</a:t>
            </a:r>
            <a:r>
              <a:rPr lang="en-US" altLang="zh-CN" sz="2000" i="1" dirty="0" smtClean="0"/>
              <a:t>,X</a:t>
            </a:r>
            <a:r>
              <a:rPr lang="en-US" altLang="zh-CN" sz="2000" i="1" baseline="-25000" dirty="0" smtClean="0"/>
              <a:t>2</a:t>
            </a:r>
            <a:r>
              <a:rPr lang="en-US" altLang="zh-CN" sz="2000" i="1" dirty="0" smtClean="0"/>
              <a:t>,X</a:t>
            </a:r>
            <a:r>
              <a:rPr lang="en-US" altLang="zh-CN" sz="2000" i="1" baseline="-25000" dirty="0" smtClean="0"/>
              <a:t>3</a:t>
            </a:r>
            <a:r>
              <a:rPr lang="en-US" altLang="zh-CN" sz="2000" i="1" dirty="0" smtClean="0"/>
              <a:t>}</a:t>
            </a:r>
            <a:r>
              <a:rPr lang="zh-CN" altLang="en-US" sz="2000" dirty="0" smtClean="0"/>
              <a:t>，三个样本分别为</a:t>
            </a:r>
            <a:r>
              <a:rPr lang="en-US" altLang="zh-CN" sz="2000" i="1" dirty="0" smtClean="0"/>
              <a:t>X</a:t>
            </a:r>
            <a:r>
              <a:rPr lang="en-US" altLang="zh-CN" sz="2000" i="1" baseline="-25000" dirty="0" smtClean="0"/>
              <a:t>1</a:t>
            </a:r>
            <a:r>
              <a:rPr lang="en-US" altLang="zh-CN" sz="2000" i="1" dirty="0" smtClean="0"/>
              <a:t>=(1,1)</a:t>
            </a:r>
            <a:r>
              <a:rPr lang="en-US" altLang="zh-CN" sz="2000" i="1" baseline="30000" dirty="0" smtClean="0"/>
              <a:t>T</a:t>
            </a:r>
            <a:r>
              <a:rPr lang="en-US" altLang="zh-CN" sz="2000" dirty="0" smtClean="0"/>
              <a:t>, </a:t>
            </a:r>
            <a:r>
              <a:rPr lang="en-US" altLang="zh-CN" sz="2000" i="1" dirty="0" smtClean="0"/>
              <a:t>X</a:t>
            </a:r>
            <a:r>
              <a:rPr lang="en-US" altLang="zh-CN" sz="2000" i="1" baseline="-25000" dirty="0" smtClean="0"/>
              <a:t>2</a:t>
            </a:r>
            <a:r>
              <a:rPr lang="en-US" altLang="zh-CN" sz="2000" i="1" dirty="0" smtClean="0"/>
              <a:t>=(2,2)</a:t>
            </a:r>
            <a:r>
              <a:rPr lang="en-US" altLang="zh-CN" sz="2000" i="1" baseline="30000" dirty="0" smtClean="0"/>
              <a:t>T</a:t>
            </a:r>
            <a:r>
              <a:rPr lang="en-US" altLang="zh-CN" sz="2000" dirty="0"/>
              <a:t> , </a:t>
            </a:r>
            <a:r>
              <a:rPr lang="en-US" altLang="zh-CN" sz="2000" i="1" dirty="0" smtClean="0"/>
              <a:t>X</a:t>
            </a:r>
            <a:r>
              <a:rPr lang="en-US" altLang="zh-CN" sz="2000" i="1" baseline="-25000" dirty="0" smtClean="0"/>
              <a:t>3</a:t>
            </a:r>
            <a:r>
              <a:rPr lang="en-US" altLang="zh-CN" sz="2000" i="1" dirty="0" smtClean="0"/>
              <a:t>=(3,1)</a:t>
            </a:r>
            <a:r>
              <a:rPr lang="en-US" altLang="zh-CN" sz="2000" i="1" baseline="30000" dirty="0" smtClean="0"/>
              <a:t>T</a:t>
            </a:r>
            <a:r>
              <a:rPr lang="en-US" altLang="zh-CN" sz="2000" dirty="0" smtClean="0"/>
              <a:t> </a:t>
            </a:r>
            <a:r>
              <a:rPr lang="en-US" altLang="zh-CN" sz="2000" dirty="0"/>
              <a:t>, </a:t>
            </a:r>
            <a:r>
              <a:rPr lang="zh-CN" altLang="en-US" sz="2000" dirty="0" smtClean="0"/>
              <a:t>利用类内散布矩阵进行特征提取，把二维样本变换成一维样本。</a:t>
            </a:r>
            <a:endParaRPr lang="en-US" altLang="zh-CN" sz="2000" dirty="0" smtClean="0"/>
          </a:p>
        </p:txBody>
      </p:sp>
      <mc:AlternateContent xmlns:mc="http://schemas.openxmlformats.org/markup-compatibility/2006" xmlns:a14="http://schemas.microsoft.com/office/drawing/2010/main">
        <mc:Choice Requires="a14">
          <p:sp>
            <p:nvSpPr>
              <p:cNvPr id="2" name="TextBox 1"/>
              <p:cNvSpPr txBox="1"/>
              <p:nvPr/>
            </p:nvSpPr>
            <p:spPr>
              <a:xfrm>
                <a:off x="729241" y="3436551"/>
                <a:ext cx="8064896" cy="707886"/>
              </a:xfrm>
              <a:prstGeom prst="rect">
                <a:avLst/>
              </a:prstGeom>
              <a:noFill/>
            </p:spPr>
            <p:txBody>
              <a:bodyPr wrap="square" rtlCol="0">
                <a:spAutoFit/>
              </a:bodyPr>
              <a:lstStyle/>
              <a:p>
                <a:r>
                  <a:rPr lang="zh-CN" altLang="en-US" sz="2000" dirty="0" smtClean="0">
                    <a:solidFill>
                      <a:srgbClr val="FF0000"/>
                    </a:solidFill>
                  </a:rPr>
                  <a:t>解</a:t>
                </a:r>
                <a:r>
                  <a:rPr lang="zh-CN" altLang="en-US" sz="2000" dirty="0" smtClean="0"/>
                  <a:t>：第四步，特征变换</a:t>
                </a:r>
                <a:endParaRPr lang="en-US" altLang="zh-CN" sz="2000" dirty="0" smtClean="0"/>
              </a:p>
              <a:p>
                <a:r>
                  <a:rPr lang="en-US" altLang="zh-CN" sz="2000" dirty="0"/>
                  <a:t> </a:t>
                </a:r>
                <a:r>
                  <a:rPr lang="en-US" altLang="zh-CN" sz="2000" dirty="0" smtClean="0"/>
                  <a:t>       </a:t>
                </a:r>
                <a14:m>
                  <m:oMath xmlns:m="http://schemas.openxmlformats.org/officeDocument/2006/math">
                    <m:sSubSup>
                      <m:sSubSupPr>
                        <m:ctrlPr>
                          <a:rPr lang="en-US" altLang="zh-CN" sz="2000" i="1" smtClean="0">
                            <a:latin typeface="Cambria Math"/>
                          </a:rPr>
                        </m:ctrlPr>
                      </m:sSubSupPr>
                      <m:e>
                        <m:r>
                          <a:rPr lang="en-US" altLang="zh-CN" sz="2000" b="0" i="1" smtClean="0">
                            <a:latin typeface="Cambria Math"/>
                          </a:rPr>
                          <m:t>𝑋</m:t>
                        </m:r>
                      </m:e>
                      <m:sub>
                        <m:r>
                          <a:rPr lang="en-US" altLang="zh-CN" sz="2000" b="0" i="1" smtClean="0">
                            <a:latin typeface="Cambria Math"/>
                          </a:rPr>
                          <m:t>1</m:t>
                        </m:r>
                      </m:sub>
                      <m:sup>
                        <m:r>
                          <a:rPr lang="en-US" altLang="zh-CN" sz="2000" b="0" i="1" smtClean="0">
                            <a:latin typeface="Cambria Math"/>
                          </a:rPr>
                          <m:t>∗</m:t>
                        </m:r>
                      </m:sup>
                    </m:sSubSup>
                    <m:r>
                      <a:rPr lang="en-US" altLang="zh-CN" sz="2000" b="0" i="1" smtClean="0">
                        <a:latin typeface="Cambria Math"/>
                      </a:rPr>
                      <m:t>=</m:t>
                    </m:r>
                    <m:r>
                      <a:rPr lang="en-US" altLang="zh-CN" sz="2000" b="0" i="1" smtClean="0">
                        <a:latin typeface="Cambria Math"/>
                      </a:rPr>
                      <m:t>𝐴</m:t>
                    </m:r>
                    <m:sSub>
                      <m:sSubPr>
                        <m:ctrlPr>
                          <a:rPr lang="en-US" altLang="zh-CN" sz="2000" b="0" i="1" smtClean="0">
                            <a:latin typeface="Cambria Math"/>
                          </a:rPr>
                        </m:ctrlPr>
                      </m:sSubPr>
                      <m:e>
                        <m:r>
                          <a:rPr lang="en-US" altLang="zh-CN" sz="2000" b="0" i="1" smtClean="0">
                            <a:latin typeface="Cambria Math"/>
                          </a:rPr>
                          <m:t>𝑋</m:t>
                        </m:r>
                      </m:e>
                      <m:sub>
                        <m:r>
                          <a:rPr lang="en-US" altLang="zh-CN" sz="2000" b="0" i="1" smtClean="0">
                            <a:latin typeface="Cambria Math"/>
                          </a:rPr>
                          <m:t>1</m:t>
                        </m:r>
                      </m:sub>
                    </m:sSub>
                    <m:r>
                      <a:rPr lang="en-US" altLang="zh-CN" sz="2000" b="0" i="1" smtClean="0">
                        <a:latin typeface="Cambria Math"/>
                      </a:rPr>
                      <m:t>=−0.74,</m:t>
                    </m:r>
                    <m:sSubSup>
                      <m:sSubSupPr>
                        <m:ctrlPr>
                          <a:rPr lang="en-US" altLang="zh-CN" sz="2000" i="1">
                            <a:latin typeface="Cambria Math"/>
                          </a:rPr>
                        </m:ctrlPr>
                      </m:sSubSupPr>
                      <m:e>
                        <m:r>
                          <a:rPr lang="en-US" altLang="zh-CN" sz="2000" i="1">
                            <a:latin typeface="Cambria Math"/>
                          </a:rPr>
                          <m:t>𝑋</m:t>
                        </m:r>
                      </m:e>
                      <m:sub>
                        <m:r>
                          <a:rPr lang="en-US" altLang="zh-CN" sz="2000" b="0" i="1" smtClean="0">
                            <a:latin typeface="Cambria Math"/>
                          </a:rPr>
                          <m:t>2</m:t>
                        </m:r>
                      </m:sub>
                      <m:sup>
                        <m:r>
                          <a:rPr lang="en-US" altLang="zh-CN" sz="2000" i="1">
                            <a:latin typeface="Cambria Math"/>
                          </a:rPr>
                          <m:t>∗</m:t>
                        </m:r>
                      </m:sup>
                    </m:sSubSup>
                    <m:r>
                      <a:rPr lang="en-US" altLang="zh-CN" sz="2000" i="1">
                        <a:latin typeface="Cambria Math"/>
                      </a:rPr>
                      <m:t>=</m:t>
                    </m:r>
                    <m:r>
                      <a:rPr lang="en-US" altLang="zh-CN" sz="2000" i="1">
                        <a:latin typeface="Cambria Math"/>
                      </a:rPr>
                      <m:t>𝐴</m:t>
                    </m:r>
                    <m:sSub>
                      <m:sSubPr>
                        <m:ctrlPr>
                          <a:rPr lang="en-US" altLang="zh-CN" sz="2000" i="1">
                            <a:latin typeface="Cambria Math"/>
                          </a:rPr>
                        </m:ctrlPr>
                      </m:sSubPr>
                      <m:e>
                        <m:r>
                          <a:rPr lang="en-US" altLang="zh-CN" sz="2000" i="1">
                            <a:latin typeface="Cambria Math"/>
                          </a:rPr>
                          <m:t>𝑋</m:t>
                        </m:r>
                      </m:e>
                      <m:sub>
                        <m:r>
                          <a:rPr lang="en-US" altLang="zh-CN" sz="2000" b="0" i="1" smtClean="0">
                            <a:latin typeface="Cambria Math"/>
                          </a:rPr>
                          <m:t>2</m:t>
                        </m:r>
                      </m:sub>
                    </m:sSub>
                    <m:r>
                      <a:rPr lang="en-US" altLang="zh-CN" sz="2000" i="1">
                        <a:latin typeface="Cambria Math"/>
                      </a:rPr>
                      <m:t>=</m:t>
                    </m:r>
                    <m:r>
                      <a:rPr lang="en-US" altLang="zh-CN" sz="2000" b="0" i="1" smtClean="0">
                        <a:latin typeface="Cambria Math"/>
                      </a:rPr>
                      <m:t>−1.48</m:t>
                    </m:r>
                    <m:r>
                      <a:rPr lang="en-US" altLang="zh-CN" sz="2000" i="1">
                        <a:latin typeface="Cambria Math"/>
                      </a:rPr>
                      <m:t>,</m:t>
                    </m:r>
                    <m:r>
                      <a:rPr lang="en-US" altLang="zh-CN" sz="2000" b="0" i="1" smtClean="0">
                        <a:latin typeface="Cambria Math"/>
                      </a:rPr>
                      <m:t>    </m:t>
                    </m:r>
                    <m:sSubSup>
                      <m:sSubSupPr>
                        <m:ctrlPr>
                          <a:rPr lang="en-US" altLang="zh-CN" sz="2000" i="1">
                            <a:latin typeface="Cambria Math"/>
                          </a:rPr>
                        </m:ctrlPr>
                      </m:sSubSupPr>
                      <m:e>
                        <m:r>
                          <a:rPr lang="en-US" altLang="zh-CN" sz="2000" i="1">
                            <a:latin typeface="Cambria Math"/>
                          </a:rPr>
                          <m:t>𝑋</m:t>
                        </m:r>
                      </m:e>
                      <m:sub>
                        <m:r>
                          <a:rPr lang="en-US" altLang="zh-CN" sz="2000" b="0" i="1" smtClean="0">
                            <a:latin typeface="Cambria Math"/>
                          </a:rPr>
                          <m:t>3</m:t>
                        </m:r>
                      </m:sub>
                      <m:sup>
                        <m:r>
                          <a:rPr lang="en-US" altLang="zh-CN" sz="2000" i="1">
                            <a:latin typeface="Cambria Math"/>
                          </a:rPr>
                          <m:t>∗</m:t>
                        </m:r>
                      </m:sup>
                    </m:sSubSup>
                    <m:r>
                      <a:rPr lang="en-US" altLang="zh-CN" sz="2000" i="1">
                        <a:latin typeface="Cambria Math"/>
                      </a:rPr>
                      <m:t>=</m:t>
                    </m:r>
                    <m:r>
                      <a:rPr lang="en-US" altLang="zh-CN" sz="2000" i="1">
                        <a:latin typeface="Cambria Math"/>
                      </a:rPr>
                      <m:t>𝐴</m:t>
                    </m:r>
                    <m:sSub>
                      <m:sSubPr>
                        <m:ctrlPr>
                          <a:rPr lang="en-US" altLang="zh-CN" sz="2000" i="1">
                            <a:latin typeface="Cambria Math"/>
                          </a:rPr>
                        </m:ctrlPr>
                      </m:sSubPr>
                      <m:e>
                        <m:r>
                          <a:rPr lang="en-US" altLang="zh-CN" sz="2000" i="1">
                            <a:latin typeface="Cambria Math"/>
                          </a:rPr>
                          <m:t>𝑋</m:t>
                        </m:r>
                      </m:e>
                      <m:sub>
                        <m:r>
                          <a:rPr lang="en-US" altLang="zh-CN" sz="2000" b="0" i="1" smtClean="0">
                            <a:latin typeface="Cambria Math"/>
                          </a:rPr>
                          <m:t>3</m:t>
                        </m:r>
                      </m:sub>
                    </m:sSub>
                    <m:r>
                      <a:rPr lang="en-US" altLang="zh-CN" sz="2000" i="1">
                        <a:latin typeface="Cambria Math"/>
                      </a:rPr>
                      <m:t>=−0.</m:t>
                    </m:r>
                    <m:r>
                      <a:rPr lang="en-US" altLang="zh-CN" sz="2000" b="0" i="1" smtClean="0">
                        <a:latin typeface="Cambria Math"/>
                      </a:rPr>
                      <m:t>28</m:t>
                    </m:r>
                    <m:r>
                      <a:rPr lang="en-US" altLang="zh-CN" sz="2000" i="1">
                        <a:latin typeface="Cambria Math"/>
                      </a:rPr>
                      <m:t>,</m:t>
                    </m:r>
                  </m:oMath>
                </a14:m>
                <a:endParaRPr lang="en-US" altLang="zh-CN" sz="20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729241" y="3436551"/>
                <a:ext cx="8064896" cy="707886"/>
              </a:xfrm>
              <a:prstGeom prst="rect">
                <a:avLst/>
              </a:prstGeom>
              <a:blipFill rotWithShape="1">
                <a:blip r:embed="rId3"/>
                <a:stretch>
                  <a:fillRect l="-831" t="-6034" b="-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331640" y="4581128"/>
                <a:ext cx="3730637" cy="443391"/>
              </a:xfrm>
              <a:prstGeom prst="rect">
                <a:avLst/>
              </a:prstGeom>
              <a:noFill/>
            </p:spPr>
            <p:txBody>
              <a:bodyPr wrap="none" rtlCol="0">
                <a:spAutoFit/>
              </a:bodyPr>
              <a:lstStyle/>
              <a:p>
                <a:r>
                  <a:rPr lang="zh-CN" altLang="en-US" sz="2000" dirty="0" smtClean="0">
                    <a:solidFill>
                      <a:srgbClr val="FF0000"/>
                    </a:solidFill>
                  </a:rPr>
                  <a:t>说明：最大距离从</a:t>
                </a:r>
                <a14:m>
                  <m:oMath xmlns:m="http://schemas.openxmlformats.org/officeDocument/2006/math">
                    <m:rad>
                      <m:radPr>
                        <m:degHide m:val="on"/>
                        <m:ctrlPr>
                          <a:rPr lang="zh-CN" altLang="en-US" sz="2000" i="1" smtClean="0">
                            <a:solidFill>
                              <a:srgbClr val="FF0000"/>
                            </a:solidFill>
                            <a:latin typeface="Cambria Math"/>
                          </a:rPr>
                        </m:ctrlPr>
                      </m:radPr>
                      <m:deg/>
                      <m:e>
                        <m:r>
                          <a:rPr lang="en-US" altLang="zh-CN" sz="2000" b="0" i="1" smtClean="0">
                            <a:solidFill>
                              <a:srgbClr val="FF0000"/>
                            </a:solidFill>
                            <a:latin typeface="Cambria Math"/>
                          </a:rPr>
                          <m:t>5</m:t>
                        </m:r>
                      </m:e>
                    </m:rad>
                  </m:oMath>
                </a14:m>
                <a:r>
                  <a:rPr lang="zh-CN" altLang="en-US" sz="2000" dirty="0" smtClean="0">
                    <a:solidFill>
                      <a:srgbClr val="FF0000"/>
                    </a:solidFill>
                  </a:rPr>
                  <a:t>变成了</a:t>
                </a:r>
                <a:r>
                  <a:rPr lang="en-US" altLang="zh-CN" sz="2000" dirty="0" smtClean="0">
                    <a:solidFill>
                      <a:srgbClr val="FF0000"/>
                    </a:solidFill>
                  </a:rPr>
                  <a:t>1.2</a:t>
                </a:r>
                <a:endParaRPr lang="zh-CN" altLang="en-US" sz="2000"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31640" y="4581128"/>
                <a:ext cx="3730637" cy="443391"/>
              </a:xfrm>
              <a:prstGeom prst="rect">
                <a:avLst/>
              </a:prstGeom>
              <a:blipFill rotWithShape="1">
                <a:blip r:embed="rId4"/>
                <a:stretch>
                  <a:fillRect l="-1634" t="-2740" b="-21918"/>
                </a:stretch>
              </a:blipFill>
            </p:spPr>
            <p:txBody>
              <a:bodyPr/>
              <a:lstStyle/>
              <a:p>
                <a:r>
                  <a:rPr lang="zh-CN" altLang="en-US">
                    <a:noFill/>
                  </a:rPr>
                  <a:t> </a:t>
                </a:r>
              </a:p>
            </p:txBody>
          </p:sp>
        </mc:Fallback>
      </mc:AlternateContent>
      <p:sp>
        <p:nvSpPr>
          <p:cNvPr id="10" name="标题 1"/>
          <p:cNvSpPr>
            <a:spLocks noGrp="1" noChangeArrowheads="1"/>
          </p:cNvSpPr>
          <p:nvPr>
            <p:ph type="title"/>
          </p:nvPr>
        </p:nvSpPr>
        <p:spPr>
          <a:xfrm>
            <a:off x="685800" y="609600"/>
            <a:ext cx="7918648" cy="1307232"/>
          </a:xfrm>
        </p:spPr>
        <p:txBody>
          <a:bodyPr/>
          <a:lstStyle/>
          <a:p>
            <a:r>
              <a:rPr lang="en-US" altLang="zh-CN" dirty="0" smtClean="0"/>
              <a:t>5.3 </a:t>
            </a:r>
            <a:r>
              <a:rPr lang="zh-CN" altLang="en-US" dirty="0" smtClean="0"/>
              <a:t>基于类内散布矩阵的单类模式特征提取</a:t>
            </a:r>
          </a:p>
        </p:txBody>
      </p:sp>
    </p:spTree>
    <p:extLst>
      <p:ext uri="{BB962C8B-B14F-4D97-AF65-F5344CB8AC3E}">
        <p14:creationId xmlns:p14="http://schemas.microsoft.com/office/powerpoint/2010/main" val="36624023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588349"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47</a:t>
            </a:fld>
            <a:endParaRPr lang="en-US" altLang="zh-CN" sz="2800" dirty="0"/>
          </a:p>
        </p:txBody>
      </p:sp>
      <p:sp>
        <p:nvSpPr>
          <p:cNvPr id="9" name="标题 1"/>
          <p:cNvSpPr>
            <a:spLocks noGrp="1" noChangeArrowheads="1"/>
          </p:cNvSpPr>
          <p:nvPr>
            <p:ph type="title"/>
          </p:nvPr>
        </p:nvSpPr>
        <p:spPr>
          <a:xfrm>
            <a:off x="685800" y="609600"/>
            <a:ext cx="7918648" cy="946150"/>
          </a:xfrm>
        </p:spPr>
        <p:txBody>
          <a:bodyPr/>
          <a:lstStyle/>
          <a:p>
            <a:r>
              <a:rPr lang="en-US" altLang="zh-CN" dirty="0" smtClean="0"/>
              <a:t>5.4 </a:t>
            </a:r>
            <a:r>
              <a:rPr lang="zh-CN" altLang="en-US" dirty="0" smtClean="0"/>
              <a:t>基于</a:t>
            </a:r>
            <a:r>
              <a:rPr lang="en-US" altLang="zh-CN" dirty="0" smtClean="0"/>
              <a:t>K-L</a:t>
            </a:r>
            <a:r>
              <a:rPr lang="zh-CN" altLang="en-US" dirty="0" smtClean="0"/>
              <a:t>变换的特征提取</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73" y="1692231"/>
            <a:ext cx="6664317" cy="4615061"/>
          </a:xfrm>
          <a:prstGeom prst="rect">
            <a:avLst/>
          </a:prstGeom>
        </p:spPr>
      </p:pic>
      <p:sp>
        <p:nvSpPr>
          <p:cNvPr id="3" name="右箭头 2"/>
          <p:cNvSpPr/>
          <p:nvPr/>
        </p:nvSpPr>
        <p:spPr bwMode="auto">
          <a:xfrm>
            <a:off x="5652120" y="5157192"/>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605366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5.4 </a:t>
            </a:r>
            <a:r>
              <a:rPr lang="zh-CN" altLang="en-US" dirty="0" smtClean="0"/>
              <a:t>基于</a:t>
            </a:r>
            <a:r>
              <a:rPr lang="en-US" altLang="zh-CN" dirty="0" smtClean="0"/>
              <a:t>K-L</a:t>
            </a:r>
            <a:r>
              <a:rPr lang="zh-CN" altLang="en-US" dirty="0" smtClean="0"/>
              <a:t>变换的特征提取</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48</a:t>
            </a:fld>
            <a:endParaRPr lang="zh-CN" altLang="en-US" sz="2800" dirty="0"/>
          </a:p>
        </p:txBody>
      </p:sp>
      <p:sp>
        <p:nvSpPr>
          <p:cNvPr id="2" name="TextBox 1"/>
          <p:cNvSpPr txBox="1"/>
          <p:nvPr/>
        </p:nvSpPr>
        <p:spPr>
          <a:xfrm>
            <a:off x="755576" y="1628800"/>
            <a:ext cx="2416046" cy="461665"/>
          </a:xfrm>
          <a:prstGeom prst="rect">
            <a:avLst/>
          </a:prstGeom>
          <a:noFill/>
        </p:spPr>
        <p:txBody>
          <a:bodyPr wrap="none" rtlCol="0">
            <a:spAutoFit/>
          </a:bodyPr>
          <a:lstStyle/>
          <a:p>
            <a:r>
              <a:rPr lang="en-US" altLang="zh-CN" sz="2400" dirty="0" smtClean="0"/>
              <a:t>5.4</a:t>
            </a:r>
            <a:r>
              <a:rPr lang="zh-CN" altLang="en-US" sz="2400" dirty="0" smtClean="0"/>
              <a:t>小节知识导图</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103254"/>
            <a:ext cx="7661151" cy="4205759"/>
          </a:xfrm>
          <a:prstGeom prst="rect">
            <a:avLst/>
          </a:prstGeom>
        </p:spPr>
      </p:pic>
    </p:spTree>
    <p:extLst>
      <p:ext uri="{BB962C8B-B14F-4D97-AF65-F5344CB8AC3E}">
        <p14:creationId xmlns:p14="http://schemas.microsoft.com/office/powerpoint/2010/main" val="3149900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5"/>
          <p:cNvSpPr>
            <a:spLocks noGrp="1"/>
          </p:cNvSpPr>
          <p:nvPr>
            <p:ph type="sldNum" sz="quarter" idx="4294967295"/>
          </p:nvPr>
        </p:nvSpPr>
        <p:spPr>
          <a:xfrm>
            <a:off x="8549412" y="6309320"/>
            <a:ext cx="594792"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BE7DF1D1-1DDA-4404-A685-7A87525CA7E6}" type="slidenum">
              <a:rPr kumimoji="0" lang="en-US" altLang="zh-CN" sz="2800"/>
              <a:pPr>
                <a:spcBef>
                  <a:spcPct val="0"/>
                </a:spcBef>
                <a:buClrTx/>
                <a:buFontTx/>
                <a:buNone/>
              </a:pPr>
              <a:t>49</a:t>
            </a:fld>
            <a:endParaRPr kumimoji="0" lang="en-US" altLang="zh-CN" sz="2800" dirty="0"/>
          </a:p>
        </p:txBody>
      </p:sp>
      <p:sp>
        <p:nvSpPr>
          <p:cNvPr id="6" name="标题 1"/>
          <p:cNvSpPr>
            <a:spLocks noGrp="1" noChangeArrowheads="1"/>
          </p:cNvSpPr>
          <p:nvPr>
            <p:ph type="title"/>
          </p:nvPr>
        </p:nvSpPr>
        <p:spPr>
          <a:xfrm>
            <a:off x="685800" y="609600"/>
            <a:ext cx="7918648" cy="946150"/>
          </a:xfrm>
        </p:spPr>
        <p:txBody>
          <a:bodyPr/>
          <a:lstStyle/>
          <a:p>
            <a:r>
              <a:rPr lang="en-US" altLang="zh-CN" dirty="0" smtClean="0"/>
              <a:t>5.4 </a:t>
            </a:r>
            <a:r>
              <a:rPr lang="zh-CN" altLang="en-US" dirty="0" smtClean="0"/>
              <a:t>基于</a:t>
            </a:r>
            <a:r>
              <a:rPr lang="en-US" altLang="zh-CN" dirty="0" smtClean="0"/>
              <a:t>K-L</a:t>
            </a:r>
            <a:r>
              <a:rPr lang="zh-CN" altLang="en-US" dirty="0" smtClean="0"/>
              <a:t>变换的特征提取</a:t>
            </a:r>
          </a:p>
        </p:txBody>
      </p:sp>
      <p:sp>
        <p:nvSpPr>
          <p:cNvPr id="3" name="TextBox 2"/>
          <p:cNvSpPr txBox="1"/>
          <p:nvPr/>
        </p:nvSpPr>
        <p:spPr>
          <a:xfrm>
            <a:off x="683568" y="1556792"/>
            <a:ext cx="155683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基本概念</a:t>
            </a:r>
            <a:endParaRPr lang="zh-CN" altLang="en-US" sz="2000" dirty="0"/>
          </a:p>
        </p:txBody>
      </p:sp>
      <p:sp>
        <p:nvSpPr>
          <p:cNvPr id="4" name="TextBox 3"/>
          <p:cNvSpPr txBox="1"/>
          <p:nvPr/>
        </p:nvSpPr>
        <p:spPr>
          <a:xfrm>
            <a:off x="1021151" y="2060848"/>
            <a:ext cx="7213834" cy="1015663"/>
          </a:xfrm>
          <a:prstGeom prst="rect">
            <a:avLst/>
          </a:prstGeom>
          <a:noFill/>
        </p:spPr>
        <p:txBody>
          <a:bodyPr wrap="none" rtlCol="0">
            <a:spAutoFit/>
          </a:bodyPr>
          <a:lstStyle/>
          <a:p>
            <a:pPr marL="342900" indent="-342900">
              <a:buFont typeface="Wingdings" panose="05000000000000000000" pitchFamily="2" charset="2"/>
              <a:buChar char="l"/>
            </a:pPr>
            <a:r>
              <a:rPr lang="zh-CN" altLang="en-US" sz="2000" dirty="0" smtClean="0"/>
              <a:t>全称：</a:t>
            </a:r>
            <a:r>
              <a:rPr kumimoji="0" lang="en-US" altLang="zh-CN" sz="2000" dirty="0" err="1"/>
              <a:t>Karhunen-Loeve</a:t>
            </a:r>
            <a:r>
              <a:rPr kumimoji="0" lang="zh-CN" altLang="en-US" sz="2000" dirty="0"/>
              <a:t>变换（卡洛南</a:t>
            </a:r>
            <a:r>
              <a:rPr kumimoji="0" lang="en-US" altLang="zh-CN" sz="2000" dirty="0"/>
              <a:t>-</a:t>
            </a:r>
            <a:r>
              <a:rPr kumimoji="0" lang="zh-CN" altLang="en-US" sz="2000" dirty="0"/>
              <a:t>洛伊变换</a:t>
            </a:r>
            <a:r>
              <a:rPr kumimoji="0" lang="zh-CN" altLang="en-US" sz="2000" dirty="0" smtClean="0"/>
              <a:t>）</a:t>
            </a:r>
            <a:r>
              <a:rPr lang="zh-CN" altLang="en-US" sz="2000" dirty="0" smtClean="0"/>
              <a:t>、</a:t>
            </a:r>
            <a:r>
              <a:rPr lang="en-US" altLang="zh-CN" sz="2000" dirty="0" smtClean="0"/>
              <a:t>PCA</a:t>
            </a:r>
            <a:r>
              <a:rPr lang="zh-CN" altLang="en-US" sz="2000" dirty="0" smtClean="0"/>
              <a:t>变换</a:t>
            </a:r>
            <a:endParaRPr lang="en-US" altLang="zh-CN" sz="2000" dirty="0" smtClean="0"/>
          </a:p>
          <a:p>
            <a:pPr marL="342900" indent="-342900">
              <a:buFont typeface="Wingdings" panose="05000000000000000000" pitchFamily="2" charset="2"/>
              <a:buChar char="l"/>
            </a:pPr>
            <a:r>
              <a:rPr kumimoji="0" lang="zh-CN" altLang="en-US" sz="2000" dirty="0" smtClean="0"/>
              <a:t>研究对象：多类</a:t>
            </a:r>
            <a:endParaRPr kumimoji="0" lang="en-US" altLang="zh-CN" sz="2000" dirty="0" smtClean="0"/>
          </a:p>
          <a:p>
            <a:pPr marL="342900" indent="-342900">
              <a:buFont typeface="Wingdings" panose="05000000000000000000" pitchFamily="2" charset="2"/>
              <a:buChar char="l"/>
            </a:pPr>
            <a:r>
              <a:rPr kumimoji="0" lang="zh-CN" altLang="en-US" sz="2000" dirty="0" smtClean="0"/>
              <a:t>目标：在尽量多的保留可分性信息的情况下降维</a:t>
            </a:r>
            <a:endParaRPr kumimoji="0" lang="zh-CN" altLang="en-US" sz="2000" dirty="0"/>
          </a:p>
        </p:txBody>
      </p:sp>
      <p:sp>
        <p:nvSpPr>
          <p:cNvPr id="10" name="TextBox 9"/>
          <p:cNvSpPr txBox="1"/>
          <p:nvPr/>
        </p:nvSpPr>
        <p:spPr>
          <a:xfrm>
            <a:off x="718614" y="3212976"/>
            <a:ext cx="7516371"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t>基本思想</a:t>
            </a:r>
            <a:endParaRPr lang="en-US" altLang="zh-CN" sz="2000" dirty="0" smtClean="0"/>
          </a:p>
          <a:p>
            <a:r>
              <a:rPr lang="en-US" altLang="zh-CN" sz="2000" dirty="0"/>
              <a:t> </a:t>
            </a:r>
            <a:r>
              <a:rPr lang="en-US" altLang="zh-CN" sz="2000" dirty="0" smtClean="0"/>
              <a:t>   </a:t>
            </a:r>
            <a:r>
              <a:rPr lang="zh-CN" altLang="en-US" sz="2000" dirty="0" smtClean="0"/>
              <a:t>从样本中提取矩阵，并将矩阵正交化（特征向量），然后取大的特征值对应的特征向量，对样本进行变换</a:t>
            </a:r>
            <a:endParaRPr lang="zh-CN" altLang="en-US" sz="2000" dirty="0"/>
          </a:p>
        </p:txBody>
      </p:sp>
      <p:sp>
        <p:nvSpPr>
          <p:cNvPr id="7" name="TextBox 6"/>
          <p:cNvSpPr txBox="1"/>
          <p:nvPr/>
        </p:nvSpPr>
        <p:spPr>
          <a:xfrm>
            <a:off x="2051720" y="4797152"/>
            <a:ext cx="5634876" cy="707886"/>
          </a:xfrm>
          <a:prstGeom prst="rect">
            <a:avLst/>
          </a:prstGeom>
          <a:noFill/>
        </p:spPr>
        <p:txBody>
          <a:bodyPr wrap="none" rtlCol="0">
            <a:spAutoFit/>
          </a:bodyPr>
          <a:lstStyle/>
          <a:p>
            <a:r>
              <a:rPr lang="en-US" altLang="zh-CN" sz="2000" dirty="0" smtClean="0"/>
              <a:t>5.3</a:t>
            </a:r>
            <a:r>
              <a:rPr lang="zh-CN" altLang="en-US" sz="2000" dirty="0" smtClean="0"/>
              <a:t>节的类内特征提取是</a:t>
            </a:r>
            <a:r>
              <a:rPr lang="zh-CN" altLang="en-US" sz="2000" dirty="0" smtClean="0">
                <a:solidFill>
                  <a:srgbClr val="FF0000"/>
                </a:solidFill>
              </a:rPr>
              <a:t>协方差矩阵</a:t>
            </a:r>
            <a:r>
              <a:rPr lang="zh-CN" altLang="en-US" sz="2000" dirty="0" smtClean="0"/>
              <a:t>和</a:t>
            </a:r>
            <a:r>
              <a:rPr lang="zh-CN" altLang="en-US" sz="2000" dirty="0" smtClean="0">
                <a:solidFill>
                  <a:srgbClr val="FF0000"/>
                </a:solidFill>
              </a:rPr>
              <a:t>小的特征值</a:t>
            </a:r>
            <a:endParaRPr lang="en-US" altLang="zh-CN" sz="2000" dirty="0" smtClean="0">
              <a:solidFill>
                <a:srgbClr val="FF0000"/>
              </a:solidFill>
            </a:endParaRPr>
          </a:p>
          <a:p>
            <a:r>
              <a:rPr lang="en-US" altLang="zh-CN" sz="2000" dirty="0" smtClean="0"/>
              <a:t>K-L</a:t>
            </a:r>
            <a:r>
              <a:rPr lang="zh-CN" altLang="en-US" sz="2000" dirty="0" smtClean="0"/>
              <a:t>变换特征提取是</a:t>
            </a:r>
            <a:r>
              <a:rPr lang="zh-CN" altLang="en-US" sz="2000" dirty="0" smtClean="0">
                <a:solidFill>
                  <a:srgbClr val="FF0000"/>
                </a:solidFill>
              </a:rPr>
              <a:t>其它矩阵</a:t>
            </a:r>
            <a:r>
              <a:rPr lang="zh-CN" altLang="en-US" sz="2000" dirty="0" smtClean="0"/>
              <a:t>和</a:t>
            </a:r>
            <a:r>
              <a:rPr lang="zh-CN" altLang="en-US" sz="2000" dirty="0" smtClean="0">
                <a:solidFill>
                  <a:srgbClr val="FF0000"/>
                </a:solidFill>
              </a:rPr>
              <a:t>大的特征值</a:t>
            </a:r>
            <a:endParaRPr lang="zh-CN" altLang="en-US" sz="2000" dirty="0">
              <a:solidFill>
                <a:srgbClr val="FF0000"/>
              </a:solidFill>
            </a:endParaRPr>
          </a:p>
        </p:txBody>
      </p:sp>
    </p:spTree>
    <p:extLst>
      <p:ext uri="{BB962C8B-B14F-4D97-AF65-F5344CB8AC3E}">
        <p14:creationId xmlns:p14="http://schemas.microsoft.com/office/powerpoint/2010/main" val="419271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16387" name="Rectangle 2"/>
          <p:cNvSpPr>
            <a:spLocks noGrp="1" noChangeArrowheads="1"/>
          </p:cNvSpPr>
          <p:nvPr>
            <p:ph type="ctrTitle"/>
          </p:nvPr>
        </p:nvSpPr>
        <p:spPr/>
        <p:txBody>
          <a:bodyPr/>
          <a:lstStyle/>
          <a:p>
            <a:pPr eaLnBrk="1" hangingPunct="1"/>
            <a:r>
              <a:rPr lang="zh-CN" altLang="en-US" sz="8800" dirty="0" smtClean="0">
                <a:ea typeface="黑体" pitchFamily="49" charset="-122"/>
              </a:rPr>
              <a:t>模式识别</a:t>
            </a:r>
          </a:p>
        </p:txBody>
      </p:sp>
      <p:sp>
        <p:nvSpPr>
          <p:cNvPr id="16388" name="Rectangle 3"/>
          <p:cNvSpPr>
            <a:spLocks noGrp="1" noChangeArrowheads="1"/>
          </p:cNvSpPr>
          <p:nvPr>
            <p:ph type="subTitle" idx="1"/>
          </p:nvPr>
        </p:nvSpPr>
        <p:spPr>
          <a:xfrm>
            <a:off x="899592" y="3933056"/>
            <a:ext cx="7376864" cy="1752600"/>
          </a:xfrm>
        </p:spPr>
        <p:txBody>
          <a:bodyPr/>
          <a:lstStyle/>
          <a:p>
            <a:pPr eaLnBrk="1" hangingPunct="1"/>
            <a:r>
              <a:rPr lang="zh-CN" altLang="en-US" sz="4800" dirty="0" smtClean="0">
                <a:ea typeface="黑体" pitchFamily="49" charset="-122"/>
              </a:rPr>
              <a:t>第</a:t>
            </a:r>
            <a:r>
              <a:rPr lang="en-US" altLang="zh-CN" sz="4800" dirty="0">
                <a:ea typeface="黑体" pitchFamily="49" charset="-122"/>
              </a:rPr>
              <a:t>5</a:t>
            </a:r>
            <a:r>
              <a:rPr lang="zh-CN" altLang="en-US" sz="4800" dirty="0" smtClean="0">
                <a:ea typeface="黑体" pitchFamily="49" charset="-122"/>
              </a:rPr>
              <a:t>章 特征选择与特征提取</a:t>
            </a:r>
          </a:p>
        </p:txBody>
      </p:sp>
      <p:sp>
        <p:nvSpPr>
          <p:cNvPr id="16389" name="矩形 1"/>
          <p:cNvSpPr>
            <a:spLocks noChangeArrowheads="1"/>
          </p:cNvSpPr>
          <p:nvPr/>
        </p:nvSpPr>
        <p:spPr bwMode="auto">
          <a:xfrm>
            <a:off x="8780463" y="6323013"/>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A0840D1-2A58-4B14-A088-7CC3D0135C47}" type="slidenum">
              <a:rPr lang="en-US" altLang="zh-CN" sz="2800"/>
              <a:pPr eaLnBrk="1" hangingPunct="1">
                <a:spcBef>
                  <a:spcPct val="0"/>
                </a:spcBef>
                <a:buFontTx/>
                <a:buNone/>
              </a:pPr>
              <a:t>5</a:t>
            </a:fld>
            <a:endParaRPr lang="en-US" altLang="zh-CN" sz="2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5"/>
          <p:cNvSpPr>
            <a:spLocks noGrp="1"/>
          </p:cNvSpPr>
          <p:nvPr>
            <p:ph type="sldNum" sz="quarter" idx="4294967295"/>
          </p:nvPr>
        </p:nvSpPr>
        <p:spPr>
          <a:xfrm>
            <a:off x="8549412" y="6309320"/>
            <a:ext cx="594792"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BE7DF1D1-1DDA-4404-A685-7A87525CA7E6}" type="slidenum">
              <a:rPr kumimoji="0" lang="en-US" altLang="zh-CN" sz="2800"/>
              <a:pPr>
                <a:spcBef>
                  <a:spcPct val="0"/>
                </a:spcBef>
                <a:buClrTx/>
                <a:buFontTx/>
                <a:buNone/>
              </a:pPr>
              <a:t>50</a:t>
            </a:fld>
            <a:endParaRPr kumimoji="0" lang="en-US" altLang="zh-CN" sz="2800" dirty="0"/>
          </a:p>
        </p:txBody>
      </p:sp>
      <p:sp>
        <p:nvSpPr>
          <p:cNvPr id="6" name="标题 1"/>
          <p:cNvSpPr>
            <a:spLocks noGrp="1" noChangeArrowheads="1"/>
          </p:cNvSpPr>
          <p:nvPr>
            <p:ph type="title"/>
          </p:nvPr>
        </p:nvSpPr>
        <p:spPr>
          <a:xfrm>
            <a:off x="685800" y="609600"/>
            <a:ext cx="7918648" cy="946150"/>
          </a:xfrm>
        </p:spPr>
        <p:txBody>
          <a:bodyPr/>
          <a:lstStyle/>
          <a:p>
            <a:r>
              <a:rPr lang="en-US" altLang="zh-CN" dirty="0" smtClean="0"/>
              <a:t>5.4 </a:t>
            </a:r>
            <a:r>
              <a:rPr lang="zh-CN" altLang="en-US" dirty="0" smtClean="0"/>
              <a:t>基于</a:t>
            </a:r>
            <a:r>
              <a:rPr lang="en-US" altLang="zh-CN" dirty="0" smtClean="0"/>
              <a:t>K-L</a:t>
            </a:r>
            <a:r>
              <a:rPr lang="zh-CN" altLang="en-US" dirty="0" smtClean="0"/>
              <a:t>变换的特征提取</a:t>
            </a:r>
          </a:p>
        </p:txBody>
      </p:sp>
      <p:sp>
        <p:nvSpPr>
          <p:cNvPr id="3" name="TextBox 2"/>
          <p:cNvSpPr txBox="1"/>
          <p:nvPr/>
        </p:nvSpPr>
        <p:spPr>
          <a:xfrm>
            <a:off x="683568" y="1544666"/>
            <a:ext cx="155683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smtClean="0"/>
              <a:t>基本步骤</a:t>
            </a:r>
            <a:endParaRPr lang="zh-CN" altLang="en-US" sz="2000" dirty="0"/>
          </a:p>
        </p:txBody>
      </p:sp>
      <mc:AlternateContent xmlns:mc="http://schemas.openxmlformats.org/markup-compatibility/2006" xmlns:a14="http://schemas.microsoft.com/office/drawing/2010/main">
        <mc:Choice Requires="a14">
          <p:sp>
            <p:nvSpPr>
              <p:cNvPr id="4" name="TextBox 3"/>
              <p:cNvSpPr txBox="1"/>
              <p:nvPr/>
            </p:nvSpPr>
            <p:spPr>
              <a:xfrm>
                <a:off x="1020149" y="1956902"/>
                <a:ext cx="7151249" cy="4420762"/>
              </a:xfrm>
              <a:prstGeom prst="rect">
                <a:avLst/>
              </a:prstGeom>
              <a:noFill/>
            </p:spPr>
            <p:txBody>
              <a:bodyPr wrap="square" rtlCol="0">
                <a:spAutoFit/>
              </a:bodyPr>
              <a:lstStyle/>
              <a:p>
                <a:r>
                  <a:rPr kumimoji="0" lang="zh-CN" altLang="en-US" sz="2000" dirty="0" smtClean="0"/>
                  <a:t>（</a:t>
                </a:r>
                <a:r>
                  <a:rPr kumimoji="0" lang="en-US" altLang="zh-CN" sz="2000" dirty="0" smtClean="0"/>
                  <a:t>1</a:t>
                </a:r>
                <a:r>
                  <a:rPr kumimoji="0" lang="zh-CN" altLang="en-US" sz="2000" dirty="0" smtClean="0"/>
                  <a:t>）第一步，求样本集</a:t>
                </a:r>
                <a:r>
                  <a:rPr kumimoji="0" lang="en-US" altLang="zh-CN" sz="2000" i="1" dirty="0" smtClean="0"/>
                  <a:t>{X}</a:t>
                </a:r>
                <a:r>
                  <a:rPr kumimoji="0" lang="zh-CN" altLang="en-US" sz="2000" dirty="0" smtClean="0"/>
                  <a:t>的某个矩阵</a:t>
                </a:r>
                <a:r>
                  <a:rPr kumimoji="0" lang="en-US" altLang="zh-CN" sz="2000" i="1" dirty="0"/>
                  <a:t>S</a:t>
                </a:r>
                <a:r>
                  <a:rPr kumimoji="0" lang="zh-CN" altLang="en-US" sz="2000" dirty="0" smtClean="0"/>
                  <a:t>。这些矩阵可能是：</a:t>
                </a:r>
                <a:endParaRPr kumimoji="0" lang="en-US" altLang="zh-CN" sz="2000" dirty="0" smtClean="0"/>
              </a:p>
              <a:p>
                <a:r>
                  <a:rPr kumimoji="0" lang="zh-CN" altLang="en-US" sz="2000" dirty="0" smtClean="0"/>
                  <a:t>        </a:t>
                </a:r>
                <a:r>
                  <a:rPr kumimoji="0" lang="en-US" altLang="zh-CN" sz="2000" dirty="0" smtClean="0"/>
                  <a:t>(a) </a:t>
                </a:r>
                <a:r>
                  <a:rPr kumimoji="0" lang="zh-CN" altLang="en-US" sz="2000" dirty="0" smtClean="0"/>
                  <a:t>自相关矩阵</a:t>
                </a:r>
                <a14:m>
                  <m:oMath xmlns:m="http://schemas.openxmlformats.org/officeDocument/2006/math">
                    <m:r>
                      <m:rPr>
                        <m:sty m:val="p"/>
                      </m:rPr>
                      <a:rPr kumimoji="0" lang="en-US" altLang="zh-CN" sz="2000" b="0" i="0" dirty="0" smtClean="0">
                        <a:latin typeface="Cambria Math"/>
                      </a:rPr>
                      <m:t>R</m:t>
                    </m:r>
                    <m:r>
                      <a:rPr kumimoji="0" lang="en-US" altLang="zh-CN" sz="2000" b="0" i="0" dirty="0" smtClean="0">
                        <a:latin typeface="Cambria Math"/>
                      </a:rPr>
                      <m:t>=</m:t>
                    </m:r>
                    <m:r>
                      <m:rPr>
                        <m:sty m:val="p"/>
                      </m:rPr>
                      <a:rPr kumimoji="0" lang="en-US" altLang="zh-CN" sz="2000" b="0" i="0" dirty="0" smtClean="0">
                        <a:latin typeface="Cambria Math"/>
                      </a:rPr>
                      <m:t>E</m:t>
                    </m:r>
                    <m:d>
                      <m:dPr>
                        <m:begChr m:val="["/>
                        <m:endChr m:val="]"/>
                        <m:ctrlPr>
                          <a:rPr kumimoji="0" lang="en-US" altLang="zh-CN" sz="2000" b="0" i="1" dirty="0" smtClean="0">
                            <a:latin typeface="Cambria Math"/>
                          </a:rPr>
                        </m:ctrlPr>
                      </m:dPr>
                      <m:e>
                        <m:r>
                          <m:rPr>
                            <m:sty m:val="p"/>
                          </m:rPr>
                          <a:rPr kumimoji="0" lang="en-US" altLang="zh-CN" sz="2000" b="0" i="0" dirty="0" smtClean="0">
                            <a:latin typeface="Cambria Math"/>
                          </a:rPr>
                          <m:t>X</m:t>
                        </m:r>
                        <m:sSup>
                          <m:sSupPr>
                            <m:ctrlPr>
                              <a:rPr kumimoji="0" lang="en-US" altLang="zh-CN" sz="2000" b="0" i="1" dirty="0" smtClean="0">
                                <a:latin typeface="Cambria Math"/>
                              </a:rPr>
                            </m:ctrlPr>
                          </m:sSupPr>
                          <m:e>
                            <m:r>
                              <a:rPr kumimoji="0" lang="en-US" altLang="zh-CN" sz="2000" b="0" i="1" dirty="0" smtClean="0">
                                <a:latin typeface="Cambria Math"/>
                              </a:rPr>
                              <m:t>𝑋</m:t>
                            </m:r>
                          </m:e>
                          <m:sup>
                            <m:r>
                              <a:rPr kumimoji="0" lang="en-US" altLang="zh-CN" sz="2000" b="0" i="1" dirty="0" smtClean="0">
                                <a:latin typeface="Cambria Math"/>
                              </a:rPr>
                              <m:t>𝑇</m:t>
                            </m:r>
                          </m:sup>
                        </m:sSup>
                      </m:e>
                    </m:d>
                    <m:r>
                      <a:rPr kumimoji="0" lang="en-US" altLang="zh-CN" sz="2000" dirty="0">
                        <a:latin typeface="Cambria Math"/>
                        <a:ea typeface="Cambria Math"/>
                      </a:rPr>
                      <m:t>≈</m:t>
                    </m:r>
                    <m:f>
                      <m:fPr>
                        <m:ctrlPr>
                          <a:rPr kumimoji="0" lang="en-US" altLang="zh-CN" sz="2000" i="1" dirty="0" smtClean="0">
                            <a:latin typeface="Cambria Math"/>
                            <a:ea typeface="Cambria Math"/>
                          </a:rPr>
                        </m:ctrlPr>
                      </m:fPr>
                      <m:num>
                        <m:r>
                          <a:rPr kumimoji="0" lang="en-US" altLang="zh-CN" sz="2000" b="0" i="1" dirty="0" smtClean="0">
                            <a:latin typeface="Cambria Math"/>
                            <a:ea typeface="Cambria Math"/>
                          </a:rPr>
                          <m:t>1</m:t>
                        </m:r>
                      </m:num>
                      <m:den>
                        <m:r>
                          <a:rPr kumimoji="0" lang="en-US" altLang="zh-CN" sz="2000" b="0" i="1" dirty="0" smtClean="0">
                            <a:latin typeface="Cambria Math"/>
                            <a:ea typeface="Cambria Math"/>
                          </a:rPr>
                          <m:t>𝑁</m:t>
                        </m:r>
                      </m:den>
                    </m:f>
                    <m:nary>
                      <m:naryPr>
                        <m:chr m:val="∑"/>
                        <m:ctrlPr>
                          <a:rPr kumimoji="0" lang="en-US" altLang="zh-CN" sz="2000" i="1" dirty="0" smtClean="0">
                            <a:latin typeface="Cambria Math"/>
                            <a:ea typeface="Cambria Math"/>
                          </a:rPr>
                        </m:ctrlPr>
                      </m:naryPr>
                      <m:sub>
                        <m:r>
                          <m:rPr>
                            <m:brk m:alnAt="23"/>
                          </m:rPr>
                          <a:rPr kumimoji="0" lang="en-US" altLang="zh-CN" sz="2000" b="0" i="1" dirty="0" smtClean="0">
                            <a:latin typeface="Cambria Math"/>
                            <a:ea typeface="Cambria Math"/>
                          </a:rPr>
                          <m:t>𝑗</m:t>
                        </m:r>
                        <m:r>
                          <a:rPr kumimoji="0" lang="en-US" altLang="zh-CN" sz="2000" b="0" i="1" dirty="0" smtClean="0">
                            <a:latin typeface="Cambria Math"/>
                            <a:ea typeface="Cambria Math"/>
                          </a:rPr>
                          <m:t>=1</m:t>
                        </m:r>
                      </m:sub>
                      <m:sup>
                        <m:r>
                          <a:rPr kumimoji="0" lang="en-US" altLang="zh-CN" sz="2000" b="0" i="1" dirty="0" smtClean="0">
                            <a:latin typeface="Cambria Math"/>
                            <a:ea typeface="Cambria Math"/>
                          </a:rPr>
                          <m:t>𝑁</m:t>
                        </m:r>
                      </m:sup>
                      <m:e>
                        <m:sSub>
                          <m:sSubPr>
                            <m:ctrlPr>
                              <a:rPr kumimoji="0" lang="en-US" altLang="zh-CN" sz="2000" i="1" dirty="0" smtClean="0">
                                <a:latin typeface="Cambria Math"/>
                                <a:ea typeface="Cambria Math"/>
                              </a:rPr>
                            </m:ctrlPr>
                          </m:sSubPr>
                          <m:e>
                            <m:r>
                              <a:rPr kumimoji="0" lang="en-US" altLang="zh-CN" sz="2000" b="0" i="1" dirty="0" smtClean="0">
                                <a:latin typeface="Cambria Math"/>
                                <a:ea typeface="Cambria Math"/>
                              </a:rPr>
                              <m:t>𝑋</m:t>
                            </m:r>
                          </m:e>
                          <m:sub>
                            <m:r>
                              <a:rPr kumimoji="0" lang="en-US" altLang="zh-CN" sz="2000" b="0" i="1" dirty="0" smtClean="0">
                                <a:latin typeface="Cambria Math"/>
                                <a:ea typeface="Cambria Math"/>
                              </a:rPr>
                              <m:t>𝑗</m:t>
                            </m:r>
                          </m:sub>
                        </m:sSub>
                        <m:sSubSup>
                          <m:sSubSupPr>
                            <m:ctrlPr>
                              <a:rPr kumimoji="0" lang="en-US" altLang="zh-CN" sz="2000" i="1" dirty="0" smtClean="0">
                                <a:latin typeface="Cambria Math"/>
                                <a:ea typeface="Cambria Math"/>
                              </a:rPr>
                            </m:ctrlPr>
                          </m:sSubSupPr>
                          <m:e>
                            <m:r>
                              <a:rPr kumimoji="0" lang="en-US" altLang="zh-CN" sz="2000" b="0" i="1" dirty="0" smtClean="0">
                                <a:latin typeface="Cambria Math"/>
                                <a:ea typeface="Cambria Math"/>
                              </a:rPr>
                              <m:t>𝑋</m:t>
                            </m:r>
                          </m:e>
                          <m:sub>
                            <m:r>
                              <a:rPr kumimoji="0" lang="en-US" altLang="zh-CN" sz="2000" b="0" i="1" dirty="0" smtClean="0">
                                <a:latin typeface="Cambria Math"/>
                                <a:ea typeface="Cambria Math"/>
                              </a:rPr>
                              <m:t>𝑗</m:t>
                            </m:r>
                          </m:sub>
                          <m:sup>
                            <m:r>
                              <a:rPr kumimoji="0" lang="en-US" altLang="zh-CN" sz="2000" b="0" i="1" dirty="0" smtClean="0">
                                <a:latin typeface="Cambria Math"/>
                                <a:ea typeface="Cambria Math"/>
                              </a:rPr>
                              <m:t>𝑇</m:t>
                            </m:r>
                          </m:sup>
                        </m:sSubSup>
                      </m:e>
                    </m:nary>
                  </m:oMath>
                </a14:m>
                <a:r>
                  <a:rPr kumimoji="0" lang="zh-CN" altLang="en-US" sz="2000" dirty="0" smtClean="0"/>
                  <a:t>，其中</a:t>
                </a:r>
                <a:r>
                  <a:rPr kumimoji="0" lang="en-US" altLang="zh-CN" sz="2000" i="1" dirty="0" smtClean="0"/>
                  <a:t>X</a:t>
                </a:r>
                <a:r>
                  <a:rPr kumimoji="0" lang="zh-CN" altLang="en-US" sz="2000" dirty="0" smtClean="0"/>
                  <a:t>是</a:t>
                </a:r>
                <a:r>
                  <a:rPr kumimoji="0" lang="en-US" altLang="zh-CN" sz="2000" i="1" dirty="0" smtClean="0"/>
                  <a:t>n</a:t>
                </a:r>
                <a:r>
                  <a:rPr kumimoji="0" lang="zh-CN" altLang="en-US" sz="2000" dirty="0" smtClean="0"/>
                  <a:t>维样本，包含</a:t>
                </a:r>
                <a:r>
                  <a:rPr kumimoji="0" lang="en-US" altLang="zh-CN" sz="2000" i="1" dirty="0" smtClean="0"/>
                  <a:t>M</a:t>
                </a:r>
                <a:r>
                  <a:rPr kumimoji="0" lang="zh-CN" altLang="en-US" sz="2000" dirty="0" smtClean="0"/>
                  <a:t>类，</a:t>
                </a:r>
                <a:r>
                  <a:rPr kumimoji="0" lang="en-US" altLang="zh-CN" sz="2000" i="1" dirty="0" smtClean="0"/>
                  <a:t>N</a:t>
                </a:r>
                <a:r>
                  <a:rPr kumimoji="0" lang="zh-CN" altLang="en-US" sz="2000" dirty="0" smtClean="0"/>
                  <a:t>是样本数。</a:t>
                </a:r>
                <a:endParaRPr kumimoji="0" lang="en-US" altLang="zh-CN" sz="2000" dirty="0" smtClean="0"/>
              </a:p>
              <a:p>
                <a:r>
                  <a:rPr kumimoji="0" lang="en-US" altLang="zh-CN" sz="2000" dirty="0"/>
                  <a:t> </a:t>
                </a:r>
                <a:r>
                  <a:rPr kumimoji="0" lang="en-US" altLang="zh-CN" sz="2000" dirty="0" smtClean="0"/>
                  <a:t>       (b) </a:t>
                </a:r>
                <a:r>
                  <a:rPr kumimoji="0" lang="zh-CN" altLang="en-US" sz="2000" dirty="0" smtClean="0"/>
                  <a:t>多类类内散布矩阵    </a:t>
                </a:r>
                <a14:m>
                  <m:oMath xmlns:m="http://schemas.openxmlformats.org/officeDocument/2006/math">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𝑤</m:t>
                        </m:r>
                      </m:sub>
                    </m:sSub>
                    <m:r>
                      <a:rPr lang="en-US" altLang="zh-CN" sz="2000" i="1">
                        <a:latin typeface="Cambria Math"/>
                      </a:rPr>
                      <m:t>=</m:t>
                    </m:r>
                    <m:nary>
                      <m:naryPr>
                        <m:chr m:val="∑"/>
                        <m:ctrlPr>
                          <a:rPr lang="en-US" altLang="zh-CN" sz="2000" i="1">
                            <a:latin typeface="Cambria Math"/>
                          </a:rPr>
                        </m:ctrlPr>
                      </m:naryPr>
                      <m:sub>
                        <m:r>
                          <m:rPr>
                            <m:brk m:alnAt="23"/>
                          </m:rPr>
                          <a:rPr lang="en-US" altLang="zh-CN" sz="2000" i="1">
                            <a:latin typeface="Cambria Math"/>
                          </a:rPr>
                          <m:t>𝑖</m:t>
                        </m:r>
                        <m:r>
                          <a:rPr lang="en-US" altLang="zh-CN" sz="2000" i="1">
                            <a:latin typeface="Cambria Math"/>
                          </a:rPr>
                          <m:t>=1</m:t>
                        </m:r>
                      </m:sub>
                      <m:sup>
                        <m:r>
                          <a:rPr lang="en-US" altLang="zh-CN" sz="2000" i="1">
                            <a:latin typeface="Cambria Math"/>
                          </a:rPr>
                          <m:t>𝑐</m:t>
                        </m:r>
                      </m:sup>
                      <m:e>
                        <m:r>
                          <a:rPr lang="en-US" altLang="zh-CN" sz="2000" i="1">
                            <a:latin typeface="Cambria Math"/>
                          </a:rPr>
                          <m:t>𝑃</m:t>
                        </m:r>
                        <m:r>
                          <a:rPr lang="en-US" altLang="zh-CN" sz="2000" i="1">
                            <a:latin typeface="Cambria Math"/>
                          </a:rPr>
                          <m:t>(</m:t>
                        </m:r>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𝑖</m:t>
                            </m:r>
                          </m:sub>
                        </m:sSub>
                        <m:r>
                          <a:rPr lang="en-US" altLang="zh-CN" sz="2000" i="1">
                            <a:latin typeface="Cambria Math"/>
                          </a:rPr>
                          <m:t>)</m:t>
                        </m:r>
                        <m:f>
                          <m:fPr>
                            <m:ctrlPr>
                              <a:rPr lang="en-US" altLang="zh-CN" sz="2000" i="1">
                                <a:latin typeface="Cambria Math"/>
                              </a:rPr>
                            </m:ctrlPr>
                          </m:fPr>
                          <m:num>
                            <m:r>
                              <a:rPr lang="en-US" altLang="zh-CN" sz="2000" i="1">
                                <a:latin typeface="Cambria Math"/>
                              </a:rPr>
                              <m:t>1</m:t>
                            </m:r>
                          </m:num>
                          <m:den>
                            <m:sSub>
                              <m:sSubPr>
                                <m:ctrlPr>
                                  <a:rPr lang="en-US" altLang="zh-CN" sz="2000" i="1">
                                    <a:latin typeface="Cambria Math"/>
                                  </a:rPr>
                                </m:ctrlPr>
                              </m:sSubPr>
                              <m:e>
                                <m:r>
                                  <a:rPr lang="en-US" altLang="zh-CN" sz="2000" i="1">
                                    <a:latin typeface="Cambria Math"/>
                                  </a:rPr>
                                  <m:t>𝑛</m:t>
                                </m:r>
                              </m:e>
                              <m:sub>
                                <m:r>
                                  <a:rPr lang="en-US" altLang="zh-CN" sz="2000" i="1">
                                    <a:latin typeface="Cambria Math"/>
                                  </a:rPr>
                                  <m:t>𝑖</m:t>
                                </m:r>
                              </m:sub>
                            </m:sSub>
                          </m:den>
                        </m:f>
                        <m:nary>
                          <m:naryPr>
                            <m:chr m:val="∑"/>
                            <m:ctrlPr>
                              <a:rPr lang="en-US" altLang="zh-CN" sz="2000" i="1">
                                <a:latin typeface="Cambria Math"/>
                              </a:rPr>
                            </m:ctrlPr>
                          </m:naryPr>
                          <m:sub>
                            <m:r>
                              <m:rPr>
                                <m:brk m:alnAt="23"/>
                              </m:rPr>
                              <a:rPr lang="en-US" altLang="zh-CN" sz="2000" i="1">
                                <a:latin typeface="Cambria Math"/>
                              </a:rPr>
                              <m:t>𝑘</m:t>
                            </m:r>
                            <m:r>
                              <a:rPr lang="en-US" altLang="zh-CN" sz="2000" i="1">
                                <a:latin typeface="Cambria Math"/>
                              </a:rPr>
                              <m:t>=1</m:t>
                            </m:r>
                          </m:sub>
                          <m:sup>
                            <m:sSub>
                              <m:sSubPr>
                                <m:ctrlPr>
                                  <a:rPr lang="en-US" altLang="zh-CN" sz="2000" i="1">
                                    <a:latin typeface="Cambria Math"/>
                                  </a:rPr>
                                </m:ctrlPr>
                              </m:sSubPr>
                              <m:e>
                                <m:r>
                                  <a:rPr lang="en-US" altLang="zh-CN" sz="2000" i="1">
                                    <a:latin typeface="Cambria Math"/>
                                  </a:rPr>
                                  <m:t>𝑛</m:t>
                                </m:r>
                              </m:e>
                              <m:sub>
                                <m:r>
                                  <a:rPr lang="en-US" altLang="zh-CN" sz="2000" i="1">
                                    <a:latin typeface="Cambria Math"/>
                                  </a:rPr>
                                  <m:t>𝑖</m:t>
                                </m:r>
                              </m:sub>
                            </m:sSub>
                          </m:sup>
                          <m:e>
                            <m:r>
                              <a:rPr lang="en-US" altLang="zh-CN" sz="2000" i="1">
                                <a:latin typeface="Cambria Math"/>
                              </a:rPr>
                              <m:t>(</m:t>
                            </m:r>
                            <m:sSubSup>
                              <m:sSubSupPr>
                                <m:ctrlPr>
                                  <a:rPr lang="en-US" altLang="zh-CN" sz="2000" i="1">
                                    <a:latin typeface="Cambria Math"/>
                                  </a:rPr>
                                </m:ctrlPr>
                              </m:sSubSupPr>
                              <m:e>
                                <m:r>
                                  <a:rPr lang="en-US" altLang="zh-CN" sz="2000" i="1">
                                    <a:latin typeface="Cambria Math"/>
                                  </a:rPr>
                                  <m:t>𝑋</m:t>
                                </m:r>
                              </m:e>
                              <m:sub>
                                <m:r>
                                  <a:rPr lang="en-US" altLang="zh-CN" sz="2000" i="1">
                                    <a:latin typeface="Cambria Math"/>
                                  </a:rPr>
                                  <m:t>𝑘</m:t>
                                </m:r>
                              </m:sub>
                              <m:sup>
                                <m:r>
                                  <a:rPr lang="en-US" altLang="zh-CN" sz="2000" i="1">
                                    <a:latin typeface="Cambria Math"/>
                                  </a:rPr>
                                  <m:t>𝑖</m:t>
                                </m:r>
                              </m:sup>
                            </m:sSubSup>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p>
                              <m:sSupPr>
                                <m:ctrlPr>
                                  <a:rPr lang="en-US" altLang="zh-CN" sz="2000" i="1">
                                    <a:latin typeface="Cambria Math"/>
                                  </a:rPr>
                                </m:ctrlPr>
                              </m:sSupPr>
                              <m:e>
                                <m:r>
                                  <a:rPr lang="en-US" altLang="zh-CN" sz="2000" i="1">
                                    <a:latin typeface="Cambria Math"/>
                                  </a:rPr>
                                  <m:t>(</m:t>
                                </m:r>
                                <m:sSubSup>
                                  <m:sSubSupPr>
                                    <m:ctrlPr>
                                      <a:rPr lang="en-US" altLang="zh-CN" sz="2000" i="1">
                                        <a:latin typeface="Cambria Math"/>
                                      </a:rPr>
                                    </m:ctrlPr>
                                  </m:sSubSupPr>
                                  <m:e>
                                    <m:r>
                                      <a:rPr lang="en-US" altLang="zh-CN" sz="2000" i="1">
                                        <a:latin typeface="Cambria Math"/>
                                      </a:rPr>
                                      <m:t>𝑋</m:t>
                                    </m:r>
                                  </m:e>
                                  <m:sub>
                                    <m:r>
                                      <a:rPr lang="en-US" altLang="zh-CN" sz="2000" i="1">
                                        <a:latin typeface="Cambria Math"/>
                                      </a:rPr>
                                      <m:t>𝑘</m:t>
                                    </m:r>
                                  </m:sub>
                                  <m:sup>
                                    <m:r>
                                      <a:rPr lang="en-US" altLang="zh-CN" sz="2000" i="1">
                                        <a:latin typeface="Cambria Math"/>
                                      </a:rPr>
                                      <m:t>𝑖</m:t>
                                    </m:r>
                                  </m:sup>
                                </m:sSubSup>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e>
                              <m:sup>
                                <m:r>
                                  <a:rPr lang="en-US" altLang="zh-CN" sz="2000" i="1">
                                    <a:latin typeface="Cambria Math"/>
                                  </a:rPr>
                                  <m:t>𝑇</m:t>
                                </m:r>
                              </m:sup>
                            </m:sSup>
                          </m:e>
                        </m:nary>
                        <m:r>
                          <a:rPr lang="en-US" altLang="zh-CN" sz="2000" i="1">
                            <a:latin typeface="Cambria Math"/>
                          </a:rPr>
                          <m:t> </m:t>
                        </m:r>
                      </m:e>
                    </m:nary>
                  </m:oMath>
                </a14:m>
                <a:endParaRPr lang="zh-CN" altLang="en-US" sz="2000" dirty="0"/>
              </a:p>
              <a:p>
                <a:r>
                  <a:rPr kumimoji="0" lang="en-US" altLang="zh-CN" sz="2000" dirty="0" smtClean="0"/>
                  <a:t>        (c) </a:t>
                </a:r>
                <a:r>
                  <a:rPr kumimoji="0" lang="zh-CN" altLang="en-US" sz="2000" dirty="0" smtClean="0"/>
                  <a:t>类间散布矩阵</a:t>
                </a:r>
                <a14:m>
                  <m:oMath xmlns:m="http://schemas.openxmlformats.org/officeDocument/2006/math">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𝑏</m:t>
                        </m:r>
                      </m:sub>
                    </m:sSub>
                    <m:r>
                      <a:rPr lang="en-US" altLang="zh-CN" sz="2000" i="1">
                        <a:latin typeface="Cambria Math"/>
                      </a:rPr>
                      <m:t>=</m:t>
                    </m:r>
                    <m:nary>
                      <m:naryPr>
                        <m:chr m:val="∑"/>
                        <m:ctrlPr>
                          <a:rPr lang="en-US" altLang="zh-CN" sz="2000" i="1">
                            <a:latin typeface="Cambria Math"/>
                          </a:rPr>
                        </m:ctrlPr>
                      </m:naryPr>
                      <m:sub>
                        <m:r>
                          <m:rPr>
                            <m:brk m:alnAt="23"/>
                          </m:rPr>
                          <a:rPr lang="en-US" altLang="zh-CN" sz="2000" i="1">
                            <a:latin typeface="Cambria Math"/>
                          </a:rPr>
                          <m:t>𝑖</m:t>
                        </m:r>
                        <m:r>
                          <a:rPr lang="en-US" altLang="zh-CN" sz="2000" i="1">
                            <a:latin typeface="Cambria Math"/>
                          </a:rPr>
                          <m:t>=1</m:t>
                        </m:r>
                      </m:sub>
                      <m:sup>
                        <m:r>
                          <a:rPr lang="en-US" altLang="zh-CN" sz="2000" i="1">
                            <a:latin typeface="Cambria Math"/>
                          </a:rPr>
                          <m:t>𝑐</m:t>
                        </m:r>
                      </m:sup>
                      <m:e>
                        <m:r>
                          <a:rPr lang="en-US" altLang="zh-CN" sz="2000" i="1">
                            <a:latin typeface="Cambria Math"/>
                          </a:rPr>
                          <m:t>𝑃</m:t>
                        </m:r>
                        <m:r>
                          <a:rPr lang="en-US" altLang="zh-CN" sz="2000" i="1">
                            <a:latin typeface="Cambria Math"/>
                          </a:rPr>
                          <m:t>(</m:t>
                        </m:r>
                        <m:sSub>
                          <m:sSubPr>
                            <m:ctrlPr>
                              <a:rPr lang="en-US" altLang="zh-CN" sz="2000" i="1">
                                <a:latin typeface="Cambria Math"/>
                              </a:rPr>
                            </m:ctrlPr>
                          </m:sSubPr>
                          <m:e>
                            <m:r>
                              <a:rPr lang="zh-CN" altLang="en-US" sz="2000" i="1">
                                <a:latin typeface="Cambria Math"/>
                              </a:rPr>
                              <m:t>𝜔</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r>
                          <a:rPr lang="en-US" altLang="zh-CN" sz="2000" i="1">
                            <a:latin typeface="Cambria Math"/>
                          </a:rPr>
                          <m:t>)</m:t>
                        </m:r>
                        <m:sSup>
                          <m:sSupPr>
                            <m:ctrlPr>
                              <a:rPr lang="en-US" altLang="zh-CN" sz="2000" i="1">
                                <a:latin typeface="Cambria Math"/>
                              </a:rPr>
                            </m:ctrlPr>
                          </m:sSupPr>
                          <m:e>
                            <m:sSub>
                              <m:sSubPr>
                                <m:ctrlPr>
                                  <a:rPr lang="en-US" altLang="zh-CN" sz="2000" i="1">
                                    <a:latin typeface="Cambria Math"/>
                                  </a:rPr>
                                </m:ctrlPr>
                              </m:sSubPr>
                              <m:e>
                                <m:r>
                                  <a:rPr lang="en-US" altLang="zh-CN" sz="2000" i="1">
                                    <a:latin typeface="Cambria Math"/>
                                  </a:rPr>
                                  <m:t>(</m:t>
                                </m:r>
                                <m:r>
                                  <a:rPr lang="en-US" altLang="zh-CN" sz="2000" i="1">
                                    <a:latin typeface="Cambria Math"/>
                                  </a:rPr>
                                  <m:t>𝑀</m:t>
                                </m:r>
                              </m:e>
                              <m:sub>
                                <m:r>
                                  <a:rPr lang="en-US" altLang="zh-CN" sz="2000" i="1">
                                    <a:latin typeface="Cambria Math"/>
                                  </a:rPr>
                                  <m:t>𝑖</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𝑀</m:t>
                                </m:r>
                              </m:e>
                              <m:sub>
                                <m:r>
                                  <a:rPr lang="en-US" altLang="zh-CN" sz="2000" i="1">
                                    <a:latin typeface="Cambria Math"/>
                                  </a:rPr>
                                  <m:t>0</m:t>
                                </m:r>
                              </m:sub>
                            </m:sSub>
                            <m:r>
                              <a:rPr lang="en-US" altLang="zh-CN" sz="2000" i="1">
                                <a:latin typeface="Cambria Math"/>
                              </a:rPr>
                              <m:t>)</m:t>
                            </m:r>
                          </m:e>
                          <m:sup>
                            <m:r>
                              <a:rPr lang="en-US" altLang="zh-CN" sz="2000" i="1">
                                <a:latin typeface="Cambria Math"/>
                              </a:rPr>
                              <m:t>𝑇</m:t>
                            </m:r>
                          </m:sup>
                        </m:sSup>
                        <m:r>
                          <a:rPr lang="en-US" altLang="zh-CN" sz="2000" i="1">
                            <a:latin typeface="Cambria Math"/>
                          </a:rPr>
                          <m:t> </m:t>
                        </m:r>
                      </m:e>
                    </m:nary>
                  </m:oMath>
                </a14:m>
                <a:endParaRPr kumimoji="0" lang="en-US" altLang="zh-CN" sz="2000" dirty="0" smtClean="0"/>
              </a:p>
              <a:p>
                <a:r>
                  <a:rPr kumimoji="0" lang="en-US" altLang="zh-CN" sz="2000" dirty="0"/>
                  <a:t> </a:t>
                </a:r>
                <a:r>
                  <a:rPr kumimoji="0" lang="en-US" altLang="zh-CN" sz="2000" dirty="0" smtClean="0"/>
                  <a:t>       (d) </a:t>
                </a:r>
                <a:r>
                  <a:rPr kumimoji="0" lang="zh-CN" altLang="en-US" sz="2000" dirty="0" smtClean="0"/>
                  <a:t>总体散布矩阵</a:t>
                </a:r>
                <a14:m>
                  <m:oMath xmlns:m="http://schemas.openxmlformats.org/officeDocument/2006/math">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𝑡</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𝑏</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𝑆</m:t>
                        </m:r>
                      </m:e>
                      <m:sub>
                        <m:r>
                          <a:rPr lang="en-US" altLang="zh-CN" sz="2000" i="1">
                            <a:latin typeface="Cambria Math"/>
                          </a:rPr>
                          <m:t>𝑤</m:t>
                        </m:r>
                      </m:sub>
                    </m:sSub>
                  </m:oMath>
                </a14:m>
                <a:endParaRPr lang="en-US" altLang="zh-CN" sz="2000" dirty="0" smtClean="0"/>
              </a:p>
              <a:p>
                <a:r>
                  <a:rPr lang="zh-CN" altLang="en-US" sz="2000" dirty="0" smtClean="0"/>
                  <a:t>（</a:t>
                </a:r>
                <a:r>
                  <a:rPr lang="en-US" altLang="zh-CN" sz="2000" dirty="0" smtClean="0"/>
                  <a:t>2</a:t>
                </a:r>
                <a:r>
                  <a:rPr lang="zh-CN" altLang="en-US" sz="2000" dirty="0" smtClean="0"/>
                  <a:t>）第二步，求矩阵</a:t>
                </a:r>
                <a:r>
                  <a:rPr lang="en-US" altLang="zh-CN" sz="2000" i="1" dirty="0" smtClean="0"/>
                  <a:t>S</a:t>
                </a:r>
                <a:r>
                  <a:rPr lang="zh-CN" altLang="en-US" sz="2000" dirty="0" smtClean="0"/>
                  <a:t>的特征值</a:t>
                </a:r>
                <a14:m>
                  <m:oMath xmlns:m="http://schemas.openxmlformats.org/officeDocument/2006/math">
                    <m:sSub>
                      <m:sSubPr>
                        <m:ctrlPr>
                          <a:rPr lang="en-US" altLang="zh-CN" sz="2000" i="1" smtClean="0">
                            <a:latin typeface="Cambria Math"/>
                          </a:rPr>
                        </m:ctrlPr>
                      </m:sSubPr>
                      <m:e>
                        <m:r>
                          <a:rPr lang="zh-CN" altLang="en-US" sz="2000" i="1" smtClean="0">
                            <a:latin typeface="Cambria Math"/>
                          </a:rPr>
                          <m:t>𝜆</m:t>
                        </m:r>
                      </m:e>
                      <m:sub>
                        <m:r>
                          <a:rPr lang="en-US" altLang="zh-CN" sz="2000" b="0" i="1" smtClean="0">
                            <a:latin typeface="Cambria Math"/>
                          </a:rPr>
                          <m:t>𝑗</m:t>
                        </m:r>
                      </m:sub>
                    </m:sSub>
                    <m:r>
                      <a:rPr lang="en-US" altLang="zh-CN" sz="2000" b="0" i="1" smtClean="0">
                        <a:latin typeface="Cambria Math"/>
                      </a:rPr>
                      <m:t>, </m:t>
                    </m:r>
                    <m:r>
                      <a:rPr lang="en-US" altLang="zh-CN" sz="2000" b="0" i="1" smtClean="0">
                        <a:latin typeface="Cambria Math"/>
                      </a:rPr>
                      <m:t>𝑗</m:t>
                    </m:r>
                    <m:r>
                      <a:rPr lang="en-US" altLang="zh-CN" sz="2000" b="0" i="1" smtClean="0">
                        <a:latin typeface="Cambria Math"/>
                      </a:rPr>
                      <m:t>=1,2,…,</m:t>
                    </m:r>
                    <m:r>
                      <a:rPr lang="en-US" altLang="zh-CN" sz="2000" b="0" i="1" smtClean="0">
                        <a:latin typeface="Cambria Math"/>
                      </a:rPr>
                      <m:t>𝑛</m:t>
                    </m:r>
                  </m:oMath>
                </a14:m>
                <a:r>
                  <a:rPr lang="zh-CN" altLang="en-US" sz="2000" dirty="0"/>
                  <a:t> </a:t>
                </a:r>
                <a:r>
                  <a:rPr lang="zh-CN" altLang="en-US" sz="2000" dirty="0" smtClean="0"/>
                  <a:t>（解方程</a:t>
                </a:r>
                <a14:m>
                  <m:oMath xmlns:m="http://schemas.openxmlformats.org/officeDocument/2006/math">
                    <m:r>
                      <a:rPr lang="en-US" altLang="zh-CN" sz="2000" i="1">
                        <a:latin typeface="Cambria Math"/>
                      </a:rPr>
                      <m:t>|</m:t>
                    </m:r>
                    <m:r>
                      <a:rPr lang="zh-CN" altLang="en-US" sz="2000" i="1">
                        <a:latin typeface="Cambria Math"/>
                      </a:rPr>
                      <m:t>𝜆</m:t>
                    </m:r>
                    <m:r>
                      <a:rPr lang="en-US" altLang="zh-CN" sz="2000" i="1">
                        <a:latin typeface="Cambria Math"/>
                      </a:rPr>
                      <m:t>𝐼</m:t>
                    </m:r>
                    <m:r>
                      <a:rPr lang="en-US" altLang="zh-CN" sz="2000" i="1">
                        <a:latin typeface="Cambria Math"/>
                      </a:rPr>
                      <m:t>−</m:t>
                    </m:r>
                    <m:r>
                      <a:rPr lang="en-US" altLang="zh-CN" sz="2000" b="0" i="1" smtClean="0">
                        <a:latin typeface="Cambria Math"/>
                      </a:rPr>
                      <m:t>𝑆</m:t>
                    </m:r>
                    <m:r>
                      <a:rPr lang="en-US" altLang="zh-CN" sz="2000" i="1">
                        <a:latin typeface="Cambria Math"/>
                      </a:rPr>
                      <m:t>|=0 </m:t>
                    </m:r>
                  </m:oMath>
                </a14:m>
                <a:r>
                  <a:rPr lang="zh-CN" altLang="en-US" sz="2000" dirty="0"/>
                  <a:t>） </a:t>
                </a:r>
                <a:r>
                  <a:rPr lang="zh-CN" altLang="en-US" sz="2000" dirty="0" smtClean="0"/>
                  <a:t>，并选择</a:t>
                </a:r>
                <a:r>
                  <a:rPr lang="en-US" altLang="zh-CN" sz="2000" i="1" dirty="0" smtClean="0"/>
                  <a:t>d</a:t>
                </a:r>
                <a:r>
                  <a:rPr lang="zh-CN" altLang="en-US" sz="2000" dirty="0" smtClean="0"/>
                  <a:t>个较大的特征值。</a:t>
                </a:r>
                <a:endParaRPr lang="en-US" altLang="zh-CN" sz="2000" dirty="0" smtClean="0"/>
              </a:p>
              <a:p>
                <a:r>
                  <a:rPr lang="zh-CN" altLang="en-US" sz="2000" dirty="0" smtClean="0"/>
                  <a:t>（</a:t>
                </a:r>
                <a:r>
                  <a:rPr lang="en-US" altLang="zh-CN" sz="2000" dirty="0" smtClean="0"/>
                  <a:t>3</a:t>
                </a:r>
                <a:r>
                  <a:rPr lang="zh-CN" altLang="en-US" sz="2000" dirty="0" smtClean="0"/>
                  <a:t>）第三步，计算</a:t>
                </a:r>
                <a:r>
                  <a:rPr lang="en-US" altLang="zh-CN" sz="2000" i="1" dirty="0" smtClean="0"/>
                  <a:t>d</a:t>
                </a:r>
                <a:r>
                  <a:rPr lang="zh-CN" altLang="en-US" sz="2000" dirty="0" smtClean="0"/>
                  <a:t>个特征向量（</a:t>
                </a:r>
                <a:r>
                  <a:rPr lang="zh-CN" altLang="en-US" sz="2000" dirty="0"/>
                  <a:t>解方程</a:t>
                </a:r>
                <a14:m>
                  <m:oMath xmlns:m="http://schemas.openxmlformats.org/officeDocument/2006/math">
                    <m:d>
                      <m:dPr>
                        <m:ctrlPr>
                          <a:rPr lang="en-US" altLang="zh-CN" sz="2000" i="1">
                            <a:latin typeface="Cambria Math"/>
                          </a:rPr>
                        </m:ctrlPr>
                      </m:dPr>
                      <m:e>
                        <m:sSub>
                          <m:sSubPr>
                            <m:ctrlPr>
                              <a:rPr lang="en-US" altLang="zh-CN" sz="2000" i="1">
                                <a:latin typeface="Cambria Math"/>
                              </a:rPr>
                            </m:ctrlPr>
                          </m:sSubPr>
                          <m:e>
                            <m:r>
                              <a:rPr lang="zh-CN" altLang="en-US" sz="2000" i="1">
                                <a:latin typeface="Cambria Math"/>
                              </a:rPr>
                              <m:t>𝜆</m:t>
                            </m:r>
                          </m:e>
                          <m:sub>
                            <m:r>
                              <a:rPr lang="en-US" altLang="zh-CN" sz="2000" i="1">
                                <a:latin typeface="Cambria Math"/>
                              </a:rPr>
                              <m:t>𝑘</m:t>
                            </m:r>
                          </m:sub>
                        </m:sSub>
                        <m:r>
                          <a:rPr lang="en-US" altLang="zh-CN" sz="2000" i="1">
                            <a:latin typeface="Cambria Math"/>
                          </a:rPr>
                          <m:t>𝐼</m:t>
                        </m:r>
                        <m:r>
                          <a:rPr lang="en-US" altLang="zh-CN" sz="2000" i="1">
                            <a:latin typeface="Cambria Math"/>
                          </a:rPr>
                          <m:t>−</m:t>
                        </m:r>
                        <m:r>
                          <a:rPr lang="en-US" altLang="zh-CN" sz="2000" b="0" i="1" smtClean="0">
                            <a:latin typeface="Cambria Math"/>
                          </a:rPr>
                          <m:t>𝑆</m:t>
                        </m:r>
                      </m:e>
                    </m:d>
                    <m:sSubSup>
                      <m:sSubSupPr>
                        <m:ctrlPr>
                          <a:rPr lang="en-US" altLang="zh-CN" sz="2000" i="1">
                            <a:latin typeface="Cambria Math"/>
                          </a:rPr>
                        </m:ctrlPr>
                      </m:sSubSupPr>
                      <m:e>
                        <m:r>
                          <a:rPr lang="en-US" altLang="zh-CN" sz="2000" i="1">
                            <a:latin typeface="Cambria Math"/>
                          </a:rPr>
                          <m:t>𝑢</m:t>
                        </m:r>
                      </m:e>
                      <m:sub>
                        <m:r>
                          <a:rPr lang="en-US" altLang="zh-CN" sz="2000" i="1">
                            <a:latin typeface="Cambria Math"/>
                          </a:rPr>
                          <m:t>𝑘</m:t>
                        </m:r>
                      </m:sub>
                      <m:sup>
                        <m:r>
                          <a:rPr lang="en-US" altLang="zh-CN" sz="2000" i="1">
                            <a:latin typeface="Cambria Math"/>
                          </a:rPr>
                          <m:t>′</m:t>
                        </m:r>
                      </m:sup>
                    </m:sSubSup>
                    <m:r>
                      <a:rPr lang="en-US" altLang="zh-CN" sz="2000" i="1">
                        <a:latin typeface="Cambria Math"/>
                      </a:rPr>
                      <m:t>=0,</m:t>
                    </m:r>
                    <m:r>
                      <a:rPr lang="en-US" altLang="zh-CN" sz="2000" i="1">
                        <a:latin typeface="Cambria Math"/>
                      </a:rPr>
                      <m:t>𝑘</m:t>
                    </m:r>
                    <m:r>
                      <a:rPr lang="en-US" altLang="zh-CN" sz="2000" i="1">
                        <a:latin typeface="Cambria Math"/>
                      </a:rPr>
                      <m:t>=1,2,…,</m:t>
                    </m:r>
                    <m:r>
                      <a:rPr lang="en-US" altLang="zh-CN" sz="2000" b="0" i="1" smtClean="0">
                        <a:latin typeface="Cambria Math"/>
                      </a:rPr>
                      <m:t>𝑑</m:t>
                    </m:r>
                    <m:r>
                      <a:rPr lang="en-US" altLang="zh-CN" sz="2000" i="1">
                        <a:latin typeface="Cambria Math"/>
                      </a:rPr>
                      <m:t> </m:t>
                    </m:r>
                  </m:oMath>
                </a14:m>
                <a:r>
                  <a:rPr lang="zh-CN" altLang="en-US" sz="2000" dirty="0" smtClean="0"/>
                  <a:t>）。</a:t>
                </a:r>
                <a:endParaRPr lang="en-US" altLang="zh-CN" sz="2000" dirty="0" smtClean="0"/>
              </a:p>
              <a:p>
                <a:r>
                  <a:rPr lang="zh-CN" altLang="en-US" sz="2000" dirty="0" smtClean="0"/>
                  <a:t>（</a:t>
                </a:r>
                <a:r>
                  <a:rPr lang="en-US" altLang="zh-CN" sz="2000" dirty="0"/>
                  <a:t>4</a:t>
                </a:r>
                <a:r>
                  <a:rPr lang="zh-CN" altLang="en-US" sz="2000" dirty="0" smtClean="0"/>
                  <a:t>）第四 步，计算</a:t>
                </a:r>
                <a14:m>
                  <m:oMath xmlns:m="http://schemas.openxmlformats.org/officeDocument/2006/math">
                    <m:sSup>
                      <m:sSupPr>
                        <m:ctrlPr>
                          <a:rPr lang="en-US" altLang="zh-CN" sz="2000" i="1">
                            <a:latin typeface="Cambria Math"/>
                          </a:rPr>
                        </m:ctrlPr>
                      </m:sSupPr>
                      <m:e>
                        <m:r>
                          <a:rPr lang="en-US" altLang="zh-CN" sz="2000" i="1">
                            <a:latin typeface="Cambria Math"/>
                          </a:rPr>
                          <m:t>𝑋</m:t>
                        </m:r>
                      </m:e>
                      <m:sup>
                        <m:r>
                          <a:rPr lang="en-US" altLang="zh-CN" sz="2000" i="1">
                            <a:latin typeface="Cambria Math"/>
                          </a:rPr>
                          <m:t>∗</m:t>
                        </m:r>
                      </m:sup>
                    </m:sSup>
                    <m:r>
                      <a:rPr lang="en-US" altLang="zh-CN" sz="2000" i="1">
                        <a:latin typeface="Cambria Math"/>
                      </a:rPr>
                      <m:t>=</m:t>
                    </m:r>
                    <m:r>
                      <a:rPr lang="en-US" altLang="zh-CN" sz="2000" i="1">
                        <a:latin typeface="Cambria Math"/>
                      </a:rPr>
                      <m:t>𝐴𝑋</m:t>
                    </m:r>
                  </m:oMath>
                </a14:m>
                <a:r>
                  <a:rPr lang="zh-CN" altLang="en-US" sz="2000" dirty="0"/>
                  <a:t>，其中</a:t>
                </a:r>
                <a14:m>
                  <m:oMath xmlns:m="http://schemas.openxmlformats.org/officeDocument/2006/math">
                    <m:r>
                      <a:rPr lang="en-US" altLang="zh-CN" sz="2000" i="1">
                        <a:latin typeface="Cambria Math"/>
                      </a:rPr>
                      <m:t>𝐴</m:t>
                    </m:r>
                    <m:r>
                      <a:rPr lang="en-US" altLang="zh-CN" sz="2000" i="1">
                        <a:latin typeface="Cambria Math"/>
                      </a:rPr>
                      <m:t>=</m:t>
                    </m:r>
                    <m:sSup>
                      <m:sSupPr>
                        <m:ctrlPr>
                          <a:rPr lang="en-US" altLang="zh-CN" sz="2000" i="1">
                            <a:latin typeface="Cambria Math"/>
                          </a:rPr>
                        </m:ctrlPr>
                      </m:sSupPr>
                      <m:e>
                        <m:r>
                          <a:rPr lang="en-US" altLang="zh-CN" sz="2000" i="1">
                            <a:latin typeface="Cambria Math"/>
                          </a:rPr>
                          <m:t>(</m:t>
                        </m:r>
                        <m:sSub>
                          <m:sSubPr>
                            <m:ctrlPr>
                              <a:rPr lang="en-US" altLang="zh-CN" sz="2000" i="1">
                                <a:latin typeface="Cambria Math"/>
                              </a:rPr>
                            </m:ctrlPr>
                          </m:sSubPr>
                          <m:e>
                            <m:r>
                              <a:rPr lang="en-US" altLang="zh-CN" sz="2000" i="1">
                                <a:latin typeface="Cambria Math"/>
                              </a:rPr>
                              <m:t>𝑢</m:t>
                            </m:r>
                          </m:e>
                          <m:sub>
                            <m:r>
                              <a:rPr lang="en-US" altLang="zh-CN" sz="2000" i="1">
                                <a:latin typeface="Cambria Math"/>
                              </a:rPr>
                              <m:t>1</m:t>
                            </m:r>
                          </m:sub>
                        </m:sSub>
                        <m:r>
                          <a:rPr lang="en-US" altLang="zh-CN" sz="2000" i="1">
                            <a:latin typeface="Cambria Math"/>
                          </a:rPr>
                          <m:t>,…,</m:t>
                        </m:r>
                        <m:sSub>
                          <m:sSubPr>
                            <m:ctrlPr>
                              <a:rPr lang="en-US" altLang="zh-CN" sz="2000" i="1">
                                <a:latin typeface="Cambria Math"/>
                              </a:rPr>
                            </m:ctrlPr>
                          </m:sSubPr>
                          <m:e>
                            <m:r>
                              <a:rPr lang="en-US" altLang="zh-CN" sz="2000" i="1">
                                <a:latin typeface="Cambria Math"/>
                              </a:rPr>
                              <m:t>𝑢</m:t>
                            </m:r>
                          </m:e>
                          <m:sub>
                            <m:r>
                              <a:rPr lang="en-US" altLang="zh-CN" sz="2000" b="0" i="1" smtClean="0">
                                <a:latin typeface="Cambria Math"/>
                              </a:rPr>
                              <m:t>𝑑</m:t>
                            </m:r>
                          </m:sub>
                        </m:sSub>
                        <m:r>
                          <a:rPr lang="en-US" altLang="zh-CN" sz="2000" i="1">
                            <a:latin typeface="Cambria Math"/>
                          </a:rPr>
                          <m:t>)</m:t>
                        </m:r>
                      </m:e>
                      <m:sup>
                        <m:r>
                          <a:rPr lang="en-US" altLang="zh-CN" sz="2000" i="1">
                            <a:latin typeface="Cambria Math"/>
                          </a:rPr>
                          <m:t>𝑇</m:t>
                        </m:r>
                      </m:sup>
                    </m:sSup>
                  </m:oMath>
                </a14:m>
                <a:r>
                  <a:rPr lang="zh-CN" altLang="en-US" sz="2000" dirty="0"/>
                  <a:t>，则</a:t>
                </a:r>
                <a14:m>
                  <m:oMath xmlns:m="http://schemas.openxmlformats.org/officeDocument/2006/math">
                    <m:sSup>
                      <m:sSupPr>
                        <m:ctrlPr>
                          <a:rPr lang="en-US" altLang="zh-CN" sz="2000" i="1">
                            <a:latin typeface="Cambria Math"/>
                          </a:rPr>
                        </m:ctrlPr>
                      </m:sSupPr>
                      <m:e>
                        <m:r>
                          <a:rPr lang="en-US" altLang="zh-CN" sz="2000" i="1">
                            <a:latin typeface="Cambria Math"/>
                          </a:rPr>
                          <m:t>𝑋</m:t>
                        </m:r>
                      </m:e>
                      <m:sup>
                        <m:r>
                          <a:rPr lang="en-US" altLang="zh-CN" sz="2000" i="1">
                            <a:latin typeface="Cambria Math"/>
                          </a:rPr>
                          <m:t>∗</m:t>
                        </m:r>
                      </m:sup>
                    </m:sSup>
                  </m:oMath>
                </a14:m>
                <a:r>
                  <a:rPr lang="zh-CN" altLang="en-US" sz="2000" dirty="0"/>
                  <a:t>为新的特征</a:t>
                </a:r>
              </a:p>
            </p:txBody>
          </p:sp>
        </mc:Choice>
        <mc:Fallback xmlns="">
          <p:sp>
            <p:nvSpPr>
              <p:cNvPr id="4" name="TextBox 3"/>
              <p:cNvSpPr txBox="1">
                <a:spLocks noRot="1" noChangeAspect="1" noMove="1" noResize="1" noEditPoints="1" noAdjustHandles="1" noChangeArrowheads="1" noChangeShapeType="1" noTextEdit="1"/>
              </p:cNvSpPr>
              <p:nvPr/>
            </p:nvSpPr>
            <p:spPr>
              <a:xfrm>
                <a:off x="1020149" y="1956902"/>
                <a:ext cx="7151249" cy="4420762"/>
              </a:xfrm>
              <a:prstGeom prst="rect">
                <a:avLst/>
              </a:prstGeom>
              <a:blipFill rotWithShape="1">
                <a:blip r:embed="rId2"/>
                <a:stretch>
                  <a:fillRect l="-853" t="-2759" b="-1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5602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51</a:t>
            </a:fld>
            <a:endParaRPr lang="zh-CN" altLang="en-US" sz="2800" dirty="0"/>
          </a:p>
        </p:txBody>
      </p:sp>
      <p:sp>
        <p:nvSpPr>
          <p:cNvPr id="6" name="TextBox 5"/>
          <p:cNvSpPr txBox="1"/>
          <p:nvPr/>
        </p:nvSpPr>
        <p:spPr>
          <a:xfrm>
            <a:off x="755576" y="1959223"/>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特点讨论</a:t>
            </a:r>
            <a:endParaRPr lang="zh-CN" altLang="en-US" sz="2400" dirty="0"/>
          </a:p>
        </p:txBody>
      </p:sp>
      <p:sp>
        <p:nvSpPr>
          <p:cNvPr id="3" name="TextBox 2"/>
          <p:cNvSpPr txBox="1"/>
          <p:nvPr/>
        </p:nvSpPr>
        <p:spPr>
          <a:xfrm>
            <a:off x="755576" y="2420888"/>
            <a:ext cx="7632848"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smtClean="0"/>
              <a:t>  优点</a:t>
            </a:r>
            <a:endParaRPr lang="en-US" altLang="zh-CN" sz="2000" dirty="0" smtClean="0"/>
          </a:p>
          <a:p>
            <a:r>
              <a:rPr lang="zh-CN" altLang="en-US" sz="2000" dirty="0" smtClean="0"/>
              <a:t>    （</a:t>
            </a:r>
            <a:r>
              <a:rPr lang="en-US" altLang="zh-CN" sz="2000" dirty="0" smtClean="0"/>
              <a:t>1</a:t>
            </a:r>
            <a:r>
              <a:rPr lang="zh-CN" altLang="en-US" sz="2000" dirty="0" smtClean="0"/>
              <a:t>）保留了特征</a:t>
            </a:r>
            <a:endParaRPr lang="en-US" altLang="zh-CN" sz="2000" dirty="0" smtClean="0"/>
          </a:p>
          <a:p>
            <a:r>
              <a:rPr lang="en-US" altLang="zh-CN" sz="2000" dirty="0" smtClean="0"/>
              <a:t>    K-L</a:t>
            </a:r>
            <a:r>
              <a:rPr lang="zh-CN" altLang="en-US" sz="2000" dirty="0" smtClean="0"/>
              <a:t>变换在均方误差最小的意义下，使新样本集</a:t>
            </a:r>
            <a:r>
              <a:rPr lang="en-US" altLang="zh-CN" sz="2000" dirty="0" smtClean="0"/>
              <a:t>{X*}</a:t>
            </a:r>
            <a:r>
              <a:rPr lang="zh-CN" altLang="en-US" sz="2000" dirty="0" smtClean="0"/>
              <a:t>逼近原样本集</a:t>
            </a:r>
            <a:r>
              <a:rPr lang="en-US" altLang="zh-CN" sz="2000" dirty="0" smtClean="0"/>
              <a:t>{X}</a:t>
            </a:r>
            <a:r>
              <a:rPr lang="zh-CN" altLang="en-US" sz="2000" dirty="0" smtClean="0"/>
              <a:t>的分布，既压缩了维数，又保留了类别鉴别信息。</a:t>
            </a:r>
            <a:endParaRPr lang="en-US" altLang="zh-CN" sz="2000" dirty="0" smtClean="0"/>
          </a:p>
          <a:p>
            <a:r>
              <a:rPr lang="en-US" altLang="zh-CN" sz="2000" dirty="0" smtClean="0"/>
              <a:t>    </a:t>
            </a:r>
            <a:r>
              <a:rPr lang="zh-CN" altLang="en-US" sz="2000" dirty="0" smtClean="0"/>
              <a:t>（</a:t>
            </a:r>
            <a:r>
              <a:rPr lang="en-US" altLang="zh-CN" sz="2000" dirty="0" smtClean="0"/>
              <a:t>2</a:t>
            </a:r>
            <a:r>
              <a:rPr lang="zh-CN" altLang="en-US" sz="2000" dirty="0" smtClean="0"/>
              <a:t>）突出了类间差异</a:t>
            </a:r>
            <a:endParaRPr lang="en-US" altLang="zh-CN" sz="2000" dirty="0" smtClean="0"/>
          </a:p>
          <a:p>
            <a:r>
              <a:rPr lang="en-US" altLang="zh-CN" sz="2000" dirty="0"/>
              <a:t> </a:t>
            </a:r>
            <a:r>
              <a:rPr lang="en-US" altLang="zh-CN" sz="2000" dirty="0" smtClean="0"/>
              <a:t>   </a:t>
            </a:r>
            <a:r>
              <a:rPr lang="zh-CN" altLang="en-US" sz="2000" dirty="0" smtClean="0"/>
              <a:t>变换后的新模式向量相对总体均值的方差等于原样本集总体自相关矩阵的大特征值（大特征值代表类间差异）。</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3</a:t>
            </a:r>
            <a:r>
              <a:rPr lang="zh-CN" altLang="en-US" sz="2000" dirty="0" smtClean="0"/>
              <a:t>）消除了相关性</a:t>
            </a:r>
            <a:endParaRPr lang="en-US" altLang="zh-CN" sz="2000" dirty="0" smtClean="0"/>
          </a:p>
          <a:p>
            <a:r>
              <a:rPr lang="en-US" altLang="zh-CN" sz="2000" dirty="0"/>
              <a:t> </a:t>
            </a:r>
            <a:r>
              <a:rPr lang="en-US" altLang="zh-CN" sz="2000" dirty="0" smtClean="0"/>
              <a:t>   </a:t>
            </a:r>
            <a:r>
              <a:rPr lang="zh-CN" altLang="en-US" sz="2000" dirty="0" smtClean="0"/>
              <a:t>变换后，样本各分量互不相关，消除了特征之间的相关性。</a:t>
            </a:r>
            <a:r>
              <a:rPr lang="en-US" altLang="zh-CN" sz="2000" dirty="0" smtClean="0"/>
              <a:t> </a:t>
            </a:r>
            <a:endParaRPr lang="en-US" altLang="zh-CN" sz="2000" dirty="0"/>
          </a:p>
        </p:txBody>
      </p:sp>
      <p:sp>
        <p:nvSpPr>
          <p:cNvPr id="8" name="标题 1"/>
          <p:cNvSpPr>
            <a:spLocks noGrp="1" noChangeArrowheads="1"/>
          </p:cNvSpPr>
          <p:nvPr>
            <p:ph type="title"/>
          </p:nvPr>
        </p:nvSpPr>
        <p:spPr>
          <a:xfrm>
            <a:off x="685800" y="609600"/>
            <a:ext cx="7918648" cy="1307232"/>
          </a:xfrm>
        </p:spPr>
        <p:txBody>
          <a:bodyPr/>
          <a:lstStyle/>
          <a:p>
            <a:r>
              <a:rPr lang="en-US" altLang="zh-CN" dirty="0" smtClean="0"/>
              <a:t>5.4</a:t>
            </a:r>
            <a:r>
              <a:rPr lang="zh-CN" altLang="en-US" dirty="0"/>
              <a:t>基于</a:t>
            </a:r>
            <a:r>
              <a:rPr lang="en-US" altLang="zh-CN" dirty="0"/>
              <a:t>K-L</a:t>
            </a:r>
            <a:r>
              <a:rPr lang="zh-CN" altLang="en-US" dirty="0"/>
              <a:t>变换的特征提取</a:t>
            </a:r>
            <a:endParaRPr lang="zh-CN" altLang="en-US" dirty="0" smtClean="0"/>
          </a:p>
        </p:txBody>
      </p:sp>
    </p:spTree>
    <p:extLst>
      <p:ext uri="{BB962C8B-B14F-4D97-AF65-F5344CB8AC3E}">
        <p14:creationId xmlns:p14="http://schemas.microsoft.com/office/powerpoint/2010/main" val="11546325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52</a:t>
            </a:fld>
            <a:endParaRPr lang="zh-CN" altLang="en-US" sz="2800" dirty="0"/>
          </a:p>
        </p:txBody>
      </p:sp>
      <p:sp>
        <p:nvSpPr>
          <p:cNvPr id="6" name="TextBox 5"/>
          <p:cNvSpPr txBox="1"/>
          <p:nvPr/>
        </p:nvSpPr>
        <p:spPr>
          <a:xfrm>
            <a:off x="755576" y="1959223"/>
            <a:ext cx="2993127"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特点讨论（缺点）</a:t>
            </a:r>
            <a:endParaRPr lang="zh-CN" altLang="en-US" sz="2400" dirty="0"/>
          </a:p>
        </p:txBody>
      </p:sp>
      <p:sp>
        <p:nvSpPr>
          <p:cNvPr id="3" name="TextBox 2"/>
          <p:cNvSpPr txBox="1"/>
          <p:nvPr/>
        </p:nvSpPr>
        <p:spPr>
          <a:xfrm>
            <a:off x="755576" y="2420888"/>
            <a:ext cx="7632848" cy="25545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smtClean="0"/>
              <a:t>  缺点</a:t>
            </a:r>
            <a:endParaRPr lang="en-US" altLang="zh-CN" sz="2000" dirty="0" smtClean="0"/>
          </a:p>
          <a:p>
            <a:r>
              <a:rPr lang="zh-CN" altLang="en-US" sz="2000" dirty="0" smtClean="0"/>
              <a:t>    （</a:t>
            </a:r>
            <a:r>
              <a:rPr lang="en-US" altLang="zh-CN" sz="2000" dirty="0" smtClean="0"/>
              <a:t>1</a:t>
            </a:r>
            <a:r>
              <a:rPr lang="zh-CN" altLang="en-US" sz="2000" dirty="0" smtClean="0"/>
              <a:t>）类别多时，效果差</a:t>
            </a:r>
            <a:endParaRPr lang="en-US" altLang="zh-CN" sz="2000" dirty="0" smtClean="0"/>
          </a:p>
          <a:p>
            <a:r>
              <a:rPr lang="en-US" altLang="zh-CN" sz="2000" dirty="0" smtClean="0"/>
              <a:t>    K-L</a:t>
            </a:r>
            <a:r>
              <a:rPr lang="zh-CN" altLang="en-US" sz="2000" dirty="0" smtClean="0"/>
              <a:t>变换对两类问题效果好，类别越多效果越差。</a:t>
            </a:r>
            <a:endParaRPr lang="en-US" altLang="zh-CN" sz="2000" dirty="0" smtClean="0"/>
          </a:p>
          <a:p>
            <a:r>
              <a:rPr lang="en-US" altLang="zh-CN" sz="2000" dirty="0" smtClean="0"/>
              <a:t>    </a:t>
            </a:r>
            <a:r>
              <a:rPr lang="zh-CN" altLang="en-US" sz="2000" dirty="0" smtClean="0"/>
              <a:t>（</a:t>
            </a:r>
            <a:r>
              <a:rPr lang="en-US" altLang="zh-CN" sz="2000" dirty="0" smtClean="0"/>
              <a:t>2</a:t>
            </a:r>
            <a:r>
              <a:rPr lang="zh-CN" altLang="en-US" sz="2000" dirty="0" smtClean="0"/>
              <a:t>）需较多样本</a:t>
            </a:r>
            <a:endParaRPr lang="en-US" altLang="zh-CN" sz="2000" dirty="0" smtClean="0"/>
          </a:p>
          <a:p>
            <a:r>
              <a:rPr lang="en-US" altLang="zh-CN" sz="2000" dirty="0"/>
              <a:t> </a:t>
            </a:r>
            <a:r>
              <a:rPr lang="en-US" altLang="zh-CN" sz="2000" dirty="0" smtClean="0"/>
              <a:t>   </a:t>
            </a:r>
            <a:r>
              <a:rPr lang="zh-CN" altLang="en-US" sz="2000" dirty="0" smtClean="0"/>
              <a:t>采用</a:t>
            </a:r>
            <a:r>
              <a:rPr lang="en-US" altLang="zh-CN" sz="2000" dirty="0" smtClean="0"/>
              <a:t>K-L</a:t>
            </a:r>
            <a:r>
              <a:rPr lang="zh-CN" altLang="en-US" sz="2000" dirty="0" smtClean="0"/>
              <a:t>变换需足够多的样本。当样本数不足时，矩阵的估计会变得粗糙，变换的优越性就不能充分的体现。</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3</a:t>
            </a:r>
            <a:r>
              <a:rPr lang="zh-CN" altLang="en-US" sz="2000" dirty="0" smtClean="0"/>
              <a:t>）计算较慢</a:t>
            </a:r>
            <a:endParaRPr lang="en-US" altLang="zh-CN" sz="2000" dirty="0" smtClean="0"/>
          </a:p>
          <a:p>
            <a:r>
              <a:rPr lang="en-US" altLang="zh-CN" sz="2000" dirty="0"/>
              <a:t> </a:t>
            </a:r>
            <a:r>
              <a:rPr lang="en-US" altLang="zh-CN" sz="2000" dirty="0" smtClean="0"/>
              <a:t>   </a:t>
            </a:r>
            <a:r>
              <a:rPr lang="zh-CN" altLang="en-US" sz="2000" dirty="0" smtClean="0"/>
              <a:t>计算矩阵的特征值和特征向量缺乏统一的快速算法。</a:t>
            </a:r>
            <a:r>
              <a:rPr lang="en-US" altLang="zh-CN" sz="2000" dirty="0" smtClean="0"/>
              <a:t> </a:t>
            </a:r>
            <a:endParaRPr lang="en-US" altLang="zh-CN" sz="2000" dirty="0"/>
          </a:p>
        </p:txBody>
      </p:sp>
      <p:sp>
        <p:nvSpPr>
          <p:cNvPr id="8" name="标题 1"/>
          <p:cNvSpPr>
            <a:spLocks noGrp="1" noChangeArrowheads="1"/>
          </p:cNvSpPr>
          <p:nvPr>
            <p:ph type="title"/>
          </p:nvPr>
        </p:nvSpPr>
        <p:spPr>
          <a:xfrm>
            <a:off x="685800" y="609600"/>
            <a:ext cx="7918648" cy="1307232"/>
          </a:xfrm>
        </p:spPr>
        <p:txBody>
          <a:bodyPr/>
          <a:lstStyle/>
          <a:p>
            <a:r>
              <a:rPr lang="en-US" altLang="zh-CN" dirty="0" smtClean="0"/>
              <a:t>5.4</a:t>
            </a:r>
            <a:r>
              <a:rPr lang="zh-CN" altLang="en-US" dirty="0"/>
              <a:t>基于</a:t>
            </a:r>
            <a:r>
              <a:rPr lang="en-US" altLang="zh-CN" dirty="0"/>
              <a:t>K-L</a:t>
            </a:r>
            <a:r>
              <a:rPr lang="zh-CN" altLang="en-US" dirty="0"/>
              <a:t>变换的特征提取</a:t>
            </a:r>
            <a:endParaRPr lang="zh-CN" altLang="en-US" dirty="0" smtClean="0"/>
          </a:p>
        </p:txBody>
      </p:sp>
    </p:spTree>
    <p:extLst>
      <p:ext uri="{BB962C8B-B14F-4D97-AF65-F5344CB8AC3E}">
        <p14:creationId xmlns:p14="http://schemas.microsoft.com/office/powerpoint/2010/main" val="4946770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ChangeArrowheads="1"/>
          </p:cNvSpPr>
          <p:nvPr/>
        </p:nvSpPr>
        <p:spPr bwMode="auto">
          <a:xfrm>
            <a:off x="611560" y="1969863"/>
            <a:ext cx="3711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sz="2000" dirty="0" smtClean="0">
                <a:solidFill>
                  <a:srgbClr val="000000"/>
                </a:solidFill>
                <a:latin typeface="Times New Roman" pitchFamily="18" charset="0"/>
              </a:rPr>
              <a:t>例</a:t>
            </a:r>
            <a:r>
              <a:rPr kumimoji="0" lang="en-US" altLang="zh-CN" sz="2000" dirty="0" smtClean="0">
                <a:solidFill>
                  <a:srgbClr val="000000"/>
                </a:solidFill>
                <a:latin typeface="Times New Roman" pitchFamily="18" charset="0"/>
              </a:rPr>
              <a:t>5.3  </a:t>
            </a:r>
            <a:r>
              <a:rPr kumimoji="0" lang="zh-CN" altLang="en-US" sz="2000" dirty="0" smtClean="0">
                <a:solidFill>
                  <a:srgbClr val="000000"/>
                </a:solidFill>
                <a:latin typeface="Times New Roman" pitchFamily="18" charset="0"/>
              </a:rPr>
              <a:t>两个模式类的样本分别为</a:t>
            </a:r>
          </a:p>
        </p:txBody>
      </p:sp>
      <p:graphicFrame>
        <p:nvGraphicFramePr>
          <p:cNvPr id="52246" name="Object 22"/>
          <p:cNvGraphicFramePr>
            <a:graphicFrameLocks noChangeAspect="1"/>
          </p:cNvGraphicFramePr>
          <p:nvPr>
            <p:extLst>
              <p:ext uri="{D42A27DB-BD31-4B8C-83A1-F6EECF244321}">
                <p14:modId xmlns:p14="http://schemas.microsoft.com/office/powerpoint/2010/main" val="885903142"/>
              </p:ext>
            </p:extLst>
          </p:nvPr>
        </p:nvGraphicFramePr>
        <p:xfrm>
          <a:off x="968629" y="2492897"/>
          <a:ext cx="6915739" cy="1219834"/>
        </p:xfrm>
        <a:graphic>
          <a:graphicData uri="http://schemas.openxmlformats.org/presentationml/2006/ole">
            <mc:AlternateContent xmlns:mc="http://schemas.openxmlformats.org/markup-compatibility/2006">
              <mc:Choice xmlns:v="urn:schemas-microsoft-com:vml" Requires="v">
                <p:oleObj spid="_x0000_s291585" name="文档" r:id="rId3" imgW="3810000" imgH="673100" progId="Word.Document.8">
                  <p:embed/>
                </p:oleObj>
              </mc:Choice>
              <mc:Fallback>
                <p:oleObj name="文档" r:id="rId3" imgW="3810000" imgH="6731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629" y="2492897"/>
                        <a:ext cx="6915739" cy="1219834"/>
                      </a:xfrm>
                      <a:prstGeom prst="rect">
                        <a:avLst/>
                      </a:prstGeom>
                      <a:noFill/>
                      <a:ln>
                        <a:noFill/>
                      </a:ln>
                      <a:effectLst/>
                      <a:extLst/>
                    </p:spPr>
                  </p:pic>
                </p:oleObj>
              </mc:Fallback>
            </mc:AlternateContent>
          </a:graphicData>
        </a:graphic>
      </p:graphicFrame>
      <p:sp>
        <p:nvSpPr>
          <p:cNvPr id="52247" name="Rectangle 23"/>
          <p:cNvSpPr>
            <a:spLocks noChangeArrowheads="1"/>
          </p:cNvSpPr>
          <p:nvPr/>
        </p:nvSpPr>
        <p:spPr bwMode="auto">
          <a:xfrm>
            <a:off x="433600" y="3645024"/>
            <a:ext cx="72603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sz="2000" dirty="0" smtClean="0">
                <a:solidFill>
                  <a:srgbClr val="000000"/>
                </a:solidFill>
                <a:latin typeface="Times New Roman" pitchFamily="18" charset="0"/>
              </a:rPr>
              <a:t>利用自相关矩阵</a:t>
            </a:r>
            <a:r>
              <a:rPr kumimoji="0" lang="en-US" altLang="zh-CN" sz="2000" b="1" i="1" dirty="0" smtClean="0">
                <a:solidFill>
                  <a:srgbClr val="000000"/>
                </a:solidFill>
                <a:latin typeface="Times New Roman" pitchFamily="18" charset="0"/>
              </a:rPr>
              <a:t>R</a:t>
            </a:r>
            <a:r>
              <a:rPr kumimoji="0" lang="zh-CN" altLang="en-US" sz="2000" dirty="0" smtClean="0">
                <a:solidFill>
                  <a:srgbClr val="000000"/>
                </a:solidFill>
                <a:latin typeface="Times New Roman" pitchFamily="18" charset="0"/>
              </a:rPr>
              <a:t>作</a:t>
            </a:r>
            <a:r>
              <a:rPr kumimoji="0" lang="en-US" altLang="zh-CN" sz="2000" dirty="0" smtClean="0">
                <a:solidFill>
                  <a:srgbClr val="000000"/>
                </a:solidFill>
                <a:latin typeface="Times New Roman" pitchFamily="18" charset="0"/>
              </a:rPr>
              <a:t>K-L</a:t>
            </a:r>
            <a:r>
              <a:rPr kumimoji="0" lang="zh-CN" altLang="en-US" sz="2000" dirty="0" smtClean="0">
                <a:solidFill>
                  <a:srgbClr val="000000"/>
                </a:solidFill>
                <a:latin typeface="Times New Roman" pitchFamily="18" charset="0"/>
              </a:rPr>
              <a:t>变换，把原样本集压缩成一维样本集。 </a:t>
            </a:r>
          </a:p>
        </p:txBody>
      </p:sp>
      <p:sp>
        <p:nvSpPr>
          <p:cNvPr id="13"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53</a:t>
            </a:fld>
            <a:endParaRPr kumimoji="0" lang="en-US" altLang="zh-CN" sz="2800" dirty="0"/>
          </a:p>
        </p:txBody>
      </p:sp>
      <p:sp>
        <p:nvSpPr>
          <p:cNvPr id="14"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15" name="TextBox 14"/>
          <p:cNvSpPr txBox="1"/>
          <p:nvPr/>
        </p:nvSpPr>
        <p:spPr>
          <a:xfrm>
            <a:off x="375764" y="1497558"/>
            <a:ext cx="1146468"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a:t>
            </a:r>
            <a:endParaRPr lang="zh-CN" altLang="en-US" sz="2400" dirty="0"/>
          </a:p>
        </p:txBody>
      </p:sp>
    </p:spTree>
    <p:extLst>
      <p:ext uri="{BB962C8B-B14F-4D97-AF65-F5344CB8AC3E}">
        <p14:creationId xmlns:p14="http://schemas.microsoft.com/office/powerpoint/2010/main" val="550228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fade">
                                      <p:cBhvr>
                                        <p:cTn id="7" dur="500"/>
                                        <p:tgtEl>
                                          <p:spTgt spid="52229"/>
                                        </p:tgtEl>
                                      </p:cBhvr>
                                    </p:animEffect>
                                  </p:childTnLst>
                                </p:cTn>
                              </p:par>
                              <p:par>
                                <p:cTn id="8" presetID="10" presetClass="entr" presetSubtype="0" fill="hold" nodeType="withEffect">
                                  <p:stCondLst>
                                    <p:cond delay="0"/>
                                  </p:stCondLst>
                                  <p:childTnLst>
                                    <p:set>
                                      <p:cBhvr>
                                        <p:cTn id="9" dur="1" fill="hold">
                                          <p:stCondLst>
                                            <p:cond delay="0"/>
                                          </p:stCondLst>
                                        </p:cTn>
                                        <p:tgtEl>
                                          <p:spTgt spid="52246"/>
                                        </p:tgtEl>
                                        <p:attrNameLst>
                                          <p:attrName>style.visibility</p:attrName>
                                        </p:attrNameLst>
                                      </p:cBhvr>
                                      <p:to>
                                        <p:strVal val="visible"/>
                                      </p:to>
                                    </p:set>
                                    <p:animEffect transition="in" filter="fade">
                                      <p:cBhvr>
                                        <p:cTn id="10" dur="500"/>
                                        <p:tgtEl>
                                          <p:spTgt spid="522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247"/>
                                        </p:tgtEl>
                                        <p:attrNameLst>
                                          <p:attrName>style.visibility</p:attrName>
                                        </p:attrNameLst>
                                      </p:cBhvr>
                                      <p:to>
                                        <p:strVal val="visible"/>
                                      </p:to>
                                    </p:set>
                                    <p:animEffect transition="in" filter="fade">
                                      <p:cBhvr>
                                        <p:cTn id="13" dur="500"/>
                                        <p:tgtEl>
                                          <p:spTgt spid="5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8" name="Rectangle 24"/>
          <p:cNvSpPr>
            <a:spLocks noChangeArrowheads="1"/>
          </p:cNvSpPr>
          <p:nvPr/>
        </p:nvSpPr>
        <p:spPr bwMode="auto">
          <a:xfrm>
            <a:off x="375764" y="2060848"/>
            <a:ext cx="44598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sz="2000" dirty="0" smtClean="0">
                <a:solidFill>
                  <a:srgbClr val="000000"/>
                </a:solidFill>
                <a:latin typeface="Times New Roman" pitchFamily="18" charset="0"/>
              </a:rPr>
              <a:t>解：第一步：计算总体自相关矩阵</a:t>
            </a:r>
            <a:r>
              <a:rPr kumimoji="0" lang="en-US" altLang="zh-CN" sz="2000" b="1" i="1" dirty="0" smtClean="0">
                <a:solidFill>
                  <a:srgbClr val="000000"/>
                </a:solidFill>
                <a:latin typeface="Times New Roman" pitchFamily="18" charset="0"/>
              </a:rPr>
              <a:t>R</a:t>
            </a:r>
            <a:r>
              <a:rPr kumimoji="0" lang="zh-CN" altLang="en-US" sz="2000" dirty="0" smtClean="0">
                <a:solidFill>
                  <a:srgbClr val="000000"/>
                </a:solidFill>
                <a:latin typeface="Times New Roman" pitchFamily="18" charset="0"/>
              </a:rPr>
              <a:t>。</a:t>
            </a:r>
          </a:p>
        </p:txBody>
      </p:sp>
      <p:graphicFrame>
        <p:nvGraphicFramePr>
          <p:cNvPr id="52249" name="Object 25"/>
          <p:cNvGraphicFramePr>
            <a:graphicFrameLocks noChangeAspect="1"/>
          </p:cNvGraphicFramePr>
          <p:nvPr>
            <p:extLst>
              <p:ext uri="{D42A27DB-BD31-4B8C-83A1-F6EECF244321}">
                <p14:modId xmlns:p14="http://schemas.microsoft.com/office/powerpoint/2010/main" val="7354513"/>
              </p:ext>
            </p:extLst>
          </p:nvPr>
        </p:nvGraphicFramePr>
        <p:xfrm>
          <a:off x="1691681" y="2476532"/>
          <a:ext cx="4536504" cy="832439"/>
        </p:xfrm>
        <a:graphic>
          <a:graphicData uri="http://schemas.openxmlformats.org/presentationml/2006/ole">
            <mc:AlternateContent xmlns:mc="http://schemas.openxmlformats.org/markup-compatibility/2006">
              <mc:Choice xmlns:v="urn:schemas-microsoft-com:vml" Requires="v">
                <p:oleObj spid="_x0000_s331258" name="公式" r:id="rId3" imgW="2489200" imgH="457200" progId="Equation.3">
                  <p:embed/>
                </p:oleObj>
              </mc:Choice>
              <mc:Fallback>
                <p:oleObj name="公式" r:id="rId3" imgW="2489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1" y="2476532"/>
                        <a:ext cx="4536504" cy="832439"/>
                      </a:xfrm>
                      <a:prstGeom prst="rect">
                        <a:avLst/>
                      </a:prstGeom>
                      <a:noFill/>
                      <a:ln>
                        <a:noFill/>
                      </a:ln>
                      <a:extLst/>
                    </p:spPr>
                  </p:pic>
                </p:oleObj>
              </mc:Fallback>
            </mc:AlternateContent>
          </a:graphicData>
        </a:graphic>
      </p:graphicFrame>
      <p:grpSp>
        <p:nvGrpSpPr>
          <p:cNvPr id="52254" name="Group 30"/>
          <p:cNvGrpSpPr>
            <a:grpSpLocks/>
          </p:cNvGrpSpPr>
          <p:nvPr/>
        </p:nvGrpSpPr>
        <p:grpSpPr bwMode="auto">
          <a:xfrm>
            <a:off x="834345" y="3502398"/>
            <a:ext cx="8002588" cy="400050"/>
            <a:chOff x="334" y="3028"/>
            <a:chExt cx="5041" cy="252"/>
          </a:xfrm>
        </p:grpSpPr>
        <p:sp>
          <p:nvSpPr>
            <p:cNvPr id="61451" name="Rectangle 27"/>
            <p:cNvSpPr>
              <a:spLocks noChangeArrowheads="1"/>
            </p:cNvSpPr>
            <p:nvPr/>
          </p:nvSpPr>
          <p:spPr bwMode="auto">
            <a:xfrm>
              <a:off x="334" y="3028"/>
              <a:ext cx="50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sz="2000" dirty="0" smtClean="0">
                  <a:solidFill>
                    <a:srgbClr val="000000"/>
                  </a:solidFill>
                  <a:latin typeface="Times New Roman" pitchFamily="18" charset="0"/>
                </a:rPr>
                <a:t>第二步：计算</a:t>
              </a:r>
              <a:r>
                <a:rPr kumimoji="0" lang="en-US" altLang="zh-CN" sz="2000" i="1" dirty="0" smtClean="0">
                  <a:solidFill>
                    <a:srgbClr val="000000"/>
                  </a:solidFill>
                  <a:latin typeface="Times New Roman" pitchFamily="18" charset="0"/>
                </a:rPr>
                <a:t>R</a:t>
              </a:r>
              <a:r>
                <a:rPr kumimoji="0" lang="zh-CN" altLang="en-US" sz="2000" dirty="0" smtClean="0">
                  <a:solidFill>
                    <a:srgbClr val="000000"/>
                  </a:solidFill>
                  <a:latin typeface="Times New Roman" pitchFamily="18" charset="0"/>
                </a:rPr>
                <a:t>的本征值，并选择较大者。由                    得 </a:t>
              </a:r>
            </a:p>
          </p:txBody>
        </p:sp>
        <p:graphicFrame>
          <p:nvGraphicFramePr>
            <p:cNvPr id="48140" name="Object 28"/>
            <p:cNvGraphicFramePr>
              <a:graphicFrameLocks noChangeAspect="1"/>
            </p:cNvGraphicFramePr>
            <p:nvPr>
              <p:extLst>
                <p:ext uri="{D42A27DB-BD31-4B8C-83A1-F6EECF244321}">
                  <p14:modId xmlns:p14="http://schemas.microsoft.com/office/powerpoint/2010/main" val="873948347"/>
                </p:ext>
              </p:extLst>
            </p:nvPr>
          </p:nvGraphicFramePr>
          <p:xfrm>
            <a:off x="3505" y="3052"/>
            <a:ext cx="771" cy="204"/>
          </p:xfrm>
          <a:graphic>
            <a:graphicData uri="http://schemas.openxmlformats.org/presentationml/2006/ole">
              <mc:AlternateContent xmlns:mc="http://schemas.openxmlformats.org/markup-compatibility/2006">
                <mc:Choice xmlns:v="urn:schemas-microsoft-com:vml" Requires="v">
                  <p:oleObj spid="_x0000_s331259" name="公式" r:id="rId5" imgW="748975" imgH="203112" progId="Equation.3">
                    <p:embed/>
                  </p:oleObj>
                </mc:Choice>
                <mc:Fallback>
                  <p:oleObj name="公式" r:id="rId5" imgW="748975"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 y="3052"/>
                          <a:ext cx="771" cy="204"/>
                        </a:xfrm>
                        <a:prstGeom prst="rect">
                          <a:avLst/>
                        </a:prstGeom>
                        <a:noFill/>
                        <a:ln>
                          <a:noFill/>
                        </a:ln>
                        <a:extLst/>
                      </p:spPr>
                    </p:pic>
                  </p:oleObj>
                </mc:Fallback>
              </mc:AlternateContent>
            </a:graphicData>
          </a:graphic>
        </p:graphicFrame>
      </p:grpSp>
      <p:graphicFrame>
        <p:nvGraphicFramePr>
          <p:cNvPr id="52262" name="Object 38"/>
          <p:cNvGraphicFramePr>
            <a:graphicFrameLocks noChangeAspect="1"/>
          </p:cNvGraphicFramePr>
          <p:nvPr>
            <p:extLst>
              <p:ext uri="{D42A27DB-BD31-4B8C-83A1-F6EECF244321}">
                <p14:modId xmlns:p14="http://schemas.microsoft.com/office/powerpoint/2010/main" val="3532770180"/>
              </p:ext>
            </p:extLst>
          </p:nvPr>
        </p:nvGraphicFramePr>
        <p:xfrm>
          <a:off x="971600" y="4005064"/>
          <a:ext cx="5815013" cy="644525"/>
        </p:xfrm>
        <a:graphic>
          <a:graphicData uri="http://schemas.openxmlformats.org/presentationml/2006/ole">
            <mc:AlternateContent xmlns:mc="http://schemas.openxmlformats.org/markup-compatibility/2006">
              <mc:Choice xmlns:v="urn:schemas-microsoft-com:vml" Requires="v">
                <p:oleObj spid="_x0000_s331260" name="文档" r:id="rId7" imgW="2717800" imgH="317500" progId="Word.Document.8">
                  <p:embed/>
                </p:oleObj>
              </mc:Choice>
              <mc:Fallback>
                <p:oleObj name="文档" r:id="rId7" imgW="2717800" imgH="31750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4005064"/>
                        <a:ext cx="581501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2263" name="Object 39"/>
          <p:cNvGraphicFramePr>
            <a:graphicFrameLocks noChangeAspect="1"/>
          </p:cNvGraphicFramePr>
          <p:nvPr>
            <p:extLst>
              <p:ext uri="{D42A27DB-BD31-4B8C-83A1-F6EECF244321}">
                <p14:modId xmlns:p14="http://schemas.microsoft.com/office/powerpoint/2010/main" val="4236369917"/>
              </p:ext>
            </p:extLst>
          </p:nvPr>
        </p:nvGraphicFramePr>
        <p:xfrm>
          <a:off x="971600" y="4581128"/>
          <a:ext cx="7055032" cy="1295383"/>
        </p:xfrm>
        <a:graphic>
          <a:graphicData uri="http://schemas.openxmlformats.org/presentationml/2006/ole">
            <mc:AlternateContent xmlns:mc="http://schemas.openxmlformats.org/markup-compatibility/2006">
              <mc:Choice xmlns:v="urn:schemas-microsoft-com:vml" Requires="v">
                <p:oleObj spid="_x0000_s331261" name="文档" r:id="rId9" imgW="4445000" imgH="825500" progId="Word.Document.8">
                  <p:embed/>
                </p:oleObj>
              </mc:Choice>
              <mc:Fallback>
                <p:oleObj name="文档" r:id="rId9" imgW="4445000" imgH="82550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4581128"/>
                        <a:ext cx="7055032" cy="1295383"/>
                      </a:xfrm>
                      <a:prstGeom prst="rect">
                        <a:avLst/>
                      </a:prstGeom>
                      <a:noFill/>
                      <a:ln>
                        <a:noFill/>
                      </a:ln>
                      <a:effectLst/>
                      <a:extLst/>
                    </p:spPr>
                  </p:pic>
                </p:oleObj>
              </mc:Fallback>
            </mc:AlternateContent>
          </a:graphicData>
        </a:graphic>
      </p:graphicFrame>
      <p:sp>
        <p:nvSpPr>
          <p:cNvPr id="13"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54</a:t>
            </a:fld>
            <a:endParaRPr kumimoji="0" lang="en-US" altLang="zh-CN" sz="2800" dirty="0"/>
          </a:p>
        </p:txBody>
      </p:sp>
      <p:sp>
        <p:nvSpPr>
          <p:cNvPr id="14"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15" name="TextBox 14"/>
          <p:cNvSpPr txBox="1"/>
          <p:nvPr/>
        </p:nvSpPr>
        <p:spPr>
          <a:xfrm>
            <a:off x="375764" y="1497558"/>
            <a:ext cx="2069797"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例子（续）</a:t>
            </a:r>
            <a:endParaRPr lang="zh-CN" altLang="en-US" sz="2400" dirty="0"/>
          </a:p>
        </p:txBody>
      </p:sp>
    </p:spTree>
    <p:extLst>
      <p:ext uri="{BB962C8B-B14F-4D97-AF65-F5344CB8AC3E}">
        <p14:creationId xmlns:p14="http://schemas.microsoft.com/office/powerpoint/2010/main" val="840636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48"/>
                                        </p:tgtEl>
                                        <p:attrNameLst>
                                          <p:attrName>style.visibility</p:attrName>
                                        </p:attrNameLst>
                                      </p:cBhvr>
                                      <p:to>
                                        <p:strVal val="visible"/>
                                      </p:to>
                                    </p:set>
                                    <p:animEffect transition="in" filter="fade">
                                      <p:cBhvr>
                                        <p:cTn id="7" dur="500"/>
                                        <p:tgtEl>
                                          <p:spTgt spid="52248"/>
                                        </p:tgtEl>
                                      </p:cBhvr>
                                    </p:animEffect>
                                  </p:childTnLst>
                                </p:cTn>
                              </p:par>
                              <p:par>
                                <p:cTn id="8" presetID="10" presetClass="entr" presetSubtype="0" fill="hold" nodeType="withEffect">
                                  <p:stCondLst>
                                    <p:cond delay="0"/>
                                  </p:stCondLst>
                                  <p:childTnLst>
                                    <p:set>
                                      <p:cBhvr>
                                        <p:cTn id="9" dur="1" fill="hold">
                                          <p:stCondLst>
                                            <p:cond delay="0"/>
                                          </p:stCondLst>
                                        </p:cTn>
                                        <p:tgtEl>
                                          <p:spTgt spid="52249"/>
                                        </p:tgtEl>
                                        <p:attrNameLst>
                                          <p:attrName>style.visibility</p:attrName>
                                        </p:attrNameLst>
                                      </p:cBhvr>
                                      <p:to>
                                        <p:strVal val="visible"/>
                                      </p:to>
                                    </p:set>
                                    <p:animEffect transition="in" filter="fade">
                                      <p:cBhvr>
                                        <p:cTn id="10" dur="500"/>
                                        <p:tgtEl>
                                          <p:spTgt spid="522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2254"/>
                                        </p:tgtEl>
                                        <p:attrNameLst>
                                          <p:attrName>style.visibility</p:attrName>
                                        </p:attrNameLst>
                                      </p:cBhvr>
                                      <p:to>
                                        <p:strVal val="visible"/>
                                      </p:to>
                                    </p:set>
                                    <p:animEffect transition="in" filter="fade">
                                      <p:cBhvr>
                                        <p:cTn id="15" dur="500"/>
                                        <p:tgtEl>
                                          <p:spTgt spid="52254"/>
                                        </p:tgtEl>
                                      </p:cBhvr>
                                    </p:animEffect>
                                  </p:childTnLst>
                                </p:cTn>
                              </p:par>
                              <p:par>
                                <p:cTn id="16" presetID="10" presetClass="entr" presetSubtype="0" fill="hold" nodeType="withEffect">
                                  <p:stCondLst>
                                    <p:cond delay="0"/>
                                  </p:stCondLst>
                                  <p:childTnLst>
                                    <p:set>
                                      <p:cBhvr>
                                        <p:cTn id="17" dur="1" fill="hold">
                                          <p:stCondLst>
                                            <p:cond delay="0"/>
                                          </p:stCondLst>
                                        </p:cTn>
                                        <p:tgtEl>
                                          <p:spTgt spid="52262"/>
                                        </p:tgtEl>
                                        <p:attrNameLst>
                                          <p:attrName>style.visibility</p:attrName>
                                        </p:attrNameLst>
                                      </p:cBhvr>
                                      <p:to>
                                        <p:strVal val="visible"/>
                                      </p:to>
                                    </p:set>
                                    <p:animEffect transition="in" filter="fade">
                                      <p:cBhvr>
                                        <p:cTn id="18" dur="500"/>
                                        <p:tgtEl>
                                          <p:spTgt spid="522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2263"/>
                                        </p:tgtEl>
                                        <p:attrNameLst>
                                          <p:attrName>style.visibility</p:attrName>
                                        </p:attrNameLst>
                                      </p:cBhvr>
                                      <p:to>
                                        <p:strVal val="visible"/>
                                      </p:to>
                                    </p:set>
                                    <p:animEffect transition="in" filter="fade">
                                      <p:cBhvr>
                                        <p:cTn id="23" dur="500"/>
                                        <p:tgtEl>
                                          <p:spTgt spid="52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4"/>
          <p:cNvGraphicFramePr>
            <a:graphicFrameLocks noChangeAspect="1"/>
          </p:cNvGraphicFramePr>
          <p:nvPr>
            <p:extLst>
              <p:ext uri="{D42A27DB-BD31-4B8C-83A1-F6EECF244321}">
                <p14:modId xmlns:p14="http://schemas.microsoft.com/office/powerpoint/2010/main" val="1174364361"/>
              </p:ext>
            </p:extLst>
          </p:nvPr>
        </p:nvGraphicFramePr>
        <p:xfrm>
          <a:off x="1043608" y="1959223"/>
          <a:ext cx="6480720" cy="994337"/>
        </p:xfrm>
        <a:graphic>
          <a:graphicData uri="http://schemas.openxmlformats.org/presentationml/2006/ole">
            <mc:AlternateContent xmlns:mc="http://schemas.openxmlformats.org/markup-compatibility/2006">
              <mc:Choice xmlns:v="urn:schemas-microsoft-com:vml" Requires="v">
                <p:oleObj spid="_x0000_s333148" name="Document" r:id="rId3" imgW="3580467" imgH="558740" progId="Word.Document.8">
                  <p:embed/>
                </p:oleObj>
              </mc:Choice>
              <mc:Fallback>
                <p:oleObj name="Document" r:id="rId3" imgW="3580467" imgH="558740" progId="Word.Document.8">
                  <p:embed/>
                  <p:pic>
                    <p:nvPicPr>
                      <p:cNvPr id="0" name=""/>
                      <p:cNvPicPr>
                        <a:picLocks noChangeAspect="1" noChangeArrowheads="1"/>
                      </p:cNvPicPr>
                      <p:nvPr/>
                    </p:nvPicPr>
                    <p:blipFill>
                      <a:blip r:embed="rId4"/>
                      <a:srcRect/>
                      <a:stretch>
                        <a:fillRect/>
                      </a:stretch>
                    </p:blipFill>
                    <p:spPr bwMode="auto">
                      <a:xfrm>
                        <a:off x="1043608" y="1959223"/>
                        <a:ext cx="6480720" cy="994337"/>
                      </a:xfrm>
                      <a:prstGeom prst="rect">
                        <a:avLst/>
                      </a:prstGeom>
                      <a:noFill/>
                      <a:ln>
                        <a:noFill/>
                      </a:ln>
                      <a:effectLst/>
                      <a:extLst/>
                    </p:spPr>
                  </p:pic>
                </p:oleObj>
              </mc:Fallback>
            </mc:AlternateContent>
          </a:graphicData>
        </a:graphic>
      </p:graphicFrame>
      <p:graphicFrame>
        <p:nvGraphicFramePr>
          <p:cNvPr id="53254" name="Object 6"/>
          <p:cNvGraphicFramePr>
            <a:graphicFrameLocks noChangeAspect="1"/>
          </p:cNvGraphicFramePr>
          <p:nvPr>
            <p:extLst>
              <p:ext uri="{D42A27DB-BD31-4B8C-83A1-F6EECF244321}">
                <p14:modId xmlns:p14="http://schemas.microsoft.com/office/powerpoint/2010/main" val="675833469"/>
              </p:ext>
            </p:extLst>
          </p:nvPr>
        </p:nvGraphicFramePr>
        <p:xfrm>
          <a:off x="503257" y="3140968"/>
          <a:ext cx="8086209" cy="3050927"/>
        </p:xfrm>
        <a:graphic>
          <a:graphicData uri="http://schemas.openxmlformats.org/presentationml/2006/ole">
            <mc:AlternateContent xmlns:mc="http://schemas.openxmlformats.org/markup-compatibility/2006">
              <mc:Choice xmlns:v="urn:schemas-microsoft-com:vml" Requires="v">
                <p:oleObj spid="_x0000_s333149" name="Document" r:id="rId5" imgW="4635500" imgH="1752600" progId="Word.Document.8">
                  <p:embed/>
                </p:oleObj>
              </mc:Choice>
              <mc:Fallback>
                <p:oleObj name="Document" r:id="rId5" imgW="4635500" imgH="17526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57" y="3140968"/>
                        <a:ext cx="8086209" cy="3050927"/>
                      </a:xfrm>
                      <a:prstGeom prst="rect">
                        <a:avLst/>
                      </a:prstGeom>
                      <a:noFill/>
                      <a:ln>
                        <a:noFill/>
                      </a:ln>
                      <a:effectLst/>
                      <a:extLst/>
                    </p:spPr>
                  </p:pic>
                </p:oleObj>
              </mc:Fallback>
            </mc:AlternateContent>
          </a:graphicData>
        </a:graphic>
      </p:graphicFrame>
      <p:sp>
        <p:nvSpPr>
          <p:cNvPr id="7"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55</a:t>
            </a:fld>
            <a:endParaRPr kumimoji="0" lang="en-US" altLang="zh-CN" sz="2800" dirty="0"/>
          </a:p>
        </p:txBody>
      </p:sp>
      <p:sp>
        <p:nvSpPr>
          <p:cNvPr id="8"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9" name="TextBox 8"/>
          <p:cNvSpPr txBox="1"/>
          <p:nvPr/>
        </p:nvSpPr>
        <p:spPr>
          <a:xfrm>
            <a:off x="375764" y="1497558"/>
            <a:ext cx="2069797"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例子（续）</a:t>
            </a:r>
            <a:endParaRPr lang="zh-CN" altLang="en-US" sz="2400" dirty="0"/>
          </a:p>
        </p:txBody>
      </p:sp>
    </p:spTree>
    <p:extLst>
      <p:ext uri="{BB962C8B-B14F-4D97-AF65-F5344CB8AC3E}">
        <p14:creationId xmlns:p14="http://schemas.microsoft.com/office/powerpoint/2010/main" val="3625275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fade">
                                      <p:cBhvr>
                                        <p:cTn id="7"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60" name="Picture 12"/>
          <p:cNvPicPr>
            <a:picLocks noChangeAspect="1" noChangeArrowheads="1"/>
          </p:cNvPicPr>
          <p:nvPr/>
        </p:nvPicPr>
        <p:blipFill>
          <a:blip r:embed="rId2"/>
          <a:srcRect/>
          <a:stretch>
            <a:fillRect/>
          </a:stretch>
        </p:blipFill>
        <p:spPr bwMode="auto">
          <a:xfrm>
            <a:off x="4499993" y="1628800"/>
            <a:ext cx="332677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3262" name="Picture 14"/>
          <p:cNvPicPr>
            <a:picLocks noChangeAspect="1" noChangeArrowheads="1"/>
          </p:cNvPicPr>
          <p:nvPr/>
        </p:nvPicPr>
        <p:blipFill>
          <a:blip r:embed="rId3"/>
          <a:srcRect/>
          <a:stretch>
            <a:fillRect/>
          </a:stretch>
        </p:blipFill>
        <p:spPr bwMode="auto">
          <a:xfrm>
            <a:off x="3779912" y="5301151"/>
            <a:ext cx="5091038" cy="106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56</a:t>
            </a:fld>
            <a:endParaRPr kumimoji="0" lang="en-US" altLang="zh-CN" sz="2800" dirty="0"/>
          </a:p>
        </p:txBody>
      </p:sp>
      <p:sp>
        <p:nvSpPr>
          <p:cNvPr id="8"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9" name="TextBox 8"/>
          <p:cNvSpPr txBox="1"/>
          <p:nvPr/>
        </p:nvSpPr>
        <p:spPr>
          <a:xfrm>
            <a:off x="375764" y="1497558"/>
            <a:ext cx="2069797"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例子（续）</a:t>
            </a:r>
            <a:endParaRPr lang="zh-CN" altLang="en-US" sz="2400" dirty="0"/>
          </a:p>
        </p:txBody>
      </p:sp>
      <p:sp>
        <p:nvSpPr>
          <p:cNvPr id="2" name="TextBox 1"/>
          <p:cNvSpPr txBox="1"/>
          <p:nvPr/>
        </p:nvSpPr>
        <p:spPr>
          <a:xfrm>
            <a:off x="2843808" y="2546086"/>
            <a:ext cx="1210588" cy="400110"/>
          </a:xfrm>
          <a:prstGeom prst="rect">
            <a:avLst/>
          </a:prstGeom>
          <a:noFill/>
        </p:spPr>
        <p:txBody>
          <a:bodyPr wrap="none" rtlCol="0">
            <a:spAutoFit/>
          </a:bodyPr>
          <a:lstStyle/>
          <a:p>
            <a:r>
              <a:rPr lang="zh-CN" altLang="en-US" sz="2000" dirty="0" smtClean="0">
                <a:solidFill>
                  <a:srgbClr val="FF0000"/>
                </a:solidFill>
              </a:rPr>
              <a:t>变换前：</a:t>
            </a:r>
            <a:endParaRPr lang="zh-CN" altLang="en-US" sz="2000" dirty="0">
              <a:solidFill>
                <a:srgbClr val="FF0000"/>
              </a:solidFill>
            </a:endParaRPr>
          </a:p>
        </p:txBody>
      </p:sp>
      <p:sp>
        <p:nvSpPr>
          <p:cNvPr id="11" name="TextBox 10"/>
          <p:cNvSpPr txBox="1"/>
          <p:nvPr/>
        </p:nvSpPr>
        <p:spPr>
          <a:xfrm>
            <a:off x="2843808" y="4797152"/>
            <a:ext cx="1210588" cy="400110"/>
          </a:xfrm>
          <a:prstGeom prst="rect">
            <a:avLst/>
          </a:prstGeom>
          <a:noFill/>
        </p:spPr>
        <p:txBody>
          <a:bodyPr wrap="none" rtlCol="0">
            <a:spAutoFit/>
          </a:bodyPr>
          <a:lstStyle/>
          <a:p>
            <a:r>
              <a:rPr lang="zh-CN" altLang="en-US" sz="2000" dirty="0" smtClean="0">
                <a:solidFill>
                  <a:srgbClr val="FF0000"/>
                </a:solidFill>
              </a:rPr>
              <a:t>变换后：</a:t>
            </a:r>
            <a:endParaRPr lang="zh-CN" altLang="en-US" sz="2000" dirty="0">
              <a:solidFill>
                <a:srgbClr val="FF0000"/>
              </a:solidFill>
            </a:endParaRPr>
          </a:p>
        </p:txBody>
      </p:sp>
    </p:spTree>
    <p:extLst>
      <p:ext uri="{BB962C8B-B14F-4D97-AF65-F5344CB8AC3E}">
        <p14:creationId xmlns:p14="http://schemas.microsoft.com/office/powerpoint/2010/main" val="477235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60"/>
                                        </p:tgtEl>
                                        <p:attrNameLst>
                                          <p:attrName>style.visibility</p:attrName>
                                        </p:attrNameLst>
                                      </p:cBhvr>
                                      <p:to>
                                        <p:strVal val="visible"/>
                                      </p:to>
                                    </p:set>
                                    <p:animEffect transition="in" filter="fade">
                                      <p:cBhvr>
                                        <p:cTn id="7" dur="500"/>
                                        <p:tgtEl>
                                          <p:spTgt spid="53260"/>
                                        </p:tgtEl>
                                      </p:cBhvr>
                                    </p:animEffect>
                                  </p:childTnLst>
                                </p:cTn>
                              </p:par>
                              <p:par>
                                <p:cTn id="8" presetID="10" presetClass="entr" presetSubtype="0" fill="hold" nodeType="withEffect">
                                  <p:stCondLst>
                                    <p:cond delay="0"/>
                                  </p:stCondLst>
                                  <p:childTnLst>
                                    <p:set>
                                      <p:cBhvr>
                                        <p:cTn id="9" dur="1" fill="hold">
                                          <p:stCondLst>
                                            <p:cond delay="0"/>
                                          </p:stCondLst>
                                        </p:cTn>
                                        <p:tgtEl>
                                          <p:spTgt spid="53262"/>
                                        </p:tgtEl>
                                        <p:attrNameLst>
                                          <p:attrName>style.visibility</p:attrName>
                                        </p:attrNameLst>
                                      </p:cBhvr>
                                      <p:to>
                                        <p:strVal val="visible"/>
                                      </p:to>
                                    </p:set>
                                    <p:animEffect transition="in" filter="fade">
                                      <p:cBhvr>
                                        <p:cTn id="10"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title"/>
          </p:nvPr>
        </p:nvSpPr>
        <p:spPr>
          <a:xfrm>
            <a:off x="-1748415" y="2132856"/>
            <a:ext cx="7772400" cy="457200"/>
          </a:xfrm>
          <a:noFill/>
          <a:ln/>
        </p:spPr>
        <p:txBody>
          <a:bodyPr/>
          <a:lstStyle/>
          <a:p>
            <a:r>
              <a:rPr lang="zh-CN" altLang="en-US" sz="2400" b="1" dirty="0" smtClean="0">
                <a:ea typeface="楷体_GB2312" pitchFamily="49" charset="-122"/>
              </a:rPr>
              <a:t>已知</a:t>
            </a:r>
            <a:r>
              <a:rPr lang="zh-CN" altLang="en-US" sz="2400" b="1" dirty="0">
                <a:ea typeface="楷体_GB2312" pitchFamily="49" charset="-122"/>
              </a:rPr>
              <a:t>两类样本 </a:t>
            </a:r>
          </a:p>
        </p:txBody>
      </p:sp>
      <p:sp>
        <p:nvSpPr>
          <p:cNvPr id="1572867" name="Rectangle 3"/>
          <p:cNvSpPr>
            <a:spLocks noGrp="1" noChangeArrowheads="1"/>
          </p:cNvSpPr>
          <p:nvPr>
            <p:ph type="body" idx="1"/>
          </p:nvPr>
        </p:nvSpPr>
        <p:spPr>
          <a:xfrm>
            <a:off x="1043608" y="3717032"/>
            <a:ext cx="5038725" cy="465138"/>
          </a:xfrm>
          <a:noFill/>
          <a:ln/>
        </p:spPr>
        <p:txBody>
          <a:bodyPr/>
          <a:lstStyle/>
          <a:p>
            <a:pPr>
              <a:buFont typeface="Wingdings" pitchFamily="2" charset="2"/>
              <a:buNone/>
            </a:pPr>
            <a:r>
              <a:rPr lang="zh-CN" altLang="en-US" sz="2400" b="1" dirty="0">
                <a:latin typeface="楷体_GB2312" pitchFamily="49" charset="-122"/>
                <a:ea typeface="楷体_GB2312" pitchFamily="49" charset="-122"/>
              </a:rPr>
              <a:t>试用</a:t>
            </a:r>
            <a:r>
              <a:rPr lang="en-US" altLang="zh-CN" sz="2400" b="1" dirty="0">
                <a:latin typeface="楷体_GB2312" pitchFamily="49" charset="-122"/>
                <a:ea typeface="楷体_GB2312" pitchFamily="49" charset="-122"/>
              </a:rPr>
              <a:t>K-L</a:t>
            </a:r>
            <a:r>
              <a:rPr lang="zh-CN" altLang="en-US" sz="2400" b="1" dirty="0">
                <a:latin typeface="楷体_GB2312" pitchFamily="49" charset="-122"/>
                <a:ea typeface="楷体_GB2312" pitchFamily="49" charset="-122"/>
              </a:rPr>
              <a:t>变换做一维特征提取。</a:t>
            </a:r>
          </a:p>
        </p:txBody>
      </p:sp>
      <p:graphicFrame>
        <p:nvGraphicFramePr>
          <p:cNvPr id="1572868" name="Object 4"/>
          <p:cNvGraphicFramePr>
            <a:graphicFrameLocks noChangeAspect="1"/>
          </p:cNvGraphicFramePr>
          <p:nvPr>
            <p:extLst>
              <p:ext uri="{D42A27DB-BD31-4B8C-83A1-F6EECF244321}">
                <p14:modId xmlns:p14="http://schemas.microsoft.com/office/powerpoint/2010/main" val="3716445195"/>
              </p:ext>
            </p:extLst>
          </p:nvPr>
        </p:nvGraphicFramePr>
        <p:xfrm>
          <a:off x="1115616" y="2636912"/>
          <a:ext cx="6316662" cy="439738"/>
        </p:xfrm>
        <a:graphic>
          <a:graphicData uri="http://schemas.openxmlformats.org/presentationml/2006/ole">
            <mc:AlternateContent xmlns:mc="http://schemas.openxmlformats.org/markup-compatibility/2006">
              <mc:Choice xmlns:v="urn:schemas-microsoft-com:vml" Requires="v">
                <p:oleObj spid="_x0000_s325180" name="Equation" r:id="rId4" imgW="3098800" imgH="215900" progId="Equation.3">
                  <p:embed/>
                </p:oleObj>
              </mc:Choice>
              <mc:Fallback>
                <p:oleObj name="Equation" r:id="rId4" imgW="30988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636912"/>
                        <a:ext cx="6316662"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2869" name="Object 5"/>
          <p:cNvGraphicFramePr>
            <a:graphicFrameLocks noChangeAspect="1"/>
          </p:cNvGraphicFramePr>
          <p:nvPr>
            <p:extLst>
              <p:ext uri="{D42A27DB-BD31-4B8C-83A1-F6EECF244321}">
                <p14:modId xmlns:p14="http://schemas.microsoft.com/office/powerpoint/2010/main" val="3705173326"/>
              </p:ext>
            </p:extLst>
          </p:nvPr>
        </p:nvGraphicFramePr>
        <p:xfrm>
          <a:off x="1115616" y="3140968"/>
          <a:ext cx="4581525" cy="439738"/>
        </p:xfrm>
        <a:graphic>
          <a:graphicData uri="http://schemas.openxmlformats.org/presentationml/2006/ole">
            <mc:AlternateContent xmlns:mc="http://schemas.openxmlformats.org/markup-compatibility/2006">
              <mc:Choice xmlns:v="urn:schemas-microsoft-com:vml" Requires="v">
                <p:oleObj spid="_x0000_s325181" name="Equation" r:id="rId6" imgW="2247900" imgH="215900" progId="Equation.3">
                  <p:embed/>
                </p:oleObj>
              </mc:Choice>
              <mc:Fallback>
                <p:oleObj name="Equation" r:id="rId6" imgW="22479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3140968"/>
                        <a:ext cx="4581525"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20" name="TextBox 19"/>
          <p:cNvSpPr txBox="1"/>
          <p:nvPr/>
        </p:nvSpPr>
        <p:spPr>
          <a:xfrm>
            <a:off x="375764" y="1497558"/>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课堂练习</a:t>
            </a:r>
            <a:endParaRPr lang="zh-CN" altLang="en-US" sz="2400" dirty="0"/>
          </a:p>
        </p:txBody>
      </p:sp>
      <p:sp>
        <p:nvSpPr>
          <p:cNvPr id="21"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57</a:t>
            </a:fld>
            <a:endParaRPr kumimoji="0" lang="en-US" altLang="zh-CN" sz="2800" dirty="0"/>
          </a:p>
        </p:txBody>
      </p:sp>
    </p:spTree>
    <p:extLst>
      <p:ext uri="{BB962C8B-B14F-4D97-AF65-F5344CB8AC3E}">
        <p14:creationId xmlns:p14="http://schemas.microsoft.com/office/powerpoint/2010/main" val="42627073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2870" name="Group 6"/>
          <p:cNvGrpSpPr>
            <a:grpSpLocks/>
          </p:cNvGrpSpPr>
          <p:nvPr/>
        </p:nvGrpSpPr>
        <p:grpSpPr bwMode="auto">
          <a:xfrm>
            <a:off x="755650" y="1989138"/>
            <a:ext cx="4464050" cy="736600"/>
            <a:chOff x="476" y="1253"/>
            <a:chExt cx="2812" cy="464"/>
          </a:xfrm>
        </p:grpSpPr>
        <p:graphicFrame>
          <p:nvGraphicFramePr>
            <p:cNvPr id="1572871" name="Object 7"/>
            <p:cNvGraphicFramePr>
              <a:graphicFrameLocks noChangeAspect="1"/>
            </p:cNvGraphicFramePr>
            <p:nvPr/>
          </p:nvGraphicFramePr>
          <p:xfrm>
            <a:off x="1474" y="1253"/>
            <a:ext cx="1814" cy="464"/>
          </p:xfrm>
          <a:graphic>
            <a:graphicData uri="http://schemas.openxmlformats.org/presentationml/2006/ole">
              <mc:AlternateContent xmlns:mc="http://schemas.openxmlformats.org/markup-compatibility/2006">
                <mc:Choice xmlns:v="urn:schemas-microsoft-com:vml" Requires="v">
                  <p:oleObj spid="_x0000_s334423" name="Equation" r:id="rId4" imgW="1688367" imgH="431613" progId="Equation.3">
                    <p:embed/>
                  </p:oleObj>
                </mc:Choice>
                <mc:Fallback>
                  <p:oleObj name="Equation" r:id="rId4" imgW="1688367"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1253"/>
                          <a:ext cx="1814"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2872" name="Rectangle 8"/>
            <p:cNvSpPr>
              <a:spLocks noChangeArrowheads="1"/>
            </p:cNvSpPr>
            <p:nvPr/>
          </p:nvSpPr>
          <p:spPr bwMode="auto">
            <a:xfrm>
              <a:off x="476" y="1321"/>
              <a:ext cx="108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ClrTx/>
                <a:buNone/>
              </a:pPr>
              <a:r>
                <a:rPr lang="zh-CN" altLang="en-US" sz="2400" b="1" dirty="0">
                  <a:latin typeface="楷体_GB2312" pitchFamily="49" charset="-122"/>
                  <a:ea typeface="楷体_GB2312" pitchFamily="49" charset="-122"/>
                </a:rPr>
                <a:t>解：（</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p>
            <a:p>
              <a:pPr>
                <a:buFont typeface="Wingdings" pitchFamily="2" charset="2"/>
                <a:buNone/>
              </a:pPr>
              <a:endParaRPr lang="zh-CN" altLang="en-US" sz="2400" dirty="0">
                <a:latin typeface="楷体_GB2312" pitchFamily="49" charset="-122"/>
                <a:ea typeface="楷体_GB2312" pitchFamily="49" charset="-122"/>
              </a:endParaRPr>
            </a:p>
          </p:txBody>
        </p:sp>
      </p:grpSp>
      <p:grpSp>
        <p:nvGrpSpPr>
          <p:cNvPr id="1572873" name="Group 9"/>
          <p:cNvGrpSpPr>
            <a:grpSpLocks/>
          </p:cNvGrpSpPr>
          <p:nvPr/>
        </p:nvGrpSpPr>
        <p:grpSpPr bwMode="auto">
          <a:xfrm>
            <a:off x="685800" y="4725144"/>
            <a:ext cx="6564313" cy="1727200"/>
            <a:chOff x="386" y="3113"/>
            <a:chExt cx="4135" cy="1088"/>
          </a:xfrm>
        </p:grpSpPr>
        <p:graphicFrame>
          <p:nvGraphicFramePr>
            <p:cNvPr id="1572874" name="Object 10"/>
            <p:cNvGraphicFramePr>
              <a:graphicFrameLocks noChangeAspect="1"/>
            </p:cNvGraphicFramePr>
            <p:nvPr/>
          </p:nvGraphicFramePr>
          <p:xfrm>
            <a:off x="960" y="3438"/>
            <a:ext cx="3561" cy="240"/>
          </p:xfrm>
          <a:graphic>
            <a:graphicData uri="http://schemas.openxmlformats.org/presentationml/2006/ole">
              <mc:AlternateContent xmlns:mc="http://schemas.openxmlformats.org/markup-compatibility/2006">
                <mc:Choice xmlns:v="urn:schemas-microsoft-com:vml" Requires="v">
                  <p:oleObj spid="_x0000_s334424" name="Equation" r:id="rId6" imgW="3378200" imgH="228600" progId="Equation.3">
                    <p:embed/>
                  </p:oleObj>
                </mc:Choice>
                <mc:Fallback>
                  <p:oleObj name="Equation" r:id="rId6" imgW="3378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3438"/>
                          <a:ext cx="356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2875" name="Object 11"/>
            <p:cNvGraphicFramePr>
              <a:graphicFrameLocks noChangeAspect="1"/>
            </p:cNvGraphicFramePr>
            <p:nvPr/>
          </p:nvGraphicFramePr>
          <p:xfrm>
            <a:off x="960" y="3721"/>
            <a:ext cx="3173" cy="480"/>
          </p:xfrm>
          <a:graphic>
            <a:graphicData uri="http://schemas.openxmlformats.org/presentationml/2006/ole">
              <mc:AlternateContent xmlns:mc="http://schemas.openxmlformats.org/markup-compatibility/2006">
                <mc:Choice xmlns:v="urn:schemas-microsoft-com:vml" Requires="v">
                  <p:oleObj spid="_x0000_s334425" name="Equation" r:id="rId8" imgW="3009900" imgH="457200" progId="Equation.3">
                    <p:embed/>
                  </p:oleObj>
                </mc:Choice>
                <mc:Fallback>
                  <p:oleObj name="Equation" r:id="rId8" imgW="30099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3721"/>
                          <a:ext cx="3173"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2876" name="Rectangle 12"/>
            <p:cNvSpPr>
              <a:spLocks noChangeArrowheads="1"/>
            </p:cNvSpPr>
            <p:nvPr/>
          </p:nvSpPr>
          <p:spPr bwMode="auto">
            <a:xfrm>
              <a:off x="386" y="3113"/>
              <a:ext cx="281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ClrTx/>
                <a:buFont typeface="Wingdings" pitchFamily="2" charset="2"/>
                <a:buNone/>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）求</a:t>
              </a:r>
              <a:r>
                <a:rPr lang="en-US" altLang="zh-CN" sz="2400" b="1" dirty="0">
                  <a:latin typeface="楷体_GB2312" pitchFamily="49" charset="-122"/>
                  <a:ea typeface="楷体_GB2312" pitchFamily="49" charset="-122"/>
                </a:rPr>
                <a:t>R</a:t>
              </a:r>
              <a:r>
                <a:rPr lang="zh-CN" altLang="en-US" sz="2400" b="1" dirty="0">
                  <a:latin typeface="楷体_GB2312" pitchFamily="49" charset="-122"/>
                  <a:ea typeface="楷体_GB2312" pitchFamily="49" charset="-122"/>
                </a:rPr>
                <a:t>的特征值、特征矢量</a:t>
              </a:r>
            </a:p>
          </p:txBody>
        </p:sp>
      </p:grpSp>
      <p:grpSp>
        <p:nvGrpSpPr>
          <p:cNvPr id="1572877" name="Group 13"/>
          <p:cNvGrpSpPr>
            <a:grpSpLocks/>
          </p:cNvGrpSpPr>
          <p:nvPr/>
        </p:nvGrpSpPr>
        <p:grpSpPr bwMode="auto">
          <a:xfrm>
            <a:off x="611188" y="2781300"/>
            <a:ext cx="8281987" cy="1958975"/>
            <a:chOff x="385" y="1752"/>
            <a:chExt cx="5217" cy="1234"/>
          </a:xfrm>
        </p:grpSpPr>
        <p:graphicFrame>
          <p:nvGraphicFramePr>
            <p:cNvPr id="1572878" name="Object 14"/>
            <p:cNvGraphicFramePr>
              <a:graphicFrameLocks noChangeAspect="1"/>
            </p:cNvGraphicFramePr>
            <p:nvPr/>
          </p:nvGraphicFramePr>
          <p:xfrm>
            <a:off x="960" y="1776"/>
            <a:ext cx="1968" cy="254"/>
          </p:xfrm>
          <a:graphic>
            <a:graphicData uri="http://schemas.openxmlformats.org/presentationml/2006/ole">
              <mc:AlternateContent xmlns:mc="http://schemas.openxmlformats.org/markup-compatibility/2006">
                <mc:Choice xmlns:v="urn:schemas-microsoft-com:vml" Requires="v">
                  <p:oleObj spid="_x0000_s334426" name="Equation" r:id="rId10" imgW="1866900" imgH="241300" progId="Equation.3">
                    <p:embed/>
                  </p:oleObj>
                </mc:Choice>
                <mc:Fallback>
                  <p:oleObj name="Equation" r:id="rId10" imgW="18669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1776"/>
                          <a:ext cx="1968"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2879" name="Object 15"/>
            <p:cNvGraphicFramePr>
              <a:graphicFrameLocks noChangeAspect="1"/>
            </p:cNvGraphicFramePr>
            <p:nvPr/>
          </p:nvGraphicFramePr>
          <p:xfrm>
            <a:off x="957" y="2024"/>
            <a:ext cx="4645" cy="962"/>
          </p:xfrm>
          <a:graphic>
            <a:graphicData uri="http://schemas.openxmlformats.org/presentationml/2006/ole">
              <mc:AlternateContent xmlns:mc="http://schemas.openxmlformats.org/markup-compatibility/2006">
                <mc:Choice xmlns:v="urn:schemas-microsoft-com:vml" Requires="v">
                  <p:oleObj spid="_x0000_s334427" name="Equation" r:id="rId12" imgW="4406900" imgH="914400" progId="Equation.3">
                    <p:embed/>
                  </p:oleObj>
                </mc:Choice>
                <mc:Fallback>
                  <p:oleObj name="Equation" r:id="rId12" imgW="4406900" imgH="914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7" y="2024"/>
                          <a:ext cx="4645"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2880" name="Rectangle 16"/>
            <p:cNvSpPr>
              <a:spLocks noChangeArrowheads="1"/>
            </p:cNvSpPr>
            <p:nvPr/>
          </p:nvSpPr>
          <p:spPr bwMode="auto">
            <a:xfrm>
              <a:off x="385" y="1752"/>
              <a:ext cx="77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ClrTx/>
                <a:buFont typeface="Wingdings" pitchFamily="2" charset="2"/>
                <a:buNone/>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p>
          </p:txBody>
        </p:sp>
      </p:grpSp>
      <p:sp>
        <p:nvSpPr>
          <p:cNvPr id="20"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21" name="TextBox 20"/>
          <p:cNvSpPr txBox="1"/>
          <p:nvPr/>
        </p:nvSpPr>
        <p:spPr>
          <a:xfrm>
            <a:off x="375764" y="1497558"/>
            <a:ext cx="2377574"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课堂练习解答</a:t>
            </a:r>
            <a:endParaRPr lang="zh-CN" altLang="en-US" sz="2400" dirty="0"/>
          </a:p>
        </p:txBody>
      </p:sp>
      <p:sp>
        <p:nvSpPr>
          <p:cNvPr id="22"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58</a:t>
            </a:fld>
            <a:endParaRPr kumimoji="0" lang="en-US" altLang="zh-CN" sz="2800" dirty="0"/>
          </a:p>
        </p:txBody>
      </p:sp>
    </p:spTree>
    <p:extLst>
      <p:ext uri="{BB962C8B-B14F-4D97-AF65-F5344CB8AC3E}">
        <p14:creationId xmlns:p14="http://schemas.microsoft.com/office/powerpoint/2010/main" val="281253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2870"/>
                                        </p:tgtEl>
                                        <p:attrNameLst>
                                          <p:attrName>style.visibility</p:attrName>
                                        </p:attrNameLst>
                                      </p:cBhvr>
                                      <p:to>
                                        <p:strVal val="visible"/>
                                      </p:to>
                                    </p:set>
                                    <p:animEffect transition="in" filter="blinds(horizontal)">
                                      <p:cBhvr>
                                        <p:cTn id="7" dur="500"/>
                                        <p:tgtEl>
                                          <p:spTgt spid="1572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72877"/>
                                        </p:tgtEl>
                                        <p:attrNameLst>
                                          <p:attrName>style.visibility</p:attrName>
                                        </p:attrNameLst>
                                      </p:cBhvr>
                                      <p:to>
                                        <p:strVal val="visible"/>
                                      </p:to>
                                    </p:set>
                                    <p:animEffect transition="in" filter="blinds(horizontal)">
                                      <p:cBhvr>
                                        <p:cTn id="12" dur="500"/>
                                        <p:tgtEl>
                                          <p:spTgt spid="1572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72873"/>
                                        </p:tgtEl>
                                        <p:attrNameLst>
                                          <p:attrName>style.visibility</p:attrName>
                                        </p:attrNameLst>
                                      </p:cBhvr>
                                      <p:to>
                                        <p:strVal val="visible"/>
                                      </p:to>
                                    </p:set>
                                    <p:animEffect transition="in" filter="blinds(horizontal)">
                                      <p:cBhvr>
                                        <p:cTn id="17" dur="500"/>
                                        <p:tgtEl>
                                          <p:spTgt spid="157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body" idx="1"/>
          </p:nvPr>
        </p:nvSpPr>
        <p:spPr>
          <a:xfrm>
            <a:off x="260087" y="1916832"/>
            <a:ext cx="4749800" cy="527050"/>
          </a:xfrm>
          <a:noFill/>
          <a:ln/>
        </p:spPr>
        <p:txBody>
          <a:bodyPr/>
          <a:lstStyle/>
          <a:p>
            <a:pPr>
              <a:buClrTx/>
              <a:buFont typeface="Wingdings" pitchFamily="2" charset="2"/>
              <a:buNone/>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）选</a:t>
            </a:r>
            <a:r>
              <a:rPr lang="zh-CN" altLang="en-US" sz="2400" b="1" i="1" dirty="0">
                <a:latin typeface="楷体_GB2312" pitchFamily="49" charset="-122"/>
                <a:ea typeface="楷体_GB2312" pitchFamily="49" charset="-122"/>
                <a:sym typeface="Symbol" pitchFamily="18" charset="2"/>
              </a:rPr>
              <a:t></a:t>
            </a:r>
            <a:r>
              <a:rPr lang="en-US" altLang="zh-CN" sz="2400" b="1" i="1" baseline="-25000"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对应的  作为变换矩阵</a:t>
            </a:r>
          </a:p>
        </p:txBody>
      </p:sp>
      <p:graphicFrame>
        <p:nvGraphicFramePr>
          <p:cNvPr id="1574915" name="Object 3"/>
          <p:cNvGraphicFramePr>
            <a:graphicFrameLocks noChangeAspect="1"/>
          </p:cNvGraphicFramePr>
          <p:nvPr>
            <p:extLst>
              <p:ext uri="{D42A27DB-BD31-4B8C-83A1-F6EECF244321}">
                <p14:modId xmlns:p14="http://schemas.microsoft.com/office/powerpoint/2010/main" val="3430215565"/>
              </p:ext>
            </p:extLst>
          </p:nvPr>
        </p:nvGraphicFramePr>
        <p:xfrm>
          <a:off x="2627784" y="1988840"/>
          <a:ext cx="242887" cy="412750"/>
        </p:xfrm>
        <a:graphic>
          <a:graphicData uri="http://schemas.openxmlformats.org/presentationml/2006/ole">
            <mc:AlternateContent xmlns:mc="http://schemas.openxmlformats.org/markup-compatibility/2006">
              <mc:Choice xmlns:v="urn:schemas-microsoft-com:vml" Requires="v">
                <p:oleObj spid="_x0000_s363475" name="Equation" r:id="rId4" imgW="126780" imgH="215526" progId="Equation.3">
                  <p:embed/>
                </p:oleObj>
              </mc:Choice>
              <mc:Fallback>
                <p:oleObj name="Equation" r:id="rId4" imgW="126780" imgH="21552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988840"/>
                        <a:ext cx="2428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16" name="Object 4"/>
          <p:cNvGraphicFramePr>
            <a:graphicFrameLocks noChangeAspect="1"/>
          </p:cNvGraphicFramePr>
          <p:nvPr>
            <p:extLst>
              <p:ext uri="{D42A27DB-BD31-4B8C-83A1-F6EECF244321}">
                <p14:modId xmlns:p14="http://schemas.microsoft.com/office/powerpoint/2010/main" val="1027092875"/>
              </p:ext>
            </p:extLst>
          </p:nvPr>
        </p:nvGraphicFramePr>
        <p:xfrm>
          <a:off x="1979736" y="2283618"/>
          <a:ext cx="2016125" cy="874713"/>
        </p:xfrm>
        <a:graphic>
          <a:graphicData uri="http://schemas.openxmlformats.org/presentationml/2006/ole">
            <mc:AlternateContent xmlns:mc="http://schemas.openxmlformats.org/markup-compatibility/2006">
              <mc:Choice xmlns:v="urn:schemas-microsoft-com:vml" Requires="v">
                <p:oleObj spid="_x0000_s363476" name="Equation" r:id="rId6" imgW="1054100" imgH="457200" progId="Equation.3">
                  <p:embed/>
                </p:oleObj>
              </mc:Choice>
              <mc:Fallback>
                <p:oleObj name="Equation" r:id="rId6" imgW="10541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36" y="2283618"/>
                        <a:ext cx="2016125"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74917" name="Group 5"/>
          <p:cNvGrpSpPr>
            <a:grpSpLocks/>
          </p:cNvGrpSpPr>
          <p:nvPr/>
        </p:nvGrpSpPr>
        <p:grpSpPr bwMode="auto">
          <a:xfrm>
            <a:off x="260087" y="4665663"/>
            <a:ext cx="5087938" cy="1639887"/>
            <a:chOff x="1807" y="1824"/>
            <a:chExt cx="3205" cy="1033"/>
          </a:xfrm>
        </p:grpSpPr>
        <p:sp>
          <p:nvSpPr>
            <p:cNvPr id="1574918" name="Text Box 6"/>
            <p:cNvSpPr txBox="1">
              <a:spLocks noChangeArrowheads="1"/>
            </p:cNvSpPr>
            <p:nvPr/>
          </p:nvSpPr>
          <p:spPr bwMode="auto">
            <a:xfrm>
              <a:off x="1807" y="1968"/>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zh-CN" altLang="en-US" sz="2000" dirty="0">
                  <a:ea typeface="楷体_GB2312" pitchFamily="49" charset="-122"/>
                </a:rPr>
                <a:t>得</a:t>
              </a:r>
            </a:p>
          </p:txBody>
        </p:sp>
        <p:graphicFrame>
          <p:nvGraphicFramePr>
            <p:cNvPr id="1574919" name="Object 7"/>
            <p:cNvGraphicFramePr>
              <a:graphicFrameLocks noChangeAspect="1"/>
            </p:cNvGraphicFramePr>
            <p:nvPr/>
          </p:nvGraphicFramePr>
          <p:xfrm>
            <a:off x="2335" y="1824"/>
            <a:ext cx="2677" cy="505"/>
          </p:xfrm>
          <a:graphic>
            <a:graphicData uri="http://schemas.openxmlformats.org/presentationml/2006/ole">
              <mc:AlternateContent xmlns:mc="http://schemas.openxmlformats.org/markup-compatibility/2006">
                <mc:Choice xmlns:v="urn:schemas-microsoft-com:vml" Requires="v">
                  <p:oleObj spid="_x0000_s363477" name="Equation" r:id="rId8" imgW="2222500" imgH="419100" progId="Equation.3">
                    <p:embed/>
                  </p:oleObj>
                </mc:Choice>
                <mc:Fallback>
                  <p:oleObj name="Equation" r:id="rId8" imgW="22225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5" y="1824"/>
                          <a:ext cx="2677"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20" name="Object 8"/>
            <p:cNvGraphicFramePr>
              <a:graphicFrameLocks noChangeAspect="1"/>
            </p:cNvGraphicFramePr>
            <p:nvPr/>
          </p:nvGraphicFramePr>
          <p:xfrm>
            <a:off x="2335" y="2352"/>
            <a:ext cx="2141" cy="505"/>
          </p:xfrm>
          <a:graphic>
            <a:graphicData uri="http://schemas.openxmlformats.org/presentationml/2006/ole">
              <mc:AlternateContent xmlns:mc="http://schemas.openxmlformats.org/markup-compatibility/2006">
                <mc:Choice xmlns:v="urn:schemas-microsoft-com:vml" Requires="v">
                  <p:oleObj spid="_x0000_s363478" name="Equation" r:id="rId10" imgW="1778000" imgH="419100" progId="Equation.3">
                    <p:embed/>
                  </p:oleObj>
                </mc:Choice>
                <mc:Fallback>
                  <p:oleObj name="Equation" r:id="rId10" imgW="17780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5" y="2352"/>
                          <a:ext cx="2141"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74921" name="Group 9"/>
          <p:cNvGrpSpPr>
            <a:grpSpLocks/>
          </p:cNvGrpSpPr>
          <p:nvPr/>
        </p:nvGrpSpPr>
        <p:grpSpPr bwMode="auto">
          <a:xfrm>
            <a:off x="5556250" y="2492375"/>
            <a:ext cx="3263900" cy="2286000"/>
            <a:chOff x="336" y="2880"/>
            <a:chExt cx="2056" cy="1440"/>
          </a:xfrm>
        </p:grpSpPr>
        <p:sp>
          <p:nvSpPr>
            <p:cNvPr id="1574922" name="Line 10"/>
            <p:cNvSpPr>
              <a:spLocks noChangeShapeType="1"/>
            </p:cNvSpPr>
            <p:nvPr/>
          </p:nvSpPr>
          <p:spPr bwMode="auto">
            <a:xfrm>
              <a:off x="336" y="3648"/>
              <a:ext cx="18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4923" name="Line 11"/>
            <p:cNvSpPr>
              <a:spLocks noChangeShapeType="1"/>
            </p:cNvSpPr>
            <p:nvPr/>
          </p:nvSpPr>
          <p:spPr bwMode="auto">
            <a:xfrm flipV="1">
              <a:off x="1152" y="2928"/>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4924" name="Line 12"/>
            <p:cNvSpPr>
              <a:spLocks noChangeShapeType="1"/>
            </p:cNvSpPr>
            <p:nvPr/>
          </p:nvSpPr>
          <p:spPr bwMode="auto">
            <a:xfrm flipV="1">
              <a:off x="672" y="3024"/>
              <a:ext cx="1104"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4925" name="Line 13"/>
            <p:cNvSpPr>
              <a:spLocks noChangeShapeType="1"/>
            </p:cNvSpPr>
            <p:nvPr/>
          </p:nvSpPr>
          <p:spPr bwMode="auto">
            <a:xfrm>
              <a:off x="672" y="3168"/>
              <a:ext cx="96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4926" name="Oval 14"/>
            <p:cNvSpPr>
              <a:spLocks noChangeArrowheads="1"/>
            </p:cNvSpPr>
            <p:nvPr/>
          </p:nvSpPr>
          <p:spPr bwMode="auto">
            <a:xfrm rot="-2600248">
              <a:off x="576" y="3504"/>
              <a:ext cx="120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74927" name="Object 15"/>
            <p:cNvGraphicFramePr>
              <a:graphicFrameLocks noChangeAspect="1"/>
            </p:cNvGraphicFramePr>
            <p:nvPr/>
          </p:nvGraphicFramePr>
          <p:xfrm>
            <a:off x="2208" y="3552"/>
            <a:ext cx="184" cy="260"/>
          </p:xfrm>
          <a:graphic>
            <a:graphicData uri="http://schemas.openxmlformats.org/presentationml/2006/ole">
              <mc:AlternateContent xmlns:mc="http://schemas.openxmlformats.org/markup-compatibility/2006">
                <mc:Choice xmlns:v="urn:schemas-microsoft-com:vml" Requires="v">
                  <p:oleObj spid="_x0000_s363479" name="Equation" r:id="rId12" imgW="152268" imgH="215713" progId="Equation.3">
                    <p:embed/>
                  </p:oleObj>
                </mc:Choice>
                <mc:Fallback>
                  <p:oleObj name="Equation" r:id="rId12" imgW="152268" imgH="2157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8" y="3552"/>
                          <a:ext cx="184"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28" name="Object 16"/>
            <p:cNvGraphicFramePr>
              <a:graphicFrameLocks noChangeAspect="1"/>
            </p:cNvGraphicFramePr>
            <p:nvPr/>
          </p:nvGraphicFramePr>
          <p:xfrm>
            <a:off x="1145" y="2880"/>
            <a:ext cx="199" cy="260"/>
          </p:xfrm>
          <a:graphic>
            <a:graphicData uri="http://schemas.openxmlformats.org/presentationml/2006/ole">
              <mc:AlternateContent xmlns:mc="http://schemas.openxmlformats.org/markup-compatibility/2006">
                <mc:Choice xmlns:v="urn:schemas-microsoft-com:vml" Requires="v">
                  <p:oleObj spid="_x0000_s363480" name="Equation" r:id="rId14" imgW="164885" imgH="215619" progId="Equation.3">
                    <p:embed/>
                  </p:oleObj>
                </mc:Choice>
                <mc:Fallback>
                  <p:oleObj name="Equation" r:id="rId14" imgW="164885" imgH="21561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5" y="2880"/>
                          <a:ext cx="199"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29" name="Object 17"/>
            <p:cNvGraphicFramePr>
              <a:graphicFrameLocks noChangeAspect="1"/>
            </p:cNvGraphicFramePr>
            <p:nvPr/>
          </p:nvGraphicFramePr>
          <p:xfrm>
            <a:off x="1791" y="2976"/>
            <a:ext cx="153" cy="260"/>
          </p:xfrm>
          <a:graphic>
            <a:graphicData uri="http://schemas.openxmlformats.org/presentationml/2006/ole">
              <mc:AlternateContent xmlns:mc="http://schemas.openxmlformats.org/markup-compatibility/2006">
                <mc:Choice xmlns:v="urn:schemas-microsoft-com:vml" Requires="v">
                  <p:oleObj spid="_x0000_s363481" name="Equation" r:id="rId16" imgW="126780" imgH="215526" progId="Equation.3">
                    <p:embed/>
                  </p:oleObj>
                </mc:Choice>
                <mc:Fallback>
                  <p:oleObj name="Equation" r:id="rId16" imgW="126780" imgH="21552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1" y="2976"/>
                          <a:ext cx="153"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30" name="Object 18"/>
            <p:cNvGraphicFramePr>
              <a:graphicFrameLocks noChangeAspect="1"/>
            </p:cNvGraphicFramePr>
            <p:nvPr/>
          </p:nvGraphicFramePr>
          <p:xfrm>
            <a:off x="1655" y="4012"/>
            <a:ext cx="169" cy="260"/>
          </p:xfrm>
          <a:graphic>
            <a:graphicData uri="http://schemas.openxmlformats.org/presentationml/2006/ole">
              <mc:AlternateContent xmlns:mc="http://schemas.openxmlformats.org/markup-compatibility/2006">
                <mc:Choice xmlns:v="urn:schemas-microsoft-com:vml" Requires="v">
                  <p:oleObj spid="_x0000_s363482" name="Equation" r:id="rId18" imgW="139579" imgH="215713" progId="Equation.3">
                    <p:embed/>
                  </p:oleObj>
                </mc:Choice>
                <mc:Fallback>
                  <p:oleObj name="Equation" r:id="rId18" imgW="139579" imgH="215713"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55" y="4012"/>
                          <a:ext cx="169"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4931" name="Oval 19"/>
            <p:cNvSpPr>
              <a:spLocks noChangeArrowheads="1"/>
            </p:cNvSpPr>
            <p:nvPr/>
          </p:nvSpPr>
          <p:spPr bwMode="auto">
            <a:xfrm>
              <a:off x="1488" y="312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2" name="Oval 20"/>
            <p:cNvSpPr>
              <a:spLocks noChangeArrowheads="1"/>
            </p:cNvSpPr>
            <p:nvPr/>
          </p:nvSpPr>
          <p:spPr bwMode="auto">
            <a:xfrm>
              <a:off x="1635" y="325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3" name="Oval 21"/>
            <p:cNvSpPr>
              <a:spLocks noChangeArrowheads="1"/>
            </p:cNvSpPr>
            <p:nvPr/>
          </p:nvSpPr>
          <p:spPr bwMode="auto">
            <a:xfrm>
              <a:off x="1383" y="32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4" name="Oval 22"/>
            <p:cNvSpPr>
              <a:spLocks noChangeArrowheads="1"/>
            </p:cNvSpPr>
            <p:nvPr/>
          </p:nvSpPr>
          <p:spPr bwMode="auto">
            <a:xfrm>
              <a:off x="1500" y="339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5" name="Oval 23"/>
            <p:cNvSpPr>
              <a:spLocks noChangeArrowheads="1"/>
            </p:cNvSpPr>
            <p:nvPr/>
          </p:nvSpPr>
          <p:spPr bwMode="auto">
            <a:xfrm>
              <a:off x="1488" y="32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6" name="Oval 24"/>
            <p:cNvSpPr>
              <a:spLocks noChangeArrowheads="1"/>
            </p:cNvSpPr>
            <p:nvPr/>
          </p:nvSpPr>
          <p:spPr bwMode="auto">
            <a:xfrm>
              <a:off x="747" y="3858"/>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7" name="Oval 25"/>
            <p:cNvSpPr>
              <a:spLocks noChangeArrowheads="1"/>
            </p:cNvSpPr>
            <p:nvPr/>
          </p:nvSpPr>
          <p:spPr bwMode="auto">
            <a:xfrm>
              <a:off x="876" y="3996"/>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8" name="Oval 26"/>
            <p:cNvSpPr>
              <a:spLocks noChangeArrowheads="1"/>
            </p:cNvSpPr>
            <p:nvPr/>
          </p:nvSpPr>
          <p:spPr bwMode="auto">
            <a:xfrm>
              <a:off x="624" y="4002"/>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39" name="Oval 27"/>
            <p:cNvSpPr>
              <a:spLocks noChangeArrowheads="1"/>
            </p:cNvSpPr>
            <p:nvPr/>
          </p:nvSpPr>
          <p:spPr bwMode="auto">
            <a:xfrm>
              <a:off x="750" y="4128"/>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40" name="Oval 28"/>
            <p:cNvSpPr>
              <a:spLocks noChangeArrowheads="1"/>
            </p:cNvSpPr>
            <p:nvPr/>
          </p:nvSpPr>
          <p:spPr bwMode="auto">
            <a:xfrm>
              <a:off x="747" y="4002"/>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74941" name="Object 29"/>
            <p:cNvGraphicFramePr>
              <a:graphicFrameLocks noChangeAspect="1"/>
            </p:cNvGraphicFramePr>
            <p:nvPr/>
          </p:nvGraphicFramePr>
          <p:xfrm>
            <a:off x="1470" y="3618"/>
            <a:ext cx="138" cy="214"/>
          </p:xfrm>
          <a:graphic>
            <a:graphicData uri="http://schemas.openxmlformats.org/presentationml/2006/ole">
              <mc:AlternateContent xmlns:mc="http://schemas.openxmlformats.org/markup-compatibility/2006">
                <mc:Choice xmlns:v="urn:schemas-microsoft-com:vml" Requires="v">
                  <p:oleObj spid="_x0000_s363483" name="Equation" r:id="rId20" imgW="114102" imgH="177492" progId="Equation.3">
                    <p:embed/>
                  </p:oleObj>
                </mc:Choice>
                <mc:Fallback>
                  <p:oleObj name="Equation" r:id="rId20" imgW="114102" imgH="177492"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70" y="3618"/>
                          <a:ext cx="138"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42" name="Object 30"/>
            <p:cNvGraphicFramePr>
              <a:graphicFrameLocks noChangeAspect="1"/>
            </p:cNvGraphicFramePr>
            <p:nvPr/>
          </p:nvGraphicFramePr>
          <p:xfrm>
            <a:off x="651" y="3648"/>
            <a:ext cx="276" cy="214"/>
          </p:xfrm>
          <a:graphic>
            <a:graphicData uri="http://schemas.openxmlformats.org/presentationml/2006/ole">
              <mc:AlternateContent xmlns:mc="http://schemas.openxmlformats.org/markup-compatibility/2006">
                <mc:Choice xmlns:v="urn:schemas-microsoft-com:vml" Requires="v">
                  <p:oleObj spid="_x0000_s363484" name="Equation" r:id="rId22" imgW="228402" imgH="177646" progId="Equation.3">
                    <p:embed/>
                  </p:oleObj>
                </mc:Choice>
                <mc:Fallback>
                  <p:oleObj name="Equation" r:id="rId22" imgW="228402" imgH="17764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 y="3648"/>
                          <a:ext cx="276"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43" name="Object 31"/>
            <p:cNvGraphicFramePr>
              <a:graphicFrameLocks noChangeAspect="1"/>
            </p:cNvGraphicFramePr>
            <p:nvPr/>
          </p:nvGraphicFramePr>
          <p:xfrm>
            <a:off x="1152" y="3936"/>
            <a:ext cx="276" cy="214"/>
          </p:xfrm>
          <a:graphic>
            <a:graphicData uri="http://schemas.openxmlformats.org/presentationml/2006/ole">
              <mc:AlternateContent xmlns:mc="http://schemas.openxmlformats.org/markup-compatibility/2006">
                <mc:Choice xmlns:v="urn:schemas-microsoft-com:vml" Requires="v">
                  <p:oleObj spid="_x0000_s363485" name="Equation" r:id="rId24" imgW="228402" imgH="177646" progId="Equation.3">
                    <p:embed/>
                  </p:oleObj>
                </mc:Choice>
                <mc:Fallback>
                  <p:oleObj name="Equation" r:id="rId24" imgW="228402" imgH="17764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2" y="3936"/>
                          <a:ext cx="276"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44" name="Object 32"/>
            <p:cNvGraphicFramePr>
              <a:graphicFrameLocks noChangeAspect="1"/>
            </p:cNvGraphicFramePr>
            <p:nvPr/>
          </p:nvGraphicFramePr>
          <p:xfrm>
            <a:off x="1008" y="3168"/>
            <a:ext cx="138" cy="214"/>
          </p:xfrm>
          <a:graphic>
            <a:graphicData uri="http://schemas.openxmlformats.org/presentationml/2006/ole">
              <mc:AlternateContent xmlns:mc="http://schemas.openxmlformats.org/markup-compatibility/2006">
                <mc:Choice xmlns:v="urn:schemas-microsoft-com:vml" Requires="v">
                  <p:oleObj spid="_x0000_s363486" name="Equation" r:id="rId25" imgW="114102" imgH="177492" progId="Equation.3">
                    <p:embed/>
                  </p:oleObj>
                </mc:Choice>
                <mc:Fallback>
                  <p:oleObj name="Equation" r:id="rId25" imgW="114102" imgH="177492"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8" y="3168"/>
                          <a:ext cx="138"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74945" name="Group 33"/>
          <p:cNvGrpSpPr>
            <a:grpSpLocks/>
          </p:cNvGrpSpPr>
          <p:nvPr/>
        </p:nvGrpSpPr>
        <p:grpSpPr bwMode="auto">
          <a:xfrm>
            <a:off x="5556250" y="5445125"/>
            <a:ext cx="3479800" cy="428625"/>
            <a:chOff x="3312" y="3570"/>
            <a:chExt cx="2192" cy="270"/>
          </a:xfrm>
        </p:grpSpPr>
        <p:sp>
          <p:nvSpPr>
            <p:cNvPr id="1574946" name="Line 34"/>
            <p:cNvSpPr>
              <a:spLocks noChangeShapeType="1"/>
            </p:cNvSpPr>
            <p:nvPr/>
          </p:nvSpPr>
          <p:spPr bwMode="auto">
            <a:xfrm>
              <a:off x="3312" y="3648"/>
              <a:ext cx="20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4947" name="Oval 35"/>
            <p:cNvSpPr>
              <a:spLocks noChangeArrowheads="1"/>
            </p:cNvSpPr>
            <p:nvPr/>
          </p:nvSpPr>
          <p:spPr bwMode="auto">
            <a:xfrm>
              <a:off x="4464" y="36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48" name="Oval 36"/>
            <p:cNvSpPr>
              <a:spLocks noChangeArrowheads="1"/>
            </p:cNvSpPr>
            <p:nvPr/>
          </p:nvSpPr>
          <p:spPr bwMode="auto">
            <a:xfrm>
              <a:off x="4656" y="36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49" name="Oval 37"/>
            <p:cNvSpPr>
              <a:spLocks noChangeArrowheads="1"/>
            </p:cNvSpPr>
            <p:nvPr/>
          </p:nvSpPr>
          <p:spPr bwMode="auto">
            <a:xfrm>
              <a:off x="4848" y="36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0" name="Oval 38"/>
            <p:cNvSpPr>
              <a:spLocks noChangeArrowheads="1"/>
            </p:cNvSpPr>
            <p:nvPr/>
          </p:nvSpPr>
          <p:spPr bwMode="auto">
            <a:xfrm>
              <a:off x="3840" y="3600"/>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1" name="Oval 39"/>
            <p:cNvSpPr>
              <a:spLocks noChangeArrowheads="1"/>
            </p:cNvSpPr>
            <p:nvPr/>
          </p:nvSpPr>
          <p:spPr bwMode="auto">
            <a:xfrm>
              <a:off x="3696" y="3600"/>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2" name="Oval 40"/>
            <p:cNvSpPr>
              <a:spLocks noChangeArrowheads="1"/>
            </p:cNvSpPr>
            <p:nvPr/>
          </p:nvSpPr>
          <p:spPr bwMode="auto">
            <a:xfrm>
              <a:off x="3552" y="3600"/>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74953" name="Object 41"/>
            <p:cNvGraphicFramePr>
              <a:graphicFrameLocks noChangeAspect="1"/>
            </p:cNvGraphicFramePr>
            <p:nvPr/>
          </p:nvGraphicFramePr>
          <p:xfrm>
            <a:off x="4071" y="3626"/>
            <a:ext cx="153" cy="214"/>
          </p:xfrm>
          <a:graphic>
            <a:graphicData uri="http://schemas.openxmlformats.org/presentationml/2006/ole">
              <mc:AlternateContent xmlns:mc="http://schemas.openxmlformats.org/markup-compatibility/2006">
                <mc:Choice xmlns:v="urn:schemas-microsoft-com:vml" Requires="v">
                  <p:oleObj spid="_x0000_s363487" name="Equation" r:id="rId26" imgW="126725" imgH="177415" progId="Equation.3">
                    <p:embed/>
                  </p:oleObj>
                </mc:Choice>
                <mc:Fallback>
                  <p:oleObj name="Equation" r:id="rId26" imgW="126725" imgH="177415"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71" y="3626"/>
                          <a:ext cx="153"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54" name="Object 42"/>
            <p:cNvGraphicFramePr>
              <a:graphicFrameLocks noChangeAspect="1"/>
            </p:cNvGraphicFramePr>
            <p:nvPr/>
          </p:nvGraphicFramePr>
          <p:xfrm>
            <a:off x="5335" y="3582"/>
            <a:ext cx="169" cy="199"/>
          </p:xfrm>
          <a:graphic>
            <a:graphicData uri="http://schemas.openxmlformats.org/presentationml/2006/ole">
              <mc:AlternateContent xmlns:mc="http://schemas.openxmlformats.org/markup-compatibility/2006">
                <mc:Choice xmlns:v="urn:schemas-microsoft-com:vml" Requires="v">
                  <p:oleObj spid="_x0000_s363488" name="Equation" r:id="rId28" imgW="139579" imgH="164957" progId="Equation.3">
                    <p:embed/>
                  </p:oleObj>
                </mc:Choice>
                <mc:Fallback>
                  <p:oleObj name="Equation" r:id="rId28" imgW="139579" imgH="164957"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35" y="3582"/>
                          <a:ext cx="16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4955" name="Oval 43"/>
            <p:cNvSpPr>
              <a:spLocks noChangeArrowheads="1"/>
            </p:cNvSpPr>
            <p:nvPr/>
          </p:nvSpPr>
          <p:spPr bwMode="auto">
            <a:xfrm>
              <a:off x="3531" y="3570"/>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6" name="Oval 44"/>
            <p:cNvSpPr>
              <a:spLocks noChangeArrowheads="1"/>
            </p:cNvSpPr>
            <p:nvPr/>
          </p:nvSpPr>
          <p:spPr bwMode="auto">
            <a:xfrm>
              <a:off x="3819" y="3570"/>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7" name="Oval 45"/>
            <p:cNvSpPr>
              <a:spLocks noChangeArrowheads="1"/>
            </p:cNvSpPr>
            <p:nvPr/>
          </p:nvSpPr>
          <p:spPr bwMode="auto">
            <a:xfrm>
              <a:off x="4434" y="3570"/>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8" name="Oval 46"/>
            <p:cNvSpPr>
              <a:spLocks noChangeArrowheads="1"/>
            </p:cNvSpPr>
            <p:nvPr/>
          </p:nvSpPr>
          <p:spPr bwMode="auto">
            <a:xfrm>
              <a:off x="4821" y="3570"/>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4959" name="Line 47"/>
            <p:cNvSpPr>
              <a:spLocks noChangeShapeType="1"/>
            </p:cNvSpPr>
            <p:nvPr/>
          </p:nvSpPr>
          <p:spPr bwMode="auto">
            <a:xfrm>
              <a:off x="4137" y="3600"/>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74960" name="Group 48"/>
          <p:cNvGrpSpPr>
            <a:grpSpLocks/>
          </p:cNvGrpSpPr>
          <p:nvPr/>
        </p:nvGrpSpPr>
        <p:grpSpPr bwMode="auto">
          <a:xfrm>
            <a:off x="179512" y="3143918"/>
            <a:ext cx="5616575" cy="1463675"/>
            <a:chOff x="567" y="482"/>
            <a:chExt cx="3538" cy="922"/>
          </a:xfrm>
        </p:grpSpPr>
        <p:graphicFrame>
          <p:nvGraphicFramePr>
            <p:cNvPr id="1574961" name="Object 49"/>
            <p:cNvGraphicFramePr>
              <a:graphicFrameLocks noChangeAspect="1"/>
            </p:cNvGraphicFramePr>
            <p:nvPr/>
          </p:nvGraphicFramePr>
          <p:xfrm>
            <a:off x="960" y="523"/>
            <a:ext cx="612" cy="245"/>
          </p:xfrm>
          <a:graphic>
            <a:graphicData uri="http://schemas.openxmlformats.org/presentationml/2006/ole">
              <mc:AlternateContent xmlns:mc="http://schemas.openxmlformats.org/markup-compatibility/2006">
                <mc:Choice xmlns:v="urn:schemas-microsoft-com:vml" Requires="v">
                  <p:oleObj spid="_x0000_s363489" name="Equation" r:id="rId30" imgW="507780" imgH="203112" progId="Equation.3">
                    <p:embed/>
                  </p:oleObj>
                </mc:Choice>
                <mc:Fallback>
                  <p:oleObj name="Equation" r:id="rId30" imgW="507780" imgH="203112"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60" y="523"/>
                          <a:ext cx="612"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62" name="Object 50"/>
            <p:cNvGraphicFramePr>
              <a:graphicFrameLocks noChangeAspect="1"/>
            </p:cNvGraphicFramePr>
            <p:nvPr/>
          </p:nvGraphicFramePr>
          <p:xfrm>
            <a:off x="720" y="720"/>
            <a:ext cx="2632" cy="551"/>
          </p:xfrm>
          <a:graphic>
            <a:graphicData uri="http://schemas.openxmlformats.org/presentationml/2006/ole">
              <mc:AlternateContent xmlns:mc="http://schemas.openxmlformats.org/markup-compatibility/2006">
                <mc:Choice xmlns:v="urn:schemas-microsoft-com:vml" Requires="v">
                  <p:oleObj spid="_x0000_s363490" name="Equation" r:id="rId32" imgW="2184400" imgH="457200" progId="Equation.3">
                    <p:embed/>
                  </p:oleObj>
                </mc:Choice>
                <mc:Fallback>
                  <p:oleObj name="Equation" r:id="rId32" imgW="2184400" imgH="4572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0" y="720"/>
                          <a:ext cx="2632"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4964" name="Object 52"/>
            <p:cNvGraphicFramePr>
              <a:graphicFrameLocks noChangeAspect="1"/>
            </p:cNvGraphicFramePr>
            <p:nvPr/>
          </p:nvGraphicFramePr>
          <p:xfrm>
            <a:off x="768" y="1152"/>
            <a:ext cx="101" cy="252"/>
          </p:xfrm>
          <a:graphic>
            <a:graphicData uri="http://schemas.openxmlformats.org/presentationml/2006/ole">
              <mc:AlternateContent xmlns:mc="http://schemas.openxmlformats.org/markup-compatibility/2006">
                <mc:Choice xmlns:v="urn:schemas-microsoft-com:vml" Requires="v">
                  <p:oleObj spid="_x0000_s363491" name="Equation" r:id="rId34" imgW="76101" imgH="190252" progId="Equation.3">
                    <p:embed/>
                  </p:oleObj>
                </mc:Choice>
                <mc:Fallback>
                  <p:oleObj name="Equation" r:id="rId34" imgW="76101" imgH="190252"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68" y="1152"/>
                          <a:ext cx="101"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4965" name="Rectangle 53"/>
            <p:cNvSpPr>
              <a:spLocks noChangeArrowheads="1"/>
            </p:cNvSpPr>
            <p:nvPr/>
          </p:nvSpPr>
          <p:spPr bwMode="auto">
            <a:xfrm>
              <a:off x="567" y="482"/>
              <a:ext cx="353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itchFamily="2" charset="2"/>
                <a:buNone/>
              </a:pPr>
              <a:r>
                <a:rPr lang="zh-CN" altLang="en-US" sz="2000" b="1" dirty="0">
                  <a:latin typeface="楷体_GB2312" pitchFamily="49" charset="-122"/>
                  <a:ea typeface="楷体_GB2312" pitchFamily="49" charset="-122"/>
                </a:rPr>
                <a:t>由         得变换后的一维模式特征为</a:t>
              </a:r>
            </a:p>
          </p:txBody>
        </p:sp>
      </p:grpSp>
      <p:sp>
        <p:nvSpPr>
          <p:cNvPr id="56" name="标题 1"/>
          <p:cNvSpPr txBox="1">
            <a:spLocks noChangeArrowheads="1"/>
          </p:cNvSpPr>
          <p:nvPr/>
        </p:nvSpPr>
        <p:spPr>
          <a:xfrm>
            <a:off x="685800" y="609600"/>
            <a:ext cx="7918648" cy="875184"/>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smtClean="0"/>
              <a:t>5.4</a:t>
            </a:r>
            <a:r>
              <a:rPr lang="zh-CN" altLang="en-US" kern="0" dirty="0" smtClean="0"/>
              <a:t>基于</a:t>
            </a:r>
            <a:r>
              <a:rPr lang="en-US" altLang="zh-CN" kern="0" dirty="0" smtClean="0"/>
              <a:t>K-L</a:t>
            </a:r>
            <a:r>
              <a:rPr lang="zh-CN" altLang="en-US" kern="0" dirty="0" smtClean="0"/>
              <a:t>变换的特征提取</a:t>
            </a:r>
          </a:p>
        </p:txBody>
      </p:sp>
      <p:sp>
        <p:nvSpPr>
          <p:cNvPr id="57" name="TextBox 56"/>
          <p:cNvSpPr txBox="1"/>
          <p:nvPr/>
        </p:nvSpPr>
        <p:spPr>
          <a:xfrm>
            <a:off x="375764" y="1497558"/>
            <a:ext cx="3300904"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t>课堂练习解答（续）</a:t>
            </a:r>
            <a:endParaRPr lang="zh-CN" altLang="en-US" sz="2400" dirty="0"/>
          </a:p>
        </p:txBody>
      </p:sp>
      <p:sp>
        <p:nvSpPr>
          <p:cNvPr id="58" name="灯片编号占位符 5"/>
          <p:cNvSpPr>
            <a:spLocks noGrp="1"/>
          </p:cNvSpPr>
          <p:nvPr>
            <p:ph type="sldNum" sz="quarter" idx="4294967295"/>
          </p:nvPr>
        </p:nvSpPr>
        <p:spPr>
          <a:xfrm>
            <a:off x="8488363" y="6309320"/>
            <a:ext cx="653204" cy="47625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Font typeface="Wingdings" pitchFamily="2" charset="2"/>
              <a:buChar char="§"/>
              <a:defRPr kumimoji="1" sz="3200">
                <a:solidFill>
                  <a:schemeClr val="tx1"/>
                </a:solidFill>
                <a:latin typeface="Arial" charset="0"/>
                <a:ea typeface="宋体" charset="-122"/>
              </a:defRPr>
            </a:lvl1pPr>
            <a:lvl2pPr marL="742950" indent="-285750">
              <a:spcBef>
                <a:spcPct val="20000"/>
              </a:spcBef>
              <a:buClr>
                <a:schemeClr val="tx2"/>
              </a:buClr>
              <a:buSzPct val="85000"/>
              <a:buFont typeface="Wingdings" pitchFamily="2" charset="2"/>
              <a:buChar char="Ø"/>
              <a:defRPr kumimoji="1" sz="2800">
                <a:solidFill>
                  <a:schemeClr val="tx1"/>
                </a:solidFill>
                <a:latin typeface="Arial" charset="0"/>
                <a:ea typeface="宋体" charset="-122"/>
              </a:defRPr>
            </a:lvl2pPr>
            <a:lvl3pPr marL="1143000" indent="-228600">
              <a:spcBef>
                <a:spcPct val="20000"/>
              </a:spcBef>
              <a:buClr>
                <a:schemeClr val="hlink"/>
              </a:buClr>
              <a:buSzPct val="95000"/>
              <a:buFont typeface="Wingdings 2" pitchFamily="18" charset="2"/>
              <a:buChar char="¡"/>
              <a:defRPr kumimoji="1" sz="2400">
                <a:solidFill>
                  <a:schemeClr val="tx1"/>
                </a:solidFill>
                <a:latin typeface="Arial" charset="0"/>
                <a:ea typeface="宋体" charset="-122"/>
              </a:defRPr>
            </a:lvl3pPr>
            <a:lvl4pPr marL="1600200" indent="-228600">
              <a:spcBef>
                <a:spcPct val="20000"/>
              </a:spcBef>
              <a:buClr>
                <a:schemeClr val="tx2"/>
              </a:buClr>
              <a:buSzPct val="90000"/>
              <a:buFont typeface="Wingdings" pitchFamily="2" charset="2"/>
              <a:buChar char="Ø"/>
              <a:defRPr kumimoji="1" sz="2000">
                <a:solidFill>
                  <a:schemeClr val="tx1"/>
                </a:solidFill>
                <a:latin typeface="Arial" charset="0"/>
                <a:ea typeface="宋体" charset="-122"/>
              </a:defRPr>
            </a:lvl4pPr>
            <a:lvl5pPr marL="2057400" indent="-228600">
              <a:spcBef>
                <a:spcPct val="20000"/>
              </a:spcBef>
              <a:buClr>
                <a:schemeClr val="hlink"/>
              </a:buClr>
              <a:buFont typeface="Wingdings 2" pitchFamily="18" charset="2"/>
              <a:buChar char="¡"/>
              <a:defRPr kumimoji="1"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buChar char="¡"/>
              <a:defRPr kumimoji="1" sz="2000">
                <a:solidFill>
                  <a:schemeClr val="tx1"/>
                </a:solidFill>
                <a:latin typeface="Arial" charset="0"/>
                <a:ea typeface="宋体" charset="-122"/>
              </a:defRPr>
            </a:lvl9pPr>
          </a:lstStyle>
          <a:p>
            <a:pPr>
              <a:spcBef>
                <a:spcPct val="0"/>
              </a:spcBef>
              <a:buClrTx/>
              <a:buFontTx/>
              <a:buNone/>
            </a:pPr>
            <a:fld id="{1E1E262A-4B01-45F2-8251-4408703F77A9}" type="slidenum">
              <a:rPr kumimoji="0" lang="en-US" altLang="zh-CN" sz="2800"/>
              <a:pPr>
                <a:spcBef>
                  <a:spcPct val="0"/>
                </a:spcBef>
                <a:buClrTx/>
                <a:buFontTx/>
                <a:buNone/>
              </a:pPr>
              <a:t>59</a:t>
            </a:fld>
            <a:endParaRPr kumimoji="0" lang="en-US" altLang="zh-CN" sz="2800" dirty="0"/>
          </a:p>
        </p:txBody>
      </p:sp>
    </p:spTree>
    <p:extLst>
      <p:ext uri="{BB962C8B-B14F-4D97-AF65-F5344CB8AC3E}">
        <p14:creationId xmlns:p14="http://schemas.microsoft.com/office/powerpoint/2010/main" val="2838662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74960"/>
                                        </p:tgtEl>
                                        <p:attrNameLst>
                                          <p:attrName>style.visibility</p:attrName>
                                        </p:attrNameLst>
                                      </p:cBhvr>
                                      <p:to>
                                        <p:strVal val="visible"/>
                                      </p:to>
                                    </p:set>
                                    <p:animEffect transition="in" filter="checkerboard(across)">
                                      <p:cBhvr>
                                        <p:cTn id="7" dur="500"/>
                                        <p:tgtEl>
                                          <p:spTgt spid="1574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74917"/>
                                        </p:tgtEl>
                                        <p:attrNameLst>
                                          <p:attrName>style.visibility</p:attrName>
                                        </p:attrNameLst>
                                      </p:cBhvr>
                                      <p:to>
                                        <p:strVal val="visible"/>
                                      </p:to>
                                    </p:set>
                                    <p:animEffect transition="in" filter="checkerboard(across)">
                                      <p:cBhvr>
                                        <p:cTn id="12" dur="500"/>
                                        <p:tgtEl>
                                          <p:spTgt spid="1574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74921"/>
                                        </p:tgtEl>
                                        <p:attrNameLst>
                                          <p:attrName>style.visibility</p:attrName>
                                        </p:attrNameLst>
                                      </p:cBhvr>
                                      <p:to>
                                        <p:strVal val="visible"/>
                                      </p:to>
                                    </p:set>
                                    <p:animEffect transition="in" filter="checkerboard(across)">
                                      <p:cBhvr>
                                        <p:cTn id="17" dur="500"/>
                                        <p:tgtEl>
                                          <p:spTgt spid="1574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74945"/>
                                        </p:tgtEl>
                                        <p:attrNameLst>
                                          <p:attrName>style.visibility</p:attrName>
                                        </p:attrNameLst>
                                      </p:cBhvr>
                                      <p:to>
                                        <p:strVal val="visible"/>
                                      </p:to>
                                    </p:set>
                                    <p:animEffect transition="in" filter="checkerboard(across)">
                                      <p:cBhvr>
                                        <p:cTn id="22" dur="500"/>
                                        <p:tgtEl>
                                          <p:spTgt spid="1574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第五章 提纲</a:t>
            </a:r>
            <a:endParaRPr lang="zh-CN" altLang="zh-CN" dirty="0" smtClean="0"/>
          </a:p>
        </p:txBody>
      </p:sp>
      <p:sp>
        <p:nvSpPr>
          <p:cNvPr id="51204" name="Rectangle 3"/>
          <p:cNvSpPr>
            <a:spLocks noGrp="1" noChangeArrowheads="1"/>
          </p:cNvSpPr>
          <p:nvPr>
            <p:ph type="body" idx="1"/>
          </p:nvPr>
        </p:nvSpPr>
        <p:spPr>
          <a:xfrm>
            <a:off x="683568" y="2060848"/>
            <a:ext cx="7772400" cy="3960439"/>
          </a:xfrm>
        </p:spPr>
        <p:txBody>
          <a:bodyPr>
            <a:normAutofit/>
          </a:bodyPr>
          <a:lstStyle/>
          <a:p>
            <a:r>
              <a:rPr lang="en-US" altLang="zh-CN" sz="2400" dirty="0" smtClean="0"/>
              <a:t>5.1</a:t>
            </a:r>
            <a:r>
              <a:rPr lang="zh-CN" altLang="en-US" sz="2400" dirty="0" smtClean="0"/>
              <a:t>基本概念</a:t>
            </a:r>
            <a:endParaRPr lang="en-US" altLang="zh-CN" sz="2400" dirty="0" smtClean="0"/>
          </a:p>
          <a:p>
            <a:pPr lvl="1"/>
            <a:r>
              <a:rPr lang="zh-CN" altLang="en-US" sz="2000" dirty="0"/>
              <a:t>会用自己的语言描述特征选择和特征提取过程，并说明两者的区别。</a:t>
            </a:r>
            <a:endParaRPr lang="en-US" altLang="zh-CN" sz="2000" dirty="0"/>
          </a:p>
          <a:p>
            <a:pPr lvl="1"/>
            <a:r>
              <a:rPr lang="zh-CN" altLang="en-US" sz="2000" dirty="0"/>
              <a:t>会分析什么时候需要特征选择和特征提取</a:t>
            </a:r>
            <a:endParaRPr lang="en-US" altLang="zh-CN" sz="2000" dirty="0"/>
          </a:p>
          <a:p>
            <a:pPr lvl="1"/>
            <a:r>
              <a:rPr lang="zh-CN" altLang="en-US" sz="2000" dirty="0"/>
              <a:t>会用自己的语言描述直接选择法和变换法的区别</a:t>
            </a:r>
            <a:endParaRPr lang="en-US" altLang="zh-CN" sz="2000" dirty="0"/>
          </a:p>
          <a:p>
            <a:r>
              <a:rPr lang="en-US" altLang="zh-CN" sz="2400" dirty="0" smtClean="0"/>
              <a:t>5.2</a:t>
            </a:r>
            <a:r>
              <a:rPr lang="zh-CN" altLang="en-US" sz="2400" dirty="0" smtClean="0"/>
              <a:t> 类别可分性测度</a:t>
            </a:r>
            <a:endParaRPr lang="en-US" altLang="zh-CN" sz="2400" dirty="0" smtClean="0"/>
          </a:p>
          <a:p>
            <a:pPr lvl="1"/>
            <a:r>
              <a:rPr lang="zh-CN" altLang="en-US" sz="2000" dirty="0"/>
              <a:t>会用自己的语言描述类别可分性测度的目标和要求。</a:t>
            </a:r>
            <a:endParaRPr lang="en-US" altLang="zh-CN" sz="2000" dirty="0"/>
          </a:p>
          <a:p>
            <a:pPr lvl="1"/>
            <a:r>
              <a:rPr lang="zh-CN" altLang="en-US" sz="2000" dirty="0"/>
              <a:t>会计算基于距离的可分性测度</a:t>
            </a:r>
            <a:endParaRPr lang="en-US" altLang="zh-CN" sz="2000" dirty="0"/>
          </a:p>
          <a:p>
            <a:pPr lvl="1"/>
            <a:r>
              <a:rPr lang="zh-CN" altLang="en-US" sz="2000" dirty="0"/>
              <a:t>会计算基于概率分布的可分性测度</a:t>
            </a:r>
            <a:endParaRPr lang="en-US" altLang="zh-CN" sz="2000" dirty="0"/>
          </a:p>
        </p:txBody>
      </p:sp>
      <p:sp>
        <p:nvSpPr>
          <p:cNvPr id="51205" name="矩形 1"/>
          <p:cNvSpPr>
            <a:spLocks noChangeArrowheads="1"/>
          </p:cNvSpPr>
          <p:nvPr/>
        </p:nvSpPr>
        <p:spPr bwMode="auto">
          <a:xfrm>
            <a:off x="8760787"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6</a:t>
            </a:fld>
            <a:endParaRPr lang="en-US" altLang="zh-CN" sz="2800" dirty="0"/>
          </a:p>
        </p:txBody>
      </p:sp>
    </p:spTree>
    <p:extLst>
      <p:ext uri="{BB962C8B-B14F-4D97-AF65-F5344CB8AC3E}">
        <p14:creationId xmlns:p14="http://schemas.microsoft.com/office/powerpoint/2010/main" val="548632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646493"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60</a:t>
            </a:fld>
            <a:endParaRPr lang="en-US" altLang="zh-CN" sz="2800" dirty="0"/>
          </a:p>
        </p:txBody>
      </p:sp>
      <p:sp>
        <p:nvSpPr>
          <p:cNvPr id="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73" y="1692231"/>
            <a:ext cx="6664317" cy="4615061"/>
          </a:xfrm>
          <a:prstGeom prst="rect">
            <a:avLst/>
          </a:prstGeom>
        </p:spPr>
      </p:pic>
      <p:sp>
        <p:nvSpPr>
          <p:cNvPr id="3" name="右箭头 2"/>
          <p:cNvSpPr/>
          <p:nvPr/>
        </p:nvSpPr>
        <p:spPr bwMode="auto">
          <a:xfrm>
            <a:off x="4572000" y="1916832"/>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548527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61</a:t>
            </a:fld>
            <a:endParaRPr lang="zh-CN" altLang="en-US" sz="2800" dirty="0"/>
          </a:p>
        </p:txBody>
      </p:sp>
      <p:sp>
        <p:nvSpPr>
          <p:cNvPr id="2" name="TextBox 1"/>
          <p:cNvSpPr txBox="1"/>
          <p:nvPr/>
        </p:nvSpPr>
        <p:spPr>
          <a:xfrm>
            <a:off x="755576" y="1628800"/>
            <a:ext cx="2416046" cy="461665"/>
          </a:xfrm>
          <a:prstGeom prst="rect">
            <a:avLst/>
          </a:prstGeom>
          <a:noFill/>
        </p:spPr>
        <p:txBody>
          <a:bodyPr wrap="none" rtlCol="0">
            <a:spAutoFit/>
          </a:bodyPr>
          <a:lstStyle/>
          <a:p>
            <a:r>
              <a:rPr lang="en-US" altLang="zh-CN" sz="2400" dirty="0" smtClean="0"/>
              <a:t>5.5</a:t>
            </a:r>
            <a:r>
              <a:rPr lang="zh-CN" altLang="en-US" sz="2400" dirty="0" smtClean="0"/>
              <a:t>小节知识导图</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124765"/>
            <a:ext cx="5592621" cy="4194466"/>
          </a:xfrm>
          <a:prstGeom prst="rect">
            <a:avLst/>
          </a:prstGeom>
        </p:spPr>
      </p:pic>
    </p:spTree>
    <p:extLst>
      <p:ext uri="{BB962C8B-B14F-4D97-AF65-F5344CB8AC3E}">
        <p14:creationId xmlns:p14="http://schemas.microsoft.com/office/powerpoint/2010/main" val="25495822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62</a:t>
            </a:fld>
            <a:endParaRPr lang="zh-CN" altLang="en-US" sz="2800" dirty="0"/>
          </a:p>
        </p:txBody>
      </p:sp>
      <p:sp>
        <p:nvSpPr>
          <p:cNvPr id="2" name="TextBox 1"/>
          <p:cNvSpPr txBox="1"/>
          <p:nvPr/>
        </p:nvSpPr>
        <p:spPr>
          <a:xfrm>
            <a:off x="755576" y="1628799"/>
            <a:ext cx="1415772" cy="461665"/>
          </a:xfrm>
          <a:prstGeom prst="rect">
            <a:avLst/>
          </a:prstGeom>
          <a:noFill/>
        </p:spPr>
        <p:txBody>
          <a:bodyPr wrap="none" rtlCol="0">
            <a:spAutoFit/>
          </a:bodyPr>
          <a:lstStyle/>
          <a:p>
            <a:r>
              <a:rPr lang="zh-CN" altLang="en-US" sz="2400" dirty="0" smtClean="0"/>
              <a:t>基本概念</a:t>
            </a:r>
            <a:endParaRPr lang="zh-CN" altLang="en-US" sz="2400" dirty="0"/>
          </a:p>
        </p:txBody>
      </p:sp>
      <p:sp>
        <p:nvSpPr>
          <p:cNvPr id="3" name="TextBox 2"/>
          <p:cNvSpPr txBox="1"/>
          <p:nvPr/>
        </p:nvSpPr>
        <p:spPr>
          <a:xfrm>
            <a:off x="827584" y="2276872"/>
            <a:ext cx="7272808" cy="2246769"/>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定义</a:t>
            </a:r>
            <a:endParaRPr kumimoji="0" lang="en-US" altLang="zh-CN" sz="2000" dirty="0" smtClean="0"/>
          </a:p>
          <a:p>
            <a:r>
              <a:rPr kumimoji="0" lang="zh-CN" altLang="en-US" sz="2000" dirty="0" smtClean="0"/>
              <a:t>    所谓</a:t>
            </a:r>
            <a:r>
              <a:rPr kumimoji="0" lang="zh-CN" altLang="en-US" sz="2000" dirty="0"/>
              <a:t>特征选择，就是从</a:t>
            </a:r>
            <a:r>
              <a:rPr kumimoji="0" lang="en-US" altLang="zh-CN" sz="2000" i="1" dirty="0"/>
              <a:t>n</a:t>
            </a:r>
            <a:r>
              <a:rPr kumimoji="0" lang="zh-CN" altLang="en-US" sz="2000" dirty="0"/>
              <a:t>个度量值集合</a:t>
            </a:r>
            <a:r>
              <a:rPr kumimoji="0" lang="en-US" altLang="zh-CN" sz="2000" i="1" dirty="0"/>
              <a:t>{x</a:t>
            </a:r>
            <a:r>
              <a:rPr kumimoji="0" lang="en-US" altLang="zh-CN" sz="2000" i="1" baseline="-25000" dirty="0"/>
              <a:t>1</a:t>
            </a:r>
            <a:r>
              <a:rPr kumimoji="0" lang="en-US" altLang="zh-CN" sz="2000" i="1" dirty="0"/>
              <a:t>, x</a:t>
            </a:r>
            <a:r>
              <a:rPr kumimoji="0" lang="en-US" altLang="zh-CN" sz="2000" i="1" baseline="-25000" dirty="0"/>
              <a:t>2</a:t>
            </a:r>
            <a:r>
              <a:rPr kumimoji="0" lang="en-US" altLang="zh-CN" sz="2000" i="1" dirty="0"/>
              <a:t>,…, </a:t>
            </a:r>
            <a:r>
              <a:rPr kumimoji="0" lang="en-US" altLang="zh-CN" sz="2000" i="1" dirty="0" err="1"/>
              <a:t>x</a:t>
            </a:r>
            <a:r>
              <a:rPr kumimoji="0" lang="en-US" altLang="zh-CN" sz="2000" i="1" baseline="-25000" dirty="0" err="1"/>
              <a:t>n</a:t>
            </a:r>
            <a:r>
              <a:rPr kumimoji="0" lang="en-US" altLang="zh-CN" sz="2000" i="1" dirty="0"/>
              <a:t>}</a:t>
            </a:r>
            <a:r>
              <a:rPr kumimoji="0" lang="zh-CN" altLang="en-US" sz="2000" dirty="0"/>
              <a:t>中，按某一准则选取出供分类用的子集，作为降维（</a:t>
            </a:r>
            <a:r>
              <a:rPr kumimoji="0" lang="en-US" altLang="zh-CN" sz="2000" i="1" dirty="0"/>
              <a:t>m</a:t>
            </a:r>
            <a:r>
              <a:rPr kumimoji="0" lang="zh-CN" altLang="en-US" sz="2000" dirty="0"/>
              <a:t>维，</a:t>
            </a:r>
            <a:r>
              <a:rPr kumimoji="0" lang="en-US" altLang="zh-CN" sz="2000" i="1" dirty="0"/>
              <a:t>m&lt;n</a:t>
            </a:r>
            <a:r>
              <a:rPr kumimoji="0" lang="zh-CN" altLang="en-US" sz="2000" dirty="0"/>
              <a:t>）的分类特征</a:t>
            </a:r>
            <a:r>
              <a:rPr kumimoji="0" lang="zh-CN" altLang="en-US" sz="2000" dirty="0" smtClean="0"/>
              <a:t>。</a:t>
            </a:r>
            <a:endParaRPr kumimoji="0" lang="en-US" altLang="zh-CN" sz="2000" dirty="0" smtClean="0"/>
          </a:p>
          <a:p>
            <a:pPr marL="342900" indent="-342900">
              <a:buFont typeface="Wingdings" panose="05000000000000000000" pitchFamily="2" charset="2"/>
              <a:buChar char="Ø"/>
            </a:pPr>
            <a:r>
              <a:rPr kumimoji="0" lang="zh-CN" altLang="en-US" sz="2000" dirty="0" smtClean="0"/>
              <a:t>主要问题</a:t>
            </a:r>
            <a:endParaRPr kumimoji="0" lang="en-US" altLang="zh-CN" sz="2000" dirty="0"/>
          </a:p>
          <a:p>
            <a:pPr marL="800100" lvl="1" indent="-342900">
              <a:buFont typeface="Wingdings" panose="05000000000000000000" pitchFamily="2" charset="2"/>
              <a:buChar char="l"/>
            </a:pPr>
            <a:r>
              <a:rPr kumimoji="0" lang="zh-CN" altLang="en-US" sz="2000" dirty="0" smtClean="0"/>
              <a:t>选择的准则：如何衡量选择的特征的好坏</a:t>
            </a:r>
            <a:endParaRPr kumimoji="0" lang="en-US" altLang="zh-CN" sz="2000" dirty="0" smtClean="0"/>
          </a:p>
          <a:p>
            <a:pPr marL="800100" lvl="1" indent="-342900">
              <a:buFont typeface="Wingdings" panose="05000000000000000000" pitchFamily="2" charset="2"/>
              <a:buChar char="l"/>
            </a:pPr>
            <a:r>
              <a:rPr kumimoji="0" lang="zh-CN" altLang="en-US" sz="2000" dirty="0" smtClean="0"/>
              <a:t>选择的方法：如何选择特征，并获得最优解</a:t>
            </a:r>
            <a:endParaRPr kumimoji="0" lang="zh-CN" altLang="en-US" sz="2000" dirty="0"/>
          </a:p>
        </p:txBody>
      </p:sp>
    </p:spTree>
    <p:extLst>
      <p:ext uri="{BB962C8B-B14F-4D97-AF65-F5344CB8AC3E}">
        <p14:creationId xmlns:p14="http://schemas.microsoft.com/office/powerpoint/2010/main" val="37770062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63</a:t>
            </a:fld>
            <a:endParaRPr lang="zh-CN" altLang="en-US" sz="2800" dirty="0"/>
          </a:p>
        </p:txBody>
      </p:sp>
      <p:sp>
        <p:nvSpPr>
          <p:cNvPr id="3" name="TextBox 2"/>
          <p:cNvSpPr txBox="1"/>
          <p:nvPr/>
        </p:nvSpPr>
        <p:spPr>
          <a:xfrm>
            <a:off x="827584" y="2028596"/>
            <a:ext cx="7272808" cy="1938992"/>
          </a:xfrm>
          <a:prstGeom prst="rect">
            <a:avLst/>
          </a:prstGeom>
          <a:noFill/>
        </p:spPr>
        <p:txBody>
          <a:bodyPr wrap="square" rtlCol="0">
            <a:spAutoFit/>
          </a:bodyPr>
          <a:lstStyle/>
          <a:p>
            <a:r>
              <a:rPr kumimoji="0" lang="zh-CN" altLang="en-US" sz="2000" dirty="0" smtClean="0"/>
              <a:t>        特征选择的准则即</a:t>
            </a:r>
            <a:r>
              <a:rPr kumimoji="0" lang="en-US" altLang="zh-CN" sz="2000" dirty="0" smtClean="0"/>
              <a:t>5.2</a:t>
            </a:r>
            <a:r>
              <a:rPr kumimoji="0" lang="zh-CN" altLang="en-US" sz="2000" dirty="0" smtClean="0"/>
              <a:t>节的可分性测度机制，包括散布矩阵准则和概率分布准则</a:t>
            </a:r>
            <a:endParaRPr kumimoji="0" lang="en-US" altLang="zh-CN" sz="2000" dirty="0" smtClean="0"/>
          </a:p>
          <a:p>
            <a:pPr marL="342900" indent="-342900">
              <a:buFont typeface="Wingdings" panose="05000000000000000000" pitchFamily="2" charset="2"/>
              <a:buChar char="Ø"/>
            </a:pPr>
            <a:r>
              <a:rPr kumimoji="0" lang="zh-CN" altLang="en-US" sz="2000" dirty="0"/>
              <a:t>散布</a:t>
            </a:r>
            <a:r>
              <a:rPr kumimoji="0" lang="zh-CN" altLang="en-US" sz="2000" dirty="0" smtClean="0"/>
              <a:t>矩阵准则</a:t>
            </a:r>
            <a:endParaRPr kumimoji="0" lang="en-US" altLang="zh-CN" sz="2000" dirty="0" smtClean="0"/>
          </a:p>
          <a:p>
            <a:pPr marL="800100" lvl="1" indent="-342900">
              <a:buFont typeface="Wingdings" panose="05000000000000000000" pitchFamily="2" charset="2"/>
              <a:buChar char="l"/>
            </a:pPr>
            <a:r>
              <a:rPr kumimoji="0" lang="zh-CN" altLang="en-US" sz="2000" dirty="0" smtClean="0"/>
              <a:t>直接使用散布矩阵作为可分性测度（类</a:t>
            </a:r>
            <a:r>
              <a:rPr kumimoji="0" lang="zh-CN" altLang="en-US" sz="2000" dirty="0"/>
              <a:t>内散布矩阵</a:t>
            </a:r>
            <a:r>
              <a:rPr kumimoji="0" lang="en-US" altLang="zh-CN" sz="2000" dirty="0" err="1" smtClean="0"/>
              <a:t>S</a:t>
            </a:r>
            <a:r>
              <a:rPr kumimoji="0" lang="en-US" altLang="zh-CN" sz="2000" baseline="-25000" dirty="0" err="1" smtClean="0"/>
              <a:t>w</a:t>
            </a:r>
            <a:r>
              <a:rPr kumimoji="0" lang="zh-CN" altLang="en-US" sz="2000" dirty="0" smtClean="0"/>
              <a:t>，类</a:t>
            </a:r>
            <a:r>
              <a:rPr kumimoji="0" lang="zh-CN" altLang="en-US" sz="2000" dirty="0"/>
              <a:t>间散布矩阵</a:t>
            </a:r>
            <a:r>
              <a:rPr kumimoji="0" lang="en-US" altLang="zh-CN" sz="2000" dirty="0" smtClean="0"/>
              <a:t>S</a:t>
            </a:r>
            <a:r>
              <a:rPr kumimoji="0" lang="en-US" altLang="zh-CN" sz="2000" baseline="-25000" dirty="0" smtClean="0"/>
              <a:t>b</a:t>
            </a:r>
            <a:r>
              <a:rPr kumimoji="0" lang="zh-CN" altLang="en-US" sz="2000" dirty="0" smtClean="0"/>
              <a:t>，总体</a:t>
            </a:r>
            <a:r>
              <a:rPr kumimoji="0" lang="zh-CN" altLang="en-US" sz="2000" dirty="0"/>
              <a:t>散布矩阵</a:t>
            </a:r>
            <a:r>
              <a:rPr kumimoji="0" lang="en-US" altLang="zh-CN" sz="2000" dirty="0" smtClean="0"/>
              <a:t>S</a:t>
            </a:r>
            <a:r>
              <a:rPr kumimoji="0" lang="en-US" altLang="zh-CN" sz="2000" baseline="-25000" dirty="0" smtClean="0"/>
              <a:t>t</a:t>
            </a:r>
            <a:r>
              <a:rPr kumimoji="0" lang="zh-CN" altLang="en-US" sz="2000" dirty="0"/>
              <a:t> ）</a:t>
            </a:r>
            <a:endParaRPr kumimoji="0" lang="en-US" altLang="zh-CN" sz="2000" dirty="0" smtClean="0"/>
          </a:p>
          <a:p>
            <a:pPr marL="800100" lvl="1" indent="-342900">
              <a:buFont typeface="Wingdings" panose="05000000000000000000" pitchFamily="2" charset="2"/>
              <a:buChar char="l"/>
            </a:pPr>
            <a:r>
              <a:rPr kumimoji="0" lang="zh-CN" altLang="en-US" sz="2000" dirty="0"/>
              <a:t>使用</a:t>
            </a:r>
            <a:r>
              <a:rPr kumimoji="0" lang="zh-CN" altLang="en-US" sz="2000" dirty="0" smtClean="0"/>
              <a:t>散布矩阵组合构建可分性测度</a:t>
            </a:r>
            <a:endParaRPr kumimoji="0" lang="en-US" altLang="zh-CN" sz="2000" dirty="0" smtClean="0"/>
          </a:p>
        </p:txBody>
      </p:sp>
      <p:sp>
        <p:nvSpPr>
          <p:cNvPr id="7" name="TextBox 6"/>
          <p:cNvSpPr txBox="1"/>
          <p:nvPr/>
        </p:nvSpPr>
        <p:spPr>
          <a:xfrm>
            <a:off x="755575" y="1556792"/>
            <a:ext cx="3031599" cy="461665"/>
          </a:xfrm>
          <a:prstGeom prst="rect">
            <a:avLst/>
          </a:prstGeom>
          <a:noFill/>
        </p:spPr>
        <p:txBody>
          <a:bodyPr wrap="none" rtlCol="0">
            <a:spAutoFit/>
          </a:bodyPr>
          <a:lstStyle/>
          <a:p>
            <a:r>
              <a:rPr lang="en-US" altLang="zh-CN" sz="2400" dirty="0" smtClean="0"/>
              <a:t>5.5.1 </a:t>
            </a:r>
            <a:r>
              <a:rPr lang="zh-CN" altLang="en-US" sz="2400" dirty="0" smtClean="0"/>
              <a:t>特征选择的准则</a:t>
            </a:r>
            <a:endParaRPr lang="zh-CN" altLang="en-US" sz="2400" dirty="0"/>
          </a:p>
        </p:txBody>
      </p:sp>
      <p:graphicFrame>
        <p:nvGraphicFramePr>
          <p:cNvPr id="2" name="对象 1"/>
          <p:cNvGraphicFramePr>
            <a:graphicFrameLocks noGrp="1" noChangeAspect="1"/>
          </p:cNvGraphicFramePr>
          <p:nvPr>
            <p:extLst>
              <p:ext uri="{D42A27DB-BD31-4B8C-83A1-F6EECF244321}">
                <p14:modId xmlns:p14="http://schemas.microsoft.com/office/powerpoint/2010/main" val="2731293451"/>
              </p:ext>
            </p:extLst>
          </p:nvPr>
        </p:nvGraphicFramePr>
        <p:xfrm>
          <a:off x="2555776" y="3967588"/>
          <a:ext cx="3816424" cy="2243397"/>
        </p:xfrm>
        <a:graphic>
          <a:graphicData uri="http://schemas.openxmlformats.org/presentationml/2006/ole">
            <mc:AlternateContent xmlns:mc="http://schemas.openxmlformats.org/markup-compatibility/2006">
              <mc:Choice xmlns:v="urn:schemas-microsoft-com:vml" Requires="v">
                <p:oleObj spid="_x0000_s351328" name="公式" r:id="rId3" imgW="2032000" imgH="1193800" progId="Equation.3">
                  <p:embed/>
                </p:oleObj>
              </mc:Choice>
              <mc:Fallback>
                <p:oleObj name="公式" r:id="rId3" imgW="2032000" imgH="1193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967588"/>
                        <a:ext cx="3816424" cy="22433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84434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64</a:t>
            </a:fld>
            <a:endParaRPr lang="zh-CN" altLang="en-US" sz="2800" dirty="0"/>
          </a:p>
        </p:txBody>
      </p:sp>
      <p:sp>
        <p:nvSpPr>
          <p:cNvPr id="3" name="TextBox 2"/>
          <p:cNvSpPr txBox="1"/>
          <p:nvPr/>
        </p:nvSpPr>
        <p:spPr>
          <a:xfrm>
            <a:off x="827584" y="2028596"/>
            <a:ext cx="7272808" cy="3477875"/>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概率分布准则</a:t>
            </a:r>
            <a:endParaRPr kumimoji="0" lang="en-US" altLang="zh-CN" sz="2000" dirty="0" smtClean="0"/>
          </a:p>
          <a:p>
            <a:pPr marL="800100" lvl="1" indent="-342900">
              <a:buFont typeface="Wingdings" panose="05000000000000000000" pitchFamily="2" charset="2"/>
              <a:buChar char="l"/>
            </a:pPr>
            <a:r>
              <a:rPr kumimoji="0" lang="zh-CN" altLang="en-US" sz="2000" dirty="0" smtClean="0"/>
              <a:t>散度</a:t>
            </a:r>
            <a:endParaRPr kumimoji="0" lang="en-US" altLang="zh-CN" sz="2000" dirty="0" smtClean="0"/>
          </a:p>
          <a:p>
            <a:pPr marL="800100" lvl="1" indent="-342900">
              <a:buFont typeface="Wingdings" panose="05000000000000000000" pitchFamily="2" charset="2"/>
              <a:buChar char="l"/>
            </a:pPr>
            <a:endParaRPr kumimoji="0" lang="en-US" altLang="zh-CN" sz="2000" dirty="0" smtClean="0"/>
          </a:p>
          <a:p>
            <a:r>
              <a:rPr kumimoji="0" lang="en-US" altLang="zh-CN" sz="2000" dirty="0"/>
              <a:t> </a:t>
            </a:r>
            <a:r>
              <a:rPr kumimoji="0" lang="en-US" altLang="zh-CN" sz="2000" dirty="0" smtClean="0"/>
              <a:t>       </a:t>
            </a:r>
          </a:p>
          <a:p>
            <a:endParaRPr kumimoji="0" lang="en-US" altLang="zh-CN" sz="2000" dirty="0"/>
          </a:p>
          <a:p>
            <a:pPr marL="800100" lvl="1" indent="-342900">
              <a:buFont typeface="Wingdings" panose="05000000000000000000" pitchFamily="2" charset="2"/>
              <a:buChar char="l"/>
            </a:pPr>
            <a:r>
              <a:rPr lang="en-US" altLang="zh-CN" sz="2000" dirty="0"/>
              <a:t>Bhattacharyya</a:t>
            </a:r>
            <a:r>
              <a:rPr lang="zh-CN" altLang="en-US" sz="2000" dirty="0"/>
              <a:t>判据</a:t>
            </a:r>
          </a:p>
          <a:p>
            <a:endParaRPr kumimoji="0" lang="en-US" altLang="zh-CN" sz="2000" dirty="0" smtClean="0"/>
          </a:p>
          <a:p>
            <a:endParaRPr kumimoji="0" lang="en-US" altLang="zh-CN" sz="2000" dirty="0"/>
          </a:p>
          <a:p>
            <a:endParaRPr kumimoji="0" lang="en-US" altLang="zh-CN" sz="2000" dirty="0" smtClean="0"/>
          </a:p>
          <a:p>
            <a:endParaRPr kumimoji="0" lang="en-US" altLang="zh-CN" sz="2000" dirty="0"/>
          </a:p>
          <a:p>
            <a:pPr marL="800100" lvl="1" indent="-342900">
              <a:buFont typeface="Wingdings" panose="05000000000000000000" pitchFamily="2" charset="2"/>
              <a:buChar char="l"/>
            </a:pPr>
            <a:r>
              <a:rPr lang="en-US" altLang="zh-CN" sz="2000" dirty="0" err="1"/>
              <a:t>Chernoff</a:t>
            </a:r>
            <a:r>
              <a:rPr lang="zh-CN" altLang="en-US" sz="2000" dirty="0" smtClean="0"/>
              <a:t>判据</a:t>
            </a:r>
            <a:endParaRPr lang="zh-CN" altLang="en-US" sz="2000" dirty="0"/>
          </a:p>
        </p:txBody>
      </p:sp>
      <p:sp>
        <p:nvSpPr>
          <p:cNvPr id="7" name="TextBox 6"/>
          <p:cNvSpPr txBox="1"/>
          <p:nvPr/>
        </p:nvSpPr>
        <p:spPr>
          <a:xfrm>
            <a:off x="755575" y="1556792"/>
            <a:ext cx="3031599" cy="461665"/>
          </a:xfrm>
          <a:prstGeom prst="rect">
            <a:avLst/>
          </a:prstGeom>
          <a:noFill/>
        </p:spPr>
        <p:txBody>
          <a:bodyPr wrap="none" rtlCol="0">
            <a:spAutoFit/>
          </a:bodyPr>
          <a:lstStyle/>
          <a:p>
            <a:r>
              <a:rPr lang="en-US" altLang="zh-CN" sz="2400" dirty="0" smtClean="0"/>
              <a:t>5.5.1 </a:t>
            </a:r>
            <a:r>
              <a:rPr lang="zh-CN" altLang="en-US" sz="2400" dirty="0" smtClean="0"/>
              <a:t>特征选择的准则</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3459040730"/>
              </p:ext>
            </p:extLst>
          </p:nvPr>
        </p:nvGraphicFramePr>
        <p:xfrm>
          <a:off x="1619672" y="2690315"/>
          <a:ext cx="4537075" cy="923925"/>
        </p:xfrm>
        <a:graphic>
          <a:graphicData uri="http://schemas.openxmlformats.org/presentationml/2006/ole">
            <mc:AlternateContent xmlns:mc="http://schemas.openxmlformats.org/markup-compatibility/2006">
              <mc:Choice xmlns:v="urn:schemas-microsoft-com:vml" Requires="v">
                <p:oleObj spid="_x0000_s348449" r:id="rId3" imgW="2197100" imgH="444500" progId="Equation.3">
                  <p:embed/>
                </p:oleObj>
              </mc:Choice>
              <mc:Fallback>
                <p:oleObj r:id="rId3" imgW="2197100" imgH="4445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690315"/>
                        <a:ext cx="4537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75019537"/>
              </p:ext>
            </p:extLst>
          </p:nvPr>
        </p:nvGraphicFramePr>
        <p:xfrm>
          <a:off x="1619672" y="4005064"/>
          <a:ext cx="4537075" cy="935037"/>
        </p:xfrm>
        <a:graphic>
          <a:graphicData uri="http://schemas.openxmlformats.org/presentationml/2006/ole">
            <mc:AlternateContent xmlns:mc="http://schemas.openxmlformats.org/markup-compatibility/2006">
              <mc:Choice xmlns:v="urn:schemas-microsoft-com:vml" Requires="v">
                <p:oleObj spid="_x0000_s348450" r:id="rId5" imgW="2171700" imgH="444500" progId="Equation.3">
                  <p:embed/>
                </p:oleObj>
              </mc:Choice>
              <mc:Fallback>
                <p:oleObj r:id="rId5" imgW="2171700" imgH="4445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4005064"/>
                        <a:ext cx="45370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61720031"/>
              </p:ext>
            </p:extLst>
          </p:nvPr>
        </p:nvGraphicFramePr>
        <p:xfrm>
          <a:off x="1582930" y="5462711"/>
          <a:ext cx="4408487" cy="904875"/>
        </p:xfrm>
        <a:graphic>
          <a:graphicData uri="http://schemas.openxmlformats.org/presentationml/2006/ole">
            <mc:AlternateContent xmlns:mc="http://schemas.openxmlformats.org/markup-compatibility/2006">
              <mc:Choice xmlns:v="urn:schemas-microsoft-com:vml" Requires="v">
                <p:oleObj spid="_x0000_s348451" r:id="rId7" imgW="2184400" imgH="444500" progId="Equation.3">
                  <p:embed/>
                </p:oleObj>
              </mc:Choice>
              <mc:Fallback>
                <p:oleObj r:id="rId7" imgW="2184400" imgH="4445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2930" y="5462711"/>
                        <a:ext cx="440848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722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65</a:t>
            </a:fld>
            <a:endParaRPr lang="zh-CN" altLang="en-US" sz="2800" dirty="0"/>
          </a:p>
        </p:txBody>
      </p:sp>
      <p:sp>
        <p:nvSpPr>
          <p:cNvPr id="3" name="TextBox 2"/>
          <p:cNvSpPr txBox="1"/>
          <p:nvPr/>
        </p:nvSpPr>
        <p:spPr>
          <a:xfrm>
            <a:off x="827584" y="2276872"/>
            <a:ext cx="7272808" cy="2554545"/>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最优搜索法（搜索出最优特征组合）</a:t>
            </a:r>
            <a:endParaRPr kumimoji="0" lang="en-US" altLang="zh-CN" sz="2000" dirty="0" smtClean="0"/>
          </a:p>
          <a:p>
            <a:pPr marL="800100" lvl="1" indent="-342900">
              <a:buFont typeface="Wingdings" panose="05000000000000000000" pitchFamily="2" charset="2"/>
              <a:buChar char="l"/>
            </a:pPr>
            <a:r>
              <a:rPr kumimoji="0" lang="zh-CN" altLang="en-US" sz="2000" dirty="0"/>
              <a:t>穷举</a:t>
            </a:r>
            <a:r>
              <a:rPr kumimoji="0" lang="zh-CN" altLang="en-US" sz="2000" dirty="0" smtClean="0"/>
              <a:t>法</a:t>
            </a:r>
            <a:endParaRPr kumimoji="0" lang="en-US" altLang="zh-CN" sz="2000" dirty="0" smtClean="0"/>
          </a:p>
          <a:p>
            <a:pPr marL="800100" lvl="1" indent="-342900">
              <a:buFont typeface="Wingdings" panose="05000000000000000000" pitchFamily="2" charset="2"/>
              <a:buChar char="l"/>
            </a:pPr>
            <a:r>
              <a:rPr kumimoji="0" lang="zh-CN" altLang="en-US" sz="2000" dirty="0" smtClean="0"/>
              <a:t>分支定界算法</a:t>
            </a:r>
            <a:endParaRPr kumimoji="0" lang="en-US" altLang="zh-CN" sz="2000" dirty="0" smtClean="0"/>
          </a:p>
          <a:p>
            <a:pPr marL="342900" indent="-342900">
              <a:buFont typeface="Wingdings" panose="05000000000000000000" pitchFamily="2" charset="2"/>
              <a:buChar char="Ø"/>
            </a:pPr>
            <a:r>
              <a:rPr kumimoji="0" lang="zh-CN" altLang="en-US" sz="2000" dirty="0" smtClean="0"/>
              <a:t>次优搜索法（不能得到最优解，但可以减少计算量）</a:t>
            </a:r>
            <a:endParaRPr kumimoji="0" lang="en-US" altLang="zh-CN" sz="2000" dirty="0" smtClean="0"/>
          </a:p>
          <a:p>
            <a:pPr marL="800100" lvl="1" indent="-342900">
              <a:buFont typeface="Wingdings" panose="05000000000000000000" pitchFamily="2" charset="2"/>
              <a:buChar char="l"/>
            </a:pPr>
            <a:r>
              <a:rPr kumimoji="0" lang="zh-CN" altLang="en-US" sz="2000" dirty="0" smtClean="0"/>
              <a:t>单独最优特征组合</a:t>
            </a:r>
            <a:endParaRPr kumimoji="0" lang="en-US" altLang="zh-CN" sz="2000" dirty="0" smtClean="0"/>
          </a:p>
          <a:p>
            <a:pPr marL="800100" lvl="1" indent="-342900">
              <a:buFont typeface="Wingdings" panose="05000000000000000000" pitchFamily="2" charset="2"/>
              <a:buChar char="l"/>
            </a:pPr>
            <a:r>
              <a:rPr kumimoji="0" lang="zh-CN" altLang="en-US" sz="2000" dirty="0" smtClean="0"/>
              <a:t>顺序前进法</a:t>
            </a:r>
            <a:endParaRPr kumimoji="0" lang="en-US" altLang="zh-CN" sz="2000" dirty="0" smtClean="0"/>
          </a:p>
          <a:p>
            <a:pPr marL="800100" lvl="1" indent="-342900">
              <a:buFont typeface="Wingdings" panose="05000000000000000000" pitchFamily="2" charset="2"/>
              <a:buChar char="l"/>
            </a:pPr>
            <a:r>
              <a:rPr kumimoji="0" lang="zh-CN" altLang="en-US" sz="2000" dirty="0" smtClean="0"/>
              <a:t>顺序后退法</a:t>
            </a:r>
            <a:endParaRPr kumimoji="0" lang="en-US" altLang="zh-CN" sz="2000" dirty="0" smtClean="0"/>
          </a:p>
          <a:p>
            <a:pPr marL="800100" lvl="1" indent="-342900">
              <a:buFont typeface="Wingdings" panose="05000000000000000000" pitchFamily="2" charset="2"/>
              <a:buChar char="l"/>
            </a:pPr>
            <a:r>
              <a:rPr kumimoji="0" lang="zh-CN" altLang="en-US" sz="2000" dirty="0" smtClean="0"/>
              <a:t>增</a:t>
            </a:r>
            <a:r>
              <a:rPr kumimoji="0" lang="en-US" altLang="zh-CN" sz="2000" i="1" dirty="0" smtClean="0"/>
              <a:t>l</a:t>
            </a:r>
            <a:r>
              <a:rPr kumimoji="0" lang="zh-CN" altLang="en-US" sz="2000" dirty="0" smtClean="0"/>
              <a:t>减</a:t>
            </a:r>
            <a:r>
              <a:rPr kumimoji="0" lang="en-US" altLang="zh-CN" sz="2000" i="1" dirty="0" smtClean="0"/>
              <a:t>r</a:t>
            </a:r>
            <a:r>
              <a:rPr kumimoji="0" lang="zh-CN" altLang="en-US" sz="2000" dirty="0" smtClean="0"/>
              <a:t>法（</a:t>
            </a:r>
            <a:r>
              <a:rPr kumimoji="0" lang="en-US" altLang="zh-CN" sz="2000" i="1" dirty="0" smtClean="0"/>
              <a:t>l-r</a:t>
            </a:r>
            <a:r>
              <a:rPr kumimoji="0" lang="zh-CN" altLang="en-US" sz="2000" dirty="0" smtClean="0"/>
              <a:t>法）</a:t>
            </a:r>
            <a:endParaRPr kumimoji="0" lang="en-US" altLang="zh-CN" sz="2000" dirty="0" smtClean="0"/>
          </a:p>
        </p:txBody>
      </p:sp>
      <p:sp>
        <p:nvSpPr>
          <p:cNvPr id="7" name="TextBox 6"/>
          <p:cNvSpPr txBox="1"/>
          <p:nvPr/>
        </p:nvSpPr>
        <p:spPr>
          <a:xfrm>
            <a:off x="755576" y="1628800"/>
            <a:ext cx="3031599" cy="461665"/>
          </a:xfrm>
          <a:prstGeom prst="rect">
            <a:avLst/>
          </a:prstGeom>
          <a:noFill/>
        </p:spPr>
        <p:txBody>
          <a:bodyPr wrap="none" rtlCol="0">
            <a:spAutoFit/>
          </a:bodyPr>
          <a:lstStyle/>
          <a:p>
            <a:r>
              <a:rPr lang="en-US" altLang="zh-CN" sz="2400" dirty="0" smtClean="0"/>
              <a:t>5.5.2 </a:t>
            </a:r>
            <a:r>
              <a:rPr lang="zh-CN" altLang="en-US" sz="2400" dirty="0" smtClean="0"/>
              <a:t>特征选择的方法</a:t>
            </a:r>
            <a:endParaRPr lang="zh-CN" altLang="en-US" sz="2400" dirty="0"/>
          </a:p>
        </p:txBody>
      </p:sp>
    </p:spTree>
    <p:extLst>
      <p:ext uri="{BB962C8B-B14F-4D97-AF65-F5344CB8AC3E}">
        <p14:creationId xmlns:p14="http://schemas.microsoft.com/office/powerpoint/2010/main" val="4141628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66</a:t>
            </a:fld>
            <a:endParaRPr lang="zh-CN" altLang="en-US" sz="2800" dirty="0"/>
          </a:p>
        </p:txBody>
      </p:sp>
      <mc:AlternateContent xmlns:mc="http://schemas.openxmlformats.org/markup-compatibility/2006" xmlns:a14="http://schemas.microsoft.com/office/drawing/2010/main">
        <mc:Choice Requires="a14">
          <p:sp>
            <p:nvSpPr>
              <p:cNvPr id="3" name="TextBox 2"/>
              <p:cNvSpPr txBox="1"/>
              <p:nvPr/>
            </p:nvSpPr>
            <p:spPr>
              <a:xfrm>
                <a:off x="827584" y="2276872"/>
                <a:ext cx="7272808" cy="211423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基本做法</a:t>
                </a:r>
                <a:endParaRPr kumimoji="0" lang="en-US" altLang="zh-CN" sz="2000" dirty="0" smtClean="0"/>
              </a:p>
              <a:p>
                <a:r>
                  <a:rPr kumimoji="0" lang="en-US" altLang="zh-CN" sz="2000" dirty="0"/>
                  <a:t> </a:t>
                </a:r>
                <a:r>
                  <a:rPr kumimoji="0" lang="en-US" altLang="zh-CN" sz="2000" dirty="0" smtClean="0"/>
                  <a:t>       </a:t>
                </a:r>
                <a:r>
                  <a:rPr kumimoji="0" lang="zh-CN" altLang="en-US" sz="2000" dirty="0" smtClean="0"/>
                  <a:t>计算出所有可能特征组合的测度，进行比较，并选择出最优特征组合</a:t>
                </a:r>
                <a:endParaRPr kumimoji="0" lang="en-US" altLang="zh-CN" sz="2000" dirty="0" smtClean="0"/>
              </a:p>
              <a:p>
                <a:pPr marL="342900" indent="-342900">
                  <a:buFont typeface="Wingdings" panose="05000000000000000000" pitchFamily="2" charset="2"/>
                  <a:buChar char="Ø"/>
                </a:pPr>
                <a:r>
                  <a:rPr kumimoji="0" lang="zh-CN" altLang="en-US" sz="2000" dirty="0" smtClean="0"/>
                  <a:t>可能的特征组合数</a:t>
                </a:r>
                <a:endParaRPr kumimoji="0" lang="en-US" altLang="zh-CN" sz="2000" dirty="0" smtClean="0"/>
              </a:p>
              <a:p>
                <a:pPr lvl="1"/>
                <a:r>
                  <a:rPr kumimoji="0" lang="zh-CN" altLang="en-US" sz="2000" dirty="0" smtClean="0"/>
                  <a:t>从</a:t>
                </a:r>
                <a:r>
                  <a:rPr kumimoji="0" lang="en-US" altLang="zh-CN" sz="2000" i="1" dirty="0" smtClean="0"/>
                  <a:t>n</a:t>
                </a:r>
                <a:r>
                  <a:rPr kumimoji="0" lang="zh-CN" altLang="en-US" sz="2000" dirty="0" smtClean="0"/>
                  <a:t>个特征中挑选出</a:t>
                </a:r>
                <a:r>
                  <a:rPr kumimoji="0" lang="en-US" altLang="zh-CN" sz="2000" i="1" dirty="0" smtClean="0"/>
                  <a:t>d</a:t>
                </a:r>
                <a:r>
                  <a:rPr kumimoji="0" lang="zh-CN" altLang="en-US" sz="2000" dirty="0" smtClean="0"/>
                  <a:t>个，得到的所有可能的特征子集数为</a:t>
                </a:r>
                <a14:m>
                  <m:oMath xmlns:m="http://schemas.openxmlformats.org/officeDocument/2006/math">
                    <m:sSubSup>
                      <m:sSubSupPr>
                        <m:ctrlPr>
                          <a:rPr kumimoji="0" lang="en-US" altLang="zh-CN" sz="2000" i="1" smtClean="0">
                            <a:latin typeface="Cambria Math"/>
                          </a:rPr>
                        </m:ctrlPr>
                      </m:sSubSupPr>
                      <m:e>
                        <m:r>
                          <a:rPr kumimoji="0" lang="en-US" altLang="zh-CN" sz="2000" b="0" i="1" smtClean="0">
                            <a:latin typeface="Cambria Math"/>
                          </a:rPr>
                          <m:t>𝐶</m:t>
                        </m:r>
                      </m:e>
                      <m:sub>
                        <m:r>
                          <a:rPr kumimoji="0" lang="en-US" altLang="zh-CN" sz="2000" b="0" i="1" smtClean="0">
                            <a:latin typeface="Cambria Math"/>
                          </a:rPr>
                          <m:t>𝑛</m:t>
                        </m:r>
                      </m:sub>
                      <m:sup>
                        <m:r>
                          <a:rPr kumimoji="0" lang="en-US" altLang="zh-CN" sz="2000" b="0" i="1" smtClean="0">
                            <a:latin typeface="Cambria Math"/>
                          </a:rPr>
                          <m:t>𝑑</m:t>
                        </m:r>
                      </m:sup>
                    </m:sSubSup>
                    <m:r>
                      <a:rPr kumimoji="0" lang="en-US" altLang="zh-CN" sz="2000" b="0" i="1" smtClean="0">
                        <a:latin typeface="Cambria Math"/>
                      </a:rPr>
                      <m:t>=</m:t>
                    </m:r>
                    <m:f>
                      <m:fPr>
                        <m:ctrlPr>
                          <a:rPr kumimoji="0" lang="en-US" altLang="zh-CN" sz="2000" b="0" i="1" smtClean="0">
                            <a:latin typeface="Cambria Math"/>
                          </a:rPr>
                        </m:ctrlPr>
                      </m:fPr>
                      <m:num>
                        <m:r>
                          <a:rPr kumimoji="0" lang="en-US" altLang="zh-CN" sz="2000" b="0" i="1" smtClean="0">
                            <a:latin typeface="Cambria Math"/>
                          </a:rPr>
                          <m:t>𝑛</m:t>
                        </m:r>
                        <m:r>
                          <a:rPr kumimoji="0" lang="en-US" altLang="zh-CN" sz="2000" b="0" i="1" smtClean="0">
                            <a:latin typeface="Cambria Math"/>
                          </a:rPr>
                          <m:t>!</m:t>
                        </m:r>
                      </m:num>
                      <m:den>
                        <m:d>
                          <m:dPr>
                            <m:ctrlPr>
                              <a:rPr kumimoji="0" lang="en-US" altLang="zh-CN" sz="2000" b="0" i="1" smtClean="0">
                                <a:latin typeface="Cambria Math"/>
                              </a:rPr>
                            </m:ctrlPr>
                          </m:dPr>
                          <m:e>
                            <m:r>
                              <a:rPr kumimoji="0" lang="en-US" altLang="zh-CN" sz="2000" b="0" i="1" smtClean="0">
                                <a:latin typeface="Cambria Math"/>
                              </a:rPr>
                              <m:t>𝑛</m:t>
                            </m:r>
                            <m:r>
                              <a:rPr kumimoji="0" lang="en-US" altLang="zh-CN" sz="2000" b="0" i="1" smtClean="0">
                                <a:latin typeface="Cambria Math"/>
                              </a:rPr>
                              <m:t>−</m:t>
                            </m:r>
                            <m:r>
                              <a:rPr kumimoji="0" lang="en-US" altLang="zh-CN" sz="2000" b="0" i="1" smtClean="0">
                                <a:latin typeface="Cambria Math"/>
                              </a:rPr>
                              <m:t>𝑑</m:t>
                            </m:r>
                          </m:e>
                        </m:d>
                        <m:r>
                          <a:rPr kumimoji="0" lang="en-US" altLang="zh-CN" sz="2000" b="0" i="1" smtClean="0">
                            <a:latin typeface="Cambria Math"/>
                          </a:rPr>
                          <m:t>!</m:t>
                        </m:r>
                        <m:r>
                          <a:rPr kumimoji="0" lang="en-US" altLang="zh-CN" sz="2000" b="0" i="1" smtClean="0">
                            <a:latin typeface="Cambria Math"/>
                          </a:rPr>
                          <m:t>𝑑</m:t>
                        </m:r>
                        <m:r>
                          <a:rPr kumimoji="0" lang="en-US" altLang="zh-CN" sz="2000" b="0" i="1" smtClean="0">
                            <a:latin typeface="Cambria Math"/>
                          </a:rPr>
                          <m:t>!</m:t>
                        </m:r>
                      </m:den>
                    </m:f>
                  </m:oMath>
                </a14:m>
                <a:endParaRPr kumimoji="0" lang="en-US" altLang="zh-CN" sz="2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827584" y="2276872"/>
                <a:ext cx="7272808" cy="2114233"/>
              </a:xfrm>
              <a:prstGeom prst="rect">
                <a:avLst/>
              </a:prstGeom>
              <a:blipFill rotWithShape="1">
                <a:blip r:embed="rId2"/>
                <a:stretch>
                  <a:fillRect l="-922" t="-2023"/>
                </a:stretch>
              </a:blipFill>
            </p:spPr>
            <p:txBody>
              <a:bodyPr/>
              <a:lstStyle/>
              <a:p>
                <a:r>
                  <a:rPr lang="zh-CN" altLang="en-US">
                    <a:noFill/>
                  </a:rPr>
                  <a:t> </a:t>
                </a:r>
              </a:p>
            </p:txBody>
          </p:sp>
        </mc:Fallback>
      </mc:AlternateContent>
      <p:sp>
        <p:nvSpPr>
          <p:cNvPr id="7" name="TextBox 6"/>
          <p:cNvSpPr txBox="1"/>
          <p:nvPr/>
        </p:nvSpPr>
        <p:spPr>
          <a:xfrm>
            <a:off x="755576" y="1628800"/>
            <a:ext cx="569899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lang="zh-CN" altLang="en-US" sz="2400" dirty="0" smtClean="0"/>
              <a:t>穷举法</a:t>
            </a:r>
            <a:endParaRPr lang="zh-CN" altLang="en-US" sz="2400" dirty="0"/>
          </a:p>
        </p:txBody>
      </p:sp>
    </p:spTree>
    <p:extLst>
      <p:ext uri="{BB962C8B-B14F-4D97-AF65-F5344CB8AC3E}">
        <p14:creationId xmlns:p14="http://schemas.microsoft.com/office/powerpoint/2010/main" val="31659797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67</a:t>
            </a:fld>
            <a:endParaRPr lang="zh-CN" altLang="en-US" sz="2800" dirty="0"/>
          </a:p>
        </p:txBody>
      </p:sp>
      <mc:AlternateContent xmlns:mc="http://schemas.openxmlformats.org/markup-compatibility/2006" xmlns:a14="http://schemas.microsoft.com/office/drawing/2010/main">
        <mc:Choice Requires="a14">
          <p:sp>
            <p:nvSpPr>
              <p:cNvPr id="3" name="TextBox 2"/>
              <p:cNvSpPr txBox="1"/>
              <p:nvPr/>
            </p:nvSpPr>
            <p:spPr>
              <a:xfrm>
                <a:off x="789809" y="2276872"/>
                <a:ext cx="7272808" cy="2554545"/>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原理</a:t>
                </a:r>
                <a:endParaRPr kumimoji="0" lang="en-US" altLang="zh-CN" sz="2000" dirty="0" smtClean="0"/>
              </a:p>
              <a:p>
                <a:r>
                  <a:rPr kumimoji="0" lang="en-US" altLang="zh-CN" sz="2000" dirty="0"/>
                  <a:t> </a:t>
                </a:r>
                <a:r>
                  <a:rPr kumimoji="0" lang="en-US" altLang="zh-CN" sz="2000" dirty="0" smtClean="0"/>
                  <a:t>     </a:t>
                </a:r>
                <a:r>
                  <a:rPr kumimoji="0" lang="zh-CN" altLang="en-US" sz="2000" dirty="0" smtClean="0"/>
                  <a:t>如果可分性测度对于维度是单调的，即从</a:t>
                </a:r>
                <a:r>
                  <a:rPr kumimoji="0" lang="en-US" altLang="zh-CN" sz="2000" i="1" dirty="0" smtClean="0"/>
                  <a:t>n</a:t>
                </a:r>
                <a:r>
                  <a:rPr kumimoji="0" lang="zh-CN" altLang="en-US" sz="2000" dirty="0" smtClean="0"/>
                  <a:t>个特征中选择</a:t>
                </a:r>
                <a:r>
                  <a:rPr kumimoji="0" lang="en-US" altLang="zh-CN" sz="2000" i="1" dirty="0" smtClean="0"/>
                  <a:t>m</a:t>
                </a:r>
                <a:r>
                  <a:rPr kumimoji="0" lang="zh-CN" altLang="en-US" sz="2000" dirty="0" smtClean="0"/>
                  <a:t>个特征，再从</a:t>
                </a:r>
                <a:r>
                  <a:rPr kumimoji="0" lang="en-US" altLang="zh-CN" sz="2000" i="1" dirty="0" smtClean="0"/>
                  <a:t>m</a:t>
                </a:r>
                <a:r>
                  <a:rPr kumimoji="0" lang="zh-CN" altLang="en-US" sz="2000" dirty="0" smtClean="0"/>
                  <a:t>个特征中选择</a:t>
                </a:r>
                <a:r>
                  <a:rPr kumimoji="0" lang="en-US" altLang="zh-CN" sz="2000" i="1" dirty="0" smtClean="0"/>
                  <a:t>k</a:t>
                </a:r>
                <a:r>
                  <a:rPr kumimoji="0" lang="zh-CN" altLang="en-US" sz="2000" dirty="0" smtClean="0"/>
                  <a:t>个特征时，有</a:t>
                </a:r>
                <a14:m>
                  <m:oMath xmlns:m="http://schemas.openxmlformats.org/officeDocument/2006/math">
                    <m:sSub>
                      <m:sSubPr>
                        <m:ctrlPr>
                          <a:rPr kumimoji="0" lang="en-US" altLang="zh-CN" sz="2000" i="1" smtClean="0">
                            <a:latin typeface="Cambria Math"/>
                          </a:rPr>
                        </m:ctrlPr>
                      </m:sSubPr>
                      <m:e>
                        <m:r>
                          <a:rPr kumimoji="0" lang="en-US" altLang="zh-CN" sz="2000" b="0" i="1" smtClean="0">
                            <a:latin typeface="Cambria Math"/>
                          </a:rPr>
                          <m:t>𝐽</m:t>
                        </m:r>
                      </m:e>
                      <m:sub>
                        <m:r>
                          <a:rPr kumimoji="0" lang="en-US" altLang="zh-CN" sz="2000" b="0" i="1" smtClean="0">
                            <a:latin typeface="Cambria Math"/>
                          </a:rPr>
                          <m:t>𝑛</m:t>
                        </m:r>
                      </m:sub>
                    </m:sSub>
                    <m:r>
                      <a:rPr kumimoji="0" lang="en-US" altLang="zh-CN" sz="2000" i="1" smtClean="0">
                        <a:latin typeface="Cambria Math"/>
                        <a:ea typeface="Cambria Math"/>
                      </a:rPr>
                      <m:t>≥</m:t>
                    </m:r>
                    <m:sSub>
                      <m:sSubPr>
                        <m:ctrlPr>
                          <a:rPr kumimoji="0" lang="en-US" altLang="zh-CN" sz="2000" i="1" smtClean="0">
                            <a:latin typeface="Cambria Math"/>
                            <a:ea typeface="Cambria Math"/>
                          </a:rPr>
                        </m:ctrlPr>
                      </m:sSubPr>
                      <m:e>
                        <m:r>
                          <a:rPr kumimoji="0" lang="en-US" altLang="zh-CN" sz="2000" b="0" i="1" smtClean="0">
                            <a:latin typeface="Cambria Math"/>
                            <a:ea typeface="Cambria Math"/>
                          </a:rPr>
                          <m:t>𝐽</m:t>
                        </m:r>
                      </m:e>
                      <m:sub>
                        <m:r>
                          <a:rPr kumimoji="0" lang="en-US" altLang="zh-CN" sz="2000" b="0" i="1" smtClean="0">
                            <a:latin typeface="Cambria Math"/>
                            <a:ea typeface="Cambria Math"/>
                          </a:rPr>
                          <m:t>𝑚</m:t>
                        </m:r>
                      </m:sub>
                    </m:sSub>
                    <m:r>
                      <a:rPr kumimoji="0" lang="en-US" altLang="zh-CN" sz="2000" i="1" smtClean="0">
                        <a:latin typeface="Cambria Math"/>
                        <a:ea typeface="Cambria Math"/>
                      </a:rPr>
                      <m:t>≥</m:t>
                    </m:r>
                    <m:sSub>
                      <m:sSubPr>
                        <m:ctrlPr>
                          <a:rPr kumimoji="0" lang="en-US" altLang="zh-CN" sz="2000" i="1" smtClean="0">
                            <a:latin typeface="Cambria Math"/>
                            <a:ea typeface="Cambria Math"/>
                          </a:rPr>
                        </m:ctrlPr>
                      </m:sSubPr>
                      <m:e>
                        <m:r>
                          <a:rPr kumimoji="0" lang="en-US" altLang="zh-CN" sz="2000" b="0" i="1" smtClean="0">
                            <a:latin typeface="Cambria Math"/>
                            <a:ea typeface="Cambria Math"/>
                          </a:rPr>
                          <m:t>𝐽</m:t>
                        </m:r>
                      </m:e>
                      <m:sub>
                        <m:r>
                          <a:rPr kumimoji="0" lang="en-US" altLang="zh-CN" sz="2000" b="0" i="1" smtClean="0">
                            <a:latin typeface="Cambria Math"/>
                            <a:ea typeface="Cambria Math"/>
                          </a:rPr>
                          <m:t>𝑘</m:t>
                        </m:r>
                      </m:sub>
                    </m:sSub>
                  </m:oMath>
                </a14:m>
                <a:r>
                  <a:rPr kumimoji="0" lang="zh-CN" altLang="en-US" sz="2000" dirty="0" smtClean="0"/>
                  <a:t>。</a:t>
                </a:r>
                <a:endParaRPr kumimoji="0" lang="en-US" altLang="zh-CN" sz="2000" dirty="0" smtClean="0"/>
              </a:p>
              <a:p>
                <a:pPr marL="342900" indent="-342900">
                  <a:buFont typeface="Wingdings" panose="05000000000000000000" pitchFamily="2" charset="2"/>
                  <a:buChar char="Ø"/>
                </a:pPr>
                <a:r>
                  <a:rPr kumimoji="0" lang="zh-CN" altLang="en-US" sz="2000" dirty="0" smtClean="0"/>
                  <a:t>做法</a:t>
                </a:r>
                <a:endParaRPr kumimoji="0" lang="en-US" altLang="zh-CN" sz="2000" dirty="0" smtClean="0"/>
              </a:p>
              <a:p>
                <a:pPr marL="800100" lvl="1" indent="-342900">
                  <a:buFont typeface="Wingdings" panose="05000000000000000000" pitchFamily="2" charset="2"/>
                  <a:buChar char="l"/>
                </a:pPr>
                <a:r>
                  <a:rPr kumimoji="0" lang="zh-CN" altLang="en-US" sz="2000" dirty="0" smtClean="0"/>
                  <a:t>构建一个搜索树（或称解树）</a:t>
                </a:r>
                <a:endParaRPr kumimoji="0" lang="en-US" altLang="zh-CN" sz="2000" dirty="0" smtClean="0"/>
              </a:p>
              <a:p>
                <a:pPr marL="800100" lvl="1" indent="-342900">
                  <a:buFont typeface="Wingdings" panose="05000000000000000000" pitchFamily="2" charset="2"/>
                  <a:buChar char="l"/>
                </a:pPr>
                <a:r>
                  <a:rPr kumimoji="0" lang="zh-CN" altLang="en-US" sz="2000" dirty="0" smtClean="0"/>
                  <a:t>沿着树自上而下、从右到左</a:t>
                </a:r>
                <a:r>
                  <a:rPr kumimoji="0" lang="zh-CN" altLang="en-US" sz="2000" dirty="0"/>
                  <a:t>搜索可能的组合</a:t>
                </a:r>
                <a:endParaRPr kumimoji="0" lang="en-US" altLang="zh-CN" sz="2000" dirty="0"/>
              </a:p>
              <a:p>
                <a:pPr marL="800100" lvl="1" indent="-342900">
                  <a:buFont typeface="Wingdings" panose="05000000000000000000" pitchFamily="2" charset="2"/>
                  <a:buChar char="l"/>
                </a:pPr>
                <a:r>
                  <a:rPr kumimoji="0" lang="zh-CN" altLang="en-US" sz="2000" dirty="0" smtClean="0"/>
                  <a:t>分支定界策略：如果某个节点的准则函数变小，则其下面的子节点准则函数一定小，故可以不搜索其子节点</a:t>
                </a:r>
                <a:endParaRPr kumimoji="0" lang="en-US" altLang="zh-CN" sz="2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789809" y="2276872"/>
                <a:ext cx="7272808" cy="2554545"/>
              </a:xfrm>
              <a:prstGeom prst="rect">
                <a:avLst/>
              </a:prstGeom>
              <a:blipFill rotWithShape="1">
                <a:blip r:embed="rId2"/>
                <a:stretch>
                  <a:fillRect l="-922" t="-1671" r="-419" b="-2864"/>
                </a:stretch>
              </a:blipFill>
            </p:spPr>
            <p:txBody>
              <a:bodyPr/>
              <a:lstStyle/>
              <a:p>
                <a:r>
                  <a:rPr lang="zh-CN" altLang="en-US">
                    <a:noFill/>
                  </a:rPr>
                  <a:t> </a:t>
                </a:r>
              </a:p>
            </p:txBody>
          </p:sp>
        </mc:Fallback>
      </mc:AlternateContent>
      <p:sp>
        <p:nvSpPr>
          <p:cNvPr id="7" name="TextBox 6"/>
          <p:cNvSpPr txBox="1"/>
          <p:nvPr/>
        </p:nvSpPr>
        <p:spPr>
          <a:xfrm>
            <a:off x="755576" y="1628800"/>
            <a:ext cx="662232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lang="zh-CN" altLang="en-US" sz="2400" dirty="0" smtClean="0"/>
              <a:t>分支定界算法</a:t>
            </a:r>
            <a:endParaRPr lang="zh-CN" altLang="en-US" sz="2400" dirty="0"/>
          </a:p>
        </p:txBody>
      </p:sp>
      <p:sp>
        <p:nvSpPr>
          <p:cNvPr id="2" name="TextBox 1"/>
          <p:cNvSpPr txBox="1"/>
          <p:nvPr/>
        </p:nvSpPr>
        <p:spPr>
          <a:xfrm>
            <a:off x="2339752" y="5629310"/>
            <a:ext cx="3278462" cy="400110"/>
          </a:xfrm>
          <a:prstGeom prst="rect">
            <a:avLst/>
          </a:prstGeom>
          <a:noFill/>
        </p:spPr>
        <p:txBody>
          <a:bodyPr wrap="none" rtlCol="0">
            <a:spAutoFit/>
          </a:bodyPr>
          <a:lstStyle/>
          <a:p>
            <a:r>
              <a:rPr lang="zh-CN" altLang="en-US" sz="2000" dirty="0" smtClean="0">
                <a:solidFill>
                  <a:srgbClr val="FF0000"/>
                </a:solidFill>
              </a:rPr>
              <a:t>分支定界算法又称</a:t>
            </a:r>
            <a:r>
              <a:rPr lang="en-US" altLang="zh-CN" sz="2000" dirty="0" smtClean="0">
                <a:solidFill>
                  <a:srgbClr val="FF0000"/>
                </a:solidFill>
              </a:rPr>
              <a:t>BAB</a:t>
            </a:r>
            <a:r>
              <a:rPr lang="zh-CN" altLang="en-US" sz="2000" dirty="0" smtClean="0">
                <a:solidFill>
                  <a:srgbClr val="FF0000"/>
                </a:solidFill>
              </a:rPr>
              <a:t>算法</a:t>
            </a:r>
            <a:endParaRPr lang="zh-CN" altLang="en-US" sz="2000" dirty="0">
              <a:solidFill>
                <a:srgbClr val="FF0000"/>
              </a:solidFill>
            </a:endParaRPr>
          </a:p>
        </p:txBody>
      </p:sp>
    </p:spTree>
    <p:extLst>
      <p:ext uri="{BB962C8B-B14F-4D97-AF65-F5344CB8AC3E}">
        <p14:creationId xmlns:p14="http://schemas.microsoft.com/office/powerpoint/2010/main" val="27202016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38915"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38917"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68</a:t>
            </a:fld>
            <a:endParaRPr lang="zh-CN" altLang="en-US" sz="2800" dirty="0"/>
          </a:p>
        </p:txBody>
      </p:sp>
      <p:sp>
        <p:nvSpPr>
          <p:cNvPr id="3" name="TextBox 2"/>
          <p:cNvSpPr txBox="1"/>
          <p:nvPr/>
        </p:nvSpPr>
        <p:spPr>
          <a:xfrm>
            <a:off x="755576" y="2204864"/>
            <a:ext cx="5654399" cy="400110"/>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以</a:t>
            </a:r>
            <a:r>
              <a:rPr kumimoji="0" lang="en-US" altLang="zh-CN" sz="2000" dirty="0" smtClean="0"/>
              <a:t>6</a:t>
            </a:r>
            <a:r>
              <a:rPr kumimoji="0" lang="zh-CN" altLang="en-US" sz="2000" dirty="0" smtClean="0"/>
              <a:t>个特征中选</a:t>
            </a:r>
            <a:r>
              <a:rPr kumimoji="0" lang="en-US" altLang="zh-CN" sz="2000" dirty="0" smtClean="0"/>
              <a:t>2</a:t>
            </a:r>
            <a:r>
              <a:rPr kumimoji="0" lang="zh-CN" altLang="en-US" sz="2000" dirty="0" smtClean="0"/>
              <a:t>个为例构建树，构建结果如图</a:t>
            </a:r>
            <a:endParaRPr kumimoji="0" lang="en-US" altLang="zh-CN" sz="2000" dirty="0" smtClean="0"/>
          </a:p>
        </p:txBody>
      </p:sp>
      <p:sp>
        <p:nvSpPr>
          <p:cNvPr id="7" name="TextBox 6"/>
          <p:cNvSpPr txBox="1"/>
          <p:nvPr/>
        </p:nvSpPr>
        <p:spPr>
          <a:xfrm>
            <a:off x="755576" y="1628800"/>
            <a:ext cx="662232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lang="zh-CN" altLang="en-US" sz="2400" dirty="0" smtClean="0"/>
              <a:t>分支定界算法</a:t>
            </a:r>
            <a:endParaRPr lang="zh-CN" altLang="en-US" sz="2400" dirty="0"/>
          </a:p>
        </p:txBody>
      </p:sp>
      <p:sp>
        <p:nvSpPr>
          <p:cNvPr id="4" name="矩形 3"/>
          <p:cNvSpPr/>
          <p:nvPr/>
        </p:nvSpPr>
        <p:spPr>
          <a:xfrm>
            <a:off x="1979712" y="5908904"/>
            <a:ext cx="4572000" cy="400110"/>
          </a:xfrm>
          <a:prstGeom prst="rect">
            <a:avLst/>
          </a:prstGeom>
        </p:spPr>
        <p:txBody>
          <a:bodyPr>
            <a:spAutoFit/>
          </a:bodyPr>
          <a:lstStyle/>
          <a:p>
            <a:r>
              <a:rPr lang="en-US" altLang="zh-CN" sz="2000" b="1" dirty="0">
                <a:latin typeface="仿宋_GB2312" pitchFamily="49" charset="-122"/>
                <a:ea typeface="仿宋_GB2312" pitchFamily="49" charset="-122"/>
              </a:rPr>
              <a:t>(a)</a:t>
            </a:r>
            <a:r>
              <a:rPr lang="zh-CN" altLang="en-US" sz="2000" b="1" dirty="0">
                <a:latin typeface="仿宋_GB2312" pitchFamily="49" charset="-122"/>
                <a:ea typeface="仿宋_GB2312" pitchFamily="49" charset="-122"/>
              </a:rPr>
              <a:t>搜索树    </a:t>
            </a:r>
            <a:r>
              <a:rPr lang="en-US" altLang="zh-CN" sz="2000" b="1" dirty="0">
                <a:latin typeface="仿宋_GB2312" pitchFamily="49" charset="-122"/>
                <a:ea typeface="仿宋_GB2312" pitchFamily="49" charset="-122"/>
              </a:rPr>
              <a:t>(b)</a:t>
            </a:r>
            <a:r>
              <a:rPr lang="zh-CN" altLang="en-US" sz="2000" b="1" dirty="0">
                <a:latin typeface="仿宋_GB2312" pitchFamily="49" charset="-122"/>
                <a:ea typeface="仿宋_GB2312" pitchFamily="49" charset="-122"/>
              </a:rPr>
              <a:t>搜索回溯示意图</a:t>
            </a:r>
            <a:endParaRPr lang="zh-CN" altLang="en-US" sz="2000" dirty="0"/>
          </a:p>
        </p:txBody>
      </p:sp>
      <p:graphicFrame>
        <p:nvGraphicFramePr>
          <p:cNvPr id="10" name="Object 6"/>
          <p:cNvGraphicFramePr>
            <a:graphicFrameLocks noChangeAspect="1"/>
          </p:cNvGraphicFramePr>
          <p:nvPr>
            <p:extLst>
              <p:ext uri="{D42A27DB-BD31-4B8C-83A1-F6EECF244321}">
                <p14:modId xmlns:p14="http://schemas.microsoft.com/office/powerpoint/2010/main" val="4033082157"/>
              </p:ext>
            </p:extLst>
          </p:nvPr>
        </p:nvGraphicFramePr>
        <p:xfrm>
          <a:off x="1475656" y="2720873"/>
          <a:ext cx="7039744" cy="3176181"/>
        </p:xfrm>
        <a:graphic>
          <a:graphicData uri="http://schemas.openxmlformats.org/presentationml/2006/ole">
            <mc:AlternateContent xmlns:mc="http://schemas.openxmlformats.org/markup-compatibility/2006">
              <mc:Choice xmlns:v="urn:schemas-microsoft-com:vml" Requires="v">
                <p:oleObj spid="_x0000_s360517" r:id="rId3" imgW="5044440" imgH="1851660" progId="">
                  <p:embed/>
                </p:oleObj>
              </mc:Choice>
              <mc:Fallback>
                <p:oleObj r:id="rId3" imgW="5044440" imgH="18516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720873"/>
                        <a:ext cx="7039744" cy="3176181"/>
                      </a:xfrm>
                      <a:prstGeom prst="rect">
                        <a:avLst/>
                      </a:prstGeom>
                      <a:solidFill>
                        <a:srgbClr val="FFEFF7"/>
                      </a:solidFill>
                      <a:ln>
                        <a:noFill/>
                      </a:ln>
                      <a:effectLst/>
                      <a:extLst/>
                    </p:spPr>
                  </p:pic>
                </p:oleObj>
              </mc:Fallback>
            </mc:AlternateContent>
          </a:graphicData>
        </a:graphic>
      </p:graphicFrame>
      <p:sp>
        <p:nvSpPr>
          <p:cNvPr id="11" name="Text Box 7"/>
          <p:cNvSpPr txBox="1">
            <a:spLocks noChangeArrowheads="1"/>
          </p:cNvSpPr>
          <p:nvPr/>
        </p:nvSpPr>
        <p:spPr bwMode="auto">
          <a:xfrm>
            <a:off x="1381832" y="2817109"/>
            <a:ext cx="576263" cy="292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lnSpc>
                <a:spcPct val="125000"/>
              </a:lnSpc>
              <a:spcBef>
                <a:spcPct val="15000"/>
              </a:spcBef>
            </a:pPr>
            <a:r>
              <a:rPr lang="en-US" altLang="zh-CN" sz="2800" dirty="0"/>
              <a:t>s=0</a:t>
            </a:r>
          </a:p>
          <a:p>
            <a:pPr algn="l">
              <a:lnSpc>
                <a:spcPct val="125000"/>
              </a:lnSpc>
              <a:spcBef>
                <a:spcPct val="15000"/>
              </a:spcBef>
            </a:pPr>
            <a:r>
              <a:rPr lang="en-US" altLang="zh-CN" sz="2800" dirty="0"/>
              <a:t>s=1</a:t>
            </a:r>
          </a:p>
          <a:p>
            <a:pPr algn="l">
              <a:lnSpc>
                <a:spcPct val="125000"/>
              </a:lnSpc>
              <a:spcBef>
                <a:spcPct val="15000"/>
              </a:spcBef>
            </a:pPr>
            <a:r>
              <a:rPr lang="en-US" altLang="zh-CN" sz="2800" dirty="0"/>
              <a:t>s=2</a:t>
            </a:r>
          </a:p>
          <a:p>
            <a:pPr algn="l">
              <a:lnSpc>
                <a:spcPct val="125000"/>
              </a:lnSpc>
              <a:spcBef>
                <a:spcPct val="15000"/>
              </a:spcBef>
            </a:pPr>
            <a:r>
              <a:rPr lang="en-US" altLang="zh-CN" sz="2800" dirty="0"/>
              <a:t>s=3</a:t>
            </a:r>
          </a:p>
          <a:p>
            <a:pPr algn="l">
              <a:lnSpc>
                <a:spcPct val="125000"/>
              </a:lnSpc>
              <a:spcBef>
                <a:spcPct val="15000"/>
              </a:spcBef>
            </a:pPr>
            <a:r>
              <a:rPr lang="en-US" altLang="zh-CN" sz="2800" dirty="0"/>
              <a:t>s=4</a:t>
            </a:r>
          </a:p>
        </p:txBody>
      </p:sp>
    </p:spTree>
    <p:extLst>
      <p:ext uri="{BB962C8B-B14F-4D97-AF65-F5344CB8AC3E}">
        <p14:creationId xmlns:p14="http://schemas.microsoft.com/office/powerpoint/2010/main" val="42343531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64" name="Group 4"/>
          <p:cNvGrpSpPr>
            <a:grpSpLocks/>
          </p:cNvGrpSpPr>
          <p:nvPr/>
        </p:nvGrpSpPr>
        <p:grpSpPr bwMode="auto">
          <a:xfrm>
            <a:off x="5613398" y="3606799"/>
            <a:ext cx="3241675" cy="2549525"/>
            <a:chOff x="2653" y="962"/>
            <a:chExt cx="2767" cy="1652"/>
          </a:xfrm>
        </p:grpSpPr>
        <p:sp>
          <p:nvSpPr>
            <p:cNvPr id="1628165" name="Oval 5"/>
            <p:cNvSpPr>
              <a:spLocks noChangeArrowheads="1"/>
            </p:cNvSpPr>
            <p:nvPr/>
          </p:nvSpPr>
          <p:spPr bwMode="auto">
            <a:xfrm>
              <a:off x="4485" y="96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66" name="Oval 6"/>
            <p:cNvSpPr>
              <a:spLocks noChangeArrowheads="1"/>
            </p:cNvSpPr>
            <p:nvPr/>
          </p:nvSpPr>
          <p:spPr bwMode="auto">
            <a:xfrm>
              <a:off x="3832" y="125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67" name="Oval 7"/>
            <p:cNvSpPr>
              <a:spLocks noChangeArrowheads="1"/>
            </p:cNvSpPr>
            <p:nvPr/>
          </p:nvSpPr>
          <p:spPr bwMode="auto">
            <a:xfrm>
              <a:off x="4902" y="125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68" name="Oval 8"/>
            <p:cNvSpPr>
              <a:spLocks noChangeArrowheads="1"/>
            </p:cNvSpPr>
            <p:nvPr/>
          </p:nvSpPr>
          <p:spPr bwMode="auto">
            <a:xfrm>
              <a:off x="5148" y="125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69" name="Oval 9"/>
            <p:cNvSpPr>
              <a:spLocks noChangeArrowheads="1"/>
            </p:cNvSpPr>
            <p:nvPr/>
          </p:nvSpPr>
          <p:spPr bwMode="auto">
            <a:xfrm>
              <a:off x="3378" y="152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0" name="Oval 10"/>
            <p:cNvSpPr>
              <a:spLocks noChangeArrowheads="1"/>
            </p:cNvSpPr>
            <p:nvPr/>
          </p:nvSpPr>
          <p:spPr bwMode="auto">
            <a:xfrm>
              <a:off x="4331"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1" name="Oval 11"/>
            <p:cNvSpPr>
              <a:spLocks noChangeArrowheads="1"/>
            </p:cNvSpPr>
            <p:nvPr/>
          </p:nvSpPr>
          <p:spPr bwMode="auto">
            <a:xfrm>
              <a:off x="5147" y="152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2" name="Oval 12"/>
            <p:cNvSpPr>
              <a:spLocks noChangeArrowheads="1"/>
            </p:cNvSpPr>
            <p:nvPr/>
          </p:nvSpPr>
          <p:spPr bwMode="auto">
            <a:xfrm>
              <a:off x="4022"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3" name="Oval 13"/>
            <p:cNvSpPr>
              <a:spLocks noChangeArrowheads="1"/>
            </p:cNvSpPr>
            <p:nvPr/>
          </p:nvSpPr>
          <p:spPr bwMode="auto">
            <a:xfrm>
              <a:off x="4693"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4" name="Oval 14"/>
            <p:cNvSpPr>
              <a:spLocks noChangeArrowheads="1"/>
            </p:cNvSpPr>
            <p:nvPr/>
          </p:nvSpPr>
          <p:spPr bwMode="auto">
            <a:xfrm>
              <a:off x="5374"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5" name="Oval 15"/>
            <p:cNvSpPr>
              <a:spLocks noChangeArrowheads="1"/>
            </p:cNvSpPr>
            <p:nvPr/>
          </p:nvSpPr>
          <p:spPr bwMode="auto">
            <a:xfrm>
              <a:off x="2879"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6" name="Oval 16"/>
            <p:cNvSpPr>
              <a:spLocks noChangeArrowheads="1"/>
            </p:cNvSpPr>
            <p:nvPr/>
          </p:nvSpPr>
          <p:spPr bwMode="auto">
            <a:xfrm>
              <a:off x="3877"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7" name="Oval 17"/>
            <p:cNvSpPr>
              <a:spLocks noChangeArrowheads="1"/>
            </p:cNvSpPr>
            <p:nvPr/>
          </p:nvSpPr>
          <p:spPr bwMode="auto">
            <a:xfrm>
              <a:off x="4948"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8" name="Oval 18"/>
            <p:cNvSpPr>
              <a:spLocks noChangeArrowheads="1"/>
            </p:cNvSpPr>
            <p:nvPr/>
          </p:nvSpPr>
          <p:spPr bwMode="auto">
            <a:xfrm>
              <a:off x="3379"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79" name="Oval 19"/>
            <p:cNvSpPr>
              <a:spLocks noChangeArrowheads="1"/>
            </p:cNvSpPr>
            <p:nvPr/>
          </p:nvSpPr>
          <p:spPr bwMode="auto">
            <a:xfrm>
              <a:off x="4331"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80" name="Oval 20"/>
            <p:cNvSpPr>
              <a:spLocks noChangeArrowheads="1"/>
            </p:cNvSpPr>
            <p:nvPr/>
          </p:nvSpPr>
          <p:spPr bwMode="auto">
            <a:xfrm>
              <a:off x="5374"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81" name="Oval 21"/>
            <p:cNvSpPr>
              <a:spLocks noChangeArrowheads="1"/>
            </p:cNvSpPr>
            <p:nvPr/>
          </p:nvSpPr>
          <p:spPr bwMode="auto">
            <a:xfrm>
              <a:off x="4149"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82" name="Oval 22"/>
            <p:cNvSpPr>
              <a:spLocks noChangeArrowheads="1"/>
            </p:cNvSpPr>
            <p:nvPr/>
          </p:nvSpPr>
          <p:spPr bwMode="auto">
            <a:xfrm>
              <a:off x="5147"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83" name="Oval 23"/>
            <p:cNvSpPr>
              <a:spLocks noChangeArrowheads="1"/>
            </p:cNvSpPr>
            <p:nvPr/>
          </p:nvSpPr>
          <p:spPr bwMode="auto">
            <a:xfrm>
              <a:off x="3605"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84" name="Oval 24"/>
            <p:cNvSpPr>
              <a:spLocks noChangeArrowheads="1"/>
            </p:cNvSpPr>
            <p:nvPr/>
          </p:nvSpPr>
          <p:spPr bwMode="auto">
            <a:xfrm>
              <a:off x="4603"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85" name="Line 25"/>
            <p:cNvSpPr>
              <a:spLocks noChangeShapeType="1"/>
            </p:cNvSpPr>
            <p:nvPr/>
          </p:nvSpPr>
          <p:spPr bwMode="auto">
            <a:xfrm flipH="1">
              <a:off x="3878" y="980"/>
              <a:ext cx="63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86" name="Line 26"/>
            <p:cNvSpPr>
              <a:spLocks noChangeShapeType="1"/>
            </p:cNvSpPr>
            <p:nvPr/>
          </p:nvSpPr>
          <p:spPr bwMode="auto">
            <a:xfrm>
              <a:off x="4513" y="980"/>
              <a:ext cx="428"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87" name="Line 27"/>
            <p:cNvSpPr>
              <a:spLocks noChangeShapeType="1"/>
            </p:cNvSpPr>
            <p:nvPr/>
          </p:nvSpPr>
          <p:spPr bwMode="auto">
            <a:xfrm flipH="1" flipV="1">
              <a:off x="4513" y="980"/>
              <a:ext cx="679"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88" name="Line 28"/>
            <p:cNvSpPr>
              <a:spLocks noChangeShapeType="1"/>
            </p:cNvSpPr>
            <p:nvPr/>
          </p:nvSpPr>
          <p:spPr bwMode="auto">
            <a:xfrm>
              <a:off x="5174" y="1278"/>
              <a:ext cx="201"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89" name="Line 29"/>
            <p:cNvSpPr>
              <a:spLocks noChangeShapeType="1"/>
            </p:cNvSpPr>
            <p:nvPr/>
          </p:nvSpPr>
          <p:spPr bwMode="auto">
            <a:xfrm>
              <a:off x="4928" y="1287"/>
              <a:ext cx="228"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90" name="Line 30"/>
            <p:cNvSpPr>
              <a:spLocks noChangeShapeType="1"/>
            </p:cNvSpPr>
            <p:nvPr/>
          </p:nvSpPr>
          <p:spPr bwMode="auto">
            <a:xfrm flipH="1">
              <a:off x="4708" y="1270"/>
              <a:ext cx="214"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91" name="Line 31"/>
            <p:cNvSpPr>
              <a:spLocks noChangeShapeType="1"/>
            </p:cNvSpPr>
            <p:nvPr/>
          </p:nvSpPr>
          <p:spPr bwMode="auto">
            <a:xfrm>
              <a:off x="3848" y="1278"/>
              <a:ext cx="52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92" name="Line 32"/>
            <p:cNvSpPr>
              <a:spLocks noChangeShapeType="1"/>
            </p:cNvSpPr>
            <p:nvPr/>
          </p:nvSpPr>
          <p:spPr bwMode="auto">
            <a:xfrm>
              <a:off x="3851" y="1279"/>
              <a:ext cx="216" cy="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93" name="Line 33"/>
            <p:cNvSpPr>
              <a:spLocks noChangeShapeType="1"/>
            </p:cNvSpPr>
            <p:nvPr/>
          </p:nvSpPr>
          <p:spPr bwMode="auto">
            <a:xfrm flipH="1">
              <a:off x="3391" y="1271"/>
              <a:ext cx="45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94" name="Line 34"/>
            <p:cNvSpPr>
              <a:spLocks noChangeShapeType="1"/>
            </p:cNvSpPr>
            <p:nvPr/>
          </p:nvSpPr>
          <p:spPr bwMode="auto">
            <a:xfrm>
              <a:off x="5402" y="1526"/>
              <a:ext cx="1" cy="5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195" name="Oval 35"/>
            <p:cNvSpPr>
              <a:spLocks noChangeArrowheads="1"/>
            </p:cNvSpPr>
            <p:nvPr/>
          </p:nvSpPr>
          <p:spPr bwMode="auto">
            <a:xfrm>
              <a:off x="2653"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96" name="Oval 36"/>
            <p:cNvSpPr>
              <a:spLocks noChangeArrowheads="1"/>
            </p:cNvSpPr>
            <p:nvPr/>
          </p:nvSpPr>
          <p:spPr bwMode="auto">
            <a:xfrm>
              <a:off x="3459"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97" name="Oval 37"/>
            <p:cNvSpPr>
              <a:spLocks noChangeArrowheads="1"/>
            </p:cNvSpPr>
            <p:nvPr/>
          </p:nvSpPr>
          <p:spPr bwMode="auto">
            <a:xfrm>
              <a:off x="4512"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98" name="Oval 38"/>
            <p:cNvSpPr>
              <a:spLocks noChangeArrowheads="1"/>
            </p:cNvSpPr>
            <p:nvPr/>
          </p:nvSpPr>
          <p:spPr bwMode="auto">
            <a:xfrm>
              <a:off x="3061"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199" name="Oval 39"/>
            <p:cNvSpPr>
              <a:spLocks noChangeArrowheads="1"/>
            </p:cNvSpPr>
            <p:nvPr/>
          </p:nvSpPr>
          <p:spPr bwMode="auto">
            <a:xfrm>
              <a:off x="3967"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0" name="Oval 40"/>
            <p:cNvSpPr>
              <a:spLocks noChangeArrowheads="1"/>
            </p:cNvSpPr>
            <p:nvPr/>
          </p:nvSpPr>
          <p:spPr bwMode="auto">
            <a:xfrm>
              <a:off x="5374"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1" name="Oval 41"/>
            <p:cNvSpPr>
              <a:spLocks noChangeArrowheads="1"/>
            </p:cNvSpPr>
            <p:nvPr/>
          </p:nvSpPr>
          <p:spPr bwMode="auto">
            <a:xfrm>
              <a:off x="2879"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2" name="Oval 42"/>
            <p:cNvSpPr>
              <a:spLocks noChangeArrowheads="1"/>
            </p:cNvSpPr>
            <p:nvPr/>
          </p:nvSpPr>
          <p:spPr bwMode="auto">
            <a:xfrm>
              <a:off x="4966"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3" name="Oval 43"/>
            <p:cNvSpPr>
              <a:spLocks noChangeArrowheads="1"/>
            </p:cNvSpPr>
            <p:nvPr/>
          </p:nvSpPr>
          <p:spPr bwMode="auto">
            <a:xfrm>
              <a:off x="3242"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4" name="Oval 44"/>
            <p:cNvSpPr>
              <a:spLocks noChangeArrowheads="1"/>
            </p:cNvSpPr>
            <p:nvPr/>
          </p:nvSpPr>
          <p:spPr bwMode="auto">
            <a:xfrm>
              <a:off x="4149"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5" name="Oval 45"/>
            <p:cNvSpPr>
              <a:spLocks noChangeArrowheads="1"/>
            </p:cNvSpPr>
            <p:nvPr/>
          </p:nvSpPr>
          <p:spPr bwMode="auto">
            <a:xfrm>
              <a:off x="3604"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6" name="Oval 46"/>
            <p:cNvSpPr>
              <a:spLocks noChangeArrowheads="1"/>
            </p:cNvSpPr>
            <p:nvPr/>
          </p:nvSpPr>
          <p:spPr bwMode="auto">
            <a:xfrm>
              <a:off x="5174"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7" name="Oval 47"/>
            <p:cNvSpPr>
              <a:spLocks noChangeArrowheads="1"/>
            </p:cNvSpPr>
            <p:nvPr/>
          </p:nvSpPr>
          <p:spPr bwMode="auto">
            <a:xfrm>
              <a:off x="4331" y="256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8" name="Oval 48"/>
            <p:cNvSpPr>
              <a:spLocks noChangeArrowheads="1"/>
            </p:cNvSpPr>
            <p:nvPr/>
          </p:nvSpPr>
          <p:spPr bwMode="auto">
            <a:xfrm>
              <a:off x="3785"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09" name="Oval 49"/>
            <p:cNvSpPr>
              <a:spLocks noChangeArrowheads="1"/>
            </p:cNvSpPr>
            <p:nvPr/>
          </p:nvSpPr>
          <p:spPr bwMode="auto">
            <a:xfrm>
              <a:off x="4739" y="256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10" name="Line 50"/>
            <p:cNvSpPr>
              <a:spLocks noChangeShapeType="1"/>
            </p:cNvSpPr>
            <p:nvPr/>
          </p:nvSpPr>
          <p:spPr bwMode="auto">
            <a:xfrm>
              <a:off x="5394" y="2000"/>
              <a:ext cx="9" cy="5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1" name="Line 51"/>
            <p:cNvSpPr>
              <a:spLocks noChangeShapeType="1"/>
            </p:cNvSpPr>
            <p:nvPr/>
          </p:nvSpPr>
          <p:spPr bwMode="auto">
            <a:xfrm>
              <a:off x="5161" y="1545"/>
              <a:ext cx="22" cy="4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2" name="Line 52"/>
            <p:cNvSpPr>
              <a:spLocks noChangeShapeType="1"/>
            </p:cNvSpPr>
            <p:nvPr/>
          </p:nvSpPr>
          <p:spPr bwMode="auto">
            <a:xfrm>
              <a:off x="5193" y="2023"/>
              <a:ext cx="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3" name="Line 53"/>
            <p:cNvSpPr>
              <a:spLocks noChangeShapeType="1"/>
            </p:cNvSpPr>
            <p:nvPr/>
          </p:nvSpPr>
          <p:spPr bwMode="auto">
            <a:xfrm>
              <a:off x="4721" y="1544"/>
              <a:ext cx="234" cy="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4" name="Line 54"/>
            <p:cNvSpPr>
              <a:spLocks noChangeShapeType="1"/>
            </p:cNvSpPr>
            <p:nvPr/>
          </p:nvSpPr>
          <p:spPr bwMode="auto">
            <a:xfrm flipH="1">
              <a:off x="4626" y="1525"/>
              <a:ext cx="91" cy="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5" name="Line 55"/>
            <p:cNvSpPr>
              <a:spLocks noChangeShapeType="1"/>
            </p:cNvSpPr>
            <p:nvPr/>
          </p:nvSpPr>
          <p:spPr bwMode="auto">
            <a:xfrm>
              <a:off x="4970" y="2032"/>
              <a:ext cx="3" cy="5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6" name="Line 56"/>
            <p:cNvSpPr>
              <a:spLocks noChangeShapeType="1"/>
            </p:cNvSpPr>
            <p:nvPr/>
          </p:nvSpPr>
          <p:spPr bwMode="auto">
            <a:xfrm>
              <a:off x="4639" y="2004"/>
              <a:ext cx="110" cy="5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7" name="Line 57"/>
            <p:cNvSpPr>
              <a:spLocks noChangeShapeType="1"/>
            </p:cNvSpPr>
            <p:nvPr/>
          </p:nvSpPr>
          <p:spPr bwMode="auto">
            <a:xfrm flipH="1">
              <a:off x="4534" y="2009"/>
              <a:ext cx="91" cy="5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8" name="Line 58"/>
            <p:cNvSpPr>
              <a:spLocks noChangeShapeType="1"/>
            </p:cNvSpPr>
            <p:nvPr/>
          </p:nvSpPr>
          <p:spPr bwMode="auto">
            <a:xfrm>
              <a:off x="4367" y="1524"/>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19" name="Line 59"/>
            <p:cNvSpPr>
              <a:spLocks noChangeShapeType="1"/>
            </p:cNvSpPr>
            <p:nvPr/>
          </p:nvSpPr>
          <p:spPr bwMode="auto">
            <a:xfrm>
              <a:off x="4367" y="1977"/>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0" name="Line 60"/>
            <p:cNvSpPr>
              <a:spLocks noChangeShapeType="1"/>
            </p:cNvSpPr>
            <p:nvPr/>
          </p:nvSpPr>
          <p:spPr bwMode="auto">
            <a:xfrm>
              <a:off x="4168" y="2023"/>
              <a:ext cx="3" cy="5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1" name="Line 61"/>
            <p:cNvSpPr>
              <a:spLocks noChangeShapeType="1"/>
            </p:cNvSpPr>
            <p:nvPr/>
          </p:nvSpPr>
          <p:spPr bwMode="auto">
            <a:xfrm>
              <a:off x="3914" y="2014"/>
              <a:ext cx="82" cy="5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2" name="Line 62"/>
            <p:cNvSpPr>
              <a:spLocks noChangeShapeType="1"/>
            </p:cNvSpPr>
            <p:nvPr/>
          </p:nvSpPr>
          <p:spPr bwMode="auto">
            <a:xfrm flipH="1">
              <a:off x="3814" y="2004"/>
              <a:ext cx="81" cy="5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3" name="Line 63"/>
            <p:cNvSpPr>
              <a:spLocks noChangeShapeType="1"/>
            </p:cNvSpPr>
            <p:nvPr/>
          </p:nvSpPr>
          <p:spPr bwMode="auto">
            <a:xfrm>
              <a:off x="4059" y="1524"/>
              <a:ext cx="91"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4" name="Line 64"/>
            <p:cNvSpPr>
              <a:spLocks noChangeShapeType="1"/>
            </p:cNvSpPr>
            <p:nvPr/>
          </p:nvSpPr>
          <p:spPr bwMode="auto">
            <a:xfrm flipH="1">
              <a:off x="3923" y="1524"/>
              <a:ext cx="136"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5" name="Line 65"/>
            <p:cNvSpPr>
              <a:spLocks noChangeShapeType="1"/>
            </p:cNvSpPr>
            <p:nvPr/>
          </p:nvSpPr>
          <p:spPr bwMode="auto">
            <a:xfrm>
              <a:off x="3623" y="1977"/>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6" name="Line 66"/>
            <p:cNvSpPr>
              <a:spLocks noChangeShapeType="1"/>
            </p:cNvSpPr>
            <p:nvPr/>
          </p:nvSpPr>
          <p:spPr bwMode="auto">
            <a:xfrm>
              <a:off x="3406" y="1524"/>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7" name="Line 67"/>
            <p:cNvSpPr>
              <a:spLocks noChangeShapeType="1"/>
            </p:cNvSpPr>
            <p:nvPr/>
          </p:nvSpPr>
          <p:spPr bwMode="auto">
            <a:xfrm>
              <a:off x="3397" y="1533"/>
              <a:ext cx="236"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8" name="Line 68"/>
            <p:cNvSpPr>
              <a:spLocks noChangeShapeType="1"/>
            </p:cNvSpPr>
            <p:nvPr/>
          </p:nvSpPr>
          <p:spPr bwMode="auto">
            <a:xfrm>
              <a:off x="3397" y="1996"/>
              <a:ext cx="9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9" name="Line 69"/>
            <p:cNvSpPr>
              <a:spLocks noChangeShapeType="1"/>
            </p:cNvSpPr>
            <p:nvPr/>
          </p:nvSpPr>
          <p:spPr bwMode="auto">
            <a:xfrm flipH="1">
              <a:off x="3261" y="1996"/>
              <a:ext cx="136"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30" name="Line 70"/>
            <p:cNvSpPr>
              <a:spLocks noChangeShapeType="1"/>
            </p:cNvSpPr>
            <p:nvPr/>
          </p:nvSpPr>
          <p:spPr bwMode="auto">
            <a:xfrm>
              <a:off x="2898" y="1977"/>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31" name="Line 71"/>
            <p:cNvSpPr>
              <a:spLocks noChangeShapeType="1"/>
            </p:cNvSpPr>
            <p:nvPr/>
          </p:nvSpPr>
          <p:spPr bwMode="auto">
            <a:xfrm flipH="1">
              <a:off x="2670" y="1995"/>
              <a:ext cx="228" cy="6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32" name="Line 72"/>
            <p:cNvSpPr>
              <a:spLocks noChangeShapeType="1"/>
            </p:cNvSpPr>
            <p:nvPr/>
          </p:nvSpPr>
          <p:spPr bwMode="auto">
            <a:xfrm>
              <a:off x="2898" y="1986"/>
              <a:ext cx="19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33" name="Line 73"/>
            <p:cNvSpPr>
              <a:spLocks noChangeShapeType="1"/>
            </p:cNvSpPr>
            <p:nvPr/>
          </p:nvSpPr>
          <p:spPr bwMode="auto">
            <a:xfrm flipV="1">
              <a:off x="2925" y="1543"/>
              <a:ext cx="475" cy="4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28248" name="Text Box 88"/>
          <p:cNvSpPr txBox="1">
            <a:spLocks noChangeArrowheads="1"/>
          </p:cNvSpPr>
          <p:nvPr/>
        </p:nvSpPr>
        <p:spPr bwMode="auto">
          <a:xfrm>
            <a:off x="6118224" y="35639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a:t>
            </a:r>
          </a:p>
        </p:txBody>
      </p:sp>
      <p:sp>
        <p:nvSpPr>
          <p:cNvPr id="1628249" name="Text Box 89"/>
          <p:cNvSpPr txBox="1">
            <a:spLocks noChangeArrowheads="1"/>
          </p:cNvSpPr>
          <p:nvPr/>
        </p:nvSpPr>
        <p:spPr bwMode="auto">
          <a:xfrm>
            <a:off x="7631112" y="370681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2</a:t>
            </a:r>
          </a:p>
        </p:txBody>
      </p:sp>
      <p:sp>
        <p:nvSpPr>
          <p:cNvPr id="1628250" name="Text Box 90"/>
          <p:cNvSpPr txBox="1">
            <a:spLocks noChangeArrowheads="1"/>
          </p:cNvSpPr>
          <p:nvPr/>
        </p:nvSpPr>
        <p:spPr bwMode="auto">
          <a:xfrm>
            <a:off x="8423274" y="35639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3</a:t>
            </a:r>
          </a:p>
        </p:txBody>
      </p:sp>
      <p:sp>
        <p:nvSpPr>
          <p:cNvPr id="93"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69</a:t>
            </a:fld>
            <a:endParaRPr lang="zh-CN" altLang="en-US" sz="2800" dirty="0"/>
          </a:p>
        </p:txBody>
      </p:sp>
      <p:sp>
        <p:nvSpPr>
          <p:cNvPr id="94"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95" name="TextBox 94"/>
          <p:cNvSpPr txBox="1"/>
          <p:nvPr/>
        </p:nvSpPr>
        <p:spPr>
          <a:xfrm>
            <a:off x="755576" y="1628800"/>
            <a:ext cx="662232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lang="zh-CN" altLang="en-US" sz="2400" dirty="0" smtClean="0"/>
              <a:t>分支定界算法</a:t>
            </a:r>
            <a:endParaRPr lang="zh-CN" altLang="en-US" sz="2400" dirty="0"/>
          </a:p>
        </p:txBody>
      </p:sp>
      <p:sp>
        <p:nvSpPr>
          <p:cNvPr id="96" name="TextBox 95"/>
          <p:cNvSpPr txBox="1"/>
          <p:nvPr/>
        </p:nvSpPr>
        <p:spPr>
          <a:xfrm>
            <a:off x="755576" y="2090465"/>
            <a:ext cx="3096344" cy="400110"/>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构建树的第零和</a:t>
            </a:r>
            <a:r>
              <a:rPr kumimoji="0" lang="zh-CN" altLang="en-US" sz="2000" dirty="0"/>
              <a:t>一</a:t>
            </a:r>
            <a:r>
              <a:rPr kumimoji="0" lang="zh-CN" altLang="en-US" sz="2000" dirty="0" smtClean="0"/>
              <a:t>层</a:t>
            </a:r>
            <a:endParaRPr kumimoji="0" lang="en-US" altLang="zh-CN" sz="2000" dirty="0" smtClean="0"/>
          </a:p>
        </p:txBody>
      </p:sp>
      <p:sp>
        <p:nvSpPr>
          <p:cNvPr id="4" name="TextBox 3"/>
          <p:cNvSpPr txBox="1"/>
          <p:nvPr/>
        </p:nvSpPr>
        <p:spPr>
          <a:xfrm>
            <a:off x="626979" y="2509415"/>
            <a:ext cx="6966032" cy="400110"/>
          </a:xfrm>
          <a:prstGeom prst="rect">
            <a:avLst/>
          </a:prstGeom>
          <a:noFill/>
        </p:spPr>
        <p:txBody>
          <a:bodyPr wrap="square" rtlCol="0">
            <a:spAutoFit/>
          </a:bodyPr>
          <a:lstStyle/>
          <a:p>
            <a:r>
              <a:rPr lang="zh-CN" altLang="en-US" sz="2000" dirty="0" smtClean="0"/>
              <a:t>第零层：子节点六个特征都可除去</a:t>
            </a:r>
            <a:endParaRPr lang="zh-CN" altLang="en-US" sz="2000" dirty="0"/>
          </a:p>
        </p:txBody>
      </p:sp>
      <p:sp>
        <p:nvSpPr>
          <p:cNvPr id="100" name="TextBox 99"/>
          <p:cNvSpPr txBox="1"/>
          <p:nvPr/>
        </p:nvSpPr>
        <p:spPr>
          <a:xfrm>
            <a:off x="626979" y="2912221"/>
            <a:ext cx="5007058" cy="3477875"/>
          </a:xfrm>
          <a:prstGeom prst="rect">
            <a:avLst/>
          </a:prstGeom>
          <a:noFill/>
        </p:spPr>
        <p:txBody>
          <a:bodyPr wrap="square" rtlCol="0">
            <a:spAutoFit/>
          </a:bodyPr>
          <a:lstStyle/>
          <a:p>
            <a:r>
              <a:rPr lang="zh-CN" altLang="en-US" sz="2000" dirty="0" smtClean="0"/>
              <a:t>第一层节点</a:t>
            </a:r>
            <a:r>
              <a:rPr lang="en-US" altLang="zh-CN" sz="2000" dirty="0" smtClean="0"/>
              <a:t>1</a:t>
            </a:r>
            <a:r>
              <a:rPr lang="zh-CN" altLang="en-US" sz="2000" dirty="0" smtClean="0"/>
              <a:t>：（</a:t>
            </a:r>
            <a:r>
              <a:rPr lang="en-US" altLang="zh-CN" sz="2000" dirty="0" smtClean="0"/>
              <a:t>1</a:t>
            </a:r>
            <a:r>
              <a:rPr lang="zh-CN" altLang="en-US" sz="2000" dirty="0" smtClean="0"/>
              <a:t>）该子树已去掉特征</a:t>
            </a:r>
            <a:r>
              <a:rPr lang="en-US" altLang="zh-CN" sz="2000" dirty="0" smtClean="0"/>
              <a:t>1</a:t>
            </a:r>
            <a:r>
              <a:rPr lang="zh-CN" altLang="en-US" sz="2000" dirty="0" smtClean="0"/>
              <a:t>；（</a:t>
            </a:r>
            <a:r>
              <a:rPr lang="en-US" altLang="zh-CN" sz="2000" dirty="0" smtClean="0"/>
              <a:t>2</a:t>
            </a:r>
            <a:r>
              <a:rPr lang="zh-CN" altLang="en-US" sz="2000" dirty="0" smtClean="0"/>
              <a:t>）该节点的子树还可去掉特征</a:t>
            </a:r>
            <a:r>
              <a:rPr lang="en-US" altLang="zh-CN" sz="2000" dirty="0" smtClean="0"/>
              <a:t>2</a:t>
            </a:r>
            <a:r>
              <a:rPr lang="zh-CN" altLang="en-US" sz="2000" dirty="0" smtClean="0"/>
              <a:t>，</a:t>
            </a:r>
            <a:r>
              <a:rPr lang="en-US" altLang="zh-CN" sz="2000" dirty="0" smtClean="0"/>
              <a:t>3</a:t>
            </a:r>
            <a:r>
              <a:rPr lang="zh-CN" altLang="en-US" sz="2000" dirty="0" smtClean="0"/>
              <a:t>，</a:t>
            </a:r>
            <a:r>
              <a:rPr lang="en-US" altLang="zh-CN" sz="2000" dirty="0" smtClean="0"/>
              <a:t>4</a:t>
            </a:r>
            <a:r>
              <a:rPr lang="zh-CN" altLang="en-US" sz="2000" dirty="0" smtClean="0"/>
              <a:t>，</a:t>
            </a:r>
            <a:r>
              <a:rPr lang="en-US" altLang="zh-CN" sz="2000" dirty="0" smtClean="0"/>
              <a:t>5</a:t>
            </a:r>
            <a:r>
              <a:rPr lang="zh-CN" altLang="en-US" sz="2000" dirty="0" smtClean="0"/>
              <a:t>，</a:t>
            </a:r>
            <a:r>
              <a:rPr lang="en-US" altLang="zh-CN" sz="2000" dirty="0" smtClean="0"/>
              <a:t>6</a:t>
            </a:r>
          </a:p>
          <a:p>
            <a:r>
              <a:rPr lang="zh-CN" altLang="en-US" sz="2000" dirty="0"/>
              <a:t>第一</a:t>
            </a:r>
            <a:r>
              <a:rPr lang="zh-CN" altLang="en-US" sz="2000" dirty="0" smtClean="0"/>
              <a:t>层节点</a:t>
            </a:r>
            <a:r>
              <a:rPr lang="en-US" altLang="zh-CN" sz="2000" dirty="0" smtClean="0"/>
              <a:t>2</a:t>
            </a:r>
            <a:r>
              <a:rPr lang="zh-CN" altLang="en-US" sz="2000" dirty="0" smtClean="0"/>
              <a:t>：</a:t>
            </a:r>
            <a:r>
              <a:rPr lang="zh-CN" altLang="en-US" sz="2000" dirty="0" smtClean="0">
                <a:sym typeface="Wingdings" panose="05000000000000000000" pitchFamily="2" charset="2"/>
              </a:rPr>
              <a:t>（</a:t>
            </a:r>
            <a:r>
              <a:rPr lang="en-US" altLang="zh-CN" sz="2000" dirty="0" smtClean="0">
                <a:sym typeface="Wingdings" panose="05000000000000000000" pitchFamily="2" charset="2"/>
              </a:rPr>
              <a:t>1</a:t>
            </a:r>
            <a:r>
              <a:rPr lang="zh-CN" altLang="en-US" sz="2000" dirty="0" smtClean="0">
                <a:sym typeface="Wingdings" panose="05000000000000000000" pitchFamily="2" charset="2"/>
              </a:rPr>
              <a:t>）已去掉</a:t>
            </a:r>
            <a:r>
              <a:rPr lang="en-US" altLang="zh-CN" sz="2000" dirty="0" smtClean="0">
                <a:sym typeface="Wingdings" panose="05000000000000000000" pitchFamily="2" charset="2"/>
              </a:rPr>
              <a:t>2</a:t>
            </a:r>
            <a:r>
              <a:rPr lang="zh-CN" altLang="en-US" sz="2000" dirty="0">
                <a:sym typeface="Wingdings" panose="05000000000000000000" pitchFamily="2" charset="2"/>
              </a:rPr>
              <a:t>；</a:t>
            </a:r>
            <a:r>
              <a:rPr lang="zh-CN" altLang="en-US" sz="2000" dirty="0" smtClean="0">
                <a:sym typeface="Wingdings" panose="05000000000000000000" pitchFamily="2" charset="2"/>
              </a:rPr>
              <a:t>（</a:t>
            </a:r>
            <a:r>
              <a:rPr lang="en-US" altLang="zh-CN" sz="2000" dirty="0" smtClean="0">
                <a:sym typeface="Wingdings" panose="05000000000000000000" pitchFamily="2" charset="2"/>
              </a:rPr>
              <a:t>2</a:t>
            </a:r>
            <a:r>
              <a:rPr lang="zh-CN" altLang="en-US" sz="2000" dirty="0" smtClean="0">
                <a:sym typeface="Wingdings" panose="05000000000000000000" pitchFamily="2" charset="2"/>
              </a:rPr>
              <a:t>）由于节点</a:t>
            </a:r>
            <a:r>
              <a:rPr lang="en-US" altLang="zh-CN" sz="2000" dirty="0" smtClean="0">
                <a:sym typeface="Wingdings" panose="05000000000000000000" pitchFamily="2" charset="2"/>
              </a:rPr>
              <a:t>1</a:t>
            </a:r>
            <a:r>
              <a:rPr lang="zh-CN" altLang="en-US" sz="2000" dirty="0" smtClean="0">
                <a:sym typeface="Wingdings" panose="05000000000000000000" pitchFamily="2" charset="2"/>
              </a:rPr>
              <a:t>子树已去掉</a:t>
            </a:r>
            <a:r>
              <a:rPr lang="en-US" altLang="zh-CN" sz="2000" dirty="0" smtClean="0">
                <a:sym typeface="Wingdings" panose="05000000000000000000" pitchFamily="2" charset="2"/>
              </a:rPr>
              <a:t>1</a:t>
            </a:r>
            <a:r>
              <a:rPr lang="zh-CN" altLang="en-US" sz="2000" dirty="0" smtClean="0">
                <a:sym typeface="Wingdings" panose="05000000000000000000" pitchFamily="2" charset="2"/>
              </a:rPr>
              <a:t>，这里不能再去掉</a:t>
            </a:r>
            <a:r>
              <a:rPr lang="en-US" altLang="zh-CN" sz="2000" dirty="0" smtClean="0">
                <a:sym typeface="Wingdings" panose="05000000000000000000" pitchFamily="2" charset="2"/>
              </a:rPr>
              <a:t>1</a:t>
            </a:r>
            <a:r>
              <a:rPr lang="zh-CN" altLang="en-US" sz="2000" dirty="0" smtClean="0">
                <a:sym typeface="Wingdings" panose="05000000000000000000" pitchFamily="2" charset="2"/>
              </a:rPr>
              <a:t>；故节点</a:t>
            </a:r>
            <a:r>
              <a:rPr lang="en-US" altLang="zh-CN" sz="2000" dirty="0" smtClean="0">
                <a:sym typeface="Wingdings" panose="05000000000000000000" pitchFamily="2" charset="2"/>
              </a:rPr>
              <a:t>2</a:t>
            </a:r>
            <a:r>
              <a:rPr lang="zh-CN" altLang="en-US" sz="2000" dirty="0" smtClean="0">
                <a:sym typeface="Wingdings" panose="05000000000000000000" pitchFamily="2" charset="2"/>
              </a:rPr>
              <a:t>的子树还可以去掉特征</a:t>
            </a:r>
            <a:r>
              <a:rPr lang="en-US" altLang="zh-CN" sz="2000" dirty="0" smtClean="0">
                <a:sym typeface="Wingdings" panose="05000000000000000000" pitchFamily="2" charset="2"/>
              </a:rPr>
              <a:t>3</a:t>
            </a:r>
            <a:r>
              <a:rPr lang="zh-CN" altLang="en-US" sz="2000" dirty="0" smtClean="0">
                <a:sym typeface="Wingdings" panose="05000000000000000000" pitchFamily="2" charset="2"/>
              </a:rPr>
              <a:t>，</a:t>
            </a:r>
            <a:r>
              <a:rPr lang="en-US" altLang="zh-CN" sz="2000" dirty="0" smtClean="0">
                <a:sym typeface="Wingdings" panose="05000000000000000000" pitchFamily="2" charset="2"/>
              </a:rPr>
              <a:t>4</a:t>
            </a:r>
            <a:r>
              <a:rPr lang="zh-CN" altLang="en-US" sz="2000" dirty="0" smtClean="0">
                <a:sym typeface="Wingdings" panose="05000000000000000000" pitchFamily="2" charset="2"/>
              </a:rPr>
              <a:t>，</a:t>
            </a:r>
            <a:r>
              <a:rPr lang="en-US" altLang="zh-CN" sz="2000" dirty="0" smtClean="0">
                <a:sym typeface="Wingdings" panose="05000000000000000000" pitchFamily="2" charset="2"/>
              </a:rPr>
              <a:t>5</a:t>
            </a:r>
            <a:r>
              <a:rPr lang="zh-CN" altLang="en-US" sz="2000" dirty="0" smtClean="0">
                <a:sym typeface="Wingdings" panose="05000000000000000000" pitchFamily="2" charset="2"/>
              </a:rPr>
              <a:t>，</a:t>
            </a:r>
            <a:r>
              <a:rPr lang="en-US" altLang="zh-CN" sz="2000" dirty="0" smtClean="0">
                <a:sym typeface="Wingdings" panose="05000000000000000000" pitchFamily="2" charset="2"/>
              </a:rPr>
              <a:t>6</a:t>
            </a:r>
          </a:p>
          <a:p>
            <a:r>
              <a:rPr lang="zh-CN" altLang="en-US" sz="2000" dirty="0">
                <a:sym typeface="Wingdings" panose="05000000000000000000" pitchFamily="2" charset="2"/>
              </a:rPr>
              <a:t>第一</a:t>
            </a:r>
            <a:r>
              <a:rPr lang="zh-CN" altLang="en-US" sz="2000" dirty="0" smtClean="0">
                <a:sym typeface="Wingdings" panose="05000000000000000000" pitchFamily="2" charset="2"/>
              </a:rPr>
              <a:t>层节点</a:t>
            </a:r>
            <a:r>
              <a:rPr lang="en-US" altLang="zh-CN" sz="2000" dirty="0" smtClean="0">
                <a:sym typeface="Wingdings" panose="05000000000000000000" pitchFamily="2" charset="2"/>
              </a:rPr>
              <a:t>3</a:t>
            </a:r>
            <a:r>
              <a:rPr lang="zh-CN" altLang="en-US" sz="2000" dirty="0" smtClean="0">
                <a:sym typeface="Wingdings" panose="05000000000000000000" pitchFamily="2" charset="2"/>
              </a:rPr>
              <a:t>：（</a:t>
            </a:r>
            <a:r>
              <a:rPr lang="en-US" altLang="zh-CN" sz="2000" dirty="0" smtClean="0">
                <a:sym typeface="Wingdings" panose="05000000000000000000" pitchFamily="2" charset="2"/>
              </a:rPr>
              <a:t>1</a:t>
            </a:r>
            <a:r>
              <a:rPr lang="zh-CN" altLang="en-US" sz="2000" dirty="0" smtClean="0">
                <a:sym typeface="Wingdings" panose="05000000000000000000" pitchFamily="2" charset="2"/>
              </a:rPr>
              <a:t>）该子树已去掉</a:t>
            </a:r>
            <a:r>
              <a:rPr lang="en-US" altLang="zh-CN" sz="2000" dirty="0" smtClean="0">
                <a:sym typeface="Wingdings" panose="05000000000000000000" pitchFamily="2" charset="2"/>
              </a:rPr>
              <a:t>3</a:t>
            </a:r>
            <a:r>
              <a:rPr lang="zh-CN" altLang="en-US" sz="2000" dirty="0" smtClean="0">
                <a:sym typeface="Wingdings" panose="05000000000000000000" pitchFamily="2" charset="2"/>
              </a:rPr>
              <a:t>；（</a:t>
            </a:r>
            <a:r>
              <a:rPr lang="en-US" altLang="zh-CN" sz="2000" dirty="0" smtClean="0">
                <a:sym typeface="Wingdings" panose="05000000000000000000" pitchFamily="2" charset="2"/>
              </a:rPr>
              <a:t>2</a:t>
            </a:r>
            <a:r>
              <a:rPr lang="zh-CN" altLang="en-US" sz="2000" dirty="0" smtClean="0">
                <a:sym typeface="Wingdings" panose="05000000000000000000" pitchFamily="2" charset="2"/>
              </a:rPr>
              <a:t>）由于节点</a:t>
            </a:r>
            <a:r>
              <a:rPr lang="en-US" altLang="zh-CN" sz="2000" dirty="0" smtClean="0">
                <a:sym typeface="Wingdings" panose="05000000000000000000" pitchFamily="2" charset="2"/>
              </a:rPr>
              <a:t>1</a:t>
            </a:r>
            <a:r>
              <a:rPr lang="zh-CN" altLang="en-US" sz="2000" dirty="0" smtClean="0">
                <a:sym typeface="Wingdings" panose="05000000000000000000" pitchFamily="2" charset="2"/>
              </a:rPr>
              <a:t>去掉了</a:t>
            </a:r>
            <a:r>
              <a:rPr lang="en-US" altLang="zh-CN" sz="2000" dirty="0" smtClean="0">
                <a:sym typeface="Wingdings" panose="05000000000000000000" pitchFamily="2" charset="2"/>
              </a:rPr>
              <a:t>1</a:t>
            </a:r>
            <a:r>
              <a:rPr lang="zh-CN" altLang="en-US" sz="2000" dirty="0" smtClean="0">
                <a:sym typeface="Wingdings" panose="05000000000000000000" pitchFamily="2" charset="2"/>
              </a:rPr>
              <a:t>，节点</a:t>
            </a:r>
            <a:r>
              <a:rPr lang="en-US" altLang="zh-CN" sz="2000" dirty="0" smtClean="0">
                <a:sym typeface="Wingdings" panose="05000000000000000000" pitchFamily="2" charset="2"/>
              </a:rPr>
              <a:t>2</a:t>
            </a:r>
            <a:r>
              <a:rPr lang="zh-CN" altLang="en-US" sz="2000" dirty="0" smtClean="0">
                <a:sym typeface="Wingdings" panose="05000000000000000000" pitchFamily="2" charset="2"/>
              </a:rPr>
              <a:t>去掉了</a:t>
            </a:r>
            <a:r>
              <a:rPr lang="en-US" altLang="zh-CN" sz="2000" dirty="0" smtClean="0">
                <a:sym typeface="Wingdings" panose="05000000000000000000" pitchFamily="2" charset="2"/>
              </a:rPr>
              <a:t>2</a:t>
            </a:r>
            <a:r>
              <a:rPr lang="zh-CN" altLang="en-US" sz="2000" dirty="0" smtClean="0">
                <a:sym typeface="Wingdings" panose="05000000000000000000" pitchFamily="2" charset="2"/>
              </a:rPr>
              <a:t>，该节点不能再去掉</a:t>
            </a:r>
            <a:r>
              <a:rPr lang="en-US" altLang="zh-CN" sz="2000" dirty="0" smtClean="0">
                <a:sym typeface="Wingdings" panose="05000000000000000000" pitchFamily="2" charset="2"/>
              </a:rPr>
              <a:t>1</a:t>
            </a:r>
            <a:r>
              <a:rPr lang="zh-CN" altLang="en-US" sz="2000" dirty="0" smtClean="0">
                <a:sym typeface="Wingdings" panose="05000000000000000000" pitchFamily="2" charset="2"/>
              </a:rPr>
              <a:t>和</a:t>
            </a:r>
            <a:r>
              <a:rPr lang="en-US" altLang="zh-CN" sz="2000" dirty="0" smtClean="0">
                <a:sym typeface="Wingdings" panose="05000000000000000000" pitchFamily="2" charset="2"/>
              </a:rPr>
              <a:t>2</a:t>
            </a:r>
            <a:r>
              <a:rPr lang="zh-CN" altLang="en-US" sz="2000" dirty="0" smtClean="0">
                <a:sym typeface="Wingdings" panose="05000000000000000000" pitchFamily="2" charset="2"/>
              </a:rPr>
              <a:t>了，只能去掉特征</a:t>
            </a:r>
            <a:r>
              <a:rPr lang="en-US" altLang="zh-CN" sz="2000" dirty="0" smtClean="0">
                <a:sym typeface="Wingdings" panose="05000000000000000000" pitchFamily="2" charset="2"/>
              </a:rPr>
              <a:t>4</a:t>
            </a:r>
            <a:r>
              <a:rPr lang="zh-CN" altLang="en-US" sz="2000" dirty="0" smtClean="0">
                <a:sym typeface="Wingdings" panose="05000000000000000000" pitchFamily="2" charset="2"/>
              </a:rPr>
              <a:t>，</a:t>
            </a:r>
            <a:r>
              <a:rPr lang="en-US" altLang="zh-CN" sz="2000" dirty="0" smtClean="0">
                <a:sym typeface="Wingdings" panose="05000000000000000000" pitchFamily="2" charset="2"/>
              </a:rPr>
              <a:t>5</a:t>
            </a:r>
            <a:r>
              <a:rPr lang="zh-CN" altLang="en-US" sz="2000" dirty="0" smtClean="0">
                <a:sym typeface="Wingdings" panose="05000000000000000000" pitchFamily="2" charset="2"/>
              </a:rPr>
              <a:t>，</a:t>
            </a:r>
            <a:r>
              <a:rPr lang="en-US" altLang="zh-CN" sz="2000" dirty="0" smtClean="0">
                <a:sym typeface="Wingdings" panose="05000000000000000000" pitchFamily="2" charset="2"/>
              </a:rPr>
              <a:t>6</a:t>
            </a:r>
          </a:p>
          <a:p>
            <a:r>
              <a:rPr lang="zh-CN" altLang="en-US" sz="2000" dirty="0">
                <a:sym typeface="Wingdings" panose="05000000000000000000" pitchFamily="2" charset="2"/>
              </a:rPr>
              <a:t>以此类推</a:t>
            </a:r>
            <a:endParaRPr lang="zh-CN" altLang="en-US" sz="2000" dirty="0"/>
          </a:p>
        </p:txBody>
      </p:sp>
    </p:spTree>
    <p:extLst>
      <p:ext uri="{BB962C8B-B14F-4D97-AF65-F5344CB8AC3E}">
        <p14:creationId xmlns:p14="http://schemas.microsoft.com/office/powerpoint/2010/main" val="25674021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28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82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8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8" grpId="0"/>
      <p:bldP spid="1628249" grpId="0"/>
      <p:bldP spid="16282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第五章 提纲</a:t>
            </a:r>
            <a:endParaRPr lang="zh-CN" altLang="zh-CN" dirty="0" smtClean="0"/>
          </a:p>
        </p:txBody>
      </p:sp>
      <p:sp>
        <p:nvSpPr>
          <p:cNvPr id="51204" name="Rectangle 3"/>
          <p:cNvSpPr>
            <a:spLocks noGrp="1" noChangeArrowheads="1"/>
          </p:cNvSpPr>
          <p:nvPr>
            <p:ph type="body" idx="1"/>
          </p:nvPr>
        </p:nvSpPr>
        <p:spPr>
          <a:xfrm>
            <a:off x="685800" y="1628801"/>
            <a:ext cx="7772400" cy="4392487"/>
          </a:xfrm>
        </p:spPr>
        <p:txBody>
          <a:bodyPr>
            <a:normAutofit/>
          </a:bodyPr>
          <a:lstStyle/>
          <a:p>
            <a:pPr eaLnBrk="1" hangingPunct="1"/>
            <a:r>
              <a:rPr lang="en-US" altLang="zh-CN" sz="2400" dirty="0" smtClean="0"/>
              <a:t>5.3 </a:t>
            </a:r>
            <a:r>
              <a:rPr lang="zh-CN" altLang="en-US" sz="2400" dirty="0" smtClean="0"/>
              <a:t>基于类内散布矩阵的单类模式特征提取</a:t>
            </a:r>
            <a:endParaRPr lang="en-US" altLang="zh-CN" sz="2400" dirty="0" smtClean="0"/>
          </a:p>
          <a:p>
            <a:pPr lvl="1"/>
            <a:r>
              <a:rPr lang="zh-CN" altLang="en-US" sz="2000" dirty="0"/>
              <a:t>能描述使用类内距离进行特征提取的原理。</a:t>
            </a:r>
            <a:endParaRPr lang="en-US" altLang="zh-CN" sz="2000" dirty="0"/>
          </a:p>
          <a:p>
            <a:pPr lvl="1"/>
            <a:r>
              <a:rPr lang="zh-CN" altLang="en-US" sz="2000" dirty="0"/>
              <a:t>会使用类内距离提取单类特征</a:t>
            </a:r>
            <a:endParaRPr lang="en-US" altLang="zh-CN" sz="2000" dirty="0"/>
          </a:p>
          <a:p>
            <a:r>
              <a:rPr lang="en-US" altLang="zh-CN" sz="2400" dirty="0" smtClean="0"/>
              <a:t>5.4 </a:t>
            </a:r>
            <a:r>
              <a:rPr lang="zh-CN" altLang="en-US" sz="2400" dirty="0" smtClean="0"/>
              <a:t>基于</a:t>
            </a:r>
            <a:r>
              <a:rPr lang="en-US" altLang="zh-CN" sz="2400" dirty="0" smtClean="0"/>
              <a:t>K-L</a:t>
            </a:r>
            <a:r>
              <a:rPr lang="zh-CN" altLang="en-US" sz="2400" dirty="0" smtClean="0"/>
              <a:t>变换的多类模式特征提取</a:t>
            </a:r>
            <a:endParaRPr lang="en-US" altLang="zh-CN" sz="2000" dirty="0" smtClean="0"/>
          </a:p>
          <a:p>
            <a:pPr lvl="1"/>
            <a:r>
              <a:rPr lang="zh-CN" altLang="en-US" sz="2000" dirty="0"/>
              <a:t>能描述使用</a:t>
            </a:r>
            <a:r>
              <a:rPr lang="en-US" altLang="zh-CN" sz="2000" dirty="0"/>
              <a:t>K-L</a:t>
            </a:r>
            <a:r>
              <a:rPr lang="zh-CN" altLang="en-US" sz="2000" dirty="0"/>
              <a:t>变换进行特征提取的原理</a:t>
            </a:r>
            <a:endParaRPr lang="en-US" altLang="zh-CN" sz="2000" dirty="0"/>
          </a:p>
          <a:p>
            <a:pPr lvl="1"/>
            <a:r>
              <a:rPr lang="zh-CN" altLang="en-US" sz="2000" dirty="0"/>
              <a:t>会</a:t>
            </a:r>
            <a:r>
              <a:rPr lang="zh-CN" altLang="en-US" sz="2000" dirty="0" smtClean="0"/>
              <a:t>使用</a:t>
            </a:r>
            <a:r>
              <a:rPr lang="en-US" altLang="zh-CN" sz="2000" dirty="0" smtClean="0"/>
              <a:t>K-L</a:t>
            </a:r>
            <a:r>
              <a:rPr lang="zh-CN" altLang="en-US" sz="2000" dirty="0"/>
              <a:t>变换提取多类</a:t>
            </a:r>
            <a:r>
              <a:rPr lang="zh-CN" altLang="en-US" sz="2000" dirty="0" smtClean="0"/>
              <a:t>特征</a:t>
            </a:r>
            <a:endParaRPr lang="en-US" altLang="zh-CN" sz="2000" dirty="0" smtClean="0"/>
          </a:p>
          <a:p>
            <a:r>
              <a:rPr lang="en-US" altLang="zh-CN" sz="2400" dirty="0" smtClean="0"/>
              <a:t>5.5 </a:t>
            </a:r>
            <a:r>
              <a:rPr lang="zh-CN" altLang="en-US" sz="2400" dirty="0" smtClean="0"/>
              <a:t>特征选择</a:t>
            </a:r>
            <a:endParaRPr lang="en-US" altLang="zh-CN" sz="2000" dirty="0"/>
          </a:p>
          <a:p>
            <a:pPr lvl="1"/>
            <a:r>
              <a:rPr lang="zh-CN" altLang="en-US" sz="2000" dirty="0"/>
              <a:t>能用自己的语言描述特征选择是干什么的</a:t>
            </a:r>
            <a:endParaRPr lang="en-US" altLang="zh-CN" sz="2000" dirty="0"/>
          </a:p>
          <a:p>
            <a:pPr lvl="1"/>
            <a:r>
              <a:rPr lang="zh-CN" altLang="en-US" sz="2000" dirty="0"/>
              <a:t>能说明特征选择准则中的各物理量含义</a:t>
            </a:r>
            <a:endParaRPr lang="en-US" altLang="zh-CN" sz="2000" dirty="0"/>
          </a:p>
          <a:p>
            <a:pPr lvl="1"/>
            <a:r>
              <a:rPr lang="zh-CN" altLang="en-US" sz="2000" dirty="0"/>
              <a:t>能使用特征选择算法选择特征</a:t>
            </a:r>
            <a:endParaRPr lang="en-US" altLang="zh-CN" sz="2000" dirty="0"/>
          </a:p>
        </p:txBody>
      </p:sp>
      <p:sp>
        <p:nvSpPr>
          <p:cNvPr id="51205" name="矩形 1"/>
          <p:cNvSpPr>
            <a:spLocks noChangeArrowheads="1"/>
          </p:cNvSpPr>
          <p:nvPr/>
        </p:nvSpPr>
        <p:spPr bwMode="auto">
          <a:xfrm>
            <a:off x="8760787"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7</a:t>
            </a:fld>
            <a:endParaRPr lang="en-US" altLang="zh-CN" sz="2800" dirty="0"/>
          </a:p>
        </p:txBody>
      </p:sp>
    </p:spTree>
    <p:extLst>
      <p:ext uri="{BB962C8B-B14F-4D97-AF65-F5344CB8AC3E}">
        <p14:creationId xmlns:p14="http://schemas.microsoft.com/office/powerpoint/2010/main" val="4628158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2260" name="Group 4"/>
          <p:cNvGrpSpPr>
            <a:grpSpLocks/>
          </p:cNvGrpSpPr>
          <p:nvPr/>
        </p:nvGrpSpPr>
        <p:grpSpPr bwMode="auto">
          <a:xfrm>
            <a:off x="4211638" y="1527175"/>
            <a:ext cx="4392612" cy="2622550"/>
            <a:chOff x="2653" y="962"/>
            <a:chExt cx="2767" cy="1652"/>
          </a:xfrm>
        </p:grpSpPr>
        <p:sp>
          <p:nvSpPr>
            <p:cNvPr id="1632261" name="Oval 5"/>
            <p:cNvSpPr>
              <a:spLocks noChangeArrowheads="1"/>
            </p:cNvSpPr>
            <p:nvPr/>
          </p:nvSpPr>
          <p:spPr bwMode="auto">
            <a:xfrm>
              <a:off x="4485" y="96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2" name="Oval 6"/>
            <p:cNvSpPr>
              <a:spLocks noChangeArrowheads="1"/>
            </p:cNvSpPr>
            <p:nvPr/>
          </p:nvSpPr>
          <p:spPr bwMode="auto">
            <a:xfrm>
              <a:off x="3832" y="125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3" name="Oval 7"/>
            <p:cNvSpPr>
              <a:spLocks noChangeArrowheads="1"/>
            </p:cNvSpPr>
            <p:nvPr/>
          </p:nvSpPr>
          <p:spPr bwMode="auto">
            <a:xfrm>
              <a:off x="4902" y="125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4" name="Oval 8"/>
            <p:cNvSpPr>
              <a:spLocks noChangeArrowheads="1"/>
            </p:cNvSpPr>
            <p:nvPr/>
          </p:nvSpPr>
          <p:spPr bwMode="auto">
            <a:xfrm>
              <a:off x="5148" y="125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5" name="Oval 9"/>
            <p:cNvSpPr>
              <a:spLocks noChangeArrowheads="1"/>
            </p:cNvSpPr>
            <p:nvPr/>
          </p:nvSpPr>
          <p:spPr bwMode="auto">
            <a:xfrm>
              <a:off x="3378" y="152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6" name="Oval 10"/>
            <p:cNvSpPr>
              <a:spLocks noChangeArrowheads="1"/>
            </p:cNvSpPr>
            <p:nvPr/>
          </p:nvSpPr>
          <p:spPr bwMode="auto">
            <a:xfrm>
              <a:off x="4331"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7" name="Oval 11"/>
            <p:cNvSpPr>
              <a:spLocks noChangeArrowheads="1"/>
            </p:cNvSpPr>
            <p:nvPr/>
          </p:nvSpPr>
          <p:spPr bwMode="auto">
            <a:xfrm>
              <a:off x="5147" y="152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8" name="Oval 12"/>
            <p:cNvSpPr>
              <a:spLocks noChangeArrowheads="1"/>
            </p:cNvSpPr>
            <p:nvPr/>
          </p:nvSpPr>
          <p:spPr bwMode="auto">
            <a:xfrm>
              <a:off x="4022"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69" name="Oval 13"/>
            <p:cNvSpPr>
              <a:spLocks noChangeArrowheads="1"/>
            </p:cNvSpPr>
            <p:nvPr/>
          </p:nvSpPr>
          <p:spPr bwMode="auto">
            <a:xfrm>
              <a:off x="4693"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0" name="Oval 14"/>
            <p:cNvSpPr>
              <a:spLocks noChangeArrowheads="1"/>
            </p:cNvSpPr>
            <p:nvPr/>
          </p:nvSpPr>
          <p:spPr bwMode="auto">
            <a:xfrm>
              <a:off x="5374" y="152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1" name="Oval 15"/>
            <p:cNvSpPr>
              <a:spLocks noChangeArrowheads="1"/>
            </p:cNvSpPr>
            <p:nvPr/>
          </p:nvSpPr>
          <p:spPr bwMode="auto">
            <a:xfrm>
              <a:off x="2879"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2" name="Oval 16"/>
            <p:cNvSpPr>
              <a:spLocks noChangeArrowheads="1"/>
            </p:cNvSpPr>
            <p:nvPr/>
          </p:nvSpPr>
          <p:spPr bwMode="auto">
            <a:xfrm>
              <a:off x="3877"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3" name="Oval 17"/>
            <p:cNvSpPr>
              <a:spLocks noChangeArrowheads="1"/>
            </p:cNvSpPr>
            <p:nvPr/>
          </p:nvSpPr>
          <p:spPr bwMode="auto">
            <a:xfrm>
              <a:off x="4948"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4" name="Oval 18"/>
            <p:cNvSpPr>
              <a:spLocks noChangeArrowheads="1"/>
            </p:cNvSpPr>
            <p:nvPr/>
          </p:nvSpPr>
          <p:spPr bwMode="auto">
            <a:xfrm>
              <a:off x="3379"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5" name="Oval 19"/>
            <p:cNvSpPr>
              <a:spLocks noChangeArrowheads="1"/>
            </p:cNvSpPr>
            <p:nvPr/>
          </p:nvSpPr>
          <p:spPr bwMode="auto">
            <a:xfrm>
              <a:off x="4331"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6" name="Oval 20"/>
            <p:cNvSpPr>
              <a:spLocks noChangeArrowheads="1"/>
            </p:cNvSpPr>
            <p:nvPr/>
          </p:nvSpPr>
          <p:spPr bwMode="auto">
            <a:xfrm>
              <a:off x="5374"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7" name="Oval 21"/>
            <p:cNvSpPr>
              <a:spLocks noChangeArrowheads="1"/>
            </p:cNvSpPr>
            <p:nvPr/>
          </p:nvSpPr>
          <p:spPr bwMode="auto">
            <a:xfrm>
              <a:off x="4149"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8" name="Oval 22"/>
            <p:cNvSpPr>
              <a:spLocks noChangeArrowheads="1"/>
            </p:cNvSpPr>
            <p:nvPr/>
          </p:nvSpPr>
          <p:spPr bwMode="auto">
            <a:xfrm>
              <a:off x="5147" y="197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79" name="Oval 23"/>
            <p:cNvSpPr>
              <a:spLocks noChangeArrowheads="1"/>
            </p:cNvSpPr>
            <p:nvPr/>
          </p:nvSpPr>
          <p:spPr bwMode="auto">
            <a:xfrm>
              <a:off x="3605"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80" name="Oval 24"/>
            <p:cNvSpPr>
              <a:spLocks noChangeArrowheads="1"/>
            </p:cNvSpPr>
            <p:nvPr/>
          </p:nvSpPr>
          <p:spPr bwMode="auto">
            <a:xfrm>
              <a:off x="4603" y="197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81" name="Line 25"/>
            <p:cNvSpPr>
              <a:spLocks noChangeShapeType="1"/>
            </p:cNvSpPr>
            <p:nvPr/>
          </p:nvSpPr>
          <p:spPr bwMode="auto">
            <a:xfrm flipH="1">
              <a:off x="3878" y="980"/>
              <a:ext cx="63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2" name="Line 26"/>
            <p:cNvSpPr>
              <a:spLocks noChangeShapeType="1"/>
            </p:cNvSpPr>
            <p:nvPr/>
          </p:nvSpPr>
          <p:spPr bwMode="auto">
            <a:xfrm>
              <a:off x="4513" y="980"/>
              <a:ext cx="428"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3" name="Line 27"/>
            <p:cNvSpPr>
              <a:spLocks noChangeShapeType="1"/>
            </p:cNvSpPr>
            <p:nvPr/>
          </p:nvSpPr>
          <p:spPr bwMode="auto">
            <a:xfrm flipH="1" flipV="1">
              <a:off x="4513" y="980"/>
              <a:ext cx="679"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4" name="Line 28"/>
            <p:cNvSpPr>
              <a:spLocks noChangeShapeType="1"/>
            </p:cNvSpPr>
            <p:nvPr/>
          </p:nvSpPr>
          <p:spPr bwMode="auto">
            <a:xfrm>
              <a:off x="5174" y="1278"/>
              <a:ext cx="201"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5" name="Line 29"/>
            <p:cNvSpPr>
              <a:spLocks noChangeShapeType="1"/>
            </p:cNvSpPr>
            <p:nvPr/>
          </p:nvSpPr>
          <p:spPr bwMode="auto">
            <a:xfrm>
              <a:off x="4928" y="1287"/>
              <a:ext cx="228"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6" name="Line 30"/>
            <p:cNvSpPr>
              <a:spLocks noChangeShapeType="1"/>
            </p:cNvSpPr>
            <p:nvPr/>
          </p:nvSpPr>
          <p:spPr bwMode="auto">
            <a:xfrm flipH="1">
              <a:off x="4708" y="1270"/>
              <a:ext cx="214"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7" name="Line 31"/>
            <p:cNvSpPr>
              <a:spLocks noChangeShapeType="1"/>
            </p:cNvSpPr>
            <p:nvPr/>
          </p:nvSpPr>
          <p:spPr bwMode="auto">
            <a:xfrm>
              <a:off x="3848" y="1278"/>
              <a:ext cx="52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8" name="Line 32"/>
            <p:cNvSpPr>
              <a:spLocks noChangeShapeType="1"/>
            </p:cNvSpPr>
            <p:nvPr/>
          </p:nvSpPr>
          <p:spPr bwMode="auto">
            <a:xfrm>
              <a:off x="3851" y="1279"/>
              <a:ext cx="216" cy="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89" name="Line 33"/>
            <p:cNvSpPr>
              <a:spLocks noChangeShapeType="1"/>
            </p:cNvSpPr>
            <p:nvPr/>
          </p:nvSpPr>
          <p:spPr bwMode="auto">
            <a:xfrm flipH="1">
              <a:off x="3391" y="1271"/>
              <a:ext cx="45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90" name="Line 34"/>
            <p:cNvSpPr>
              <a:spLocks noChangeShapeType="1"/>
            </p:cNvSpPr>
            <p:nvPr/>
          </p:nvSpPr>
          <p:spPr bwMode="auto">
            <a:xfrm>
              <a:off x="5402" y="1526"/>
              <a:ext cx="1" cy="5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291" name="Oval 35"/>
            <p:cNvSpPr>
              <a:spLocks noChangeArrowheads="1"/>
            </p:cNvSpPr>
            <p:nvPr/>
          </p:nvSpPr>
          <p:spPr bwMode="auto">
            <a:xfrm>
              <a:off x="2653"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2" name="Oval 36"/>
            <p:cNvSpPr>
              <a:spLocks noChangeArrowheads="1"/>
            </p:cNvSpPr>
            <p:nvPr/>
          </p:nvSpPr>
          <p:spPr bwMode="auto">
            <a:xfrm>
              <a:off x="3459"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3" name="Oval 37"/>
            <p:cNvSpPr>
              <a:spLocks noChangeArrowheads="1"/>
            </p:cNvSpPr>
            <p:nvPr/>
          </p:nvSpPr>
          <p:spPr bwMode="auto">
            <a:xfrm>
              <a:off x="4512"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4" name="Oval 38"/>
            <p:cNvSpPr>
              <a:spLocks noChangeArrowheads="1"/>
            </p:cNvSpPr>
            <p:nvPr/>
          </p:nvSpPr>
          <p:spPr bwMode="auto">
            <a:xfrm>
              <a:off x="3061"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5" name="Oval 39"/>
            <p:cNvSpPr>
              <a:spLocks noChangeArrowheads="1"/>
            </p:cNvSpPr>
            <p:nvPr/>
          </p:nvSpPr>
          <p:spPr bwMode="auto">
            <a:xfrm>
              <a:off x="3967"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6" name="Oval 40"/>
            <p:cNvSpPr>
              <a:spLocks noChangeArrowheads="1"/>
            </p:cNvSpPr>
            <p:nvPr/>
          </p:nvSpPr>
          <p:spPr bwMode="auto">
            <a:xfrm>
              <a:off x="5374"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7" name="Oval 41"/>
            <p:cNvSpPr>
              <a:spLocks noChangeArrowheads="1"/>
            </p:cNvSpPr>
            <p:nvPr/>
          </p:nvSpPr>
          <p:spPr bwMode="auto">
            <a:xfrm>
              <a:off x="2879"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8" name="Oval 42"/>
            <p:cNvSpPr>
              <a:spLocks noChangeArrowheads="1"/>
            </p:cNvSpPr>
            <p:nvPr/>
          </p:nvSpPr>
          <p:spPr bwMode="auto">
            <a:xfrm>
              <a:off x="4966" y="256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299" name="Oval 43"/>
            <p:cNvSpPr>
              <a:spLocks noChangeArrowheads="1"/>
            </p:cNvSpPr>
            <p:nvPr/>
          </p:nvSpPr>
          <p:spPr bwMode="auto">
            <a:xfrm>
              <a:off x="3242"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0" name="Oval 44"/>
            <p:cNvSpPr>
              <a:spLocks noChangeArrowheads="1"/>
            </p:cNvSpPr>
            <p:nvPr/>
          </p:nvSpPr>
          <p:spPr bwMode="auto">
            <a:xfrm>
              <a:off x="4149"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1" name="Oval 45"/>
            <p:cNvSpPr>
              <a:spLocks noChangeArrowheads="1"/>
            </p:cNvSpPr>
            <p:nvPr/>
          </p:nvSpPr>
          <p:spPr bwMode="auto">
            <a:xfrm>
              <a:off x="3604"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2" name="Oval 46"/>
            <p:cNvSpPr>
              <a:spLocks noChangeArrowheads="1"/>
            </p:cNvSpPr>
            <p:nvPr/>
          </p:nvSpPr>
          <p:spPr bwMode="auto">
            <a:xfrm>
              <a:off x="5174"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3" name="Oval 47"/>
            <p:cNvSpPr>
              <a:spLocks noChangeArrowheads="1"/>
            </p:cNvSpPr>
            <p:nvPr/>
          </p:nvSpPr>
          <p:spPr bwMode="auto">
            <a:xfrm>
              <a:off x="4331" y="256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4" name="Oval 48"/>
            <p:cNvSpPr>
              <a:spLocks noChangeArrowheads="1"/>
            </p:cNvSpPr>
            <p:nvPr/>
          </p:nvSpPr>
          <p:spPr bwMode="auto">
            <a:xfrm>
              <a:off x="3785" y="256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5" name="Oval 49"/>
            <p:cNvSpPr>
              <a:spLocks noChangeArrowheads="1"/>
            </p:cNvSpPr>
            <p:nvPr/>
          </p:nvSpPr>
          <p:spPr bwMode="auto">
            <a:xfrm>
              <a:off x="4739" y="256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2306" name="Line 50"/>
            <p:cNvSpPr>
              <a:spLocks noChangeShapeType="1"/>
            </p:cNvSpPr>
            <p:nvPr/>
          </p:nvSpPr>
          <p:spPr bwMode="auto">
            <a:xfrm>
              <a:off x="5394" y="2000"/>
              <a:ext cx="9" cy="5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07" name="Line 51"/>
            <p:cNvSpPr>
              <a:spLocks noChangeShapeType="1"/>
            </p:cNvSpPr>
            <p:nvPr/>
          </p:nvSpPr>
          <p:spPr bwMode="auto">
            <a:xfrm>
              <a:off x="5161" y="1545"/>
              <a:ext cx="22" cy="4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08" name="Line 52"/>
            <p:cNvSpPr>
              <a:spLocks noChangeShapeType="1"/>
            </p:cNvSpPr>
            <p:nvPr/>
          </p:nvSpPr>
          <p:spPr bwMode="auto">
            <a:xfrm>
              <a:off x="5193" y="2023"/>
              <a:ext cx="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09" name="Line 53"/>
            <p:cNvSpPr>
              <a:spLocks noChangeShapeType="1"/>
            </p:cNvSpPr>
            <p:nvPr/>
          </p:nvSpPr>
          <p:spPr bwMode="auto">
            <a:xfrm>
              <a:off x="4721" y="1544"/>
              <a:ext cx="234" cy="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0" name="Line 54"/>
            <p:cNvSpPr>
              <a:spLocks noChangeShapeType="1"/>
            </p:cNvSpPr>
            <p:nvPr/>
          </p:nvSpPr>
          <p:spPr bwMode="auto">
            <a:xfrm flipH="1">
              <a:off x="4626" y="1525"/>
              <a:ext cx="91" cy="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1" name="Line 55"/>
            <p:cNvSpPr>
              <a:spLocks noChangeShapeType="1"/>
            </p:cNvSpPr>
            <p:nvPr/>
          </p:nvSpPr>
          <p:spPr bwMode="auto">
            <a:xfrm>
              <a:off x="4970" y="2032"/>
              <a:ext cx="3" cy="5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2" name="Line 56"/>
            <p:cNvSpPr>
              <a:spLocks noChangeShapeType="1"/>
            </p:cNvSpPr>
            <p:nvPr/>
          </p:nvSpPr>
          <p:spPr bwMode="auto">
            <a:xfrm>
              <a:off x="4639" y="2004"/>
              <a:ext cx="110" cy="5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3" name="Line 57"/>
            <p:cNvSpPr>
              <a:spLocks noChangeShapeType="1"/>
            </p:cNvSpPr>
            <p:nvPr/>
          </p:nvSpPr>
          <p:spPr bwMode="auto">
            <a:xfrm flipH="1">
              <a:off x="4534" y="2009"/>
              <a:ext cx="91" cy="5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4" name="Line 58"/>
            <p:cNvSpPr>
              <a:spLocks noChangeShapeType="1"/>
            </p:cNvSpPr>
            <p:nvPr/>
          </p:nvSpPr>
          <p:spPr bwMode="auto">
            <a:xfrm>
              <a:off x="4367" y="1524"/>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5" name="Line 59"/>
            <p:cNvSpPr>
              <a:spLocks noChangeShapeType="1"/>
            </p:cNvSpPr>
            <p:nvPr/>
          </p:nvSpPr>
          <p:spPr bwMode="auto">
            <a:xfrm>
              <a:off x="4367" y="1977"/>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6" name="Line 60"/>
            <p:cNvSpPr>
              <a:spLocks noChangeShapeType="1"/>
            </p:cNvSpPr>
            <p:nvPr/>
          </p:nvSpPr>
          <p:spPr bwMode="auto">
            <a:xfrm>
              <a:off x="4168" y="2023"/>
              <a:ext cx="3" cy="5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7" name="Line 61"/>
            <p:cNvSpPr>
              <a:spLocks noChangeShapeType="1"/>
            </p:cNvSpPr>
            <p:nvPr/>
          </p:nvSpPr>
          <p:spPr bwMode="auto">
            <a:xfrm>
              <a:off x="3914" y="2014"/>
              <a:ext cx="82" cy="5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8" name="Line 62"/>
            <p:cNvSpPr>
              <a:spLocks noChangeShapeType="1"/>
            </p:cNvSpPr>
            <p:nvPr/>
          </p:nvSpPr>
          <p:spPr bwMode="auto">
            <a:xfrm flipH="1">
              <a:off x="3814" y="2004"/>
              <a:ext cx="81" cy="5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19" name="Line 63"/>
            <p:cNvSpPr>
              <a:spLocks noChangeShapeType="1"/>
            </p:cNvSpPr>
            <p:nvPr/>
          </p:nvSpPr>
          <p:spPr bwMode="auto">
            <a:xfrm>
              <a:off x="4059" y="1524"/>
              <a:ext cx="91"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0" name="Line 64"/>
            <p:cNvSpPr>
              <a:spLocks noChangeShapeType="1"/>
            </p:cNvSpPr>
            <p:nvPr/>
          </p:nvSpPr>
          <p:spPr bwMode="auto">
            <a:xfrm flipH="1">
              <a:off x="3923" y="1524"/>
              <a:ext cx="136"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1" name="Line 65"/>
            <p:cNvSpPr>
              <a:spLocks noChangeShapeType="1"/>
            </p:cNvSpPr>
            <p:nvPr/>
          </p:nvSpPr>
          <p:spPr bwMode="auto">
            <a:xfrm>
              <a:off x="3623" y="1977"/>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2" name="Line 66"/>
            <p:cNvSpPr>
              <a:spLocks noChangeShapeType="1"/>
            </p:cNvSpPr>
            <p:nvPr/>
          </p:nvSpPr>
          <p:spPr bwMode="auto">
            <a:xfrm>
              <a:off x="3406" y="1524"/>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3" name="Line 67"/>
            <p:cNvSpPr>
              <a:spLocks noChangeShapeType="1"/>
            </p:cNvSpPr>
            <p:nvPr/>
          </p:nvSpPr>
          <p:spPr bwMode="auto">
            <a:xfrm>
              <a:off x="3397" y="1533"/>
              <a:ext cx="236"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4" name="Line 68"/>
            <p:cNvSpPr>
              <a:spLocks noChangeShapeType="1"/>
            </p:cNvSpPr>
            <p:nvPr/>
          </p:nvSpPr>
          <p:spPr bwMode="auto">
            <a:xfrm>
              <a:off x="3397" y="1996"/>
              <a:ext cx="9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5" name="Line 69"/>
            <p:cNvSpPr>
              <a:spLocks noChangeShapeType="1"/>
            </p:cNvSpPr>
            <p:nvPr/>
          </p:nvSpPr>
          <p:spPr bwMode="auto">
            <a:xfrm flipH="1">
              <a:off x="3261" y="1996"/>
              <a:ext cx="136"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6" name="Line 70"/>
            <p:cNvSpPr>
              <a:spLocks noChangeShapeType="1"/>
            </p:cNvSpPr>
            <p:nvPr/>
          </p:nvSpPr>
          <p:spPr bwMode="auto">
            <a:xfrm>
              <a:off x="2898" y="1977"/>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7" name="Line 71"/>
            <p:cNvSpPr>
              <a:spLocks noChangeShapeType="1"/>
            </p:cNvSpPr>
            <p:nvPr/>
          </p:nvSpPr>
          <p:spPr bwMode="auto">
            <a:xfrm flipH="1">
              <a:off x="2670" y="1995"/>
              <a:ext cx="228" cy="6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8" name="Line 72"/>
            <p:cNvSpPr>
              <a:spLocks noChangeShapeType="1"/>
            </p:cNvSpPr>
            <p:nvPr/>
          </p:nvSpPr>
          <p:spPr bwMode="auto">
            <a:xfrm>
              <a:off x="2898" y="1986"/>
              <a:ext cx="19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29" name="Line 73"/>
            <p:cNvSpPr>
              <a:spLocks noChangeShapeType="1"/>
            </p:cNvSpPr>
            <p:nvPr/>
          </p:nvSpPr>
          <p:spPr bwMode="auto">
            <a:xfrm flipV="1">
              <a:off x="2925" y="1543"/>
              <a:ext cx="475" cy="4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2337" name="Text Box 81"/>
          <p:cNvSpPr txBox="1">
            <a:spLocks noChangeArrowheads="1"/>
          </p:cNvSpPr>
          <p:nvPr/>
        </p:nvSpPr>
        <p:spPr bwMode="auto">
          <a:xfrm>
            <a:off x="5867400" y="15573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a:t>
            </a:r>
          </a:p>
        </p:txBody>
      </p:sp>
      <p:sp>
        <p:nvSpPr>
          <p:cNvPr id="1632338" name="Text Box 82"/>
          <p:cNvSpPr txBox="1">
            <a:spLocks noChangeArrowheads="1"/>
          </p:cNvSpPr>
          <p:nvPr/>
        </p:nvSpPr>
        <p:spPr bwMode="auto">
          <a:xfrm>
            <a:off x="7380288" y="170021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2</a:t>
            </a:r>
          </a:p>
        </p:txBody>
      </p:sp>
      <p:sp>
        <p:nvSpPr>
          <p:cNvPr id="1632339" name="Text Box 83"/>
          <p:cNvSpPr txBox="1">
            <a:spLocks noChangeArrowheads="1"/>
          </p:cNvSpPr>
          <p:nvPr/>
        </p:nvSpPr>
        <p:spPr bwMode="auto">
          <a:xfrm>
            <a:off x="8172450" y="15573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3</a:t>
            </a:r>
          </a:p>
        </p:txBody>
      </p:sp>
      <p:sp>
        <p:nvSpPr>
          <p:cNvPr id="1632340" name="Text Box 84"/>
          <p:cNvSpPr txBox="1">
            <a:spLocks noChangeArrowheads="1"/>
          </p:cNvSpPr>
          <p:nvPr/>
        </p:nvSpPr>
        <p:spPr bwMode="auto">
          <a:xfrm>
            <a:off x="5076825" y="19891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2</a:t>
            </a:r>
          </a:p>
        </p:txBody>
      </p:sp>
      <p:sp>
        <p:nvSpPr>
          <p:cNvPr id="1632341" name="Text Box 85"/>
          <p:cNvSpPr txBox="1">
            <a:spLocks noChangeArrowheads="1"/>
          </p:cNvSpPr>
          <p:nvPr/>
        </p:nvSpPr>
        <p:spPr bwMode="auto">
          <a:xfrm>
            <a:off x="6732588" y="198913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42" name="Text Box 86"/>
          <p:cNvSpPr txBox="1">
            <a:spLocks noChangeArrowheads="1"/>
          </p:cNvSpPr>
          <p:nvPr/>
        </p:nvSpPr>
        <p:spPr bwMode="auto">
          <a:xfrm>
            <a:off x="5940425" y="20605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3</a:t>
            </a:r>
          </a:p>
        </p:txBody>
      </p:sp>
      <p:sp>
        <p:nvSpPr>
          <p:cNvPr id="1632343" name="Text Box 87"/>
          <p:cNvSpPr txBox="1">
            <a:spLocks noChangeArrowheads="1"/>
          </p:cNvSpPr>
          <p:nvPr/>
        </p:nvSpPr>
        <p:spPr bwMode="auto">
          <a:xfrm>
            <a:off x="5435600" y="29241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44" name="Text Box 88"/>
          <p:cNvSpPr txBox="1">
            <a:spLocks noChangeArrowheads="1"/>
          </p:cNvSpPr>
          <p:nvPr/>
        </p:nvSpPr>
        <p:spPr bwMode="auto">
          <a:xfrm>
            <a:off x="8532813" y="2133600"/>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45" name="Text Box 89"/>
          <p:cNvSpPr txBox="1">
            <a:spLocks noChangeArrowheads="1"/>
          </p:cNvSpPr>
          <p:nvPr/>
        </p:nvSpPr>
        <p:spPr bwMode="auto">
          <a:xfrm>
            <a:off x="7164388" y="211772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3</a:t>
            </a:r>
          </a:p>
        </p:txBody>
      </p:sp>
      <p:sp>
        <p:nvSpPr>
          <p:cNvPr id="1632346" name="Text Box 90"/>
          <p:cNvSpPr txBox="1">
            <a:spLocks noChangeArrowheads="1"/>
          </p:cNvSpPr>
          <p:nvPr/>
        </p:nvSpPr>
        <p:spPr bwMode="auto">
          <a:xfrm>
            <a:off x="6300788" y="285273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47" name="Text Box 91"/>
          <p:cNvSpPr txBox="1">
            <a:spLocks noChangeArrowheads="1"/>
          </p:cNvSpPr>
          <p:nvPr/>
        </p:nvSpPr>
        <p:spPr bwMode="auto">
          <a:xfrm>
            <a:off x="7812088" y="220503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48" name="Text Box 92"/>
          <p:cNvSpPr txBox="1">
            <a:spLocks noChangeArrowheads="1"/>
          </p:cNvSpPr>
          <p:nvPr/>
        </p:nvSpPr>
        <p:spPr bwMode="auto">
          <a:xfrm>
            <a:off x="4284663" y="285273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3</a:t>
            </a:r>
          </a:p>
        </p:txBody>
      </p:sp>
      <p:sp>
        <p:nvSpPr>
          <p:cNvPr id="1632349" name="Text Box 93"/>
          <p:cNvSpPr txBox="1">
            <a:spLocks noChangeArrowheads="1"/>
          </p:cNvSpPr>
          <p:nvPr/>
        </p:nvSpPr>
        <p:spPr bwMode="auto">
          <a:xfrm>
            <a:off x="6588125" y="29241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50" name="Text Box 94"/>
          <p:cNvSpPr txBox="1">
            <a:spLocks noChangeArrowheads="1"/>
          </p:cNvSpPr>
          <p:nvPr/>
        </p:nvSpPr>
        <p:spPr bwMode="auto">
          <a:xfrm>
            <a:off x="5003800" y="29241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51" name="Text Box 95"/>
          <p:cNvSpPr txBox="1">
            <a:spLocks noChangeArrowheads="1"/>
          </p:cNvSpPr>
          <p:nvPr/>
        </p:nvSpPr>
        <p:spPr bwMode="auto">
          <a:xfrm>
            <a:off x="7885113" y="292417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52" name="Text Box 96"/>
          <p:cNvSpPr txBox="1">
            <a:spLocks noChangeArrowheads="1"/>
          </p:cNvSpPr>
          <p:nvPr/>
        </p:nvSpPr>
        <p:spPr bwMode="auto">
          <a:xfrm>
            <a:off x="7019925" y="29241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53" name="Text Box 97"/>
          <p:cNvSpPr txBox="1">
            <a:spLocks noChangeArrowheads="1"/>
          </p:cNvSpPr>
          <p:nvPr/>
        </p:nvSpPr>
        <p:spPr bwMode="auto">
          <a:xfrm>
            <a:off x="5867400" y="28527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54" name="Text Box 98"/>
          <p:cNvSpPr txBox="1">
            <a:spLocks noChangeArrowheads="1"/>
          </p:cNvSpPr>
          <p:nvPr/>
        </p:nvSpPr>
        <p:spPr bwMode="auto">
          <a:xfrm>
            <a:off x="7524750" y="29241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55" name="Text Box 99"/>
          <p:cNvSpPr txBox="1">
            <a:spLocks noChangeArrowheads="1"/>
          </p:cNvSpPr>
          <p:nvPr/>
        </p:nvSpPr>
        <p:spPr bwMode="auto">
          <a:xfrm>
            <a:off x="3851275" y="38608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4</a:t>
            </a:r>
          </a:p>
        </p:txBody>
      </p:sp>
      <p:sp>
        <p:nvSpPr>
          <p:cNvPr id="1632356" name="Text Box 100"/>
          <p:cNvSpPr txBox="1">
            <a:spLocks noChangeArrowheads="1"/>
          </p:cNvSpPr>
          <p:nvPr/>
        </p:nvSpPr>
        <p:spPr bwMode="auto">
          <a:xfrm>
            <a:off x="8243888" y="292417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57" name="Text Box 101"/>
          <p:cNvSpPr txBox="1">
            <a:spLocks noChangeArrowheads="1"/>
          </p:cNvSpPr>
          <p:nvPr/>
        </p:nvSpPr>
        <p:spPr bwMode="auto">
          <a:xfrm>
            <a:off x="4284663" y="3860800"/>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58" name="Text Box 102"/>
          <p:cNvSpPr txBox="1">
            <a:spLocks noChangeArrowheads="1"/>
          </p:cNvSpPr>
          <p:nvPr/>
        </p:nvSpPr>
        <p:spPr bwMode="auto">
          <a:xfrm>
            <a:off x="4572000" y="384651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59" name="Text Box 103"/>
          <p:cNvSpPr txBox="1">
            <a:spLocks noChangeArrowheads="1"/>
          </p:cNvSpPr>
          <p:nvPr/>
        </p:nvSpPr>
        <p:spPr bwMode="auto">
          <a:xfrm>
            <a:off x="5219700" y="37893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0" name="Text Box 104"/>
          <p:cNvSpPr txBox="1">
            <a:spLocks noChangeArrowheads="1"/>
          </p:cNvSpPr>
          <p:nvPr/>
        </p:nvSpPr>
        <p:spPr bwMode="auto">
          <a:xfrm>
            <a:off x="4859338" y="378936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61" name="Text Box 105"/>
          <p:cNvSpPr txBox="1">
            <a:spLocks noChangeArrowheads="1"/>
          </p:cNvSpPr>
          <p:nvPr/>
        </p:nvSpPr>
        <p:spPr bwMode="auto">
          <a:xfrm>
            <a:off x="5435600" y="37893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2" name="Text Box 106"/>
          <p:cNvSpPr txBox="1">
            <a:spLocks noChangeArrowheads="1"/>
          </p:cNvSpPr>
          <p:nvPr/>
        </p:nvSpPr>
        <p:spPr bwMode="auto">
          <a:xfrm>
            <a:off x="6011863" y="378936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3" name="Text Box 107"/>
          <p:cNvSpPr txBox="1">
            <a:spLocks noChangeArrowheads="1"/>
          </p:cNvSpPr>
          <p:nvPr/>
        </p:nvSpPr>
        <p:spPr bwMode="auto">
          <a:xfrm>
            <a:off x="5724525" y="37893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64" name="Text Box 108"/>
          <p:cNvSpPr txBox="1">
            <a:spLocks noChangeArrowheads="1"/>
          </p:cNvSpPr>
          <p:nvPr/>
        </p:nvSpPr>
        <p:spPr bwMode="auto">
          <a:xfrm>
            <a:off x="6300788" y="377348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5" name="Text Box 109"/>
          <p:cNvSpPr txBox="1">
            <a:spLocks noChangeArrowheads="1"/>
          </p:cNvSpPr>
          <p:nvPr/>
        </p:nvSpPr>
        <p:spPr bwMode="auto">
          <a:xfrm>
            <a:off x="6877050" y="37893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5</a:t>
            </a:r>
          </a:p>
        </p:txBody>
      </p:sp>
      <p:sp>
        <p:nvSpPr>
          <p:cNvPr id="1632366" name="Text Box 110"/>
          <p:cNvSpPr txBox="1">
            <a:spLocks noChangeArrowheads="1"/>
          </p:cNvSpPr>
          <p:nvPr/>
        </p:nvSpPr>
        <p:spPr bwMode="auto">
          <a:xfrm>
            <a:off x="6588125" y="37893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7" name="Text Box 111"/>
          <p:cNvSpPr txBox="1">
            <a:spLocks noChangeArrowheads="1"/>
          </p:cNvSpPr>
          <p:nvPr/>
        </p:nvSpPr>
        <p:spPr bwMode="auto">
          <a:xfrm>
            <a:off x="7164388" y="378936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8" name="Text Box 112"/>
          <p:cNvSpPr txBox="1">
            <a:spLocks noChangeArrowheads="1"/>
          </p:cNvSpPr>
          <p:nvPr/>
        </p:nvSpPr>
        <p:spPr bwMode="auto">
          <a:xfrm>
            <a:off x="7956550" y="377348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69" name="Text Box 113"/>
          <p:cNvSpPr txBox="1">
            <a:spLocks noChangeArrowheads="1"/>
          </p:cNvSpPr>
          <p:nvPr/>
        </p:nvSpPr>
        <p:spPr bwMode="auto">
          <a:xfrm>
            <a:off x="7596188" y="378936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70" name="Text Box 114"/>
          <p:cNvSpPr txBox="1">
            <a:spLocks noChangeArrowheads="1"/>
          </p:cNvSpPr>
          <p:nvPr/>
        </p:nvSpPr>
        <p:spPr bwMode="auto">
          <a:xfrm>
            <a:off x="8243888" y="377348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6</a:t>
            </a:r>
          </a:p>
        </p:txBody>
      </p:sp>
      <p:sp>
        <p:nvSpPr>
          <p:cNvPr id="1632371" name="Text Box 115"/>
          <p:cNvSpPr txBox="1">
            <a:spLocks noChangeArrowheads="1"/>
          </p:cNvSpPr>
          <p:nvPr/>
        </p:nvSpPr>
        <p:spPr bwMode="auto">
          <a:xfrm>
            <a:off x="3419650" y="4458944"/>
            <a:ext cx="10801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000" b="1" dirty="0"/>
              <a:t>(</a:t>
            </a:r>
            <a:r>
              <a:rPr lang="en-US" altLang="zh-CN" sz="2000" b="1" i="1" dirty="0"/>
              <a:t>x</a:t>
            </a:r>
            <a:r>
              <a:rPr lang="en-US" altLang="zh-CN" sz="2000" b="1" i="1" baseline="-25000" dirty="0"/>
              <a:t>5 </a:t>
            </a:r>
            <a:r>
              <a:rPr lang="en-US" altLang="zh-CN" sz="2000" b="1" i="1" dirty="0"/>
              <a:t>, x</a:t>
            </a:r>
            <a:r>
              <a:rPr lang="en-US" altLang="zh-CN" sz="2000" b="1" i="1" baseline="-25000" dirty="0"/>
              <a:t>6</a:t>
            </a:r>
            <a:r>
              <a:rPr lang="en-US" altLang="zh-CN" sz="2000" b="1" dirty="0"/>
              <a:t>)</a:t>
            </a:r>
          </a:p>
        </p:txBody>
      </p:sp>
      <p:sp>
        <p:nvSpPr>
          <p:cNvPr id="1632372" name="Text Box 116"/>
          <p:cNvSpPr txBox="1">
            <a:spLocks noChangeArrowheads="1"/>
          </p:cNvSpPr>
          <p:nvPr/>
        </p:nvSpPr>
        <p:spPr bwMode="auto">
          <a:xfrm>
            <a:off x="3435533" y="4980940"/>
            <a:ext cx="1223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4 </a:t>
            </a:r>
            <a:r>
              <a:rPr lang="en-US" altLang="zh-CN" sz="2000" b="1" i="1" dirty="0"/>
              <a:t>, x</a:t>
            </a:r>
            <a:r>
              <a:rPr lang="en-US" altLang="zh-CN" sz="2000" b="1" i="1" baseline="-25000" dirty="0"/>
              <a:t>6</a:t>
            </a:r>
            <a:r>
              <a:rPr lang="en-US" altLang="zh-CN" sz="2000" b="1" dirty="0"/>
              <a:t>)</a:t>
            </a:r>
          </a:p>
        </p:txBody>
      </p:sp>
      <p:sp>
        <p:nvSpPr>
          <p:cNvPr id="1632373" name="Text Box 117"/>
          <p:cNvSpPr txBox="1">
            <a:spLocks noChangeArrowheads="1"/>
          </p:cNvSpPr>
          <p:nvPr/>
        </p:nvSpPr>
        <p:spPr bwMode="auto">
          <a:xfrm>
            <a:off x="4708142" y="5531191"/>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2 </a:t>
            </a:r>
            <a:r>
              <a:rPr lang="en-US" altLang="zh-CN" sz="2000" b="1" i="1" dirty="0"/>
              <a:t>, x</a:t>
            </a:r>
            <a:r>
              <a:rPr lang="en-US" altLang="zh-CN" sz="2000" b="1" i="1" baseline="-25000" dirty="0"/>
              <a:t>6</a:t>
            </a:r>
            <a:r>
              <a:rPr lang="en-US" altLang="zh-CN" sz="2000" b="1" dirty="0"/>
              <a:t>)</a:t>
            </a:r>
          </a:p>
        </p:txBody>
      </p:sp>
      <p:sp>
        <p:nvSpPr>
          <p:cNvPr id="1632374" name="Text Box 118"/>
          <p:cNvSpPr txBox="1">
            <a:spLocks noChangeArrowheads="1"/>
          </p:cNvSpPr>
          <p:nvPr/>
        </p:nvSpPr>
        <p:spPr bwMode="auto">
          <a:xfrm>
            <a:off x="3389771" y="5474041"/>
            <a:ext cx="1223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4 </a:t>
            </a:r>
            <a:r>
              <a:rPr lang="en-US" altLang="zh-CN" sz="2000" b="1" i="1" dirty="0"/>
              <a:t>, x</a:t>
            </a:r>
            <a:r>
              <a:rPr lang="en-US" altLang="zh-CN" sz="2000" b="1" i="1" baseline="-25000" dirty="0"/>
              <a:t>5</a:t>
            </a:r>
            <a:r>
              <a:rPr lang="en-US" altLang="zh-CN" sz="2000" b="1" dirty="0"/>
              <a:t>)</a:t>
            </a:r>
          </a:p>
        </p:txBody>
      </p:sp>
      <p:sp>
        <p:nvSpPr>
          <p:cNvPr id="1632375" name="Text Box 119"/>
          <p:cNvSpPr txBox="1">
            <a:spLocks noChangeArrowheads="1"/>
          </p:cNvSpPr>
          <p:nvPr/>
        </p:nvSpPr>
        <p:spPr bwMode="auto">
          <a:xfrm>
            <a:off x="3599656" y="5874151"/>
            <a:ext cx="1223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3 </a:t>
            </a:r>
            <a:r>
              <a:rPr lang="en-US" altLang="zh-CN" sz="2000" b="1" i="1" dirty="0"/>
              <a:t>, x</a:t>
            </a:r>
            <a:r>
              <a:rPr lang="en-US" altLang="zh-CN" sz="2000" b="1" i="1" baseline="-25000" dirty="0"/>
              <a:t>6</a:t>
            </a:r>
            <a:r>
              <a:rPr lang="en-US" altLang="zh-CN" sz="2000" b="1" dirty="0"/>
              <a:t>)</a:t>
            </a:r>
          </a:p>
        </p:txBody>
      </p:sp>
      <p:sp>
        <p:nvSpPr>
          <p:cNvPr id="1632376" name="Text Box 120"/>
          <p:cNvSpPr txBox="1">
            <a:spLocks noChangeArrowheads="1"/>
          </p:cNvSpPr>
          <p:nvPr/>
        </p:nvSpPr>
        <p:spPr bwMode="auto">
          <a:xfrm>
            <a:off x="4708142" y="4933517"/>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3 </a:t>
            </a:r>
            <a:r>
              <a:rPr lang="en-US" altLang="zh-CN" sz="2000" b="1" i="1" dirty="0"/>
              <a:t>, x</a:t>
            </a:r>
            <a:r>
              <a:rPr lang="en-US" altLang="zh-CN" sz="2000" b="1" i="1" baseline="-25000" dirty="0"/>
              <a:t>4</a:t>
            </a:r>
            <a:r>
              <a:rPr lang="en-US" altLang="zh-CN" sz="2000" b="1" dirty="0"/>
              <a:t>)</a:t>
            </a:r>
          </a:p>
        </p:txBody>
      </p:sp>
      <p:sp>
        <p:nvSpPr>
          <p:cNvPr id="1632377" name="Text Box 121"/>
          <p:cNvSpPr txBox="1">
            <a:spLocks noChangeArrowheads="1"/>
          </p:cNvSpPr>
          <p:nvPr/>
        </p:nvSpPr>
        <p:spPr bwMode="auto">
          <a:xfrm>
            <a:off x="4726782" y="4458944"/>
            <a:ext cx="1528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000" b="1" dirty="0"/>
              <a:t>(</a:t>
            </a:r>
            <a:r>
              <a:rPr lang="en-US" altLang="zh-CN" sz="2000" b="1" i="1" dirty="0"/>
              <a:t>x</a:t>
            </a:r>
            <a:r>
              <a:rPr lang="en-US" altLang="zh-CN" sz="2000" b="1" i="1" baseline="-25000" dirty="0"/>
              <a:t>3 </a:t>
            </a:r>
            <a:r>
              <a:rPr lang="en-US" altLang="zh-CN" sz="2000" b="1" i="1" dirty="0"/>
              <a:t>, x</a:t>
            </a:r>
            <a:r>
              <a:rPr lang="en-US" altLang="zh-CN" sz="2000" b="1" i="1" baseline="-25000" dirty="0"/>
              <a:t>5</a:t>
            </a:r>
            <a:r>
              <a:rPr lang="en-US" altLang="zh-CN" sz="2000" b="1" dirty="0"/>
              <a:t>)</a:t>
            </a:r>
          </a:p>
        </p:txBody>
      </p:sp>
      <p:sp>
        <p:nvSpPr>
          <p:cNvPr id="1632378" name="Text Box 122"/>
          <p:cNvSpPr txBox="1">
            <a:spLocks noChangeArrowheads="1"/>
          </p:cNvSpPr>
          <p:nvPr/>
        </p:nvSpPr>
        <p:spPr bwMode="auto">
          <a:xfrm>
            <a:off x="4645025" y="5934075"/>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2 </a:t>
            </a:r>
            <a:r>
              <a:rPr lang="en-US" altLang="zh-CN" sz="2000" b="1" i="1" dirty="0"/>
              <a:t>, x</a:t>
            </a:r>
            <a:r>
              <a:rPr lang="en-US" altLang="zh-CN" sz="2000" b="1" i="1" baseline="-25000" dirty="0"/>
              <a:t>5</a:t>
            </a:r>
            <a:r>
              <a:rPr lang="en-US" altLang="zh-CN" sz="2000" b="1" dirty="0"/>
              <a:t>)</a:t>
            </a:r>
          </a:p>
        </p:txBody>
      </p:sp>
      <p:sp>
        <p:nvSpPr>
          <p:cNvPr id="1632379" name="Line 123"/>
          <p:cNvSpPr>
            <a:spLocks noChangeShapeType="1"/>
          </p:cNvSpPr>
          <p:nvPr/>
        </p:nvSpPr>
        <p:spPr bwMode="auto">
          <a:xfrm flipV="1">
            <a:off x="4140200" y="4221163"/>
            <a:ext cx="7143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0" name="Line 124"/>
          <p:cNvSpPr>
            <a:spLocks noChangeShapeType="1"/>
          </p:cNvSpPr>
          <p:nvPr/>
        </p:nvSpPr>
        <p:spPr bwMode="auto">
          <a:xfrm flipV="1">
            <a:off x="4140200" y="4221163"/>
            <a:ext cx="431800"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1" name="Line 125"/>
          <p:cNvSpPr>
            <a:spLocks noChangeShapeType="1"/>
          </p:cNvSpPr>
          <p:nvPr/>
        </p:nvSpPr>
        <p:spPr bwMode="auto">
          <a:xfrm flipV="1">
            <a:off x="4140200" y="4221163"/>
            <a:ext cx="719138"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2" name="Line 126"/>
          <p:cNvSpPr>
            <a:spLocks noChangeShapeType="1"/>
          </p:cNvSpPr>
          <p:nvPr/>
        </p:nvSpPr>
        <p:spPr bwMode="auto">
          <a:xfrm flipV="1">
            <a:off x="4140200" y="4221163"/>
            <a:ext cx="1008063" cy="2016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3" name="Line 127"/>
          <p:cNvSpPr>
            <a:spLocks noChangeShapeType="1"/>
          </p:cNvSpPr>
          <p:nvPr/>
        </p:nvSpPr>
        <p:spPr bwMode="auto">
          <a:xfrm flipV="1">
            <a:off x="5364163" y="4149725"/>
            <a:ext cx="144462"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4" name="Line 128"/>
          <p:cNvSpPr>
            <a:spLocks noChangeShapeType="1"/>
          </p:cNvSpPr>
          <p:nvPr/>
        </p:nvSpPr>
        <p:spPr bwMode="auto">
          <a:xfrm flipV="1">
            <a:off x="5364163" y="4221163"/>
            <a:ext cx="360362"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5" name="Line 129"/>
          <p:cNvSpPr>
            <a:spLocks noChangeShapeType="1"/>
          </p:cNvSpPr>
          <p:nvPr/>
        </p:nvSpPr>
        <p:spPr bwMode="auto">
          <a:xfrm flipV="1">
            <a:off x="5364163" y="4221163"/>
            <a:ext cx="647700"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6" name="Line 130"/>
          <p:cNvSpPr>
            <a:spLocks noChangeShapeType="1"/>
          </p:cNvSpPr>
          <p:nvPr/>
        </p:nvSpPr>
        <p:spPr bwMode="auto">
          <a:xfrm flipV="1">
            <a:off x="5435600" y="4221163"/>
            <a:ext cx="865188" cy="1944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87" name="Text Box 131"/>
          <p:cNvSpPr txBox="1">
            <a:spLocks noChangeArrowheads="1"/>
          </p:cNvSpPr>
          <p:nvPr/>
        </p:nvSpPr>
        <p:spPr bwMode="auto">
          <a:xfrm>
            <a:off x="5940426" y="4452908"/>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2 </a:t>
            </a:r>
            <a:r>
              <a:rPr lang="en-US" altLang="zh-CN" sz="2000" b="1" i="1" dirty="0"/>
              <a:t>, x</a:t>
            </a:r>
            <a:r>
              <a:rPr lang="en-US" altLang="zh-CN" sz="2000" b="1" i="1" baseline="-25000" dirty="0"/>
              <a:t>4</a:t>
            </a:r>
            <a:r>
              <a:rPr lang="en-US" altLang="zh-CN" sz="2000" b="1" dirty="0"/>
              <a:t>)</a:t>
            </a:r>
          </a:p>
        </p:txBody>
      </p:sp>
      <p:sp>
        <p:nvSpPr>
          <p:cNvPr id="1632388" name="Text Box 132"/>
          <p:cNvSpPr txBox="1">
            <a:spLocks noChangeArrowheads="1"/>
          </p:cNvSpPr>
          <p:nvPr/>
        </p:nvSpPr>
        <p:spPr bwMode="auto">
          <a:xfrm>
            <a:off x="5932104" y="4933517"/>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2 </a:t>
            </a:r>
            <a:r>
              <a:rPr lang="en-US" altLang="zh-CN" sz="2000" b="1" i="1" dirty="0"/>
              <a:t>, x</a:t>
            </a:r>
            <a:r>
              <a:rPr lang="en-US" altLang="zh-CN" sz="2000" b="1" i="1" baseline="-25000" dirty="0"/>
              <a:t>3</a:t>
            </a:r>
            <a:r>
              <a:rPr lang="en-US" altLang="zh-CN" sz="2000" b="1" dirty="0"/>
              <a:t>)</a:t>
            </a:r>
          </a:p>
        </p:txBody>
      </p:sp>
      <p:sp>
        <p:nvSpPr>
          <p:cNvPr id="1632389" name="Text Box 133"/>
          <p:cNvSpPr txBox="1">
            <a:spLocks noChangeArrowheads="1"/>
          </p:cNvSpPr>
          <p:nvPr/>
        </p:nvSpPr>
        <p:spPr bwMode="auto">
          <a:xfrm>
            <a:off x="5977565" y="5474041"/>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1 </a:t>
            </a:r>
            <a:r>
              <a:rPr lang="en-US" altLang="zh-CN" sz="2000" b="1" i="1" dirty="0"/>
              <a:t>, x</a:t>
            </a:r>
            <a:r>
              <a:rPr lang="en-US" altLang="zh-CN" sz="2000" b="1" i="1" baseline="-25000" dirty="0"/>
              <a:t>6</a:t>
            </a:r>
            <a:r>
              <a:rPr lang="en-US" altLang="zh-CN" sz="2000" b="1" dirty="0"/>
              <a:t>)</a:t>
            </a:r>
          </a:p>
        </p:txBody>
      </p:sp>
      <p:sp>
        <p:nvSpPr>
          <p:cNvPr id="1632390" name="Text Box 134"/>
          <p:cNvSpPr txBox="1">
            <a:spLocks noChangeArrowheads="1"/>
          </p:cNvSpPr>
          <p:nvPr/>
        </p:nvSpPr>
        <p:spPr bwMode="auto">
          <a:xfrm>
            <a:off x="5932104" y="5934075"/>
            <a:ext cx="1223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1 </a:t>
            </a:r>
            <a:r>
              <a:rPr lang="en-US" altLang="zh-CN" sz="2000" b="1" i="1" dirty="0"/>
              <a:t>, x</a:t>
            </a:r>
            <a:r>
              <a:rPr lang="en-US" altLang="zh-CN" sz="2000" b="1" i="1" baseline="-25000" dirty="0"/>
              <a:t>5</a:t>
            </a:r>
            <a:r>
              <a:rPr lang="en-US" altLang="zh-CN" sz="2000" b="1" dirty="0"/>
              <a:t>)</a:t>
            </a:r>
          </a:p>
        </p:txBody>
      </p:sp>
      <p:sp>
        <p:nvSpPr>
          <p:cNvPr id="1632391" name="Line 135"/>
          <p:cNvSpPr>
            <a:spLocks noChangeShapeType="1"/>
          </p:cNvSpPr>
          <p:nvPr/>
        </p:nvSpPr>
        <p:spPr bwMode="auto">
          <a:xfrm flipV="1">
            <a:off x="6516688" y="4221163"/>
            <a:ext cx="714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92" name="Line 136"/>
          <p:cNvSpPr>
            <a:spLocks noChangeShapeType="1"/>
          </p:cNvSpPr>
          <p:nvPr/>
        </p:nvSpPr>
        <p:spPr bwMode="auto">
          <a:xfrm flipV="1">
            <a:off x="6516688" y="4221163"/>
            <a:ext cx="360362"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93" name="Line 137"/>
          <p:cNvSpPr>
            <a:spLocks noChangeShapeType="1"/>
          </p:cNvSpPr>
          <p:nvPr/>
        </p:nvSpPr>
        <p:spPr bwMode="auto">
          <a:xfrm flipV="1">
            <a:off x="6516688" y="4221163"/>
            <a:ext cx="647700"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94" name="Line 138"/>
          <p:cNvSpPr>
            <a:spLocks noChangeShapeType="1"/>
          </p:cNvSpPr>
          <p:nvPr/>
        </p:nvSpPr>
        <p:spPr bwMode="auto">
          <a:xfrm flipV="1">
            <a:off x="6516688" y="4221163"/>
            <a:ext cx="1008062" cy="2016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95" name="Text Box 139"/>
          <p:cNvSpPr txBox="1">
            <a:spLocks noChangeArrowheads="1"/>
          </p:cNvSpPr>
          <p:nvPr/>
        </p:nvSpPr>
        <p:spPr bwMode="auto">
          <a:xfrm>
            <a:off x="7175532" y="4432728"/>
            <a:ext cx="1223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1 </a:t>
            </a:r>
            <a:r>
              <a:rPr lang="en-US" altLang="zh-CN" sz="2000" b="1" i="1" dirty="0"/>
              <a:t>, x</a:t>
            </a:r>
            <a:r>
              <a:rPr lang="en-US" altLang="zh-CN" sz="2000" b="1" i="1" baseline="-25000" dirty="0"/>
              <a:t>4</a:t>
            </a:r>
            <a:r>
              <a:rPr lang="en-US" altLang="zh-CN" sz="2000" b="1" dirty="0"/>
              <a:t>)</a:t>
            </a:r>
          </a:p>
        </p:txBody>
      </p:sp>
      <p:sp>
        <p:nvSpPr>
          <p:cNvPr id="1632396" name="Text Box 140"/>
          <p:cNvSpPr txBox="1">
            <a:spLocks noChangeArrowheads="1"/>
          </p:cNvSpPr>
          <p:nvPr/>
        </p:nvSpPr>
        <p:spPr bwMode="auto">
          <a:xfrm>
            <a:off x="7175533" y="4926013"/>
            <a:ext cx="1223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1 </a:t>
            </a:r>
            <a:r>
              <a:rPr lang="en-US" altLang="zh-CN" sz="2000" b="1" i="1" dirty="0"/>
              <a:t>, x</a:t>
            </a:r>
            <a:r>
              <a:rPr lang="en-US" altLang="zh-CN" sz="2000" b="1" i="1" baseline="-25000" dirty="0"/>
              <a:t>3</a:t>
            </a:r>
            <a:r>
              <a:rPr lang="en-US" altLang="zh-CN" sz="2000" b="1" dirty="0"/>
              <a:t>)</a:t>
            </a:r>
          </a:p>
        </p:txBody>
      </p:sp>
      <p:sp>
        <p:nvSpPr>
          <p:cNvPr id="1632397" name="Text Box 141"/>
          <p:cNvSpPr txBox="1">
            <a:spLocks noChangeArrowheads="1"/>
          </p:cNvSpPr>
          <p:nvPr/>
        </p:nvSpPr>
        <p:spPr bwMode="auto">
          <a:xfrm>
            <a:off x="7307262" y="5460970"/>
            <a:ext cx="1223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t>(</a:t>
            </a:r>
            <a:r>
              <a:rPr lang="en-US" altLang="zh-CN" sz="2000" b="1" i="1" dirty="0"/>
              <a:t>x</a:t>
            </a:r>
            <a:r>
              <a:rPr lang="en-US" altLang="zh-CN" sz="2000" b="1" i="1" baseline="-25000" dirty="0"/>
              <a:t>1 </a:t>
            </a:r>
            <a:r>
              <a:rPr lang="en-US" altLang="zh-CN" sz="2000" b="1" i="1" dirty="0"/>
              <a:t>, x</a:t>
            </a:r>
            <a:r>
              <a:rPr lang="en-US" altLang="zh-CN" sz="2000" b="1" i="1" baseline="-25000" dirty="0"/>
              <a:t>2</a:t>
            </a:r>
            <a:r>
              <a:rPr lang="en-US" altLang="zh-CN" sz="2000" b="1" dirty="0"/>
              <a:t>)</a:t>
            </a:r>
          </a:p>
        </p:txBody>
      </p:sp>
      <p:sp>
        <p:nvSpPr>
          <p:cNvPr id="1632398" name="Line 142"/>
          <p:cNvSpPr>
            <a:spLocks noChangeShapeType="1"/>
          </p:cNvSpPr>
          <p:nvPr/>
        </p:nvSpPr>
        <p:spPr bwMode="auto">
          <a:xfrm flipV="1">
            <a:off x="7740650" y="4221163"/>
            <a:ext cx="2159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399" name="Line 143"/>
          <p:cNvSpPr>
            <a:spLocks noChangeShapeType="1"/>
          </p:cNvSpPr>
          <p:nvPr/>
        </p:nvSpPr>
        <p:spPr bwMode="auto">
          <a:xfrm flipV="1">
            <a:off x="7740650" y="4221163"/>
            <a:ext cx="503238"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2400" name="Line 144"/>
          <p:cNvSpPr>
            <a:spLocks noChangeShapeType="1"/>
          </p:cNvSpPr>
          <p:nvPr/>
        </p:nvSpPr>
        <p:spPr bwMode="auto">
          <a:xfrm flipV="1">
            <a:off x="7740650" y="4221163"/>
            <a:ext cx="792163"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149" name="TextBox 148"/>
          <p:cNvSpPr txBox="1"/>
          <p:nvPr/>
        </p:nvSpPr>
        <p:spPr>
          <a:xfrm>
            <a:off x="20149" y="1369367"/>
            <a:ext cx="662232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lang="zh-CN" altLang="en-US" sz="2400" dirty="0" smtClean="0"/>
              <a:t>分支定界算法</a:t>
            </a:r>
            <a:endParaRPr lang="zh-CN" altLang="en-US" sz="2400" dirty="0"/>
          </a:p>
        </p:txBody>
      </p:sp>
      <p:sp>
        <p:nvSpPr>
          <p:cNvPr id="150"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70</a:t>
            </a:fld>
            <a:endParaRPr lang="zh-CN" altLang="en-US" sz="2800" dirty="0"/>
          </a:p>
        </p:txBody>
      </p:sp>
      <p:sp>
        <p:nvSpPr>
          <p:cNvPr id="151" name="TextBox 150"/>
          <p:cNvSpPr txBox="1"/>
          <p:nvPr/>
        </p:nvSpPr>
        <p:spPr>
          <a:xfrm>
            <a:off x="755576" y="2090465"/>
            <a:ext cx="2575736" cy="400110"/>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构建树的最终结果</a:t>
            </a:r>
            <a:endParaRPr kumimoji="0" lang="en-US" altLang="zh-CN" sz="2000" dirty="0" smtClean="0"/>
          </a:p>
        </p:txBody>
      </p:sp>
    </p:spTree>
    <p:extLst>
      <p:ext uri="{BB962C8B-B14F-4D97-AF65-F5344CB8AC3E}">
        <p14:creationId xmlns:p14="http://schemas.microsoft.com/office/powerpoint/2010/main" val="1436143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23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23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23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23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23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23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2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2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3238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323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323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23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323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23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323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3238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323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3238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63238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63238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63238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6323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32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3238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3239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3238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3239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63239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3239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63239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63239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632394"/>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16323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3239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63239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3239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323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32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2371" grpId="0"/>
      <p:bldP spid="1632372" grpId="0"/>
      <p:bldP spid="1632373" grpId="0"/>
      <p:bldP spid="1632374" grpId="0"/>
      <p:bldP spid="1632375" grpId="0"/>
      <p:bldP spid="1632376" grpId="0"/>
      <p:bldP spid="1632377" grpId="0"/>
      <p:bldP spid="1632378" grpId="0"/>
      <p:bldP spid="1632379" grpId="0" animBg="1"/>
      <p:bldP spid="1632380" grpId="0" animBg="1"/>
      <p:bldP spid="1632381" grpId="0" animBg="1"/>
      <p:bldP spid="1632381" grpId="1" animBg="1"/>
      <p:bldP spid="1632382" grpId="0" animBg="1"/>
      <p:bldP spid="1632382" grpId="1" animBg="1"/>
      <p:bldP spid="1632383" grpId="0" animBg="1"/>
      <p:bldP spid="1632384" grpId="0" animBg="1"/>
      <p:bldP spid="1632384" grpId="1" animBg="1"/>
      <p:bldP spid="1632385" grpId="0" animBg="1"/>
      <p:bldP spid="1632385" grpId="1" animBg="1"/>
      <p:bldP spid="1632386" grpId="0" animBg="1"/>
      <p:bldP spid="1632386" grpId="1" animBg="1"/>
      <p:bldP spid="1632387" grpId="0"/>
      <p:bldP spid="1632388" grpId="0"/>
      <p:bldP spid="1632389" grpId="0"/>
      <p:bldP spid="1632390" grpId="0"/>
      <p:bldP spid="1632391" grpId="0" animBg="1"/>
      <p:bldP spid="1632392" grpId="0" animBg="1"/>
      <p:bldP spid="1632392" grpId="1" animBg="1"/>
      <p:bldP spid="1632393" grpId="0" animBg="1"/>
      <p:bldP spid="1632393" grpId="1" animBg="1"/>
      <p:bldP spid="1632394" grpId="0" animBg="1"/>
      <p:bldP spid="1632394" grpId="1" animBg="1"/>
      <p:bldP spid="1632395" grpId="0"/>
      <p:bldP spid="1632396" grpId="0"/>
      <p:bldP spid="1632397" grpId="0"/>
      <p:bldP spid="1632398" grpId="0" animBg="1"/>
      <p:bldP spid="1632399" grpId="0" animBg="1"/>
      <p:bldP spid="163240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149" name="TextBox 148"/>
          <p:cNvSpPr txBox="1"/>
          <p:nvPr/>
        </p:nvSpPr>
        <p:spPr>
          <a:xfrm>
            <a:off x="385676" y="1369367"/>
            <a:ext cx="662232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kumimoji="0" lang="zh-CN" altLang="en-US" sz="2400" dirty="0"/>
              <a:t>分支定界算法</a:t>
            </a:r>
            <a:endParaRPr lang="zh-CN" altLang="en-US" sz="2400" dirty="0"/>
          </a:p>
        </p:txBody>
      </p:sp>
      <p:sp>
        <p:nvSpPr>
          <p:cNvPr id="150"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71</a:t>
            </a:fld>
            <a:endParaRPr lang="zh-CN" altLang="en-US" sz="2800" dirty="0"/>
          </a:p>
        </p:txBody>
      </p:sp>
      <p:sp>
        <p:nvSpPr>
          <p:cNvPr id="140" name="TextBox 139"/>
          <p:cNvSpPr txBox="1"/>
          <p:nvPr/>
        </p:nvSpPr>
        <p:spPr>
          <a:xfrm>
            <a:off x="385676" y="1935055"/>
            <a:ext cx="2575736" cy="400110"/>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构建树的一般步骤</a:t>
            </a:r>
            <a:endParaRPr kumimoji="0" lang="en-US" altLang="zh-CN" sz="2000" dirty="0" smtClean="0"/>
          </a:p>
        </p:txBody>
      </p:sp>
      <p:sp>
        <p:nvSpPr>
          <p:cNvPr id="2" name="TextBox 1"/>
          <p:cNvSpPr txBox="1"/>
          <p:nvPr/>
        </p:nvSpPr>
        <p:spPr>
          <a:xfrm>
            <a:off x="539552" y="2335165"/>
            <a:ext cx="8280920" cy="4093428"/>
          </a:xfrm>
          <a:prstGeom prst="rect">
            <a:avLst/>
          </a:prstGeom>
          <a:noFill/>
        </p:spPr>
        <p:txBody>
          <a:bodyPr wrap="square" rtlCol="0">
            <a:spAutoFit/>
          </a:bodyPr>
          <a:lstStyle/>
          <a:p>
            <a:r>
              <a:rPr lang="zh-CN" altLang="en-US" sz="2000" dirty="0" smtClean="0"/>
              <a:t>（</a:t>
            </a:r>
            <a:r>
              <a:rPr lang="en-US" altLang="zh-CN" sz="2000" dirty="0" smtClean="0"/>
              <a:t>1</a:t>
            </a:r>
            <a:r>
              <a:rPr lang="zh-CN" altLang="en-US" sz="2000" dirty="0" smtClean="0"/>
              <a:t>）计算树的层次</a:t>
            </a:r>
            <a:endParaRPr lang="en-US" altLang="zh-CN" sz="2000" dirty="0" smtClean="0"/>
          </a:p>
          <a:p>
            <a:r>
              <a:rPr lang="en-US" altLang="zh-CN" sz="2000" dirty="0"/>
              <a:t> </a:t>
            </a:r>
            <a:r>
              <a:rPr lang="en-US" altLang="zh-CN" sz="2000" dirty="0" smtClean="0"/>
              <a:t>       </a:t>
            </a:r>
            <a:r>
              <a:rPr lang="zh-CN" altLang="en-US" sz="2000" dirty="0" smtClean="0"/>
              <a:t>假设需要从</a:t>
            </a:r>
            <a:r>
              <a:rPr lang="en-US" altLang="zh-CN" sz="2000" i="1" dirty="0" smtClean="0"/>
              <a:t>n</a:t>
            </a:r>
            <a:r>
              <a:rPr lang="zh-CN" altLang="en-US" sz="2000" dirty="0" smtClean="0"/>
              <a:t>个特征中选择</a:t>
            </a:r>
            <a:r>
              <a:rPr lang="en-US" altLang="zh-CN" sz="2000" i="1" dirty="0" smtClean="0"/>
              <a:t>d</a:t>
            </a:r>
            <a:r>
              <a:rPr lang="zh-CN" altLang="en-US" sz="2000" dirty="0" smtClean="0"/>
              <a:t>个特征，则每层需要舍弃一个特征，故树的层次为</a:t>
            </a:r>
            <a:r>
              <a:rPr lang="en-US" altLang="zh-CN" sz="2000" i="1" dirty="0" smtClean="0"/>
              <a:t>n-d</a:t>
            </a:r>
            <a:r>
              <a:rPr lang="zh-CN" altLang="en-US" sz="2000" dirty="0" smtClean="0"/>
              <a:t>层。</a:t>
            </a:r>
            <a:endParaRPr lang="en-US" altLang="zh-CN" sz="2000" dirty="0" smtClean="0"/>
          </a:p>
          <a:p>
            <a:r>
              <a:rPr lang="zh-CN" altLang="en-US" sz="2000" dirty="0" smtClean="0"/>
              <a:t>（</a:t>
            </a:r>
            <a:r>
              <a:rPr lang="en-US" altLang="zh-CN" sz="2000" dirty="0" smtClean="0"/>
              <a:t>2</a:t>
            </a:r>
            <a:r>
              <a:rPr lang="zh-CN" altLang="en-US" sz="2000" dirty="0" smtClean="0"/>
              <a:t>）确定每个节点舍弃的特征：</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a</a:t>
            </a:r>
            <a:r>
              <a:rPr lang="zh-CN" altLang="en-US" sz="2000" dirty="0" smtClean="0"/>
              <a:t>）每个节点只能舍弃父节点允许舍弃的一个特征</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b</a:t>
            </a:r>
            <a:r>
              <a:rPr lang="zh-CN" altLang="en-US" sz="2000" dirty="0" smtClean="0"/>
              <a:t>）每个节点只能舍弃“同一父节点下左边子树尚未舍弃的特征”</a:t>
            </a:r>
            <a:endParaRPr lang="en-US" altLang="zh-CN" sz="2000" dirty="0" smtClean="0"/>
          </a:p>
          <a:p>
            <a:r>
              <a:rPr lang="zh-CN" altLang="en-US" sz="2000" dirty="0" smtClean="0"/>
              <a:t>（</a:t>
            </a:r>
            <a:r>
              <a:rPr lang="en-US" altLang="zh-CN" sz="2000" dirty="0" smtClean="0"/>
              <a:t>3</a:t>
            </a:r>
            <a:r>
              <a:rPr lang="zh-CN" altLang="en-US" sz="2000" dirty="0" smtClean="0"/>
              <a:t>）确定每个节点的子树可舍弃的特征</a:t>
            </a:r>
            <a:endParaRPr lang="en-US" altLang="zh-CN" sz="2000" dirty="0" smtClean="0"/>
          </a:p>
          <a:p>
            <a:r>
              <a:rPr lang="en-US" altLang="zh-CN" sz="2000" dirty="0"/>
              <a:t> </a:t>
            </a:r>
            <a:r>
              <a:rPr lang="en-US" altLang="zh-CN" sz="2000" dirty="0" smtClean="0"/>
              <a:t>       </a:t>
            </a:r>
            <a:r>
              <a:rPr lang="zh-CN" altLang="en-US" sz="2000" dirty="0" smtClean="0"/>
              <a:t>（</a:t>
            </a:r>
            <a:r>
              <a:rPr lang="en-US" altLang="zh-CN" sz="2000" dirty="0" smtClean="0"/>
              <a:t>a</a:t>
            </a:r>
            <a:r>
              <a:rPr lang="zh-CN" altLang="en-US" sz="2000" dirty="0" smtClean="0"/>
              <a:t>）每个节点的子树可舍弃的特征集是“父节点可舍弃特征集，减去父节点本身舍弃的一个特征，再减去同一父节点下左边兄弟节点舍弃的特征”</a:t>
            </a:r>
            <a:endParaRPr lang="en-US" altLang="zh-CN" sz="2000" dirty="0" smtClean="0"/>
          </a:p>
          <a:p>
            <a:r>
              <a:rPr lang="zh-CN" altLang="en-US" sz="2000" dirty="0"/>
              <a:t>（</a:t>
            </a:r>
            <a:r>
              <a:rPr lang="en-US" altLang="zh-CN" sz="2000" dirty="0"/>
              <a:t>4</a:t>
            </a:r>
            <a:r>
              <a:rPr lang="zh-CN" altLang="en-US" sz="2000" dirty="0"/>
              <a:t>）确定同一父节点下最右边子树的可舍弃数</a:t>
            </a:r>
            <a:endParaRPr lang="en-US" altLang="zh-CN" sz="2000" dirty="0"/>
          </a:p>
          <a:p>
            <a:r>
              <a:rPr lang="en-US" altLang="zh-CN" sz="2000" dirty="0"/>
              <a:t>        </a:t>
            </a:r>
            <a:r>
              <a:rPr lang="zh-CN" altLang="en-US" sz="2000" dirty="0"/>
              <a:t>假设最终需要保留</a:t>
            </a:r>
            <a:r>
              <a:rPr lang="en-US" altLang="zh-CN" sz="2000" i="1" dirty="0"/>
              <a:t>d</a:t>
            </a:r>
            <a:r>
              <a:rPr lang="zh-CN" altLang="en-US" sz="2000" dirty="0"/>
              <a:t>个特征，则最右边子</a:t>
            </a:r>
            <a:r>
              <a:rPr lang="zh-CN" altLang="en-US" sz="2000" dirty="0" smtClean="0"/>
              <a:t>树无分支，可</a:t>
            </a:r>
            <a:r>
              <a:rPr lang="zh-CN" altLang="en-US" sz="2000" dirty="0"/>
              <a:t>舍弃的数目不超过</a:t>
            </a:r>
            <a:r>
              <a:rPr lang="en-US" altLang="zh-CN" sz="2000" i="1" dirty="0" smtClean="0"/>
              <a:t>d+1</a:t>
            </a:r>
            <a:endParaRPr lang="en-US" altLang="zh-CN" sz="2000" i="1" dirty="0"/>
          </a:p>
        </p:txBody>
      </p:sp>
    </p:spTree>
    <p:extLst>
      <p:ext uri="{BB962C8B-B14F-4D97-AF65-F5344CB8AC3E}">
        <p14:creationId xmlns:p14="http://schemas.microsoft.com/office/powerpoint/2010/main" val="86221628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74" name="Text Box 74"/>
          <p:cNvSpPr txBox="1">
            <a:spLocks noChangeArrowheads="1"/>
          </p:cNvSpPr>
          <p:nvPr/>
        </p:nvSpPr>
        <p:spPr bwMode="auto">
          <a:xfrm>
            <a:off x="533824" y="2380818"/>
            <a:ext cx="58575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dirty="0" smtClean="0">
                <a:latin typeface="楷体_GB2312" pitchFamily="49" charset="-122"/>
                <a:ea typeface="楷体_GB2312" pitchFamily="49" charset="-122"/>
              </a:rPr>
              <a:t>总体原则：搜索</a:t>
            </a:r>
            <a:r>
              <a:rPr lang="zh-CN" altLang="en-US" sz="2000" dirty="0">
                <a:latin typeface="楷体_GB2312" pitchFamily="49" charset="-122"/>
                <a:ea typeface="楷体_GB2312" pitchFamily="49" charset="-122"/>
              </a:rPr>
              <a:t>过程是从上至下、从右至左进行。</a:t>
            </a:r>
          </a:p>
        </p:txBody>
      </p:sp>
      <p:sp>
        <p:nvSpPr>
          <p:cNvPr id="1638475" name="Text Box 75"/>
          <p:cNvSpPr txBox="1">
            <a:spLocks noChangeArrowheads="1"/>
          </p:cNvSpPr>
          <p:nvPr/>
        </p:nvSpPr>
        <p:spPr bwMode="auto">
          <a:xfrm>
            <a:off x="533821" y="2780928"/>
            <a:ext cx="785460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dirty="0">
                <a:latin typeface="楷体_GB2312" pitchFamily="49" charset="-122"/>
                <a:ea typeface="楷体_GB2312" pitchFamily="49" charset="-122"/>
              </a:rPr>
              <a:t>四个步骤：</a:t>
            </a:r>
          </a:p>
          <a:p>
            <a:pPr algn="l">
              <a:spcBef>
                <a:spcPct val="50000"/>
              </a:spcBef>
            </a:pP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、向下</a:t>
            </a:r>
            <a:r>
              <a:rPr lang="zh-CN" altLang="en-US" sz="2000" dirty="0" smtClean="0">
                <a:latin typeface="楷体_GB2312" pitchFamily="49" charset="-122"/>
                <a:ea typeface="楷体_GB2312" pitchFamily="49" charset="-122"/>
              </a:rPr>
              <a:t>搜索：从最右尚未搜索的分支搜索</a:t>
            </a:r>
            <a:endParaRPr lang="zh-CN" altLang="en-US" sz="2000" dirty="0">
              <a:latin typeface="楷体_GB2312" pitchFamily="49" charset="-122"/>
              <a:ea typeface="楷体_GB2312" pitchFamily="49" charset="-122"/>
            </a:endParaRPr>
          </a:p>
          <a:p>
            <a:pPr algn="l">
              <a:spcBef>
                <a:spcPct val="50000"/>
              </a:spcBef>
            </a:pP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更新测度值：当前测度值</a:t>
            </a:r>
            <a:r>
              <a:rPr lang="en-US" altLang="zh-CN" sz="2000" dirty="0" smtClean="0">
                <a:latin typeface="楷体_GB2312" pitchFamily="49" charset="-122"/>
                <a:ea typeface="楷体_GB2312" pitchFamily="49" charset="-122"/>
              </a:rPr>
              <a:t>B</a:t>
            </a:r>
            <a:r>
              <a:rPr lang="zh-CN" altLang="en-US" sz="2000" dirty="0" smtClean="0">
                <a:latin typeface="楷体_GB2312" pitchFamily="49" charset="-122"/>
                <a:ea typeface="楷体_GB2312" pitchFamily="49" charset="-122"/>
              </a:rPr>
              <a:t>初始为</a:t>
            </a:r>
            <a:r>
              <a:rPr lang="en-US" altLang="zh-CN" sz="2000" dirty="0" smtClean="0">
                <a:latin typeface="楷体_GB2312" pitchFamily="49" charset="-122"/>
                <a:ea typeface="楷体_GB2312" pitchFamily="49" charset="-122"/>
              </a:rPr>
              <a:t>0</a:t>
            </a:r>
            <a:r>
              <a:rPr lang="zh-CN" altLang="en-US" sz="2000" dirty="0" smtClean="0">
                <a:latin typeface="楷体_GB2312" pitchFamily="49" charset="-122"/>
                <a:ea typeface="楷体_GB2312" pitchFamily="49" charset="-122"/>
              </a:rPr>
              <a:t>，</a:t>
            </a:r>
            <a:r>
              <a:rPr lang="zh-CN" altLang="en-US" sz="2000" dirty="0">
                <a:latin typeface="楷体_GB2312" pitchFamily="49" charset="-122"/>
                <a:ea typeface="楷体_GB2312" pitchFamily="49" charset="-122"/>
              </a:rPr>
              <a:t>若某</a:t>
            </a:r>
            <a:r>
              <a:rPr lang="zh-CN" altLang="en-US" sz="2000" dirty="0" smtClean="0">
                <a:latin typeface="楷体_GB2312" pitchFamily="49" charset="-122"/>
                <a:ea typeface="楷体_GB2312" pitchFamily="49" charset="-122"/>
              </a:rPr>
              <a:t>节点测度值</a:t>
            </a:r>
            <a:r>
              <a:rPr lang="en-US" altLang="zh-CN" sz="2000" dirty="0" smtClean="0">
                <a:latin typeface="楷体_GB2312" pitchFamily="49" charset="-122"/>
                <a:ea typeface="楷体_GB2312" pitchFamily="49" charset="-122"/>
              </a:rPr>
              <a:t>J</a:t>
            </a:r>
            <a:r>
              <a:rPr lang="zh-CN" altLang="en-US" sz="2000" dirty="0" smtClean="0">
                <a:latin typeface="楷体_GB2312" pitchFamily="49" charset="-122"/>
                <a:ea typeface="楷体_GB2312" pitchFamily="49" charset="-122"/>
              </a:rPr>
              <a:t>大于</a:t>
            </a:r>
            <a:r>
              <a:rPr lang="en-US" altLang="zh-CN" sz="2000" dirty="0" smtClean="0">
                <a:latin typeface="楷体_GB2312" pitchFamily="49" charset="-122"/>
                <a:ea typeface="楷体_GB2312" pitchFamily="49" charset="-122"/>
              </a:rPr>
              <a:t>B</a:t>
            </a:r>
            <a:r>
              <a:rPr lang="zh-CN" altLang="en-US" sz="2000" dirty="0" smtClean="0">
                <a:latin typeface="楷体_GB2312" pitchFamily="49" charset="-122"/>
                <a:ea typeface="楷体_GB2312" pitchFamily="49" charset="-122"/>
              </a:rPr>
              <a:t>，则更新</a:t>
            </a:r>
            <a:r>
              <a:rPr lang="en-US" altLang="zh-CN" sz="2000" dirty="0" smtClean="0">
                <a:latin typeface="楷体_GB2312" pitchFamily="49" charset="-122"/>
                <a:ea typeface="楷体_GB2312" pitchFamily="49" charset="-122"/>
              </a:rPr>
              <a:t>B</a:t>
            </a:r>
            <a:endParaRPr lang="zh-CN" altLang="en-US" sz="2000" dirty="0">
              <a:latin typeface="楷体_GB2312" pitchFamily="49" charset="-122"/>
              <a:ea typeface="楷体_GB2312" pitchFamily="49" charset="-122"/>
            </a:endParaRPr>
          </a:p>
          <a:p>
            <a:pPr>
              <a:spcBef>
                <a:spcPct val="50000"/>
              </a:spcBef>
            </a:pP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、向上回溯：回溯到有分支的那个节点则停止</a:t>
            </a:r>
            <a:r>
              <a:rPr lang="zh-CN" altLang="en-US" sz="2000" dirty="0" smtClean="0">
                <a:latin typeface="楷体_GB2312" pitchFamily="49" charset="-122"/>
                <a:ea typeface="楷体_GB2312" pitchFamily="49" charset="-122"/>
              </a:rPr>
              <a:t>回溯</a:t>
            </a:r>
            <a:endParaRPr lang="en-US" altLang="zh-CN" sz="2000" dirty="0" smtClean="0">
              <a:latin typeface="楷体_GB2312" pitchFamily="49" charset="-122"/>
              <a:ea typeface="楷体_GB2312" pitchFamily="49" charset="-122"/>
            </a:endParaRPr>
          </a:p>
          <a:p>
            <a:pPr>
              <a:spcBef>
                <a:spcPct val="50000"/>
              </a:spcBef>
            </a:pPr>
            <a:r>
              <a:rPr lang="en-US" altLang="zh-CN" sz="2000" dirty="0" smtClean="0">
                <a:latin typeface="楷体_GB2312" pitchFamily="49" charset="-122"/>
                <a:ea typeface="楷体_GB2312" pitchFamily="49" charset="-122"/>
              </a:rPr>
              <a:t>4</a:t>
            </a:r>
            <a:r>
              <a:rPr lang="zh-CN" altLang="en-US" sz="2000" dirty="0" smtClean="0">
                <a:latin typeface="楷体_GB2312" pitchFamily="49" charset="-122"/>
                <a:ea typeface="楷体_GB2312" pitchFamily="49" charset="-122"/>
              </a:rPr>
              <a:t>、再</a:t>
            </a:r>
            <a:r>
              <a:rPr lang="zh-CN" altLang="en-US" sz="2000" dirty="0">
                <a:latin typeface="楷体_GB2312" pitchFamily="49" charset="-122"/>
                <a:ea typeface="楷体_GB2312" pitchFamily="49" charset="-122"/>
              </a:rPr>
              <a:t>向下搜索</a:t>
            </a:r>
            <a:r>
              <a:rPr lang="zh-CN" altLang="en-US" sz="2000" dirty="0" smtClean="0">
                <a:latin typeface="楷体_GB2312" pitchFamily="49" charset="-122"/>
                <a:ea typeface="楷体_GB2312" pitchFamily="49" charset="-122"/>
              </a:rPr>
              <a:t>：停止回溯后，转入</a:t>
            </a:r>
            <a:r>
              <a:rPr lang="zh-CN" altLang="en-US" sz="2000" dirty="0">
                <a:latin typeface="楷体_GB2312" pitchFamily="49" charset="-122"/>
                <a:ea typeface="楷体_GB2312" pitchFamily="49" charset="-122"/>
              </a:rPr>
              <a:t>向下搜索最右尚未搜索的</a:t>
            </a:r>
            <a:r>
              <a:rPr lang="zh-CN" altLang="en-US" sz="2000" dirty="0" smtClean="0">
                <a:latin typeface="楷体_GB2312" pitchFamily="49" charset="-122"/>
                <a:ea typeface="楷体_GB2312" pitchFamily="49" charset="-122"/>
              </a:rPr>
              <a:t>分支</a:t>
            </a:r>
            <a:endParaRPr lang="en-US" altLang="zh-CN" sz="2000" dirty="0" smtClean="0">
              <a:latin typeface="楷体_GB2312" pitchFamily="49" charset="-122"/>
              <a:ea typeface="楷体_GB2312" pitchFamily="49" charset="-122"/>
            </a:endParaRPr>
          </a:p>
          <a:p>
            <a:pPr>
              <a:spcBef>
                <a:spcPct val="50000"/>
              </a:spcBef>
            </a:pPr>
            <a:r>
              <a:rPr lang="zh-CN" altLang="en-US" sz="2000" dirty="0" smtClean="0">
                <a:solidFill>
                  <a:srgbClr val="FF0000"/>
                </a:solidFill>
                <a:latin typeface="楷体_GB2312" pitchFamily="49" charset="-122"/>
                <a:ea typeface="楷体_GB2312" pitchFamily="49" charset="-122"/>
              </a:rPr>
              <a:t>搜索</a:t>
            </a:r>
            <a:r>
              <a:rPr lang="zh-CN" altLang="en-US" sz="2000" dirty="0">
                <a:solidFill>
                  <a:srgbClr val="FF0000"/>
                </a:solidFill>
                <a:latin typeface="楷体_GB2312" pitchFamily="49" charset="-122"/>
                <a:ea typeface="楷体_GB2312" pitchFamily="49" charset="-122"/>
              </a:rPr>
              <a:t>过程</a:t>
            </a:r>
            <a:r>
              <a:rPr lang="zh-CN" altLang="en-US" sz="2000" dirty="0" smtClean="0">
                <a:solidFill>
                  <a:srgbClr val="FF0000"/>
                </a:solidFill>
                <a:latin typeface="楷体_GB2312" pitchFamily="49" charset="-122"/>
                <a:ea typeface="楷体_GB2312" pitchFamily="49" charset="-122"/>
              </a:rPr>
              <a:t>中，先判断该</a:t>
            </a:r>
            <a:r>
              <a:rPr lang="zh-CN" altLang="en-US" sz="2000" dirty="0">
                <a:solidFill>
                  <a:srgbClr val="FF0000"/>
                </a:solidFill>
                <a:latin typeface="楷体_GB2312" pitchFamily="49" charset="-122"/>
                <a:ea typeface="楷体_GB2312" pitchFamily="49" charset="-122"/>
              </a:rPr>
              <a:t>节点的</a:t>
            </a:r>
            <a:r>
              <a:rPr lang="en-US" altLang="zh-CN" sz="2000" dirty="0">
                <a:solidFill>
                  <a:srgbClr val="FF0000"/>
                </a:solidFill>
                <a:latin typeface="楷体_GB2312" pitchFamily="49" charset="-122"/>
                <a:ea typeface="楷体_GB2312" pitchFamily="49" charset="-122"/>
              </a:rPr>
              <a:t>J</a:t>
            </a:r>
            <a:r>
              <a:rPr lang="zh-CN" altLang="en-US" sz="2000" dirty="0">
                <a:solidFill>
                  <a:srgbClr val="FF0000"/>
                </a:solidFill>
                <a:latin typeface="楷体_GB2312" pitchFamily="49" charset="-122"/>
                <a:ea typeface="楷体_GB2312" pitchFamily="49" charset="-122"/>
              </a:rPr>
              <a:t>值是否比</a:t>
            </a:r>
            <a:r>
              <a:rPr lang="en-US" altLang="zh-CN" sz="2000" dirty="0">
                <a:solidFill>
                  <a:srgbClr val="FF0000"/>
                </a:solidFill>
                <a:latin typeface="楷体_GB2312" pitchFamily="49" charset="-122"/>
                <a:ea typeface="楷体_GB2312" pitchFamily="49" charset="-122"/>
              </a:rPr>
              <a:t>B</a:t>
            </a:r>
            <a:r>
              <a:rPr lang="zh-CN" altLang="en-US" sz="2000" dirty="0">
                <a:solidFill>
                  <a:srgbClr val="FF0000"/>
                </a:solidFill>
                <a:latin typeface="楷体_GB2312" pitchFamily="49" charset="-122"/>
                <a:ea typeface="楷体_GB2312" pitchFamily="49" charset="-122"/>
              </a:rPr>
              <a:t>值大。若不大于</a:t>
            </a:r>
            <a:r>
              <a:rPr lang="en-US" altLang="zh-CN" sz="2000" dirty="0">
                <a:solidFill>
                  <a:srgbClr val="FF0000"/>
                </a:solidFill>
                <a:latin typeface="楷体_GB2312" pitchFamily="49" charset="-122"/>
                <a:ea typeface="楷体_GB2312" pitchFamily="49" charset="-122"/>
              </a:rPr>
              <a:t>B</a:t>
            </a:r>
            <a:r>
              <a:rPr lang="zh-CN" altLang="en-US" sz="2000" dirty="0">
                <a:solidFill>
                  <a:srgbClr val="FF0000"/>
                </a:solidFill>
                <a:latin typeface="楷体_GB2312" pitchFamily="49" charset="-122"/>
                <a:ea typeface="楷体_GB2312" pitchFamily="49" charset="-122"/>
              </a:rPr>
              <a:t>值，该节点以下的各子节点</a:t>
            </a:r>
            <a:r>
              <a:rPr lang="en-US" altLang="zh-CN" sz="2000" dirty="0">
                <a:solidFill>
                  <a:srgbClr val="FF0000"/>
                </a:solidFill>
                <a:latin typeface="楷体_GB2312" pitchFamily="49" charset="-122"/>
                <a:ea typeface="楷体_GB2312" pitchFamily="49" charset="-122"/>
              </a:rPr>
              <a:t>J</a:t>
            </a:r>
            <a:r>
              <a:rPr lang="zh-CN" altLang="en-US" sz="2000" dirty="0">
                <a:solidFill>
                  <a:srgbClr val="FF0000"/>
                </a:solidFill>
                <a:latin typeface="楷体_GB2312" pitchFamily="49" charset="-122"/>
                <a:ea typeface="楷体_GB2312" pitchFamily="49" charset="-122"/>
              </a:rPr>
              <a:t>值均不会比</a:t>
            </a:r>
            <a:r>
              <a:rPr lang="en-US" altLang="zh-CN" sz="2000" dirty="0">
                <a:solidFill>
                  <a:srgbClr val="FF0000"/>
                </a:solidFill>
                <a:latin typeface="楷体_GB2312" pitchFamily="49" charset="-122"/>
                <a:ea typeface="楷体_GB2312" pitchFamily="49" charset="-122"/>
              </a:rPr>
              <a:t>B</a:t>
            </a:r>
            <a:r>
              <a:rPr lang="zh-CN" altLang="en-US" sz="2000" dirty="0">
                <a:solidFill>
                  <a:srgbClr val="FF0000"/>
                </a:solidFill>
                <a:latin typeface="楷体_GB2312" pitchFamily="49" charset="-122"/>
                <a:ea typeface="楷体_GB2312" pitchFamily="49" charset="-122"/>
              </a:rPr>
              <a:t>大，故无需对该子树继续进行搜索</a:t>
            </a:r>
            <a:r>
              <a:rPr lang="zh-CN" altLang="en-US" sz="2000" dirty="0" smtClean="0">
                <a:solidFill>
                  <a:srgbClr val="FF0000"/>
                </a:solidFill>
                <a:latin typeface="楷体_GB2312" pitchFamily="49" charset="-122"/>
                <a:ea typeface="楷体_GB2312" pitchFamily="49" charset="-122"/>
              </a:rPr>
              <a:t>。</a:t>
            </a:r>
            <a:endParaRPr lang="zh-CN" altLang="en-US" sz="2000" dirty="0">
              <a:solidFill>
                <a:srgbClr val="FF0000"/>
              </a:solidFill>
              <a:latin typeface="楷体_GB2312" pitchFamily="49" charset="-122"/>
              <a:ea typeface="楷体_GB2312" pitchFamily="49" charset="-122"/>
            </a:endParaRPr>
          </a:p>
        </p:txBody>
      </p:sp>
      <p:sp>
        <p:nvSpPr>
          <p:cNvPr id="7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79" name="TextBox 78"/>
          <p:cNvSpPr txBox="1"/>
          <p:nvPr/>
        </p:nvSpPr>
        <p:spPr>
          <a:xfrm>
            <a:off x="385676" y="1369367"/>
            <a:ext cx="6622326"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最优搜索法</a:t>
            </a:r>
            <a:r>
              <a:rPr lang="en-US" altLang="zh-CN" sz="2400" dirty="0" smtClean="0"/>
              <a:t>-</a:t>
            </a:r>
            <a:r>
              <a:rPr kumimoji="0" lang="zh-CN" altLang="en-US" sz="2400" dirty="0"/>
              <a:t>分支定界算法</a:t>
            </a:r>
            <a:endParaRPr lang="zh-CN" altLang="en-US" sz="2400" dirty="0"/>
          </a:p>
        </p:txBody>
      </p:sp>
      <p:sp>
        <p:nvSpPr>
          <p:cNvPr id="80" name="TextBox 79"/>
          <p:cNvSpPr txBox="1"/>
          <p:nvPr/>
        </p:nvSpPr>
        <p:spPr>
          <a:xfrm>
            <a:off x="385676" y="1935055"/>
            <a:ext cx="2575736" cy="400110"/>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搜索树的步骤</a:t>
            </a:r>
            <a:endParaRPr kumimoji="0" lang="en-US" altLang="zh-CN" sz="2000" dirty="0" smtClean="0"/>
          </a:p>
        </p:txBody>
      </p:sp>
      <p:sp>
        <p:nvSpPr>
          <p:cNvPr id="8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72</a:t>
            </a:fld>
            <a:endParaRPr lang="zh-CN" altLang="en-US" sz="2800" dirty="0"/>
          </a:p>
        </p:txBody>
      </p:sp>
    </p:spTree>
    <p:extLst>
      <p:ext uri="{BB962C8B-B14F-4D97-AF65-F5344CB8AC3E}">
        <p14:creationId xmlns:p14="http://schemas.microsoft.com/office/powerpoint/2010/main" val="25760206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475"/>
                                        </p:tgtEl>
                                        <p:attrNameLst>
                                          <p:attrName>style.visibility</p:attrName>
                                        </p:attrNameLst>
                                      </p:cBhvr>
                                      <p:to>
                                        <p:strVal val="visible"/>
                                      </p:to>
                                    </p:set>
                                    <p:animEffect transition="in" filter="checkerboard(across)">
                                      <p:cBhvr>
                                        <p:cTn id="7" dur="500"/>
                                        <p:tgtEl>
                                          <p:spTgt spid="1638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7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79" name="TextBox 78"/>
          <p:cNvSpPr txBox="1"/>
          <p:nvPr/>
        </p:nvSpPr>
        <p:spPr>
          <a:xfrm>
            <a:off x="385676" y="1369367"/>
            <a:ext cx="7237879"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a:t>次</a:t>
            </a:r>
            <a:r>
              <a:rPr lang="zh-CN" altLang="en-US" sz="2400" dirty="0" smtClean="0"/>
              <a:t>优搜索法</a:t>
            </a:r>
            <a:r>
              <a:rPr lang="en-US" altLang="zh-CN" sz="2400" dirty="0" smtClean="0"/>
              <a:t>-</a:t>
            </a:r>
            <a:r>
              <a:rPr lang="zh-CN" altLang="en-US" sz="2400" dirty="0" smtClean="0"/>
              <a:t>单独最优特征组合</a:t>
            </a:r>
            <a:endParaRPr lang="zh-CN" altLang="en-US" sz="2400" dirty="0"/>
          </a:p>
        </p:txBody>
      </p:sp>
      <p:sp>
        <p:nvSpPr>
          <p:cNvPr id="80" name="TextBox 79"/>
          <p:cNvSpPr txBox="1"/>
          <p:nvPr/>
        </p:nvSpPr>
        <p:spPr>
          <a:xfrm>
            <a:off x="385676" y="1935055"/>
            <a:ext cx="772044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基本思想</a:t>
            </a:r>
            <a:endParaRPr kumimoji="0" lang="en-US" altLang="zh-CN" sz="2000" dirty="0" smtClean="0"/>
          </a:p>
          <a:p>
            <a:r>
              <a:rPr kumimoji="0" lang="zh-CN" altLang="en-US" sz="2000" dirty="0" smtClean="0"/>
              <a:t>      计算</a:t>
            </a:r>
            <a:r>
              <a:rPr kumimoji="0" lang="zh-CN" altLang="en-US" sz="2000" dirty="0"/>
              <a:t>各特征单独使用时的判据值并以递减排序，选取前</a:t>
            </a:r>
            <a:r>
              <a:rPr kumimoji="0" lang="en-US" altLang="zh-CN" sz="2000" dirty="0"/>
              <a:t>d</a:t>
            </a:r>
            <a:r>
              <a:rPr kumimoji="0" lang="zh-CN" altLang="en-US" sz="2000" dirty="0"/>
              <a:t>个分类效果最好的特征</a:t>
            </a:r>
            <a:r>
              <a:rPr kumimoji="0" lang="zh-CN" altLang="en-US" sz="2000" dirty="0" smtClean="0"/>
              <a:t>。</a:t>
            </a:r>
            <a:endParaRPr kumimoji="0" lang="zh-CN" altLang="en-US" sz="2000" dirty="0"/>
          </a:p>
        </p:txBody>
      </p:sp>
      <p:sp>
        <p:nvSpPr>
          <p:cNvPr id="8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73</a:t>
            </a:fld>
            <a:endParaRPr lang="zh-CN" altLang="en-US" sz="2800" dirty="0"/>
          </a:p>
        </p:txBody>
      </p:sp>
      <p:sp>
        <p:nvSpPr>
          <p:cNvPr id="8" name="TextBox 7"/>
          <p:cNvSpPr txBox="1"/>
          <p:nvPr/>
        </p:nvSpPr>
        <p:spPr>
          <a:xfrm>
            <a:off x="388667" y="3140968"/>
            <a:ext cx="7423694" cy="707886"/>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要求</a:t>
            </a:r>
            <a:endParaRPr kumimoji="0" lang="en-US" altLang="zh-CN" sz="2000" dirty="0" smtClean="0"/>
          </a:p>
          <a:p>
            <a:r>
              <a:rPr kumimoji="0" lang="zh-CN" altLang="en-US" sz="2000" dirty="0" smtClean="0"/>
              <a:t>      判据是可分的时，才能选出最优特征，即：</a:t>
            </a:r>
            <a:endParaRPr kumimoji="0" lang="en-US" altLang="zh-CN" sz="2000" dirty="0" smtClean="0"/>
          </a:p>
        </p:txBody>
      </p:sp>
      <p:graphicFrame>
        <p:nvGraphicFramePr>
          <p:cNvPr id="2" name="对象 1"/>
          <p:cNvGraphicFramePr>
            <a:graphicFrameLocks noGrp="1" noChangeAspect="1"/>
          </p:cNvGraphicFramePr>
          <p:nvPr>
            <p:extLst>
              <p:ext uri="{D42A27DB-BD31-4B8C-83A1-F6EECF244321}">
                <p14:modId xmlns:p14="http://schemas.microsoft.com/office/powerpoint/2010/main" val="1368943021"/>
              </p:ext>
            </p:extLst>
          </p:nvPr>
        </p:nvGraphicFramePr>
        <p:xfrm>
          <a:off x="1259632" y="3933056"/>
          <a:ext cx="5916612" cy="1030288"/>
        </p:xfrm>
        <a:graphic>
          <a:graphicData uri="http://schemas.openxmlformats.org/presentationml/2006/ole">
            <mc:AlternateContent xmlns:mc="http://schemas.openxmlformats.org/markup-compatibility/2006">
              <mc:Choice xmlns:v="urn:schemas-microsoft-com:vml" Requires="v">
                <p:oleObj spid="_x0000_s366618" r:id="rId4" imgW="2387600" imgH="431800" progId="Equation.DSMT4">
                  <p:embed/>
                </p:oleObj>
              </mc:Choice>
              <mc:Fallback>
                <p:oleObj r:id="rId4" imgW="2387600" imgH="431800" progId="Equation.DSMT4">
                  <p:embed/>
                  <p:pic>
                    <p:nvPicPr>
                      <p:cNvPr id="0" name="Object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933056"/>
                        <a:ext cx="5916612"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0833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79" name="TextBox 78"/>
          <p:cNvSpPr txBox="1"/>
          <p:nvPr/>
        </p:nvSpPr>
        <p:spPr>
          <a:xfrm>
            <a:off x="385676" y="1369367"/>
            <a:ext cx="6314549"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a:t>次</a:t>
            </a:r>
            <a:r>
              <a:rPr lang="zh-CN" altLang="en-US" sz="2400" dirty="0" smtClean="0"/>
              <a:t>优搜索法</a:t>
            </a:r>
            <a:r>
              <a:rPr lang="en-US" altLang="zh-CN" sz="2400" dirty="0" smtClean="0"/>
              <a:t>-</a:t>
            </a:r>
            <a:r>
              <a:rPr lang="zh-CN" altLang="en-US" sz="2400" dirty="0" smtClean="0"/>
              <a:t>顺序前进法</a:t>
            </a:r>
            <a:endParaRPr lang="zh-CN" altLang="en-US" sz="2400" dirty="0"/>
          </a:p>
        </p:txBody>
      </p:sp>
      <p:sp>
        <p:nvSpPr>
          <p:cNvPr id="80" name="TextBox 79"/>
          <p:cNvSpPr txBox="1"/>
          <p:nvPr/>
        </p:nvSpPr>
        <p:spPr>
          <a:xfrm>
            <a:off x="385676" y="1935055"/>
            <a:ext cx="772044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基本思想</a:t>
            </a:r>
            <a:endParaRPr kumimoji="0" lang="en-US" altLang="zh-CN" sz="2000" dirty="0" smtClean="0"/>
          </a:p>
          <a:p>
            <a:r>
              <a:rPr kumimoji="0" lang="zh-CN" altLang="en-US" sz="2000" dirty="0" smtClean="0"/>
              <a:t>      每次从未入选的特征中选择一个特征，使得它与已入选的特征组合在一起时，所得</a:t>
            </a:r>
            <a:r>
              <a:rPr kumimoji="0" lang="en-US" altLang="zh-CN" sz="2000" dirty="0" smtClean="0"/>
              <a:t>J</a:t>
            </a:r>
            <a:r>
              <a:rPr kumimoji="0" lang="zh-CN" altLang="en-US" sz="2000" dirty="0" smtClean="0"/>
              <a:t>值最大，直到特征数增加到要求的数目</a:t>
            </a:r>
            <a:r>
              <a:rPr kumimoji="0" lang="en-US" altLang="zh-CN" sz="2000" i="1" dirty="0" smtClean="0"/>
              <a:t>d</a:t>
            </a:r>
            <a:r>
              <a:rPr kumimoji="0" lang="zh-CN" altLang="en-US" sz="2000" dirty="0" smtClean="0"/>
              <a:t>为止。</a:t>
            </a:r>
            <a:endParaRPr kumimoji="0" lang="zh-CN" altLang="en-US" sz="2000" dirty="0"/>
          </a:p>
        </p:txBody>
      </p:sp>
      <p:sp>
        <p:nvSpPr>
          <p:cNvPr id="8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74</a:t>
            </a:fld>
            <a:endParaRPr lang="zh-CN" altLang="en-US" sz="2800" dirty="0"/>
          </a:p>
        </p:txBody>
      </p:sp>
      <mc:AlternateContent xmlns:mc="http://schemas.openxmlformats.org/markup-compatibility/2006" xmlns:a14="http://schemas.microsoft.com/office/drawing/2010/main">
        <mc:Choice Requires="a14">
          <p:sp>
            <p:nvSpPr>
              <p:cNvPr id="8" name="TextBox 7"/>
              <p:cNvSpPr txBox="1"/>
              <p:nvPr/>
            </p:nvSpPr>
            <p:spPr>
              <a:xfrm>
                <a:off x="388667" y="3140968"/>
                <a:ext cx="7423694" cy="1323439"/>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具体步骤</a:t>
                </a:r>
                <a:endParaRPr kumimoji="0" lang="en-US" altLang="zh-CN" sz="2000" dirty="0" smtClean="0"/>
              </a:p>
              <a:p>
                <a:r>
                  <a:rPr kumimoji="0" lang="zh-CN" altLang="en-US" sz="2000" dirty="0" smtClean="0"/>
                  <a:t>      设已入选</a:t>
                </a:r>
                <a:r>
                  <a:rPr kumimoji="0" lang="en-US" altLang="zh-CN" sz="2000" i="1" dirty="0" smtClean="0"/>
                  <a:t>k</a:t>
                </a:r>
                <a:r>
                  <a:rPr kumimoji="0" lang="zh-CN" altLang="en-US" sz="2000" dirty="0" smtClean="0"/>
                  <a:t>个特征，构成特征组</a:t>
                </a:r>
                <a:r>
                  <a:rPr kumimoji="0" lang="en-US" altLang="zh-CN" sz="2000" i="1" dirty="0" err="1" smtClean="0"/>
                  <a:t>X</a:t>
                </a:r>
                <a:r>
                  <a:rPr kumimoji="0" lang="en-US" altLang="zh-CN" sz="2000" i="1" baseline="-25000" dirty="0" err="1" smtClean="0"/>
                  <a:t>k</a:t>
                </a:r>
                <a:r>
                  <a:rPr kumimoji="0" lang="zh-CN" altLang="en-US" sz="2000" dirty="0" smtClean="0"/>
                  <a:t>，把未入选的</a:t>
                </a:r>
                <a:r>
                  <a:rPr kumimoji="0" lang="en-US" altLang="zh-CN" sz="2000" i="1" dirty="0" smtClean="0"/>
                  <a:t>(n-k)</a:t>
                </a:r>
                <a:r>
                  <a:rPr kumimoji="0" lang="zh-CN" altLang="en-US" sz="2000" dirty="0" smtClean="0"/>
                  <a:t>个特征按照组合后</a:t>
                </a:r>
                <a:r>
                  <a:rPr kumimoji="0" lang="en-US" altLang="zh-CN" sz="2000" i="1" dirty="0" smtClean="0"/>
                  <a:t>J</a:t>
                </a:r>
                <a:r>
                  <a:rPr kumimoji="0" lang="zh-CN" altLang="en-US" sz="2000" dirty="0" smtClean="0"/>
                  <a:t>值大小排队</a:t>
                </a:r>
                <a14:m>
                  <m:oMath xmlns:m="http://schemas.openxmlformats.org/officeDocument/2006/math">
                    <m:r>
                      <a:rPr kumimoji="0" lang="en-US" altLang="zh-CN" sz="2000" b="0" i="1" smtClean="0">
                        <a:latin typeface="Cambria Math"/>
                      </a:rPr>
                      <m:t>𝐽</m:t>
                    </m:r>
                    <m:r>
                      <a:rPr kumimoji="0" lang="en-US" altLang="zh-CN" sz="2000" b="0" i="1" smtClean="0">
                        <a:latin typeface="Cambria Math"/>
                      </a:rPr>
                      <m:t>(</m:t>
                    </m:r>
                    <m:sSub>
                      <m:sSubPr>
                        <m:ctrlPr>
                          <a:rPr kumimoji="0" lang="en-US" altLang="zh-CN" sz="2000" b="0" i="1" smtClean="0">
                            <a:latin typeface="Cambria Math"/>
                          </a:rPr>
                        </m:ctrlPr>
                      </m:sSubPr>
                      <m:e>
                        <m:r>
                          <a:rPr kumimoji="0" lang="en-US" altLang="zh-CN" sz="2000" b="0" i="1" smtClean="0">
                            <a:latin typeface="Cambria Math"/>
                          </a:rPr>
                          <m:t>𝑋</m:t>
                        </m:r>
                      </m:e>
                      <m:sub>
                        <m:r>
                          <a:rPr kumimoji="0" lang="en-US" altLang="zh-CN" sz="2000" b="0" i="1" smtClean="0">
                            <a:latin typeface="Cambria Math"/>
                          </a:rPr>
                          <m:t>𝑘</m:t>
                        </m:r>
                      </m:sub>
                    </m:sSub>
                    <m:r>
                      <a:rPr kumimoji="0" lang="en-US" altLang="zh-CN" sz="2000" b="0" i="1" smtClean="0">
                        <a:latin typeface="Cambria Math"/>
                      </a:rPr>
                      <m:t>+</m:t>
                    </m:r>
                    <m:sSub>
                      <m:sSubPr>
                        <m:ctrlPr>
                          <a:rPr kumimoji="0" lang="en-US" altLang="zh-CN" sz="2000" b="0" i="1" smtClean="0">
                            <a:latin typeface="Cambria Math"/>
                          </a:rPr>
                        </m:ctrlPr>
                      </m:sSubPr>
                      <m:e>
                        <m:r>
                          <a:rPr kumimoji="0" lang="en-US" altLang="zh-CN" sz="2000" b="0" i="1" smtClean="0">
                            <a:latin typeface="Cambria Math"/>
                          </a:rPr>
                          <m:t>𝑥</m:t>
                        </m:r>
                      </m:e>
                      <m:sub>
                        <m:r>
                          <a:rPr kumimoji="0" lang="en-US" altLang="zh-CN" sz="2000" b="0" i="1" smtClean="0">
                            <a:latin typeface="Cambria Math"/>
                          </a:rPr>
                          <m:t>1</m:t>
                        </m:r>
                      </m:sub>
                    </m:sSub>
                    <m:r>
                      <a:rPr kumimoji="0" lang="en-US" altLang="zh-CN" sz="2000" b="0" i="1" smtClean="0">
                        <a:latin typeface="Cambria Math"/>
                      </a:rPr>
                      <m:t>)</m:t>
                    </m:r>
                    <m:r>
                      <a:rPr kumimoji="0" lang="en-US" altLang="zh-CN" sz="2000" b="0" i="1" smtClean="0">
                        <a:latin typeface="Cambria Math"/>
                        <a:ea typeface="Cambria Math"/>
                      </a:rPr>
                      <m:t>≥</m:t>
                    </m:r>
                  </m:oMath>
                </a14:m>
                <a:r>
                  <a:rPr kumimoji="0" lang="en-US" altLang="zh-CN" sz="2000" dirty="0"/>
                  <a:t> </a:t>
                </a:r>
                <a:r>
                  <a:rPr kumimoji="0" lang="en-US" altLang="zh-CN" sz="2000" dirty="0" smtClean="0"/>
                  <a:t>…</a:t>
                </a:r>
                <a:r>
                  <a:rPr kumimoji="0" lang="en-US" altLang="zh-CN" sz="2000" dirty="0"/>
                  <a:t> </a:t>
                </a:r>
                <a14:m>
                  <m:oMath xmlns:m="http://schemas.openxmlformats.org/officeDocument/2006/math">
                    <m:r>
                      <a:rPr kumimoji="0" lang="en-US" altLang="zh-CN" sz="2000" i="1">
                        <a:latin typeface="Cambria Math"/>
                        <a:ea typeface="Cambria Math"/>
                      </a:rPr>
                      <m:t>≥</m:t>
                    </m:r>
                    <m:r>
                      <a:rPr kumimoji="0" lang="en-US" altLang="zh-CN" sz="2000" i="1">
                        <a:latin typeface="Cambria Math"/>
                      </a:rPr>
                      <m:t>𝐽</m:t>
                    </m:r>
                    <m:r>
                      <a:rPr kumimoji="0" lang="en-US" altLang="zh-CN" sz="2000" i="1">
                        <a:latin typeface="Cambria Math"/>
                      </a:rPr>
                      <m:t>(</m:t>
                    </m:r>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sub>
                    </m:sSub>
                    <m:r>
                      <a:rPr kumimoji="0" lang="en-US" altLang="zh-CN" sz="2000" i="1">
                        <a:latin typeface="Cambria Math"/>
                      </a:rPr>
                      <m:t>+</m:t>
                    </m:r>
                    <m:sSub>
                      <m:sSubPr>
                        <m:ctrlPr>
                          <a:rPr kumimoji="0" lang="en-US" altLang="zh-CN" sz="2000" i="1">
                            <a:latin typeface="Cambria Math"/>
                          </a:rPr>
                        </m:ctrlPr>
                      </m:sSubPr>
                      <m:e>
                        <m:r>
                          <a:rPr kumimoji="0" lang="en-US" altLang="zh-CN" sz="2000" i="1">
                            <a:latin typeface="Cambria Math"/>
                          </a:rPr>
                          <m:t>𝑥</m:t>
                        </m:r>
                      </m:e>
                      <m:sub>
                        <m:r>
                          <a:rPr kumimoji="0" lang="en-US" altLang="zh-CN" sz="2000" b="0" i="1" smtClean="0">
                            <a:latin typeface="Cambria Math"/>
                          </a:rPr>
                          <m:t>𝑛</m:t>
                        </m:r>
                        <m:r>
                          <a:rPr kumimoji="0" lang="en-US" altLang="zh-CN" sz="2000" b="0" i="1" smtClean="0">
                            <a:latin typeface="Cambria Math"/>
                          </a:rPr>
                          <m:t>−</m:t>
                        </m:r>
                        <m:r>
                          <a:rPr kumimoji="0" lang="en-US" altLang="zh-CN" sz="2000" b="0" i="1" smtClean="0">
                            <a:latin typeface="Cambria Math"/>
                          </a:rPr>
                          <m:t>𝑘</m:t>
                        </m:r>
                      </m:sub>
                    </m:sSub>
                    <m:r>
                      <a:rPr kumimoji="0" lang="en-US" altLang="zh-CN" sz="2000" i="1">
                        <a:latin typeface="Cambria Math"/>
                      </a:rPr>
                      <m:t>)</m:t>
                    </m:r>
                  </m:oMath>
                </a14:m>
                <a:r>
                  <a:rPr kumimoji="0" lang="zh-CN" altLang="en-US" sz="2000" dirty="0" smtClean="0"/>
                  <a:t>，则下一个入选特征组为</a:t>
                </a:r>
                <a14:m>
                  <m:oMath xmlns:m="http://schemas.openxmlformats.org/officeDocument/2006/math">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r>
                          <a:rPr kumimoji="0" lang="en-US" altLang="zh-CN" sz="2000" b="0" i="1" smtClean="0">
                            <a:latin typeface="Cambria Math"/>
                          </a:rPr>
                          <m:t>+1</m:t>
                        </m:r>
                      </m:sub>
                    </m:sSub>
                    <m:r>
                      <a:rPr kumimoji="0" lang="en-US" altLang="zh-CN" sz="2000" b="0" i="1" smtClean="0">
                        <a:latin typeface="Cambria Math"/>
                      </a:rPr>
                      <m:t>=</m:t>
                    </m:r>
                    <m:sSub>
                      <m:sSubPr>
                        <m:ctrlPr>
                          <a:rPr kumimoji="0" lang="en-US" altLang="zh-CN" sz="2000" i="1">
                            <a:latin typeface="Cambria Math"/>
                          </a:rPr>
                        </m:ctrlPr>
                      </m:sSubPr>
                      <m:e>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sub>
                        </m:sSub>
                        <m:r>
                          <a:rPr kumimoji="0" lang="en-US" altLang="zh-CN" sz="2000" b="0" i="1" smtClean="0">
                            <a:latin typeface="Cambria Math"/>
                          </a:rPr>
                          <m:t>+</m:t>
                        </m:r>
                        <m:r>
                          <a:rPr kumimoji="0" lang="en-US" altLang="zh-CN" sz="2000" i="1">
                            <a:latin typeface="Cambria Math"/>
                          </a:rPr>
                          <m:t>𝑥</m:t>
                        </m:r>
                      </m:e>
                      <m:sub>
                        <m:r>
                          <a:rPr kumimoji="0" lang="en-US" altLang="zh-CN" sz="2000" i="1">
                            <a:latin typeface="Cambria Math"/>
                          </a:rPr>
                          <m:t>1</m:t>
                        </m:r>
                      </m:sub>
                    </m:sSub>
                  </m:oMath>
                </a14:m>
                <a:r>
                  <a:rPr kumimoji="0" lang="zh-CN" altLang="en-US" sz="2000" dirty="0" smtClean="0"/>
                  <a:t>。</a:t>
                </a:r>
                <a:endParaRPr kumimoji="0" lang="en-US" altLang="zh-CN" sz="20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388667" y="3140968"/>
                <a:ext cx="7423694" cy="1323439"/>
              </a:xfrm>
              <a:prstGeom prst="rect">
                <a:avLst/>
              </a:prstGeom>
              <a:blipFill rotWithShape="1">
                <a:blip r:embed="rId3"/>
                <a:stretch>
                  <a:fillRect l="-903" t="-3226" b="-6452"/>
                </a:stretch>
              </a:blipFill>
            </p:spPr>
            <p:txBody>
              <a:bodyPr/>
              <a:lstStyle/>
              <a:p>
                <a:r>
                  <a:rPr lang="zh-CN" altLang="en-US">
                    <a:noFill/>
                  </a:rPr>
                  <a:t> </a:t>
                </a:r>
              </a:p>
            </p:txBody>
          </p:sp>
        </mc:Fallback>
      </mc:AlternateContent>
      <p:sp>
        <p:nvSpPr>
          <p:cNvPr id="9" name="TextBox 8"/>
          <p:cNvSpPr txBox="1"/>
          <p:nvPr/>
        </p:nvSpPr>
        <p:spPr>
          <a:xfrm>
            <a:off x="385676" y="4581128"/>
            <a:ext cx="772044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主要问题</a:t>
            </a:r>
            <a:endParaRPr kumimoji="0" lang="en-US" altLang="zh-CN" sz="2000" dirty="0" smtClean="0"/>
          </a:p>
          <a:p>
            <a:r>
              <a:rPr kumimoji="0" lang="zh-CN" altLang="en-US" sz="2000" dirty="0" smtClean="0"/>
              <a:t>      一旦某个特征入选，即使后选的特征使它变得多余，也不能再删除。</a:t>
            </a:r>
            <a:endParaRPr kumimoji="0" lang="zh-CN" altLang="en-US" sz="2000" dirty="0"/>
          </a:p>
        </p:txBody>
      </p:sp>
      <p:sp>
        <p:nvSpPr>
          <p:cNvPr id="10" name="TextBox 9"/>
          <p:cNvSpPr txBox="1"/>
          <p:nvPr/>
        </p:nvSpPr>
        <p:spPr>
          <a:xfrm>
            <a:off x="412999" y="5584491"/>
            <a:ext cx="7720444" cy="707886"/>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a:t>推广</a:t>
            </a:r>
            <a:endParaRPr kumimoji="0" lang="en-US" altLang="zh-CN" sz="2000" dirty="0" smtClean="0"/>
          </a:p>
          <a:p>
            <a:r>
              <a:rPr kumimoji="0" lang="zh-CN" altLang="en-US" sz="2000" dirty="0" smtClean="0"/>
              <a:t>      可以每次增加</a:t>
            </a:r>
            <a:r>
              <a:rPr kumimoji="0" lang="en-US" altLang="zh-CN" sz="2000" i="1" dirty="0" smtClean="0"/>
              <a:t>r</a:t>
            </a:r>
            <a:r>
              <a:rPr kumimoji="0" lang="zh-CN" altLang="en-US" sz="2000" dirty="0" smtClean="0"/>
              <a:t>个特征。</a:t>
            </a:r>
            <a:endParaRPr kumimoji="0" lang="zh-CN" altLang="en-US" sz="2000" dirty="0"/>
          </a:p>
        </p:txBody>
      </p:sp>
    </p:spTree>
    <p:extLst>
      <p:ext uri="{BB962C8B-B14F-4D97-AF65-F5344CB8AC3E}">
        <p14:creationId xmlns:p14="http://schemas.microsoft.com/office/powerpoint/2010/main" val="286380046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79" name="TextBox 78"/>
          <p:cNvSpPr txBox="1"/>
          <p:nvPr/>
        </p:nvSpPr>
        <p:spPr>
          <a:xfrm>
            <a:off x="385676" y="1369367"/>
            <a:ext cx="6314549"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a:t>次</a:t>
            </a:r>
            <a:r>
              <a:rPr lang="zh-CN" altLang="en-US" sz="2400" dirty="0" smtClean="0"/>
              <a:t>优搜索法</a:t>
            </a:r>
            <a:r>
              <a:rPr lang="en-US" altLang="zh-CN" sz="2400" dirty="0" smtClean="0"/>
              <a:t>-</a:t>
            </a:r>
            <a:r>
              <a:rPr lang="zh-CN" altLang="en-US" sz="2400" dirty="0" smtClean="0"/>
              <a:t>顺序后退法</a:t>
            </a:r>
            <a:endParaRPr lang="zh-CN" altLang="en-US" sz="2400" dirty="0"/>
          </a:p>
        </p:txBody>
      </p:sp>
      <p:sp>
        <p:nvSpPr>
          <p:cNvPr id="80" name="TextBox 79"/>
          <p:cNvSpPr txBox="1"/>
          <p:nvPr/>
        </p:nvSpPr>
        <p:spPr>
          <a:xfrm>
            <a:off x="385676" y="1935055"/>
            <a:ext cx="772044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基本思想</a:t>
            </a:r>
            <a:endParaRPr kumimoji="0" lang="en-US" altLang="zh-CN" sz="2000" dirty="0" smtClean="0"/>
          </a:p>
          <a:p>
            <a:r>
              <a:rPr kumimoji="0" lang="zh-CN" altLang="en-US" sz="2000" dirty="0" smtClean="0"/>
              <a:t>      每次删除一</a:t>
            </a:r>
            <a:r>
              <a:rPr kumimoji="0" lang="zh-CN" altLang="en-US" sz="2000" dirty="0"/>
              <a:t>个特征，</a:t>
            </a:r>
            <a:r>
              <a:rPr kumimoji="0" lang="zh-CN" altLang="en-US" sz="2000" dirty="0" smtClean="0"/>
              <a:t>使得剩下的特征</a:t>
            </a:r>
            <a:r>
              <a:rPr kumimoji="0" lang="zh-CN" altLang="en-US" sz="2000" dirty="0"/>
              <a:t>组合在一起时，所得</a:t>
            </a:r>
            <a:r>
              <a:rPr kumimoji="0" lang="en-US" altLang="zh-CN" sz="2000" dirty="0"/>
              <a:t>J</a:t>
            </a:r>
            <a:r>
              <a:rPr kumimoji="0" lang="zh-CN" altLang="en-US" sz="2000" dirty="0"/>
              <a:t>值最大，直到特征</a:t>
            </a:r>
            <a:r>
              <a:rPr kumimoji="0" lang="zh-CN" altLang="en-US" sz="2000" dirty="0" smtClean="0"/>
              <a:t>数</a:t>
            </a:r>
            <a:r>
              <a:rPr kumimoji="0" lang="zh-CN" altLang="en-US" sz="2000" dirty="0"/>
              <a:t>减少</a:t>
            </a:r>
            <a:r>
              <a:rPr kumimoji="0" lang="zh-CN" altLang="en-US" sz="2000" dirty="0" smtClean="0"/>
              <a:t>到</a:t>
            </a:r>
            <a:r>
              <a:rPr kumimoji="0" lang="zh-CN" altLang="en-US" sz="2000" dirty="0"/>
              <a:t>要求的数目</a:t>
            </a:r>
            <a:r>
              <a:rPr kumimoji="0" lang="en-US" altLang="zh-CN" sz="2000" i="1" dirty="0"/>
              <a:t>d</a:t>
            </a:r>
            <a:r>
              <a:rPr kumimoji="0" lang="zh-CN" altLang="en-US" sz="2000" dirty="0"/>
              <a:t>为止</a:t>
            </a:r>
            <a:r>
              <a:rPr kumimoji="0" lang="zh-CN" altLang="en-US" sz="2000" dirty="0" smtClean="0"/>
              <a:t>。</a:t>
            </a:r>
            <a:endParaRPr kumimoji="0" lang="zh-CN" altLang="en-US" sz="2000" dirty="0"/>
          </a:p>
        </p:txBody>
      </p:sp>
      <p:sp>
        <p:nvSpPr>
          <p:cNvPr id="8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75</a:t>
            </a:fld>
            <a:endParaRPr lang="zh-CN" altLang="en-US" sz="2800" dirty="0"/>
          </a:p>
        </p:txBody>
      </p:sp>
      <mc:AlternateContent xmlns:mc="http://schemas.openxmlformats.org/markup-compatibility/2006" xmlns:a14="http://schemas.microsoft.com/office/drawing/2010/main">
        <mc:Choice Requires="a14">
          <p:sp>
            <p:nvSpPr>
              <p:cNvPr id="8" name="TextBox 7"/>
              <p:cNvSpPr txBox="1"/>
              <p:nvPr/>
            </p:nvSpPr>
            <p:spPr>
              <a:xfrm>
                <a:off x="388667" y="3140968"/>
                <a:ext cx="7423694" cy="1350691"/>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具体步骤</a:t>
                </a:r>
                <a:endParaRPr kumimoji="0" lang="en-US" altLang="zh-CN" sz="2000" dirty="0" smtClean="0"/>
              </a:p>
              <a:p>
                <a:r>
                  <a:rPr kumimoji="0" lang="zh-CN" altLang="en-US" sz="2000" dirty="0" smtClean="0"/>
                  <a:t>      设已删除</a:t>
                </a:r>
                <a:r>
                  <a:rPr kumimoji="0" lang="en-US" altLang="zh-CN" sz="2000" i="1" dirty="0" smtClean="0"/>
                  <a:t>k</a:t>
                </a:r>
                <a:r>
                  <a:rPr kumimoji="0" lang="zh-CN" altLang="en-US" sz="2000" dirty="0" smtClean="0"/>
                  <a:t>个特征，剩下的特征组为</a:t>
                </a:r>
                <a14:m>
                  <m:oMath xmlns:m="http://schemas.openxmlformats.org/officeDocument/2006/math">
                    <m:acc>
                      <m:accPr>
                        <m:chr m:val="̅"/>
                        <m:ctrlPr>
                          <a:rPr kumimoji="0" lang="zh-CN" altLang="en-US" sz="2000" i="1" smtClean="0">
                            <a:latin typeface="Cambria Math"/>
                          </a:rPr>
                        </m:ctrlPr>
                      </m:accPr>
                      <m:e>
                        <m:sSub>
                          <m:sSubPr>
                            <m:ctrlPr>
                              <a:rPr kumimoji="0" lang="en-US" altLang="zh-CN" sz="2000" i="1" smtClean="0">
                                <a:latin typeface="Cambria Math"/>
                              </a:rPr>
                            </m:ctrlPr>
                          </m:sSubPr>
                          <m:e>
                            <m:r>
                              <a:rPr kumimoji="0" lang="en-US" altLang="zh-CN" sz="2000" b="0" i="1" smtClean="0">
                                <a:latin typeface="Cambria Math"/>
                              </a:rPr>
                              <m:t>𝑋</m:t>
                            </m:r>
                          </m:e>
                          <m:sub>
                            <m:r>
                              <a:rPr kumimoji="0" lang="en-US" altLang="zh-CN" sz="2000" b="0" i="1" smtClean="0">
                                <a:latin typeface="Cambria Math"/>
                              </a:rPr>
                              <m:t>𝑘</m:t>
                            </m:r>
                          </m:sub>
                        </m:sSub>
                      </m:e>
                    </m:acc>
                  </m:oMath>
                </a14:m>
                <a:r>
                  <a:rPr kumimoji="0" lang="zh-CN" altLang="en-US" sz="2000" dirty="0" smtClean="0"/>
                  <a:t>，把</a:t>
                </a:r>
                <a14:m>
                  <m:oMath xmlns:m="http://schemas.openxmlformats.org/officeDocument/2006/math">
                    <m:acc>
                      <m:accPr>
                        <m:chr m:val="̅"/>
                        <m:ctrlPr>
                          <a:rPr kumimoji="0" lang="zh-CN" altLang="en-US" sz="2000" i="1">
                            <a:latin typeface="Cambria Math"/>
                          </a:rPr>
                        </m:ctrlPr>
                      </m:accPr>
                      <m:e>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sub>
                        </m:sSub>
                      </m:e>
                    </m:acc>
                  </m:oMath>
                </a14:m>
                <a:r>
                  <a:rPr kumimoji="0" lang="zh-CN" altLang="en-US" sz="2000" dirty="0" smtClean="0"/>
                  <a:t>中的</a:t>
                </a:r>
                <a:r>
                  <a:rPr kumimoji="0" lang="en-US" altLang="zh-CN" sz="2000" i="1" dirty="0" smtClean="0"/>
                  <a:t>(n-k)</a:t>
                </a:r>
                <a:r>
                  <a:rPr kumimoji="0" lang="zh-CN" altLang="en-US" sz="2000" dirty="0" smtClean="0"/>
                  <a:t>个特征按照组合后</a:t>
                </a:r>
                <a:r>
                  <a:rPr kumimoji="0" lang="en-US" altLang="zh-CN" sz="2000" i="1" dirty="0" smtClean="0"/>
                  <a:t>J</a:t>
                </a:r>
                <a:r>
                  <a:rPr kumimoji="0" lang="zh-CN" altLang="en-US" sz="2000" dirty="0" smtClean="0"/>
                  <a:t>值大小排队</a:t>
                </a:r>
                <a14:m>
                  <m:oMath xmlns:m="http://schemas.openxmlformats.org/officeDocument/2006/math">
                    <m:r>
                      <a:rPr kumimoji="0" lang="en-US" altLang="zh-CN" sz="2000" b="0" i="1" smtClean="0">
                        <a:latin typeface="Cambria Math"/>
                      </a:rPr>
                      <m:t>𝐽</m:t>
                    </m:r>
                    <m:r>
                      <a:rPr kumimoji="0" lang="en-US" altLang="zh-CN" sz="2000" b="0" i="1" smtClean="0">
                        <a:latin typeface="Cambria Math"/>
                      </a:rPr>
                      <m:t>(</m:t>
                    </m:r>
                    <m:acc>
                      <m:accPr>
                        <m:chr m:val="̅"/>
                        <m:ctrlPr>
                          <a:rPr kumimoji="0" lang="zh-CN" altLang="en-US" sz="2000" i="1">
                            <a:latin typeface="Cambria Math"/>
                          </a:rPr>
                        </m:ctrlPr>
                      </m:accPr>
                      <m:e>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sub>
                        </m:sSub>
                      </m:e>
                    </m:acc>
                    <m:r>
                      <a:rPr kumimoji="0" lang="en-US" altLang="zh-CN" sz="2000" b="0" i="1" smtClean="0">
                        <a:latin typeface="Cambria Math"/>
                      </a:rPr>
                      <m:t>−</m:t>
                    </m:r>
                    <m:sSub>
                      <m:sSubPr>
                        <m:ctrlPr>
                          <a:rPr kumimoji="0" lang="en-US" altLang="zh-CN" sz="2000" b="0" i="1" smtClean="0">
                            <a:latin typeface="Cambria Math"/>
                          </a:rPr>
                        </m:ctrlPr>
                      </m:sSubPr>
                      <m:e>
                        <m:r>
                          <a:rPr kumimoji="0" lang="en-US" altLang="zh-CN" sz="2000" b="0" i="1" smtClean="0">
                            <a:latin typeface="Cambria Math"/>
                          </a:rPr>
                          <m:t>𝑥</m:t>
                        </m:r>
                      </m:e>
                      <m:sub>
                        <m:r>
                          <a:rPr kumimoji="0" lang="en-US" altLang="zh-CN" sz="2000" b="0" i="1" smtClean="0">
                            <a:latin typeface="Cambria Math"/>
                          </a:rPr>
                          <m:t>1</m:t>
                        </m:r>
                      </m:sub>
                    </m:sSub>
                    <m:r>
                      <a:rPr kumimoji="0" lang="en-US" altLang="zh-CN" sz="2000" b="0" i="1" smtClean="0">
                        <a:latin typeface="Cambria Math"/>
                      </a:rPr>
                      <m:t>)</m:t>
                    </m:r>
                    <m:r>
                      <a:rPr kumimoji="0" lang="en-US" altLang="zh-CN" sz="2000" b="0" i="1" smtClean="0">
                        <a:latin typeface="Cambria Math"/>
                        <a:ea typeface="Cambria Math"/>
                      </a:rPr>
                      <m:t>≥</m:t>
                    </m:r>
                  </m:oMath>
                </a14:m>
                <a:r>
                  <a:rPr kumimoji="0" lang="en-US" altLang="zh-CN" sz="2000" dirty="0"/>
                  <a:t> </a:t>
                </a:r>
                <a:r>
                  <a:rPr kumimoji="0" lang="en-US" altLang="zh-CN" sz="2000" dirty="0" smtClean="0"/>
                  <a:t>…</a:t>
                </a:r>
                <a:r>
                  <a:rPr kumimoji="0" lang="en-US" altLang="zh-CN" sz="2000" dirty="0"/>
                  <a:t> </a:t>
                </a:r>
                <a14:m>
                  <m:oMath xmlns:m="http://schemas.openxmlformats.org/officeDocument/2006/math">
                    <m:r>
                      <a:rPr kumimoji="0" lang="en-US" altLang="zh-CN" sz="2000" i="1">
                        <a:latin typeface="Cambria Math"/>
                        <a:ea typeface="Cambria Math"/>
                      </a:rPr>
                      <m:t>≥</m:t>
                    </m:r>
                    <m:r>
                      <a:rPr kumimoji="0" lang="en-US" altLang="zh-CN" sz="2000" i="1">
                        <a:latin typeface="Cambria Math"/>
                      </a:rPr>
                      <m:t>𝐽</m:t>
                    </m:r>
                    <m:r>
                      <a:rPr kumimoji="0" lang="en-US" altLang="zh-CN" sz="2000" i="1">
                        <a:latin typeface="Cambria Math"/>
                      </a:rPr>
                      <m:t>(</m:t>
                    </m:r>
                    <m:acc>
                      <m:accPr>
                        <m:chr m:val="̅"/>
                        <m:ctrlPr>
                          <a:rPr kumimoji="0" lang="zh-CN" altLang="en-US" sz="2000" i="1">
                            <a:latin typeface="Cambria Math"/>
                          </a:rPr>
                        </m:ctrlPr>
                      </m:accPr>
                      <m:e>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sub>
                        </m:sSub>
                      </m:e>
                    </m:acc>
                    <m:r>
                      <a:rPr kumimoji="0" lang="en-US" altLang="zh-CN" sz="2000" b="0" i="1" smtClean="0">
                        <a:latin typeface="Cambria Math"/>
                      </a:rPr>
                      <m:t>−</m:t>
                    </m:r>
                    <m:sSub>
                      <m:sSubPr>
                        <m:ctrlPr>
                          <a:rPr kumimoji="0" lang="en-US" altLang="zh-CN" sz="2000" i="1">
                            <a:latin typeface="Cambria Math"/>
                          </a:rPr>
                        </m:ctrlPr>
                      </m:sSubPr>
                      <m:e>
                        <m:r>
                          <a:rPr kumimoji="0" lang="en-US" altLang="zh-CN" sz="2000" i="1">
                            <a:latin typeface="Cambria Math"/>
                          </a:rPr>
                          <m:t>𝑥</m:t>
                        </m:r>
                      </m:e>
                      <m:sub>
                        <m:r>
                          <a:rPr kumimoji="0" lang="en-US" altLang="zh-CN" sz="2000" b="0" i="1" smtClean="0">
                            <a:latin typeface="Cambria Math"/>
                          </a:rPr>
                          <m:t>𝑛</m:t>
                        </m:r>
                        <m:r>
                          <a:rPr kumimoji="0" lang="en-US" altLang="zh-CN" sz="2000" b="0" i="1" smtClean="0">
                            <a:latin typeface="Cambria Math"/>
                          </a:rPr>
                          <m:t>−</m:t>
                        </m:r>
                        <m:r>
                          <a:rPr kumimoji="0" lang="en-US" altLang="zh-CN" sz="2000" b="0" i="1" smtClean="0">
                            <a:latin typeface="Cambria Math"/>
                          </a:rPr>
                          <m:t>𝑘</m:t>
                        </m:r>
                      </m:sub>
                    </m:sSub>
                    <m:r>
                      <a:rPr kumimoji="0" lang="en-US" altLang="zh-CN" sz="2000" i="1">
                        <a:latin typeface="Cambria Math"/>
                      </a:rPr>
                      <m:t>)</m:t>
                    </m:r>
                  </m:oMath>
                </a14:m>
                <a:r>
                  <a:rPr kumimoji="0" lang="zh-CN" altLang="en-US" sz="2000" dirty="0" smtClean="0"/>
                  <a:t>，则下一步特征组为</a:t>
                </a:r>
                <a14:m>
                  <m:oMath xmlns:m="http://schemas.openxmlformats.org/officeDocument/2006/math">
                    <m:acc>
                      <m:accPr>
                        <m:chr m:val="̅"/>
                        <m:ctrlPr>
                          <a:rPr kumimoji="0" lang="zh-CN" altLang="en-US" sz="2000" i="1">
                            <a:latin typeface="Cambria Math"/>
                          </a:rPr>
                        </m:ctrlPr>
                      </m:accPr>
                      <m:e>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r>
                              <a:rPr kumimoji="0" lang="en-US" altLang="zh-CN" sz="2000" b="0" i="1" smtClean="0">
                                <a:latin typeface="Cambria Math"/>
                              </a:rPr>
                              <m:t>+1</m:t>
                            </m:r>
                          </m:sub>
                        </m:sSub>
                      </m:e>
                    </m:acc>
                    <m:r>
                      <a:rPr kumimoji="0" lang="en-US" altLang="zh-CN" sz="2000" b="0" i="1" smtClean="0">
                        <a:latin typeface="Cambria Math"/>
                      </a:rPr>
                      <m:t>=</m:t>
                    </m:r>
                    <m:sSub>
                      <m:sSubPr>
                        <m:ctrlPr>
                          <a:rPr kumimoji="0" lang="en-US" altLang="zh-CN" sz="2000" i="1">
                            <a:latin typeface="Cambria Math"/>
                          </a:rPr>
                        </m:ctrlPr>
                      </m:sSubPr>
                      <m:e>
                        <m:acc>
                          <m:accPr>
                            <m:chr m:val="̅"/>
                            <m:ctrlPr>
                              <a:rPr kumimoji="0" lang="zh-CN" altLang="en-US" sz="2000" i="1">
                                <a:latin typeface="Cambria Math"/>
                              </a:rPr>
                            </m:ctrlPr>
                          </m:accPr>
                          <m:e>
                            <m:sSub>
                              <m:sSubPr>
                                <m:ctrlPr>
                                  <a:rPr kumimoji="0" lang="en-US" altLang="zh-CN" sz="2000" i="1">
                                    <a:latin typeface="Cambria Math"/>
                                  </a:rPr>
                                </m:ctrlPr>
                              </m:sSubPr>
                              <m:e>
                                <m:r>
                                  <a:rPr kumimoji="0" lang="en-US" altLang="zh-CN" sz="2000" i="1">
                                    <a:latin typeface="Cambria Math"/>
                                  </a:rPr>
                                  <m:t>𝑋</m:t>
                                </m:r>
                              </m:e>
                              <m:sub>
                                <m:r>
                                  <a:rPr kumimoji="0" lang="en-US" altLang="zh-CN" sz="2000" i="1">
                                    <a:latin typeface="Cambria Math"/>
                                  </a:rPr>
                                  <m:t>𝑘</m:t>
                                </m:r>
                              </m:sub>
                            </m:sSub>
                          </m:e>
                        </m:acc>
                        <m:r>
                          <a:rPr kumimoji="0" lang="en-US" altLang="zh-CN" sz="2000" b="0" i="1" smtClean="0">
                            <a:latin typeface="Cambria Math"/>
                          </a:rPr>
                          <m:t>−</m:t>
                        </m:r>
                        <m:r>
                          <a:rPr kumimoji="0" lang="en-US" altLang="zh-CN" sz="2000" i="1">
                            <a:latin typeface="Cambria Math"/>
                          </a:rPr>
                          <m:t>𝑥</m:t>
                        </m:r>
                      </m:e>
                      <m:sub>
                        <m:r>
                          <a:rPr kumimoji="0" lang="en-US" altLang="zh-CN" sz="2000" i="1">
                            <a:latin typeface="Cambria Math"/>
                          </a:rPr>
                          <m:t>1</m:t>
                        </m:r>
                      </m:sub>
                    </m:sSub>
                  </m:oMath>
                </a14:m>
                <a:r>
                  <a:rPr kumimoji="0" lang="zh-CN" altLang="en-US" sz="2000" dirty="0" smtClean="0"/>
                  <a:t>。</a:t>
                </a:r>
                <a:endParaRPr kumimoji="0" lang="en-US" altLang="zh-CN" sz="20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388667" y="3140968"/>
                <a:ext cx="7423694" cy="1350691"/>
              </a:xfrm>
              <a:prstGeom prst="rect">
                <a:avLst/>
              </a:prstGeom>
              <a:blipFill rotWithShape="1">
                <a:blip r:embed="rId3"/>
                <a:stretch>
                  <a:fillRect l="-903" t="-3153" b="-4054"/>
                </a:stretch>
              </a:blipFill>
            </p:spPr>
            <p:txBody>
              <a:bodyPr/>
              <a:lstStyle/>
              <a:p>
                <a:r>
                  <a:rPr lang="zh-CN" altLang="en-US">
                    <a:noFill/>
                  </a:rPr>
                  <a:t> </a:t>
                </a:r>
              </a:p>
            </p:txBody>
          </p:sp>
        </mc:Fallback>
      </mc:AlternateContent>
      <p:sp>
        <p:nvSpPr>
          <p:cNvPr id="9" name="TextBox 8"/>
          <p:cNvSpPr txBox="1"/>
          <p:nvPr/>
        </p:nvSpPr>
        <p:spPr>
          <a:xfrm>
            <a:off x="385676" y="4581128"/>
            <a:ext cx="772044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主要问题</a:t>
            </a:r>
            <a:endParaRPr kumimoji="0" lang="en-US" altLang="zh-CN" sz="2000" dirty="0" smtClean="0"/>
          </a:p>
          <a:p>
            <a:pPr marL="800100" lvl="1" indent="-342900">
              <a:buFont typeface="Wingdings" panose="05000000000000000000" pitchFamily="2" charset="2"/>
              <a:buChar char="l"/>
            </a:pPr>
            <a:r>
              <a:rPr kumimoji="0" lang="zh-CN" altLang="en-US" sz="2000" dirty="0"/>
              <a:t>高维运算计算量大</a:t>
            </a:r>
            <a:endParaRPr kumimoji="0" lang="en-US" altLang="zh-CN" sz="2000" dirty="0"/>
          </a:p>
          <a:p>
            <a:pPr marL="800100" lvl="1" indent="-342900">
              <a:buFont typeface="Wingdings" panose="05000000000000000000" pitchFamily="2" charset="2"/>
              <a:buChar char="l"/>
            </a:pPr>
            <a:r>
              <a:rPr kumimoji="0" lang="zh-CN" altLang="en-US" sz="2000" dirty="0"/>
              <a:t>一旦剔除就不能再</a:t>
            </a:r>
            <a:r>
              <a:rPr kumimoji="0" lang="zh-CN" altLang="en-US" sz="2000" dirty="0" smtClean="0"/>
              <a:t>入选</a:t>
            </a:r>
            <a:endParaRPr kumimoji="0" lang="zh-CN" altLang="en-US" sz="2000" dirty="0"/>
          </a:p>
        </p:txBody>
      </p:sp>
      <p:sp>
        <p:nvSpPr>
          <p:cNvPr id="10" name="TextBox 9"/>
          <p:cNvSpPr txBox="1"/>
          <p:nvPr/>
        </p:nvSpPr>
        <p:spPr>
          <a:xfrm>
            <a:off x="412999" y="5584491"/>
            <a:ext cx="7720444" cy="707886"/>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a:t>推广</a:t>
            </a:r>
            <a:endParaRPr kumimoji="0" lang="en-US" altLang="zh-CN" sz="2000" dirty="0" smtClean="0"/>
          </a:p>
          <a:p>
            <a:r>
              <a:rPr kumimoji="0" lang="zh-CN" altLang="en-US" sz="2000" dirty="0" smtClean="0"/>
              <a:t>      可以每次减少</a:t>
            </a:r>
            <a:r>
              <a:rPr kumimoji="0" lang="en-US" altLang="zh-CN" sz="2000" i="1" dirty="0" smtClean="0"/>
              <a:t>r</a:t>
            </a:r>
            <a:r>
              <a:rPr kumimoji="0" lang="zh-CN" altLang="en-US" sz="2000" dirty="0" smtClean="0"/>
              <a:t>个特征。</a:t>
            </a:r>
            <a:endParaRPr kumimoji="0" lang="zh-CN" altLang="en-US" sz="2000" dirty="0"/>
          </a:p>
        </p:txBody>
      </p:sp>
    </p:spTree>
    <p:extLst>
      <p:ext uri="{BB962C8B-B14F-4D97-AF65-F5344CB8AC3E}">
        <p14:creationId xmlns:p14="http://schemas.microsoft.com/office/powerpoint/2010/main" val="364387770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79" name="TextBox 78"/>
          <p:cNvSpPr txBox="1"/>
          <p:nvPr/>
        </p:nvSpPr>
        <p:spPr>
          <a:xfrm>
            <a:off x="385676" y="1369367"/>
            <a:ext cx="5886548"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a:t>次</a:t>
            </a:r>
            <a:r>
              <a:rPr lang="zh-CN" altLang="en-US" sz="2400" dirty="0" smtClean="0"/>
              <a:t>优搜索法</a:t>
            </a:r>
            <a:r>
              <a:rPr lang="en-US" altLang="zh-CN" sz="2400" dirty="0" smtClean="0"/>
              <a:t>-</a:t>
            </a:r>
            <a:r>
              <a:rPr lang="zh-CN" altLang="en-US" sz="2400" dirty="0" smtClean="0"/>
              <a:t>增</a:t>
            </a:r>
            <a:r>
              <a:rPr lang="en-US" altLang="zh-CN" sz="2400" i="1" dirty="0" smtClean="0"/>
              <a:t>l</a:t>
            </a:r>
            <a:r>
              <a:rPr lang="zh-CN" altLang="en-US" sz="2400" dirty="0" smtClean="0"/>
              <a:t>减</a:t>
            </a:r>
            <a:r>
              <a:rPr lang="en-US" altLang="zh-CN" sz="2400" i="1" dirty="0" smtClean="0"/>
              <a:t>r</a:t>
            </a:r>
            <a:r>
              <a:rPr lang="zh-CN" altLang="en-US" sz="2400" dirty="0" smtClean="0"/>
              <a:t>法</a:t>
            </a:r>
            <a:endParaRPr lang="zh-CN" altLang="en-US" sz="2400" dirty="0"/>
          </a:p>
        </p:txBody>
      </p:sp>
      <p:sp>
        <p:nvSpPr>
          <p:cNvPr id="80" name="TextBox 79"/>
          <p:cNvSpPr txBox="1"/>
          <p:nvPr/>
        </p:nvSpPr>
        <p:spPr>
          <a:xfrm>
            <a:off x="385676" y="1935055"/>
            <a:ext cx="7720444" cy="707886"/>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基本思想</a:t>
            </a:r>
            <a:endParaRPr kumimoji="0" lang="en-US" altLang="zh-CN" sz="2000" dirty="0" smtClean="0"/>
          </a:p>
          <a:p>
            <a:r>
              <a:rPr kumimoji="0" lang="zh-CN" altLang="en-US" sz="2000" dirty="0" smtClean="0"/>
              <a:t>      顺序前进法和顺序后退法的结合，忽而前进，忽而后退。</a:t>
            </a:r>
            <a:endParaRPr kumimoji="0" lang="zh-CN" altLang="en-US" sz="2000" dirty="0"/>
          </a:p>
        </p:txBody>
      </p:sp>
      <p:sp>
        <p:nvSpPr>
          <p:cNvPr id="8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76</a:t>
            </a:fld>
            <a:endParaRPr lang="zh-CN" altLang="en-US" sz="2800" dirty="0"/>
          </a:p>
        </p:txBody>
      </p:sp>
      <p:sp>
        <p:nvSpPr>
          <p:cNvPr id="8" name="TextBox 7"/>
          <p:cNvSpPr txBox="1"/>
          <p:nvPr/>
        </p:nvSpPr>
        <p:spPr>
          <a:xfrm>
            <a:off x="388667" y="2780928"/>
            <a:ext cx="742369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具体步骤</a:t>
            </a:r>
            <a:endParaRPr kumimoji="0" lang="en-US" altLang="zh-CN" sz="2000" dirty="0" smtClean="0"/>
          </a:p>
          <a:p>
            <a:r>
              <a:rPr kumimoji="0" lang="zh-CN" altLang="en-US" sz="2000" dirty="0" smtClean="0"/>
              <a:t>假设已入选</a:t>
            </a:r>
            <a:r>
              <a:rPr kumimoji="0" lang="en-US" altLang="zh-CN" sz="2000" i="1" dirty="0" smtClean="0"/>
              <a:t>k</a:t>
            </a:r>
            <a:r>
              <a:rPr kumimoji="0" lang="zh-CN" altLang="en-US" sz="2000" dirty="0" smtClean="0"/>
              <a:t>个特征，则先用顺序前进法选择</a:t>
            </a:r>
            <a:r>
              <a:rPr kumimoji="0" lang="en-US" altLang="zh-CN" sz="2000" i="1" dirty="0" smtClean="0"/>
              <a:t>l</a:t>
            </a:r>
            <a:r>
              <a:rPr kumimoji="0" lang="zh-CN" altLang="en-US" sz="2000" dirty="0" smtClean="0"/>
              <a:t>个特征，再用顺序后退法剔除</a:t>
            </a:r>
            <a:r>
              <a:rPr kumimoji="0" lang="en-US" altLang="zh-CN" sz="2000" i="1" dirty="0" smtClean="0"/>
              <a:t>r</a:t>
            </a:r>
            <a:r>
              <a:rPr kumimoji="0" lang="zh-CN" altLang="en-US" sz="2000" dirty="0" smtClean="0"/>
              <a:t>个特征。</a:t>
            </a:r>
            <a:endParaRPr kumimoji="0" lang="en-US" altLang="zh-CN" sz="2000" dirty="0" smtClean="0"/>
          </a:p>
        </p:txBody>
      </p:sp>
      <p:sp>
        <p:nvSpPr>
          <p:cNvPr id="9" name="TextBox 8"/>
          <p:cNvSpPr txBox="1"/>
          <p:nvPr/>
        </p:nvSpPr>
        <p:spPr>
          <a:xfrm>
            <a:off x="385676" y="4005064"/>
            <a:ext cx="7720444"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变体</a:t>
            </a:r>
            <a:endParaRPr kumimoji="0" lang="en-US" altLang="zh-CN" sz="2000" dirty="0" smtClean="0"/>
          </a:p>
          <a:p>
            <a:r>
              <a:rPr kumimoji="0" lang="zh-CN" altLang="en-US" sz="2000" dirty="0" smtClean="0"/>
              <a:t>当</a:t>
            </a:r>
            <a:r>
              <a:rPr kumimoji="0" lang="en-US" altLang="zh-CN" sz="2000" i="1" dirty="0" smtClean="0"/>
              <a:t>l&gt;r</a:t>
            </a:r>
            <a:r>
              <a:rPr kumimoji="0" lang="zh-CN" altLang="en-US" sz="2000" dirty="0" smtClean="0"/>
              <a:t>时，初始特征数为</a:t>
            </a:r>
            <a:r>
              <a:rPr kumimoji="0" lang="en-US" altLang="zh-CN" sz="2000" dirty="0" smtClean="0"/>
              <a:t>0</a:t>
            </a:r>
            <a:r>
              <a:rPr kumimoji="0" lang="zh-CN" altLang="en-US" sz="2000" dirty="0" smtClean="0"/>
              <a:t>，先前进，再后退；当</a:t>
            </a:r>
            <a:r>
              <a:rPr kumimoji="0" lang="en-US" altLang="zh-CN" sz="2000" i="1" dirty="0" smtClean="0"/>
              <a:t>l&lt;r</a:t>
            </a:r>
            <a:r>
              <a:rPr kumimoji="0" lang="zh-CN" altLang="en-US" sz="2000" dirty="0" smtClean="0"/>
              <a:t>时，初始特征数为</a:t>
            </a:r>
            <a:r>
              <a:rPr kumimoji="0" lang="en-US" altLang="zh-CN" sz="2000" i="1" dirty="0" smtClean="0"/>
              <a:t>n</a:t>
            </a:r>
            <a:r>
              <a:rPr kumimoji="0" lang="zh-CN" altLang="en-US" sz="2000" dirty="0" smtClean="0"/>
              <a:t>，先后退再前进。</a:t>
            </a:r>
            <a:endParaRPr kumimoji="0" lang="en-US" altLang="zh-CN" sz="2000" dirty="0" smtClean="0"/>
          </a:p>
        </p:txBody>
      </p:sp>
      <p:sp>
        <p:nvSpPr>
          <p:cNvPr id="10" name="TextBox 9"/>
          <p:cNvSpPr txBox="1"/>
          <p:nvPr/>
        </p:nvSpPr>
        <p:spPr>
          <a:xfrm>
            <a:off x="385676" y="5305631"/>
            <a:ext cx="7720444" cy="707886"/>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a:t>推广</a:t>
            </a:r>
            <a:endParaRPr kumimoji="0" lang="en-US" altLang="zh-CN" sz="2000" dirty="0" smtClean="0"/>
          </a:p>
          <a:p>
            <a:r>
              <a:rPr kumimoji="0" lang="zh-CN" altLang="en-US" sz="2000" dirty="0" smtClean="0"/>
              <a:t>也可每次增减多步。</a:t>
            </a:r>
            <a:endParaRPr kumimoji="0" lang="zh-CN" altLang="en-US" sz="2000" dirty="0"/>
          </a:p>
        </p:txBody>
      </p:sp>
    </p:spTree>
    <p:extLst>
      <p:ext uri="{BB962C8B-B14F-4D97-AF65-F5344CB8AC3E}">
        <p14:creationId xmlns:p14="http://schemas.microsoft.com/office/powerpoint/2010/main" val="195352297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a:spLocks noGrp="1" noChangeArrowheads="1"/>
          </p:cNvSpPr>
          <p:nvPr>
            <p:ph type="title"/>
          </p:nvPr>
        </p:nvSpPr>
        <p:spPr>
          <a:xfrm>
            <a:off x="685800" y="609600"/>
            <a:ext cx="7918648" cy="946150"/>
          </a:xfrm>
        </p:spPr>
        <p:txBody>
          <a:bodyPr/>
          <a:lstStyle/>
          <a:p>
            <a:r>
              <a:rPr lang="en-US" altLang="zh-CN" dirty="0" smtClean="0"/>
              <a:t>5.5 </a:t>
            </a:r>
            <a:r>
              <a:rPr lang="zh-CN" altLang="en-US" dirty="0" smtClean="0"/>
              <a:t>特征选择</a:t>
            </a:r>
          </a:p>
        </p:txBody>
      </p:sp>
      <p:sp>
        <p:nvSpPr>
          <p:cNvPr id="79" name="TextBox 78"/>
          <p:cNvSpPr txBox="1"/>
          <p:nvPr/>
        </p:nvSpPr>
        <p:spPr>
          <a:xfrm>
            <a:off x="385676" y="1369367"/>
            <a:ext cx="3749744" cy="461665"/>
          </a:xfrm>
          <a:prstGeom prst="rect">
            <a:avLst/>
          </a:prstGeom>
          <a:noFill/>
        </p:spPr>
        <p:txBody>
          <a:bodyPr wrap="none" rtlCol="0">
            <a:spAutoFit/>
          </a:bodyPr>
          <a:lstStyle/>
          <a:p>
            <a:r>
              <a:rPr lang="en-US" altLang="zh-CN" sz="2400" dirty="0" smtClean="0"/>
              <a:t>5.5.2 </a:t>
            </a:r>
            <a:r>
              <a:rPr lang="zh-CN" altLang="en-US" sz="2400" dirty="0" smtClean="0"/>
              <a:t>特征选择的方法</a:t>
            </a:r>
            <a:r>
              <a:rPr lang="en-US" altLang="zh-CN" sz="2400" dirty="0" smtClean="0"/>
              <a:t>-</a:t>
            </a:r>
            <a:r>
              <a:rPr lang="zh-CN" altLang="en-US" sz="2400" dirty="0" smtClean="0"/>
              <a:t>扩展</a:t>
            </a:r>
            <a:endParaRPr lang="zh-CN" altLang="en-US" sz="2400" dirty="0"/>
          </a:p>
        </p:txBody>
      </p:sp>
      <p:sp>
        <p:nvSpPr>
          <p:cNvPr id="80" name="TextBox 79"/>
          <p:cNvSpPr txBox="1"/>
          <p:nvPr/>
        </p:nvSpPr>
        <p:spPr>
          <a:xfrm>
            <a:off x="385676" y="1935055"/>
            <a:ext cx="4258332" cy="1015663"/>
          </a:xfrm>
          <a:prstGeom prst="rect">
            <a:avLst/>
          </a:prstGeom>
          <a:noFill/>
        </p:spPr>
        <p:txBody>
          <a:bodyPr wrap="square" rtlCol="0">
            <a:spAutoFit/>
          </a:bodyPr>
          <a:lstStyle/>
          <a:p>
            <a:pPr marL="342900" indent="-342900">
              <a:buFont typeface="Wingdings" panose="05000000000000000000" pitchFamily="2" charset="2"/>
              <a:buChar char="Ø"/>
            </a:pPr>
            <a:r>
              <a:rPr kumimoji="0" lang="zh-CN" altLang="en-US" sz="2000" dirty="0" smtClean="0"/>
              <a:t>模拟退火算法</a:t>
            </a:r>
            <a:endParaRPr kumimoji="0" lang="en-US" altLang="zh-CN" sz="2000" dirty="0" smtClean="0"/>
          </a:p>
          <a:p>
            <a:pPr marL="342900" indent="-342900">
              <a:buFont typeface="Wingdings" panose="05000000000000000000" pitchFamily="2" charset="2"/>
              <a:buChar char="Ø"/>
            </a:pPr>
            <a:r>
              <a:rPr kumimoji="0" lang="en-US" altLang="zh-CN" sz="2000" dirty="0" err="1" smtClean="0"/>
              <a:t>Tabu</a:t>
            </a:r>
            <a:r>
              <a:rPr kumimoji="0" lang="zh-CN" altLang="en-US" sz="2000" dirty="0" smtClean="0"/>
              <a:t>搜索算法</a:t>
            </a:r>
            <a:endParaRPr kumimoji="0" lang="en-US" altLang="zh-CN" sz="2000" dirty="0" smtClean="0"/>
          </a:p>
          <a:p>
            <a:pPr marL="342900" indent="-342900">
              <a:buFont typeface="Wingdings" panose="05000000000000000000" pitchFamily="2" charset="2"/>
              <a:buChar char="Ø"/>
            </a:pPr>
            <a:r>
              <a:rPr kumimoji="0" lang="zh-CN" altLang="en-US" sz="2000" dirty="0" smtClean="0"/>
              <a:t>遗传算法</a:t>
            </a:r>
            <a:endParaRPr kumimoji="0" lang="zh-CN" altLang="en-US" sz="2000" dirty="0"/>
          </a:p>
        </p:txBody>
      </p:sp>
      <p:sp>
        <p:nvSpPr>
          <p:cNvPr id="81" name="矩形 1"/>
          <p:cNvSpPr>
            <a:spLocks noChangeArrowheads="1"/>
          </p:cNvSpPr>
          <p:nvPr/>
        </p:nvSpPr>
        <p:spPr bwMode="auto">
          <a:xfrm>
            <a:off x="8604448" y="6309014"/>
            <a:ext cx="549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fld id="{1A3C3A3E-B395-4A54-B8BA-FAAE45B4AD35}" type="slidenum">
              <a:rPr lang="en-US" altLang="zh-CN" sz="2800"/>
              <a:pPr>
                <a:spcBef>
                  <a:spcPct val="0"/>
                </a:spcBef>
                <a:buFontTx/>
                <a:buNone/>
              </a:pPr>
              <a:t>77</a:t>
            </a:fld>
            <a:endParaRPr lang="zh-CN" altLang="en-US" sz="2800" dirty="0"/>
          </a:p>
        </p:txBody>
      </p:sp>
    </p:spTree>
    <p:extLst>
      <p:ext uri="{BB962C8B-B14F-4D97-AF65-F5344CB8AC3E}">
        <p14:creationId xmlns:p14="http://schemas.microsoft.com/office/powerpoint/2010/main" val="418046045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第五章 小结</a:t>
            </a:r>
            <a:endParaRPr lang="zh-CN" altLang="zh-CN" dirty="0" smtClean="0"/>
          </a:p>
        </p:txBody>
      </p:sp>
      <p:sp>
        <p:nvSpPr>
          <p:cNvPr id="51204" name="Rectangle 3"/>
          <p:cNvSpPr>
            <a:spLocks noGrp="1" noChangeArrowheads="1"/>
          </p:cNvSpPr>
          <p:nvPr>
            <p:ph type="body" idx="1"/>
          </p:nvPr>
        </p:nvSpPr>
        <p:spPr>
          <a:xfrm>
            <a:off x="683568" y="2060848"/>
            <a:ext cx="7772400" cy="3960439"/>
          </a:xfrm>
        </p:spPr>
        <p:txBody>
          <a:bodyPr>
            <a:normAutofit/>
          </a:bodyPr>
          <a:lstStyle/>
          <a:p>
            <a:r>
              <a:rPr lang="en-US" altLang="zh-CN" sz="2400" dirty="0" smtClean="0"/>
              <a:t>5.1</a:t>
            </a:r>
            <a:r>
              <a:rPr lang="zh-CN" altLang="en-US" sz="2400" dirty="0" smtClean="0"/>
              <a:t>基本概念</a:t>
            </a:r>
            <a:endParaRPr lang="en-US" altLang="zh-CN" sz="2400" dirty="0" smtClean="0"/>
          </a:p>
          <a:p>
            <a:pPr lvl="1"/>
            <a:r>
              <a:rPr lang="zh-CN" altLang="en-US" sz="2000" dirty="0"/>
              <a:t>会用自己的语言描述特征选择和特征提取过程，并说明两者的区别。</a:t>
            </a:r>
            <a:endParaRPr lang="en-US" altLang="zh-CN" sz="2000" dirty="0"/>
          </a:p>
          <a:p>
            <a:pPr lvl="1"/>
            <a:r>
              <a:rPr lang="zh-CN" altLang="en-US" sz="2000" dirty="0"/>
              <a:t>会分析什么时候需要特征选择和特征提取</a:t>
            </a:r>
            <a:endParaRPr lang="en-US" altLang="zh-CN" sz="2000" dirty="0"/>
          </a:p>
          <a:p>
            <a:pPr lvl="1"/>
            <a:r>
              <a:rPr lang="zh-CN" altLang="en-US" sz="2000" dirty="0"/>
              <a:t>会用自己的语言描述直接选择法和变换法的区别</a:t>
            </a:r>
            <a:endParaRPr lang="en-US" altLang="zh-CN" sz="2000" dirty="0"/>
          </a:p>
          <a:p>
            <a:r>
              <a:rPr lang="en-US" altLang="zh-CN" sz="2400" dirty="0" smtClean="0"/>
              <a:t>5.2</a:t>
            </a:r>
            <a:r>
              <a:rPr lang="zh-CN" altLang="en-US" sz="2400" dirty="0" smtClean="0"/>
              <a:t> 类别可分性测度</a:t>
            </a:r>
            <a:endParaRPr lang="en-US" altLang="zh-CN" sz="2400" dirty="0" smtClean="0"/>
          </a:p>
          <a:p>
            <a:pPr lvl="1"/>
            <a:r>
              <a:rPr lang="zh-CN" altLang="en-US" sz="2000" dirty="0"/>
              <a:t>会用自己的语言描述类别可分性测度的目标和要求。</a:t>
            </a:r>
            <a:endParaRPr lang="en-US" altLang="zh-CN" sz="2000" dirty="0"/>
          </a:p>
          <a:p>
            <a:pPr lvl="1"/>
            <a:r>
              <a:rPr lang="zh-CN" altLang="en-US" sz="2000" dirty="0"/>
              <a:t>会计算基于距离的可分性测度</a:t>
            </a:r>
            <a:endParaRPr lang="en-US" altLang="zh-CN" sz="2000" dirty="0"/>
          </a:p>
          <a:p>
            <a:pPr lvl="1"/>
            <a:r>
              <a:rPr lang="zh-CN" altLang="en-US" sz="2000" dirty="0"/>
              <a:t>会计算基于概率分布的可分性测度</a:t>
            </a:r>
            <a:endParaRPr lang="en-US" altLang="zh-CN" sz="2000" dirty="0"/>
          </a:p>
        </p:txBody>
      </p:sp>
      <p:sp>
        <p:nvSpPr>
          <p:cNvPr id="51205" name="矩形 1"/>
          <p:cNvSpPr>
            <a:spLocks noChangeArrowheads="1"/>
          </p:cNvSpPr>
          <p:nvPr/>
        </p:nvSpPr>
        <p:spPr bwMode="auto">
          <a:xfrm>
            <a:off x="8637456" y="6325200"/>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78</a:t>
            </a:fld>
            <a:endParaRPr lang="en-US" altLang="zh-CN" sz="2800" dirty="0"/>
          </a:p>
        </p:txBody>
      </p:sp>
    </p:spTree>
    <p:extLst>
      <p:ext uri="{BB962C8B-B14F-4D97-AF65-F5344CB8AC3E}">
        <p14:creationId xmlns:p14="http://schemas.microsoft.com/office/powerpoint/2010/main" val="29257725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第五章 </a:t>
            </a:r>
            <a:r>
              <a:rPr lang="zh-CN" altLang="en-US" dirty="0"/>
              <a:t>小结</a:t>
            </a:r>
            <a:endParaRPr lang="zh-CN" altLang="zh-CN" dirty="0" smtClean="0"/>
          </a:p>
        </p:txBody>
      </p:sp>
      <p:sp>
        <p:nvSpPr>
          <p:cNvPr id="51204" name="Rectangle 3"/>
          <p:cNvSpPr>
            <a:spLocks noGrp="1" noChangeArrowheads="1"/>
          </p:cNvSpPr>
          <p:nvPr>
            <p:ph type="body" idx="1"/>
          </p:nvPr>
        </p:nvSpPr>
        <p:spPr>
          <a:xfrm>
            <a:off x="685800" y="1628801"/>
            <a:ext cx="7772400" cy="4392487"/>
          </a:xfrm>
        </p:spPr>
        <p:txBody>
          <a:bodyPr>
            <a:normAutofit/>
          </a:bodyPr>
          <a:lstStyle/>
          <a:p>
            <a:pPr eaLnBrk="1" hangingPunct="1"/>
            <a:r>
              <a:rPr lang="en-US" altLang="zh-CN" sz="2400" dirty="0" smtClean="0"/>
              <a:t>5.3 </a:t>
            </a:r>
            <a:r>
              <a:rPr lang="zh-CN" altLang="en-US" sz="2400" dirty="0" smtClean="0"/>
              <a:t>基于类内散布矩阵的单类模式特征提取</a:t>
            </a:r>
            <a:endParaRPr lang="en-US" altLang="zh-CN" sz="2400" dirty="0" smtClean="0"/>
          </a:p>
          <a:p>
            <a:pPr lvl="1"/>
            <a:r>
              <a:rPr lang="zh-CN" altLang="en-US" sz="2000" dirty="0"/>
              <a:t>能描述使用类内距离进行特征提取的原理。</a:t>
            </a:r>
            <a:endParaRPr lang="en-US" altLang="zh-CN" sz="2000" dirty="0"/>
          </a:p>
          <a:p>
            <a:pPr lvl="1"/>
            <a:r>
              <a:rPr lang="zh-CN" altLang="en-US" sz="2000" dirty="0"/>
              <a:t>会使用类内距离提取单类特征</a:t>
            </a:r>
            <a:endParaRPr lang="en-US" altLang="zh-CN" sz="2000" dirty="0"/>
          </a:p>
          <a:p>
            <a:r>
              <a:rPr lang="en-US" altLang="zh-CN" sz="2400" dirty="0" smtClean="0"/>
              <a:t>5.4 </a:t>
            </a:r>
            <a:r>
              <a:rPr lang="zh-CN" altLang="en-US" sz="2400" dirty="0" smtClean="0"/>
              <a:t>基于</a:t>
            </a:r>
            <a:r>
              <a:rPr lang="en-US" altLang="zh-CN" sz="2400" dirty="0" smtClean="0"/>
              <a:t>K-L</a:t>
            </a:r>
            <a:r>
              <a:rPr lang="zh-CN" altLang="en-US" sz="2400" dirty="0" smtClean="0"/>
              <a:t>变换的多类模式特征提取</a:t>
            </a:r>
            <a:endParaRPr lang="en-US" altLang="zh-CN" sz="2000" dirty="0" smtClean="0"/>
          </a:p>
          <a:p>
            <a:pPr lvl="1"/>
            <a:r>
              <a:rPr lang="zh-CN" altLang="en-US" sz="2000" dirty="0"/>
              <a:t>能描述使用</a:t>
            </a:r>
            <a:r>
              <a:rPr lang="en-US" altLang="zh-CN" sz="2000" dirty="0"/>
              <a:t>K-L</a:t>
            </a:r>
            <a:r>
              <a:rPr lang="zh-CN" altLang="en-US" sz="2000" dirty="0"/>
              <a:t>变换进行特征提取的原理</a:t>
            </a:r>
            <a:endParaRPr lang="en-US" altLang="zh-CN" sz="2000" dirty="0"/>
          </a:p>
          <a:p>
            <a:pPr lvl="1"/>
            <a:r>
              <a:rPr lang="zh-CN" altLang="en-US" sz="2000" dirty="0"/>
              <a:t>会</a:t>
            </a:r>
            <a:r>
              <a:rPr lang="zh-CN" altLang="en-US" sz="2000" dirty="0" smtClean="0"/>
              <a:t>使用</a:t>
            </a:r>
            <a:r>
              <a:rPr lang="en-US" altLang="zh-CN" sz="2000" dirty="0" smtClean="0"/>
              <a:t>K-L</a:t>
            </a:r>
            <a:r>
              <a:rPr lang="zh-CN" altLang="en-US" sz="2000" dirty="0"/>
              <a:t>变换提取多类</a:t>
            </a:r>
            <a:r>
              <a:rPr lang="zh-CN" altLang="en-US" sz="2000" dirty="0" smtClean="0"/>
              <a:t>特征</a:t>
            </a:r>
            <a:endParaRPr lang="en-US" altLang="zh-CN" sz="2000" dirty="0" smtClean="0"/>
          </a:p>
          <a:p>
            <a:r>
              <a:rPr lang="en-US" altLang="zh-CN" sz="2400" dirty="0" smtClean="0"/>
              <a:t>5.5 </a:t>
            </a:r>
            <a:r>
              <a:rPr lang="zh-CN" altLang="en-US" sz="2400" dirty="0" smtClean="0"/>
              <a:t>特征选择</a:t>
            </a:r>
            <a:endParaRPr lang="en-US" altLang="zh-CN" sz="2000" dirty="0"/>
          </a:p>
          <a:p>
            <a:pPr lvl="1"/>
            <a:r>
              <a:rPr lang="zh-CN" altLang="en-US" sz="2000" dirty="0"/>
              <a:t>能用自己的语言描述特征选择是干什么的</a:t>
            </a:r>
            <a:endParaRPr lang="en-US" altLang="zh-CN" sz="2000" dirty="0"/>
          </a:p>
          <a:p>
            <a:pPr lvl="1"/>
            <a:r>
              <a:rPr lang="zh-CN" altLang="en-US" sz="2000" dirty="0"/>
              <a:t>能说明特征选择准则中的各物理量含义</a:t>
            </a:r>
            <a:endParaRPr lang="en-US" altLang="zh-CN" sz="2000" dirty="0"/>
          </a:p>
          <a:p>
            <a:pPr lvl="1"/>
            <a:r>
              <a:rPr lang="zh-CN" altLang="en-US" sz="2000" dirty="0"/>
              <a:t>能使用特征选择算法选择特征</a:t>
            </a:r>
            <a:endParaRPr lang="en-US" altLang="zh-CN" sz="2000" dirty="0"/>
          </a:p>
        </p:txBody>
      </p:sp>
      <p:sp>
        <p:nvSpPr>
          <p:cNvPr id="51205" name="矩形 1"/>
          <p:cNvSpPr>
            <a:spLocks noChangeArrowheads="1"/>
          </p:cNvSpPr>
          <p:nvPr/>
        </p:nvSpPr>
        <p:spPr bwMode="auto">
          <a:xfrm>
            <a:off x="8606631"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79</a:t>
            </a:fld>
            <a:endParaRPr lang="en-US" altLang="zh-CN" sz="2800" dirty="0"/>
          </a:p>
        </p:txBody>
      </p:sp>
    </p:spTree>
    <p:extLst>
      <p:ext uri="{BB962C8B-B14F-4D97-AF65-F5344CB8AC3E}">
        <p14:creationId xmlns:p14="http://schemas.microsoft.com/office/powerpoint/2010/main" val="180183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dirty="0" smtClean="0"/>
              <a:t>第五章知识导图</a:t>
            </a:r>
          </a:p>
        </p:txBody>
      </p:sp>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770118"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8</a:t>
            </a:fld>
            <a:endParaRPr lang="en-US" altLang="zh-CN"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73" y="1692231"/>
            <a:ext cx="6664317" cy="4615061"/>
          </a:xfrm>
          <a:prstGeom prst="rect">
            <a:avLst/>
          </a:prstGeom>
        </p:spPr>
      </p:pic>
    </p:spTree>
    <p:extLst>
      <p:ext uri="{BB962C8B-B14F-4D97-AF65-F5344CB8AC3E}">
        <p14:creationId xmlns:p14="http://schemas.microsoft.com/office/powerpoint/2010/main" val="14810907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smtClean="0"/>
              <a:t>作业</a:t>
            </a:r>
            <a:endParaRPr lang="zh-CN" altLang="zh-CN" dirty="0" smtClean="0"/>
          </a:p>
        </p:txBody>
      </p:sp>
      <p:sp>
        <p:nvSpPr>
          <p:cNvPr id="51205" name="矩形 1"/>
          <p:cNvSpPr>
            <a:spLocks noChangeArrowheads="1"/>
          </p:cNvSpPr>
          <p:nvPr/>
        </p:nvSpPr>
        <p:spPr bwMode="auto">
          <a:xfrm>
            <a:off x="8597005"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80</a:t>
            </a:fld>
            <a:endParaRPr lang="en-US" altLang="zh-CN" sz="2800" dirty="0"/>
          </a:p>
        </p:txBody>
      </p:sp>
      <p:sp>
        <p:nvSpPr>
          <p:cNvPr id="2" name="TextBox 1"/>
          <p:cNvSpPr txBox="1"/>
          <p:nvPr/>
        </p:nvSpPr>
        <p:spPr>
          <a:xfrm>
            <a:off x="1187624" y="1980867"/>
            <a:ext cx="1368152"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5.1</a:t>
            </a:r>
          </a:p>
          <a:p>
            <a:pPr marL="342900" indent="-342900">
              <a:buFont typeface="Arial" panose="020B0604020202020204" pitchFamily="34" charset="0"/>
              <a:buChar char="•"/>
            </a:pPr>
            <a:r>
              <a:rPr lang="en-US" altLang="zh-CN" sz="2400" dirty="0" smtClean="0"/>
              <a:t>5.3</a:t>
            </a:r>
            <a:endParaRPr lang="zh-CN" altLang="en-US" sz="2400" dirty="0"/>
          </a:p>
        </p:txBody>
      </p:sp>
    </p:spTree>
    <p:extLst>
      <p:ext uri="{BB962C8B-B14F-4D97-AF65-F5344CB8AC3E}">
        <p14:creationId xmlns:p14="http://schemas.microsoft.com/office/powerpoint/2010/main" val="164561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770118"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9</a:t>
            </a:fld>
            <a:endParaRPr lang="en-US" altLang="zh-CN" sz="2800" dirty="0"/>
          </a:p>
        </p:txBody>
      </p:sp>
      <p:sp>
        <p:nvSpPr>
          <p:cNvPr id="8" name="标题 1"/>
          <p:cNvSpPr>
            <a:spLocks noGrp="1" noChangeArrowheads="1"/>
          </p:cNvSpPr>
          <p:nvPr>
            <p:ph type="title"/>
          </p:nvPr>
        </p:nvSpPr>
        <p:spPr>
          <a:xfrm>
            <a:off x="685800" y="609600"/>
            <a:ext cx="7702550" cy="946150"/>
          </a:xfrm>
        </p:spPr>
        <p:txBody>
          <a:bodyPr/>
          <a:lstStyle/>
          <a:p>
            <a:r>
              <a:rPr lang="en-US" altLang="zh-CN" dirty="0" smtClean="0"/>
              <a:t>5.1 </a:t>
            </a:r>
            <a:r>
              <a:rPr lang="zh-CN" altLang="en-US" dirty="0"/>
              <a:t>基本概念</a:t>
            </a:r>
            <a:endParaRPr lang="zh-CN" altLang="en-US"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273" y="1692231"/>
            <a:ext cx="6664317" cy="4615061"/>
          </a:xfrm>
          <a:prstGeom prst="rect">
            <a:avLst/>
          </a:prstGeom>
        </p:spPr>
      </p:pic>
      <p:sp>
        <p:nvSpPr>
          <p:cNvPr id="3" name="右箭头 2"/>
          <p:cNvSpPr/>
          <p:nvPr/>
        </p:nvSpPr>
        <p:spPr bwMode="auto">
          <a:xfrm>
            <a:off x="611560" y="2573393"/>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92731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件模板">
  <a:themeElements>
    <a:clrScheme name="SEU演示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U演示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EU演示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U演示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U演示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U演示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U演示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U演示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U演示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8011</TotalTime>
  <Pages>46</Pages>
  <Words>7030</Words>
  <Application>Microsoft Office PowerPoint</Application>
  <PresentationFormat>全屏显示(4:3)</PresentationFormat>
  <Paragraphs>713</Paragraphs>
  <Slides>80</Slides>
  <Notes>36</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80</vt:i4>
      </vt:variant>
    </vt:vector>
  </HeadingPairs>
  <TitlesOfParts>
    <vt:vector size="88" baseType="lpstr">
      <vt:lpstr>课件模板</vt:lpstr>
      <vt:lpstr>位图图像</vt:lpstr>
      <vt:lpstr>公式</vt:lpstr>
      <vt:lpstr>Equation.3</vt:lpstr>
      <vt:lpstr>文档</vt:lpstr>
      <vt:lpstr>Document</vt:lpstr>
      <vt:lpstr>Equation</vt:lpstr>
      <vt:lpstr>Equation.DSMT4</vt:lpstr>
      <vt:lpstr>模式识别</vt:lpstr>
      <vt:lpstr>第四章 回顾</vt:lpstr>
      <vt:lpstr>第四章 回顾</vt:lpstr>
      <vt:lpstr>第四章 回顾</vt:lpstr>
      <vt:lpstr>模式识别</vt:lpstr>
      <vt:lpstr>第五章 提纲</vt:lpstr>
      <vt:lpstr>第五章 提纲</vt:lpstr>
      <vt:lpstr>第五章知识导图</vt:lpstr>
      <vt:lpstr>5.1 基本概念</vt:lpstr>
      <vt:lpstr>5.1 基本概念</vt:lpstr>
      <vt:lpstr>5.1 基本概念</vt:lpstr>
      <vt:lpstr>PowerPoint 演示文稿</vt:lpstr>
      <vt:lpstr>PowerPoint 演示文稿</vt:lpstr>
      <vt:lpstr>PowerPoint 演示文稿</vt:lpstr>
      <vt:lpstr>PowerPoint 演示文稿</vt:lpstr>
      <vt:lpstr>PowerPoint 演示文稿</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5.2 类别可分性测度</vt:lpstr>
      <vt:lpstr>5.3 基于类内散布矩阵的单类模式特征提取</vt:lpstr>
      <vt:lpstr>5.3 基于类内散布矩阵的单类模式特征提取</vt:lpstr>
      <vt:lpstr>5.3 基于类内散布矩阵的单类模式特征提取</vt:lpstr>
      <vt:lpstr>5.3 基于类内散布矩阵的单类模式特征提取</vt:lpstr>
      <vt:lpstr>5.3 基于类内散布矩阵的单类模式特征提取</vt:lpstr>
      <vt:lpstr>5.3 基于类内散布矩阵的单类模式特征提取</vt:lpstr>
      <vt:lpstr>5.3 基于类内散布矩阵的单类模式特征提取</vt:lpstr>
      <vt:lpstr>5.3 基于类内散布矩阵的单类模式特征提取</vt:lpstr>
      <vt:lpstr>5.4 基于K-L变换的特征提取</vt:lpstr>
      <vt:lpstr>5.4 基于K-L变换的特征提取</vt:lpstr>
      <vt:lpstr>5.4 基于K-L变换的特征提取</vt:lpstr>
      <vt:lpstr>5.4 基于K-L变换的特征提取</vt:lpstr>
      <vt:lpstr>5.4基于K-L变换的特征提取</vt:lpstr>
      <vt:lpstr>5.4基于K-L变换的特征提取</vt:lpstr>
      <vt:lpstr>PowerPoint 演示文稿</vt:lpstr>
      <vt:lpstr>PowerPoint 演示文稿</vt:lpstr>
      <vt:lpstr>PowerPoint 演示文稿</vt:lpstr>
      <vt:lpstr>PowerPoint 演示文稿</vt:lpstr>
      <vt:lpstr>已知两类样本 </vt:lpstr>
      <vt:lpstr>PowerPoint 演示文稿</vt:lpstr>
      <vt:lpstr>PowerPoint 演示文稿</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5.5 特征选择</vt:lpstr>
      <vt:lpstr>第五章 小结</vt:lpstr>
      <vt:lpstr>第五章 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subject>Bluetooth</dc:subject>
  <dc:creator>wancs</dc:creator>
  <cp:lastModifiedBy>wancs</cp:lastModifiedBy>
  <cp:revision>424</cp:revision>
  <cp:lastPrinted>2000-11-02T06:39:21Z</cp:lastPrinted>
  <dcterms:created xsi:type="dcterms:W3CDTF">2019-05-11T00:16:05Z</dcterms:created>
  <dcterms:modified xsi:type="dcterms:W3CDTF">2019-07-16T08:58:09Z</dcterms:modified>
</cp:coreProperties>
</file>