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480" r:id="rId2"/>
    <p:sldId id="519" r:id="rId3"/>
    <p:sldId id="520" r:id="rId4"/>
    <p:sldId id="482" r:id="rId5"/>
    <p:sldId id="521" r:id="rId6"/>
    <p:sldId id="523" r:id="rId7"/>
    <p:sldId id="679" r:id="rId8"/>
    <p:sldId id="569" r:id="rId9"/>
    <p:sldId id="680" r:id="rId10"/>
    <p:sldId id="525" r:id="rId11"/>
    <p:sldId id="570" r:id="rId12"/>
    <p:sldId id="572" r:id="rId13"/>
    <p:sldId id="573" r:id="rId14"/>
    <p:sldId id="574" r:id="rId15"/>
    <p:sldId id="575" r:id="rId16"/>
    <p:sldId id="576" r:id="rId17"/>
    <p:sldId id="577" r:id="rId18"/>
    <p:sldId id="578" r:id="rId19"/>
    <p:sldId id="579" r:id="rId20"/>
    <p:sldId id="681" r:id="rId21"/>
    <p:sldId id="580" r:id="rId22"/>
    <p:sldId id="597" r:id="rId23"/>
    <p:sldId id="598" r:id="rId24"/>
    <p:sldId id="599" r:id="rId25"/>
    <p:sldId id="620" r:id="rId26"/>
    <p:sldId id="600" r:id="rId27"/>
    <p:sldId id="621" r:id="rId28"/>
    <p:sldId id="582" r:id="rId29"/>
    <p:sldId id="622" r:id="rId30"/>
    <p:sldId id="624" r:id="rId31"/>
    <p:sldId id="625" r:id="rId32"/>
    <p:sldId id="667" r:id="rId33"/>
    <p:sldId id="668" r:id="rId34"/>
    <p:sldId id="630" r:id="rId35"/>
    <p:sldId id="671" r:id="rId36"/>
    <p:sldId id="672" r:id="rId37"/>
    <p:sldId id="673" r:id="rId38"/>
    <p:sldId id="674" r:id="rId39"/>
    <p:sldId id="675" r:id="rId40"/>
    <p:sldId id="642" r:id="rId41"/>
    <p:sldId id="677" r:id="rId42"/>
    <p:sldId id="678" r:id="rId43"/>
    <p:sldId id="682" r:id="rId44"/>
  </p:sldIdLst>
  <p:sldSz cx="9144000" cy="6858000" type="screen4x3"/>
  <p:notesSz cx="6829425" cy="10001250"/>
  <p:kinsoku lang="zh-TW" invalStChars="!),.:;?]}，、。．；：？！︰…‥﹐﹑﹒﹔﹕﹖﹗｜–︱—︳?︴﹏）︶﹜︸〕︺】︼》︾〉﹀」﹂』﹄﹚﹜﹞’”〞′·" invalEndChars="([{（︵﹛︷〔︹【︻《︽〈︿「﹁『﹃﹙﹛﹝‘“〝‵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6699"/>
    <a:srgbClr val="6666FF"/>
    <a:srgbClr val="FF0000"/>
    <a:srgbClr val="003366"/>
    <a:srgbClr val="114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615" autoAdjust="0"/>
    <p:restoredTop sz="94711" autoAdjust="0"/>
  </p:normalViewPr>
  <p:slideViewPr>
    <p:cSldViewPr>
      <p:cViewPr varScale="1">
        <p:scale>
          <a:sx n="79" d="100"/>
          <a:sy n="79" d="100"/>
        </p:scale>
        <p:origin x="-1397" y="-7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8"/>
    </p:cViewPr>
  </p:sorterViewPr>
  <p:notesViewPr>
    <p:cSldViewPr>
      <p:cViewPr varScale="1">
        <p:scale>
          <a:sx n="79" d="100"/>
          <a:sy n="79" d="100"/>
        </p:scale>
        <p:origin x="4032" y="102"/>
      </p:cViewPr>
      <p:guideLst>
        <p:guide orient="horz" pos="3150"/>
        <p:guide pos="2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e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emf"/><Relationship Id="rId4" Type="http://schemas.openxmlformats.org/officeDocument/2006/relationships/image" Target="../media/image6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5" Type="http://schemas.openxmlformats.org/officeDocument/2006/relationships/image" Target="../media/image50.wmf"/><Relationship Id="rId4" Type="http://schemas.openxmlformats.org/officeDocument/2006/relationships/image" Target="../media/image65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99600"/>
            <a:ext cx="29591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68738" y="9499600"/>
            <a:ext cx="2959100" cy="5016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11EE777-D001-4441-B263-77529043CE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757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4263" y="877888"/>
            <a:ext cx="4660900" cy="34956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754563"/>
            <a:ext cx="5008562" cy="421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42199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68427" y="9499451"/>
            <a:ext cx="2959418" cy="500063"/>
          </a:xfrm>
          <a:prstGeom prst="rect">
            <a:avLst/>
          </a:prstGeom>
          <a:ln/>
        </p:spPr>
        <p:txBody>
          <a:bodyPr/>
          <a:lstStyle/>
          <a:p>
            <a:fld id="{048BEF93-6ACD-4D81-BA9C-5908DAF810BE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此过程称为前馈计算过程，是识别过程。</a:t>
            </a:r>
          </a:p>
        </p:txBody>
      </p:sp>
    </p:spTree>
    <p:extLst>
      <p:ext uri="{BB962C8B-B14F-4D97-AF65-F5344CB8AC3E}">
        <p14:creationId xmlns:p14="http://schemas.microsoft.com/office/powerpoint/2010/main" val="2518517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68427" y="9499451"/>
            <a:ext cx="2959418" cy="500063"/>
          </a:xfrm>
          <a:prstGeom prst="rect">
            <a:avLst/>
          </a:prstGeom>
          <a:ln/>
        </p:spPr>
        <p:txBody>
          <a:bodyPr/>
          <a:lstStyle/>
          <a:p>
            <a:fld id="{048BEF93-6ACD-4D81-BA9C-5908DAF810BE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8517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68427" y="9499451"/>
            <a:ext cx="2959418" cy="500063"/>
          </a:xfrm>
          <a:prstGeom prst="rect">
            <a:avLst/>
          </a:prstGeom>
          <a:ln/>
        </p:spPr>
        <p:txBody>
          <a:bodyPr/>
          <a:lstStyle/>
          <a:p>
            <a:fld id="{876F9F9E-4470-42FF-9D8D-4F90AE11092B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386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68427" y="9499451"/>
            <a:ext cx="2959418" cy="500063"/>
          </a:xfrm>
          <a:prstGeom prst="rect">
            <a:avLst/>
          </a:prstGeom>
          <a:ln/>
        </p:spPr>
        <p:txBody>
          <a:bodyPr/>
          <a:lstStyle/>
          <a:p>
            <a:fld id="{D0371593-4DE5-4B48-BF2B-44A4E7B9833E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以</a:t>
            </a:r>
            <a:r>
              <a:rPr lang="en-US" altLang="zh-CN"/>
              <a:t>3</a:t>
            </a:r>
            <a:r>
              <a:rPr lang="zh-CN" altLang="en-US"/>
              <a:t>层网络为例说明。</a:t>
            </a:r>
          </a:p>
          <a:p>
            <a:r>
              <a:rPr lang="zh-CN" altLang="en-US"/>
              <a:t>激活函数为线性函数时，</a:t>
            </a:r>
            <a:r>
              <a:rPr lang="en-US" altLang="zh-CN"/>
              <a:t>f’(net)=1; </a:t>
            </a:r>
            <a:r>
              <a:rPr lang="zh-CN" altLang="en-US"/>
              <a:t>激活函数为对数</a:t>
            </a:r>
            <a:r>
              <a:rPr lang="en-US" altLang="zh-CN"/>
              <a:t>Sigmoid</a:t>
            </a:r>
            <a:r>
              <a:rPr lang="zh-CN" altLang="en-US"/>
              <a:t>函数，</a:t>
            </a:r>
            <a:r>
              <a:rPr lang="en-US" altLang="zh-CN"/>
              <a:t>f’(net) = y(1-y)</a:t>
            </a:r>
          </a:p>
        </p:txBody>
      </p:sp>
    </p:spTree>
    <p:extLst>
      <p:ext uri="{BB962C8B-B14F-4D97-AF65-F5344CB8AC3E}">
        <p14:creationId xmlns:p14="http://schemas.microsoft.com/office/powerpoint/2010/main" val="190545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Rectangle 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Text Box 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7" name="Text Box 8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模式识别课件</a:t>
            </a:r>
            <a:endParaRPr lang="zh-CN" altLang="en-US" sz="2000" dirty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86" name="位图图像" r:id="rId3" imgW="2857899" imgH="2809524" progId="Paint.Picture">
                  <p:embed/>
                </p:oleObj>
              </mc:Choice>
              <mc:Fallback>
                <p:oleObj name="位图图像" r:id="rId3" imgW="2857899" imgH="2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7E68FD-3FD2-4B7A-8521-1CEF565D21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652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Rectangle 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Text Box 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7" name="Text Box 8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通信原理课件</a:t>
            </a: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02" name="位图图像" r:id="rId3" imgW="2857899" imgH="2809524" progId="Paint.Picture">
                  <p:embed/>
                </p:oleObj>
              </mc:Choice>
              <mc:Fallback>
                <p:oleObj name="位图图像" r:id="rId3" imgW="2857899" imgH="2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DC15E3-528A-4D76-8EB3-98C94B6AFE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554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Rectangle 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Text Box 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7" name="Text Box 8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通信原理课件</a:t>
            </a: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26" name="位图图像" r:id="rId3" imgW="2857899" imgH="2809524" progId="Paint.Picture">
                  <p:embed/>
                </p:oleObj>
              </mc:Choice>
              <mc:Fallback>
                <p:oleObj name="位图图像" r:id="rId3" imgW="2857899" imgH="2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26DCA0-8D58-436B-9DB3-3D70FB5EC9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125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152400"/>
            <a:ext cx="854075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4000500" cy="480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62500" y="1295400"/>
            <a:ext cx="4000500" cy="23256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62500" y="3773488"/>
            <a:ext cx="4000500" cy="2325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50"/>
          <p:cNvSpPr>
            <a:spLocks noGrp="1" noChangeArrowheads="1"/>
          </p:cNvSpPr>
          <p:nvPr>
            <p:ph type="dt" sz="half" idx="10"/>
          </p:nvPr>
        </p:nvSpPr>
        <p:spPr>
          <a:xfrm>
            <a:off x="29845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2011-11-29</a:t>
            </a:r>
          </a:p>
        </p:txBody>
      </p:sp>
      <p:sp>
        <p:nvSpPr>
          <p:cNvPr id="7" name="Rectangle 25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0EF0B9-06F6-4205-8E18-0EF23AB96A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8165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152400"/>
            <a:ext cx="8540750" cy="990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4000500" cy="480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000500" cy="480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xfrm>
            <a:off x="29845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2011-11-29</a:t>
            </a: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93F36-DB17-402B-B2D5-86B136F970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8229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4574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4210050"/>
            <a:ext cx="4038600" cy="24590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210050"/>
            <a:ext cx="4038600" cy="24590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26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Rectangle 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Text Box 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7" name="Text Box 8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模式识别课件</a:t>
            </a:r>
            <a:endParaRPr lang="zh-CN" altLang="en-US" sz="2000" dirty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10" name="位图图像" r:id="rId3" imgW="2857899" imgH="2809524" progId="Paint.Picture">
                  <p:embed/>
                </p:oleObj>
              </mc:Choice>
              <mc:Fallback>
                <p:oleObj name="位图图像" r:id="rId3" imgW="2857899" imgH="2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264FC9-3CA0-4E3A-945C-8AD71A4585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7796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Rectangle 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Text Box 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7" name="Text Box 8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通信原理课件</a:t>
            </a:r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4" name="位图图像" r:id="rId3" imgW="2857899" imgH="2809524" progId="Paint.Picture">
                  <p:embed/>
                </p:oleObj>
              </mc:Choice>
              <mc:Fallback>
                <p:oleObj name="位图图像" r:id="rId3" imgW="2857899" imgH="2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5A44F1-15B0-4F94-B8BC-AF313BDD8A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346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7" name="Text Box 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8" name="Text Box 8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通信原理课件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8" name="位图图像" r:id="rId3" imgW="2857899" imgH="2809524" progId="Paint.Picture">
                  <p:embed/>
                </p:oleObj>
              </mc:Choice>
              <mc:Fallback>
                <p:oleObj name="位图图像" r:id="rId3" imgW="2857899" imgH="2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919856-0AC1-44F7-9BE7-048B599E52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173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8" name="Rectangle 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9" name="Text Box 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10" name="Text Box 8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通信原理课件</a:t>
            </a: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82" name="位图图像" r:id="rId3" imgW="2857899" imgH="2809524" progId="Paint.Picture">
                  <p:embed/>
                </p:oleObj>
              </mc:Choice>
              <mc:Fallback>
                <p:oleObj name="位图图像" r:id="rId3" imgW="2857899" imgH="2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2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1FD4A1-6CEB-494B-8852-E1E7720C30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296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4" name="Rectangle 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Text Box 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6" name="Text Box 8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通信原理课件</a:t>
            </a: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6" name="位图图像" r:id="rId3" imgW="2857899" imgH="2809524" progId="Paint.Picture">
                  <p:embed/>
                </p:oleObj>
              </mc:Choice>
              <mc:Fallback>
                <p:oleObj name="位图图像" r:id="rId3" imgW="2857899" imgH="2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5A0D090-B53B-4441-BADB-8FD9BBD7D6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649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3" name="Rectangle 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4" name="Text Box 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5" name="Text Box 8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模式识别课件</a:t>
            </a:r>
            <a:endParaRPr lang="zh-CN" altLang="en-US" sz="2000" dirty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30" name="位图图像" r:id="rId3" imgW="2857899" imgH="2809524" progId="Paint.Picture">
                  <p:embed/>
                </p:oleObj>
              </mc:Choice>
              <mc:Fallback>
                <p:oleObj name="位图图像" r:id="rId3" imgW="2857899" imgH="2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3FD156-7F7D-4292-8CD6-396FFE9F75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758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7" name="Text Box 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8" name="Text Box 8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通信原理课件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54" name="位图图像" r:id="rId3" imgW="2857899" imgH="2809524" progId="Paint.Picture">
                  <p:embed/>
                </p:oleObj>
              </mc:Choice>
              <mc:Fallback>
                <p:oleObj name="位图图像" r:id="rId3" imgW="2857899" imgH="2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1D1C4C-22B5-4D4E-8C98-D49B5F81C5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961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7" name="Text Box 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8" name="Text Box 8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通信原理课件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78" name="位图图像" r:id="rId3" imgW="2857899" imgH="2809524" progId="Paint.Picture">
                  <p:embed/>
                </p:oleObj>
              </mc:Choice>
              <mc:Fallback>
                <p:oleObj name="位图图像" r:id="rId3" imgW="2857899" imgH="28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4E31CE-6A3B-404F-868A-EFFB439B0A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43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533400" y="6324600"/>
            <a:ext cx="8610600" cy="533400"/>
          </a:xfrm>
          <a:prstGeom prst="rect">
            <a:avLst/>
          </a:prstGeom>
          <a:solidFill>
            <a:srgbClr val="494F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391173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4008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rgbClr val="FFCC66"/>
                </a:solidFill>
              </a:defRPr>
            </a:lvl1pPr>
          </a:lstStyle>
          <a:p>
            <a:pPr>
              <a:defRPr/>
            </a:pPr>
            <a:fld id="{4BA44C9F-E09A-4314-B176-3CD0524273D2}" type="slidenum">
              <a:rPr lang="en-US" altLang="zh-CN"/>
              <a:pPr>
                <a:defRPr/>
              </a:pPr>
              <a:t>‹#›</a:t>
            </a:fld>
            <a:fld id="{9A39027C-57C0-4400-BD50-4E1DB22DECC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30" name="Rectangle 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0" y="533400"/>
            <a:ext cx="9144000" cy="90488"/>
          </a:xfrm>
          <a:prstGeom prst="rect">
            <a:avLst/>
          </a:prstGeom>
          <a:solidFill>
            <a:srgbClr val="686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1" name="Text Box 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914400" y="6400800"/>
            <a:ext cx="4572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200">
                <a:solidFill>
                  <a:srgbClr val="FFCC66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东南大学</a:t>
            </a:r>
          </a:p>
        </p:txBody>
      </p:sp>
      <p:sp>
        <p:nvSpPr>
          <p:cNvPr id="391176" name="Text Box 8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3200400" y="152400"/>
            <a:ext cx="5486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000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模式识别课件</a:t>
            </a:r>
            <a:endParaRPr lang="zh-CN" altLang="en-US" sz="2000" dirty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0" y="6332538"/>
          <a:ext cx="533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" name="位图图像" r:id="rId17" imgW="2857899" imgH="2809524" progId="Paint.Picture">
                  <p:embed/>
                </p:oleObj>
              </mc:Choice>
              <mc:Fallback>
                <p:oleObj name="位图图像" r:id="rId17" imgW="2857899" imgH="2809524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32538"/>
                        <a:ext cx="5334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  <p:sldLayoutId id="2147484052" r:id="rId12"/>
    <p:sldLayoutId id="2147484053" r:id="rId13"/>
    <p:sldLayoutId id="2147484054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.wmf"/><Relationship Id="rId11" Type="http://schemas.openxmlformats.org/officeDocument/2006/relationships/image" Target="../media/image11.e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0.emf"/><Relationship Id="rId4" Type="http://schemas.openxmlformats.org/officeDocument/2006/relationships/image" Target="../media/image6.wmf"/><Relationship Id="rId9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9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image" Target="../media/image28.emf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6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40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6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oleObject" Target="../embeddings/oleObject47.bin"/><Relationship Id="rId7" Type="http://schemas.openxmlformats.org/officeDocument/2006/relationships/image" Target="../media/image4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47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5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51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55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57.wmf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59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54.wmf"/><Relationship Id="rId5" Type="http://schemas.openxmlformats.org/officeDocument/2006/relationships/image" Target="../media/image51.emf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58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61.wmf"/><Relationship Id="rId4" Type="http://schemas.openxmlformats.org/officeDocument/2006/relationships/image" Target="../media/image58.emf"/><Relationship Id="rId9" Type="http://schemas.openxmlformats.org/officeDocument/2006/relationships/oleObject" Target="../embeddings/oleObject63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7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65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69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>
              <a:latin typeface="Tahoma" pitchFamily="34" charset="0"/>
            </a:endParaRP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10600" dirty="0" smtClean="0"/>
              <a:t>模式识别</a:t>
            </a:r>
          </a:p>
        </p:txBody>
      </p:sp>
      <p:sp>
        <p:nvSpPr>
          <p:cNvPr id="14340" name="矩形 1"/>
          <p:cNvSpPr>
            <a:spLocks noChangeArrowheads="1"/>
          </p:cNvSpPr>
          <p:nvPr/>
        </p:nvSpPr>
        <p:spPr bwMode="auto">
          <a:xfrm>
            <a:off x="8780463" y="6334125"/>
            <a:ext cx="363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B9A19B9-F03F-4395-8C85-1C7871C3CDFC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02550" cy="946150"/>
          </a:xfrm>
        </p:spPr>
        <p:txBody>
          <a:bodyPr/>
          <a:lstStyle/>
          <a:p>
            <a:r>
              <a:rPr lang="en-US" altLang="zh-CN" dirty="0" smtClean="0"/>
              <a:t>8.2 </a:t>
            </a:r>
            <a:r>
              <a:rPr lang="zh-CN" altLang="en-US" dirty="0" smtClean="0"/>
              <a:t>神经网络基本概念</a:t>
            </a: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>
              <a:latin typeface="Tahoma" pitchFamily="34" charset="0"/>
            </a:endParaRPr>
          </a:p>
        </p:txBody>
      </p:sp>
      <p:sp>
        <p:nvSpPr>
          <p:cNvPr id="38917" name="矩形 1"/>
          <p:cNvSpPr>
            <a:spLocks noChangeArrowheads="1"/>
          </p:cNvSpPr>
          <p:nvPr/>
        </p:nvSpPr>
        <p:spPr bwMode="auto">
          <a:xfrm>
            <a:off x="8604448" y="6309014"/>
            <a:ext cx="5496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C3A3E-B395-4A54-B8BA-FAAE45B4AD35}" type="slidenum">
              <a:rPr lang="en-US" altLang="zh-CN" sz="28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1628800"/>
            <a:ext cx="2416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8.2</a:t>
            </a:r>
            <a:r>
              <a:rPr lang="zh-CN" altLang="en-US" sz="2400" dirty="0" smtClean="0"/>
              <a:t>小节知识导图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189653"/>
            <a:ext cx="7352581" cy="411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5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02550" cy="946150"/>
          </a:xfrm>
        </p:spPr>
        <p:txBody>
          <a:bodyPr/>
          <a:lstStyle/>
          <a:p>
            <a:r>
              <a:rPr lang="en-US" altLang="zh-CN" dirty="0" smtClean="0"/>
              <a:t>8.2 </a:t>
            </a:r>
            <a:r>
              <a:rPr lang="zh-CN" altLang="en-US" dirty="0" smtClean="0"/>
              <a:t>神经网络基本概念</a:t>
            </a: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>
              <a:latin typeface="Tahoma" pitchFamily="34" charset="0"/>
            </a:endParaRPr>
          </a:p>
        </p:txBody>
      </p:sp>
      <p:sp>
        <p:nvSpPr>
          <p:cNvPr id="38917" name="矩形 1"/>
          <p:cNvSpPr>
            <a:spLocks noChangeArrowheads="1"/>
          </p:cNvSpPr>
          <p:nvPr/>
        </p:nvSpPr>
        <p:spPr bwMode="auto">
          <a:xfrm>
            <a:off x="8604448" y="6309014"/>
            <a:ext cx="5496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C3A3E-B395-4A54-B8BA-FAAE45B4AD35}" type="slidenum">
              <a:rPr lang="en-US" altLang="zh-CN" sz="28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1628800"/>
            <a:ext cx="3749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8.2.1 </a:t>
            </a:r>
            <a:r>
              <a:rPr lang="zh-CN" altLang="en-US" sz="2400" dirty="0" smtClean="0"/>
              <a:t>生物神经元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基本结构</a:t>
            </a:r>
            <a:endParaRPr lang="zh-CN" altLang="en-US" sz="2400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54300"/>
            <a:ext cx="6553200" cy="377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99592" y="2136745"/>
            <a:ext cx="66607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细胞体（处理）、树突（输入）、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轴突和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突触（输出）。 </a:t>
            </a:r>
            <a:endParaRPr lang="zh-CN" alt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56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549208" y="6319838"/>
            <a:ext cx="594792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07F565A-D338-40A4-AE5C-15E674BA3365}" type="slidenum">
              <a:rPr lang="en-US" altLang="zh-CN" sz="2800" smtClean="0"/>
              <a:pPr eaLnBrk="1" hangingPunct="1"/>
              <a:t>12</a:t>
            </a:fld>
            <a:endParaRPr lang="en-US" altLang="zh-CN" sz="2800" dirty="0" smtClean="0"/>
          </a:p>
        </p:txBody>
      </p:sp>
      <p:sp>
        <p:nvSpPr>
          <p:cNvPr id="467972" name="Oval 4"/>
          <p:cNvSpPr>
            <a:spLocks noChangeArrowheads="1"/>
          </p:cNvSpPr>
          <p:nvPr/>
        </p:nvSpPr>
        <p:spPr bwMode="auto">
          <a:xfrm>
            <a:off x="4097443" y="1492518"/>
            <a:ext cx="4303712" cy="1428214"/>
          </a:xfrm>
          <a:prstGeom prst="ellips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抑制状态的神经元</a:t>
            </a:r>
          </a:p>
          <a:p>
            <a:pPr algn="ctr"/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由树突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和细胞体</a:t>
            </a:r>
          </a:p>
          <a:p>
            <a:pPr algn="ctr"/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接收传来的兴奋电位</a:t>
            </a:r>
          </a:p>
        </p:txBody>
      </p:sp>
      <p:sp>
        <p:nvSpPr>
          <p:cNvPr id="467974" name="Oval 6"/>
          <p:cNvSpPr>
            <a:spLocks noChangeArrowheads="1"/>
          </p:cNvSpPr>
          <p:nvPr/>
        </p:nvSpPr>
        <p:spPr bwMode="auto">
          <a:xfrm>
            <a:off x="5239812" y="4619416"/>
            <a:ext cx="2423636" cy="562630"/>
          </a:xfrm>
          <a:prstGeom prst="ellips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产生输出脉冲</a:t>
            </a:r>
          </a:p>
        </p:txBody>
      </p:sp>
      <p:sp>
        <p:nvSpPr>
          <p:cNvPr id="467975" name="Rectangle 7"/>
          <p:cNvSpPr>
            <a:spLocks noChangeArrowheads="1"/>
          </p:cNvSpPr>
          <p:nvPr/>
        </p:nvSpPr>
        <p:spPr bwMode="auto">
          <a:xfrm>
            <a:off x="4865717" y="2938194"/>
            <a:ext cx="297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输入兴奋总    量超过阈值</a:t>
            </a:r>
          </a:p>
        </p:txBody>
      </p:sp>
      <p:sp>
        <p:nvSpPr>
          <p:cNvPr id="467976" name="Oval 8"/>
          <p:cNvSpPr>
            <a:spLocks noChangeArrowheads="1"/>
          </p:cNvSpPr>
          <p:nvPr/>
        </p:nvSpPr>
        <p:spPr bwMode="auto">
          <a:xfrm>
            <a:off x="5142974" y="3335069"/>
            <a:ext cx="2423636" cy="995422"/>
          </a:xfrm>
          <a:prstGeom prst="ellips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神经元被激发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进入兴奋状态</a:t>
            </a:r>
          </a:p>
        </p:txBody>
      </p:sp>
      <p:sp>
        <p:nvSpPr>
          <p:cNvPr id="467977" name="Oval 9"/>
          <p:cNvSpPr>
            <a:spLocks noChangeArrowheads="1"/>
          </p:cNvSpPr>
          <p:nvPr/>
        </p:nvSpPr>
        <p:spPr bwMode="auto">
          <a:xfrm>
            <a:off x="4928277" y="5451303"/>
            <a:ext cx="3046705" cy="995422"/>
          </a:xfrm>
          <a:prstGeom prst="ellipse">
            <a:avLst/>
          </a:prstGeom>
          <a:noFill/>
          <a:ln w="9525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由突触传递给其它神经元</a:t>
            </a:r>
          </a:p>
        </p:txBody>
      </p:sp>
      <p:sp>
        <p:nvSpPr>
          <p:cNvPr id="467978" name="AutoShape 10"/>
          <p:cNvSpPr>
            <a:spLocks noChangeArrowheads="1"/>
          </p:cNvSpPr>
          <p:nvPr/>
        </p:nvSpPr>
        <p:spPr bwMode="auto">
          <a:xfrm>
            <a:off x="6257955" y="2920732"/>
            <a:ext cx="193675" cy="431800"/>
          </a:xfrm>
          <a:prstGeom prst="downArrow">
            <a:avLst>
              <a:gd name="adj1" fmla="val 50000"/>
              <a:gd name="adj2" fmla="val 557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467979" name="AutoShape 11"/>
          <p:cNvSpPr>
            <a:spLocks noChangeArrowheads="1"/>
          </p:cNvSpPr>
          <p:nvPr/>
        </p:nvSpPr>
        <p:spPr bwMode="auto">
          <a:xfrm>
            <a:off x="6248430" y="4330491"/>
            <a:ext cx="203200" cy="288925"/>
          </a:xfrm>
          <a:prstGeom prst="downArrow">
            <a:avLst>
              <a:gd name="adj1" fmla="val 50000"/>
              <a:gd name="adj2" fmla="val 355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467980" name="AutoShape 12"/>
          <p:cNvSpPr>
            <a:spLocks noChangeArrowheads="1"/>
          </p:cNvSpPr>
          <p:nvPr/>
        </p:nvSpPr>
        <p:spPr bwMode="auto">
          <a:xfrm>
            <a:off x="6257955" y="5154763"/>
            <a:ext cx="203200" cy="306387"/>
          </a:xfrm>
          <a:prstGeom prst="downArrow">
            <a:avLst>
              <a:gd name="adj1" fmla="val 50000"/>
              <a:gd name="adj2" fmla="val 3769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3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smtClean="0"/>
              <a:t>8.2 </a:t>
            </a:r>
            <a:r>
              <a:rPr lang="zh-CN" altLang="en-US" kern="0" smtClean="0"/>
              <a:t>神经网络基本概念</a:t>
            </a:r>
            <a:endParaRPr lang="zh-CN" altLang="en-US" kern="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314291" y="1324917"/>
            <a:ext cx="3749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8.2.1 </a:t>
            </a:r>
            <a:r>
              <a:rPr lang="zh-CN" altLang="en-US" sz="2400" dirty="0" smtClean="0"/>
              <a:t>生物神经元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工作机制</a:t>
            </a:r>
            <a:endParaRPr lang="zh-CN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85800" y="2148825"/>
            <a:ext cx="33906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三</a:t>
            </a:r>
            <a:r>
              <a:rPr lang="zh-CN" altLang="en-US" sz="2000" dirty="0" smtClean="0"/>
              <a:t>个主要因素：</a:t>
            </a:r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）信息输入</a:t>
            </a:r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）信息处理</a:t>
            </a:r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）信息输出给其它神经元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9624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7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7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7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7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2" grpId="0" animBg="1"/>
      <p:bldP spid="467974" grpId="0" animBg="1"/>
      <p:bldP spid="467975" grpId="0"/>
      <p:bldP spid="467976" grpId="0" animBg="1"/>
      <p:bldP spid="467977" grpId="0" animBg="1"/>
      <p:bldP spid="467978" grpId="0" animBg="1"/>
      <p:bldP spid="467979" grpId="0" animBg="1"/>
      <p:bldP spid="46798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549412" y="6277040"/>
            <a:ext cx="594792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AD891F7-EB53-46D7-9E79-13E246F7F843}" type="slidenum">
              <a:rPr lang="en-US" altLang="zh-CN" sz="2800" smtClean="0"/>
              <a:pPr eaLnBrk="1" hangingPunct="1"/>
              <a:t>13</a:t>
            </a:fld>
            <a:endParaRPr lang="en-US" altLang="zh-CN" sz="2800" dirty="0" smtClean="0"/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449263" y="5257800"/>
            <a:ext cx="8694737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人工神经元间的互连：信息传递路径轴突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突触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树突的简化；</a:t>
            </a:r>
          </a:p>
        </p:txBody>
      </p:sp>
      <p:sp>
        <p:nvSpPr>
          <p:cNvPr id="468997" name="Rectangle 5"/>
          <p:cNvSpPr>
            <a:spLocks noChangeArrowheads="1"/>
          </p:cNvSpPr>
          <p:nvPr/>
        </p:nvSpPr>
        <p:spPr bwMode="auto">
          <a:xfrm>
            <a:off x="457200" y="5715000"/>
            <a:ext cx="6404317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连接的权值：两个互连的神经元之间相互作用的强弱。 </a:t>
            </a:r>
          </a:p>
        </p:txBody>
      </p:sp>
      <p:pic>
        <p:nvPicPr>
          <p:cNvPr id="3380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88" y="2152650"/>
            <a:ext cx="4470400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1" name="Rectangle 7"/>
          <p:cNvSpPr>
            <a:spLocks noChangeArrowheads="1"/>
          </p:cNvSpPr>
          <p:nvPr/>
        </p:nvSpPr>
        <p:spPr bwMode="auto">
          <a:xfrm>
            <a:off x="6034088" y="4913313"/>
            <a:ext cx="2660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图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8.2 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人工神经元模型</a:t>
            </a:r>
          </a:p>
        </p:txBody>
      </p:sp>
      <p:sp>
        <p:nvSpPr>
          <p:cNvPr id="469000" name="AutoShape 8"/>
          <p:cNvSpPr>
            <a:spLocks noChangeArrowheads="1"/>
          </p:cNvSpPr>
          <p:nvPr/>
        </p:nvSpPr>
        <p:spPr bwMode="auto">
          <a:xfrm>
            <a:off x="508000" y="3044300"/>
            <a:ext cx="2927350" cy="1428214"/>
          </a:xfrm>
          <a:prstGeom prst="wedgeEllipseCallout">
            <a:avLst>
              <a:gd name="adj1" fmla="val 47995"/>
              <a:gd name="adj2" fmla="val -64676"/>
            </a:avLst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接收的信息</a:t>
            </a:r>
          </a:p>
          <a:p>
            <a:pPr algn="ctr"/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其它神经元的输出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)  </a:t>
            </a:r>
          </a:p>
        </p:txBody>
      </p:sp>
      <p:sp>
        <p:nvSpPr>
          <p:cNvPr id="469001" name="AutoShape 9"/>
          <p:cNvSpPr>
            <a:spLocks noChangeArrowheads="1"/>
          </p:cNvSpPr>
          <p:nvPr/>
        </p:nvSpPr>
        <p:spPr bwMode="auto">
          <a:xfrm>
            <a:off x="5033963" y="1855788"/>
            <a:ext cx="1720850" cy="533400"/>
          </a:xfrm>
          <a:prstGeom prst="wedgeEllipseCallout">
            <a:avLst>
              <a:gd name="adj1" fmla="val -68356"/>
              <a:gd name="adj2" fmla="val 56250"/>
            </a:avLst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互连强度 </a:t>
            </a:r>
          </a:p>
        </p:txBody>
      </p:sp>
      <p:sp>
        <p:nvSpPr>
          <p:cNvPr id="469002" name="AutoShape 10"/>
          <p:cNvSpPr>
            <a:spLocks noChangeArrowheads="1"/>
          </p:cNvSpPr>
          <p:nvPr/>
        </p:nvSpPr>
        <p:spPr bwMode="auto">
          <a:xfrm>
            <a:off x="4156075" y="4300538"/>
            <a:ext cx="1360488" cy="963612"/>
          </a:xfrm>
          <a:prstGeom prst="wedgeEllipseCallout">
            <a:avLst>
              <a:gd name="adj1" fmla="val 83722"/>
              <a:gd name="adj2" fmla="val -137148"/>
            </a:avLst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作比较 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阈值</a:t>
            </a:r>
          </a:p>
        </p:txBody>
      </p:sp>
      <p:sp>
        <p:nvSpPr>
          <p:cNvPr id="469003" name="AutoShape 11"/>
          <p:cNvSpPr>
            <a:spLocks noChangeArrowheads="1"/>
          </p:cNvSpPr>
          <p:nvPr/>
        </p:nvSpPr>
        <p:spPr bwMode="auto">
          <a:xfrm>
            <a:off x="747713" y="2305050"/>
            <a:ext cx="2582862" cy="533400"/>
          </a:xfrm>
          <a:prstGeom prst="wedgeEllipseCallout">
            <a:avLst>
              <a:gd name="adj1" fmla="val 55532"/>
              <a:gd name="adj2" fmla="val 62500"/>
            </a:avLst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维输入向量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469004" name="AutoShape 12"/>
          <p:cNvSpPr>
            <a:spLocks noChangeArrowheads="1"/>
          </p:cNvSpPr>
          <p:nvPr/>
        </p:nvSpPr>
        <p:spPr bwMode="auto">
          <a:xfrm>
            <a:off x="7634288" y="3611563"/>
            <a:ext cx="1001712" cy="533400"/>
          </a:xfrm>
          <a:prstGeom prst="wedgeEllipseCallout">
            <a:avLst>
              <a:gd name="adj1" fmla="val -59509"/>
              <a:gd name="adj2" fmla="val -81847"/>
            </a:avLst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输出 </a:t>
            </a:r>
          </a:p>
        </p:txBody>
      </p:sp>
      <p:sp>
        <p:nvSpPr>
          <p:cNvPr id="469005" name="AutoShape 13"/>
          <p:cNvSpPr>
            <a:spLocks noChangeArrowheads="1"/>
          </p:cNvSpPr>
          <p:nvPr/>
        </p:nvSpPr>
        <p:spPr bwMode="auto">
          <a:xfrm>
            <a:off x="6886575" y="2087563"/>
            <a:ext cx="1720850" cy="533400"/>
          </a:xfrm>
          <a:prstGeom prst="wedgeEllipseCallout">
            <a:avLst>
              <a:gd name="adj1" fmla="val -66606"/>
              <a:gd name="adj2" fmla="val 151486"/>
            </a:avLst>
          </a:prstGeom>
          <a:noFill/>
          <a:ln w="9525">
            <a:solidFill>
              <a:srgbClr val="00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输出函数 </a:t>
            </a:r>
          </a:p>
        </p:txBody>
      </p:sp>
      <p:sp>
        <p:nvSpPr>
          <p:cNvPr id="15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8.2 </a:t>
            </a:r>
            <a:r>
              <a:rPr lang="zh-CN" altLang="en-US" kern="0" dirty="0" smtClean="0"/>
              <a:t>神经网络基本概念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597" y="1397967"/>
            <a:ext cx="5288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8.2.2 </a:t>
            </a:r>
            <a:r>
              <a:rPr lang="zh-CN" altLang="en-US" sz="2400" dirty="0"/>
              <a:t>人工</a:t>
            </a:r>
            <a:r>
              <a:rPr lang="zh-CN" altLang="en-US" sz="2400" dirty="0" smtClean="0"/>
              <a:t>神经元及神经网络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基本结构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4911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9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9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9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9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9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8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6" grpId="0"/>
      <p:bldP spid="468997" grpId="0"/>
      <p:bldP spid="469000" grpId="0" animBg="1"/>
      <p:bldP spid="469001" grpId="0" animBg="1"/>
      <p:bldP spid="469002" grpId="0" animBg="1"/>
      <p:bldP spid="469003" grpId="0" animBg="1"/>
      <p:bldP spid="469004" grpId="0" animBg="1"/>
      <p:bldP spid="46900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549208" y="6318250"/>
            <a:ext cx="594792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83C9835-84D3-46C0-BF48-6FDD528D7041}" type="slidenum">
              <a:rPr lang="en-US" altLang="zh-CN" sz="2800" smtClean="0"/>
              <a:pPr eaLnBrk="1" hangingPunct="1"/>
              <a:t>14</a:t>
            </a:fld>
            <a:endParaRPr lang="en-US" altLang="zh-CN" sz="2800" dirty="0" smtClean="0"/>
          </a:p>
        </p:txBody>
      </p:sp>
      <p:graphicFrame>
        <p:nvGraphicFramePr>
          <p:cNvPr id="3482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27398"/>
              </p:ext>
            </p:extLst>
          </p:nvPr>
        </p:nvGraphicFramePr>
        <p:xfrm>
          <a:off x="2141833" y="1988840"/>
          <a:ext cx="17002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72" name="公式" r:id="rId3" imgW="850531" imgH="431613" progId="Equation.3">
                  <p:embed/>
                </p:oleObj>
              </mc:Choice>
              <mc:Fallback>
                <p:oleObj name="公式" r:id="rId3" imgW="850531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833" y="1988840"/>
                        <a:ext cx="17002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364118"/>
              </p:ext>
            </p:extLst>
          </p:nvPr>
        </p:nvGraphicFramePr>
        <p:xfrm>
          <a:off x="2140744" y="2990662"/>
          <a:ext cx="14208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73" name="公式" r:id="rId5" imgW="710891" imgH="203112" progId="Equation.3">
                  <p:embed/>
                </p:oleObj>
              </mc:Choice>
              <mc:Fallback>
                <p:oleObj name="公式" r:id="rId5" imgW="71089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0744" y="2990662"/>
                        <a:ext cx="14208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422824"/>
              </p:ext>
            </p:extLst>
          </p:nvPr>
        </p:nvGraphicFramePr>
        <p:xfrm>
          <a:off x="3990235" y="2204864"/>
          <a:ext cx="1447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74" name="公式" r:id="rId7" imgW="723586" imgH="228501" progId="Equation.3">
                  <p:embed/>
                </p:oleObj>
              </mc:Choice>
              <mc:Fallback>
                <p:oleObj name="公式" r:id="rId7" imgW="72358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235" y="2204864"/>
                        <a:ext cx="1447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22" name="Rectangle 6"/>
          <p:cNvSpPr>
            <a:spLocks noChangeArrowheads="1"/>
          </p:cNvSpPr>
          <p:nvPr/>
        </p:nvSpPr>
        <p:spPr bwMode="auto">
          <a:xfrm>
            <a:off x="1093673" y="3397062"/>
            <a:ext cx="448712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输出函数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zh-CN" altLang="en-US" sz="2000" i="1" dirty="0">
                <a:solidFill>
                  <a:srgbClr val="000000"/>
                </a:solidFill>
                <a:latin typeface="Times New Roman" pitchFamily="18" charset="0"/>
              </a:rPr>
              <a:t>：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也称作用函数，非线性。 </a:t>
            </a:r>
          </a:p>
        </p:txBody>
      </p:sp>
      <p:pic>
        <p:nvPicPr>
          <p:cNvPr id="470023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3724385"/>
            <a:ext cx="2214562" cy="221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0024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3806601"/>
            <a:ext cx="2776538" cy="219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0025" name="Picture 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75" y="3944744"/>
            <a:ext cx="2306638" cy="206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0026" name="Rectangle 10"/>
          <p:cNvSpPr>
            <a:spLocks noChangeArrowheads="1"/>
          </p:cNvSpPr>
          <p:nvPr/>
        </p:nvSpPr>
        <p:spPr bwMode="auto">
          <a:xfrm>
            <a:off x="1096489" y="5805264"/>
            <a:ext cx="1876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阈值型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硬限幅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470027" name="Rectangle 11"/>
          <p:cNvSpPr>
            <a:spLocks noChangeArrowheads="1"/>
          </p:cNvSpPr>
          <p:nvPr/>
        </p:nvSpPr>
        <p:spPr bwMode="auto">
          <a:xfrm>
            <a:off x="3992089" y="5805264"/>
            <a:ext cx="13083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/>
              <a:t>Sigmoid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型</a:t>
            </a:r>
          </a:p>
        </p:txBody>
      </p:sp>
      <p:sp>
        <p:nvSpPr>
          <p:cNvPr id="470028" name="Rectangle 12"/>
          <p:cNvSpPr>
            <a:spLocks noChangeArrowheads="1"/>
          </p:cNvSpPr>
          <p:nvPr/>
        </p:nvSpPr>
        <p:spPr bwMode="auto">
          <a:xfrm>
            <a:off x="6848002" y="5822727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伪线性型</a:t>
            </a:r>
          </a:p>
        </p:txBody>
      </p:sp>
      <p:sp>
        <p:nvSpPr>
          <p:cNvPr id="24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8.2 </a:t>
            </a:r>
            <a:r>
              <a:rPr lang="zh-CN" altLang="en-US" kern="0" dirty="0" smtClean="0"/>
              <a:t>神经网络基本概念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6597" y="1397967"/>
            <a:ext cx="5904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8.2.2 </a:t>
            </a:r>
            <a:r>
              <a:rPr lang="zh-CN" altLang="en-US" sz="2400" dirty="0"/>
              <a:t>人工</a:t>
            </a:r>
            <a:r>
              <a:rPr lang="zh-CN" altLang="en-US" sz="2400" dirty="0" smtClean="0"/>
              <a:t>神经元及神经网络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神经元的动作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341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0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0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0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0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22" grpId="0"/>
      <p:bldP spid="470026" grpId="0"/>
      <p:bldP spid="470027" grpId="0"/>
      <p:bldP spid="4700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549208" y="6318250"/>
            <a:ext cx="594792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83C9835-84D3-46C0-BF48-6FDD528D7041}" type="slidenum">
              <a:rPr lang="en-US" altLang="zh-CN" sz="2800" smtClean="0"/>
              <a:pPr eaLnBrk="1" hangingPunct="1"/>
              <a:t>15</a:t>
            </a:fld>
            <a:endParaRPr lang="en-US" altLang="zh-CN" sz="2800" dirty="0" smtClean="0"/>
          </a:p>
        </p:txBody>
      </p:sp>
      <p:sp>
        <p:nvSpPr>
          <p:cNvPr id="470029" name="Rectangle 13"/>
          <p:cNvSpPr>
            <a:spLocks noChangeArrowheads="1"/>
          </p:cNvSpPr>
          <p:nvPr/>
        </p:nvSpPr>
        <p:spPr bwMode="auto">
          <a:xfrm>
            <a:off x="971600" y="2204864"/>
            <a:ext cx="23711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f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为阈值型函数时：</a:t>
            </a:r>
          </a:p>
        </p:txBody>
      </p:sp>
      <p:graphicFrame>
        <p:nvGraphicFramePr>
          <p:cNvPr id="4700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889632"/>
              </p:ext>
            </p:extLst>
          </p:nvPr>
        </p:nvGraphicFramePr>
        <p:xfrm>
          <a:off x="3342762" y="1988840"/>
          <a:ext cx="2667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99" name="公式" r:id="rId3" imgW="1333500" imgH="457200" progId="Equation.3">
                  <p:embed/>
                </p:oleObj>
              </mc:Choice>
              <mc:Fallback>
                <p:oleObj name="公式" r:id="rId3" imgW="1333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2762" y="1988840"/>
                        <a:ext cx="2667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0031" name="Group 15"/>
          <p:cNvGrpSpPr>
            <a:grpSpLocks/>
          </p:cNvGrpSpPr>
          <p:nvPr/>
        </p:nvGrpSpPr>
        <p:grpSpPr bwMode="auto">
          <a:xfrm>
            <a:off x="827584" y="3184401"/>
            <a:ext cx="3070225" cy="457200"/>
            <a:chOff x="833" y="3837"/>
            <a:chExt cx="1934" cy="288"/>
          </a:xfrm>
        </p:grpSpPr>
        <p:graphicFrame>
          <p:nvGraphicFramePr>
            <p:cNvPr id="34839" name="Object 16"/>
            <p:cNvGraphicFramePr>
              <a:graphicFrameLocks noChangeAspect="1"/>
            </p:cNvGraphicFramePr>
            <p:nvPr/>
          </p:nvGraphicFramePr>
          <p:xfrm>
            <a:off x="1089" y="3837"/>
            <a:ext cx="78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900" name="公式" r:id="rId5" imgW="622030" imgH="228501" progId="Equation.3">
                    <p:embed/>
                  </p:oleObj>
                </mc:Choice>
                <mc:Fallback>
                  <p:oleObj name="公式" r:id="rId5" imgW="622030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9" y="3837"/>
                          <a:ext cx="78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0" name="Rectangle 17"/>
            <p:cNvSpPr>
              <a:spLocks noChangeArrowheads="1"/>
            </p:cNvSpPr>
            <p:nvPr/>
          </p:nvSpPr>
          <p:spPr bwMode="auto">
            <a:xfrm>
              <a:off x="833" y="3837"/>
              <a:ext cx="193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Times New Roman" pitchFamily="18" charset="0"/>
                </a:rPr>
                <a:t>设                 ，点积形式：</a:t>
              </a:r>
            </a:p>
          </p:txBody>
        </p:sp>
      </p:grpSp>
      <p:graphicFrame>
        <p:nvGraphicFramePr>
          <p:cNvPr id="4700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740351"/>
              </p:ext>
            </p:extLst>
          </p:nvPr>
        </p:nvGraphicFramePr>
        <p:xfrm>
          <a:off x="3874290" y="3184401"/>
          <a:ext cx="19621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01" name="公式" r:id="rId7" imgW="977900" imgH="228600" progId="Equation.3">
                  <p:embed/>
                </p:oleObj>
              </mc:Choice>
              <mc:Fallback>
                <p:oleObj name="公式" r:id="rId7" imgW="977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4290" y="3184401"/>
                        <a:ext cx="19621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0035" name="Group 19"/>
          <p:cNvGrpSpPr>
            <a:grpSpLocks/>
          </p:cNvGrpSpPr>
          <p:nvPr/>
        </p:nvGrpSpPr>
        <p:grpSpPr bwMode="auto">
          <a:xfrm>
            <a:off x="827584" y="3933056"/>
            <a:ext cx="6305550" cy="495300"/>
            <a:chOff x="552" y="3577"/>
            <a:chExt cx="3972" cy="312"/>
          </a:xfrm>
        </p:grpSpPr>
        <p:graphicFrame>
          <p:nvGraphicFramePr>
            <p:cNvPr id="34836" name="Object 20"/>
            <p:cNvGraphicFramePr>
              <a:graphicFrameLocks noChangeAspect="1"/>
            </p:cNvGraphicFramePr>
            <p:nvPr/>
          </p:nvGraphicFramePr>
          <p:xfrm>
            <a:off x="1148" y="3585"/>
            <a:ext cx="180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902" name="公式" r:id="rId9" imgW="1435100" imgH="241300" progId="Equation.3">
                    <p:embed/>
                  </p:oleObj>
                </mc:Choice>
                <mc:Fallback>
                  <p:oleObj name="公式" r:id="rId9" imgW="14351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8" y="3585"/>
                          <a:ext cx="1807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7" name="Object 21"/>
            <p:cNvGraphicFramePr>
              <a:graphicFrameLocks noChangeAspect="1"/>
            </p:cNvGraphicFramePr>
            <p:nvPr/>
          </p:nvGraphicFramePr>
          <p:xfrm>
            <a:off x="3068" y="3585"/>
            <a:ext cx="145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903" name="公式" r:id="rId11" imgW="1155700" imgH="241300" progId="Equation.3">
                    <p:embed/>
                  </p:oleObj>
                </mc:Choice>
                <mc:Fallback>
                  <p:oleObj name="公式" r:id="rId11" imgW="11557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8" y="3585"/>
                          <a:ext cx="1456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8" name="Rectangle 22"/>
            <p:cNvSpPr>
              <a:spLocks noChangeArrowheads="1"/>
            </p:cNvSpPr>
            <p:nvPr/>
          </p:nvSpPr>
          <p:spPr bwMode="auto">
            <a:xfrm>
              <a:off x="552" y="3577"/>
              <a:ext cx="60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</a:rPr>
                <a:t>式中，</a:t>
              </a:r>
            </a:p>
          </p:txBody>
        </p:sp>
      </p:grpSp>
      <p:sp>
        <p:nvSpPr>
          <p:cNvPr id="24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8.2 </a:t>
            </a:r>
            <a:r>
              <a:rPr lang="zh-CN" altLang="en-US" kern="0" dirty="0" smtClean="0"/>
              <a:t>神经网络基本概念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6597" y="1397967"/>
            <a:ext cx="6296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8.2.2 </a:t>
            </a:r>
            <a:r>
              <a:rPr lang="zh-CN" altLang="en-US" sz="2400" dirty="0"/>
              <a:t>人工</a:t>
            </a:r>
            <a:r>
              <a:rPr lang="zh-CN" altLang="en-US" sz="2400" dirty="0" smtClean="0"/>
              <a:t>神经元及神经网络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非线性函数</a:t>
            </a:r>
            <a:r>
              <a:rPr lang="en-US" altLang="zh-CN" sz="2400" i="1" dirty="0" smtClean="0"/>
              <a:t>f</a:t>
            </a:r>
            <a:r>
              <a:rPr lang="zh-CN" altLang="en-US" sz="2400" dirty="0"/>
              <a:t>例子</a:t>
            </a:r>
            <a:endParaRPr lang="zh-CN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85736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0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0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0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80040" y="6326277"/>
            <a:ext cx="6668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4351839-5BB0-4A94-9D5E-65D3BCC39DE1}" type="slidenum">
              <a:rPr lang="en-US" altLang="zh-CN" sz="2800" smtClean="0"/>
              <a:pPr eaLnBrk="1" hangingPunct="1"/>
              <a:t>16</a:t>
            </a:fld>
            <a:endParaRPr lang="en-US" altLang="zh-CN" sz="2800" dirty="0" smtClean="0"/>
          </a:p>
        </p:txBody>
      </p:sp>
      <p:sp>
        <p:nvSpPr>
          <p:cNvPr id="471044" name="Rectangle 4"/>
          <p:cNvSpPr>
            <a:spLocks noChangeArrowheads="1"/>
          </p:cNvSpPr>
          <p:nvPr/>
        </p:nvSpPr>
        <p:spPr bwMode="auto">
          <a:xfrm>
            <a:off x="542117" y="2295547"/>
            <a:ext cx="770229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     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同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一个训练集的样本输入输出模式反复作用于网络，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网络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按照一定的训练规则自动调节神经元之间的连接强度或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拓扑结构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，使实际输出满足期望的要求或者趋于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稳定（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</a:rPr>
              <a:t>即</a:t>
            </a:r>
            <a:r>
              <a:rPr lang="zh-CN" altLang="en-US" sz="2000" dirty="0" smtClean="0">
                <a:solidFill>
                  <a:srgbClr val="FF0000"/>
                </a:solidFill>
              </a:rPr>
              <a:t>修正</a:t>
            </a:r>
            <a:r>
              <a:rPr lang="zh-CN" altLang="en-US" sz="2000" dirty="0">
                <a:solidFill>
                  <a:srgbClr val="FF0000"/>
                </a:solidFill>
              </a:rPr>
              <a:t>权</a:t>
            </a:r>
            <a:r>
              <a:rPr lang="zh-CN" altLang="en-US" sz="2000" dirty="0" smtClean="0">
                <a:solidFill>
                  <a:srgbClr val="FF0000"/>
                </a:solidFill>
              </a:rPr>
              <a:t>值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）。 </a:t>
            </a:r>
            <a:endParaRPr lang="zh-CN" alt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047" name="Rectangle 7"/>
          <p:cNvSpPr>
            <a:spLocks noChangeArrowheads="1"/>
          </p:cNvSpPr>
          <p:nvPr/>
        </p:nvSpPr>
        <p:spPr bwMode="auto">
          <a:xfrm>
            <a:off x="971600" y="4509120"/>
            <a:ext cx="424186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Hebb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学习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规则</a:t>
            </a:r>
            <a:endParaRPr lang="en-US" altLang="zh-CN" sz="2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误差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修正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学习规则（</a:t>
            </a:r>
            <a:r>
              <a:rPr lang="el-GR" altLang="zh-CN" sz="2000" i="1" dirty="0" smtClean="0">
                <a:solidFill>
                  <a:srgbClr val="000000"/>
                </a:solidFill>
                <a:latin typeface="Times New Roman" pitchFamily="18" charset="0"/>
              </a:rPr>
              <a:t>δ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学习规则）</a:t>
            </a:r>
            <a:endParaRPr lang="zh-CN" alt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51" name="Rectangle 9"/>
          <p:cNvSpPr>
            <a:spLocks noChangeArrowheads="1"/>
          </p:cNvSpPr>
          <p:nvPr/>
        </p:nvSpPr>
        <p:spPr bwMode="auto">
          <a:xfrm>
            <a:off x="529400" y="1895436"/>
            <a:ext cx="28392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神经网络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的学习过程</a:t>
            </a:r>
            <a:endParaRPr lang="zh-CN" alt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8.2 </a:t>
            </a:r>
            <a:r>
              <a:rPr lang="zh-CN" altLang="en-US" kern="0" dirty="0" smtClean="0"/>
              <a:t>神经网络基本概念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6597" y="1397967"/>
            <a:ext cx="436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8.2.3 </a:t>
            </a:r>
            <a:r>
              <a:rPr lang="zh-CN" altLang="en-US" sz="2400" dirty="0" smtClean="0"/>
              <a:t>神经网络的学习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基本概念</a:t>
            </a:r>
            <a:endParaRPr lang="zh-CN" altLang="en-US" sz="2400" i="1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29400" y="4019095"/>
            <a:ext cx="28392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00"/>
                </a:solidFill>
              </a:rPr>
              <a:t>典型的权值修正</a:t>
            </a:r>
            <a:r>
              <a:rPr lang="zh-CN" altLang="en-US" sz="2000" dirty="0" smtClean="0">
                <a:solidFill>
                  <a:srgbClr val="000000"/>
                </a:solidFill>
              </a:rPr>
              <a:t>方法</a:t>
            </a:r>
            <a:endParaRPr lang="zh-CN" alt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10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4" grpId="0"/>
      <p:bldP spid="4710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549208" y="6358221"/>
            <a:ext cx="594792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63EA8BF-9EE1-4BAF-81AB-D1C5532BA11A}" type="slidenum">
              <a:rPr lang="en-US" altLang="zh-CN" sz="2800" smtClean="0"/>
              <a:pPr eaLnBrk="1" hangingPunct="1"/>
              <a:t>17</a:t>
            </a:fld>
            <a:endParaRPr lang="en-US" altLang="zh-CN" sz="2800" dirty="0" smtClean="0"/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259742"/>
            <a:ext cx="3745111" cy="25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77877"/>
              </p:ext>
            </p:extLst>
          </p:nvPr>
        </p:nvGraphicFramePr>
        <p:xfrm>
          <a:off x="500049" y="4476958"/>
          <a:ext cx="40306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54" name="公式" r:id="rId4" imgW="1993900" imgH="241300" progId="Equation.3">
                  <p:embed/>
                </p:oleObj>
              </mc:Choice>
              <mc:Fallback>
                <p:oleObj name="公式" r:id="rId4" imgW="1993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49" y="4476958"/>
                        <a:ext cx="40306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Rectangle 5"/>
          <p:cNvSpPr>
            <a:spLocks noChangeArrowheads="1"/>
          </p:cNvSpPr>
          <p:nvPr/>
        </p:nvSpPr>
        <p:spPr bwMode="auto">
          <a:xfrm>
            <a:off x="467544" y="4941168"/>
            <a:ext cx="7433445" cy="1372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i="1" dirty="0" err="1">
                <a:solidFill>
                  <a:srgbClr val="000000"/>
                </a:solidFill>
              </a:rPr>
              <a:t>w</a:t>
            </a:r>
            <a:r>
              <a:rPr lang="en-US" altLang="zh-CN" sz="2000" i="1" baseline="-25000" dirty="0" err="1">
                <a:solidFill>
                  <a:srgbClr val="000000"/>
                </a:solidFill>
              </a:rPr>
              <a:t>ij</a:t>
            </a:r>
            <a:r>
              <a:rPr lang="en-US" altLang="zh-CN" sz="2000" dirty="0">
                <a:solidFill>
                  <a:srgbClr val="000000"/>
                </a:solidFill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</a:rPr>
              <a:t>t</a:t>
            </a:r>
            <a:r>
              <a:rPr lang="en-US" altLang="zh-CN" sz="2000" dirty="0">
                <a:solidFill>
                  <a:srgbClr val="000000"/>
                </a:solidFill>
              </a:rPr>
              <a:t>+1)</a:t>
            </a:r>
            <a:r>
              <a:rPr lang="zh-CN" altLang="en-US" sz="2000" dirty="0">
                <a:solidFill>
                  <a:srgbClr val="000000"/>
                </a:solidFill>
              </a:rPr>
              <a:t>：修正一次后的某一权值；</a:t>
            </a:r>
          </a:p>
          <a:p>
            <a:pPr>
              <a:lnSpc>
                <a:spcPct val="130000"/>
              </a:lnSpc>
            </a:pPr>
            <a:r>
              <a:rPr lang="el-GR" altLang="zh-CN" sz="2000" i="1" dirty="0">
                <a:solidFill>
                  <a:srgbClr val="000000"/>
                </a:solidFill>
                <a:cs typeface="Arial" charset="0"/>
              </a:rPr>
              <a:t>η</a:t>
            </a:r>
            <a:r>
              <a:rPr lang="zh-CN" altLang="en-US" sz="2000" dirty="0">
                <a:solidFill>
                  <a:srgbClr val="000000"/>
                </a:solidFill>
              </a:rPr>
              <a:t>：学习因子，表示学习速率的比例常数；</a:t>
            </a:r>
          </a:p>
          <a:p>
            <a:pPr>
              <a:lnSpc>
                <a:spcPct val="130000"/>
              </a:lnSpc>
            </a:pPr>
            <a:r>
              <a:rPr lang="en-US" altLang="zh-CN" sz="2000" i="1" dirty="0" err="1">
                <a:solidFill>
                  <a:srgbClr val="000000"/>
                </a:solidFill>
              </a:rPr>
              <a:t>y</a:t>
            </a:r>
            <a:r>
              <a:rPr lang="en-US" altLang="zh-CN" sz="2000" i="1" baseline="-25000" dirty="0" err="1">
                <a:solidFill>
                  <a:srgbClr val="000000"/>
                </a:solidFill>
              </a:rPr>
              <a:t>j</a:t>
            </a:r>
            <a:r>
              <a:rPr lang="en-US" altLang="zh-CN" sz="2000" dirty="0">
                <a:solidFill>
                  <a:srgbClr val="000000"/>
                </a:solidFill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</a:rPr>
              <a:t>t</a:t>
            </a:r>
            <a:r>
              <a:rPr lang="en-US" altLang="zh-CN" sz="2000" dirty="0">
                <a:solidFill>
                  <a:srgbClr val="000000"/>
                </a:solidFill>
              </a:rPr>
              <a:t>)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r>
              <a:rPr lang="en-US" altLang="zh-CN" sz="2000" i="1" dirty="0" err="1">
                <a:solidFill>
                  <a:srgbClr val="000000"/>
                </a:solidFill>
              </a:rPr>
              <a:t>y</a:t>
            </a:r>
            <a:r>
              <a:rPr lang="en-US" altLang="zh-CN" sz="2000" i="1" baseline="-25000" dirty="0" err="1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</a:rPr>
              <a:t>t</a:t>
            </a:r>
            <a:r>
              <a:rPr lang="en-US" altLang="zh-CN" sz="2000" dirty="0">
                <a:solidFill>
                  <a:srgbClr val="000000"/>
                </a:solidFill>
              </a:rPr>
              <a:t>)</a:t>
            </a:r>
            <a:r>
              <a:rPr lang="zh-CN" altLang="en-US" sz="2000" dirty="0">
                <a:solidFill>
                  <a:srgbClr val="000000"/>
                </a:solidFill>
              </a:rPr>
              <a:t>：分别表示</a:t>
            </a:r>
            <a:r>
              <a:rPr lang="en-US" altLang="zh-CN" sz="2000" i="1" dirty="0">
                <a:solidFill>
                  <a:srgbClr val="000000"/>
                </a:solidFill>
              </a:rPr>
              <a:t>t</a:t>
            </a:r>
            <a:r>
              <a:rPr lang="zh-CN" altLang="en-US" sz="2000" dirty="0">
                <a:solidFill>
                  <a:srgbClr val="000000"/>
                </a:solidFill>
              </a:rPr>
              <a:t>时刻第</a:t>
            </a:r>
            <a:r>
              <a:rPr lang="en-US" altLang="zh-CN" sz="2000" i="1" dirty="0">
                <a:solidFill>
                  <a:srgbClr val="000000"/>
                </a:solidFill>
              </a:rPr>
              <a:t>j</a:t>
            </a:r>
            <a:r>
              <a:rPr lang="zh-CN" altLang="en-US" sz="2000" dirty="0">
                <a:solidFill>
                  <a:srgbClr val="000000"/>
                </a:solidFill>
              </a:rPr>
              <a:t>个和第</a:t>
            </a:r>
            <a:r>
              <a:rPr lang="en-US" altLang="zh-CN" sz="2000" i="1" dirty="0" err="1">
                <a:solidFill>
                  <a:srgbClr val="000000"/>
                </a:solidFill>
              </a:rPr>
              <a:t>i</a:t>
            </a:r>
            <a:r>
              <a:rPr lang="zh-CN" altLang="en-US" sz="2000" dirty="0">
                <a:solidFill>
                  <a:srgbClr val="000000"/>
                </a:solidFill>
              </a:rPr>
              <a:t>个神经元的状态（输出）。</a:t>
            </a: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6889750" y="4123531"/>
            <a:ext cx="208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神经元间的连接 </a:t>
            </a:r>
          </a:p>
        </p:txBody>
      </p:sp>
      <p:sp>
        <p:nvSpPr>
          <p:cNvPr id="9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8.2 </a:t>
            </a:r>
            <a:r>
              <a:rPr lang="zh-CN" altLang="en-US" kern="0" dirty="0" smtClean="0"/>
              <a:t>神经网络基本概念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6597" y="1397967"/>
            <a:ext cx="503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8.2.3 </a:t>
            </a:r>
            <a:r>
              <a:rPr lang="zh-CN" altLang="en-US" sz="2400" dirty="0" smtClean="0"/>
              <a:t>神经网络的学习</a:t>
            </a:r>
            <a:r>
              <a:rPr lang="en-US" altLang="zh-CN" sz="2400" dirty="0" smtClean="0"/>
              <a:t>-Hebb</a:t>
            </a:r>
            <a:r>
              <a:rPr lang="zh-CN" altLang="en-US" sz="2400" dirty="0" smtClean="0"/>
              <a:t>学习规则</a:t>
            </a:r>
            <a:endParaRPr lang="zh-CN" altLang="en-US" sz="24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859632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基本思想</a:t>
            </a:r>
            <a:endParaRPr lang="zh-CN" altLang="en-US" sz="2000" dirty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20962" y="2259742"/>
            <a:ext cx="4783086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如果神经网络中某一神经元与另一直接与其相连的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神经元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同时处于兴奋状态，那么这两个神经元之间的连接强度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应该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加强。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1296" y="3967902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调权过程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60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77200" y="6269038"/>
            <a:ext cx="6668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DFB033B-4462-4782-B8DD-CFFB44285429}" type="slidenum">
              <a:rPr lang="en-US" altLang="zh-CN" sz="2800" smtClean="0"/>
              <a:pPr eaLnBrk="1" hangingPunct="1"/>
              <a:t>18</a:t>
            </a:fld>
            <a:endParaRPr lang="en-US" altLang="zh-CN" sz="2800" dirty="0" smtClean="0"/>
          </a:p>
        </p:txBody>
      </p:sp>
      <p:sp>
        <p:nvSpPr>
          <p:cNvPr id="473091" name="Rectangle 3"/>
          <p:cNvSpPr>
            <a:spLocks noChangeArrowheads="1"/>
          </p:cNvSpPr>
          <p:nvPr/>
        </p:nvSpPr>
        <p:spPr bwMode="auto">
          <a:xfrm>
            <a:off x="611560" y="3060389"/>
            <a:ext cx="6853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）更新权值，阈值可视为输入恒为（－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）的一个权值；</a:t>
            </a:r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689025" y="2259742"/>
            <a:ext cx="37000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）选择一组初始权值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altLang="zh-CN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ij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(1)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；</a:t>
            </a:r>
          </a:p>
        </p:txBody>
      </p:sp>
      <p:sp>
        <p:nvSpPr>
          <p:cNvPr id="473093" name="Rectangle 5"/>
          <p:cNvSpPr>
            <a:spLocks noChangeArrowheads="1"/>
          </p:cNvSpPr>
          <p:nvPr/>
        </p:nvSpPr>
        <p:spPr bwMode="auto">
          <a:xfrm>
            <a:off x="685800" y="2659852"/>
            <a:ext cx="69813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）计算某一输入模式对应的实际输出与期望输出的误差；</a:t>
            </a:r>
          </a:p>
        </p:txBody>
      </p:sp>
      <p:graphicFrame>
        <p:nvGraphicFramePr>
          <p:cNvPr id="4730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183012"/>
              </p:ext>
            </p:extLst>
          </p:nvPr>
        </p:nvGraphicFramePr>
        <p:xfrm>
          <a:off x="1424037" y="3460499"/>
          <a:ext cx="46275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78" name="公式" r:id="rId3" imgW="2286000" imgH="241300" progId="Equation.3">
                  <p:embed/>
                </p:oleObj>
              </mc:Choice>
              <mc:Fallback>
                <p:oleObj name="公式" r:id="rId3" imgW="2286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4037" y="3460499"/>
                        <a:ext cx="46275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3095" name="Rectangle 7"/>
          <p:cNvSpPr>
            <a:spLocks noChangeArrowheads="1"/>
          </p:cNvSpPr>
          <p:nvPr/>
        </p:nvSpPr>
        <p:spPr bwMode="auto">
          <a:xfrm>
            <a:off x="1245962" y="3924924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式中，</a:t>
            </a:r>
          </a:p>
        </p:txBody>
      </p:sp>
      <p:sp>
        <p:nvSpPr>
          <p:cNvPr id="473096" name="Rectangle 8"/>
          <p:cNvSpPr>
            <a:spLocks noChangeArrowheads="1"/>
          </p:cNvSpPr>
          <p:nvPr/>
        </p:nvSpPr>
        <p:spPr bwMode="auto">
          <a:xfrm>
            <a:off x="611560" y="5333146"/>
            <a:ext cx="85518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）返回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(2)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，直到对所有训练模式网络输出均能满足要求。</a:t>
            </a:r>
          </a:p>
        </p:txBody>
      </p:sp>
      <p:sp>
        <p:nvSpPr>
          <p:cNvPr id="473097" name="Rectangle 9"/>
          <p:cNvSpPr>
            <a:spLocks noChangeArrowheads="1"/>
          </p:cNvSpPr>
          <p:nvPr/>
        </p:nvSpPr>
        <p:spPr bwMode="auto">
          <a:xfrm>
            <a:off x="1964665" y="4328325"/>
            <a:ext cx="54505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i="1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altLang="zh-CN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：第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个神经元的期望输出与实际输出；</a:t>
            </a:r>
          </a:p>
        </p:txBody>
      </p:sp>
      <p:sp>
        <p:nvSpPr>
          <p:cNvPr id="473098" name="Rectangle 10"/>
          <p:cNvSpPr>
            <a:spLocks noChangeArrowheads="1"/>
          </p:cNvSpPr>
          <p:nvPr/>
        </p:nvSpPr>
        <p:spPr bwMode="auto">
          <a:xfrm>
            <a:off x="1956383" y="4869160"/>
            <a:ext cx="38058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：第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个神经元的第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个输入。</a:t>
            </a:r>
          </a:p>
        </p:txBody>
      </p:sp>
      <p:sp>
        <p:nvSpPr>
          <p:cNvPr id="473100" name="Rectangle 12"/>
          <p:cNvSpPr>
            <a:spLocks noChangeArrowheads="1"/>
          </p:cNvSpPr>
          <p:nvPr/>
        </p:nvSpPr>
        <p:spPr bwMode="auto">
          <a:xfrm>
            <a:off x="2009122" y="3928215"/>
            <a:ext cx="18501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η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：学习因子；</a:t>
            </a:r>
          </a:p>
        </p:txBody>
      </p:sp>
      <p:sp>
        <p:nvSpPr>
          <p:cNvPr id="15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8.2 </a:t>
            </a:r>
            <a:r>
              <a:rPr lang="zh-CN" altLang="en-US" kern="0" dirty="0" smtClean="0"/>
              <a:t>神经网络基本概念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597" y="1397967"/>
            <a:ext cx="4584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8.2.3 </a:t>
            </a:r>
            <a:r>
              <a:rPr lang="zh-CN" altLang="en-US" sz="2400" dirty="0" smtClean="0"/>
              <a:t>神经网络的学习</a:t>
            </a:r>
            <a:r>
              <a:rPr lang="en-US" altLang="zh-CN" sz="2400" dirty="0" smtClean="0"/>
              <a:t>-</a:t>
            </a:r>
            <a:r>
              <a:rPr lang="el-GR" altLang="zh-CN" sz="2400" i="1" dirty="0">
                <a:solidFill>
                  <a:srgbClr val="000000"/>
                </a:solidFill>
              </a:rPr>
              <a:t> δ</a:t>
            </a:r>
            <a:r>
              <a:rPr lang="zh-CN" altLang="en-US" sz="2400" dirty="0" smtClean="0"/>
              <a:t>学习规则</a:t>
            </a:r>
            <a:endParaRPr lang="zh-CN" altLang="en-US" sz="24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467544" y="1859632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基本步骤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3104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1" grpId="0"/>
      <p:bldP spid="473093" grpId="0"/>
      <p:bldP spid="473095" grpId="0"/>
      <p:bldP spid="473096" grpId="0"/>
      <p:bldP spid="473097" grpId="0"/>
      <p:bldP spid="473098" grpId="0"/>
      <p:bldP spid="47310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477200" y="6309320"/>
            <a:ext cx="666800" cy="47625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3BE10CE-3EF8-443A-A234-9071A074CF3B}" type="slidenum">
              <a:rPr lang="en-US" altLang="zh-CN" sz="2800" smtClean="0"/>
              <a:pPr eaLnBrk="1" hangingPunct="1"/>
              <a:t>19</a:t>
            </a:fld>
            <a:endParaRPr lang="en-US" altLang="zh-CN" sz="2800" dirty="0" smtClean="0"/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563563" y="2021359"/>
            <a:ext cx="1403350" cy="457200"/>
          </a:xfrm>
          <a:prstGeom prst="rect">
            <a:avLst/>
          </a:prstGeom>
          <a:gradFill rotWithShape="1">
            <a:gsLst>
              <a:gs pos="0">
                <a:schemeClr val="accent1">
                  <a:alpha val="80000"/>
                </a:schemeClr>
              </a:gs>
              <a:gs pos="50000">
                <a:schemeClr val="accent1">
                  <a:gamma/>
                  <a:tint val="41176"/>
                  <a:invGamma/>
                </a:schemeClr>
              </a:gs>
              <a:gs pos="100000">
                <a:schemeClr val="accent1">
                  <a:alpha val="80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分层结构</a:t>
            </a:r>
          </a:p>
        </p:txBody>
      </p:sp>
      <p:sp>
        <p:nvSpPr>
          <p:cNvPr id="38918" name="Rectangle 4"/>
          <p:cNvSpPr>
            <a:spLocks noChangeArrowheads="1"/>
          </p:cNvSpPr>
          <p:nvPr/>
        </p:nvSpPr>
        <p:spPr bwMode="auto">
          <a:xfrm>
            <a:off x="1149993" y="2499762"/>
            <a:ext cx="50577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有明显层次，信息流向由输入层到输出层。</a:t>
            </a:r>
          </a:p>
        </p:txBody>
      </p:sp>
      <p:sp>
        <p:nvSpPr>
          <p:cNvPr id="38919" name="Rectangle 5"/>
          <p:cNvSpPr>
            <a:spLocks noChangeArrowheads="1"/>
          </p:cNvSpPr>
          <p:nvPr/>
        </p:nvSpPr>
        <p:spPr bwMode="auto">
          <a:xfrm>
            <a:off x="4788024" y="2996952"/>
            <a:ext cx="2364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—— 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前馈神经网络 </a:t>
            </a:r>
            <a:endParaRPr lang="zh-CN" alt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4118" name="Rectangle 6"/>
          <p:cNvSpPr>
            <a:spLocks noChangeArrowheads="1"/>
          </p:cNvSpPr>
          <p:nvPr/>
        </p:nvSpPr>
        <p:spPr bwMode="auto">
          <a:xfrm>
            <a:off x="563563" y="4149080"/>
            <a:ext cx="8123238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没有明显层次，任意两个神经元之间可达，具有输出</a:t>
            </a:r>
          </a:p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单元到隐层单元或输入单元的反馈连接 。 </a:t>
            </a:r>
          </a:p>
        </p:txBody>
      </p:sp>
      <p:sp>
        <p:nvSpPr>
          <p:cNvPr id="474119" name="Rectangle 7"/>
          <p:cNvSpPr>
            <a:spLocks noChangeArrowheads="1"/>
          </p:cNvSpPr>
          <p:nvPr/>
        </p:nvSpPr>
        <p:spPr bwMode="auto">
          <a:xfrm>
            <a:off x="4852144" y="5205353"/>
            <a:ext cx="23006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—— 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反馈神经网络</a:t>
            </a:r>
            <a:endParaRPr lang="zh-CN" alt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4120" name="Rectangle 8"/>
          <p:cNvSpPr>
            <a:spLocks noChangeArrowheads="1"/>
          </p:cNvSpPr>
          <p:nvPr/>
        </p:nvSpPr>
        <p:spPr bwMode="auto">
          <a:xfrm>
            <a:off x="563563" y="3529013"/>
            <a:ext cx="2012950" cy="457200"/>
          </a:xfrm>
          <a:prstGeom prst="rect">
            <a:avLst/>
          </a:prstGeom>
          <a:gradFill rotWithShape="1">
            <a:gsLst>
              <a:gs pos="0">
                <a:schemeClr val="accent1">
                  <a:alpha val="80000"/>
                </a:schemeClr>
              </a:gs>
              <a:gs pos="50000">
                <a:schemeClr val="accent1">
                  <a:gamma/>
                  <a:tint val="41176"/>
                  <a:invGamma/>
                </a:schemeClr>
              </a:gs>
              <a:gs pos="100000">
                <a:schemeClr val="accent1">
                  <a:alpha val="80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itchFamily="18" charset="0"/>
              </a:rPr>
              <a:t>相互连接结构</a:t>
            </a:r>
          </a:p>
        </p:txBody>
      </p:sp>
      <p:sp>
        <p:nvSpPr>
          <p:cNvPr id="10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8.2 </a:t>
            </a:r>
            <a:r>
              <a:rPr lang="zh-CN" altLang="en-US" kern="0" dirty="0" smtClean="0"/>
              <a:t>神经网络基本概念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6597" y="1397967"/>
            <a:ext cx="3647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8.2.4 </a:t>
            </a:r>
            <a:r>
              <a:rPr lang="zh-CN" altLang="en-US" sz="2400" dirty="0" smtClean="0"/>
              <a:t>神经网络的结构分类</a:t>
            </a:r>
            <a:endParaRPr lang="zh-CN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95962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8" grpId="0"/>
      <p:bldP spid="474119" grpId="0"/>
      <p:bldP spid="4741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>
              <a:latin typeface="Tahoma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第五章 </a:t>
            </a:r>
            <a:r>
              <a:rPr lang="zh-CN" altLang="en-US" dirty="0"/>
              <a:t>回顾</a:t>
            </a:r>
            <a:endParaRPr lang="zh-CN" altLang="zh-CN" dirty="0" smtClean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2060848"/>
            <a:ext cx="7772400" cy="396043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5.1</a:t>
            </a:r>
            <a:r>
              <a:rPr lang="zh-CN" altLang="en-US" sz="2400" dirty="0" smtClean="0"/>
              <a:t>基本概念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会用自己的语言描述特征选择和特征提取过程，并说明两者的区别。</a:t>
            </a:r>
            <a:endParaRPr lang="en-US" altLang="zh-CN" sz="2000" dirty="0"/>
          </a:p>
          <a:p>
            <a:pPr lvl="1"/>
            <a:r>
              <a:rPr lang="zh-CN" altLang="en-US" sz="2000" dirty="0"/>
              <a:t>会分析什么时候需要特征选择和特征提取</a:t>
            </a:r>
            <a:endParaRPr lang="en-US" altLang="zh-CN" sz="2000" dirty="0"/>
          </a:p>
          <a:p>
            <a:pPr lvl="1"/>
            <a:r>
              <a:rPr lang="zh-CN" altLang="en-US" sz="2000" dirty="0"/>
              <a:t>会用自己的语言描述直接选择法和变换法的区别</a:t>
            </a:r>
            <a:endParaRPr lang="en-US" altLang="zh-CN" sz="2000" dirty="0"/>
          </a:p>
          <a:p>
            <a:r>
              <a:rPr lang="en-US" altLang="zh-CN" sz="2400" dirty="0" smtClean="0"/>
              <a:t>5.2</a:t>
            </a:r>
            <a:r>
              <a:rPr lang="zh-CN" altLang="en-US" sz="2400" dirty="0" smtClean="0"/>
              <a:t> 类别可分性测度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会用自己的语言描述类别可分性测度的目标和要求。</a:t>
            </a:r>
            <a:endParaRPr lang="en-US" altLang="zh-CN" sz="2000" dirty="0"/>
          </a:p>
          <a:p>
            <a:pPr lvl="1"/>
            <a:r>
              <a:rPr lang="zh-CN" altLang="en-US" sz="2000" dirty="0"/>
              <a:t>会计算基于距离的可分性测度</a:t>
            </a:r>
            <a:endParaRPr lang="en-US" altLang="zh-CN" sz="2000" dirty="0"/>
          </a:p>
          <a:p>
            <a:pPr lvl="1"/>
            <a:r>
              <a:rPr lang="zh-CN" altLang="en-US" sz="2000" dirty="0"/>
              <a:t>会计算基于概率分布的可分性测度</a:t>
            </a:r>
            <a:endParaRPr lang="en-US" altLang="zh-CN" sz="2000" dirty="0"/>
          </a:p>
        </p:txBody>
      </p:sp>
      <p:sp>
        <p:nvSpPr>
          <p:cNvPr id="51205" name="矩形 1"/>
          <p:cNvSpPr>
            <a:spLocks noChangeArrowheads="1"/>
          </p:cNvSpPr>
          <p:nvPr/>
        </p:nvSpPr>
        <p:spPr bwMode="auto">
          <a:xfrm>
            <a:off x="8760787" y="6334124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DFAF86-25B7-4530-8EC2-381E2FE2E14E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7576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 dirty="0">
              <a:latin typeface="Tahoma" pitchFamily="34" charset="0"/>
            </a:endParaRPr>
          </a:p>
        </p:txBody>
      </p:sp>
      <p:sp>
        <p:nvSpPr>
          <p:cNvPr id="18438" name="矩形 1"/>
          <p:cNvSpPr>
            <a:spLocks noChangeArrowheads="1"/>
          </p:cNvSpPr>
          <p:nvPr/>
        </p:nvSpPr>
        <p:spPr bwMode="auto">
          <a:xfrm>
            <a:off x="8588349" y="6334123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FC6A188-9118-4EAF-9756-1DDDEAC2C31D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2800" dirty="0"/>
          </a:p>
        </p:txBody>
      </p:sp>
      <p:sp>
        <p:nvSpPr>
          <p:cNvPr id="8" name="标题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02550" cy="946150"/>
          </a:xfrm>
        </p:spPr>
        <p:txBody>
          <a:bodyPr/>
          <a:lstStyle/>
          <a:p>
            <a:r>
              <a:rPr lang="en-US" altLang="zh-CN" dirty="0" smtClean="0"/>
              <a:t>8.3 </a:t>
            </a:r>
            <a:r>
              <a:rPr lang="zh-CN" altLang="en-US" dirty="0" smtClean="0"/>
              <a:t>前馈神经网络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5" y="2728912"/>
            <a:ext cx="6153150" cy="140017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 bwMode="auto">
          <a:xfrm>
            <a:off x="5004048" y="3186683"/>
            <a:ext cx="978408" cy="484632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330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02550" cy="946150"/>
          </a:xfrm>
        </p:spPr>
        <p:txBody>
          <a:bodyPr/>
          <a:lstStyle/>
          <a:p>
            <a:r>
              <a:rPr lang="en-US" altLang="zh-CN" dirty="0" smtClean="0"/>
              <a:t>8.3 </a:t>
            </a:r>
            <a:r>
              <a:rPr lang="zh-CN" altLang="en-US" dirty="0" smtClean="0"/>
              <a:t>前馈神经网络</a:t>
            </a: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>
              <a:latin typeface="Tahoma" pitchFamily="34" charset="0"/>
            </a:endParaRPr>
          </a:p>
        </p:txBody>
      </p:sp>
      <p:sp>
        <p:nvSpPr>
          <p:cNvPr id="38917" name="矩形 1"/>
          <p:cNvSpPr>
            <a:spLocks noChangeArrowheads="1"/>
          </p:cNvSpPr>
          <p:nvPr/>
        </p:nvSpPr>
        <p:spPr bwMode="auto">
          <a:xfrm>
            <a:off x="8604448" y="6309014"/>
            <a:ext cx="5496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C3A3E-B395-4A54-B8BA-FAAE45B4AD35}" type="slidenum">
              <a:rPr lang="en-US" altLang="zh-CN" sz="28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1628800"/>
            <a:ext cx="2416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8.3</a:t>
            </a:r>
            <a:r>
              <a:rPr lang="zh-CN" altLang="en-US" sz="2400" dirty="0" smtClean="0"/>
              <a:t>小节知识导图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090465"/>
            <a:ext cx="5624731" cy="421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9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537075" y="2019389"/>
            <a:ext cx="394851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感知器（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Perceptron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）的提出：</a:t>
            </a:r>
            <a:endParaRPr lang="en-US" altLang="zh-CN" sz="2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      F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．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Rosenblatt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于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1957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年提出。 </a:t>
            </a:r>
          </a:p>
        </p:txBody>
      </p:sp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2" y="2731547"/>
            <a:ext cx="3598862" cy="3010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1055688" y="5829300"/>
            <a:ext cx="2406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zh-CN" altLang="en-US" sz="2000">
                <a:solidFill>
                  <a:srgbClr val="000000"/>
                </a:solidFill>
                <a:latin typeface="Times New Roman" pitchFamily="18" charset="0"/>
              </a:rPr>
              <a:t>感知器结构示意图 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4537075" y="3825518"/>
            <a:ext cx="447040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</a:rPr>
              <a:t>）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zh-CN" altLang="en-US" sz="2000" dirty="0">
                <a:solidFill>
                  <a:srgbClr val="000000"/>
                </a:solidFill>
              </a:rPr>
              <a:t>只有两层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（输入层、输出层）；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0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dirty="0" smtClean="0">
                <a:solidFill>
                  <a:srgbClr val="000000"/>
                </a:solidFill>
              </a:rPr>
              <a:t>2</a:t>
            </a:r>
            <a:r>
              <a:rPr lang="zh-CN" altLang="en-US" sz="2000" dirty="0" smtClean="0">
                <a:solidFill>
                  <a:srgbClr val="000000"/>
                </a:solidFill>
              </a:rPr>
              <a:t>）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两层单元之间为全互连；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）连接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权值可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调</a:t>
            </a:r>
            <a:endParaRPr lang="en-US" altLang="zh-CN" sz="2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0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dirty="0" smtClean="0">
                <a:solidFill>
                  <a:srgbClr val="000000"/>
                </a:solidFill>
              </a:rPr>
              <a:t>4</a:t>
            </a:r>
            <a:r>
              <a:rPr lang="zh-CN" altLang="en-US" sz="2000" dirty="0" smtClean="0">
                <a:solidFill>
                  <a:srgbClr val="000000"/>
                </a:solidFill>
              </a:rPr>
              <a:t>）</a:t>
            </a:r>
            <a:r>
              <a:rPr lang="zh-CN" altLang="en-US" sz="2000" dirty="0">
                <a:solidFill>
                  <a:srgbClr val="000000"/>
                </a:solidFill>
              </a:rPr>
              <a:t>输出层神经元个数等于类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   别数（两类问题时输出层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000" dirty="0">
                <a:solidFill>
                  <a:srgbClr val="000000"/>
                </a:solidFill>
              </a:rPr>
              <a:t>   为一个神经元） </a:t>
            </a:r>
            <a:endParaRPr lang="zh-CN" alt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4550482" y="3313128"/>
            <a:ext cx="28298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感知器的结构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特点：</a:t>
            </a: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8540824" y="6309320"/>
            <a:ext cx="603176" cy="4572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BEB601F-9CFC-4FBF-BF93-7D9BD6F90430}" type="slidenum">
              <a:rPr lang="en-US" altLang="zh-CN" sz="2800" smtClean="0"/>
              <a:pPr eaLnBrk="1" hangingPunct="1"/>
              <a:t>22</a:t>
            </a:fld>
            <a:endParaRPr lang="en-US" altLang="zh-CN" sz="2800" dirty="0" smtClean="0"/>
          </a:p>
        </p:txBody>
      </p:sp>
      <p:sp>
        <p:nvSpPr>
          <p:cNvPr id="11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8.3 </a:t>
            </a:r>
            <a:r>
              <a:rPr lang="zh-CN" altLang="en-US" kern="0" dirty="0" smtClean="0"/>
              <a:t>前馈神经网络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1835" y="1546843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8.3.1 </a:t>
            </a:r>
            <a:r>
              <a:rPr lang="zh-CN" altLang="en-US" sz="2400" dirty="0" smtClean="0"/>
              <a:t>感知器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基本概念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320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/>
      <p:bldP spid="1229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9" name="Group 9"/>
          <p:cNvGrpSpPr>
            <a:grpSpLocks/>
          </p:cNvGrpSpPr>
          <p:nvPr/>
        </p:nvGrpSpPr>
        <p:grpSpPr bwMode="auto">
          <a:xfrm>
            <a:off x="447025" y="2086707"/>
            <a:ext cx="5634038" cy="412750"/>
            <a:chOff x="610" y="420"/>
            <a:chExt cx="3549" cy="260"/>
          </a:xfrm>
        </p:grpSpPr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610" y="420"/>
              <a:ext cx="354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eaLnBrk="1" hangingPunct="1"/>
              <a:r>
                <a:rPr lang="zh-CN" altLang="en-US" sz="2000" b="1" dirty="0" smtClean="0">
                  <a:solidFill>
                    <a:srgbClr val="000000"/>
                  </a:solidFill>
                  <a:cs typeface="Times New Roman" pitchFamily="18" charset="0"/>
                </a:rPr>
                <a:t>输入</a:t>
              </a:r>
              <a:r>
                <a:rPr lang="zh-CN" altLang="en-US" sz="2000" dirty="0" smtClean="0">
                  <a:solidFill>
                    <a:srgbClr val="000000"/>
                  </a:solidFill>
                  <a:cs typeface="Times New Roman" pitchFamily="18" charset="0"/>
                </a:rPr>
                <a:t>：模式向量   </a:t>
              </a:r>
              <a:r>
                <a:rPr lang="zh-CN" altLang="en-US" sz="2000" dirty="0" smtClean="0">
                  <a:solidFill>
                    <a:srgbClr val="000000"/>
                  </a:solidFill>
                </a:rPr>
                <a:t>                                  </a:t>
              </a:r>
              <a:r>
                <a:rPr lang="zh-CN" altLang="en-US" sz="2000" dirty="0">
                  <a:solidFill>
                    <a:srgbClr val="000000"/>
                  </a:solidFill>
                </a:rPr>
                <a:t>，共</a:t>
              </a:r>
              <a:r>
                <a:rPr lang="en-US" altLang="zh-CN" sz="2000" i="1" dirty="0">
                  <a:solidFill>
                    <a:srgbClr val="000000"/>
                  </a:solidFill>
                </a:rPr>
                <a:t>M</a:t>
              </a:r>
              <a:r>
                <a:rPr lang="zh-CN" altLang="en-US" sz="2000" dirty="0">
                  <a:solidFill>
                    <a:srgbClr val="000000"/>
                  </a:solidFill>
                </a:rPr>
                <a:t>类。</a:t>
              </a:r>
            </a:p>
          </p:txBody>
        </p:sp>
        <p:graphicFrame>
          <p:nvGraphicFramePr>
            <p:cNvPr id="2560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5587954"/>
                </p:ext>
              </p:extLst>
            </p:nvPr>
          </p:nvGraphicFramePr>
          <p:xfrm>
            <a:off x="1820" y="420"/>
            <a:ext cx="1478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308" name="公式" r:id="rId3" imgW="1295400" imgH="241300" progId="Equation.3">
                    <p:embed/>
                  </p:oleObj>
                </mc:Choice>
                <mc:Fallback>
                  <p:oleObj name="公式" r:id="rId3" imgW="12954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0" y="420"/>
                          <a:ext cx="1478" cy="26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1049335" y="4666792"/>
            <a:ext cx="44294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输出层第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个神经元对应第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个模式类，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1238130" y="3284984"/>
            <a:ext cx="299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l-GR" altLang="zh-CN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：第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个神经元的阈值；</a:t>
            </a: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1187937" y="3727082"/>
            <a:ext cx="442300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altLang="zh-CN" sz="2000" i="1" dirty="0" err="1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altLang="zh-CN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ij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：输入模式第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个分量与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        输出层第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个神经元间的连接权。 </a:t>
            </a:r>
          </a:p>
        </p:txBody>
      </p:sp>
      <p:grpSp>
        <p:nvGrpSpPr>
          <p:cNvPr id="25635" name="Group 35"/>
          <p:cNvGrpSpPr>
            <a:grpSpLocks/>
          </p:cNvGrpSpPr>
          <p:nvPr/>
        </p:nvGrpSpPr>
        <p:grpSpPr bwMode="auto">
          <a:xfrm>
            <a:off x="467068" y="5132333"/>
            <a:ext cx="3089275" cy="406400"/>
            <a:chOff x="253" y="2881"/>
            <a:chExt cx="1946" cy="256"/>
          </a:xfrm>
        </p:grpSpPr>
        <p:sp>
          <p:nvSpPr>
            <p:cNvPr id="25616" name="Rectangle 16"/>
            <p:cNvSpPr>
              <a:spLocks noChangeArrowheads="1"/>
            </p:cNvSpPr>
            <p:nvPr/>
          </p:nvSpPr>
          <p:spPr bwMode="auto">
            <a:xfrm>
              <a:off x="253" y="2885"/>
              <a:ext cx="194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/>
              <a:r>
                <a:rPr lang="zh-CN" altLang="en-US" sz="2000" dirty="0">
                  <a:solidFill>
                    <a:srgbClr val="000000"/>
                  </a:solidFill>
                  <a:latin typeface="Times New Roman" pitchFamily="18" charset="0"/>
                </a:rPr>
                <a:t>令                      </a:t>
              </a:r>
              <a:r>
                <a:rPr lang="zh-CN" altLang="en-US" sz="2000" dirty="0" smtClean="0">
                  <a:solidFill>
                    <a:srgbClr val="000000"/>
                  </a:solidFill>
                  <a:latin typeface="Times New Roman" pitchFamily="18" charset="0"/>
                </a:rPr>
                <a:t> 取</a:t>
              </a:r>
              <a:endParaRPr lang="zh-CN" altLang="en-US" sz="2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25617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5436232"/>
                </p:ext>
              </p:extLst>
            </p:nvPr>
          </p:nvGraphicFramePr>
          <p:xfrm>
            <a:off x="525" y="2881"/>
            <a:ext cx="87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309" name="公式" r:id="rId5" imgW="812447" imgH="241195" progId="Equation.3">
                    <p:embed/>
                  </p:oleObj>
                </mc:Choice>
                <mc:Fallback>
                  <p:oleObj name="公式" r:id="rId5" imgW="812447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" y="2881"/>
                          <a:ext cx="871" cy="25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616400"/>
              </p:ext>
            </p:extLst>
          </p:nvPr>
        </p:nvGraphicFramePr>
        <p:xfrm>
          <a:off x="2701656" y="5123340"/>
          <a:ext cx="3038791" cy="415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10" name="公式" r:id="rId7" imgW="1739900" imgH="254000" progId="Equation.3">
                  <p:embed/>
                </p:oleObj>
              </mc:Choice>
              <mc:Fallback>
                <p:oleObj name="公式" r:id="rId7" imgW="17399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656" y="5123340"/>
                        <a:ext cx="3038791" cy="41539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8670690" y="5081533"/>
            <a:ext cx="783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2562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198280"/>
              </p:ext>
            </p:extLst>
          </p:nvPr>
        </p:nvGraphicFramePr>
        <p:xfrm>
          <a:off x="5791507" y="5113283"/>
          <a:ext cx="2635294" cy="428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11" name="公式" r:id="rId9" imgW="1409088" imgH="241195" progId="Equation.3">
                  <p:embed/>
                </p:oleObj>
              </mc:Choice>
              <mc:Fallback>
                <p:oleObj name="公式" r:id="rId9" imgW="1409088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507" y="5113283"/>
                        <a:ext cx="2635294" cy="42841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372268"/>
              </p:ext>
            </p:extLst>
          </p:nvPr>
        </p:nvGraphicFramePr>
        <p:xfrm>
          <a:off x="2146300" y="5613401"/>
          <a:ext cx="2929756" cy="694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312" name="公式" r:id="rId11" imgW="1803400" imgH="431800" progId="Equation.3">
                  <p:embed/>
                </p:oleObj>
              </mc:Choice>
              <mc:Fallback>
                <p:oleObj name="公式" r:id="rId11" imgW="1803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5613401"/>
                        <a:ext cx="2929756" cy="69435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9" name="Text Box 29"/>
          <p:cNvSpPr txBox="1">
            <a:spLocks noChangeArrowheads="1"/>
          </p:cNvSpPr>
          <p:nvPr/>
        </p:nvSpPr>
        <p:spPr bwMode="auto">
          <a:xfrm>
            <a:off x="1706121" y="5808663"/>
            <a:ext cx="4206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有</a:t>
            </a:r>
          </a:p>
        </p:txBody>
      </p:sp>
      <p:grpSp>
        <p:nvGrpSpPr>
          <p:cNvPr id="25634" name="Group 34"/>
          <p:cNvGrpSpPr>
            <a:grpSpLocks/>
          </p:cNvGrpSpPr>
          <p:nvPr/>
        </p:nvGrpSpPr>
        <p:grpSpPr bwMode="auto">
          <a:xfrm>
            <a:off x="476592" y="2566985"/>
            <a:ext cx="3070226" cy="690563"/>
            <a:chOff x="264" y="954"/>
            <a:chExt cx="1934" cy="435"/>
          </a:xfrm>
        </p:grpSpPr>
        <p:graphicFrame>
          <p:nvGraphicFramePr>
            <p:cNvPr id="25611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7571115"/>
                </p:ext>
              </p:extLst>
            </p:nvPr>
          </p:nvGraphicFramePr>
          <p:xfrm>
            <a:off x="833" y="954"/>
            <a:ext cx="1365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313" name="公式" r:id="rId13" imgW="1358310" imgH="431613" progId="Equation.3">
                    <p:embed/>
                  </p:oleObj>
                </mc:Choice>
                <mc:Fallback>
                  <p:oleObj name="公式" r:id="rId13" imgW="1358310" imgH="4316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" y="954"/>
                          <a:ext cx="1365" cy="43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1" name="Rectangle 31"/>
            <p:cNvSpPr>
              <a:spLocks noChangeArrowheads="1"/>
            </p:cNvSpPr>
            <p:nvPr/>
          </p:nvSpPr>
          <p:spPr bwMode="auto">
            <a:xfrm>
              <a:off x="264" y="1046"/>
              <a:ext cx="6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2000" b="1" dirty="0" smtClean="0">
                  <a:solidFill>
                    <a:srgbClr val="000000"/>
                  </a:solidFill>
                  <a:latin typeface="Times New Roman" pitchFamily="18" charset="0"/>
                </a:rPr>
                <a:t>输出：</a:t>
              </a:r>
              <a:endParaRPr lang="zh-CN" altLang="en-US" sz="2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pic>
        <p:nvPicPr>
          <p:cNvPr id="25632" name="Picture 3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062162"/>
            <a:ext cx="3058085" cy="1949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8540824" y="6309320"/>
            <a:ext cx="603176" cy="4572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BEB601F-9CFC-4FBF-BF93-7D9BD6F90430}" type="slidenum">
              <a:rPr lang="en-US" altLang="zh-CN" sz="2800" smtClean="0"/>
              <a:pPr eaLnBrk="1" hangingPunct="1"/>
              <a:t>23</a:t>
            </a:fld>
            <a:endParaRPr lang="en-US" altLang="zh-CN" sz="2800" dirty="0" smtClean="0"/>
          </a:p>
        </p:txBody>
      </p:sp>
      <p:sp>
        <p:nvSpPr>
          <p:cNvPr id="22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8.3 </a:t>
            </a:r>
            <a:r>
              <a:rPr lang="zh-CN" altLang="en-US" kern="0" dirty="0" smtClean="0"/>
              <a:t>前馈神经网络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3359" y="1548254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8.3.1 </a:t>
            </a:r>
            <a:r>
              <a:rPr lang="zh-CN" altLang="en-US" sz="2400" dirty="0" smtClean="0"/>
              <a:t>感知器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判决过程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510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3" grpId="0"/>
      <p:bldP spid="256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464120" y="2132856"/>
            <a:ext cx="55691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2000" b="1" dirty="0" smtClean="0">
                <a:solidFill>
                  <a:srgbClr val="000000"/>
                </a:solidFill>
                <a:latin typeface="Times New Roman" pitchFamily="18" charset="0"/>
              </a:rPr>
              <a:t>判决：</a:t>
            </a:r>
            <a:r>
              <a:rPr lang="en-US" altLang="zh-CN" sz="2000" i="1" dirty="0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类问题判决规则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(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神经元的输出函数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为</a:t>
            </a:r>
          </a:p>
        </p:txBody>
      </p:sp>
      <p:graphicFrame>
        <p:nvGraphicFramePr>
          <p:cNvPr id="26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367027"/>
              </p:ext>
            </p:extLst>
          </p:nvPr>
        </p:nvGraphicFramePr>
        <p:xfrm>
          <a:off x="1258590" y="2962920"/>
          <a:ext cx="19034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79" name="公式" r:id="rId3" imgW="952087" imgH="253890" progId="Equation.3">
                  <p:embed/>
                </p:oleObj>
              </mc:Choice>
              <mc:Fallback>
                <p:oleObj name="公式" r:id="rId3" imgW="952087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590" y="2962920"/>
                        <a:ext cx="190341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895727"/>
              </p:ext>
            </p:extLst>
          </p:nvPr>
        </p:nvGraphicFramePr>
        <p:xfrm>
          <a:off x="3131840" y="2708920"/>
          <a:ext cx="2362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80" name="公式" r:id="rId5" imgW="1181100" imgH="508000" progId="Equation.3">
                  <p:embed/>
                </p:oleObj>
              </mc:Choice>
              <mc:Fallback>
                <p:oleObj name="公式" r:id="rId5" imgW="11811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708920"/>
                        <a:ext cx="23622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463543"/>
              </p:ext>
            </p:extLst>
          </p:nvPr>
        </p:nvGraphicFramePr>
        <p:xfrm>
          <a:off x="5714702" y="3013720"/>
          <a:ext cx="12430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81" name="公式" r:id="rId7" imgW="622030" imgH="203112" progId="Equation.3">
                  <p:embed/>
                </p:oleObj>
              </mc:Choice>
              <mc:Fallback>
                <p:oleObj name="公式" r:id="rId7" imgW="62203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02" y="3013720"/>
                        <a:ext cx="12430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526590" y="3861048"/>
            <a:ext cx="73661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rgbClr val="000000"/>
                </a:solidFill>
              </a:rPr>
              <a:t>*</a:t>
            </a:r>
            <a:r>
              <a:rPr lang="zh-CN" altLang="en-US" sz="2000" dirty="0">
                <a:solidFill>
                  <a:srgbClr val="000000"/>
                </a:solidFill>
              </a:rPr>
              <a:t>正确判决的关键：输出层每个神经元必须有一组合适的权值。 </a:t>
            </a: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8540824" y="6309320"/>
            <a:ext cx="603176" cy="4572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BEB601F-9CFC-4FBF-BF93-7D9BD6F90430}" type="slidenum">
              <a:rPr lang="en-US" altLang="zh-CN" sz="2800" smtClean="0"/>
              <a:pPr eaLnBrk="1" hangingPunct="1"/>
              <a:t>24</a:t>
            </a:fld>
            <a:endParaRPr lang="en-US" altLang="zh-CN" sz="2800" dirty="0" smtClean="0"/>
          </a:p>
        </p:txBody>
      </p:sp>
      <p:sp>
        <p:nvSpPr>
          <p:cNvPr id="15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8.3 </a:t>
            </a:r>
            <a:r>
              <a:rPr lang="zh-CN" altLang="en-US" kern="0" dirty="0" smtClean="0"/>
              <a:t>前馈神经网络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3359" y="1548254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8.3.1 </a:t>
            </a:r>
            <a:r>
              <a:rPr lang="zh-CN" altLang="en-US" sz="2400" dirty="0" smtClean="0"/>
              <a:t>感知器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判决过程</a:t>
            </a:r>
            <a:endParaRPr lang="zh-CN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691680" y="4797152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感知器的关键是通过训练调权值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7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472995" y="2030460"/>
            <a:ext cx="518603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0000"/>
                </a:solidFill>
              </a:rPr>
              <a:t>关键技术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    （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）感知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器采用监督学习算法得到权值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；</a:t>
            </a:r>
            <a:endParaRPr lang="en-US" altLang="zh-CN" sz="2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</a:rPr>
              <a:t>   </a:t>
            </a:r>
            <a:r>
              <a:rPr lang="zh-CN" altLang="en-US" sz="2000" dirty="0" smtClean="0">
                <a:solidFill>
                  <a:srgbClr val="000000"/>
                </a:solidFill>
              </a:rPr>
              <a:t>（</a:t>
            </a:r>
            <a:r>
              <a:rPr lang="en-US" altLang="zh-CN" sz="2000" dirty="0" smtClean="0">
                <a:solidFill>
                  <a:srgbClr val="000000"/>
                </a:solidFill>
              </a:rPr>
              <a:t>2</a:t>
            </a:r>
            <a:r>
              <a:rPr lang="zh-CN" altLang="en-US" sz="2000" dirty="0" smtClean="0">
                <a:solidFill>
                  <a:srgbClr val="000000"/>
                </a:solidFill>
              </a:rPr>
              <a:t>）</a:t>
            </a:r>
            <a:r>
              <a:rPr lang="zh-CN" altLang="en-US" sz="2000" dirty="0">
                <a:solidFill>
                  <a:srgbClr val="000000"/>
                </a:solidFill>
              </a:rPr>
              <a:t>权值更新方法：</a:t>
            </a:r>
            <a:r>
              <a:rPr lang="el-GR" altLang="zh-CN" sz="2000" i="1" dirty="0">
                <a:solidFill>
                  <a:srgbClr val="000000"/>
                </a:solidFill>
              </a:rPr>
              <a:t>δ</a:t>
            </a:r>
            <a:r>
              <a:rPr lang="zh-CN" altLang="en-US" sz="2000" dirty="0">
                <a:solidFill>
                  <a:srgbClr val="000000"/>
                </a:solidFill>
              </a:rPr>
              <a:t>学习规则</a:t>
            </a:r>
            <a:endParaRPr lang="zh-CN" alt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8540824" y="6309320"/>
            <a:ext cx="603176" cy="4572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BEB601F-9CFC-4FBF-BF93-7D9BD6F90430}" type="slidenum">
              <a:rPr lang="en-US" altLang="zh-CN" sz="2800" smtClean="0"/>
              <a:pPr eaLnBrk="1" hangingPunct="1"/>
              <a:t>25</a:t>
            </a:fld>
            <a:endParaRPr lang="en-US" altLang="zh-CN" sz="2800" dirty="0" smtClean="0"/>
          </a:p>
        </p:txBody>
      </p:sp>
      <p:sp>
        <p:nvSpPr>
          <p:cNvPr id="15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8.3 </a:t>
            </a:r>
            <a:r>
              <a:rPr lang="zh-CN" altLang="en-US" kern="0" dirty="0" smtClean="0"/>
              <a:t>前馈神经网络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3359" y="1548254"/>
            <a:ext cx="4057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8.3.1 </a:t>
            </a:r>
            <a:r>
              <a:rPr lang="zh-CN" altLang="en-US" sz="2400" dirty="0" smtClean="0"/>
              <a:t>感知器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训练调权值过程</a:t>
            </a:r>
            <a:endParaRPr lang="zh-CN" altLang="en-US" sz="2400" dirty="0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493359" y="3212976"/>
            <a:ext cx="779732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算法步骤</a:t>
            </a:r>
            <a:endParaRPr lang="en-US" altLang="zh-CN" sz="2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    第一</a:t>
            </a:r>
            <a:r>
              <a:rPr lang="zh-CN" altLang="en-US" sz="2000" dirty="0">
                <a:solidFill>
                  <a:srgbClr val="000000"/>
                </a:solidFill>
              </a:rPr>
              <a:t>步：设置初始权值</a:t>
            </a:r>
            <a:r>
              <a:rPr lang="en-US" altLang="zh-CN" sz="2000" i="1" dirty="0" err="1">
                <a:solidFill>
                  <a:srgbClr val="000000"/>
                </a:solidFill>
              </a:rPr>
              <a:t>w</a:t>
            </a:r>
            <a:r>
              <a:rPr lang="en-US" altLang="zh-CN" sz="2000" i="1" baseline="-25000" dirty="0" err="1">
                <a:solidFill>
                  <a:srgbClr val="000000"/>
                </a:solidFill>
              </a:rPr>
              <a:t>ij</a:t>
            </a:r>
            <a:r>
              <a:rPr lang="en-US" altLang="zh-CN" sz="2000" dirty="0">
                <a:solidFill>
                  <a:srgbClr val="000000"/>
                </a:solidFill>
              </a:rPr>
              <a:t>(1)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r>
              <a:rPr lang="en-US" altLang="zh-CN" sz="2000" i="1" dirty="0">
                <a:solidFill>
                  <a:srgbClr val="000000"/>
                </a:solidFill>
              </a:rPr>
              <a:t>w</a:t>
            </a:r>
            <a:r>
              <a:rPr lang="en-US" altLang="zh-CN" sz="2000" baseline="-25000" dirty="0">
                <a:solidFill>
                  <a:srgbClr val="000000"/>
                </a:solidFill>
              </a:rPr>
              <a:t>(</a:t>
            </a:r>
            <a:r>
              <a:rPr lang="en-US" altLang="zh-CN" sz="2000" i="1" baseline="-25000" dirty="0">
                <a:solidFill>
                  <a:srgbClr val="000000"/>
                </a:solidFill>
              </a:rPr>
              <a:t>n</a:t>
            </a:r>
            <a:r>
              <a:rPr lang="en-US" altLang="zh-CN" sz="2000" baseline="-25000" dirty="0">
                <a:solidFill>
                  <a:srgbClr val="000000"/>
                </a:solidFill>
              </a:rPr>
              <a:t>+1)</a:t>
            </a:r>
            <a:r>
              <a:rPr lang="en-US" altLang="zh-CN" sz="2000" i="1" baseline="-25000" dirty="0">
                <a:solidFill>
                  <a:srgbClr val="000000"/>
                </a:solidFill>
              </a:rPr>
              <a:t>j</a:t>
            </a:r>
            <a:r>
              <a:rPr lang="en-US" altLang="zh-CN" sz="2000" dirty="0">
                <a:solidFill>
                  <a:srgbClr val="000000"/>
                </a:solidFill>
              </a:rPr>
              <a:t>(1)</a:t>
            </a:r>
            <a:r>
              <a:rPr lang="zh-CN" altLang="en-US" sz="2000" dirty="0">
                <a:solidFill>
                  <a:srgbClr val="000000"/>
                </a:solidFill>
              </a:rPr>
              <a:t>为第</a:t>
            </a:r>
            <a:r>
              <a:rPr lang="en-US" altLang="zh-CN" sz="2000" i="1" dirty="0">
                <a:solidFill>
                  <a:srgbClr val="000000"/>
                </a:solidFill>
              </a:rPr>
              <a:t>j</a:t>
            </a:r>
            <a:r>
              <a:rPr lang="zh-CN" altLang="en-US" sz="2000" dirty="0">
                <a:solidFill>
                  <a:srgbClr val="000000"/>
                </a:solidFill>
              </a:rPr>
              <a:t>个神经元的阈值</a:t>
            </a:r>
            <a:r>
              <a:rPr lang="zh-CN" altLang="en-US" sz="2000" dirty="0" smtClean="0">
                <a:solidFill>
                  <a:srgbClr val="000000"/>
                </a:solidFill>
              </a:rPr>
              <a:t>。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第二</a:t>
            </a:r>
            <a:r>
              <a:rPr lang="zh-CN" altLang="en-US" sz="2000" dirty="0">
                <a:solidFill>
                  <a:srgbClr val="000000"/>
                </a:solidFill>
              </a:rPr>
              <a:t>步：输入新的模式向量。</a:t>
            </a:r>
          </a:p>
          <a:p>
            <a:pPr eaLnBrk="1" hangingPunct="1"/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第三</a:t>
            </a:r>
            <a:r>
              <a:rPr lang="zh-CN" altLang="en-US" sz="2000" dirty="0">
                <a:solidFill>
                  <a:srgbClr val="000000"/>
                </a:solidFill>
              </a:rPr>
              <a:t>步：计算神经元的实际输出</a:t>
            </a:r>
            <a:r>
              <a:rPr lang="zh-CN" altLang="en-US" sz="2000" dirty="0" smtClean="0">
                <a:solidFill>
                  <a:srgbClr val="000000"/>
                </a:solidFill>
              </a:rPr>
              <a:t>。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cs typeface="Times New Roman" pitchFamily="18" charset="0"/>
              </a:rPr>
              <a:t>            设</a:t>
            </a:r>
            <a:r>
              <a:rPr lang="zh-CN" altLang="en-US" sz="2000" dirty="0">
                <a:solidFill>
                  <a:srgbClr val="000000"/>
                </a:solidFill>
                <a:cs typeface="Times New Roman" pitchFamily="18" charset="0"/>
              </a:rPr>
              <a:t>第</a:t>
            </a:r>
            <a:r>
              <a:rPr lang="en-US" altLang="zh-CN" sz="2000" i="1" dirty="0">
                <a:solidFill>
                  <a:srgbClr val="000000"/>
                </a:solidFill>
              </a:rPr>
              <a:t>k</a:t>
            </a:r>
            <a:r>
              <a:rPr lang="zh-CN" altLang="en-US" sz="2000" dirty="0">
                <a:solidFill>
                  <a:srgbClr val="000000"/>
                </a:solidFill>
                <a:cs typeface="Times New Roman" pitchFamily="18" charset="0"/>
              </a:rPr>
              <a:t>次输入的模式向量为</a:t>
            </a:r>
            <a:r>
              <a:rPr lang="en-US" altLang="zh-CN" sz="2000" b="1" i="1" dirty="0" err="1">
                <a:solidFill>
                  <a:srgbClr val="000000"/>
                </a:solidFill>
              </a:rPr>
              <a:t>X</a:t>
            </a:r>
            <a:r>
              <a:rPr lang="en-US" altLang="zh-CN" sz="2000" i="1" baseline="-30000" dirty="0" err="1">
                <a:solidFill>
                  <a:srgbClr val="000000"/>
                </a:solidFill>
              </a:rPr>
              <a:t>k</a:t>
            </a:r>
            <a:r>
              <a:rPr lang="zh-CN" altLang="en-US" sz="2000" dirty="0">
                <a:solidFill>
                  <a:srgbClr val="000000"/>
                </a:solidFill>
                <a:cs typeface="Times New Roman" pitchFamily="18" charset="0"/>
              </a:rPr>
              <a:t>，与第</a:t>
            </a:r>
            <a:r>
              <a:rPr lang="en-US" altLang="zh-CN" sz="2000" i="1" dirty="0">
                <a:solidFill>
                  <a:srgbClr val="000000"/>
                </a:solidFill>
              </a:rPr>
              <a:t>j</a:t>
            </a:r>
            <a:r>
              <a:rPr lang="zh-CN" altLang="en-US" sz="2000" dirty="0">
                <a:solidFill>
                  <a:srgbClr val="000000"/>
                </a:solidFill>
                <a:cs typeface="Times New Roman" pitchFamily="18" charset="0"/>
              </a:rPr>
              <a:t>个神经元相连的权向量</a:t>
            </a:r>
            <a:r>
              <a:rPr lang="zh-CN" altLang="en-US" sz="2000" dirty="0" smtClean="0">
                <a:solidFill>
                  <a:srgbClr val="000000"/>
                </a:solidFill>
                <a:cs typeface="Times New Roman" pitchFamily="18" charset="0"/>
              </a:rPr>
              <a:t>为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75930"/>
              </p:ext>
            </p:extLst>
          </p:nvPr>
        </p:nvGraphicFramePr>
        <p:xfrm>
          <a:off x="1331641" y="4941168"/>
          <a:ext cx="3816424" cy="469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308" name="公式" r:id="rId3" imgW="1930400" imgH="254000" progId="Equation.3">
                  <p:embed/>
                </p:oleObj>
              </mc:Choice>
              <mc:Fallback>
                <p:oleObj name="公式" r:id="rId3" imgW="19304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1" y="4941168"/>
                        <a:ext cx="3816424" cy="4698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1259632" y="5445224"/>
            <a:ext cx="30764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第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个神经元的实际输出为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13292"/>
              </p:ext>
            </p:extLst>
          </p:nvPr>
        </p:nvGraphicFramePr>
        <p:xfrm>
          <a:off x="1907704" y="5845334"/>
          <a:ext cx="2792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309" name="公式" r:id="rId5" imgW="1396394" imgH="253890" progId="Equation.3">
                  <p:embed/>
                </p:oleObj>
              </mc:Choice>
              <mc:Fallback>
                <p:oleObj name="公式" r:id="rId5" imgW="1396394" imgH="25389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5845334"/>
                        <a:ext cx="2792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594526"/>
              </p:ext>
            </p:extLst>
          </p:nvPr>
        </p:nvGraphicFramePr>
        <p:xfrm>
          <a:off x="5037524" y="5869531"/>
          <a:ext cx="12430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310" name="公式" r:id="rId7" imgW="622030" imgH="203112" progId="Equation.3">
                  <p:embed/>
                </p:oleObj>
              </mc:Choice>
              <mc:Fallback>
                <p:oleObj name="公式" r:id="rId7" imgW="622030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524" y="5869531"/>
                        <a:ext cx="12430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696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9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547688" y="2132856"/>
            <a:ext cx="24929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第四步：修正权值。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3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2878"/>
              </p:ext>
            </p:extLst>
          </p:nvPr>
        </p:nvGraphicFramePr>
        <p:xfrm>
          <a:off x="1792818" y="2636912"/>
          <a:ext cx="46259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969" name="公式" r:id="rId3" imgW="2247840" imgH="241200" progId="Equation.3">
                  <p:embed/>
                </p:oleObj>
              </mc:Choice>
              <mc:Fallback>
                <p:oleObj name="公式" r:id="rId3" imgW="2247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818" y="2636912"/>
                        <a:ext cx="462597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1794183" y="3317291"/>
            <a:ext cx="35092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i="1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zh-CN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：第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个神经元的期望输出。</a:t>
            </a:r>
          </a:p>
        </p:txBody>
      </p:sp>
      <p:graphicFrame>
        <p:nvGraphicFramePr>
          <p:cNvPr id="3073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49752"/>
              </p:ext>
            </p:extLst>
          </p:nvPr>
        </p:nvGraphicFramePr>
        <p:xfrm>
          <a:off x="1849292" y="3861048"/>
          <a:ext cx="26400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970" name="公式" r:id="rId5" imgW="1320227" imgH="482391" progId="Equation.3">
                  <p:embed/>
                </p:oleObj>
              </mc:Choice>
              <mc:Fallback>
                <p:oleObj name="公式" r:id="rId5" imgW="1320227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292" y="3861048"/>
                        <a:ext cx="2640012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77453"/>
              </p:ext>
            </p:extLst>
          </p:nvPr>
        </p:nvGraphicFramePr>
        <p:xfrm>
          <a:off x="4681970" y="4149080"/>
          <a:ext cx="12430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971" name="公式" r:id="rId7" imgW="622030" imgH="203112" progId="Equation.3">
                  <p:embed/>
                </p:oleObj>
              </mc:Choice>
              <mc:Fallback>
                <p:oleObj name="公式" r:id="rId7" imgW="62203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970" y="4149080"/>
                        <a:ext cx="12430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685800" y="5014883"/>
            <a:ext cx="2749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第五步：转到第二步。</a:t>
            </a: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852488" y="5521295"/>
            <a:ext cx="58913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当全部学习样本都能正确分类时，学习过程结束。 </a:t>
            </a:r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855479" y="5902168"/>
            <a:ext cx="60676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2000" dirty="0">
                <a:solidFill>
                  <a:srgbClr val="663300"/>
                </a:solidFill>
                <a:latin typeface="Times New Roman" pitchFamily="18" charset="0"/>
              </a:rPr>
              <a:t>经验证明，当</a:t>
            </a:r>
            <a:r>
              <a:rPr lang="en-US" altLang="zh-CN" sz="2000" i="1" dirty="0">
                <a:solidFill>
                  <a:srgbClr val="663300"/>
                </a:solidFill>
                <a:latin typeface="Times New Roman" pitchFamily="18" charset="0"/>
              </a:rPr>
              <a:t>η</a:t>
            </a:r>
            <a:r>
              <a:rPr lang="zh-CN" altLang="en-US" sz="2000" dirty="0">
                <a:solidFill>
                  <a:srgbClr val="663300"/>
                </a:solidFill>
                <a:latin typeface="Times New Roman" pitchFamily="18" charset="0"/>
              </a:rPr>
              <a:t>随</a:t>
            </a:r>
            <a:r>
              <a:rPr lang="en-US" altLang="zh-CN" sz="2000" i="1" dirty="0">
                <a:solidFill>
                  <a:srgbClr val="663300"/>
                </a:solidFill>
                <a:latin typeface="Times New Roman" pitchFamily="18" charset="0"/>
              </a:rPr>
              <a:t>k</a:t>
            </a:r>
            <a:r>
              <a:rPr lang="zh-CN" altLang="en-US" sz="2000" dirty="0">
                <a:solidFill>
                  <a:srgbClr val="663300"/>
                </a:solidFill>
                <a:latin typeface="Times New Roman" pitchFamily="18" charset="0"/>
              </a:rPr>
              <a:t>的增加而减小时，算法一定收敛。</a:t>
            </a:r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8540824" y="6309320"/>
            <a:ext cx="603176" cy="4572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BEB601F-9CFC-4FBF-BF93-7D9BD6F90430}" type="slidenum">
              <a:rPr lang="en-US" altLang="zh-CN" sz="2800" smtClean="0"/>
              <a:pPr eaLnBrk="1" hangingPunct="1"/>
              <a:t>26</a:t>
            </a:fld>
            <a:endParaRPr lang="en-US" altLang="zh-CN" sz="2800" dirty="0" smtClean="0"/>
          </a:p>
        </p:txBody>
      </p:sp>
      <p:sp>
        <p:nvSpPr>
          <p:cNvPr id="17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8.3 </a:t>
            </a:r>
            <a:r>
              <a:rPr lang="zh-CN" altLang="en-US" kern="0" dirty="0" smtClean="0"/>
              <a:t>前馈神经网络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3359" y="1548254"/>
            <a:ext cx="4980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8.3.1 </a:t>
            </a:r>
            <a:r>
              <a:rPr lang="zh-CN" altLang="en-US" sz="2400" dirty="0" smtClean="0"/>
              <a:t>感知器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训练调权值过程（续）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877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3" grpId="0"/>
      <p:bldP spid="30736" grpId="0"/>
      <p:bldP spid="30742" grpId="0"/>
      <p:bldP spid="30743" grpId="0"/>
      <p:bldP spid="3074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541645" y="2038501"/>
            <a:ext cx="488840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000000"/>
                </a:solidFill>
              </a:rPr>
              <a:t>局限</a:t>
            </a:r>
            <a:endParaRPr lang="en-US" altLang="zh-CN" sz="2000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</a:rPr>
              <a:t>    要求模式类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线性可分，导致其学习能力</a:t>
            </a:r>
            <a:r>
              <a:rPr lang="zh-CN" altLang="en-US" sz="2000" dirty="0">
                <a:solidFill>
                  <a:srgbClr val="000000"/>
                </a:solidFill>
              </a:rPr>
              <a:t>有限。例如，右边的</a:t>
            </a:r>
            <a:r>
              <a:rPr lang="en-US" altLang="zh-CN" sz="2000" dirty="0">
                <a:solidFill>
                  <a:srgbClr val="000000"/>
                </a:solidFill>
              </a:rPr>
              <a:t>XOR</a:t>
            </a:r>
            <a:r>
              <a:rPr lang="zh-CN" altLang="en-US" sz="2000" dirty="0">
                <a:solidFill>
                  <a:srgbClr val="000000"/>
                </a:solidFill>
              </a:rPr>
              <a:t>运算，不能用一条直线分类</a:t>
            </a:r>
            <a:r>
              <a:rPr lang="zh-CN" altLang="en-US" sz="2000" dirty="0" smtClean="0">
                <a:solidFill>
                  <a:srgbClr val="000000"/>
                </a:solidFill>
              </a:rPr>
              <a:t>。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8540824" y="6309320"/>
            <a:ext cx="603176" cy="4572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BEB601F-9CFC-4FBF-BF93-7D9BD6F90430}" type="slidenum">
              <a:rPr lang="en-US" altLang="zh-CN" sz="2800" smtClean="0"/>
              <a:pPr eaLnBrk="1" hangingPunct="1"/>
              <a:t>27</a:t>
            </a:fld>
            <a:endParaRPr lang="en-US" altLang="zh-CN" sz="2800" dirty="0" smtClean="0"/>
          </a:p>
        </p:txBody>
      </p:sp>
      <p:sp>
        <p:nvSpPr>
          <p:cNvPr id="17" name="标题 1"/>
          <p:cNvSpPr txBox="1">
            <a:spLocks noChangeArrowheads="1"/>
          </p:cNvSpPr>
          <p:nvPr/>
        </p:nvSpPr>
        <p:spPr>
          <a:xfrm>
            <a:off x="685800" y="609600"/>
            <a:ext cx="7702550" cy="94615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8.3 </a:t>
            </a:r>
            <a:r>
              <a:rPr lang="zh-CN" altLang="en-US" kern="0" dirty="0" smtClean="0"/>
              <a:t>前馈神经网络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3359" y="1548254"/>
            <a:ext cx="2518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8.3.1 </a:t>
            </a:r>
            <a:r>
              <a:rPr lang="zh-CN" altLang="en-US" sz="2400" dirty="0" smtClean="0"/>
              <a:t>感知器</a:t>
            </a:r>
            <a:r>
              <a:rPr lang="en-US" altLang="zh-CN" sz="2400" dirty="0" smtClean="0"/>
              <a:t>-</a:t>
            </a:r>
            <a:r>
              <a:rPr lang="zh-CN" altLang="en-US" sz="2400" dirty="0"/>
              <a:t>局限</a:t>
            </a:r>
          </a:p>
        </p:txBody>
      </p:sp>
      <p:graphicFrame>
        <p:nvGraphicFramePr>
          <p:cNvPr id="3" name="对象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58726890"/>
              </p:ext>
            </p:extLst>
          </p:nvPr>
        </p:nvGraphicFramePr>
        <p:xfrm>
          <a:off x="5364088" y="2780928"/>
          <a:ext cx="3528392" cy="3507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56" name="Visio" r:id="rId3" imgW="2164690" imgH="2153412" progId="Visio.Drawing.11">
                  <p:embed/>
                </p:oleObj>
              </mc:Choice>
              <mc:Fallback>
                <p:oleObj name="Visio" r:id="rId3" imgW="2164690" imgH="2153412" progId="Visio.Drawing.11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2780928"/>
                        <a:ext cx="3528392" cy="35073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3359" y="3645024"/>
            <a:ext cx="47267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XOR</a:t>
            </a:r>
            <a:r>
              <a:rPr lang="zh-CN" altLang="en-US" sz="2000" dirty="0" smtClean="0"/>
              <a:t>运算的分类方法（两层感知器）</a:t>
            </a:r>
            <a:endParaRPr lang="en-US" altLang="zh-CN" sz="2000" dirty="0" smtClean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000" kern="0" dirty="0" smtClean="0"/>
              <a:t>确定</a:t>
            </a:r>
            <a:r>
              <a:rPr lang="zh-CN" altLang="en-US" sz="2000" kern="0" dirty="0"/>
              <a:t>两条分界线，每个分界线实现对平面的一个</a:t>
            </a:r>
            <a:r>
              <a:rPr lang="zh-CN" altLang="en-US" sz="2000" kern="0" dirty="0" smtClean="0"/>
              <a:t>分类</a:t>
            </a:r>
            <a:endParaRPr lang="en-US" altLang="zh-CN" sz="2000" kern="0" dirty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000" kern="0" dirty="0" smtClean="0"/>
              <a:t>将</a:t>
            </a:r>
            <a:r>
              <a:rPr lang="zh-CN" altLang="en-US" sz="2000" kern="0" dirty="0"/>
              <a:t>第一步的结果组合起来，实现正确分类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3359" y="5445224"/>
            <a:ext cx="4936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</a:rPr>
              <a:t>对于需要更多判决界面的复杂分类，两层感知器</a:t>
            </a:r>
            <a:r>
              <a:rPr lang="zh-CN" altLang="en-US" sz="2000" dirty="0" smtClean="0">
                <a:solidFill>
                  <a:srgbClr val="000000"/>
                </a:solidFill>
              </a:rPr>
              <a:t>无能为力，</a:t>
            </a:r>
            <a:r>
              <a:rPr lang="zh-CN" altLang="en-US" sz="2000" dirty="0" smtClean="0">
                <a:solidFill>
                  <a:srgbClr val="FF0000"/>
                </a:solidFill>
              </a:rPr>
              <a:t>故需要更多层感知器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99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02550" cy="946150"/>
          </a:xfrm>
        </p:spPr>
        <p:txBody>
          <a:bodyPr/>
          <a:lstStyle/>
          <a:p>
            <a:r>
              <a:rPr lang="en-US" altLang="zh-CN" dirty="0" smtClean="0"/>
              <a:t>8.3 </a:t>
            </a:r>
            <a:r>
              <a:rPr lang="zh-CN" altLang="en-US" dirty="0" smtClean="0"/>
              <a:t>前馈神经网络</a:t>
            </a: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>
              <a:latin typeface="Tahoma" pitchFamily="34" charset="0"/>
            </a:endParaRPr>
          </a:p>
        </p:txBody>
      </p:sp>
      <p:sp>
        <p:nvSpPr>
          <p:cNvPr id="38917" name="矩形 1"/>
          <p:cNvSpPr>
            <a:spLocks noChangeArrowheads="1"/>
          </p:cNvSpPr>
          <p:nvPr/>
        </p:nvSpPr>
        <p:spPr bwMode="auto">
          <a:xfrm>
            <a:off x="8604448" y="6309014"/>
            <a:ext cx="5496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C3A3E-B395-4A54-B8BA-FAAE45B4AD35}" type="slidenum">
              <a:rPr lang="en-US" altLang="zh-CN" sz="28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755576" y="1628800"/>
            <a:ext cx="4434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8.3.2 BP</a:t>
            </a:r>
            <a:r>
              <a:rPr lang="zh-CN" altLang="en-US" sz="2400" dirty="0" smtClean="0"/>
              <a:t>网络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多层感知器的设计</a:t>
            </a:r>
            <a:endParaRPr lang="zh-CN" altLang="en-US" sz="2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1560" y="2276872"/>
            <a:ext cx="792088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zh-CN" altLang="en-US" sz="2000" kern="0" dirty="0"/>
              <a:t>（</a:t>
            </a:r>
            <a:r>
              <a:rPr lang="en-US" altLang="zh-CN" sz="2000" kern="0" dirty="0"/>
              <a:t>1</a:t>
            </a:r>
            <a:r>
              <a:rPr lang="zh-CN" altLang="en-US" sz="2000" kern="0" dirty="0"/>
              <a:t>）选定层</a:t>
            </a:r>
            <a:r>
              <a:rPr lang="zh-CN" altLang="en-US" sz="2000" kern="0" dirty="0" smtClean="0"/>
              <a:t>数</a:t>
            </a:r>
            <a:endParaRPr lang="en-US" altLang="zh-CN" sz="2000" kern="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kern="0" dirty="0"/>
              <a:t> </a:t>
            </a:r>
            <a:r>
              <a:rPr lang="en-US" altLang="zh-CN" sz="2000" kern="0" dirty="0" smtClean="0"/>
              <a:t>       </a:t>
            </a:r>
            <a:r>
              <a:rPr lang="zh-CN" altLang="en-US" sz="2000" kern="0" dirty="0" smtClean="0"/>
              <a:t>包括一个输入层、一个输出层和多个隐藏层；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000" kern="0" dirty="0"/>
              <a:t>（</a:t>
            </a:r>
            <a:r>
              <a:rPr lang="en-US" altLang="zh-CN" sz="2000" kern="0" dirty="0"/>
              <a:t>2</a:t>
            </a:r>
            <a:r>
              <a:rPr lang="zh-CN" altLang="en-US" sz="2000" kern="0" dirty="0"/>
              <a:t>）</a:t>
            </a:r>
            <a:r>
              <a:rPr lang="zh-CN" altLang="en-US" sz="2000" kern="0" dirty="0" smtClean="0"/>
              <a:t>输入层</a:t>
            </a:r>
            <a:endParaRPr lang="en-US" altLang="zh-CN" sz="2000" kern="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kern="0" dirty="0"/>
              <a:t> </a:t>
            </a:r>
            <a:r>
              <a:rPr lang="en-US" altLang="zh-CN" sz="2000" kern="0" dirty="0" smtClean="0"/>
              <a:t>       </a:t>
            </a:r>
            <a:r>
              <a:rPr lang="zh-CN" altLang="en-US" sz="2000" kern="0" dirty="0" smtClean="0"/>
              <a:t>输入层节点数为输入特征的维数</a:t>
            </a:r>
            <a:r>
              <a:rPr lang="en-US" altLang="zh-CN" sz="2000" kern="0" dirty="0" smtClean="0"/>
              <a:t>d</a:t>
            </a:r>
            <a:r>
              <a:rPr lang="zh-CN" altLang="en-US" sz="2000" kern="0" dirty="0" smtClean="0"/>
              <a:t>，映射函数采用线性函数；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000" kern="0" dirty="0"/>
              <a:t>（</a:t>
            </a:r>
            <a:r>
              <a:rPr lang="en-US" altLang="zh-CN" sz="2000" kern="0" dirty="0"/>
              <a:t>3</a:t>
            </a:r>
            <a:r>
              <a:rPr lang="zh-CN" altLang="en-US" sz="2000" kern="0" dirty="0"/>
              <a:t>）</a:t>
            </a:r>
            <a:r>
              <a:rPr lang="zh-CN" altLang="en-US" sz="2000" kern="0" dirty="0" smtClean="0"/>
              <a:t>隐含层</a:t>
            </a:r>
            <a:endParaRPr lang="en-US" altLang="zh-CN" sz="2000" kern="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kern="0" dirty="0"/>
              <a:t> </a:t>
            </a:r>
            <a:r>
              <a:rPr lang="en-US" altLang="zh-CN" sz="2000" kern="0" dirty="0" smtClean="0"/>
              <a:t>       </a:t>
            </a:r>
            <a:r>
              <a:rPr lang="zh-CN" altLang="en-US" sz="2000" kern="0" dirty="0" smtClean="0"/>
              <a:t>隐含层节点数需要设定，一般来说，隐层节点数越多，网络的分类能力越强，映射函数一般采用</a:t>
            </a:r>
            <a:r>
              <a:rPr lang="en-US" altLang="zh-CN" sz="2000" kern="0" dirty="0" smtClean="0"/>
              <a:t>Sigmoid</a:t>
            </a:r>
            <a:r>
              <a:rPr lang="zh-CN" altLang="en-US" sz="2000" kern="0" dirty="0" smtClean="0"/>
              <a:t>函数；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000" kern="0" dirty="0"/>
              <a:t>（</a:t>
            </a:r>
            <a:r>
              <a:rPr lang="en-US" altLang="zh-CN" sz="2000" kern="0" dirty="0"/>
              <a:t>4</a:t>
            </a:r>
            <a:r>
              <a:rPr lang="zh-CN" altLang="en-US" sz="2000" kern="0" dirty="0"/>
              <a:t>）</a:t>
            </a:r>
            <a:r>
              <a:rPr lang="zh-CN" altLang="en-US" sz="2000" kern="0" dirty="0" smtClean="0"/>
              <a:t>输出层</a:t>
            </a:r>
            <a:endParaRPr lang="en-US" altLang="zh-CN" sz="2000" kern="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kern="0" dirty="0"/>
              <a:t> </a:t>
            </a:r>
            <a:r>
              <a:rPr lang="en-US" altLang="zh-CN" sz="2000" kern="0" dirty="0" smtClean="0"/>
              <a:t>       </a:t>
            </a:r>
            <a:r>
              <a:rPr lang="zh-CN" altLang="en-US" sz="2000" kern="0" dirty="0" smtClean="0"/>
              <a:t>输出层节点数可以等于类别数</a:t>
            </a:r>
            <a:r>
              <a:rPr lang="en-US" altLang="zh-CN" sz="2000" kern="0" dirty="0" smtClean="0"/>
              <a:t>c</a:t>
            </a:r>
            <a:r>
              <a:rPr lang="zh-CN" altLang="en-US" sz="2000" kern="0" dirty="0" smtClean="0"/>
              <a:t>，也可以采用编码输出的方式，少于类别数</a:t>
            </a:r>
            <a:r>
              <a:rPr lang="en-US" altLang="zh-CN" sz="2000" kern="0" dirty="0" smtClean="0"/>
              <a:t>c</a:t>
            </a:r>
            <a:r>
              <a:rPr lang="zh-CN" altLang="en-US" sz="2000" kern="0" dirty="0" smtClean="0"/>
              <a:t>，输出函数可以采用线性函数或</a:t>
            </a:r>
            <a:r>
              <a:rPr lang="en-US" altLang="zh-CN" sz="2000" kern="0" dirty="0" smtClean="0"/>
              <a:t>Sigmoid</a:t>
            </a:r>
            <a:r>
              <a:rPr lang="zh-CN" altLang="en-US" sz="2000" kern="0" dirty="0" smtClean="0"/>
              <a:t>函数。</a:t>
            </a:r>
            <a:endParaRPr lang="zh-CN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14861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2276872"/>
            <a:ext cx="7821613" cy="864096"/>
          </a:xfrm>
        </p:spPr>
        <p:txBody>
          <a:bodyPr/>
          <a:lstStyle/>
          <a:p>
            <a:r>
              <a:rPr lang="zh-CN" altLang="en-US" sz="2000" dirty="0"/>
              <a:t>隐含层实现对输入空间的非线性映射，输出层实现线性分类；</a:t>
            </a:r>
          </a:p>
          <a:p>
            <a:r>
              <a:rPr lang="zh-CN" altLang="en-US" sz="2000" dirty="0"/>
              <a:t>非线性映射方式和线性判别函数可以同时学习。</a:t>
            </a:r>
          </a:p>
        </p:txBody>
      </p:sp>
      <p:graphicFrame>
        <p:nvGraphicFramePr>
          <p:cNvPr id="5222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7071682"/>
              </p:ext>
            </p:extLst>
          </p:nvPr>
        </p:nvGraphicFramePr>
        <p:xfrm>
          <a:off x="1259632" y="2996952"/>
          <a:ext cx="6634162" cy="315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71" name="Visio" r:id="rId3" imgW="5252542" imgH="2600896" progId="Visio.Drawing.11">
                  <p:embed/>
                </p:oleObj>
              </mc:Choice>
              <mc:Fallback>
                <p:oleObj name="Visio" r:id="rId3" imgW="5252542" imgH="260089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996952"/>
                        <a:ext cx="6634162" cy="315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02550" cy="946150"/>
          </a:xfrm>
        </p:spPr>
        <p:txBody>
          <a:bodyPr/>
          <a:lstStyle/>
          <a:p>
            <a:r>
              <a:rPr lang="en-US" altLang="zh-CN" dirty="0" smtClean="0"/>
              <a:t>8.3 </a:t>
            </a:r>
            <a:r>
              <a:rPr lang="zh-CN" altLang="en-US" dirty="0" smtClean="0"/>
              <a:t>前馈神经网络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1628800"/>
            <a:ext cx="4434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8.3.2 BP</a:t>
            </a:r>
            <a:r>
              <a:rPr lang="zh-CN" altLang="en-US" sz="2400" dirty="0" smtClean="0"/>
              <a:t>网络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多层感知器的分类</a:t>
            </a:r>
            <a:endParaRPr lang="zh-CN" altLang="en-US" sz="2400" dirty="0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8540824" y="6309320"/>
            <a:ext cx="603176" cy="4572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BEB601F-9CFC-4FBF-BF93-7D9BD6F90430}" type="slidenum">
              <a:rPr lang="en-US" altLang="zh-CN" sz="2800" smtClean="0"/>
              <a:pPr eaLnBrk="1" hangingPunct="1"/>
              <a:t>29</a:t>
            </a:fld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0061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>
              <a:latin typeface="Tahoma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第五章 </a:t>
            </a:r>
            <a:r>
              <a:rPr lang="zh-CN" altLang="en-US" dirty="0"/>
              <a:t>回顾</a:t>
            </a:r>
            <a:endParaRPr lang="zh-CN" altLang="zh-CN" dirty="0" smtClean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801"/>
            <a:ext cx="7772400" cy="43924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400" dirty="0" smtClean="0"/>
              <a:t>5.3 </a:t>
            </a:r>
            <a:r>
              <a:rPr lang="zh-CN" altLang="en-US" sz="2400" dirty="0" smtClean="0"/>
              <a:t>基于类内散布矩阵的单类模式特征提取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能描述使用类内距离进行特征提取的原理。</a:t>
            </a:r>
            <a:endParaRPr lang="en-US" altLang="zh-CN" sz="2000" dirty="0"/>
          </a:p>
          <a:p>
            <a:pPr lvl="1"/>
            <a:r>
              <a:rPr lang="zh-CN" altLang="en-US" sz="2000" dirty="0"/>
              <a:t>会使用类内距离提取单类特征</a:t>
            </a:r>
            <a:endParaRPr lang="en-US" altLang="zh-CN" sz="2000" dirty="0"/>
          </a:p>
          <a:p>
            <a:r>
              <a:rPr lang="en-US" altLang="zh-CN" sz="2400" dirty="0" smtClean="0"/>
              <a:t>5.4 </a:t>
            </a:r>
            <a:r>
              <a:rPr lang="zh-CN" altLang="en-US" sz="2400" dirty="0" smtClean="0"/>
              <a:t>基于</a:t>
            </a:r>
            <a:r>
              <a:rPr lang="en-US" altLang="zh-CN" sz="2400" dirty="0" smtClean="0"/>
              <a:t>K-L</a:t>
            </a:r>
            <a:r>
              <a:rPr lang="zh-CN" altLang="en-US" sz="2400" dirty="0" smtClean="0"/>
              <a:t>变换的多类模式特征提取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能描述使用</a:t>
            </a:r>
            <a:r>
              <a:rPr lang="en-US" altLang="zh-CN" sz="2000" dirty="0"/>
              <a:t>K-L</a:t>
            </a:r>
            <a:r>
              <a:rPr lang="zh-CN" altLang="en-US" sz="2000" dirty="0"/>
              <a:t>变换进行特征提取的原理</a:t>
            </a:r>
            <a:endParaRPr lang="en-US" altLang="zh-CN" sz="2000" dirty="0"/>
          </a:p>
          <a:p>
            <a:pPr lvl="1"/>
            <a:r>
              <a:rPr lang="zh-CN" altLang="en-US" sz="2000" dirty="0"/>
              <a:t>会</a:t>
            </a:r>
            <a:r>
              <a:rPr lang="zh-CN" altLang="en-US" sz="2000" dirty="0" smtClean="0"/>
              <a:t>使用</a:t>
            </a:r>
            <a:r>
              <a:rPr lang="en-US" altLang="zh-CN" sz="2000" dirty="0" smtClean="0"/>
              <a:t>K-L</a:t>
            </a:r>
            <a:r>
              <a:rPr lang="zh-CN" altLang="en-US" sz="2000" dirty="0"/>
              <a:t>变换提取多类</a:t>
            </a:r>
            <a:r>
              <a:rPr lang="zh-CN" altLang="en-US" sz="2000" dirty="0" smtClean="0"/>
              <a:t>特征</a:t>
            </a:r>
            <a:endParaRPr lang="en-US" altLang="zh-CN" sz="2000" dirty="0" smtClean="0"/>
          </a:p>
          <a:p>
            <a:r>
              <a:rPr lang="en-US" altLang="zh-CN" sz="2400" dirty="0" smtClean="0"/>
              <a:t>5.5 </a:t>
            </a:r>
            <a:r>
              <a:rPr lang="zh-CN" altLang="en-US" sz="2400" dirty="0" smtClean="0"/>
              <a:t>特征选择</a:t>
            </a:r>
            <a:endParaRPr lang="en-US" altLang="zh-CN" sz="2000" dirty="0"/>
          </a:p>
          <a:p>
            <a:pPr lvl="1"/>
            <a:r>
              <a:rPr lang="zh-CN" altLang="en-US" sz="2000" dirty="0"/>
              <a:t>能用自己的语言描述特征选择是干什么的</a:t>
            </a:r>
            <a:endParaRPr lang="en-US" altLang="zh-CN" sz="2000" dirty="0"/>
          </a:p>
          <a:p>
            <a:pPr lvl="1"/>
            <a:r>
              <a:rPr lang="zh-CN" altLang="en-US" sz="2000" dirty="0"/>
              <a:t>能说明特征选择准则中的各物理量含义</a:t>
            </a:r>
            <a:endParaRPr lang="en-US" altLang="zh-CN" sz="2000" dirty="0"/>
          </a:p>
          <a:p>
            <a:pPr lvl="1"/>
            <a:r>
              <a:rPr lang="zh-CN" altLang="en-US" sz="2000" dirty="0"/>
              <a:t>能使用特征选择算法选择特征</a:t>
            </a:r>
            <a:endParaRPr lang="en-US" altLang="zh-CN" sz="2000" dirty="0"/>
          </a:p>
        </p:txBody>
      </p:sp>
      <p:sp>
        <p:nvSpPr>
          <p:cNvPr id="51205" name="矩形 1"/>
          <p:cNvSpPr>
            <a:spLocks noChangeArrowheads="1"/>
          </p:cNvSpPr>
          <p:nvPr/>
        </p:nvSpPr>
        <p:spPr bwMode="auto">
          <a:xfrm>
            <a:off x="8760787" y="6334124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DFAF86-25B7-4530-8EC2-381E2FE2E14E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92708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8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527459"/>
              </p:ext>
            </p:extLst>
          </p:nvPr>
        </p:nvGraphicFramePr>
        <p:xfrm>
          <a:off x="899592" y="2748506"/>
          <a:ext cx="6624091" cy="129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95" name="Equation" r:id="rId4" imgW="8788320" imgH="1498320" progId="Equation.DSMT4">
                  <p:embed/>
                </p:oleObj>
              </mc:Choice>
              <mc:Fallback>
                <p:oleObj name="Equation" r:id="rId4" imgW="8788320" imgH="1498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748506"/>
                        <a:ext cx="6624091" cy="129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684213" y="4076700"/>
            <a:ext cx="76327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/>
              <a:t>第</a:t>
            </a:r>
            <a:r>
              <a:rPr lang="en-US" altLang="zh-CN" sz="2000" dirty="0"/>
              <a:t>k</a:t>
            </a:r>
            <a:r>
              <a:rPr lang="zh-CN" altLang="en-US" sz="2000" dirty="0"/>
              <a:t>个输出层神经元的输出，其中</a:t>
            </a:r>
            <a:r>
              <a:rPr lang="en-US" altLang="zh-CN" sz="2000" dirty="0"/>
              <a:t>d</a:t>
            </a:r>
            <a:r>
              <a:rPr lang="zh-CN" altLang="en-US" sz="2000" dirty="0"/>
              <a:t>为特征维数，</a:t>
            </a:r>
            <a:r>
              <a:rPr lang="en-US" altLang="zh-CN" sz="2000" dirty="0" err="1"/>
              <a:t>n</a:t>
            </a:r>
            <a:r>
              <a:rPr lang="en-US" altLang="zh-CN" sz="2000" baseline="-25000" dirty="0" err="1"/>
              <a:t>H</a:t>
            </a:r>
            <a:r>
              <a:rPr lang="zh-CN" altLang="en-US" sz="2000" dirty="0"/>
              <a:t>为隐层节点数。</a:t>
            </a:r>
          </a:p>
        </p:txBody>
      </p:sp>
      <p:sp>
        <p:nvSpPr>
          <p:cNvPr id="5" name="标题 1"/>
          <p:cNvSpPr txBox="1">
            <a:spLocks noChangeArrowheads="1"/>
          </p:cNvSpPr>
          <p:nvPr/>
        </p:nvSpPr>
        <p:spPr bwMode="auto">
          <a:xfrm>
            <a:off x="685800" y="609600"/>
            <a:ext cx="77025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smtClean="0"/>
              <a:t>8.3 </a:t>
            </a:r>
            <a:r>
              <a:rPr lang="zh-CN" altLang="en-US" kern="0" smtClean="0"/>
              <a:t>前馈神经网络</a:t>
            </a:r>
            <a:endParaRPr lang="zh-CN" altLang="en-US" kern="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55576" y="1628800"/>
            <a:ext cx="5049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8.3.2 BP</a:t>
            </a:r>
            <a:r>
              <a:rPr lang="zh-CN" altLang="en-US" sz="2400" dirty="0" smtClean="0"/>
              <a:t>网络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多层感知器的判别函数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67590" y="2272557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以三层感知器为例：</a:t>
            </a:r>
            <a:endParaRPr lang="zh-CN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56406" y="4941168"/>
            <a:ext cx="7561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关键思路：实现线性和非线性空间映射的结合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主要问题：只能实现一层的调权，无法对多层同时调权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8540824" y="6309320"/>
            <a:ext cx="603176" cy="4572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BEB601F-9CFC-4FBF-BF93-7D9BD6F90430}" type="slidenum">
              <a:rPr lang="en-US" altLang="zh-CN" sz="2800" smtClean="0"/>
              <a:pPr eaLnBrk="1" hangingPunct="1"/>
              <a:t>30</a:t>
            </a:fld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5073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 noChangeArrowheads="1"/>
          </p:cNvSpPr>
          <p:nvPr/>
        </p:nvSpPr>
        <p:spPr bwMode="auto">
          <a:xfrm>
            <a:off x="685800" y="609600"/>
            <a:ext cx="77025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8.3 </a:t>
            </a:r>
            <a:r>
              <a:rPr lang="zh-CN" altLang="en-US" kern="0" dirty="0" smtClean="0"/>
              <a:t>前馈神经网络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1628800"/>
            <a:ext cx="419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8.3.2 BP</a:t>
            </a:r>
            <a:r>
              <a:rPr lang="zh-CN" altLang="en-US" sz="2400" dirty="0" smtClean="0"/>
              <a:t>网络</a:t>
            </a:r>
            <a:r>
              <a:rPr lang="en-US" altLang="zh-CN" sz="2400" dirty="0" smtClean="0"/>
              <a:t>-BP</a:t>
            </a:r>
            <a:r>
              <a:rPr lang="zh-CN" altLang="en-US" sz="2400" dirty="0" smtClean="0"/>
              <a:t>算法基本思路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2226049"/>
            <a:ext cx="663515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两个阶段</a:t>
            </a:r>
            <a:endParaRPr lang="en-US" altLang="zh-CN" sz="2000" dirty="0" smtClean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正向传播阶段和反向传播阶段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正向传播阶段</a:t>
            </a:r>
            <a:endParaRPr lang="en-US" altLang="zh-CN" sz="2000" dirty="0" smtClean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输入数据经每层处理后逐层向后传递结果</a:t>
            </a:r>
            <a:endParaRPr lang="en-US" altLang="zh-CN" sz="2000" dirty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每层的输出只影响下一层，最终到达输出层</a:t>
            </a:r>
            <a:endParaRPr lang="en-US" altLang="zh-CN" sz="2000" dirty="0" smtClean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如果输出结果不理想（误差大），则调用反向传播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反向传播阶段</a:t>
            </a:r>
            <a:endParaRPr lang="en-US" altLang="zh-CN" sz="2000" dirty="0" smtClean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误差信号按原路返回</a:t>
            </a:r>
            <a:endParaRPr lang="en-US" altLang="zh-CN" sz="2000" dirty="0" smtClean="0"/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每</a:t>
            </a:r>
            <a:r>
              <a:rPr lang="zh-CN" altLang="en-US" sz="2000" dirty="0" smtClean="0"/>
              <a:t>层按照误差信号修改权值，使误差达到最小</a:t>
            </a:r>
            <a:endParaRPr lang="zh-CN" altLang="en-US" sz="2000" dirty="0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8540824" y="6309320"/>
            <a:ext cx="603176" cy="4572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BEB601F-9CFC-4FBF-BF93-7D9BD6F90430}" type="slidenum">
              <a:rPr lang="en-US" altLang="zh-CN" sz="2800" smtClean="0"/>
              <a:pPr eaLnBrk="1" hangingPunct="1"/>
              <a:t>31</a:t>
            </a:fld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255721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749217" y="2348880"/>
            <a:ext cx="83054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2000" dirty="0">
                <a:solidFill>
                  <a:srgbClr val="000000"/>
                </a:solidFill>
              </a:rPr>
              <a:t>第一步</a:t>
            </a:r>
            <a:r>
              <a:rPr lang="zh-CN" altLang="en-US" sz="2000" dirty="0" smtClean="0">
                <a:solidFill>
                  <a:srgbClr val="000000"/>
                </a:solidFill>
              </a:rPr>
              <a:t>：初始化。对</a:t>
            </a:r>
            <a:r>
              <a:rPr lang="zh-CN" altLang="en-US" sz="2000" dirty="0">
                <a:solidFill>
                  <a:srgbClr val="000000"/>
                </a:solidFill>
              </a:rPr>
              <a:t>权值和神经元阈值初始化：</a:t>
            </a:r>
            <a:r>
              <a:rPr lang="en-US" altLang="zh-CN" sz="2000" dirty="0">
                <a:solidFill>
                  <a:srgbClr val="000000"/>
                </a:solidFill>
              </a:rPr>
              <a:t>(0</a:t>
            </a:r>
            <a:r>
              <a:rPr lang="zh-CN" altLang="en-US" sz="2000" dirty="0">
                <a:solidFill>
                  <a:srgbClr val="000000"/>
                </a:solidFill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</a:rPr>
              <a:t>1)</a:t>
            </a:r>
            <a:r>
              <a:rPr lang="zh-CN" altLang="en-US" sz="2000" dirty="0">
                <a:solidFill>
                  <a:srgbClr val="000000"/>
                </a:solidFill>
              </a:rPr>
              <a:t>上分布的随机数。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784089" y="2924944"/>
            <a:ext cx="76867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第二步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：做标记。输入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样本，指定输出层各神经元的希望输出值。 </a:t>
            </a:r>
          </a:p>
        </p:txBody>
      </p:sp>
      <p:graphicFrame>
        <p:nvGraphicFramePr>
          <p:cNvPr id="358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775474"/>
              </p:ext>
            </p:extLst>
          </p:nvPr>
        </p:nvGraphicFramePr>
        <p:xfrm>
          <a:off x="2023963" y="3429000"/>
          <a:ext cx="2468562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0" name="公式" r:id="rId3" imgW="1256755" imgH="482391" progId="Equation.3">
                  <p:embed/>
                </p:oleObj>
              </mc:Choice>
              <mc:Fallback>
                <p:oleObj name="公式" r:id="rId3" imgW="1256755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3963" y="3429000"/>
                        <a:ext cx="2468562" cy="960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081256"/>
              </p:ext>
            </p:extLst>
          </p:nvPr>
        </p:nvGraphicFramePr>
        <p:xfrm>
          <a:off x="4716016" y="3717032"/>
          <a:ext cx="18605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1" name="公式" r:id="rId5" imgW="926698" imgH="203112" progId="Equation.3">
                  <p:embed/>
                </p:oleObj>
              </mc:Choice>
              <mc:Fallback>
                <p:oleObj name="公式" r:id="rId5" imgW="92669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717032"/>
                        <a:ext cx="186055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848209" y="4509120"/>
            <a:ext cx="78790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第三步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：正向传播。依次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计算每层神经元的实际输出，直到输出层。</a:t>
            </a:r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8540824" y="6309320"/>
            <a:ext cx="603176" cy="4572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BEB601F-9CFC-4FBF-BF93-7D9BD6F90430}" type="slidenum">
              <a:rPr lang="en-US" altLang="zh-CN" sz="2800" smtClean="0"/>
              <a:pPr eaLnBrk="1" hangingPunct="1"/>
              <a:t>32</a:t>
            </a:fld>
            <a:endParaRPr lang="en-US" altLang="zh-CN" sz="2800" dirty="0" smtClean="0"/>
          </a:p>
        </p:txBody>
      </p:sp>
      <p:sp>
        <p:nvSpPr>
          <p:cNvPr id="17" name="标题 1"/>
          <p:cNvSpPr txBox="1">
            <a:spLocks noChangeArrowheads="1"/>
          </p:cNvSpPr>
          <p:nvPr/>
        </p:nvSpPr>
        <p:spPr bwMode="auto">
          <a:xfrm>
            <a:off x="685800" y="609600"/>
            <a:ext cx="77025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8.3 </a:t>
            </a:r>
            <a:r>
              <a:rPr lang="zh-CN" altLang="en-US" kern="0" dirty="0" smtClean="0"/>
              <a:t>前馈神经网络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5576" y="1628800"/>
            <a:ext cx="419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8.3.2 BP</a:t>
            </a:r>
            <a:r>
              <a:rPr lang="zh-CN" altLang="en-US" sz="2400" dirty="0" smtClean="0"/>
              <a:t>网络</a:t>
            </a:r>
            <a:r>
              <a:rPr lang="en-US" altLang="zh-CN" sz="2400" dirty="0" smtClean="0"/>
              <a:t>-BP</a:t>
            </a:r>
            <a:r>
              <a:rPr lang="zh-CN" altLang="en-US" sz="2400" dirty="0" smtClean="0"/>
              <a:t>算法具体步骤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133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8" grpId="0"/>
      <p:bldP spid="3585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755576" y="2348880"/>
            <a:ext cx="76867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第四步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：反向传播。从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输出层开始修正每个权值，直到第一隐层。 </a:t>
            </a:r>
          </a:p>
        </p:txBody>
      </p:sp>
      <p:graphicFrame>
        <p:nvGraphicFramePr>
          <p:cNvPr id="3585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926218"/>
              </p:ext>
            </p:extLst>
          </p:nvPr>
        </p:nvGraphicFramePr>
        <p:xfrm>
          <a:off x="1586170" y="2924944"/>
          <a:ext cx="32210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30" name="公式" r:id="rId3" imgW="1574800" imgH="241300" progId="Equation.3">
                  <p:embed/>
                </p:oleObj>
              </mc:Choice>
              <mc:Fallback>
                <p:oleObj name="公式" r:id="rId3" imgW="15748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6170" y="2924944"/>
                        <a:ext cx="32210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356983"/>
              </p:ext>
            </p:extLst>
          </p:nvPr>
        </p:nvGraphicFramePr>
        <p:xfrm>
          <a:off x="4975838" y="2996952"/>
          <a:ext cx="11509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31" name="公式" r:id="rId5" imgW="571252" imgH="203112" progId="Equation.3">
                  <p:embed/>
                </p:oleObj>
              </mc:Choice>
              <mc:Fallback>
                <p:oleObj name="公式" r:id="rId5" imgW="57125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838" y="2996952"/>
                        <a:ext cx="1150937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1492371" y="3575059"/>
            <a:ext cx="30764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若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是输出层神经元，则：</a:t>
            </a:r>
          </a:p>
        </p:txBody>
      </p:sp>
      <p:graphicFrame>
        <p:nvGraphicFramePr>
          <p:cNvPr id="3586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579404"/>
              </p:ext>
            </p:extLst>
          </p:nvPr>
        </p:nvGraphicFramePr>
        <p:xfrm>
          <a:off x="2699792" y="3975169"/>
          <a:ext cx="29194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32" name="公式" r:id="rId7" imgW="1459866" imgH="241195" progId="Equation.3">
                  <p:embed/>
                </p:oleObj>
              </mc:Choice>
              <mc:Fallback>
                <p:oleObj name="公式" r:id="rId7" imgW="1459866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975169"/>
                        <a:ext cx="29194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1492371" y="4509120"/>
            <a:ext cx="28200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若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是隐层神经元，则：</a:t>
            </a:r>
          </a:p>
        </p:txBody>
      </p:sp>
      <p:graphicFrame>
        <p:nvGraphicFramePr>
          <p:cNvPr id="3586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467430"/>
              </p:ext>
            </p:extLst>
          </p:nvPr>
        </p:nvGraphicFramePr>
        <p:xfrm>
          <a:off x="2627784" y="5013176"/>
          <a:ext cx="30210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33" name="公式" r:id="rId9" imgW="1511300" imgH="342900" progId="Equation.3">
                  <p:embed/>
                </p:oleObj>
              </mc:Choice>
              <mc:Fallback>
                <p:oleObj name="公式" r:id="rId9" imgW="15113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5013176"/>
                        <a:ext cx="30210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755576" y="5661248"/>
            <a:ext cx="53142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第五步：转到第二步，循环至权值稳定为止。</a:t>
            </a:r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8540824" y="6309320"/>
            <a:ext cx="603176" cy="4572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BEB601F-9CFC-4FBF-BF93-7D9BD6F90430}" type="slidenum">
              <a:rPr lang="en-US" altLang="zh-CN" sz="2800" smtClean="0"/>
              <a:pPr eaLnBrk="1" hangingPunct="1"/>
              <a:t>33</a:t>
            </a:fld>
            <a:endParaRPr lang="en-US" altLang="zh-CN" sz="2800" dirty="0" smtClean="0"/>
          </a:p>
        </p:txBody>
      </p:sp>
      <p:sp>
        <p:nvSpPr>
          <p:cNvPr id="17" name="标题 1"/>
          <p:cNvSpPr txBox="1">
            <a:spLocks noChangeArrowheads="1"/>
          </p:cNvSpPr>
          <p:nvPr/>
        </p:nvSpPr>
        <p:spPr bwMode="auto">
          <a:xfrm>
            <a:off x="685800" y="609600"/>
            <a:ext cx="77025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8.3 </a:t>
            </a:r>
            <a:r>
              <a:rPr lang="zh-CN" altLang="en-US" kern="0" dirty="0" smtClean="0"/>
              <a:t>前馈神经网络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5576" y="1628800"/>
            <a:ext cx="4195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8.3.2 BP</a:t>
            </a:r>
            <a:r>
              <a:rPr lang="zh-CN" altLang="en-US" sz="2400" dirty="0" smtClean="0"/>
              <a:t>网络</a:t>
            </a:r>
            <a:r>
              <a:rPr lang="en-US" altLang="zh-CN" sz="2400" dirty="0" smtClean="0"/>
              <a:t>-BP</a:t>
            </a:r>
            <a:r>
              <a:rPr lang="zh-CN" altLang="en-US" sz="2400" dirty="0" smtClean="0"/>
              <a:t>算法具体步骤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579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5" grpId="0"/>
      <p:bldP spid="35860" grpId="0"/>
      <p:bldP spid="35863" grpId="0"/>
      <p:bldP spid="3586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655108" y="2204864"/>
            <a:ext cx="753670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设：某层任一神经元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的输入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itchFamily="18" charset="0"/>
              </a:rPr>
              <a:t>net</a:t>
            </a:r>
            <a:r>
              <a:rPr lang="en-US" altLang="zh-CN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，输出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为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altLang="zh-CN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；相邻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低一层中任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一神经元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的输出为</a:t>
            </a:r>
            <a:r>
              <a:rPr lang="en-US" altLang="zh-CN" sz="2000" i="1" dirty="0" err="1" smtClean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altLang="zh-CN" sz="20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，则有： </a:t>
            </a:r>
            <a:endParaRPr lang="zh-CN" altLang="en-US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3176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255542"/>
              </p:ext>
            </p:extLst>
          </p:nvPr>
        </p:nvGraphicFramePr>
        <p:xfrm>
          <a:off x="1043608" y="3066638"/>
          <a:ext cx="1930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512" name="公式" r:id="rId3" imgW="965200" imgH="342900" progId="Equation.3">
                  <p:embed/>
                </p:oleObj>
              </mc:Choice>
              <mc:Fallback>
                <p:oleObj name="公式" r:id="rId3" imgW="9652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066638"/>
                        <a:ext cx="19304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266278"/>
              </p:ext>
            </p:extLst>
          </p:nvPr>
        </p:nvGraphicFramePr>
        <p:xfrm>
          <a:off x="3698875" y="3087569"/>
          <a:ext cx="1676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513" name="公式" r:id="rId5" imgW="838200" imgH="241300" progId="Equation.3">
                  <p:embed/>
                </p:oleObj>
              </mc:Choice>
              <mc:Fallback>
                <p:oleObj name="公式" r:id="rId5" imgW="838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75" y="3087569"/>
                        <a:ext cx="1676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689792" y="3789040"/>
            <a:ext cx="44406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</a:rPr>
              <a:t>其中，</a:t>
            </a:r>
            <a:r>
              <a:rPr lang="en-US" altLang="zh-CN" sz="2000" i="1" dirty="0" err="1" smtClean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altLang="zh-CN" sz="20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ij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：神经元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之间的连接权；</a:t>
            </a:r>
          </a:p>
        </p:txBody>
      </p:sp>
      <p:sp>
        <p:nvSpPr>
          <p:cNvPr id="31777" name="Rectangle 33"/>
          <p:cNvSpPr>
            <a:spLocks noChangeArrowheads="1"/>
          </p:cNvSpPr>
          <p:nvPr/>
        </p:nvSpPr>
        <p:spPr bwMode="auto">
          <a:xfrm>
            <a:off x="4860032" y="3789269"/>
            <a:ext cx="31181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i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(∙)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：神经元的输出函数。 </a:t>
            </a:r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8540824" y="6309320"/>
            <a:ext cx="603176" cy="4572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BEB601F-9CFC-4FBF-BF93-7D9BD6F90430}" type="slidenum">
              <a:rPr lang="en-US" altLang="zh-CN" sz="2800" smtClean="0"/>
              <a:pPr eaLnBrk="1" hangingPunct="1"/>
              <a:t>34</a:t>
            </a:fld>
            <a:endParaRPr lang="en-US" altLang="zh-CN" sz="2800" dirty="0" smtClean="0"/>
          </a:p>
        </p:txBody>
      </p:sp>
      <p:sp>
        <p:nvSpPr>
          <p:cNvPr id="18" name="标题 1"/>
          <p:cNvSpPr txBox="1">
            <a:spLocks noChangeArrowheads="1"/>
          </p:cNvSpPr>
          <p:nvPr/>
        </p:nvSpPr>
        <p:spPr bwMode="auto">
          <a:xfrm>
            <a:off x="685800" y="609600"/>
            <a:ext cx="77025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8.3 </a:t>
            </a:r>
            <a:r>
              <a:rPr lang="zh-CN" altLang="en-US" kern="0" dirty="0" smtClean="0"/>
              <a:t>前馈神经网络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7663" y="1586409"/>
            <a:ext cx="5426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8.3.2 BP</a:t>
            </a:r>
            <a:r>
              <a:rPr lang="zh-CN" altLang="en-US" sz="2400" dirty="0" smtClean="0"/>
              <a:t>网络</a:t>
            </a:r>
            <a:r>
              <a:rPr lang="en-US" altLang="zh-CN" sz="2400" dirty="0" smtClean="0"/>
              <a:t>-BP</a:t>
            </a:r>
            <a:r>
              <a:rPr lang="zh-CN" altLang="en-US" sz="2400" dirty="0" smtClean="0"/>
              <a:t>算法正向传播数学描述</a:t>
            </a:r>
            <a:endParaRPr lang="zh-CN" altLang="en-US" sz="2400" dirty="0"/>
          </a:p>
        </p:txBody>
      </p:sp>
      <p:pic>
        <p:nvPicPr>
          <p:cNvPr id="20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419980"/>
            <a:ext cx="3767607" cy="188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417136"/>
              </p:ext>
            </p:extLst>
          </p:nvPr>
        </p:nvGraphicFramePr>
        <p:xfrm>
          <a:off x="809317" y="4880888"/>
          <a:ext cx="1676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514" name="公式" r:id="rId8" imgW="838200" imgH="241300" progId="Equation.3">
                  <p:embed/>
                </p:oleObj>
              </mc:Choice>
              <mc:Fallback>
                <p:oleObj name="公式" r:id="rId8" imgW="8382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317" y="4880888"/>
                        <a:ext cx="1676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827885"/>
              </p:ext>
            </p:extLst>
          </p:nvPr>
        </p:nvGraphicFramePr>
        <p:xfrm>
          <a:off x="2473101" y="4724764"/>
          <a:ext cx="2159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515" name="公式" r:id="rId9" imgW="1079500" imgH="419100" progId="Equation.3">
                  <p:embed/>
                </p:oleObj>
              </mc:Choice>
              <mc:Fallback>
                <p:oleObj name="公式" r:id="rId9" imgW="10795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101" y="4724764"/>
                        <a:ext cx="2159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755576" y="5452174"/>
            <a:ext cx="3860352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l-GR" altLang="zh-CN" sz="2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：神经元阈值；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000" i="1" dirty="0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altLang="zh-CN" sz="2000" baseline="-250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</a:rPr>
              <a:t>：修改输出函数形状的参数。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9792" y="4293096"/>
            <a:ext cx="2635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以</a:t>
            </a:r>
            <a:r>
              <a:rPr lang="en-US" altLang="zh-CN" sz="2000" dirty="0" smtClean="0"/>
              <a:t>S</a:t>
            </a:r>
            <a:r>
              <a:rPr lang="zh-CN" altLang="en-US" sz="2000" dirty="0" smtClean="0"/>
              <a:t>型函数为例，有：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0916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2" grpId="0"/>
      <p:bldP spid="31771" grpId="0"/>
      <p:bldP spid="3177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60" name="Object 1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446954921"/>
              </p:ext>
            </p:extLst>
          </p:nvPr>
        </p:nvGraphicFramePr>
        <p:xfrm>
          <a:off x="2499117" y="4523641"/>
          <a:ext cx="3312567" cy="756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45" name="Equation" r:id="rId4" imgW="6489360" imgH="1295280" progId="Equation.DSMT4">
                  <p:embed/>
                </p:oleObj>
              </mc:Choice>
              <mc:Fallback>
                <p:oleObj name="Equation" r:id="rId4" imgW="6489360" imgH="1295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9117" y="4523641"/>
                        <a:ext cx="3312567" cy="756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62" name="Object 14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552750793"/>
              </p:ext>
            </p:extLst>
          </p:nvPr>
        </p:nvGraphicFramePr>
        <p:xfrm>
          <a:off x="2510194" y="5110321"/>
          <a:ext cx="4803775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46" name="Equation" r:id="rId6" imgW="8737560" imgH="1168200" progId="Equation.DSMT4">
                  <p:embed/>
                </p:oleObj>
              </mc:Choice>
              <mc:Fallback>
                <p:oleObj name="Equation" r:id="rId6" imgW="8737560" imgH="116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0194" y="5110321"/>
                        <a:ext cx="4803775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8540824" y="6309320"/>
            <a:ext cx="603176" cy="4572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BEB601F-9CFC-4FBF-BF93-7D9BD6F90430}" type="slidenum">
              <a:rPr lang="en-US" altLang="zh-CN" sz="2800" smtClean="0"/>
              <a:pPr eaLnBrk="1" hangingPunct="1"/>
              <a:t>35</a:t>
            </a:fld>
            <a:endParaRPr lang="en-US" altLang="zh-CN" sz="2800" dirty="0" smtClean="0"/>
          </a:p>
        </p:txBody>
      </p:sp>
      <p:sp>
        <p:nvSpPr>
          <p:cNvPr id="11" name="标题 1"/>
          <p:cNvSpPr txBox="1">
            <a:spLocks noChangeArrowheads="1"/>
          </p:cNvSpPr>
          <p:nvPr/>
        </p:nvSpPr>
        <p:spPr bwMode="auto">
          <a:xfrm>
            <a:off x="685800" y="609600"/>
            <a:ext cx="77025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8.3 </a:t>
            </a:r>
            <a:r>
              <a:rPr lang="zh-CN" altLang="en-US" kern="0" dirty="0" smtClean="0"/>
              <a:t>前馈神经网络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6943" y="1586756"/>
            <a:ext cx="6042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8.3.2 BP</a:t>
            </a:r>
            <a:r>
              <a:rPr lang="zh-CN" altLang="en-US" sz="2400" dirty="0" smtClean="0"/>
              <a:t>网络</a:t>
            </a:r>
            <a:r>
              <a:rPr lang="en-US" altLang="zh-CN" sz="2400" dirty="0" smtClean="0"/>
              <a:t>-BP</a:t>
            </a:r>
            <a:r>
              <a:rPr lang="zh-CN" altLang="en-US" sz="2400" dirty="0" smtClean="0"/>
              <a:t>算法误差反向传播数学描述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1" y="2276872"/>
            <a:ext cx="78466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已知条件</a:t>
            </a:r>
            <a:endParaRPr lang="en-US" altLang="zh-CN" sz="2000" dirty="0" smtClean="0"/>
          </a:p>
          <a:p>
            <a:r>
              <a:rPr lang="zh-CN" altLang="en-US" sz="2000" dirty="0" smtClean="0"/>
              <a:t>        训练样本</a:t>
            </a:r>
            <a:r>
              <a:rPr lang="en-US" altLang="zh-CN" sz="2000" dirty="0"/>
              <a:t>x</a:t>
            </a:r>
            <a:r>
              <a:rPr lang="zh-CN" altLang="en-US" sz="2000" dirty="0"/>
              <a:t>，期望输出</a:t>
            </a:r>
            <a:r>
              <a:rPr lang="en-US" altLang="zh-CN" sz="2000" dirty="0"/>
              <a:t>t=(t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,…, </a:t>
            </a:r>
            <a:r>
              <a:rPr lang="en-US" altLang="zh-CN" sz="2000" dirty="0" err="1"/>
              <a:t>t</a:t>
            </a:r>
            <a:r>
              <a:rPr lang="en-US" altLang="zh-CN" sz="2000" baseline="-25000" dirty="0" err="1"/>
              <a:t>c</a:t>
            </a:r>
            <a:r>
              <a:rPr lang="en-US" altLang="zh-CN" sz="2000" dirty="0"/>
              <a:t>)</a:t>
            </a:r>
            <a:r>
              <a:rPr lang="zh-CN" altLang="en-US" sz="2000" dirty="0"/>
              <a:t>，网络实际输出</a:t>
            </a:r>
            <a:r>
              <a:rPr lang="en-US" altLang="zh-CN" sz="2000" dirty="0"/>
              <a:t>z=(z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,…, </a:t>
            </a:r>
            <a:r>
              <a:rPr lang="en-US" altLang="zh-CN" sz="2000" dirty="0" err="1"/>
              <a:t>z</a:t>
            </a:r>
            <a:r>
              <a:rPr lang="en-US" altLang="zh-CN" sz="2000" baseline="-25000" dirty="0" err="1"/>
              <a:t>c</a:t>
            </a:r>
            <a:r>
              <a:rPr lang="en-US" altLang="zh-CN" sz="2000" dirty="0"/>
              <a:t>)</a:t>
            </a:r>
            <a:r>
              <a:rPr lang="zh-CN" altLang="en-US" sz="2000" dirty="0"/>
              <a:t>，隐层输出</a:t>
            </a:r>
            <a:r>
              <a:rPr lang="en-US" altLang="zh-CN" sz="2000" dirty="0"/>
              <a:t>y=(y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,…, </a:t>
            </a:r>
            <a:r>
              <a:rPr lang="en-US" altLang="zh-CN" sz="2000" dirty="0" err="1"/>
              <a:t>y</a:t>
            </a:r>
            <a:r>
              <a:rPr lang="en-US" altLang="zh-CN" sz="2000" baseline="-25000" dirty="0" err="1"/>
              <a:t>n</a:t>
            </a:r>
            <a:r>
              <a:rPr lang="en-US" altLang="zh-CN" sz="2000" baseline="-58000" dirty="0" err="1"/>
              <a:t>H</a:t>
            </a:r>
            <a:r>
              <a:rPr lang="en-US" altLang="zh-CN" sz="2000" dirty="0"/>
              <a:t>)</a:t>
            </a:r>
            <a:r>
              <a:rPr lang="zh-CN" altLang="en-US" sz="2000" dirty="0"/>
              <a:t>，第</a:t>
            </a:r>
            <a:r>
              <a:rPr lang="en-US" altLang="zh-CN" sz="2000" dirty="0"/>
              <a:t>k</a:t>
            </a:r>
            <a:r>
              <a:rPr lang="zh-CN" altLang="en-US" sz="2000" dirty="0"/>
              <a:t>个神经元的净输出</a:t>
            </a:r>
            <a:r>
              <a:rPr lang="en-US" altLang="zh-CN" sz="2000" dirty="0" err="1"/>
              <a:t>net</a:t>
            </a:r>
            <a:r>
              <a:rPr lang="en-US" altLang="zh-CN" sz="2000" baseline="-25000" dirty="0" err="1"/>
              <a:t>k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求解</a:t>
            </a:r>
            <a:r>
              <a:rPr lang="zh-CN" altLang="en-US" sz="2000" dirty="0" smtClean="0"/>
              <a:t>的问题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zh-CN" altLang="en-US" sz="2000" dirty="0" smtClean="0"/>
              <a:t>调节各层的权值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      </a:t>
            </a:r>
            <a:r>
              <a:rPr lang="zh-CN" altLang="en-US" sz="2000" dirty="0" smtClean="0"/>
              <a:t>定义一个准则函数，求解准则函数对权值的梯度最小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4669105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准则函数：</a:t>
            </a:r>
            <a:endParaRPr lang="zh-CN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92697" y="5258470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调权公式：</a:t>
            </a:r>
            <a:endParaRPr lang="zh-CN" alt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2825125" y="594928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关键：计算梯度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91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80" name="Object 8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97604064"/>
              </p:ext>
            </p:extLst>
          </p:nvPr>
        </p:nvGraphicFramePr>
        <p:xfrm>
          <a:off x="6492346" y="2996952"/>
          <a:ext cx="2560985" cy="3310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396" name="Visio" r:id="rId4" imgW="2271656" imgH="2567003" progId="Visio.Drawing.11">
                  <p:embed/>
                </p:oleObj>
              </mc:Choice>
              <mc:Fallback>
                <p:oleObj name="Visio" r:id="rId4" imgW="2271656" imgH="256700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346" y="2996952"/>
                        <a:ext cx="2560985" cy="3310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2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591763671"/>
              </p:ext>
            </p:extLst>
          </p:nvPr>
        </p:nvGraphicFramePr>
        <p:xfrm>
          <a:off x="611560" y="2492896"/>
          <a:ext cx="2271660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397" name="Equation" r:id="rId6" imgW="3822480" imgH="1371600" progId="Equation.DSMT4">
                  <p:embed/>
                </p:oleObj>
              </mc:Choice>
              <mc:Fallback>
                <p:oleObj name="Equation" r:id="rId6" imgW="382248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492896"/>
                        <a:ext cx="2271660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Object 14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574096811"/>
              </p:ext>
            </p:extLst>
          </p:nvPr>
        </p:nvGraphicFramePr>
        <p:xfrm>
          <a:off x="659915" y="3356992"/>
          <a:ext cx="179863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398" name="Equation" r:id="rId8" imgW="3073320" imgH="1320480" progId="Equation.DSMT4">
                  <p:embed/>
                </p:oleObj>
              </mc:Choice>
              <mc:Fallback>
                <p:oleObj name="Equation" r:id="rId8" imgW="3073320" imgH="1320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915" y="3356992"/>
                        <a:ext cx="1798637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688" name="Object 16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715450047"/>
              </p:ext>
            </p:extLst>
          </p:nvPr>
        </p:nvGraphicFramePr>
        <p:xfrm>
          <a:off x="2915816" y="3284984"/>
          <a:ext cx="142398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399" name="Equation" r:id="rId10" imgW="2133360" imgH="1371600" progId="Equation.DSMT4">
                  <p:embed/>
                </p:oleObj>
              </mc:Choice>
              <mc:Fallback>
                <p:oleObj name="Equation" r:id="rId10" imgW="2133360" imgH="1371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284984"/>
                        <a:ext cx="1423987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863982"/>
              </p:ext>
            </p:extLst>
          </p:nvPr>
        </p:nvGraphicFramePr>
        <p:xfrm>
          <a:off x="611560" y="4293096"/>
          <a:ext cx="475297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00" name="Equation" r:id="rId12" imgW="7924680" imgH="1307880" progId="Equation.DSMT4">
                  <p:embed/>
                </p:oleObj>
              </mc:Choice>
              <mc:Fallback>
                <p:oleObj name="Equation" r:id="rId12" imgW="7924680" imgH="1307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293096"/>
                        <a:ext cx="475297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12459"/>
              </p:ext>
            </p:extLst>
          </p:nvPr>
        </p:nvGraphicFramePr>
        <p:xfrm>
          <a:off x="685800" y="5157192"/>
          <a:ext cx="40322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01" name="Equation" r:id="rId14" imgW="7441920" imgH="1358640" progId="Equation.DSMT4">
                  <p:embed/>
                </p:oleObj>
              </mc:Choice>
              <mc:Fallback>
                <p:oleObj name="Equation" r:id="rId14" imgW="7441920" imgH="1358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157192"/>
                        <a:ext cx="403225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498898"/>
              </p:ext>
            </p:extLst>
          </p:nvPr>
        </p:nvGraphicFramePr>
        <p:xfrm>
          <a:off x="611560" y="5804495"/>
          <a:ext cx="27352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402" name="Equation" r:id="rId16" imgW="1371600" imgH="253800" progId="Equation.DSMT4">
                  <p:embed/>
                </p:oleObj>
              </mc:Choice>
              <mc:Fallback>
                <p:oleObj name="Equation" r:id="rId16" imgW="1371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804495"/>
                        <a:ext cx="27352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灯片编号占位符 6"/>
          <p:cNvSpPr txBox="1">
            <a:spLocks/>
          </p:cNvSpPr>
          <p:nvPr/>
        </p:nvSpPr>
        <p:spPr bwMode="auto">
          <a:xfrm>
            <a:off x="8540824" y="6309320"/>
            <a:ext cx="60317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7BEB601F-9CFC-4FBF-BF93-7D9BD6F90430}" type="slidenum">
              <a:rPr lang="en-US" altLang="zh-CN" sz="2800" smtClean="0"/>
              <a:pPr eaLnBrk="1" hangingPunct="1"/>
              <a:t>36</a:t>
            </a:fld>
            <a:endParaRPr lang="en-US" altLang="zh-CN" sz="2800" dirty="0" smtClean="0"/>
          </a:p>
        </p:txBody>
      </p:sp>
      <p:sp>
        <p:nvSpPr>
          <p:cNvPr id="13" name="标题 1"/>
          <p:cNvSpPr txBox="1">
            <a:spLocks noChangeArrowheads="1"/>
          </p:cNvSpPr>
          <p:nvPr/>
        </p:nvSpPr>
        <p:spPr bwMode="auto">
          <a:xfrm>
            <a:off x="685800" y="609600"/>
            <a:ext cx="77025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8.3 </a:t>
            </a:r>
            <a:r>
              <a:rPr lang="zh-CN" altLang="en-US" kern="0" dirty="0" smtClean="0"/>
              <a:t>前馈神经网络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6943" y="1586756"/>
            <a:ext cx="6965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8.3.2 BP</a:t>
            </a:r>
            <a:r>
              <a:rPr lang="zh-CN" altLang="en-US" sz="2400" dirty="0" smtClean="0"/>
              <a:t>网络</a:t>
            </a:r>
            <a:r>
              <a:rPr lang="en-US" altLang="zh-CN" sz="2400" dirty="0" smtClean="0"/>
              <a:t>-BP</a:t>
            </a:r>
            <a:r>
              <a:rPr lang="zh-CN" altLang="en-US" sz="2400" dirty="0" smtClean="0"/>
              <a:t>算法误差反向传播数学描述（续）</a:t>
            </a:r>
            <a:endParaRPr lang="zh-CN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53815" y="2048421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输出层的梯度计算</a:t>
            </a:r>
            <a:endParaRPr lang="zh-CN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809627" y="2248476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关键：理清函数关系，就可以计算梯度了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96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8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59383379"/>
              </p:ext>
            </p:extLst>
          </p:nvPr>
        </p:nvGraphicFramePr>
        <p:xfrm>
          <a:off x="5622985" y="3284984"/>
          <a:ext cx="3497046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162" name="Visio" r:id="rId3" imgW="2991702" imgH="2567003" progId="Visio.Drawing.11">
                  <p:embed/>
                </p:oleObj>
              </mc:Choice>
              <mc:Fallback>
                <p:oleObj name="Visio" r:id="rId3" imgW="2991702" imgH="256700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2985" y="3284984"/>
                        <a:ext cx="3497046" cy="3024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6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826298828"/>
              </p:ext>
            </p:extLst>
          </p:nvPr>
        </p:nvGraphicFramePr>
        <p:xfrm>
          <a:off x="685800" y="2564904"/>
          <a:ext cx="2925762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163" name="Equation" r:id="rId5" imgW="4635360" imgH="1422360" progId="Equation.DSMT4">
                  <p:embed/>
                </p:oleObj>
              </mc:Choice>
              <mc:Fallback>
                <p:oleObj name="Equation" r:id="rId5" imgW="4635360" imgH="1422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64904"/>
                        <a:ext cx="2925762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8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81538539"/>
              </p:ext>
            </p:extLst>
          </p:nvPr>
        </p:nvGraphicFramePr>
        <p:xfrm>
          <a:off x="668088" y="3717032"/>
          <a:ext cx="2100262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164" name="Equation" r:id="rId7" imgW="3429000" imgH="1422360" progId="Equation.DSMT4">
                  <p:embed/>
                </p:oleObj>
              </mc:Choice>
              <mc:Fallback>
                <p:oleObj name="Equation" r:id="rId7" imgW="3429000" imgH="1422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88" y="3717032"/>
                        <a:ext cx="2100262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4" name="Object 10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633413" y="4921250"/>
          <a:ext cx="322421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165" name="Equation" r:id="rId9" imgW="5829120" imgH="1434960" progId="Equation.DSMT4">
                  <p:embed/>
                </p:oleObj>
              </mc:Choice>
              <mc:Fallback>
                <p:oleObj name="Equation" r:id="rId9" imgW="5829120" imgH="1434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4921250"/>
                        <a:ext cx="3224212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 txBox="1">
            <a:spLocks/>
          </p:cNvSpPr>
          <p:nvPr/>
        </p:nvSpPr>
        <p:spPr bwMode="auto">
          <a:xfrm>
            <a:off x="8540824" y="6309320"/>
            <a:ext cx="60317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7BEB601F-9CFC-4FBF-BF93-7D9BD6F90430}" type="slidenum">
              <a:rPr lang="en-US" altLang="zh-CN" sz="2800" smtClean="0"/>
              <a:pPr eaLnBrk="1" hangingPunct="1"/>
              <a:t>37</a:t>
            </a:fld>
            <a:endParaRPr lang="en-US" altLang="zh-CN" sz="2800" dirty="0" smtClean="0"/>
          </a:p>
        </p:txBody>
      </p:sp>
      <p:sp>
        <p:nvSpPr>
          <p:cNvPr id="9" name="标题 1"/>
          <p:cNvSpPr txBox="1">
            <a:spLocks noChangeArrowheads="1"/>
          </p:cNvSpPr>
          <p:nvPr/>
        </p:nvSpPr>
        <p:spPr bwMode="auto">
          <a:xfrm>
            <a:off x="685800" y="609600"/>
            <a:ext cx="77025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8.3 </a:t>
            </a:r>
            <a:r>
              <a:rPr lang="zh-CN" altLang="en-US" kern="0" dirty="0" smtClean="0"/>
              <a:t>前馈神经网络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6943" y="1586756"/>
            <a:ext cx="6965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8.3.2 BP</a:t>
            </a:r>
            <a:r>
              <a:rPr lang="zh-CN" altLang="en-US" sz="2400" dirty="0" smtClean="0"/>
              <a:t>网络</a:t>
            </a:r>
            <a:r>
              <a:rPr lang="en-US" altLang="zh-CN" sz="2400" dirty="0" smtClean="0"/>
              <a:t>-BP</a:t>
            </a:r>
            <a:r>
              <a:rPr lang="zh-CN" altLang="en-US" sz="2400" dirty="0" smtClean="0"/>
              <a:t>算法误差反向传播数学描述（续）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53815" y="2048421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隐含</a:t>
            </a:r>
            <a:r>
              <a:rPr lang="zh-CN" altLang="en-US" sz="2000" dirty="0" smtClean="0"/>
              <a:t>层的梯度计算</a:t>
            </a:r>
            <a:endParaRPr lang="zh-CN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139952" y="2248476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关键：理清函数关系，就可以计算梯度了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26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8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61492894"/>
              </p:ext>
            </p:extLst>
          </p:nvPr>
        </p:nvGraphicFramePr>
        <p:xfrm>
          <a:off x="1541375" y="2708920"/>
          <a:ext cx="4536504" cy="807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272" name="Equation" r:id="rId3" imgW="9232560" imgH="1434960" progId="Equation.DSMT4">
                  <p:embed/>
                </p:oleObj>
              </mc:Choice>
              <mc:Fallback>
                <p:oleObj name="Equation" r:id="rId3" imgW="9232560" imgH="1434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375" y="2708920"/>
                        <a:ext cx="4536504" cy="807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6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525729274"/>
              </p:ext>
            </p:extLst>
          </p:nvPr>
        </p:nvGraphicFramePr>
        <p:xfrm>
          <a:off x="1907704" y="3717032"/>
          <a:ext cx="5806292" cy="853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273" name="Equation" r:id="rId5" imgW="10870920" imgH="1396800" progId="Equation.DSMT4">
                  <p:embed/>
                </p:oleObj>
              </mc:Choice>
              <mc:Fallback>
                <p:oleObj name="Equation" r:id="rId5" imgW="10870920" imgH="139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717032"/>
                        <a:ext cx="5806292" cy="8538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2" name="Object 8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475435133"/>
              </p:ext>
            </p:extLst>
          </p:nvPr>
        </p:nvGraphicFramePr>
        <p:xfrm>
          <a:off x="1488392" y="4653136"/>
          <a:ext cx="4642470" cy="83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274" name="Equation" r:id="rId7" imgW="9144000" imgH="1434960" progId="Equation.DSMT4">
                  <p:embed/>
                </p:oleObj>
              </mc:Choice>
              <mc:Fallback>
                <p:oleObj name="Equation" r:id="rId7" imgW="9144000" imgH="1434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8392" y="4653136"/>
                        <a:ext cx="4642470" cy="83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4" name="Object 10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45697462"/>
              </p:ext>
            </p:extLst>
          </p:nvPr>
        </p:nvGraphicFramePr>
        <p:xfrm>
          <a:off x="3250289" y="5589240"/>
          <a:ext cx="2573571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275" name="Equation" r:id="rId9" imgW="4444920" imgH="1295280" progId="Equation.DSMT4">
                  <p:embed/>
                </p:oleObj>
              </mc:Choice>
              <mc:Fallback>
                <p:oleObj name="Equation" r:id="rId9" imgW="4444920" imgH="1295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0289" y="5589240"/>
                        <a:ext cx="2573571" cy="720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796749"/>
              </p:ext>
            </p:extLst>
          </p:nvPr>
        </p:nvGraphicFramePr>
        <p:xfrm>
          <a:off x="1523376" y="5595763"/>
          <a:ext cx="1413197" cy="713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276" name="Equation" r:id="rId11" imgW="2692080" imgH="1358640" progId="Equation.DSMT4">
                  <p:embed/>
                </p:oleObj>
              </mc:Choice>
              <mc:Fallback>
                <p:oleObj name="Equation" r:id="rId11" imgW="2692080" imgH="1358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3376" y="5595763"/>
                        <a:ext cx="1413197" cy="7135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灯片编号占位符 6"/>
          <p:cNvSpPr txBox="1">
            <a:spLocks/>
          </p:cNvSpPr>
          <p:nvPr/>
        </p:nvSpPr>
        <p:spPr bwMode="auto">
          <a:xfrm>
            <a:off x="8540824" y="6309320"/>
            <a:ext cx="60317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7BEB601F-9CFC-4FBF-BF93-7D9BD6F90430}" type="slidenum">
              <a:rPr lang="en-US" altLang="zh-CN" sz="2800" smtClean="0"/>
              <a:pPr eaLnBrk="1" hangingPunct="1"/>
              <a:t>38</a:t>
            </a:fld>
            <a:endParaRPr lang="en-US" altLang="zh-CN" sz="2800" dirty="0" smtClean="0"/>
          </a:p>
        </p:txBody>
      </p:sp>
      <p:sp>
        <p:nvSpPr>
          <p:cNvPr id="10" name="标题 1"/>
          <p:cNvSpPr txBox="1">
            <a:spLocks noChangeArrowheads="1"/>
          </p:cNvSpPr>
          <p:nvPr/>
        </p:nvSpPr>
        <p:spPr bwMode="auto">
          <a:xfrm>
            <a:off x="685800" y="609600"/>
            <a:ext cx="77025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8.3 </a:t>
            </a:r>
            <a:r>
              <a:rPr lang="zh-CN" altLang="en-US" kern="0" dirty="0" smtClean="0"/>
              <a:t>前馈神经网络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6943" y="1586756"/>
            <a:ext cx="6965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8.3.2 BP</a:t>
            </a:r>
            <a:r>
              <a:rPr lang="zh-CN" altLang="en-US" sz="2400" dirty="0" smtClean="0"/>
              <a:t>网络</a:t>
            </a:r>
            <a:r>
              <a:rPr lang="en-US" altLang="zh-CN" sz="2400" dirty="0" smtClean="0"/>
              <a:t>-BP</a:t>
            </a:r>
            <a:r>
              <a:rPr lang="zh-CN" altLang="en-US" sz="2400" dirty="0" smtClean="0"/>
              <a:t>算法误差反向传播数学描述（续）</a:t>
            </a:r>
            <a:endParaRPr lang="zh-CN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53815" y="2048421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隐含</a:t>
            </a:r>
            <a:r>
              <a:rPr lang="zh-CN" altLang="en-US" sz="2000" dirty="0" smtClean="0"/>
              <a:t>层的梯度计算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1733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88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137738310"/>
              </p:ext>
            </p:extLst>
          </p:nvPr>
        </p:nvGraphicFramePr>
        <p:xfrm>
          <a:off x="2479125" y="3574774"/>
          <a:ext cx="1490112" cy="828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270" name="Equation" r:id="rId3" imgW="2793960" imgH="1358640" progId="Equation.DSMT4">
                  <p:embed/>
                </p:oleObj>
              </mc:Choice>
              <mc:Fallback>
                <p:oleObj name="Equation" r:id="rId3" imgW="2793960" imgH="1358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125" y="3574774"/>
                        <a:ext cx="1490112" cy="8286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096306716"/>
              </p:ext>
            </p:extLst>
          </p:nvPr>
        </p:nvGraphicFramePr>
        <p:xfrm>
          <a:off x="4267975" y="3654501"/>
          <a:ext cx="3024336" cy="534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271" name="Equation" r:id="rId5" imgW="4444920" imgH="685800" progId="Equation.DSMT4">
                  <p:embed/>
                </p:oleObj>
              </mc:Choice>
              <mc:Fallback>
                <p:oleObj name="Equation" r:id="rId5" imgW="444492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975" y="3654501"/>
                        <a:ext cx="3024336" cy="534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582599"/>
              </p:ext>
            </p:extLst>
          </p:nvPr>
        </p:nvGraphicFramePr>
        <p:xfrm>
          <a:off x="2555776" y="4581128"/>
          <a:ext cx="1773238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272" name="Equation" r:id="rId7" imgW="2692080" imgH="1358640" progId="Equation.DSMT4">
                  <p:embed/>
                </p:oleObj>
              </mc:Choice>
              <mc:Fallback>
                <p:oleObj name="Equation" r:id="rId7" imgW="2692080" imgH="1358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581128"/>
                        <a:ext cx="1773238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519430"/>
              </p:ext>
            </p:extLst>
          </p:nvPr>
        </p:nvGraphicFramePr>
        <p:xfrm>
          <a:off x="4549154" y="4581128"/>
          <a:ext cx="3017838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273" name="Equation" r:id="rId9" imgW="4444920" imgH="1295280" progId="Equation.DSMT4">
                  <p:embed/>
                </p:oleObj>
              </mc:Choice>
              <mc:Fallback>
                <p:oleObj name="Equation" r:id="rId9" imgW="4444920" imgH="1295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9154" y="4581128"/>
                        <a:ext cx="3017838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8540824" y="6309320"/>
            <a:ext cx="603176" cy="4572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BEB601F-9CFC-4FBF-BF93-7D9BD6F90430}" type="slidenum">
              <a:rPr lang="en-US" altLang="zh-CN" sz="2800" smtClean="0"/>
              <a:pPr eaLnBrk="1" hangingPunct="1"/>
              <a:t>39</a:t>
            </a:fld>
            <a:endParaRPr lang="en-US" altLang="zh-CN" sz="2800" dirty="0" smtClean="0"/>
          </a:p>
        </p:txBody>
      </p:sp>
      <p:graphicFrame>
        <p:nvGraphicFramePr>
          <p:cNvPr id="2" name="对象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47396169"/>
              </p:ext>
            </p:extLst>
          </p:nvPr>
        </p:nvGraphicFramePr>
        <p:xfrm>
          <a:off x="2122265" y="2109421"/>
          <a:ext cx="4803775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274" name="Equation" r:id="rId11" imgW="8737600" imgH="1168400" progId="Equation.DSMT4">
                  <p:embed/>
                </p:oleObj>
              </mc:Choice>
              <mc:Fallback>
                <p:oleObj name="Equation" r:id="rId11" imgW="8737600" imgH="1168400" progId="Equation.DSMT4">
                  <p:embed/>
                  <p:pic>
                    <p:nvPicPr>
                      <p:cNvPr id="0" name="Object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265" y="2109421"/>
                        <a:ext cx="4803775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标题 1"/>
          <p:cNvSpPr txBox="1">
            <a:spLocks noChangeArrowheads="1"/>
          </p:cNvSpPr>
          <p:nvPr/>
        </p:nvSpPr>
        <p:spPr bwMode="auto">
          <a:xfrm>
            <a:off x="685800" y="609600"/>
            <a:ext cx="77025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8.3 </a:t>
            </a:r>
            <a:r>
              <a:rPr lang="zh-CN" altLang="en-US" kern="0" dirty="0" smtClean="0"/>
              <a:t>前馈神经网络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6943" y="1586756"/>
            <a:ext cx="7273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8.3.2 BP</a:t>
            </a:r>
            <a:r>
              <a:rPr lang="zh-CN" altLang="en-US" sz="2400" dirty="0" smtClean="0"/>
              <a:t>网络</a:t>
            </a:r>
            <a:r>
              <a:rPr lang="en-US" altLang="zh-CN" sz="2400" dirty="0" smtClean="0"/>
              <a:t>-BP</a:t>
            </a:r>
            <a:r>
              <a:rPr lang="zh-CN" altLang="en-US" sz="2400" dirty="0" smtClean="0"/>
              <a:t>算法误差反向传播数学描述（总结）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27687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调权公式：</a:t>
            </a:r>
            <a:endParaRPr lang="zh-CN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85800" y="299695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其中，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59189" y="378904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输出层梯度：</a:t>
            </a:r>
            <a:endParaRPr lang="zh-CN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0" y="472514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隐含层梯度：</a:t>
            </a:r>
            <a:endParaRPr lang="zh-CN" alt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570155" y="5634705"/>
            <a:ext cx="7818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核心思想：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        调节哪个地方的权值，就是计算准则函数对哪个地方权值的梯度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97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>
              <a:latin typeface="Tahoma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8800" dirty="0" smtClean="0">
                <a:ea typeface="黑体" pitchFamily="49" charset="-122"/>
              </a:rPr>
              <a:t>模式识别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 smtClean="0">
                <a:ea typeface="黑体" pitchFamily="49" charset="-122"/>
              </a:rPr>
              <a:t>第</a:t>
            </a:r>
            <a:r>
              <a:rPr lang="en-US" altLang="zh-CN" sz="4800" dirty="0" smtClean="0">
                <a:ea typeface="黑体" pitchFamily="49" charset="-122"/>
              </a:rPr>
              <a:t>8</a:t>
            </a:r>
            <a:r>
              <a:rPr lang="zh-CN" altLang="en-US" sz="4800" dirty="0" smtClean="0">
                <a:ea typeface="黑体" pitchFamily="49" charset="-122"/>
              </a:rPr>
              <a:t>章 神经网络模式识别法</a:t>
            </a:r>
          </a:p>
        </p:txBody>
      </p:sp>
      <p:sp>
        <p:nvSpPr>
          <p:cNvPr id="16389" name="矩形 1"/>
          <p:cNvSpPr>
            <a:spLocks noChangeArrowheads="1"/>
          </p:cNvSpPr>
          <p:nvPr/>
        </p:nvSpPr>
        <p:spPr bwMode="auto">
          <a:xfrm>
            <a:off x="8780463" y="6323013"/>
            <a:ext cx="363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A0840D1-2A58-4B14-A088-7CC3D0135C47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5105" y="2348880"/>
            <a:ext cx="8482013" cy="3096344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FF"/>
                </a:solidFill>
              </a:rPr>
              <a:t>激活函数的选择</a:t>
            </a:r>
            <a:r>
              <a:rPr lang="zh-CN" altLang="en-US" sz="2000" dirty="0"/>
              <a:t>：一般可以选择双曲型的</a:t>
            </a:r>
            <a:r>
              <a:rPr lang="en-US" altLang="zh-CN" sz="2000" dirty="0"/>
              <a:t>Sigmoid</a:t>
            </a:r>
            <a:r>
              <a:rPr lang="zh-CN" altLang="en-US" sz="2000" dirty="0"/>
              <a:t>函数；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FF"/>
                </a:solidFill>
              </a:rPr>
              <a:t>目标值</a:t>
            </a:r>
            <a:r>
              <a:rPr lang="zh-CN" altLang="en-US" sz="2000" dirty="0"/>
              <a:t>：期望输出一般选择</a:t>
            </a:r>
            <a:r>
              <a:rPr lang="en-US" altLang="zh-CN" sz="2000" dirty="0"/>
              <a:t>(-1,+1)</a:t>
            </a:r>
            <a:r>
              <a:rPr lang="zh-CN" altLang="en-US" sz="2000" dirty="0"/>
              <a:t>或</a:t>
            </a:r>
            <a:r>
              <a:rPr lang="en-US" altLang="zh-CN" sz="2000" dirty="0"/>
              <a:t>(0,1)</a:t>
            </a:r>
            <a:r>
              <a:rPr lang="zh-CN" altLang="en-US" sz="2000" dirty="0"/>
              <a:t>；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FF"/>
                </a:solidFill>
              </a:rPr>
              <a:t>规格化</a:t>
            </a:r>
            <a:r>
              <a:rPr lang="zh-CN" altLang="en-US" sz="2000" dirty="0"/>
              <a:t>：训练样本每个特征一般要规格化为</a:t>
            </a:r>
            <a:r>
              <a:rPr lang="en-US" altLang="zh-CN" sz="2000" dirty="0"/>
              <a:t>0</a:t>
            </a:r>
            <a:r>
              <a:rPr lang="zh-CN" altLang="en-US" sz="2000" dirty="0"/>
              <a:t>均值和标准差；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FF"/>
                </a:solidFill>
              </a:rPr>
              <a:t>权值初始化</a:t>
            </a:r>
            <a:r>
              <a:rPr lang="zh-CN" altLang="en-US" sz="2000" dirty="0"/>
              <a:t>：期望每个神经元的</a:t>
            </a:r>
            <a:r>
              <a:rPr lang="en-US" altLang="zh-CN" sz="2000" dirty="0"/>
              <a:t>-1&lt;net&lt;+1</a:t>
            </a:r>
            <a:r>
              <a:rPr lang="zh-CN" altLang="en-US" sz="2000" dirty="0"/>
              <a:t>，因此权值一般初始化为                                ；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FF"/>
                </a:solidFill>
              </a:rPr>
              <a:t>学习率的选择</a:t>
            </a:r>
            <a:r>
              <a:rPr lang="zh-CN" altLang="en-US" sz="2000" dirty="0"/>
              <a:t>：太大容易发散，太小则收敛较慢；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FF"/>
                </a:solidFill>
              </a:rPr>
              <a:t>冲量项</a:t>
            </a:r>
            <a:r>
              <a:rPr lang="zh-CN" altLang="en-US" sz="2000" dirty="0"/>
              <a:t>：有助于提高收敛速度。</a:t>
            </a:r>
          </a:p>
        </p:txBody>
      </p:sp>
      <p:graphicFrame>
        <p:nvGraphicFramePr>
          <p:cNvPr id="99332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316772528"/>
              </p:ext>
            </p:extLst>
          </p:nvPr>
        </p:nvGraphicFramePr>
        <p:xfrm>
          <a:off x="1043608" y="4077072"/>
          <a:ext cx="1800199" cy="365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70" name="Equation" r:id="rId3" imgW="3873240" imgH="685800" progId="Equation.DSMT4">
                  <p:embed/>
                </p:oleObj>
              </mc:Choice>
              <mc:Fallback>
                <p:oleObj name="Equation" r:id="rId3" imgW="387324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077072"/>
                        <a:ext cx="1800199" cy="365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4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263184642"/>
              </p:ext>
            </p:extLst>
          </p:nvPr>
        </p:nvGraphicFramePr>
        <p:xfrm>
          <a:off x="1403648" y="5229200"/>
          <a:ext cx="5832648" cy="462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71" name="Equation" r:id="rId5" imgW="10109160" imgH="698400" progId="Equation.DSMT4">
                  <p:embed/>
                </p:oleObj>
              </mc:Choice>
              <mc:Fallback>
                <p:oleObj name="Equation" r:id="rId5" imgW="101091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229200"/>
                        <a:ext cx="5832648" cy="462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8540824" y="6309320"/>
            <a:ext cx="603176" cy="4572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BEB601F-9CFC-4FBF-BF93-7D9BD6F90430}" type="slidenum">
              <a:rPr lang="en-US" altLang="zh-CN" sz="2800" smtClean="0"/>
              <a:pPr eaLnBrk="1" hangingPunct="1"/>
              <a:t>40</a:t>
            </a:fld>
            <a:endParaRPr lang="en-US" altLang="zh-CN" sz="2800" dirty="0" smtClean="0"/>
          </a:p>
        </p:txBody>
      </p:sp>
      <p:sp>
        <p:nvSpPr>
          <p:cNvPr id="8" name="标题 1"/>
          <p:cNvSpPr txBox="1">
            <a:spLocks noChangeArrowheads="1"/>
          </p:cNvSpPr>
          <p:nvPr/>
        </p:nvSpPr>
        <p:spPr bwMode="auto">
          <a:xfrm>
            <a:off x="685800" y="609600"/>
            <a:ext cx="77025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8.3 </a:t>
            </a:r>
            <a:r>
              <a:rPr lang="zh-CN" altLang="en-US" kern="0" dirty="0" smtClean="0"/>
              <a:t>前馈神经网络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6943" y="1586756"/>
            <a:ext cx="3818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8.3.2 BP</a:t>
            </a:r>
            <a:r>
              <a:rPr lang="zh-CN" altLang="en-US" sz="2400" dirty="0" smtClean="0"/>
              <a:t>网络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参数设置讨论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8056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8540824" y="6309320"/>
            <a:ext cx="603176" cy="457200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BEB601F-9CFC-4FBF-BF93-7D9BD6F90430}" type="slidenum">
              <a:rPr lang="en-US" altLang="zh-CN" sz="2800" smtClean="0"/>
              <a:pPr eaLnBrk="1" hangingPunct="1"/>
              <a:t>41</a:t>
            </a:fld>
            <a:endParaRPr lang="en-US" altLang="zh-CN" sz="2800" dirty="0" smtClean="0"/>
          </a:p>
        </p:txBody>
      </p:sp>
      <p:sp>
        <p:nvSpPr>
          <p:cNvPr id="8" name="标题 1"/>
          <p:cNvSpPr txBox="1">
            <a:spLocks noChangeArrowheads="1"/>
          </p:cNvSpPr>
          <p:nvPr/>
        </p:nvSpPr>
        <p:spPr bwMode="auto">
          <a:xfrm>
            <a:off x="685800" y="609600"/>
            <a:ext cx="77025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kern="0" dirty="0" smtClean="0"/>
              <a:t>8.3 </a:t>
            </a:r>
            <a:r>
              <a:rPr lang="zh-CN" altLang="en-US" kern="0" dirty="0" smtClean="0"/>
              <a:t>前馈神经网络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6943" y="1586756"/>
            <a:ext cx="3408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8.3.2 BP</a:t>
            </a:r>
            <a:r>
              <a:rPr lang="zh-CN" altLang="en-US" sz="2400" dirty="0" smtClean="0"/>
              <a:t>网络存在的问题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06371" y="2169378"/>
            <a:ext cx="7738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收敛速度慢。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只能收敛</a:t>
            </a:r>
            <a:r>
              <a:rPr lang="zh-CN" altLang="en-US" sz="2000" dirty="0" smtClean="0"/>
              <a:t>于局部最优解，不能保证收敛于全局最优解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泛化能力差。当隐层元数量足够多时，对训练样本识别率高，但对测试样本识别率很低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0754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>
              <a:latin typeface="Tahoma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第八章 </a:t>
            </a:r>
            <a:r>
              <a:rPr lang="zh-CN" altLang="en-US" dirty="0"/>
              <a:t>小结</a:t>
            </a:r>
            <a:endParaRPr lang="zh-CN" altLang="zh-CN" dirty="0" smtClean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2060848"/>
            <a:ext cx="7772400" cy="396043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8.1 </a:t>
            </a:r>
            <a:r>
              <a:rPr lang="zh-CN" altLang="en-US" sz="2400" dirty="0" smtClean="0"/>
              <a:t>人工神经网络发展概况</a:t>
            </a:r>
            <a:endParaRPr lang="en-US" altLang="zh-CN" sz="2400" dirty="0" smtClean="0"/>
          </a:p>
          <a:p>
            <a:r>
              <a:rPr lang="en-US" altLang="zh-CN" sz="2400" dirty="0" smtClean="0"/>
              <a:t>8.2</a:t>
            </a:r>
            <a:r>
              <a:rPr lang="zh-CN" altLang="en-US" sz="2400" dirty="0" smtClean="0"/>
              <a:t> 神经网络基本概念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会用自己的语言描述生物神经元的结构和工作机制。</a:t>
            </a:r>
            <a:endParaRPr lang="en-US" altLang="zh-CN" sz="2000" dirty="0"/>
          </a:p>
          <a:p>
            <a:pPr lvl="1"/>
            <a:r>
              <a:rPr lang="zh-CN" altLang="en-US" sz="2000" dirty="0"/>
              <a:t>会画人工神经元结构图，并写出数学处理表达式</a:t>
            </a:r>
            <a:endParaRPr lang="en-US" altLang="zh-CN" sz="2000" dirty="0"/>
          </a:p>
          <a:p>
            <a:pPr lvl="1"/>
            <a:r>
              <a:rPr lang="zh-CN" altLang="en-US" sz="2000" dirty="0"/>
              <a:t>能写出</a:t>
            </a:r>
            <a:r>
              <a:rPr lang="en-US" altLang="zh-CN" sz="2000" dirty="0"/>
              <a:t>Hebb</a:t>
            </a:r>
            <a:r>
              <a:rPr lang="zh-CN" altLang="en-US" sz="2000" dirty="0"/>
              <a:t>和</a:t>
            </a:r>
            <a:r>
              <a:rPr lang="el-GR" altLang="zh-CN" sz="2000" i="1" dirty="0">
                <a:solidFill>
                  <a:srgbClr val="000000"/>
                </a:solidFill>
              </a:rPr>
              <a:t>δ</a:t>
            </a:r>
            <a:r>
              <a:rPr lang="zh-CN" altLang="en-US" sz="2000" dirty="0">
                <a:solidFill>
                  <a:srgbClr val="000000"/>
                </a:solidFill>
              </a:rPr>
              <a:t>学习规则的调权表达式，并解释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1"/>
            <a:r>
              <a:rPr lang="zh-CN" altLang="en-US" sz="2000" dirty="0"/>
              <a:t>能描述前馈和反馈神经网络的区别</a:t>
            </a:r>
            <a:endParaRPr lang="en-US" altLang="zh-CN" sz="2000" dirty="0"/>
          </a:p>
          <a:p>
            <a:r>
              <a:rPr lang="en-US" altLang="zh-CN" sz="2400" dirty="0" smtClean="0"/>
              <a:t>8.3 </a:t>
            </a:r>
            <a:r>
              <a:rPr lang="zh-CN" altLang="en-US" sz="2400" dirty="0" smtClean="0"/>
              <a:t>前馈神经网络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会用自己的语言描述感知器的调权过程、判决过程及原理。</a:t>
            </a:r>
            <a:endParaRPr lang="en-US" altLang="zh-CN" sz="2000" dirty="0"/>
          </a:p>
          <a:p>
            <a:pPr lvl="1"/>
            <a:r>
              <a:rPr lang="zh-CN" altLang="en-US" sz="2000" dirty="0"/>
              <a:t>会画多层感知器的的结构图，并能描述其分类过程。</a:t>
            </a:r>
            <a:endParaRPr lang="en-US" altLang="zh-CN" sz="2000" dirty="0"/>
          </a:p>
          <a:p>
            <a:pPr lvl="1"/>
            <a:r>
              <a:rPr lang="zh-CN" altLang="en-US" sz="2000" dirty="0">
                <a:solidFill>
                  <a:srgbClr val="000000"/>
                </a:solidFill>
              </a:rPr>
              <a:t>会描述</a:t>
            </a:r>
            <a:r>
              <a:rPr lang="en-US" altLang="zh-CN" sz="2000" dirty="0">
                <a:solidFill>
                  <a:srgbClr val="000000"/>
                </a:solidFill>
              </a:rPr>
              <a:t>BP</a:t>
            </a:r>
            <a:r>
              <a:rPr lang="zh-CN" altLang="en-US" sz="2000" dirty="0">
                <a:solidFill>
                  <a:srgbClr val="000000"/>
                </a:solidFill>
              </a:rPr>
              <a:t>算法的正</a:t>
            </a:r>
            <a:r>
              <a:rPr lang="en-US" altLang="zh-CN" sz="2000" dirty="0">
                <a:solidFill>
                  <a:srgbClr val="000000"/>
                </a:solidFill>
              </a:rPr>
              <a:t>/</a:t>
            </a:r>
            <a:r>
              <a:rPr lang="zh-CN" altLang="en-US" sz="2000" dirty="0">
                <a:solidFill>
                  <a:srgbClr val="000000"/>
                </a:solidFill>
              </a:rPr>
              <a:t>反向传播过程，会写调权和准则函数</a:t>
            </a:r>
            <a:r>
              <a:rPr lang="zh-CN" altLang="en-US" sz="2000" dirty="0" smtClean="0">
                <a:solidFill>
                  <a:srgbClr val="000000"/>
                </a:solidFill>
              </a:rPr>
              <a:t>公式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51205" name="矩形 1"/>
          <p:cNvSpPr>
            <a:spLocks noChangeArrowheads="1"/>
          </p:cNvSpPr>
          <p:nvPr/>
        </p:nvSpPr>
        <p:spPr bwMode="auto">
          <a:xfrm>
            <a:off x="8579018" y="6334124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DFAF86-25B7-4530-8EC2-381E2FE2E14E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69399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>
              <a:latin typeface="Tahoma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作业</a:t>
            </a:r>
            <a:endParaRPr lang="zh-CN" altLang="zh-CN" dirty="0" smtClean="0"/>
          </a:p>
        </p:txBody>
      </p:sp>
      <p:sp>
        <p:nvSpPr>
          <p:cNvPr id="51205" name="矩形 1"/>
          <p:cNvSpPr>
            <a:spLocks noChangeArrowheads="1"/>
          </p:cNvSpPr>
          <p:nvPr/>
        </p:nvSpPr>
        <p:spPr bwMode="auto">
          <a:xfrm>
            <a:off x="8597005" y="6334124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DFAF86-25B7-4530-8EC2-381E2FE2E14E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98968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>
              <a:latin typeface="Tahoma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第八章 提纲</a:t>
            </a:r>
            <a:endParaRPr lang="zh-CN" altLang="zh-CN" dirty="0" smtClean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2060848"/>
            <a:ext cx="7772400" cy="396043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8.1 </a:t>
            </a:r>
            <a:r>
              <a:rPr lang="zh-CN" altLang="en-US" sz="2400" dirty="0" smtClean="0"/>
              <a:t>人工神经网络发展概况</a:t>
            </a:r>
            <a:endParaRPr lang="en-US" altLang="zh-CN" sz="2400" dirty="0" smtClean="0"/>
          </a:p>
          <a:p>
            <a:r>
              <a:rPr lang="en-US" altLang="zh-CN" sz="2400" dirty="0" smtClean="0"/>
              <a:t>8.2</a:t>
            </a:r>
            <a:r>
              <a:rPr lang="zh-CN" altLang="en-US" sz="2400" dirty="0" smtClean="0"/>
              <a:t> 神经网络基本概念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会用自己的语言描述生物神经元的结构和工作机制。</a:t>
            </a:r>
            <a:endParaRPr lang="en-US" altLang="zh-CN" sz="2000" dirty="0"/>
          </a:p>
          <a:p>
            <a:pPr lvl="1"/>
            <a:r>
              <a:rPr lang="zh-CN" altLang="en-US" sz="2000" dirty="0"/>
              <a:t>会画人工神经元结构图，并写出数学处理表达式</a:t>
            </a:r>
            <a:endParaRPr lang="en-US" altLang="zh-CN" sz="2000" dirty="0"/>
          </a:p>
          <a:p>
            <a:pPr lvl="1"/>
            <a:r>
              <a:rPr lang="zh-CN" altLang="en-US" sz="2000" dirty="0"/>
              <a:t>能写出</a:t>
            </a:r>
            <a:r>
              <a:rPr lang="en-US" altLang="zh-CN" sz="2000" dirty="0"/>
              <a:t>Hebb</a:t>
            </a:r>
            <a:r>
              <a:rPr lang="zh-CN" altLang="en-US" sz="2000" dirty="0"/>
              <a:t>和</a:t>
            </a:r>
            <a:r>
              <a:rPr lang="el-GR" altLang="zh-CN" sz="2000" i="1" dirty="0">
                <a:solidFill>
                  <a:srgbClr val="000000"/>
                </a:solidFill>
              </a:rPr>
              <a:t>δ</a:t>
            </a:r>
            <a:r>
              <a:rPr lang="zh-CN" altLang="en-US" sz="2000" dirty="0">
                <a:solidFill>
                  <a:srgbClr val="000000"/>
                </a:solidFill>
              </a:rPr>
              <a:t>学习规则的调权表达式，并解释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1"/>
            <a:r>
              <a:rPr lang="zh-CN" altLang="en-US" sz="2000" dirty="0"/>
              <a:t>能描述前馈和反馈神经网络的区别</a:t>
            </a:r>
            <a:endParaRPr lang="en-US" altLang="zh-CN" sz="2000" dirty="0"/>
          </a:p>
          <a:p>
            <a:r>
              <a:rPr lang="en-US" altLang="zh-CN" sz="2400" dirty="0" smtClean="0"/>
              <a:t>8.3 </a:t>
            </a:r>
            <a:r>
              <a:rPr lang="zh-CN" altLang="en-US" sz="2400" dirty="0" smtClean="0"/>
              <a:t>前馈神经网络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会用自己的语言描述感知器的调权过程、判决过程及原理。</a:t>
            </a:r>
            <a:endParaRPr lang="en-US" altLang="zh-CN" sz="2000" dirty="0"/>
          </a:p>
          <a:p>
            <a:pPr lvl="1"/>
            <a:r>
              <a:rPr lang="zh-CN" altLang="en-US" sz="2000" dirty="0"/>
              <a:t>会画多层感知器的的结构图，并能描述其分类过程。</a:t>
            </a:r>
            <a:endParaRPr lang="en-US" altLang="zh-CN" sz="2000" dirty="0"/>
          </a:p>
          <a:p>
            <a:pPr lvl="1"/>
            <a:r>
              <a:rPr lang="zh-CN" altLang="en-US" sz="2000" dirty="0">
                <a:solidFill>
                  <a:srgbClr val="000000"/>
                </a:solidFill>
              </a:rPr>
              <a:t>会描述</a:t>
            </a:r>
            <a:r>
              <a:rPr lang="en-US" altLang="zh-CN" sz="2000" dirty="0">
                <a:solidFill>
                  <a:srgbClr val="000000"/>
                </a:solidFill>
              </a:rPr>
              <a:t>BP</a:t>
            </a:r>
            <a:r>
              <a:rPr lang="zh-CN" altLang="en-US" sz="2000" dirty="0">
                <a:solidFill>
                  <a:srgbClr val="000000"/>
                </a:solidFill>
              </a:rPr>
              <a:t>算法的正</a:t>
            </a:r>
            <a:r>
              <a:rPr lang="en-US" altLang="zh-CN" sz="2000" dirty="0">
                <a:solidFill>
                  <a:srgbClr val="000000"/>
                </a:solidFill>
              </a:rPr>
              <a:t>/</a:t>
            </a:r>
            <a:r>
              <a:rPr lang="zh-CN" altLang="en-US" sz="2000" dirty="0">
                <a:solidFill>
                  <a:srgbClr val="000000"/>
                </a:solidFill>
              </a:rPr>
              <a:t>反向传播过程，会写调权和准则函数</a:t>
            </a:r>
            <a:r>
              <a:rPr lang="zh-CN" altLang="en-US" sz="2000" dirty="0" smtClean="0">
                <a:solidFill>
                  <a:srgbClr val="000000"/>
                </a:solidFill>
              </a:rPr>
              <a:t>公式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51205" name="矩形 1"/>
          <p:cNvSpPr>
            <a:spLocks noChangeArrowheads="1"/>
          </p:cNvSpPr>
          <p:nvPr/>
        </p:nvSpPr>
        <p:spPr bwMode="auto">
          <a:xfrm>
            <a:off x="8760787" y="6334124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2DFAF86-25B7-4530-8EC2-381E2FE2E14E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4055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第八章知识导图</a:t>
            </a: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 dirty="0">
              <a:latin typeface="Tahoma" pitchFamily="34" charset="0"/>
            </a:endParaRPr>
          </a:p>
        </p:txBody>
      </p:sp>
      <p:sp>
        <p:nvSpPr>
          <p:cNvPr id="18438" name="矩形 1"/>
          <p:cNvSpPr>
            <a:spLocks noChangeArrowheads="1"/>
          </p:cNvSpPr>
          <p:nvPr/>
        </p:nvSpPr>
        <p:spPr bwMode="auto">
          <a:xfrm>
            <a:off x="8770118" y="6334124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FC6A188-9118-4EAF-9756-1DDDEAC2C31D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5" y="2728912"/>
            <a:ext cx="61531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 dirty="0">
              <a:latin typeface="Tahoma" pitchFamily="34" charset="0"/>
            </a:endParaRPr>
          </a:p>
        </p:txBody>
      </p:sp>
      <p:sp>
        <p:nvSpPr>
          <p:cNvPr id="18438" name="矩形 1"/>
          <p:cNvSpPr>
            <a:spLocks noChangeArrowheads="1"/>
          </p:cNvSpPr>
          <p:nvPr/>
        </p:nvSpPr>
        <p:spPr bwMode="auto">
          <a:xfrm>
            <a:off x="8770118" y="6334124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FC6A188-9118-4EAF-9756-1DDDEAC2C31D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2800" dirty="0"/>
          </a:p>
        </p:txBody>
      </p:sp>
      <p:sp>
        <p:nvSpPr>
          <p:cNvPr id="8" name="标题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02550" cy="946150"/>
          </a:xfrm>
        </p:spPr>
        <p:txBody>
          <a:bodyPr/>
          <a:lstStyle/>
          <a:p>
            <a:r>
              <a:rPr lang="en-US" altLang="zh-CN" dirty="0" smtClean="0"/>
              <a:t>8.1 </a:t>
            </a:r>
            <a:r>
              <a:rPr lang="zh-CN" altLang="en-US" dirty="0" smtClean="0"/>
              <a:t>人工神经网络发展概况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055" y="3108945"/>
            <a:ext cx="6153150" cy="140017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 bwMode="auto">
          <a:xfrm>
            <a:off x="971600" y="3566716"/>
            <a:ext cx="978408" cy="484632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202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02550" cy="946150"/>
          </a:xfrm>
        </p:spPr>
        <p:txBody>
          <a:bodyPr/>
          <a:lstStyle/>
          <a:p>
            <a:r>
              <a:rPr lang="en-US" altLang="zh-CN" dirty="0" smtClean="0"/>
              <a:t>8.1 </a:t>
            </a:r>
            <a:r>
              <a:rPr lang="zh-CN" altLang="en-US" dirty="0" smtClean="0"/>
              <a:t>人工神经网络发展概况</a:t>
            </a: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>
              <a:latin typeface="Tahoma" pitchFamily="34" charset="0"/>
            </a:endParaRPr>
          </a:p>
        </p:txBody>
      </p:sp>
      <p:sp>
        <p:nvSpPr>
          <p:cNvPr id="38917" name="矩形 1"/>
          <p:cNvSpPr>
            <a:spLocks noChangeArrowheads="1"/>
          </p:cNvSpPr>
          <p:nvPr/>
        </p:nvSpPr>
        <p:spPr bwMode="auto">
          <a:xfrm>
            <a:off x="8604449" y="6309014"/>
            <a:ext cx="4320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C3A3E-B395-4A54-B8BA-FAAE45B4AD35}" type="slidenum">
              <a:rPr lang="en-US" altLang="zh-CN" sz="28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zh-CN" alt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741044" y="1484784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人工神经网络定义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1946449"/>
            <a:ext cx="74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 人工神经网络简称神经网络，是模拟人脑智能特点和信息处理机制的技术。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28239" y="2588632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人工神经网络发展历史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28239" y="4935944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基本结构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83647" y="5293351"/>
            <a:ext cx="7272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   神经网络由</a:t>
            </a:r>
            <a:r>
              <a:rPr lang="zh-CN" altLang="en-US" sz="2000" dirty="0"/>
              <a:t>大量简单的基本元件</a:t>
            </a:r>
            <a:r>
              <a:rPr lang="en-US" altLang="zh-CN" sz="2000" dirty="0"/>
              <a:t>—</a:t>
            </a:r>
            <a:r>
              <a:rPr lang="zh-CN" altLang="en-US" sz="2000" dirty="0"/>
              <a:t>神经元相互连接而成的自适应非线性动态系统。每个神经元的结构和</a:t>
            </a:r>
            <a:r>
              <a:rPr lang="zh-CN" altLang="en-US" sz="2000" dirty="0" smtClean="0"/>
              <a:t>功能简单</a:t>
            </a:r>
            <a:r>
              <a:rPr lang="zh-CN" altLang="en-US" sz="2000" dirty="0"/>
              <a:t>，而大量神经元组合产生的系统行为却非常复杂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0006" y="2996952"/>
            <a:ext cx="71544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zh-CN" altLang="en-US" sz="2000" dirty="0"/>
              <a:t>早期研究：</a:t>
            </a:r>
            <a:r>
              <a:rPr lang="en-US" altLang="zh-CN" sz="2000" dirty="0"/>
              <a:t>1943</a:t>
            </a:r>
            <a:r>
              <a:rPr lang="zh-CN" altLang="en-US" sz="2000" dirty="0"/>
              <a:t>年提出，是神经网络研究的</a:t>
            </a:r>
            <a:r>
              <a:rPr lang="zh-CN" altLang="en-US" sz="2000" dirty="0" smtClean="0"/>
              <a:t>先驱。</a:t>
            </a:r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zh-CN" altLang="en-US" sz="2000" dirty="0"/>
              <a:t>基本技术：</a:t>
            </a:r>
            <a:r>
              <a:rPr lang="en-US" altLang="zh-CN" sz="2000" dirty="0"/>
              <a:t>50</a:t>
            </a:r>
            <a:r>
              <a:rPr lang="zh-CN" altLang="en-US" sz="2000" dirty="0"/>
              <a:t>年代</a:t>
            </a:r>
            <a:r>
              <a:rPr lang="en-US" altLang="zh-CN" sz="2000" dirty="0"/>
              <a:t>Rosenblatt</a:t>
            </a:r>
            <a:r>
              <a:rPr lang="zh-CN" altLang="en-US" sz="2000" dirty="0"/>
              <a:t>提出感知</a:t>
            </a:r>
            <a:r>
              <a:rPr lang="zh-CN" altLang="en-US" sz="2000" dirty="0" smtClean="0"/>
              <a:t>器。</a:t>
            </a:r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</a:t>
            </a:r>
            <a:r>
              <a:rPr lang="zh-CN" altLang="en-US" sz="2000" dirty="0"/>
              <a:t>能量函数：</a:t>
            </a:r>
            <a:r>
              <a:rPr lang="en-US" altLang="zh-CN" sz="2000" dirty="0"/>
              <a:t>1982</a:t>
            </a:r>
            <a:r>
              <a:rPr lang="zh-CN" altLang="en-US" sz="2000" dirty="0"/>
              <a:t>年</a:t>
            </a:r>
            <a:r>
              <a:rPr lang="en-US" altLang="zh-CN" sz="2000" dirty="0"/>
              <a:t>Hopfield</a:t>
            </a:r>
            <a:r>
              <a:rPr lang="zh-CN" altLang="en-US" sz="2000" dirty="0"/>
              <a:t>引入能量函数</a:t>
            </a:r>
            <a:r>
              <a:rPr lang="zh-CN" altLang="en-US" sz="2000" dirty="0" smtClean="0"/>
              <a:t>概念。</a:t>
            </a:r>
            <a:endParaRPr lang="en-US" altLang="zh-CN" sz="2000" dirty="0" smtClean="0"/>
          </a:p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）</a:t>
            </a:r>
            <a:r>
              <a:rPr lang="en-US" altLang="zh-CN" sz="2000" dirty="0"/>
              <a:t> BP</a:t>
            </a:r>
            <a:r>
              <a:rPr lang="zh-CN" altLang="en-US" sz="2000" dirty="0"/>
              <a:t>算法：</a:t>
            </a:r>
            <a:r>
              <a:rPr lang="en-US" altLang="zh-CN" sz="2000" dirty="0"/>
              <a:t>1986</a:t>
            </a:r>
            <a:r>
              <a:rPr lang="zh-CN" altLang="en-US" sz="2000" dirty="0"/>
              <a:t>年</a:t>
            </a:r>
            <a:r>
              <a:rPr lang="en-US" altLang="zh-CN" sz="2000" dirty="0" err="1"/>
              <a:t>Rumelhart</a:t>
            </a:r>
            <a:r>
              <a:rPr lang="zh-CN" altLang="en-US" sz="2000" dirty="0"/>
              <a:t>和</a:t>
            </a:r>
            <a:r>
              <a:rPr lang="en-US" altLang="zh-CN" sz="2000" dirty="0"/>
              <a:t>McClelland</a:t>
            </a:r>
            <a:r>
              <a:rPr lang="zh-CN" altLang="en-US" sz="2000" dirty="0"/>
              <a:t>提出著名的</a:t>
            </a:r>
            <a:r>
              <a:rPr lang="en-US" altLang="zh-CN" sz="2000" dirty="0"/>
              <a:t>BP (Back Propagation)</a:t>
            </a:r>
            <a:r>
              <a:rPr lang="zh-CN" altLang="en-US" sz="2000" dirty="0"/>
              <a:t>算法。该算法由后向前修正各层之间的连接权值，从实践上证明了神经网络具有很强的运算能力</a:t>
            </a:r>
          </a:p>
        </p:txBody>
      </p:sp>
    </p:spTree>
    <p:extLst>
      <p:ext uri="{BB962C8B-B14F-4D97-AF65-F5344CB8AC3E}">
        <p14:creationId xmlns:p14="http://schemas.microsoft.com/office/powerpoint/2010/main" val="91058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endParaRPr lang="en-US" altLang="zh-CN" sz="2800" dirty="0">
              <a:latin typeface="Tahoma" pitchFamily="34" charset="0"/>
            </a:endParaRPr>
          </a:p>
        </p:txBody>
      </p:sp>
      <p:sp>
        <p:nvSpPr>
          <p:cNvPr id="18438" name="矩形 1"/>
          <p:cNvSpPr>
            <a:spLocks noChangeArrowheads="1"/>
          </p:cNvSpPr>
          <p:nvPr/>
        </p:nvSpPr>
        <p:spPr bwMode="auto">
          <a:xfrm>
            <a:off x="8770118" y="6334124"/>
            <a:ext cx="363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FC6A188-9118-4EAF-9756-1DDDEAC2C31D}" type="slidenum">
              <a:rPr lang="en-US" altLang="zh-CN" sz="280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2800" dirty="0"/>
          </a:p>
        </p:txBody>
      </p:sp>
      <p:sp>
        <p:nvSpPr>
          <p:cNvPr id="8" name="标题 1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02550" cy="946150"/>
          </a:xfrm>
        </p:spPr>
        <p:txBody>
          <a:bodyPr/>
          <a:lstStyle/>
          <a:p>
            <a:r>
              <a:rPr lang="en-US" altLang="zh-CN" dirty="0" smtClean="0"/>
              <a:t>8.2 </a:t>
            </a:r>
            <a:r>
              <a:rPr lang="zh-CN" altLang="en-US" dirty="0" smtClean="0"/>
              <a:t>神经网络基本概念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5" y="2728912"/>
            <a:ext cx="6153150" cy="140017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 bwMode="auto">
          <a:xfrm>
            <a:off x="2771800" y="3186683"/>
            <a:ext cx="978408" cy="484632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299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课件模板">
  <a:themeElements>
    <a:clrScheme name="SEU演示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U演示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EU演示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U演示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U演示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U演示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U演示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U演示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U演示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课件模板</Template>
  <TotalTime>1067</TotalTime>
  <Pages>46</Pages>
  <Words>2639</Words>
  <Application>Microsoft Office PowerPoint</Application>
  <PresentationFormat>全屏显示(4:3)</PresentationFormat>
  <Paragraphs>338</Paragraphs>
  <Slides>43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43</vt:i4>
      </vt:variant>
    </vt:vector>
  </HeadingPairs>
  <TitlesOfParts>
    <vt:vector size="48" baseType="lpstr">
      <vt:lpstr>课件模板</vt:lpstr>
      <vt:lpstr>位图图像</vt:lpstr>
      <vt:lpstr>公式</vt:lpstr>
      <vt:lpstr>Visio</vt:lpstr>
      <vt:lpstr>Equation</vt:lpstr>
      <vt:lpstr>模式识别</vt:lpstr>
      <vt:lpstr>第五章 回顾</vt:lpstr>
      <vt:lpstr>第五章 回顾</vt:lpstr>
      <vt:lpstr>模式识别</vt:lpstr>
      <vt:lpstr>第八章 提纲</vt:lpstr>
      <vt:lpstr>第八章知识导图</vt:lpstr>
      <vt:lpstr>8.1 人工神经网络发展概况</vt:lpstr>
      <vt:lpstr>8.1 人工神经网络发展概况</vt:lpstr>
      <vt:lpstr>8.2 神经网络基本概念</vt:lpstr>
      <vt:lpstr>8.2 神经网络基本概念</vt:lpstr>
      <vt:lpstr>8.2 神经网络基本概念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8.3 前馈神经网络</vt:lpstr>
      <vt:lpstr>8.3 前馈神经网络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8.3 前馈神经网络</vt:lpstr>
      <vt:lpstr>8.3 前馈神经网络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第八章 小结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通信原理</dc:title>
  <dc:subject>Bluetooth</dc:subject>
  <dc:creator>wancs</dc:creator>
  <cp:lastModifiedBy>wancs</cp:lastModifiedBy>
  <cp:revision>200</cp:revision>
  <cp:lastPrinted>2000-11-02T06:39:21Z</cp:lastPrinted>
  <dcterms:created xsi:type="dcterms:W3CDTF">2019-05-11T00:16:05Z</dcterms:created>
  <dcterms:modified xsi:type="dcterms:W3CDTF">2019-07-16T03:12:31Z</dcterms:modified>
</cp:coreProperties>
</file>