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6"/>
  </p:notesMasterIdLst>
  <p:handoutMasterIdLst>
    <p:handoutMasterId r:id="rId67"/>
  </p:handoutMasterIdLst>
  <p:sldIdLst>
    <p:sldId id="480" r:id="rId2"/>
    <p:sldId id="763" r:id="rId3"/>
    <p:sldId id="665" r:id="rId4"/>
    <p:sldId id="666" r:id="rId5"/>
    <p:sldId id="667" r:id="rId6"/>
    <p:sldId id="668" r:id="rId7"/>
    <p:sldId id="705" r:id="rId8"/>
    <p:sldId id="706" r:id="rId9"/>
    <p:sldId id="707" r:id="rId10"/>
    <p:sldId id="708" r:id="rId11"/>
    <p:sldId id="709" r:id="rId12"/>
    <p:sldId id="710" r:id="rId13"/>
    <p:sldId id="711" r:id="rId14"/>
    <p:sldId id="712" r:id="rId15"/>
    <p:sldId id="713" r:id="rId16"/>
    <p:sldId id="714" r:id="rId17"/>
    <p:sldId id="715" r:id="rId18"/>
    <p:sldId id="716" r:id="rId19"/>
    <p:sldId id="717" r:id="rId20"/>
    <p:sldId id="718" r:id="rId21"/>
    <p:sldId id="719" r:id="rId22"/>
    <p:sldId id="720" r:id="rId23"/>
    <p:sldId id="721" r:id="rId24"/>
    <p:sldId id="722" r:id="rId25"/>
    <p:sldId id="723" r:id="rId26"/>
    <p:sldId id="724" r:id="rId27"/>
    <p:sldId id="725" r:id="rId28"/>
    <p:sldId id="726" r:id="rId29"/>
    <p:sldId id="727" r:id="rId30"/>
    <p:sldId id="728" r:id="rId31"/>
    <p:sldId id="729" r:id="rId32"/>
    <p:sldId id="730" r:id="rId33"/>
    <p:sldId id="731" r:id="rId34"/>
    <p:sldId id="732" r:id="rId35"/>
    <p:sldId id="733" r:id="rId36"/>
    <p:sldId id="734" r:id="rId37"/>
    <p:sldId id="735" r:id="rId38"/>
    <p:sldId id="736" r:id="rId39"/>
    <p:sldId id="737" r:id="rId40"/>
    <p:sldId id="738" r:id="rId41"/>
    <p:sldId id="739" r:id="rId42"/>
    <p:sldId id="740" r:id="rId43"/>
    <p:sldId id="741" r:id="rId44"/>
    <p:sldId id="742" r:id="rId45"/>
    <p:sldId id="743" r:id="rId46"/>
    <p:sldId id="744" r:id="rId47"/>
    <p:sldId id="745" r:id="rId48"/>
    <p:sldId id="746" r:id="rId49"/>
    <p:sldId id="747" r:id="rId50"/>
    <p:sldId id="748" r:id="rId51"/>
    <p:sldId id="749" r:id="rId52"/>
    <p:sldId id="750" r:id="rId53"/>
    <p:sldId id="751" r:id="rId54"/>
    <p:sldId id="752" r:id="rId55"/>
    <p:sldId id="753" r:id="rId56"/>
    <p:sldId id="754" r:id="rId57"/>
    <p:sldId id="755" r:id="rId58"/>
    <p:sldId id="756" r:id="rId59"/>
    <p:sldId id="757" r:id="rId60"/>
    <p:sldId id="758" r:id="rId61"/>
    <p:sldId id="759" r:id="rId62"/>
    <p:sldId id="760" r:id="rId63"/>
    <p:sldId id="761" r:id="rId64"/>
    <p:sldId id="762" r:id="rId65"/>
  </p:sldIdLst>
  <p:sldSz cx="9144000" cy="6858000" type="screen4x3"/>
  <p:notesSz cx="6829425" cy="10001250"/>
  <p:kinsoku lang="zh-TW" invalStChars="!),.:;?]}，、。．；：？！︰…‥﹐﹑﹒﹔﹕﹖﹗｜–︱—︳?︴﹏）︶﹜︸〕︺】︼》︾〉﹀」﹂』﹄﹚﹜﹞’”〞′·" invalEndChars="([{（︵﹛︷〔︹【︻《︽〈︿「﹁『﹃﹙﹛﹝‘“〝‵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6699"/>
    <a:srgbClr val="6666FF"/>
    <a:srgbClr val="FF0000"/>
    <a:srgbClr val="003366"/>
    <a:srgbClr val="114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15" autoAdjust="0"/>
    <p:restoredTop sz="94711" autoAdjust="0"/>
  </p:normalViewPr>
  <p:slideViewPr>
    <p:cSldViewPr>
      <p:cViewPr varScale="1">
        <p:scale>
          <a:sx n="79" d="100"/>
          <a:sy n="79" d="100"/>
        </p:scale>
        <p:origin x="-1397" y="-7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8"/>
    </p:cViewPr>
  </p:sorterViewPr>
  <p:notesViewPr>
    <p:cSldViewPr>
      <p:cViewPr varScale="1">
        <p:scale>
          <a:sx n="79" d="100"/>
          <a:sy n="79" d="100"/>
        </p:scale>
        <p:origin x="4032" y="102"/>
      </p:cViewPr>
      <p:guideLst>
        <p:guide orient="horz" pos="3150"/>
        <p:guide pos="2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1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33.wmf"/><Relationship Id="rId4" Type="http://schemas.openxmlformats.org/officeDocument/2006/relationships/image" Target="../media/image28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44.wmf"/><Relationship Id="rId7" Type="http://schemas.openxmlformats.org/officeDocument/2006/relationships/image" Target="../media/image29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45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image" Target="../media/image70.wmf"/><Relationship Id="rId7" Type="http://schemas.openxmlformats.org/officeDocument/2006/relationships/image" Target="../media/image73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63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11" Type="http://schemas.openxmlformats.org/officeDocument/2006/relationships/image" Target="../media/image85.wmf"/><Relationship Id="rId5" Type="http://schemas.openxmlformats.org/officeDocument/2006/relationships/image" Target="../media/image79.wmf"/><Relationship Id="rId10" Type="http://schemas.openxmlformats.org/officeDocument/2006/relationships/image" Target="../media/image84.wmf"/><Relationship Id="rId4" Type="http://schemas.openxmlformats.org/officeDocument/2006/relationships/image" Target="../media/image78.wmf"/><Relationship Id="rId9" Type="http://schemas.openxmlformats.org/officeDocument/2006/relationships/image" Target="../media/image83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5" Type="http://schemas.openxmlformats.org/officeDocument/2006/relationships/image" Target="../media/image71.wmf"/><Relationship Id="rId4" Type="http://schemas.openxmlformats.org/officeDocument/2006/relationships/image" Target="../media/image63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7" Type="http://schemas.openxmlformats.org/officeDocument/2006/relationships/image" Target="../media/image117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5" Type="http://schemas.openxmlformats.org/officeDocument/2006/relationships/image" Target="../media/image20.wmf"/><Relationship Id="rId4" Type="http://schemas.openxmlformats.org/officeDocument/2006/relationships/image" Target="../media/image121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4" Type="http://schemas.openxmlformats.org/officeDocument/2006/relationships/image" Target="../media/image133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wmf"/><Relationship Id="rId1" Type="http://schemas.openxmlformats.org/officeDocument/2006/relationships/image" Target="../media/image138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13" Type="http://schemas.openxmlformats.org/officeDocument/2006/relationships/image" Target="../media/image153.wmf"/><Relationship Id="rId3" Type="http://schemas.openxmlformats.org/officeDocument/2006/relationships/image" Target="../media/image143.wmf"/><Relationship Id="rId7" Type="http://schemas.openxmlformats.org/officeDocument/2006/relationships/image" Target="../media/image147.wmf"/><Relationship Id="rId12" Type="http://schemas.openxmlformats.org/officeDocument/2006/relationships/image" Target="../media/image152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6" Type="http://schemas.openxmlformats.org/officeDocument/2006/relationships/image" Target="../media/image146.wmf"/><Relationship Id="rId11" Type="http://schemas.openxmlformats.org/officeDocument/2006/relationships/image" Target="../media/image151.wmf"/><Relationship Id="rId5" Type="http://schemas.openxmlformats.org/officeDocument/2006/relationships/image" Target="../media/image145.wmf"/><Relationship Id="rId10" Type="http://schemas.openxmlformats.org/officeDocument/2006/relationships/image" Target="../media/image150.wmf"/><Relationship Id="rId4" Type="http://schemas.openxmlformats.org/officeDocument/2006/relationships/image" Target="../media/image144.wmf"/><Relationship Id="rId9" Type="http://schemas.openxmlformats.org/officeDocument/2006/relationships/image" Target="../media/image149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3" Type="http://schemas.openxmlformats.org/officeDocument/2006/relationships/image" Target="../media/image156.wmf"/><Relationship Id="rId7" Type="http://schemas.openxmlformats.org/officeDocument/2006/relationships/image" Target="../media/image160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159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99600"/>
            <a:ext cx="29591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68738" y="9499600"/>
            <a:ext cx="2959100" cy="5016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11EE777-D001-4441-B263-77529043CE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757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4263" y="877888"/>
            <a:ext cx="4660900" cy="34956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9638" y="4754563"/>
            <a:ext cx="5008562" cy="421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42199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PMingLiU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提问：第四章解决的问题和前面两章有什么区别？ 答：我们第二章和第三章已经会对样本进行分类了。怎么又有个第四章呢？样本数据的特征一旦确定，它属于哪个类不是就确定了吗？ 那不一定。我们前面讲的鲈鱼鲑鱼，长度比如说是</a:t>
            </a:r>
            <a:r>
              <a:rPr lang="en-US" altLang="zh-CN" dirty="0" smtClean="0"/>
              <a:t>5dm</a:t>
            </a:r>
            <a:r>
              <a:rPr lang="zh-CN" altLang="en-US" dirty="0" smtClean="0"/>
              <a:t>的，可能是鲈鱼也可能是鲑鱼。怎么分类？那就要用概率分类法了。给定一个特征值，我们需要判断它属于某个类的概率。计算概率也是我们目前很多高级分类算法的重要组成部分。比如，我们现在流行的深度学习，最后一步，就会调用一个</a:t>
            </a:r>
            <a:r>
              <a:rPr lang="en-US" altLang="zh-CN" dirty="0" err="1" smtClean="0"/>
              <a:t>softmax</a:t>
            </a:r>
            <a:r>
              <a:rPr lang="zh-CN" altLang="en-US" dirty="0" smtClean="0"/>
              <a:t>函数来计算概率。其它的分类方法也都需要计算概率。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7550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介绍公式</a:t>
            </a:r>
            <a:r>
              <a:rPr lang="en-US" altLang="zh-CN" dirty="0" smtClean="0"/>
              <a:t>4-4</a:t>
            </a:r>
            <a:r>
              <a:rPr lang="zh-CN" altLang="en-US" dirty="0" smtClean="0"/>
              <a:t>与模式识别的关系。</a:t>
            </a:r>
            <a:r>
              <a:rPr lang="en-US" altLang="zh-CN" dirty="0" smtClean="0"/>
              <a:t>Ai</a:t>
            </a:r>
            <a:r>
              <a:rPr lang="zh-CN" altLang="en-US" dirty="0" smtClean="0"/>
              <a:t>指模式类，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指样本值。</a:t>
            </a:r>
            <a:r>
              <a:rPr lang="en-US" altLang="zh-CN" dirty="0" smtClean="0"/>
              <a:t>P(Ai)</a:t>
            </a:r>
            <a:r>
              <a:rPr lang="zh-CN" altLang="en-US" dirty="0" smtClean="0"/>
              <a:t>表示第</a:t>
            </a:r>
            <a:r>
              <a:rPr lang="en-US" altLang="zh-CN" dirty="0" smtClean="0"/>
              <a:t>i</a:t>
            </a:r>
            <a:r>
              <a:rPr lang="zh-CN" altLang="en-US" dirty="0" smtClean="0"/>
              <a:t>类的先验概率。 可以画图来理解概率乘法公式。两个相交的圆。</a:t>
            </a:r>
            <a:r>
              <a:rPr lang="en-US" altLang="zh-CN" dirty="0" smtClean="0"/>
              <a:t>2 </a:t>
            </a:r>
            <a:r>
              <a:rPr lang="zh-CN" altLang="en-US" dirty="0" smtClean="0"/>
              <a:t>设</a:t>
            </a:r>
            <a:r>
              <a:rPr lang="en-US" altLang="zh-CN" dirty="0" smtClean="0"/>
              <a:t>A=A1+A2+…An</a:t>
            </a:r>
            <a:r>
              <a:rPr lang="zh-CN" altLang="en-US" dirty="0" smtClean="0"/>
              <a:t>，推导。 </a:t>
            </a:r>
            <a:r>
              <a:rPr lang="en-US" altLang="zh-CN" dirty="0" smtClean="0"/>
              <a:t>3 </a:t>
            </a:r>
            <a:r>
              <a:rPr lang="zh-CN" altLang="en-US" dirty="0" smtClean="0"/>
              <a:t>这就是贝叶斯公式。 </a:t>
            </a:r>
            <a:r>
              <a:rPr lang="en-US" altLang="zh-CN" dirty="0" smtClean="0"/>
              <a:t>4 </a:t>
            </a:r>
            <a:r>
              <a:rPr lang="zh-CN" altLang="en-US" dirty="0" smtClean="0"/>
              <a:t>有什么用处呢？推导过程好像数学上很简单。用处就在于把他赋予一定的物理意义。要赋予物理意义。我们就要讲几个新的概念，再把新概念与公式的项对应起来。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68729" y="9499029"/>
            <a:ext cx="2959098" cy="500622"/>
          </a:xfrm>
          <a:prstGeom prst="rect">
            <a:avLst/>
          </a:prstGeom>
        </p:spPr>
        <p:txBody>
          <a:bodyPr lIns="92108" tIns="46054" rIns="92108" bIns="46054"/>
          <a:lstStyle/>
          <a:p>
            <a:pPr>
              <a:defRPr/>
            </a:pPr>
            <a:fld id="{6E8FB88B-2A6E-424D-B88A-3F3A4051809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5347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理解这个问题的关键在于：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是特征，</a:t>
            </a:r>
            <a:r>
              <a:rPr lang="en-US" altLang="zh-CN" dirty="0" err="1" smtClean="0"/>
              <a:t>wi</a:t>
            </a:r>
            <a:r>
              <a:rPr lang="zh-CN" altLang="en-US" dirty="0" smtClean="0"/>
              <a:t>是分类。教材上这么定义，其实有点费解。如果你把</a:t>
            </a:r>
            <a:r>
              <a:rPr lang="en-US" altLang="zh-CN" dirty="0" smtClean="0"/>
              <a:t>X</a:t>
            </a:r>
            <a:r>
              <a:rPr lang="zh-CN" altLang="en-US" dirty="0" smtClean="0"/>
              <a:t>看成是特征，就简单了。</a:t>
            </a:r>
            <a:r>
              <a:rPr lang="en-US" altLang="zh-CN" dirty="0" smtClean="0"/>
              <a:t>2 </a:t>
            </a:r>
            <a:r>
              <a:rPr lang="zh-CN" altLang="en-US" dirty="0" smtClean="0"/>
              <a:t>条件概率中的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是指特定特征。与后验概率的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含义不同。理解的关键是，</a:t>
            </a:r>
            <a:r>
              <a:rPr lang="en-US" altLang="zh-CN" dirty="0" smtClean="0"/>
              <a:t>X</a:t>
            </a:r>
            <a:r>
              <a:rPr lang="zh-CN" altLang="en-US" smtClean="0"/>
              <a:t>代表什么意思。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68729" y="9499029"/>
            <a:ext cx="2959098" cy="500622"/>
          </a:xfrm>
          <a:prstGeom prst="rect">
            <a:avLst/>
          </a:prstGeom>
        </p:spPr>
        <p:txBody>
          <a:bodyPr lIns="92108" tIns="46054" rIns="92108" bIns="46054"/>
          <a:lstStyle/>
          <a:p>
            <a:pPr>
              <a:defRPr/>
            </a:pPr>
            <a:fld id="{6E8FB88B-2A6E-424D-B88A-3F3A4051809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8124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2969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问：为什么用后验概率？因为前面两个概率物理意义都不符合要求。只有这个是符合要求的。给定一个</a:t>
            </a:r>
            <a:r>
              <a:rPr lang="en-US" altLang="zh-CN" dirty="0" smtClean="0"/>
              <a:t>X</a:t>
            </a:r>
            <a:r>
              <a:rPr lang="zh-CN" altLang="en-US" dirty="0" smtClean="0"/>
              <a:t>。看它属于哪个类的概率。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4138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物理意义：可以使用现有一批样本中的类概率来计算后验概率。关键是可以用先验概率和条件概率来计算后验概率。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1932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为什么取对数有效？因为对数单调增函数。 </a:t>
            </a:r>
            <a:r>
              <a:rPr lang="en-US" altLang="zh-CN" dirty="0" smtClean="0"/>
              <a:t>2 </a:t>
            </a:r>
            <a:r>
              <a:rPr lang="zh-CN" altLang="en-US" dirty="0" smtClean="0"/>
              <a:t>为什么要取对数？有时候是指数形式分布的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51493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所以，周围的人如果有阳性，也不要惊慌，并不代表一定有癌症。可以这样安慰她，帮他计算分析一下。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600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让学生算一下比值。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568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我判定它为第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类的，已经定了，但是它实际上可能属于任何类，属于每类都有一定的概率。我需要得到总的损失情况。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68729" y="9499029"/>
            <a:ext cx="2959098" cy="500622"/>
          </a:xfrm>
          <a:prstGeom prst="rect">
            <a:avLst/>
          </a:prstGeom>
        </p:spPr>
        <p:txBody>
          <a:bodyPr lIns="92108" tIns="46054" rIns="92108" bIns="46054"/>
          <a:lstStyle/>
          <a:p>
            <a:pPr>
              <a:defRPr/>
            </a:pPr>
            <a:fld id="{6E8FB88B-2A6E-424D-B88A-3F3A4051809E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93600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与前面的比较：前面是看</a:t>
            </a:r>
            <a:r>
              <a:rPr lang="en-US" altLang="zh-CN" dirty="0" smtClean="0"/>
              <a:t>p(</a:t>
            </a:r>
            <a:r>
              <a:rPr lang="en-US" altLang="zh-CN" dirty="0" err="1" smtClean="0"/>
              <a:t>wi|x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，哪个大就判定为哪一类。现在是：判定为某一类时，如果它不是这一类，此时的损失。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5489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我们先讲概率的概念，后面所有的分类方法都是基于概率的。我们前面几章也都是这么讲的，比如梯度法，我们会先讲</a:t>
            </a:r>
            <a:r>
              <a:rPr lang="zh-CN" altLang="en-US" dirty="0" smtClean="0"/>
              <a:t>梯度概念，</a:t>
            </a:r>
            <a:r>
              <a:rPr lang="zh-CN" altLang="en-US" dirty="0" smtClean="0"/>
              <a:t>再讲怎么用梯度分类。 </a:t>
            </a:r>
            <a:r>
              <a:rPr lang="en-US" altLang="zh-CN" dirty="0" smtClean="0"/>
              <a:t>2 </a:t>
            </a:r>
            <a:r>
              <a:rPr lang="zh-CN" altLang="en-US" dirty="0" smtClean="0"/>
              <a:t>接着我们就讲贝叶斯分类，贝叶斯分类分为两种：基于最小错误率的分类，和基于最小风险的分类。这里的最小错误率和风险就相当于第三章的判决条件。 </a:t>
            </a:r>
            <a:r>
              <a:rPr lang="en-US" altLang="zh-CN" dirty="0" smtClean="0"/>
              <a:t>3 </a:t>
            </a:r>
            <a:r>
              <a:rPr lang="zh-CN" altLang="en-US" dirty="0" smtClean="0"/>
              <a:t>既然是基于概率的，我们后面会继续讲概率分布函数一定的情况下，如何决策的问题。因为使用概率分布函数，我们就能计算概率了，进而就能分类。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80743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因为我们只是对不同的</a:t>
            </a:r>
            <a:r>
              <a:rPr lang="en-US" altLang="zh-CN" dirty="0" err="1" smtClean="0"/>
              <a:t>ri</a:t>
            </a:r>
            <a:r>
              <a:rPr lang="en-US" altLang="zh-CN" dirty="0" smtClean="0"/>
              <a:t>(x)</a:t>
            </a:r>
            <a:r>
              <a:rPr lang="zh-CN" altLang="en-US" dirty="0" smtClean="0"/>
              <a:t>比大小，所以，</a:t>
            </a:r>
            <a:r>
              <a:rPr lang="en-US" altLang="zh-CN" dirty="0" err="1" smtClean="0"/>
              <a:t>ri</a:t>
            </a:r>
            <a:r>
              <a:rPr lang="en-US" altLang="zh-CN" dirty="0" smtClean="0"/>
              <a:t>(x)</a:t>
            </a:r>
            <a:r>
              <a:rPr lang="zh-CN" altLang="en-US" dirty="0" smtClean="0"/>
              <a:t>的绝对大小没关系，只要是正数就行。</a:t>
            </a:r>
            <a:r>
              <a:rPr lang="en-US" altLang="zh-CN" dirty="0" smtClean="0"/>
              <a:t>P(X)</a:t>
            </a:r>
            <a:r>
              <a:rPr lang="zh-CN" altLang="en-US" dirty="0" smtClean="0"/>
              <a:t>对所有类是一个常数。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722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要注意：</a:t>
            </a:r>
            <a:r>
              <a:rPr lang="en-US" altLang="zh-CN" dirty="0" smtClean="0"/>
              <a:t>X</a:t>
            </a:r>
            <a:r>
              <a:rPr lang="zh-CN" altLang="en-US" dirty="0" smtClean="0"/>
              <a:t>属于</a:t>
            </a:r>
            <a:r>
              <a:rPr lang="en-US" altLang="zh-CN" dirty="0" smtClean="0"/>
              <a:t>w1</a:t>
            </a:r>
            <a:r>
              <a:rPr lang="zh-CN" altLang="en-US" dirty="0" smtClean="0"/>
              <a:t>类的概率和被判为</a:t>
            </a:r>
            <a:r>
              <a:rPr lang="en-US" altLang="zh-CN" dirty="0" smtClean="0"/>
              <a:t>w1</a:t>
            </a:r>
            <a:r>
              <a:rPr lang="zh-CN" altLang="en-US" dirty="0" smtClean="0"/>
              <a:t>类是两码事。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4836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跟前面对比：只是多了一个系数。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6617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扩充一点：类概率密度分布曲线怎么搞：可以用归一化的直方图来搞。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15060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跟前面对比，哦？同样的概率，但是增加了损失函数后，这里就变化了。我们之前判断为正常细胞，这里就判断成了癌细胞了。所以，医生更喜欢最小风险是不是？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01674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01</a:t>
            </a:r>
            <a:r>
              <a:rPr lang="zh-CN" altLang="en-US" dirty="0" smtClean="0"/>
              <a:t>损失的含义：错判的损失都是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97176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关键要对曲线赋予特征。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52021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问：指数上是什么？马氏距离。原来正态分布是马氏距离。与尺度无关。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77941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8390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二次型，原来我们的协方差矩阵就是二次型的特例。二次型的特点是：对于非零</a:t>
            </a:r>
            <a:r>
              <a:rPr lang="en-US" altLang="zh-CN" dirty="0" smtClean="0"/>
              <a:t>X</a:t>
            </a:r>
            <a:r>
              <a:rPr lang="zh-CN" altLang="en-US" dirty="0" smtClean="0"/>
              <a:t>为正值，符合距离的特点。如果</a:t>
            </a:r>
            <a:r>
              <a:rPr lang="en-US" altLang="zh-CN" dirty="0" smtClean="0"/>
              <a:t>X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0,</a:t>
            </a:r>
            <a:r>
              <a:rPr lang="zh-CN" altLang="en-US" dirty="0" smtClean="0"/>
              <a:t>则距离为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9485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既然是概率分类，那一定会有分类错误的情况，我们关心的就是分类错误的错误率。这个到时候我们就知道，这个错误率的计算跟我们通信原理误码率的计算很类似。大家如果通信原理学的好，这里就简单了。</a:t>
            </a:r>
            <a:r>
              <a:rPr lang="en-US" altLang="zh-CN" dirty="0" smtClean="0"/>
              <a:t>2 </a:t>
            </a:r>
            <a:r>
              <a:rPr lang="zh-CN" altLang="en-US" dirty="0" smtClean="0"/>
              <a:t>贝叶斯分类需要知道先验概率，如果不知道先验概率怎么办？聂曼</a:t>
            </a:r>
            <a:r>
              <a:rPr lang="en-US" altLang="zh-CN" dirty="0" smtClean="0"/>
              <a:t>-</a:t>
            </a:r>
            <a:r>
              <a:rPr lang="zh-CN" altLang="en-US" dirty="0" smtClean="0"/>
              <a:t>皮尔森决策（它假设某些类的错误率不重要）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68034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为什么不求</a:t>
            </a:r>
            <a:r>
              <a:rPr lang="en-US" altLang="zh-CN" dirty="0" smtClean="0"/>
              <a:t>p(</a:t>
            </a:r>
            <a:r>
              <a:rPr lang="en-US" altLang="zh-CN" dirty="0" err="1" smtClean="0"/>
              <a:t>wi</a:t>
            </a:r>
            <a:r>
              <a:rPr lang="en-US" altLang="zh-CN" dirty="0" smtClean="0"/>
              <a:t>)?</a:t>
            </a:r>
            <a:r>
              <a:rPr lang="zh-CN" altLang="en-US" dirty="0" smtClean="0"/>
              <a:t>因为</a:t>
            </a:r>
            <a:r>
              <a:rPr lang="en-US" altLang="zh-CN" dirty="0" smtClean="0"/>
              <a:t>p(</a:t>
            </a:r>
            <a:r>
              <a:rPr lang="en-US" altLang="zh-CN" dirty="0" err="1" smtClean="0"/>
              <a:t>wi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的自变量是</a:t>
            </a:r>
            <a:r>
              <a:rPr lang="en-US" altLang="zh-CN" dirty="0" err="1" smtClean="0"/>
              <a:t>wi</a:t>
            </a:r>
            <a:r>
              <a:rPr lang="zh-CN" altLang="en-US" dirty="0" smtClean="0"/>
              <a:t>是固定的几个类。而</a:t>
            </a:r>
            <a:r>
              <a:rPr lang="en-US" altLang="zh-CN" dirty="0" smtClean="0"/>
              <a:t>p(</a:t>
            </a:r>
            <a:r>
              <a:rPr lang="en-US" altLang="zh-CN" dirty="0" err="1" smtClean="0"/>
              <a:t>X|wi</a:t>
            </a:r>
            <a:r>
              <a:rPr lang="en-US" altLang="zh-CN" dirty="0" smtClean="0"/>
              <a:t>)</a:t>
            </a:r>
            <a:r>
              <a:rPr lang="zh-CN" altLang="en-US" dirty="0" smtClean="0"/>
              <a:t>与特征</a:t>
            </a:r>
            <a:r>
              <a:rPr lang="en-US" altLang="zh-CN" dirty="0" smtClean="0"/>
              <a:t>X</a:t>
            </a:r>
            <a:r>
              <a:rPr lang="zh-CN" altLang="en-US" dirty="0" smtClean="0"/>
              <a:t>有关。主要是</a:t>
            </a:r>
            <a:r>
              <a:rPr lang="en-US" altLang="zh-CN" dirty="0" smtClean="0"/>
              <a:t>p</a:t>
            </a:r>
            <a:r>
              <a:rPr lang="zh-CN" altLang="en-US" dirty="0" smtClean="0"/>
              <a:t>对</a:t>
            </a:r>
            <a:r>
              <a:rPr lang="en-US" altLang="zh-CN" dirty="0" smtClean="0"/>
              <a:t>X</a:t>
            </a:r>
            <a:r>
              <a:rPr lang="zh-CN" altLang="en-US" dirty="0" smtClean="0"/>
              <a:t>呈现正态分布。这里的正态分布是指特征</a:t>
            </a:r>
            <a:r>
              <a:rPr lang="en-US" altLang="zh-CN" dirty="0" smtClean="0"/>
              <a:t>X</a:t>
            </a:r>
            <a:r>
              <a:rPr lang="zh-CN" altLang="en-US" dirty="0" smtClean="0"/>
              <a:t>呈现正态分布。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12579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这里又有一种协方差的计算方法。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25428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得到的判决界面是唯一的，最佳的。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4786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我们本章所有的分类技术都是基于概率的，最重要的就是概率分布函数。这个概率分布函数怎么求呢？需要根据一批给定样本来估算。本章就是讲怎么估算的问题。参数估计和非参数估计有什么区别：</a:t>
            </a:r>
            <a:r>
              <a:rPr lang="en-US" altLang="zh-CN" dirty="0" smtClean="0"/>
              <a:t>1 </a:t>
            </a:r>
            <a:r>
              <a:rPr lang="zh-CN" altLang="en-US" dirty="0" smtClean="0"/>
              <a:t>参数估计就是概率密度函数形式已知，但是参数未知怎么估计参数。 </a:t>
            </a:r>
            <a:r>
              <a:rPr lang="en-US" altLang="zh-CN" dirty="0" smtClean="0"/>
              <a:t>2 </a:t>
            </a:r>
            <a:r>
              <a:rPr lang="zh-CN" altLang="en-US" dirty="0" smtClean="0"/>
              <a:t>非参数估计就是概率密度函数形式未知，如何估计形式和参数。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6845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总体来看，第四章的知识结构很清晰。先讲概念，然后讲两类概率分类方法。然后讲分类的错误率，最后，由于所有分类都是基于概率的，所以我们就要讲概率密度函数的估计。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6279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对比时，关键要知道：自变量和应变量。通信原理自变量是时间</a:t>
            </a:r>
            <a:r>
              <a:rPr lang="en-US" altLang="zh-CN" dirty="0" smtClean="0"/>
              <a:t>t,</a:t>
            </a:r>
            <a:r>
              <a:rPr lang="zh-CN" altLang="en-US" dirty="0" smtClean="0"/>
              <a:t>应变量是信号取值。模式识别自变量是特征，应变量是分类。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344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鱼的长度，确定它是鲈鱼还是鲑鱼，这个是随机的。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2 </a:t>
            </a:r>
            <a:r>
              <a:rPr lang="zh-CN" altLang="en-US" baseline="0" dirty="0" smtClean="0"/>
              <a:t>黑板：黑色，又能用粉笔在上面写字的，就是黑板。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431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基本空间，跟我们通信原理讲的随机过程的概念类似。 </a:t>
            </a:r>
            <a:r>
              <a:rPr lang="en-US" altLang="zh-CN" dirty="0" smtClean="0"/>
              <a:t>2 </a:t>
            </a:r>
            <a:r>
              <a:rPr lang="zh-CN" altLang="en-US" dirty="0" smtClean="0"/>
              <a:t>随机事件，就是一个样本。 我们关心的是样本的特征。 </a:t>
            </a:r>
            <a:r>
              <a:rPr lang="en-US" altLang="zh-CN" dirty="0" smtClean="0"/>
              <a:t>3 </a:t>
            </a:r>
            <a:r>
              <a:rPr lang="zh-CN" altLang="en-US" dirty="0" smtClean="0"/>
              <a:t>扔硬币，正面朝上和反面朝上的概率的和，就是所有事件的总的概率。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5707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性质</a:t>
            </a:r>
            <a:r>
              <a:rPr lang="en-US" altLang="zh-CN" dirty="0" smtClean="0"/>
              <a:t>3</a:t>
            </a:r>
            <a:r>
              <a:rPr lang="zh-CN" altLang="en-US" dirty="0" smtClean="0"/>
              <a:t>可以画图，集合的概念。</a:t>
            </a:r>
            <a:r>
              <a:rPr lang="en-US" altLang="zh-CN" dirty="0" smtClean="0"/>
              <a:t> 2</a:t>
            </a:r>
            <a:r>
              <a:rPr lang="en-US" altLang="zh-CN" baseline="0" dirty="0" smtClean="0"/>
              <a:t> </a:t>
            </a:r>
            <a:r>
              <a:rPr lang="zh-CN" altLang="en-US" dirty="0" smtClean="0"/>
              <a:t>公式</a:t>
            </a:r>
            <a:r>
              <a:rPr lang="en-US" altLang="zh-CN" dirty="0" smtClean="0"/>
              <a:t>4-1</a:t>
            </a:r>
            <a:r>
              <a:rPr lang="zh-CN" altLang="en-US" dirty="0" smtClean="0"/>
              <a:t>要反过来看，把分母移到左边去。</a:t>
            </a:r>
            <a:r>
              <a:rPr lang="en-US" altLang="zh-CN" dirty="0" smtClean="0"/>
              <a:t>3 </a:t>
            </a:r>
            <a:r>
              <a:rPr lang="zh-CN" altLang="en-US" dirty="0" smtClean="0"/>
              <a:t>举个例子？</a:t>
            </a:r>
            <a:r>
              <a:rPr lang="en-US" altLang="zh-CN" dirty="0" smtClean="0"/>
              <a:t>A</a:t>
            </a:r>
            <a:r>
              <a:rPr lang="zh-CN" altLang="en-US" dirty="0" smtClean="0"/>
              <a:t>我带伞了， </a:t>
            </a:r>
            <a:r>
              <a:rPr lang="en-US" altLang="zh-CN" dirty="0" smtClean="0"/>
              <a:t>B</a:t>
            </a:r>
            <a:r>
              <a:rPr lang="zh-CN" altLang="en-US" dirty="0" smtClean="0"/>
              <a:t>今天下雨。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68729" y="9499029"/>
            <a:ext cx="2959098" cy="500622"/>
          </a:xfrm>
          <a:prstGeom prst="rect">
            <a:avLst/>
          </a:prstGeom>
        </p:spPr>
        <p:txBody>
          <a:bodyPr lIns="92108" tIns="46054" rIns="92108" bIns="46054"/>
          <a:lstStyle/>
          <a:p>
            <a:pPr>
              <a:defRPr/>
            </a:pPr>
            <a:fld id="{6E8FB88B-2A6E-424D-B88A-3F3A4051809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6368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33400" y="6324600"/>
            <a:ext cx="8610600" cy="533400"/>
          </a:xfrm>
          <a:prstGeom prst="rect">
            <a:avLst/>
          </a:prstGeom>
          <a:solidFill>
            <a:srgbClr val="494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5" name="Rectangle 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4000" cy="90488"/>
          </a:xfrm>
          <a:prstGeom prst="rect">
            <a:avLst/>
          </a:prstGeom>
          <a:solidFill>
            <a:srgbClr val="686E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" name="Text Box 7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914400" y="6400800"/>
            <a:ext cx="457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200">
                <a:solidFill>
                  <a:srgbClr val="FFCC66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东南大学</a:t>
            </a:r>
          </a:p>
        </p:txBody>
      </p:sp>
      <p:sp>
        <p:nvSpPr>
          <p:cNvPr id="7" name="Text Box 8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3200400" y="152400"/>
            <a:ext cx="548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模式识别课件</a:t>
            </a:r>
            <a:endParaRPr lang="zh-CN" altLang="en-US" sz="2000" dirty="0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0" y="6332538"/>
          <a:ext cx="5334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78" name="位图图像" r:id="rId3" imgW="2857899" imgH="2809524" progId="Paint.Picture">
                  <p:embed/>
                </p:oleObj>
              </mc:Choice>
              <mc:Fallback>
                <p:oleObj name="位图图像" r:id="rId3" imgW="2857899" imgH="28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32538"/>
                        <a:ext cx="5334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9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7E68FD-3FD2-4B7A-8521-1CEF565D21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0652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33400" y="6324600"/>
            <a:ext cx="8610600" cy="533400"/>
          </a:xfrm>
          <a:prstGeom prst="rect">
            <a:avLst/>
          </a:prstGeom>
          <a:solidFill>
            <a:srgbClr val="494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5" name="Rectangle 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4000" cy="90488"/>
          </a:xfrm>
          <a:prstGeom prst="rect">
            <a:avLst/>
          </a:prstGeom>
          <a:solidFill>
            <a:srgbClr val="686E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" name="Text Box 7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914400" y="6400800"/>
            <a:ext cx="457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200">
                <a:solidFill>
                  <a:srgbClr val="FFCC66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东南大学</a:t>
            </a:r>
          </a:p>
        </p:txBody>
      </p:sp>
      <p:sp>
        <p:nvSpPr>
          <p:cNvPr id="7" name="Text Box 8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3200400" y="152400"/>
            <a:ext cx="548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通信原理课件</a:t>
            </a: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0" y="6332538"/>
          <a:ext cx="5334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94" name="位图图像" r:id="rId3" imgW="2857899" imgH="2809524" progId="Paint.Picture">
                  <p:embed/>
                </p:oleObj>
              </mc:Choice>
              <mc:Fallback>
                <p:oleObj name="位图图像" r:id="rId3" imgW="2857899" imgH="28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32538"/>
                        <a:ext cx="5334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DC15E3-528A-4D76-8EB3-98C94B6AFE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554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33400" y="6324600"/>
            <a:ext cx="8610600" cy="533400"/>
          </a:xfrm>
          <a:prstGeom prst="rect">
            <a:avLst/>
          </a:prstGeom>
          <a:solidFill>
            <a:srgbClr val="494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5" name="Rectangle 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4000" cy="90488"/>
          </a:xfrm>
          <a:prstGeom prst="rect">
            <a:avLst/>
          </a:prstGeom>
          <a:solidFill>
            <a:srgbClr val="686E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" name="Text Box 7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914400" y="6400800"/>
            <a:ext cx="457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200">
                <a:solidFill>
                  <a:srgbClr val="FFCC66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东南大学</a:t>
            </a:r>
          </a:p>
        </p:txBody>
      </p:sp>
      <p:sp>
        <p:nvSpPr>
          <p:cNvPr id="7" name="Text Box 8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3200400" y="152400"/>
            <a:ext cx="548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通信原理课件</a:t>
            </a: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0" y="6332538"/>
          <a:ext cx="5334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818" name="位图图像" r:id="rId3" imgW="2857899" imgH="2809524" progId="Paint.Picture">
                  <p:embed/>
                </p:oleObj>
              </mc:Choice>
              <mc:Fallback>
                <p:oleObj name="位图图像" r:id="rId3" imgW="2857899" imgH="28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32538"/>
                        <a:ext cx="5334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26DCA0-8D58-436B-9DB3-3D70FB5EC9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12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33400" y="6324600"/>
            <a:ext cx="8610600" cy="533400"/>
          </a:xfrm>
          <a:prstGeom prst="rect">
            <a:avLst/>
          </a:prstGeom>
          <a:solidFill>
            <a:srgbClr val="494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5" name="Rectangle 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4000" cy="90488"/>
          </a:xfrm>
          <a:prstGeom prst="rect">
            <a:avLst/>
          </a:prstGeom>
          <a:solidFill>
            <a:srgbClr val="686E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" name="Text Box 7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914400" y="6400800"/>
            <a:ext cx="457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200">
                <a:solidFill>
                  <a:srgbClr val="FFCC66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东南大学</a:t>
            </a:r>
          </a:p>
        </p:txBody>
      </p:sp>
      <p:sp>
        <p:nvSpPr>
          <p:cNvPr id="7" name="Text Box 8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3200400" y="152400"/>
            <a:ext cx="548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模式识别课件</a:t>
            </a:r>
            <a:endParaRPr lang="zh-CN" altLang="en-US" sz="2000" dirty="0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0" y="6332538"/>
          <a:ext cx="5334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602" name="位图图像" r:id="rId3" imgW="2857899" imgH="2809524" progId="Paint.Picture">
                  <p:embed/>
                </p:oleObj>
              </mc:Choice>
              <mc:Fallback>
                <p:oleObj name="位图图像" r:id="rId3" imgW="2857899" imgH="28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32538"/>
                        <a:ext cx="5334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A264FC9-3CA0-4E3A-945C-8AD71A4585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7796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33400" y="6324600"/>
            <a:ext cx="8610600" cy="533400"/>
          </a:xfrm>
          <a:prstGeom prst="rect">
            <a:avLst/>
          </a:prstGeom>
          <a:solidFill>
            <a:srgbClr val="494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5" name="Rectangle 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4000" cy="90488"/>
          </a:xfrm>
          <a:prstGeom prst="rect">
            <a:avLst/>
          </a:prstGeom>
          <a:solidFill>
            <a:srgbClr val="686E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" name="Text Box 7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914400" y="6400800"/>
            <a:ext cx="457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200">
                <a:solidFill>
                  <a:srgbClr val="FFCC66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东南大学</a:t>
            </a:r>
          </a:p>
        </p:txBody>
      </p:sp>
      <p:sp>
        <p:nvSpPr>
          <p:cNvPr id="7" name="Text Box 8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3200400" y="152400"/>
            <a:ext cx="548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通信原理课件</a:t>
            </a: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0" y="6332538"/>
          <a:ext cx="5334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626" name="位图图像" r:id="rId3" imgW="2857899" imgH="2809524" progId="Paint.Picture">
                  <p:embed/>
                </p:oleObj>
              </mc:Choice>
              <mc:Fallback>
                <p:oleObj name="位图图像" r:id="rId3" imgW="2857899" imgH="28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32538"/>
                        <a:ext cx="5334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A5A44F1-15B0-4F94-B8BC-AF313BDD8A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0346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33400" y="6324600"/>
            <a:ext cx="8610600" cy="533400"/>
          </a:xfrm>
          <a:prstGeom prst="rect">
            <a:avLst/>
          </a:prstGeom>
          <a:solidFill>
            <a:srgbClr val="494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4000" cy="90488"/>
          </a:xfrm>
          <a:prstGeom prst="rect">
            <a:avLst/>
          </a:prstGeom>
          <a:solidFill>
            <a:srgbClr val="686E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7" name="Text Box 7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914400" y="6400800"/>
            <a:ext cx="457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200">
                <a:solidFill>
                  <a:srgbClr val="FFCC66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东南大学</a:t>
            </a:r>
          </a:p>
        </p:txBody>
      </p:sp>
      <p:sp>
        <p:nvSpPr>
          <p:cNvPr id="8" name="Text Box 8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3200400" y="152400"/>
            <a:ext cx="548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通信原理课件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0" y="6332538"/>
          <a:ext cx="5334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650" name="位图图像" r:id="rId3" imgW="2857899" imgH="2809524" progId="Paint.Picture">
                  <p:embed/>
                </p:oleObj>
              </mc:Choice>
              <mc:Fallback>
                <p:oleObj name="位图图像" r:id="rId3" imgW="2857899" imgH="28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32538"/>
                        <a:ext cx="5334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4919856-0AC1-44F7-9BE7-048B599E52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173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33400" y="6324600"/>
            <a:ext cx="8610600" cy="533400"/>
          </a:xfrm>
          <a:prstGeom prst="rect">
            <a:avLst/>
          </a:prstGeom>
          <a:solidFill>
            <a:srgbClr val="494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8" name="Rectangle 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4000" cy="90488"/>
          </a:xfrm>
          <a:prstGeom prst="rect">
            <a:avLst/>
          </a:prstGeom>
          <a:solidFill>
            <a:srgbClr val="686E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9" name="Text Box 7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914400" y="6400800"/>
            <a:ext cx="457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200">
                <a:solidFill>
                  <a:srgbClr val="FFCC66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东南大学</a:t>
            </a:r>
          </a:p>
        </p:txBody>
      </p:sp>
      <p:sp>
        <p:nvSpPr>
          <p:cNvPr id="10" name="Text Box 8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3200400" y="152400"/>
            <a:ext cx="548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通信原理课件</a:t>
            </a:r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0" y="6332538"/>
          <a:ext cx="5334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674" name="位图图像" r:id="rId3" imgW="2857899" imgH="2809524" progId="Paint.Picture">
                  <p:embed/>
                </p:oleObj>
              </mc:Choice>
              <mc:Fallback>
                <p:oleObj name="位图图像" r:id="rId3" imgW="2857899" imgH="28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32538"/>
                        <a:ext cx="5334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2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01FD4A1-6CEB-494B-8852-E1E7720C30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296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33400" y="6324600"/>
            <a:ext cx="8610600" cy="533400"/>
          </a:xfrm>
          <a:prstGeom prst="rect">
            <a:avLst/>
          </a:prstGeom>
          <a:solidFill>
            <a:srgbClr val="494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4" name="Rectangle 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4000" cy="90488"/>
          </a:xfrm>
          <a:prstGeom prst="rect">
            <a:avLst/>
          </a:prstGeom>
          <a:solidFill>
            <a:srgbClr val="686E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5" name="Text Box 7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914400" y="6400800"/>
            <a:ext cx="457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200">
                <a:solidFill>
                  <a:srgbClr val="FFCC66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东南大学</a:t>
            </a:r>
          </a:p>
        </p:txBody>
      </p:sp>
      <p:sp>
        <p:nvSpPr>
          <p:cNvPr id="6" name="Text Box 8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3200400" y="152400"/>
            <a:ext cx="548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通信原理课件</a:t>
            </a:r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0" y="6332538"/>
          <a:ext cx="5334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698" name="位图图像" r:id="rId3" imgW="2857899" imgH="2809524" progId="Paint.Picture">
                  <p:embed/>
                </p:oleObj>
              </mc:Choice>
              <mc:Fallback>
                <p:oleObj name="位图图像" r:id="rId3" imgW="2857899" imgH="28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32538"/>
                        <a:ext cx="5334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A0D090-B53B-4441-BADB-8FD9BBD7D6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649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33400" y="6324600"/>
            <a:ext cx="8610600" cy="533400"/>
          </a:xfrm>
          <a:prstGeom prst="rect">
            <a:avLst/>
          </a:prstGeom>
          <a:solidFill>
            <a:srgbClr val="494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3" name="Rectangle 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4000" cy="90488"/>
          </a:xfrm>
          <a:prstGeom prst="rect">
            <a:avLst/>
          </a:prstGeom>
          <a:solidFill>
            <a:srgbClr val="686E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4" name="Text Box 7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914400" y="6400800"/>
            <a:ext cx="457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200">
                <a:solidFill>
                  <a:srgbClr val="FFCC66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东南大学</a:t>
            </a:r>
          </a:p>
        </p:txBody>
      </p:sp>
      <p:sp>
        <p:nvSpPr>
          <p:cNvPr id="5" name="Text Box 8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3200400" y="152400"/>
            <a:ext cx="548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模式识别课件</a:t>
            </a:r>
            <a:endParaRPr lang="zh-CN" altLang="en-US" sz="2000" dirty="0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0" y="6332538"/>
          <a:ext cx="5334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722" name="位图图像" r:id="rId3" imgW="2857899" imgH="2809524" progId="Paint.Picture">
                  <p:embed/>
                </p:oleObj>
              </mc:Choice>
              <mc:Fallback>
                <p:oleObj name="位图图像" r:id="rId3" imgW="2857899" imgH="28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32538"/>
                        <a:ext cx="5334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3FD156-7F7D-4292-8CD6-396FFE9F75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7589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33400" y="6324600"/>
            <a:ext cx="8610600" cy="533400"/>
          </a:xfrm>
          <a:prstGeom prst="rect">
            <a:avLst/>
          </a:prstGeom>
          <a:solidFill>
            <a:srgbClr val="494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4000" cy="90488"/>
          </a:xfrm>
          <a:prstGeom prst="rect">
            <a:avLst/>
          </a:prstGeom>
          <a:solidFill>
            <a:srgbClr val="686E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7" name="Text Box 7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914400" y="6400800"/>
            <a:ext cx="457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200">
                <a:solidFill>
                  <a:srgbClr val="FFCC66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东南大学</a:t>
            </a:r>
          </a:p>
        </p:txBody>
      </p:sp>
      <p:sp>
        <p:nvSpPr>
          <p:cNvPr id="8" name="Text Box 8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3200400" y="152400"/>
            <a:ext cx="548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通信原理课件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0" y="6332538"/>
          <a:ext cx="5334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746" name="位图图像" r:id="rId3" imgW="2857899" imgH="2809524" progId="Paint.Picture">
                  <p:embed/>
                </p:oleObj>
              </mc:Choice>
              <mc:Fallback>
                <p:oleObj name="位图图像" r:id="rId3" imgW="2857899" imgH="28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32538"/>
                        <a:ext cx="5334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51D1C4C-22B5-4D4E-8C98-D49B5F81C5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9611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33400" y="6324600"/>
            <a:ext cx="8610600" cy="533400"/>
          </a:xfrm>
          <a:prstGeom prst="rect">
            <a:avLst/>
          </a:prstGeom>
          <a:solidFill>
            <a:srgbClr val="494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4000" cy="90488"/>
          </a:xfrm>
          <a:prstGeom prst="rect">
            <a:avLst/>
          </a:prstGeom>
          <a:solidFill>
            <a:srgbClr val="686E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7" name="Text Box 7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914400" y="6400800"/>
            <a:ext cx="457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200">
                <a:solidFill>
                  <a:srgbClr val="FFCC66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东南大学</a:t>
            </a:r>
          </a:p>
        </p:txBody>
      </p:sp>
      <p:sp>
        <p:nvSpPr>
          <p:cNvPr id="8" name="Text Box 8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3200400" y="152400"/>
            <a:ext cx="548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通信原理课件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0" y="6332538"/>
          <a:ext cx="5334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770" name="位图图像" r:id="rId3" imgW="2857899" imgH="2809524" progId="Paint.Picture">
                  <p:embed/>
                </p:oleObj>
              </mc:Choice>
              <mc:Fallback>
                <p:oleObj name="位图图像" r:id="rId3" imgW="2857899" imgH="28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32538"/>
                        <a:ext cx="5334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74E31CE-6A3B-404F-868A-EFFB439B0A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43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33400" y="6324600"/>
            <a:ext cx="8610600" cy="533400"/>
          </a:xfrm>
          <a:prstGeom prst="rect">
            <a:avLst/>
          </a:prstGeom>
          <a:solidFill>
            <a:srgbClr val="494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391173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4008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rgbClr val="FFCC66"/>
                </a:solidFill>
              </a:defRPr>
            </a:lvl1pPr>
          </a:lstStyle>
          <a:p>
            <a:pPr>
              <a:defRPr/>
            </a:pPr>
            <a:fld id="{4BA44C9F-E09A-4314-B176-3CD0524273D2}" type="slidenum">
              <a:rPr lang="en-US" altLang="zh-CN"/>
              <a:pPr>
                <a:defRPr/>
              </a:pPr>
              <a:t>‹#›</a:t>
            </a:fld>
            <a:fld id="{9A39027C-57C0-4400-BD50-4E1DB22DECC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30" name="Rectangle 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4000" cy="90488"/>
          </a:xfrm>
          <a:prstGeom prst="rect">
            <a:avLst/>
          </a:prstGeom>
          <a:solidFill>
            <a:srgbClr val="686E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1" name="Text Box 7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914400" y="6400800"/>
            <a:ext cx="457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200">
                <a:solidFill>
                  <a:srgbClr val="FFCC66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东南大学</a:t>
            </a:r>
          </a:p>
        </p:txBody>
      </p:sp>
      <p:sp>
        <p:nvSpPr>
          <p:cNvPr id="391176" name="Text Box 8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3200400" y="152400"/>
            <a:ext cx="548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模式识别课件</a:t>
            </a:r>
            <a:endParaRPr lang="zh-CN" altLang="en-US" sz="2000" dirty="0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0" y="6332538"/>
          <a:ext cx="5334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490" name="位图图像" r:id="rId14" imgW="2857899" imgH="2809524" progId="Paint.Picture">
                  <p:embed/>
                </p:oleObj>
              </mc:Choice>
              <mc:Fallback>
                <p:oleObj name="位图图像" r:id="rId14" imgW="2857899" imgH="2809524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32538"/>
                        <a:ext cx="5334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8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wanchangsheng@seu.edu.c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6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1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25.wmf"/><Relationship Id="rId18" Type="http://schemas.openxmlformats.org/officeDocument/2006/relationships/oleObject" Target="../embeddings/oleObject34.bin"/><Relationship Id="rId3" Type="http://schemas.openxmlformats.org/officeDocument/2006/relationships/notesSlide" Target="../notesSlides/notesSlide14.xml"/><Relationship Id="rId21" Type="http://schemas.openxmlformats.org/officeDocument/2006/relationships/image" Target="../media/image29.w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31.bin"/><Relationship Id="rId17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3.bin"/><Relationship Id="rId20" Type="http://schemas.openxmlformats.org/officeDocument/2006/relationships/oleObject" Target="../embeddings/oleObject35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30.bin"/><Relationship Id="rId19" Type="http://schemas.openxmlformats.org/officeDocument/2006/relationships/image" Target="../media/image28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3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33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28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2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38.wmf"/><Relationship Id="rId18" Type="http://schemas.openxmlformats.org/officeDocument/2006/relationships/oleObject" Target="../embeddings/oleObject48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7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44.bin"/><Relationship Id="rId19" Type="http://schemas.openxmlformats.org/officeDocument/2006/relationships/image" Target="../media/image41.w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46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27.wmf"/><Relationship Id="rId18" Type="http://schemas.openxmlformats.org/officeDocument/2006/relationships/oleObject" Target="../embeddings/oleObject56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53.bin"/><Relationship Id="rId17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5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52.bin"/><Relationship Id="rId19" Type="http://schemas.openxmlformats.org/officeDocument/2006/relationships/image" Target="../media/image26.w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54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4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4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59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62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61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54.w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53.wmf"/><Relationship Id="rId5" Type="http://schemas.openxmlformats.org/officeDocument/2006/relationships/image" Target="../media/image50.wmf"/><Relationship Id="rId10" Type="http://schemas.openxmlformats.org/officeDocument/2006/relationships/oleObject" Target="../embeddings/oleObject66.bin"/><Relationship Id="rId4" Type="http://schemas.openxmlformats.org/officeDocument/2006/relationships/oleObject" Target="../embeddings/oleObject63.bin"/><Relationship Id="rId9" Type="http://schemas.openxmlformats.org/officeDocument/2006/relationships/image" Target="../media/image5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59.wmf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56.wmf"/><Relationship Id="rId12" Type="http://schemas.openxmlformats.org/officeDocument/2006/relationships/oleObject" Target="../embeddings/oleObject72.bin"/><Relationship Id="rId17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4.bin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58.wmf"/><Relationship Id="rId5" Type="http://schemas.openxmlformats.org/officeDocument/2006/relationships/image" Target="../media/image55.wmf"/><Relationship Id="rId15" Type="http://schemas.openxmlformats.org/officeDocument/2006/relationships/image" Target="../media/image60.wmf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8.bin"/><Relationship Id="rId9" Type="http://schemas.openxmlformats.org/officeDocument/2006/relationships/image" Target="../media/image57.wmf"/><Relationship Id="rId14" Type="http://schemas.openxmlformats.org/officeDocument/2006/relationships/oleObject" Target="../embeddings/oleObject73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79.bin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7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68.png"/><Relationship Id="rId11" Type="http://schemas.openxmlformats.org/officeDocument/2006/relationships/oleObject" Target="../embeddings/oleObject78.bin"/><Relationship Id="rId5" Type="http://schemas.openxmlformats.org/officeDocument/2006/relationships/image" Target="../media/image62.wmf"/><Relationship Id="rId15" Type="http://schemas.openxmlformats.org/officeDocument/2006/relationships/oleObject" Target="../embeddings/oleObject80.bin"/><Relationship Id="rId10" Type="http://schemas.openxmlformats.org/officeDocument/2006/relationships/image" Target="../media/image64.wmf"/><Relationship Id="rId4" Type="http://schemas.openxmlformats.org/officeDocument/2006/relationships/oleObject" Target="../embeddings/oleObject75.bin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66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82.bin"/><Relationship Id="rId5" Type="http://schemas.openxmlformats.org/officeDocument/2006/relationships/image" Target="../media/image68.wmf"/><Relationship Id="rId10" Type="http://schemas.openxmlformats.org/officeDocument/2006/relationships/image" Target="../media/image71.png"/><Relationship Id="rId4" Type="http://schemas.openxmlformats.org/officeDocument/2006/relationships/oleObject" Target="../embeddings/oleObject81.bin"/><Relationship Id="rId9" Type="http://schemas.openxmlformats.org/officeDocument/2006/relationships/image" Target="../media/image62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13" Type="http://schemas.openxmlformats.org/officeDocument/2006/relationships/image" Target="../media/image71.wmf"/><Relationship Id="rId18" Type="http://schemas.openxmlformats.org/officeDocument/2006/relationships/oleObject" Target="../embeddings/oleObject91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88.bin"/><Relationship Id="rId17" Type="http://schemas.openxmlformats.org/officeDocument/2006/relationships/image" Target="../media/image7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0.bin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85.bin"/><Relationship Id="rId11" Type="http://schemas.openxmlformats.org/officeDocument/2006/relationships/image" Target="../media/image63.wmf"/><Relationship Id="rId5" Type="http://schemas.openxmlformats.org/officeDocument/2006/relationships/image" Target="../media/image68.wmf"/><Relationship Id="rId15" Type="http://schemas.openxmlformats.org/officeDocument/2006/relationships/image" Target="../media/image72.wmf"/><Relationship Id="rId10" Type="http://schemas.openxmlformats.org/officeDocument/2006/relationships/oleObject" Target="../embeddings/oleObject87.bin"/><Relationship Id="rId19" Type="http://schemas.openxmlformats.org/officeDocument/2006/relationships/image" Target="../media/image74.wmf"/><Relationship Id="rId4" Type="http://schemas.openxmlformats.org/officeDocument/2006/relationships/oleObject" Target="../embeddings/oleObject84.bin"/><Relationship Id="rId9" Type="http://schemas.openxmlformats.org/officeDocument/2006/relationships/image" Target="../media/image70.wmf"/><Relationship Id="rId14" Type="http://schemas.openxmlformats.org/officeDocument/2006/relationships/oleObject" Target="../embeddings/oleObject89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13" Type="http://schemas.openxmlformats.org/officeDocument/2006/relationships/image" Target="../media/image79.wmf"/><Relationship Id="rId18" Type="http://schemas.openxmlformats.org/officeDocument/2006/relationships/oleObject" Target="../embeddings/oleObject99.bin"/><Relationship Id="rId3" Type="http://schemas.openxmlformats.org/officeDocument/2006/relationships/notesSlide" Target="../notesSlides/notesSlide25.xml"/><Relationship Id="rId21" Type="http://schemas.openxmlformats.org/officeDocument/2006/relationships/image" Target="../media/image83.wmf"/><Relationship Id="rId7" Type="http://schemas.openxmlformats.org/officeDocument/2006/relationships/image" Target="../media/image76.wmf"/><Relationship Id="rId12" Type="http://schemas.openxmlformats.org/officeDocument/2006/relationships/oleObject" Target="../embeddings/oleObject96.bin"/><Relationship Id="rId17" Type="http://schemas.openxmlformats.org/officeDocument/2006/relationships/image" Target="../media/image81.wmf"/><Relationship Id="rId25" Type="http://schemas.openxmlformats.org/officeDocument/2006/relationships/image" Target="../media/image8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8.bin"/><Relationship Id="rId20" Type="http://schemas.openxmlformats.org/officeDocument/2006/relationships/oleObject" Target="../embeddings/oleObject100.bin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93.bin"/><Relationship Id="rId11" Type="http://schemas.openxmlformats.org/officeDocument/2006/relationships/image" Target="../media/image78.wmf"/><Relationship Id="rId24" Type="http://schemas.openxmlformats.org/officeDocument/2006/relationships/oleObject" Target="../embeddings/oleObject102.bin"/><Relationship Id="rId5" Type="http://schemas.openxmlformats.org/officeDocument/2006/relationships/image" Target="../media/image75.wmf"/><Relationship Id="rId15" Type="http://schemas.openxmlformats.org/officeDocument/2006/relationships/image" Target="../media/image80.wmf"/><Relationship Id="rId23" Type="http://schemas.openxmlformats.org/officeDocument/2006/relationships/image" Target="../media/image84.wmf"/><Relationship Id="rId10" Type="http://schemas.openxmlformats.org/officeDocument/2006/relationships/oleObject" Target="../embeddings/oleObject95.bin"/><Relationship Id="rId19" Type="http://schemas.openxmlformats.org/officeDocument/2006/relationships/image" Target="../media/image82.wmf"/><Relationship Id="rId4" Type="http://schemas.openxmlformats.org/officeDocument/2006/relationships/oleObject" Target="../embeddings/oleObject92.bin"/><Relationship Id="rId9" Type="http://schemas.openxmlformats.org/officeDocument/2006/relationships/image" Target="../media/image77.wmf"/><Relationship Id="rId14" Type="http://schemas.openxmlformats.org/officeDocument/2006/relationships/oleObject" Target="../embeddings/oleObject97.bin"/><Relationship Id="rId22" Type="http://schemas.openxmlformats.org/officeDocument/2006/relationships/oleObject" Target="../embeddings/oleObject101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93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90.wmf"/><Relationship Id="rId17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2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91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94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68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image" Target="../media/image96.png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7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120.bin"/><Relationship Id="rId5" Type="http://schemas.openxmlformats.org/officeDocument/2006/relationships/oleObject" Target="../embeddings/oleObject117.bin"/><Relationship Id="rId10" Type="http://schemas.openxmlformats.org/officeDocument/2006/relationships/image" Target="../media/image63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9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98.png"/><Relationship Id="rId4" Type="http://schemas.openxmlformats.org/officeDocument/2006/relationships/image" Target="../media/image9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/><Relationship Id="rId7" Type="http://schemas.openxmlformats.org/officeDocument/2006/relationships/image" Target="../media/image10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00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6.bin"/><Relationship Id="rId13" Type="http://schemas.openxmlformats.org/officeDocument/2006/relationships/image" Target="../media/image107.wmf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04.wmf"/><Relationship Id="rId12" Type="http://schemas.openxmlformats.org/officeDocument/2006/relationships/oleObject" Target="../embeddings/oleObject1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25.bin"/><Relationship Id="rId11" Type="http://schemas.openxmlformats.org/officeDocument/2006/relationships/image" Target="../media/image106.wmf"/><Relationship Id="rId5" Type="http://schemas.openxmlformats.org/officeDocument/2006/relationships/image" Target="../media/image103.wmf"/><Relationship Id="rId10" Type="http://schemas.openxmlformats.org/officeDocument/2006/relationships/oleObject" Target="../embeddings/oleObject127.bin"/><Relationship Id="rId4" Type="http://schemas.openxmlformats.org/officeDocument/2006/relationships/oleObject" Target="../embeddings/oleObject124.bin"/><Relationship Id="rId9" Type="http://schemas.openxmlformats.org/officeDocument/2006/relationships/image" Target="../media/image105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image" Target="../media/image108.emf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1.bin"/><Relationship Id="rId13" Type="http://schemas.openxmlformats.org/officeDocument/2006/relationships/image" Target="../media/image115.wmf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12.wmf"/><Relationship Id="rId12" Type="http://schemas.openxmlformats.org/officeDocument/2006/relationships/oleObject" Target="../embeddings/oleObject133.bin"/><Relationship Id="rId17" Type="http://schemas.openxmlformats.org/officeDocument/2006/relationships/image" Target="../media/image11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5.bin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130.bin"/><Relationship Id="rId11" Type="http://schemas.openxmlformats.org/officeDocument/2006/relationships/image" Target="../media/image114.wmf"/><Relationship Id="rId5" Type="http://schemas.openxmlformats.org/officeDocument/2006/relationships/image" Target="../media/image111.wmf"/><Relationship Id="rId15" Type="http://schemas.openxmlformats.org/officeDocument/2006/relationships/image" Target="../media/image116.wmf"/><Relationship Id="rId10" Type="http://schemas.openxmlformats.org/officeDocument/2006/relationships/oleObject" Target="../embeddings/oleObject132.bin"/><Relationship Id="rId4" Type="http://schemas.openxmlformats.org/officeDocument/2006/relationships/oleObject" Target="../embeddings/oleObject129.bin"/><Relationship Id="rId9" Type="http://schemas.openxmlformats.org/officeDocument/2006/relationships/image" Target="../media/image113.wmf"/><Relationship Id="rId14" Type="http://schemas.openxmlformats.org/officeDocument/2006/relationships/oleObject" Target="../embeddings/oleObject134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8.bin"/><Relationship Id="rId13" Type="http://schemas.openxmlformats.org/officeDocument/2006/relationships/image" Target="../media/image20.wmf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19.wmf"/><Relationship Id="rId12" Type="http://schemas.openxmlformats.org/officeDocument/2006/relationships/oleObject" Target="../embeddings/oleObject1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137.bin"/><Relationship Id="rId11" Type="http://schemas.openxmlformats.org/officeDocument/2006/relationships/image" Target="../media/image121.wmf"/><Relationship Id="rId5" Type="http://schemas.openxmlformats.org/officeDocument/2006/relationships/image" Target="../media/image118.wmf"/><Relationship Id="rId10" Type="http://schemas.openxmlformats.org/officeDocument/2006/relationships/oleObject" Target="../embeddings/oleObject139.bin"/><Relationship Id="rId4" Type="http://schemas.openxmlformats.org/officeDocument/2006/relationships/oleObject" Target="../embeddings/oleObject136.bin"/><Relationship Id="rId9" Type="http://schemas.openxmlformats.org/officeDocument/2006/relationships/image" Target="../media/image120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1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42.bin"/><Relationship Id="rId10" Type="http://schemas.openxmlformats.org/officeDocument/2006/relationships/image" Target="../media/image125.wmf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44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47.bin"/><Relationship Id="rId4" Type="http://schemas.openxmlformats.org/officeDocument/2006/relationships/image" Target="../media/image127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31.wmf"/><Relationship Id="rId11" Type="http://schemas.openxmlformats.org/officeDocument/2006/relationships/image" Target="../media/image134.emf"/><Relationship Id="rId5" Type="http://schemas.openxmlformats.org/officeDocument/2006/relationships/oleObject" Target="../embeddings/oleObject150.bin"/><Relationship Id="rId10" Type="http://schemas.openxmlformats.org/officeDocument/2006/relationships/image" Target="../media/image133.wmf"/><Relationship Id="rId4" Type="http://schemas.openxmlformats.org/officeDocument/2006/relationships/image" Target="../media/image130.wmf"/><Relationship Id="rId9" Type="http://schemas.openxmlformats.org/officeDocument/2006/relationships/oleObject" Target="../embeddings/oleObject15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3.bin"/><Relationship Id="rId7" Type="http://schemas.openxmlformats.org/officeDocument/2006/relationships/image" Target="../media/image1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154.bin"/><Relationship Id="rId5" Type="http://schemas.openxmlformats.org/officeDocument/2006/relationships/image" Target="../media/image137.emf"/><Relationship Id="rId4" Type="http://schemas.openxmlformats.org/officeDocument/2006/relationships/image" Target="../media/image135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5.bin"/><Relationship Id="rId7" Type="http://schemas.openxmlformats.org/officeDocument/2006/relationships/image" Target="../media/image1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156.bin"/><Relationship Id="rId5" Type="http://schemas.openxmlformats.org/officeDocument/2006/relationships/image" Target="../media/image140.emf"/><Relationship Id="rId4" Type="http://schemas.openxmlformats.org/officeDocument/2006/relationships/image" Target="../media/image138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9.bin"/><Relationship Id="rId13" Type="http://schemas.openxmlformats.org/officeDocument/2006/relationships/image" Target="../media/image145.wmf"/><Relationship Id="rId18" Type="http://schemas.openxmlformats.org/officeDocument/2006/relationships/oleObject" Target="../embeddings/oleObject164.bin"/><Relationship Id="rId26" Type="http://schemas.openxmlformats.org/officeDocument/2006/relationships/oleObject" Target="../embeddings/oleObject168.bin"/><Relationship Id="rId3" Type="http://schemas.openxmlformats.org/officeDocument/2006/relationships/notesSlide" Target="../notesSlides/notesSlide31.xml"/><Relationship Id="rId21" Type="http://schemas.openxmlformats.org/officeDocument/2006/relationships/image" Target="../media/image149.wmf"/><Relationship Id="rId7" Type="http://schemas.openxmlformats.org/officeDocument/2006/relationships/image" Target="../media/image142.wmf"/><Relationship Id="rId12" Type="http://schemas.openxmlformats.org/officeDocument/2006/relationships/oleObject" Target="../embeddings/oleObject161.bin"/><Relationship Id="rId17" Type="http://schemas.openxmlformats.org/officeDocument/2006/relationships/image" Target="../media/image147.wmf"/><Relationship Id="rId25" Type="http://schemas.openxmlformats.org/officeDocument/2006/relationships/image" Target="../media/image15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3.bin"/><Relationship Id="rId20" Type="http://schemas.openxmlformats.org/officeDocument/2006/relationships/oleObject" Target="../embeddings/oleObject165.bin"/><Relationship Id="rId29" Type="http://schemas.openxmlformats.org/officeDocument/2006/relationships/image" Target="../media/image153.wmf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158.bin"/><Relationship Id="rId11" Type="http://schemas.openxmlformats.org/officeDocument/2006/relationships/image" Target="../media/image144.wmf"/><Relationship Id="rId24" Type="http://schemas.openxmlformats.org/officeDocument/2006/relationships/oleObject" Target="../embeddings/oleObject167.bin"/><Relationship Id="rId5" Type="http://schemas.openxmlformats.org/officeDocument/2006/relationships/image" Target="../media/image141.wmf"/><Relationship Id="rId15" Type="http://schemas.openxmlformats.org/officeDocument/2006/relationships/image" Target="../media/image146.wmf"/><Relationship Id="rId23" Type="http://schemas.openxmlformats.org/officeDocument/2006/relationships/image" Target="../media/image150.wmf"/><Relationship Id="rId28" Type="http://schemas.openxmlformats.org/officeDocument/2006/relationships/oleObject" Target="../embeddings/oleObject169.bin"/><Relationship Id="rId10" Type="http://schemas.openxmlformats.org/officeDocument/2006/relationships/oleObject" Target="../embeddings/oleObject160.bin"/><Relationship Id="rId19" Type="http://schemas.openxmlformats.org/officeDocument/2006/relationships/image" Target="../media/image148.wmf"/><Relationship Id="rId4" Type="http://schemas.openxmlformats.org/officeDocument/2006/relationships/oleObject" Target="../embeddings/oleObject157.bin"/><Relationship Id="rId9" Type="http://schemas.openxmlformats.org/officeDocument/2006/relationships/image" Target="../media/image143.wmf"/><Relationship Id="rId14" Type="http://schemas.openxmlformats.org/officeDocument/2006/relationships/oleObject" Target="../embeddings/oleObject162.bin"/><Relationship Id="rId22" Type="http://schemas.openxmlformats.org/officeDocument/2006/relationships/oleObject" Target="../embeddings/oleObject166.bin"/><Relationship Id="rId27" Type="http://schemas.openxmlformats.org/officeDocument/2006/relationships/image" Target="../media/image152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13" Type="http://schemas.openxmlformats.org/officeDocument/2006/relationships/oleObject" Target="../embeddings/oleObject175.bin"/><Relationship Id="rId18" Type="http://schemas.openxmlformats.org/officeDocument/2006/relationships/image" Target="../media/image161.wmf"/><Relationship Id="rId3" Type="http://schemas.openxmlformats.org/officeDocument/2006/relationships/oleObject" Target="../embeddings/oleObject170.bin"/><Relationship Id="rId7" Type="http://schemas.openxmlformats.org/officeDocument/2006/relationships/oleObject" Target="../embeddings/oleObject172.bin"/><Relationship Id="rId12" Type="http://schemas.openxmlformats.org/officeDocument/2006/relationships/image" Target="../media/image158.wmf"/><Relationship Id="rId17" Type="http://schemas.openxmlformats.org/officeDocument/2006/relationships/oleObject" Target="../embeddings/oleObject17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0.wmf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55.wmf"/><Relationship Id="rId11" Type="http://schemas.openxmlformats.org/officeDocument/2006/relationships/oleObject" Target="../embeddings/oleObject174.bin"/><Relationship Id="rId5" Type="http://schemas.openxmlformats.org/officeDocument/2006/relationships/oleObject" Target="../embeddings/oleObject171.bin"/><Relationship Id="rId15" Type="http://schemas.openxmlformats.org/officeDocument/2006/relationships/oleObject" Target="../embeddings/oleObject176.bin"/><Relationship Id="rId10" Type="http://schemas.openxmlformats.org/officeDocument/2006/relationships/image" Target="../media/image157.wmf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173.bin"/><Relationship Id="rId14" Type="http://schemas.openxmlformats.org/officeDocument/2006/relationships/image" Target="../media/image159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60.wmf"/><Relationship Id="rId5" Type="http://schemas.openxmlformats.org/officeDocument/2006/relationships/oleObject" Target="../embeddings/oleObject178.bin"/><Relationship Id="rId4" Type="http://schemas.openxmlformats.org/officeDocument/2006/relationships/image" Target="../media/image16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zh-CN" sz="2800">
              <a:latin typeface="Tahoma" pitchFamily="34" charset="0"/>
            </a:endParaRPr>
          </a:p>
        </p:txBody>
      </p:sp>
      <p:sp>
        <p:nvSpPr>
          <p:cNvPr id="14339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10600" dirty="0" smtClean="0"/>
              <a:t>模式识别</a:t>
            </a:r>
          </a:p>
        </p:txBody>
      </p:sp>
      <p:sp>
        <p:nvSpPr>
          <p:cNvPr id="14340" name="矩形 1"/>
          <p:cNvSpPr>
            <a:spLocks noChangeArrowheads="1"/>
          </p:cNvSpPr>
          <p:nvPr/>
        </p:nvSpPr>
        <p:spPr bwMode="auto">
          <a:xfrm>
            <a:off x="8780463" y="6334125"/>
            <a:ext cx="363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9A19B9-F03F-4395-8C85-1C7871C3CDFC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zh-CN" sz="2800">
              <a:latin typeface="Tahoma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第四章提纲</a:t>
            </a:r>
            <a:endParaRPr lang="zh-CN" altLang="zh-CN" dirty="0" smtClean="0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52925"/>
          </a:xfrm>
        </p:spPr>
        <p:txBody>
          <a:bodyPr/>
          <a:lstStyle/>
          <a:p>
            <a:r>
              <a:rPr lang="en-US" altLang="zh-CN" sz="2400" dirty="0" smtClean="0"/>
              <a:t>4.5 </a:t>
            </a:r>
            <a:r>
              <a:rPr lang="zh-CN" altLang="en-US" sz="2400" dirty="0" smtClean="0"/>
              <a:t>概率密度函数的参数估计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能用自己的语言描述概率密度函数参数估计解决的问题和思路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会</a:t>
            </a:r>
            <a:r>
              <a:rPr lang="zh-CN" altLang="en-US" sz="2000" dirty="0" smtClean="0"/>
              <a:t>使用最大似然估计计算概率密度函数的参数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会</a:t>
            </a:r>
            <a:r>
              <a:rPr lang="zh-CN" altLang="en-US" sz="2000" dirty="0" smtClean="0"/>
              <a:t>使用贝叶斯估计计算概率密度函数的参数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了解贝叶斯学习的基本思路</a:t>
            </a:r>
            <a:endParaRPr lang="en-US" altLang="zh-CN" sz="2000" dirty="0" smtClean="0"/>
          </a:p>
          <a:p>
            <a:r>
              <a:rPr lang="en-US" altLang="zh-CN" sz="2400" dirty="0" smtClean="0"/>
              <a:t>4.6 </a:t>
            </a:r>
            <a:r>
              <a:rPr lang="zh-CN" altLang="en-US" sz="2400" dirty="0" smtClean="0"/>
              <a:t>概率密度函数的非参数估计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能用自己的语言描述概率密度函数非参数估计解决的问题和思路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会</a:t>
            </a:r>
            <a:r>
              <a:rPr lang="zh-CN" altLang="en-US" sz="2000" dirty="0" smtClean="0"/>
              <a:t>使用</a:t>
            </a:r>
            <a:r>
              <a:rPr lang="en-US" altLang="zh-CN" sz="2000" dirty="0" err="1" smtClean="0"/>
              <a:t>Parzen</a:t>
            </a:r>
            <a:r>
              <a:rPr lang="zh-CN" altLang="en-US" sz="2000" dirty="0" smtClean="0"/>
              <a:t>窗法估计概率密度函数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会</a:t>
            </a:r>
            <a:r>
              <a:rPr lang="zh-CN" altLang="en-US" sz="2000" dirty="0" smtClean="0"/>
              <a:t>使用</a:t>
            </a:r>
            <a:r>
              <a:rPr lang="en-US" altLang="zh-CN" sz="2000" i="1" dirty="0" err="1" smtClean="0"/>
              <a:t>k</a:t>
            </a:r>
            <a:r>
              <a:rPr lang="en-US" altLang="zh-CN" sz="2000" i="1" baseline="-25000" dirty="0" err="1" smtClean="0"/>
              <a:t>N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近邻法估计概率密度函数</a:t>
            </a:r>
            <a:endParaRPr lang="en-US" altLang="zh-CN" sz="2000" dirty="0" smtClean="0"/>
          </a:p>
        </p:txBody>
      </p:sp>
      <p:sp>
        <p:nvSpPr>
          <p:cNvPr id="51205" name="矩形 1"/>
          <p:cNvSpPr>
            <a:spLocks noChangeArrowheads="1"/>
          </p:cNvSpPr>
          <p:nvPr/>
        </p:nvSpPr>
        <p:spPr bwMode="auto">
          <a:xfrm>
            <a:off x="8598693" y="6334827"/>
            <a:ext cx="363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2DFAF86-25B7-4530-8EC2-381E2FE2E14E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20763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第四章知识导图</a:t>
            </a: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zh-CN" sz="2800" dirty="0">
              <a:latin typeface="Tahoma" pitchFamily="34" charset="0"/>
            </a:endParaRPr>
          </a:p>
        </p:txBody>
      </p:sp>
      <p:sp>
        <p:nvSpPr>
          <p:cNvPr id="18438" name="矩形 1"/>
          <p:cNvSpPr>
            <a:spLocks noChangeArrowheads="1"/>
          </p:cNvSpPr>
          <p:nvPr/>
        </p:nvSpPr>
        <p:spPr bwMode="auto">
          <a:xfrm>
            <a:off x="8646493" y="6334124"/>
            <a:ext cx="363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FC6A188-9118-4EAF-9756-1DDDEAC2C31D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" y="1701360"/>
            <a:ext cx="84772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2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zh-CN" sz="2800" dirty="0">
              <a:latin typeface="Tahoma" pitchFamily="34" charset="0"/>
            </a:endParaRPr>
          </a:p>
        </p:txBody>
      </p:sp>
      <p:sp>
        <p:nvSpPr>
          <p:cNvPr id="18438" name="矩形 1"/>
          <p:cNvSpPr>
            <a:spLocks noChangeArrowheads="1"/>
          </p:cNvSpPr>
          <p:nvPr/>
        </p:nvSpPr>
        <p:spPr bwMode="auto">
          <a:xfrm>
            <a:off x="8628855" y="6334125"/>
            <a:ext cx="363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FC6A188-9118-4EAF-9756-1DDDEAC2C31D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2800" dirty="0"/>
          </a:p>
        </p:txBody>
      </p:sp>
      <p:sp>
        <p:nvSpPr>
          <p:cNvPr id="8" name="标题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02550" cy="946150"/>
          </a:xfrm>
        </p:spPr>
        <p:txBody>
          <a:bodyPr/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研究</a:t>
            </a:r>
            <a:r>
              <a:rPr lang="zh-CN" altLang="en-US" dirty="0"/>
              <a:t>对象及相关</a:t>
            </a:r>
            <a:r>
              <a:rPr lang="zh-CN" altLang="en-US" dirty="0" smtClean="0"/>
              <a:t>概率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85" y="2060848"/>
            <a:ext cx="7814839" cy="4241087"/>
          </a:xfrm>
          <a:prstGeom prst="rect">
            <a:avLst/>
          </a:prstGeom>
        </p:spPr>
      </p:pic>
      <p:sp>
        <p:nvSpPr>
          <p:cNvPr id="2" name="右箭头 1"/>
          <p:cNvSpPr/>
          <p:nvPr/>
        </p:nvSpPr>
        <p:spPr bwMode="auto">
          <a:xfrm>
            <a:off x="107504" y="3789040"/>
            <a:ext cx="978408" cy="484632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852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02550" cy="946150"/>
          </a:xfrm>
        </p:spPr>
        <p:txBody>
          <a:bodyPr/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研究</a:t>
            </a:r>
            <a:r>
              <a:rPr lang="zh-CN" altLang="en-US" dirty="0"/>
              <a:t>对象及相关</a:t>
            </a:r>
            <a:r>
              <a:rPr lang="zh-CN" altLang="en-US" dirty="0" smtClean="0"/>
              <a:t>概率</a:t>
            </a:r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zh-CN" sz="2800">
              <a:latin typeface="Tahoma" pitchFamily="34" charset="0"/>
            </a:endParaRPr>
          </a:p>
        </p:txBody>
      </p:sp>
      <p:sp>
        <p:nvSpPr>
          <p:cNvPr id="38917" name="矩形 1"/>
          <p:cNvSpPr>
            <a:spLocks noChangeArrowheads="1"/>
          </p:cNvSpPr>
          <p:nvPr/>
        </p:nvSpPr>
        <p:spPr bwMode="auto">
          <a:xfrm>
            <a:off x="8604448" y="6309014"/>
            <a:ext cx="5496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C3A3E-B395-4A54-B8BA-FAAE45B4AD35}" type="slidenum">
              <a:rPr lang="en-US" altLang="zh-CN" sz="28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1628800"/>
            <a:ext cx="2416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4.1</a:t>
            </a:r>
            <a:r>
              <a:rPr lang="zh-CN" altLang="en-US" sz="2400" dirty="0" smtClean="0"/>
              <a:t>小节知识导图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576" y="2090465"/>
            <a:ext cx="5624732" cy="421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81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8662194" y="6354077"/>
            <a:ext cx="363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9A19B9-F03F-4395-8C85-1C7871C3CDFC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28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4.1 </a:t>
            </a:r>
            <a:r>
              <a:rPr lang="zh-CN" altLang="en-US" kern="0" dirty="0" smtClean="0"/>
              <a:t>研究对象及相关概率</a:t>
            </a:r>
            <a:endParaRPr lang="zh-CN" altLang="zh-CN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99593" y="2148825"/>
            <a:ext cx="75586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为什么要将模式识别的研究对象分类？</a:t>
            </a:r>
            <a:endParaRPr lang="en-US" altLang="zh-CN" sz="20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分类后可以总结研究对象的特点，从而选择合适的算法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模式识别的研究对象分为几类？</a:t>
            </a:r>
            <a:endParaRPr lang="en-US" altLang="zh-CN" sz="20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确定性事件（类似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通信原理</a:t>
            </a:r>
            <a:r>
              <a:rPr lang="en-US" altLang="zh-CN" sz="2000" dirty="0" smtClean="0"/>
              <a:t>》</a:t>
            </a:r>
            <a:r>
              <a:rPr lang="zh-CN" altLang="en-US" sz="2000" dirty="0" smtClean="0"/>
              <a:t>中的确知信号）</a:t>
            </a:r>
            <a:endParaRPr lang="en-US" altLang="zh-CN" sz="20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随机</a:t>
            </a:r>
            <a:r>
              <a:rPr lang="zh-CN" altLang="en-US" sz="2000" dirty="0" smtClean="0"/>
              <a:t>事件（类似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通信原理</a:t>
            </a:r>
            <a:r>
              <a:rPr lang="en-US" altLang="zh-CN" sz="2000" dirty="0" smtClean="0"/>
              <a:t>》</a:t>
            </a:r>
            <a:r>
              <a:rPr lang="zh-CN" altLang="en-US" sz="2000" dirty="0" smtClean="0"/>
              <a:t>中的随机过程）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确定性事件</a:t>
            </a:r>
            <a:endParaRPr lang="en-US" altLang="zh-CN" sz="20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定义：</a:t>
            </a:r>
            <a:r>
              <a:rPr lang="zh-CN" altLang="en-US" sz="2000" dirty="0">
                <a:solidFill>
                  <a:srgbClr val="000000"/>
                </a:solidFill>
              </a:rPr>
              <a:t>事物</a:t>
            </a:r>
            <a:r>
              <a:rPr lang="zh-CN" altLang="en-US" sz="2000" dirty="0" smtClean="0">
                <a:solidFill>
                  <a:srgbClr val="000000"/>
                </a:solidFill>
              </a:rPr>
              <a:t>间（即特征与分类间）有</a:t>
            </a:r>
            <a:r>
              <a:rPr lang="zh-CN" altLang="en-US" sz="2000" dirty="0">
                <a:solidFill>
                  <a:srgbClr val="000000"/>
                </a:solidFill>
              </a:rPr>
              <a:t>确定的因果</a:t>
            </a:r>
            <a:r>
              <a:rPr lang="zh-CN" altLang="en-US" sz="2000" dirty="0" smtClean="0">
                <a:solidFill>
                  <a:srgbClr val="000000"/>
                </a:solidFill>
              </a:rPr>
              <a:t>关系。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特点：特征可以明确确定</a:t>
            </a:r>
            <a:r>
              <a:rPr lang="zh-CN" altLang="en-US" sz="2000" dirty="0" smtClean="0"/>
              <a:t>分类</a:t>
            </a:r>
            <a:endParaRPr lang="en-US" altLang="zh-CN" sz="20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例子：根据</a:t>
            </a:r>
            <a:r>
              <a:rPr lang="zh-CN" altLang="en-US" sz="2000" dirty="0"/>
              <a:t>特征（三条直线边的闭合连线和一个直角）可以确定这是一个直角三角形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分类方法：线性判别函数（第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章）</a:t>
            </a:r>
            <a:endParaRPr lang="en-US" altLang="zh-CN" sz="2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55576" y="1628800"/>
            <a:ext cx="367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4.1-1 </a:t>
            </a:r>
            <a:r>
              <a:rPr lang="zh-CN" altLang="en-US" sz="2400" dirty="0" smtClean="0"/>
              <a:t>两类研究对象：概念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050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8662194" y="6354077"/>
            <a:ext cx="363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9A19B9-F03F-4395-8C85-1C7871C3CDFC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28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4.1 </a:t>
            </a:r>
            <a:r>
              <a:rPr lang="zh-CN" altLang="en-US" kern="0" dirty="0" smtClean="0"/>
              <a:t>研究对象及相关概率</a:t>
            </a:r>
            <a:endParaRPr lang="zh-CN" altLang="zh-CN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99593" y="2148825"/>
            <a:ext cx="75586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随机事件</a:t>
            </a:r>
            <a:endParaRPr lang="en-US" altLang="zh-CN" sz="20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定义</a:t>
            </a:r>
            <a:r>
              <a:rPr lang="zh-CN" altLang="en-US" sz="2000" dirty="0" smtClean="0"/>
              <a:t>：</a:t>
            </a:r>
            <a:r>
              <a:rPr lang="zh-CN" altLang="en-US" sz="2000" dirty="0">
                <a:solidFill>
                  <a:srgbClr val="000000"/>
                </a:solidFill>
              </a:rPr>
              <a:t>事物</a:t>
            </a:r>
            <a:r>
              <a:rPr lang="zh-CN" altLang="en-US" sz="2000" dirty="0" smtClean="0">
                <a:solidFill>
                  <a:srgbClr val="000000"/>
                </a:solidFill>
              </a:rPr>
              <a:t>间</a:t>
            </a:r>
            <a:r>
              <a:rPr lang="zh-CN" altLang="en-US" sz="2000" dirty="0">
                <a:solidFill>
                  <a:srgbClr val="000000"/>
                </a:solidFill>
              </a:rPr>
              <a:t>（即特征与分类间）</a:t>
            </a:r>
            <a:r>
              <a:rPr lang="zh-CN" altLang="en-US" sz="2000" dirty="0" smtClean="0">
                <a:solidFill>
                  <a:srgbClr val="000000"/>
                </a:solidFill>
              </a:rPr>
              <a:t>没有</a:t>
            </a:r>
            <a:r>
              <a:rPr lang="zh-CN" altLang="en-US" sz="2000" dirty="0">
                <a:solidFill>
                  <a:srgbClr val="000000"/>
                </a:solidFill>
              </a:rPr>
              <a:t>确定的因果关系</a:t>
            </a:r>
            <a:r>
              <a:rPr lang="zh-CN" altLang="en-US" sz="2000" dirty="0" smtClean="0">
                <a:solidFill>
                  <a:srgbClr val="000000"/>
                </a:solidFill>
              </a:rPr>
              <a:t>。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特点：特征具有统计特性，是随机变量。同一个特征值可能是不同的分类</a:t>
            </a:r>
            <a:endParaRPr lang="en-US" altLang="zh-CN" sz="20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例子：根据特征（身高</a:t>
            </a:r>
            <a:r>
              <a:rPr lang="en-US" altLang="zh-CN" sz="2000" dirty="0" smtClean="0"/>
              <a:t>1.70</a:t>
            </a:r>
            <a:r>
              <a:rPr lang="zh-CN" altLang="en-US" sz="2000" dirty="0" smtClean="0"/>
              <a:t>米），不能确定该同学是男生还是女生，男生的概率大些。</a:t>
            </a:r>
            <a:endParaRPr lang="en-US" altLang="zh-CN" sz="20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分类方法：统计决策理论（第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章）</a:t>
            </a:r>
            <a:endParaRPr lang="en-US" altLang="zh-C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99593" y="4941168"/>
            <a:ext cx="66967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问题：请列举生活中的分类例子，说明它们是确定性事件还是随机事件？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6" y="1628800"/>
            <a:ext cx="4596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4.1-1 </a:t>
            </a:r>
            <a:r>
              <a:rPr lang="zh-CN" altLang="en-US" sz="2400" dirty="0" smtClean="0"/>
              <a:t>两类研究对象：概念（续）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0045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>
            <a:spLocks noChangeArrowheads="1"/>
          </p:cNvSpPr>
          <p:nvPr/>
        </p:nvSpPr>
        <p:spPr bwMode="auto">
          <a:xfrm>
            <a:off x="8662194" y="6354077"/>
            <a:ext cx="363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9A19B9-F03F-4395-8C85-1C7871C3CDFC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28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4.1 </a:t>
            </a:r>
            <a:r>
              <a:rPr lang="zh-CN" altLang="en-US" kern="0" dirty="0" smtClean="0"/>
              <a:t>研究对象及相关概率</a:t>
            </a:r>
            <a:endParaRPr lang="zh-CN" altLang="zh-CN" kern="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009025"/>
              </p:ext>
            </p:extLst>
          </p:nvPr>
        </p:nvGraphicFramePr>
        <p:xfrm>
          <a:off x="678352" y="2132856"/>
          <a:ext cx="7702624" cy="3719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896"/>
                <a:gridCol w="3312368"/>
                <a:gridCol w="3240360"/>
              </a:tblGrid>
              <a:tr h="62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确定性事件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随机事件</a:t>
                      </a:r>
                      <a:endParaRPr lang="zh-CN" altLang="en-US" dirty="0"/>
                    </a:p>
                  </a:txBody>
                  <a:tcPr/>
                </a:tc>
              </a:tr>
              <a:tr h="75477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定义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</a:rPr>
                        <a:t>特征与分类间有确定的因果关系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</a:rPr>
                        <a:t>即特征与分类间没有确定的因果关系</a:t>
                      </a:r>
                      <a:endParaRPr lang="zh-CN" altLang="en-US" dirty="0"/>
                    </a:p>
                  </a:txBody>
                  <a:tcPr/>
                </a:tc>
              </a:tr>
              <a:tr h="62915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特点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特征可以明确确定分类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特征不能明确确定分类（是随机变量）</a:t>
                      </a:r>
                      <a:endParaRPr lang="en-US" altLang="zh-CN" sz="2000" dirty="0" smtClean="0"/>
                    </a:p>
                  </a:txBody>
                  <a:tcPr/>
                </a:tc>
              </a:tr>
              <a:tr h="62915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例子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根据特征（三条直线边的闭合连线和一个直角）可以确定这是一个直角三角形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根据特征（身高</a:t>
                      </a:r>
                      <a:r>
                        <a:rPr lang="en-US" altLang="zh-CN" sz="2000" dirty="0" smtClean="0"/>
                        <a:t>1.70</a:t>
                      </a:r>
                      <a:r>
                        <a:rPr lang="zh-CN" altLang="en-US" sz="2000" dirty="0" smtClean="0"/>
                        <a:t>米），不能确定该同学是男生还是女生，男生的概率大些。</a:t>
                      </a:r>
                      <a:endParaRPr lang="en-US" altLang="zh-CN" sz="2000" dirty="0" smtClean="0"/>
                    </a:p>
                  </a:txBody>
                  <a:tcPr/>
                </a:tc>
              </a:tr>
              <a:tr h="62915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分类算法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线性判别函数（第</a:t>
                      </a:r>
                      <a:r>
                        <a:rPr lang="en-US" altLang="zh-CN" sz="1800" dirty="0" smtClean="0"/>
                        <a:t>3</a:t>
                      </a:r>
                      <a:r>
                        <a:rPr lang="zh-CN" altLang="en-US" sz="1800" dirty="0" smtClean="0"/>
                        <a:t>章）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统计决策理论（第</a:t>
                      </a:r>
                      <a:r>
                        <a:rPr lang="en-US" altLang="zh-CN" sz="2000" dirty="0" smtClean="0"/>
                        <a:t>4</a:t>
                      </a:r>
                      <a:r>
                        <a:rPr lang="zh-CN" altLang="en-US" sz="2000" dirty="0" smtClean="0"/>
                        <a:t>章）</a:t>
                      </a:r>
                      <a:endParaRPr lang="en-US" altLang="zh-CN" sz="2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5576" y="1628800"/>
            <a:ext cx="3980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4.1-1 </a:t>
            </a:r>
            <a:r>
              <a:rPr lang="zh-CN" altLang="en-US" sz="2400" dirty="0" smtClean="0"/>
              <a:t>两类研究对象：对比表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348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467544" y="2204864"/>
            <a:ext cx="7461522" cy="240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 smtClean="0">
                <a:solidFill>
                  <a:srgbClr val="000000"/>
                </a:solidFill>
              </a:rPr>
              <a:t>名词解释：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solidFill>
                  <a:srgbClr val="000000"/>
                </a:solidFill>
              </a:rPr>
              <a:t>1. </a:t>
            </a:r>
            <a:r>
              <a:rPr lang="zh-CN" altLang="en-US" sz="2000" dirty="0" smtClean="0">
                <a:solidFill>
                  <a:srgbClr val="000000"/>
                </a:solidFill>
              </a:rPr>
              <a:t>基本空间（</a:t>
            </a:r>
            <a:r>
              <a:rPr lang="el-GR" altLang="zh-CN" sz="2000" i="1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）：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所有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可能的实验结果或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基本事件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的全体构成的集合，也称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样本空间。</a:t>
            </a:r>
            <a:endParaRPr lang="en-US" altLang="zh-CN" sz="2000" baseline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baseline="0" dirty="0" smtClean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随机事件</a:t>
            </a:r>
            <a:r>
              <a:rPr lang="en-US" altLang="zh-CN" sz="2000" baseline="0" dirty="0" smtClean="0">
                <a:solidFill>
                  <a:srgbClr val="000000"/>
                </a:solidFill>
                <a:latin typeface="Times New Roman" pitchFamily="18" charset="0"/>
              </a:rPr>
              <a:t>(A)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：某次实验获得的一个数据。</a:t>
            </a:r>
            <a:endParaRPr lang="en-US" altLang="zh-CN" sz="2000" baseline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solidFill>
                  <a:srgbClr val="000000"/>
                </a:solidFill>
              </a:rPr>
              <a:t>3. </a:t>
            </a:r>
            <a:r>
              <a:rPr lang="zh-CN" altLang="en-US" sz="2000" dirty="0" smtClean="0">
                <a:solidFill>
                  <a:srgbClr val="000000"/>
                </a:solidFill>
              </a:rPr>
              <a:t>概率的定义：</a:t>
            </a:r>
            <a:r>
              <a:rPr lang="en-US" altLang="zh-CN" sz="2000" i="1" baseline="0" dirty="0" smtClean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000" baseline="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000" i="1" baseline="0" dirty="0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为定义在所有随机事件组成的集合上的实函数，若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满足：</a:t>
            </a:r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8662194" y="6334125"/>
            <a:ext cx="363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9A19B9-F03F-4395-8C85-1C7871C3CDFC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28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4.1 </a:t>
            </a:r>
            <a:r>
              <a:rPr lang="zh-CN" altLang="en-US" kern="0" dirty="0" smtClean="0"/>
              <a:t>研究对象及相关概率</a:t>
            </a:r>
            <a:endParaRPr lang="zh-CN" altLang="zh-CN" kern="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67544" y="1628800"/>
            <a:ext cx="3980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4.1-2 </a:t>
            </a:r>
            <a:r>
              <a:rPr lang="zh-CN" altLang="en-US" sz="2400" dirty="0" smtClean="0"/>
              <a:t>相关概率：概率的定义</a:t>
            </a:r>
            <a:endParaRPr lang="zh-CN" altLang="en-US" sz="2400" dirty="0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718066" y="4607702"/>
            <a:ext cx="4641312" cy="101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）对任一事件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有：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0≤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)≤1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lang="en-US" altLang="zh-CN" sz="2000" baseline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zh-CN" altLang="en-US" sz="2000" dirty="0">
                <a:solidFill>
                  <a:srgbClr val="000000"/>
                </a:solidFill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</a:rPr>
              <a:t>2</a:t>
            </a:r>
            <a:r>
              <a:rPr lang="zh-CN" altLang="en-US" sz="2000" dirty="0">
                <a:solidFill>
                  <a:srgbClr val="000000"/>
                </a:solidFill>
              </a:rPr>
              <a:t>）</a:t>
            </a:r>
            <a:r>
              <a:rPr lang="en-US" altLang="zh-CN" sz="2000" i="1" dirty="0">
                <a:solidFill>
                  <a:srgbClr val="000000"/>
                </a:solidFill>
              </a:rPr>
              <a:t>P</a:t>
            </a:r>
            <a:r>
              <a:rPr lang="en-US" altLang="zh-CN" sz="2000" dirty="0">
                <a:solidFill>
                  <a:srgbClr val="000000"/>
                </a:solidFill>
              </a:rPr>
              <a:t>(</a:t>
            </a:r>
            <a:r>
              <a:rPr lang="el-GR" altLang="zh-CN" sz="2000" i="1" dirty="0">
                <a:solidFill>
                  <a:srgbClr val="000000"/>
                </a:solidFill>
                <a:cs typeface="Times New Roman" pitchFamily="18" charset="0"/>
              </a:rPr>
              <a:t>Ω</a:t>
            </a:r>
            <a:r>
              <a:rPr lang="en-US" altLang="zh-CN" sz="2000" dirty="0">
                <a:solidFill>
                  <a:srgbClr val="000000"/>
                </a:solidFill>
              </a:rPr>
              <a:t>)=1</a:t>
            </a:r>
            <a:r>
              <a:rPr lang="zh-CN" altLang="en-US" sz="2000" dirty="0">
                <a:solidFill>
                  <a:srgbClr val="000000"/>
                </a:solidFill>
              </a:rPr>
              <a:t>， </a:t>
            </a:r>
            <a:r>
              <a:rPr lang="el-GR" altLang="zh-CN" sz="2000" i="1" dirty="0">
                <a:solidFill>
                  <a:srgbClr val="000000"/>
                </a:solidFill>
              </a:rPr>
              <a:t>Ω</a:t>
            </a:r>
            <a:r>
              <a:rPr lang="el-GR" altLang="zh-CN" sz="2000" dirty="0">
                <a:solidFill>
                  <a:srgbClr val="000000"/>
                </a:solidFill>
              </a:rPr>
              <a:t>——</a:t>
            </a:r>
            <a:r>
              <a:rPr lang="zh-CN" altLang="en-US" sz="2000" dirty="0">
                <a:solidFill>
                  <a:srgbClr val="000000"/>
                </a:solidFill>
              </a:rPr>
              <a:t>事件的</a:t>
            </a:r>
            <a:r>
              <a:rPr lang="zh-CN" altLang="en-US" sz="2000" dirty="0" smtClean="0">
                <a:solidFill>
                  <a:srgbClr val="000000"/>
                </a:solidFill>
              </a:rPr>
              <a:t>全体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r>
              <a:rPr lang="zh-CN" altLang="en-US" sz="2000" dirty="0">
                <a:solidFill>
                  <a:srgbClr val="000000"/>
                </a:solidFill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</a:rPr>
              <a:t>3</a:t>
            </a:r>
            <a:r>
              <a:rPr lang="zh-CN" altLang="en-US" sz="2000" dirty="0">
                <a:solidFill>
                  <a:srgbClr val="000000"/>
                </a:solidFill>
              </a:rPr>
              <a:t>）对于两两互斥的事件</a:t>
            </a:r>
            <a:r>
              <a:rPr lang="en-US" altLang="zh-CN" sz="2000" i="1" dirty="0">
                <a:solidFill>
                  <a:srgbClr val="000000"/>
                </a:solidFill>
              </a:rPr>
              <a:t>A</a:t>
            </a:r>
            <a:r>
              <a:rPr lang="en-US" altLang="zh-CN" sz="2000" baseline="-25000" dirty="0">
                <a:solidFill>
                  <a:srgbClr val="000000"/>
                </a:solidFill>
              </a:rPr>
              <a:t>1</a:t>
            </a:r>
            <a:r>
              <a:rPr lang="zh-CN" altLang="en-US" sz="2000" dirty="0">
                <a:solidFill>
                  <a:srgbClr val="000000"/>
                </a:solidFill>
              </a:rPr>
              <a:t>，</a:t>
            </a:r>
            <a:r>
              <a:rPr lang="en-US" altLang="zh-CN" sz="2000" i="1" dirty="0">
                <a:solidFill>
                  <a:srgbClr val="000000"/>
                </a:solidFill>
              </a:rPr>
              <a:t>A</a:t>
            </a:r>
            <a:r>
              <a:rPr lang="en-US" altLang="zh-CN" sz="2000" baseline="-25000" dirty="0">
                <a:solidFill>
                  <a:srgbClr val="000000"/>
                </a:solidFill>
              </a:rPr>
              <a:t>2</a:t>
            </a:r>
            <a:r>
              <a:rPr lang="zh-CN" altLang="en-US" sz="2000" dirty="0">
                <a:solidFill>
                  <a:srgbClr val="000000"/>
                </a:solidFill>
              </a:rPr>
              <a:t>，</a:t>
            </a:r>
            <a:r>
              <a:rPr lang="en-US" altLang="en-US" sz="2000" dirty="0">
                <a:solidFill>
                  <a:srgbClr val="000000"/>
                </a:solidFill>
              </a:rPr>
              <a:t>…</a:t>
            </a:r>
            <a:r>
              <a:rPr lang="zh-CN" altLang="en-US" sz="2000" dirty="0" smtClean="0">
                <a:solidFill>
                  <a:srgbClr val="000000"/>
                </a:solidFill>
              </a:rPr>
              <a:t>有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872978"/>
              </p:ext>
            </p:extLst>
          </p:nvPr>
        </p:nvGraphicFramePr>
        <p:xfrm>
          <a:off x="1331640" y="5514788"/>
          <a:ext cx="4136728" cy="417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685" name="公式" r:id="rId4" imgW="2171700" imgH="215900" progId="Equation.3">
                  <p:embed/>
                </p:oleObj>
              </mc:Choice>
              <mc:Fallback>
                <p:oleObj name="公式" r:id="rId4" imgW="21717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514788"/>
                        <a:ext cx="4136728" cy="4170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635710" y="5931834"/>
            <a:ext cx="364424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 anchorCtr="1">
            <a:spAutoFit/>
          </a:bodyPr>
          <a:lstStyle/>
          <a:p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则称函数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为事件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的概率。</a:t>
            </a:r>
          </a:p>
        </p:txBody>
      </p:sp>
    </p:spTree>
    <p:extLst>
      <p:ext uri="{BB962C8B-B14F-4D97-AF65-F5344CB8AC3E}">
        <p14:creationId xmlns:p14="http://schemas.microsoft.com/office/powerpoint/2010/main" val="52037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3" name="Rectangle 29"/>
          <p:cNvSpPr>
            <a:spLocks noChangeArrowheads="1"/>
          </p:cNvSpPr>
          <p:nvPr/>
        </p:nvSpPr>
        <p:spPr bwMode="auto">
          <a:xfrm>
            <a:off x="-756592" y="4727170"/>
            <a:ext cx="6536061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indent="1676400" eaLnBrk="0" hangingPunct="0"/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设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是两个随机事件，且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)&gt;0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，则称</a:t>
            </a:r>
          </a:p>
        </p:txBody>
      </p:sp>
      <p:sp>
        <p:nvSpPr>
          <p:cNvPr id="11295" name="Rectangle 31"/>
          <p:cNvSpPr>
            <a:spLocks noChangeArrowheads="1"/>
          </p:cNvSpPr>
          <p:nvPr/>
        </p:nvSpPr>
        <p:spPr bwMode="auto">
          <a:xfrm>
            <a:off x="494591" y="5920520"/>
            <a:ext cx="6764338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为事件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发生的条件下事件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发生的条件概率。</a:t>
            </a:r>
          </a:p>
        </p:txBody>
      </p:sp>
      <p:sp>
        <p:nvSpPr>
          <p:cNvPr id="11296" name="Rectangle 32"/>
          <p:cNvSpPr>
            <a:spLocks noChangeArrowheads="1"/>
          </p:cNvSpPr>
          <p:nvPr/>
        </p:nvSpPr>
        <p:spPr bwMode="auto">
          <a:xfrm>
            <a:off x="87566" y="4293096"/>
            <a:ext cx="2601913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条件概率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定义</a:t>
            </a:r>
          </a:p>
        </p:txBody>
      </p:sp>
      <p:graphicFrame>
        <p:nvGraphicFramePr>
          <p:cNvPr id="1129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01824"/>
              </p:ext>
            </p:extLst>
          </p:nvPr>
        </p:nvGraphicFramePr>
        <p:xfrm>
          <a:off x="2843808" y="5118268"/>
          <a:ext cx="22129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051" name="公式" r:id="rId4" imgW="1104900" imgH="419100" progId="Equation.3">
                  <p:embed/>
                </p:oleObj>
              </mc:Choice>
              <mc:Fallback>
                <p:oleObj name="公式" r:id="rId4" imgW="1104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5118268"/>
                        <a:ext cx="22129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768926"/>
              </p:ext>
            </p:extLst>
          </p:nvPr>
        </p:nvGraphicFramePr>
        <p:xfrm>
          <a:off x="668088" y="3284984"/>
          <a:ext cx="2667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052" name="公式" r:id="rId6" imgW="1231366" imgH="228501" progId="Equation.3">
                  <p:embed/>
                </p:oleObj>
              </mc:Choice>
              <mc:Fallback>
                <p:oleObj name="公式" r:id="rId6" imgW="1231366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088" y="3284984"/>
                        <a:ext cx="2667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938474"/>
              </p:ext>
            </p:extLst>
          </p:nvPr>
        </p:nvGraphicFramePr>
        <p:xfrm>
          <a:off x="685800" y="3789040"/>
          <a:ext cx="43862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053" name="公式" r:id="rId8" imgW="2260600" imgH="215900" progId="Equation.3">
                  <p:embed/>
                </p:oleObj>
              </mc:Choice>
              <mc:Fallback>
                <p:oleObj name="公式" r:id="rId8" imgW="22606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789040"/>
                        <a:ext cx="43862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467544" y="2708920"/>
            <a:ext cx="5099771" cy="479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）不可能事件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的概率为零，即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)=0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  <p:grpSp>
        <p:nvGrpSpPr>
          <p:cNvPr id="11302" name="Group 38"/>
          <p:cNvGrpSpPr>
            <a:grpSpLocks/>
          </p:cNvGrpSpPr>
          <p:nvPr/>
        </p:nvGrpSpPr>
        <p:grpSpPr bwMode="auto">
          <a:xfrm>
            <a:off x="5995618" y="3378247"/>
            <a:ext cx="2566987" cy="706437"/>
            <a:chOff x="3819" y="2275"/>
            <a:chExt cx="1717" cy="445"/>
          </a:xfrm>
        </p:grpSpPr>
        <p:sp>
          <p:nvSpPr>
            <p:cNvPr id="19473" name="Rectangle 36"/>
            <p:cNvSpPr>
              <a:spLocks noChangeArrowheads="1"/>
            </p:cNvSpPr>
            <p:nvPr/>
          </p:nvSpPr>
          <p:spPr bwMode="auto">
            <a:xfrm>
              <a:off x="3819" y="2275"/>
              <a:ext cx="1717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联合概率</a:t>
              </a:r>
              <a:r>
                <a:rPr lang="en-US" altLang="zh-CN" sz="2000" i="1" baseline="0" dirty="0">
                  <a:solidFill>
                    <a:srgbClr val="000000"/>
                  </a:solidFill>
                  <a:latin typeface="Times New Roman" pitchFamily="18" charset="0"/>
                </a:rPr>
                <a:t>P</a:t>
              </a:r>
              <a:r>
                <a:rPr lang="en-US" altLang="zh-CN" sz="2000" baseline="0" dirty="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lang="en-US" altLang="zh-CN" sz="2000" i="1" baseline="0" dirty="0">
                  <a:solidFill>
                    <a:srgbClr val="000000"/>
                  </a:solidFill>
                  <a:latin typeface="Times New Roman" pitchFamily="18" charset="0"/>
                </a:rPr>
                <a:t>AB</a:t>
              </a:r>
              <a:r>
                <a:rPr lang="en-US" altLang="zh-CN" sz="2000" baseline="0" dirty="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：</a:t>
              </a:r>
            </a:p>
            <a:p>
              <a:pPr algn="ctr"/>
              <a:r>
                <a:rPr lang="en-US" altLang="zh-CN" sz="2000" i="1" baseline="0" dirty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，</a:t>
              </a:r>
              <a:r>
                <a:rPr lang="en-US" altLang="zh-CN" sz="2000" i="1" baseline="0" dirty="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同时发生的概率 </a:t>
              </a:r>
            </a:p>
          </p:txBody>
        </p:sp>
        <p:sp>
          <p:nvSpPr>
            <p:cNvPr id="19474" name="AutoShape 37"/>
            <p:cNvSpPr>
              <a:spLocks noChangeArrowheads="1"/>
            </p:cNvSpPr>
            <p:nvPr/>
          </p:nvSpPr>
          <p:spPr bwMode="auto">
            <a:xfrm>
              <a:off x="3856" y="2288"/>
              <a:ext cx="1616" cy="432"/>
            </a:xfrm>
            <a:prstGeom prst="wedgeRoundRectCallout">
              <a:avLst>
                <a:gd name="adj1" fmla="val -92204"/>
                <a:gd name="adj2" fmla="val 30093"/>
                <a:gd name="adj3" fmla="val 16667"/>
              </a:avLst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 anchorCtr="1"/>
            <a:lstStyle/>
            <a:p>
              <a:pPr algn="ctr"/>
              <a:endParaRPr lang="zh-CN" altLang="zh-CN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1303" name="Text Box 39"/>
          <p:cNvSpPr txBox="1">
            <a:spLocks noChangeArrowheads="1"/>
          </p:cNvSpPr>
          <p:nvPr/>
        </p:nvSpPr>
        <p:spPr bwMode="auto">
          <a:xfrm>
            <a:off x="5148064" y="5294313"/>
            <a:ext cx="1438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(4-1)</a:t>
            </a:r>
          </a:p>
        </p:txBody>
      </p:sp>
      <p:sp>
        <p:nvSpPr>
          <p:cNvPr id="19" name="矩形 1"/>
          <p:cNvSpPr>
            <a:spLocks noChangeArrowheads="1"/>
          </p:cNvSpPr>
          <p:nvPr/>
        </p:nvSpPr>
        <p:spPr bwMode="auto">
          <a:xfrm>
            <a:off x="8676456" y="6334125"/>
            <a:ext cx="363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9A19B9-F03F-4395-8C85-1C7871C3CDFC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2800" dirty="0"/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4.1 </a:t>
            </a:r>
            <a:r>
              <a:rPr lang="zh-CN" altLang="en-US" kern="0" dirty="0" smtClean="0"/>
              <a:t>研究对象及相关概率</a:t>
            </a:r>
            <a:endParaRPr lang="zh-CN" altLang="zh-CN" kern="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467544" y="1628800"/>
            <a:ext cx="5519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4.1-2 </a:t>
            </a:r>
            <a:r>
              <a:rPr lang="zh-CN" altLang="en-US" sz="2400" dirty="0" smtClean="0"/>
              <a:t>相关概率：概率的性质与条件概率</a:t>
            </a:r>
            <a:endParaRPr lang="zh-CN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474440" y="2204864"/>
            <a:ext cx="1828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概率的性质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7408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3" grpId="0"/>
      <p:bldP spid="11295" grpId="0"/>
      <p:bldP spid="11296" grpId="0"/>
      <p:bldP spid="11283" grpId="0"/>
      <p:bldP spid="1130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9"/>
          <p:cNvSpPr>
            <a:spLocks noChangeArrowheads="1"/>
          </p:cNvSpPr>
          <p:nvPr/>
        </p:nvSpPr>
        <p:spPr bwMode="auto">
          <a:xfrm>
            <a:off x="-828600" y="2086345"/>
            <a:ext cx="9074151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indent="1219200" eaLnBrk="0" hangingPunct="0">
              <a:lnSpc>
                <a:spcPct val="125000"/>
              </a:lnSpc>
            </a:pP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）概率乘法公式：如果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)&gt;0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，则联合概率</a:t>
            </a:r>
          </a:p>
          <a:p>
            <a:pPr indent="1219200" eaLnBrk="0" hangingPunct="0">
              <a:lnSpc>
                <a:spcPct val="125000"/>
              </a:lnSpc>
            </a:pPr>
            <a:r>
              <a:rPr lang="zh-CN" altLang="en-US" sz="2000" i="1" baseline="0" dirty="0">
                <a:solidFill>
                  <a:srgbClr val="000000"/>
                </a:solidFill>
                <a:latin typeface="Times New Roman" pitchFamily="18" charset="0"/>
              </a:rPr>
              <a:t>                  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AB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)= 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) = 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) =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BA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-361157" y="4729042"/>
            <a:ext cx="9377363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indent="762000">
              <a:lnSpc>
                <a:spcPct val="125000"/>
              </a:lnSpc>
            </a:pP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）贝叶斯公式：在全概率公式的条件下，若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)&gt;0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，则将</a:t>
            </a:r>
          </a:p>
          <a:p>
            <a:pPr indent="762000">
              <a:lnSpc>
                <a:spcPct val="125000"/>
              </a:lnSpc>
            </a:pP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           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(4-2)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(4-3)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式代入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(4-1)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式中，有：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573116"/>
              </p:ext>
            </p:extLst>
          </p:nvPr>
        </p:nvGraphicFramePr>
        <p:xfrm>
          <a:off x="2699792" y="5488139"/>
          <a:ext cx="2536825" cy="84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46" name="公式" r:id="rId4" imgW="1777229" imgH="622030" progId="Equation.3">
                  <p:embed/>
                </p:oleObj>
              </mc:Choice>
              <mc:Fallback>
                <p:oleObj name="公式" r:id="rId4" imgW="1777229" imgH="6220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5488139"/>
                        <a:ext cx="2536825" cy="846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6484418" y="5748451"/>
            <a:ext cx="99377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(4-4)</a:t>
            </a:r>
          </a:p>
        </p:txBody>
      </p:sp>
      <p:graphicFrame>
        <p:nvGraphicFramePr>
          <p:cNvPr id="133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831428"/>
              </p:ext>
            </p:extLst>
          </p:nvPr>
        </p:nvGraphicFramePr>
        <p:xfrm>
          <a:off x="1475656" y="3363025"/>
          <a:ext cx="4347049" cy="767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47" name="公式" r:id="rId6" imgW="2260600" imgH="431800" progId="Equation.3">
                  <p:embed/>
                </p:oleObj>
              </mc:Choice>
              <mc:Fallback>
                <p:oleObj name="公式" r:id="rId6" imgW="2260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363025"/>
                        <a:ext cx="4347049" cy="7675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-312654" y="4302073"/>
            <a:ext cx="475297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indent="838200" eaLnBrk="0" hangingPunct="0"/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则对任一事件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有：</a:t>
            </a:r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758096"/>
              </p:ext>
            </p:extLst>
          </p:nvPr>
        </p:nvGraphicFramePr>
        <p:xfrm>
          <a:off x="2699792" y="4141079"/>
          <a:ext cx="2661456" cy="724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48" name="公式" r:id="rId8" imgW="1511300" imgH="431800" progId="Equation.3">
                  <p:embed/>
                </p:oleObj>
              </mc:Choice>
              <mc:Fallback>
                <p:oleObj name="公式" r:id="rId8" imgW="1511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4141079"/>
                        <a:ext cx="2661456" cy="7242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395536" y="2883790"/>
            <a:ext cx="6935210" cy="479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 anchorCtr="1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）全概率公式：设事件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， 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…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，两两互斥，且</a:t>
            </a:r>
          </a:p>
        </p:txBody>
      </p:sp>
      <p:graphicFrame>
        <p:nvGraphicFramePr>
          <p:cNvPr id="1333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000008"/>
              </p:ext>
            </p:extLst>
          </p:nvPr>
        </p:nvGraphicFramePr>
        <p:xfrm>
          <a:off x="6294780" y="1666919"/>
          <a:ext cx="2296676" cy="603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49" name="公式" r:id="rId10" imgW="1612900" imgH="419100" progId="Equation.3">
                  <p:embed/>
                </p:oleObj>
              </mc:Choice>
              <mc:Fallback>
                <p:oleObj name="公式" r:id="rId10" imgW="1612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4780" y="1666919"/>
                        <a:ext cx="2296676" cy="603102"/>
                      </a:xfrm>
                      <a:prstGeom prst="rect">
                        <a:avLst/>
                      </a:prstGeom>
                      <a:solidFill>
                        <a:srgbClr val="FFFF99">
                          <a:alpha val="54117"/>
                        </a:srgb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4" name="Text Box 27"/>
          <p:cNvSpPr txBox="1">
            <a:spLocks noChangeArrowheads="1"/>
          </p:cNvSpPr>
          <p:nvPr/>
        </p:nvSpPr>
        <p:spPr bwMode="auto">
          <a:xfrm>
            <a:off x="6039918" y="2499401"/>
            <a:ext cx="143827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(4-2)</a:t>
            </a:r>
          </a:p>
        </p:txBody>
      </p:sp>
      <p:sp>
        <p:nvSpPr>
          <p:cNvPr id="13340" name="Text Box 28"/>
          <p:cNvSpPr txBox="1">
            <a:spLocks noChangeArrowheads="1"/>
          </p:cNvSpPr>
          <p:nvPr/>
        </p:nvSpPr>
        <p:spPr bwMode="auto">
          <a:xfrm>
            <a:off x="6083050" y="4329527"/>
            <a:ext cx="143827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(4-3)</a:t>
            </a:r>
          </a:p>
        </p:txBody>
      </p:sp>
      <p:sp>
        <p:nvSpPr>
          <p:cNvPr id="16" name="矩形 1"/>
          <p:cNvSpPr>
            <a:spLocks noChangeArrowheads="1"/>
          </p:cNvSpPr>
          <p:nvPr/>
        </p:nvSpPr>
        <p:spPr bwMode="auto">
          <a:xfrm>
            <a:off x="8652669" y="6334827"/>
            <a:ext cx="363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9A19B9-F03F-4395-8C85-1C7871C3CDFC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2800" dirty="0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4.1 </a:t>
            </a:r>
            <a:r>
              <a:rPr lang="zh-CN" altLang="en-US" kern="0" dirty="0" smtClean="0"/>
              <a:t>研究对象及相关概率</a:t>
            </a:r>
            <a:endParaRPr lang="zh-CN" altLang="zh-CN" kern="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67544" y="1650006"/>
            <a:ext cx="5827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4.1-2 </a:t>
            </a:r>
            <a:r>
              <a:rPr lang="zh-CN" altLang="en-US" sz="2400" dirty="0" smtClean="0"/>
              <a:t>相关概率：条件概率的三个重要公式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7888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5" grpId="0"/>
      <p:bldP spid="13326" grpId="0"/>
      <p:bldP spid="13324" grpId="0"/>
      <p:bldP spid="13330" grpId="0"/>
      <p:bldP spid="133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zh-CN" sz="2800">
              <a:latin typeface="Tahoma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联系方式</a:t>
            </a:r>
            <a:endParaRPr lang="zh-CN" altLang="zh-CN" dirty="0" smtClean="0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896072"/>
          </a:xfrm>
        </p:spPr>
        <p:txBody>
          <a:bodyPr/>
          <a:lstStyle/>
          <a:p>
            <a:pPr eaLnBrk="1" hangingPunct="1"/>
            <a:r>
              <a:rPr lang="zh-CN" altLang="en-US" sz="2000" dirty="0" smtClean="0"/>
              <a:t>万长胜</a:t>
            </a:r>
            <a:endParaRPr lang="en-US" altLang="zh-CN" sz="2000" dirty="0" smtClean="0"/>
          </a:p>
          <a:p>
            <a:pPr eaLnBrk="1" hangingPunct="1"/>
            <a:r>
              <a:rPr lang="en-US" altLang="zh-CN" sz="2000" dirty="0" smtClean="0"/>
              <a:t>17715269179</a:t>
            </a:r>
          </a:p>
          <a:p>
            <a:pPr eaLnBrk="1" hangingPunct="1"/>
            <a:r>
              <a:rPr lang="en-US" altLang="zh-CN" sz="2000" dirty="0">
                <a:hlinkClick r:id="rId2"/>
              </a:rPr>
              <a:t>wanchangsheng@seu.edu.cn</a:t>
            </a:r>
            <a:endParaRPr lang="en-US" altLang="zh-CN" sz="2000" dirty="0"/>
          </a:p>
          <a:p>
            <a:pPr eaLnBrk="1" hangingPunct="1"/>
            <a:r>
              <a:rPr lang="en-US" altLang="zh-CN" sz="2000" smtClean="0"/>
              <a:t>QQ:9596098</a:t>
            </a:r>
            <a:endParaRPr lang="en-US" altLang="zh-CN" sz="2000" dirty="0" smtClean="0"/>
          </a:p>
        </p:txBody>
      </p:sp>
      <p:sp>
        <p:nvSpPr>
          <p:cNvPr id="51205" name="矩形 1"/>
          <p:cNvSpPr>
            <a:spLocks noChangeArrowheads="1"/>
          </p:cNvSpPr>
          <p:nvPr/>
        </p:nvSpPr>
        <p:spPr bwMode="auto">
          <a:xfrm>
            <a:off x="8621551" y="6334826"/>
            <a:ext cx="363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2DFAF86-25B7-4530-8EC2-381E2FE2E14E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71507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130175" y="5464812"/>
            <a:ext cx="7970217" cy="901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indent="304800" eaLnBrk="0" hangingPunct="0">
              <a:lnSpc>
                <a:spcPct val="125000"/>
              </a:lnSpc>
            </a:pPr>
            <a:r>
              <a:rPr lang="en-US" altLang="zh-CN" sz="2400" baseline="0" dirty="0">
                <a:solidFill>
                  <a:srgbClr val="000000"/>
                </a:solidFill>
                <a:latin typeface="宋体" pitchFamily="2" charset="-122"/>
              </a:rPr>
              <a:t>    </a:t>
            </a:r>
            <a:r>
              <a:rPr lang="zh-CN" altLang="en-US" sz="2000" baseline="0" dirty="0">
                <a:solidFill>
                  <a:srgbClr val="000000"/>
                </a:solidFill>
                <a:latin typeface="宋体" pitchFamily="2" charset="-122"/>
              </a:rPr>
              <a:t>今后的分类中常用到类概率</a:t>
            </a:r>
            <a:r>
              <a:rPr lang="zh-CN" altLang="en-US" sz="2000" baseline="0" dirty="0">
                <a:solidFill>
                  <a:srgbClr val="800000"/>
                </a:solidFill>
                <a:latin typeface="宋体" pitchFamily="2" charset="-122"/>
              </a:rPr>
              <a:t>密度</a:t>
            </a:r>
            <a:r>
              <a:rPr lang="en-US" altLang="zh-CN" sz="2000" i="1" baseline="0" dirty="0">
                <a:solidFill>
                  <a:srgbClr val="800000"/>
                </a:solidFill>
              </a:rPr>
              <a:t>p</a:t>
            </a:r>
            <a:r>
              <a:rPr lang="en-US" altLang="zh-CN" sz="2000" baseline="0" dirty="0">
                <a:solidFill>
                  <a:srgbClr val="800000"/>
                </a:solidFill>
              </a:rPr>
              <a:t>(</a:t>
            </a:r>
            <a:r>
              <a:rPr lang="en-US" altLang="zh-CN" sz="2000" b="1" i="1" baseline="0" dirty="0">
                <a:solidFill>
                  <a:srgbClr val="800000"/>
                </a:solidFill>
              </a:rPr>
              <a:t>X</a:t>
            </a:r>
            <a:r>
              <a:rPr lang="en-US" altLang="zh-CN" sz="2000" i="1" baseline="0" dirty="0">
                <a:solidFill>
                  <a:srgbClr val="800000"/>
                </a:solidFill>
              </a:rPr>
              <a:t> </a:t>
            </a:r>
            <a:r>
              <a:rPr lang="en-US" altLang="zh-CN" sz="2000" baseline="0" dirty="0">
                <a:solidFill>
                  <a:srgbClr val="800000"/>
                </a:solidFill>
              </a:rPr>
              <a:t>|</a:t>
            </a:r>
            <a:r>
              <a:rPr lang="el-GR" altLang="zh-CN" sz="2000" i="1" baseline="0" dirty="0">
                <a:solidFill>
                  <a:srgbClr val="800000"/>
                </a:solidFill>
              </a:rPr>
              <a:t>ω</a:t>
            </a:r>
            <a:r>
              <a:rPr lang="el-GR" altLang="zh-CN" sz="2000" i="1" baseline="-25000" dirty="0">
                <a:solidFill>
                  <a:srgbClr val="800000"/>
                </a:solidFill>
              </a:rPr>
              <a:t>i</a:t>
            </a:r>
            <a:r>
              <a:rPr lang="en-US" altLang="zh-CN" sz="2000" baseline="0" dirty="0">
                <a:solidFill>
                  <a:srgbClr val="800000"/>
                </a:solidFill>
              </a:rPr>
              <a:t>)</a:t>
            </a:r>
            <a:r>
              <a:rPr lang="en-US" altLang="zh-CN" sz="2000" baseline="0" dirty="0">
                <a:solidFill>
                  <a:srgbClr val="000000"/>
                </a:solidFill>
              </a:rPr>
              <a:t> </a:t>
            </a:r>
            <a:r>
              <a:rPr lang="zh-CN" altLang="en-US" sz="2000" baseline="0" dirty="0">
                <a:solidFill>
                  <a:srgbClr val="000000"/>
                </a:solidFill>
              </a:rPr>
              <a:t>：</a:t>
            </a:r>
            <a:r>
              <a:rPr lang="el-GR" altLang="zh-CN" sz="2000" i="1" baseline="0" dirty="0">
                <a:solidFill>
                  <a:srgbClr val="000000"/>
                </a:solidFill>
              </a:rPr>
              <a:t>ω</a:t>
            </a:r>
            <a:r>
              <a:rPr lang="el-GR" altLang="zh-CN" sz="2000" i="1" baseline="-25000" dirty="0">
                <a:solidFill>
                  <a:srgbClr val="000000"/>
                </a:solidFill>
              </a:rPr>
              <a:t>i</a:t>
            </a:r>
            <a:r>
              <a:rPr lang="zh-CN" altLang="en-US" sz="2000" baseline="0" dirty="0">
                <a:solidFill>
                  <a:srgbClr val="000000"/>
                </a:solidFill>
              </a:rPr>
              <a:t>类的</a:t>
            </a:r>
            <a:r>
              <a:rPr lang="zh-CN" altLang="en-US" sz="2000" baseline="0" dirty="0" smtClean="0">
                <a:solidFill>
                  <a:srgbClr val="000000"/>
                </a:solidFill>
              </a:rPr>
              <a:t>条件概率</a:t>
            </a:r>
            <a:r>
              <a:rPr lang="zh-CN" altLang="en-US" sz="2000" baseline="0" dirty="0">
                <a:solidFill>
                  <a:srgbClr val="000000"/>
                </a:solidFill>
              </a:rPr>
              <a:t>密度函数，通常也称为</a:t>
            </a:r>
            <a:r>
              <a:rPr lang="el-GR" altLang="zh-CN" sz="2000" i="1" baseline="0" dirty="0">
                <a:solidFill>
                  <a:srgbClr val="000000"/>
                </a:solidFill>
              </a:rPr>
              <a:t>ω</a:t>
            </a:r>
            <a:r>
              <a:rPr lang="el-GR" altLang="zh-CN" sz="2000" i="1" baseline="-25000" dirty="0">
                <a:solidFill>
                  <a:srgbClr val="000000"/>
                </a:solidFill>
              </a:rPr>
              <a:t>i</a:t>
            </a:r>
            <a:r>
              <a:rPr lang="zh-CN" altLang="el-GR" sz="2000" baseline="0" dirty="0">
                <a:solidFill>
                  <a:srgbClr val="000000"/>
                </a:solidFill>
              </a:rPr>
              <a:t>的似然函数</a:t>
            </a:r>
            <a:r>
              <a:rPr lang="zh-CN" altLang="en-US" sz="2000" baseline="0" dirty="0">
                <a:solidFill>
                  <a:srgbClr val="000000"/>
                </a:solidFill>
              </a:rPr>
              <a:t>。 </a:t>
            </a:r>
          </a:p>
        </p:txBody>
      </p:sp>
      <p:sp>
        <p:nvSpPr>
          <p:cNvPr id="21507" name="Rectangle 9"/>
          <p:cNvSpPr>
            <a:spLocks noChangeArrowheads="1"/>
          </p:cNvSpPr>
          <p:nvPr/>
        </p:nvSpPr>
        <p:spPr bwMode="auto">
          <a:xfrm>
            <a:off x="113102" y="2357035"/>
            <a:ext cx="4828864" cy="479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indent="304800" eaLnBrk="0" hangingPunct="0">
              <a:lnSpc>
                <a:spcPct val="125000"/>
              </a:lnSpc>
            </a:pP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设随机样本向量</a:t>
            </a:r>
            <a:r>
              <a:rPr lang="en-US" altLang="zh-CN" sz="20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，相关的三个概率：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369442" y="3435776"/>
            <a:ext cx="8405116" cy="479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）后验概率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l-GR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00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lang="en-US" altLang="zh-CN" sz="20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：根据一批实验样本</a:t>
            </a:r>
            <a:r>
              <a:rPr lang="en-US" altLang="zh-CN" sz="2000" b="1" i="1" dirty="0" smtClean="0">
                <a:solidFill>
                  <a:srgbClr val="663300"/>
                </a:solidFill>
              </a:rPr>
              <a:t>X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统计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出的</a:t>
            </a:r>
            <a:r>
              <a:rPr lang="el-GR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00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类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出现的概率。</a:t>
            </a:r>
            <a:endParaRPr lang="zh-CN" altLang="en-US" sz="20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510" name="Rectangle 16"/>
          <p:cNvSpPr>
            <a:spLocks noChangeArrowheads="1"/>
          </p:cNvSpPr>
          <p:nvPr/>
        </p:nvSpPr>
        <p:spPr bwMode="auto">
          <a:xfrm>
            <a:off x="266351" y="2949762"/>
            <a:ext cx="8726488" cy="479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b" anchorCtr="1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）先验概率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l-GR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00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000" i="1" baseline="-25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：根据以前的知识和经验得出的</a:t>
            </a:r>
            <a:r>
              <a:rPr lang="el-GR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00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类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样本出现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概率。</a:t>
            </a:r>
            <a:endParaRPr lang="zh-CN" altLang="en-US" sz="20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427037" y="4077072"/>
            <a:ext cx="7601348" cy="1248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）条件概率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0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lang="el-GR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00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：已知属于</a:t>
            </a:r>
            <a:r>
              <a:rPr lang="el-GR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00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类的样本</a:t>
            </a:r>
            <a:r>
              <a:rPr lang="en-US" altLang="zh-CN" sz="2000" b="1" i="1" baseline="0" dirty="0">
                <a:solidFill>
                  <a:srgbClr val="472858"/>
                </a:solidFill>
                <a:latin typeface="Times New Roman" pitchFamily="18" charset="0"/>
              </a:rPr>
              <a:t>X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，发生某种</a:t>
            </a:r>
            <a:r>
              <a:rPr lang="zh-CN" altLang="en-US" sz="2000" baseline="0" dirty="0" smtClean="0">
                <a:solidFill>
                  <a:srgbClr val="472858"/>
                </a:solidFill>
                <a:latin typeface="Times New Roman" pitchFamily="18" charset="0"/>
              </a:rPr>
              <a:t>事件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的概率。例对一批得病患者进行一项化验，结果为阳性的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概率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为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95%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l-GR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00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代表得病人群， 则</a:t>
            </a:r>
            <a:r>
              <a:rPr lang="en-US" altLang="zh-CN" sz="20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化验为阳性的事件可表示为</a:t>
            </a:r>
          </a:p>
        </p:txBody>
      </p:sp>
      <p:graphicFrame>
        <p:nvGraphicFramePr>
          <p:cNvPr id="1435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24220"/>
              </p:ext>
            </p:extLst>
          </p:nvPr>
        </p:nvGraphicFramePr>
        <p:xfrm>
          <a:off x="2771800" y="5255267"/>
          <a:ext cx="2465313" cy="379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757" name="公式" r:id="rId4" imgW="1294838" imgH="215806" progId="Equation.3">
                  <p:embed/>
                </p:oleObj>
              </mc:Choice>
              <mc:Fallback>
                <p:oleObj name="公式" r:id="rId4" imgW="1294838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5255267"/>
                        <a:ext cx="2465313" cy="3799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8657557" y="6334124"/>
            <a:ext cx="363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9A19B9-F03F-4395-8C85-1C7871C3CDFC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2800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4.1 </a:t>
            </a:r>
            <a:r>
              <a:rPr lang="zh-CN" altLang="en-US" kern="0" dirty="0" smtClean="0"/>
              <a:t>研究对象及相关概率</a:t>
            </a:r>
            <a:endParaRPr lang="zh-CN" altLang="zh-CN" kern="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57451" y="1536542"/>
            <a:ext cx="5519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4.1-2 </a:t>
            </a:r>
            <a:r>
              <a:rPr lang="zh-CN" altLang="en-US" sz="2400" dirty="0" smtClean="0"/>
              <a:t>相关概率：模式识别中的三个概率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7978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" grpId="0"/>
      <p:bldP spid="14347" grpId="0"/>
      <p:bldP spid="1435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45678" y="2070434"/>
            <a:ext cx="8458200" cy="157459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P(ω</a:t>
            </a:r>
            <a:r>
              <a:rPr lang="en-US" altLang="zh-CN" sz="2000" baseline="-25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1</a:t>
            </a: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|x)</a:t>
            </a:r>
            <a:r>
              <a:rPr lang="zh-CN" altLang="en-US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和</a:t>
            </a: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P(ω</a:t>
            </a:r>
            <a:r>
              <a:rPr lang="zh-CN" altLang="en-US" sz="2000" baseline="-25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２</a:t>
            </a: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|x)</a:t>
            </a:r>
            <a:r>
              <a:rPr lang="zh-CN" altLang="en-US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的比较： 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accent4">
                    <a:lumMod val="10000"/>
                  </a:schemeClr>
                </a:solidFill>
              </a:rPr>
              <a:t>在</a:t>
            </a:r>
            <a:r>
              <a:rPr lang="zh-CN" altLang="en-US" sz="2000" dirty="0">
                <a:solidFill>
                  <a:schemeClr val="accent4">
                    <a:lumMod val="10000"/>
                  </a:schemeClr>
                </a:solidFill>
              </a:rPr>
              <a:t>同一条件</a:t>
            </a:r>
            <a:r>
              <a:rPr lang="en-US" altLang="zh-CN" sz="2000" dirty="0">
                <a:solidFill>
                  <a:schemeClr val="accent4">
                    <a:lumMod val="10000"/>
                  </a:schemeClr>
                </a:solidFill>
              </a:rPr>
              <a:t>x</a:t>
            </a:r>
            <a:r>
              <a:rPr lang="zh-CN" altLang="en-US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下，</a:t>
            </a: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ω</a:t>
            </a:r>
            <a:r>
              <a:rPr lang="en-US" altLang="zh-CN" sz="2000" baseline="-25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1</a:t>
            </a:r>
            <a:r>
              <a:rPr lang="zh-CN" altLang="en-US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与</a:t>
            </a: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ω</a:t>
            </a:r>
            <a:r>
              <a:rPr lang="en-US" altLang="zh-CN" sz="2000" baseline="-25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2</a:t>
            </a:r>
            <a:r>
              <a:rPr lang="zh-CN" altLang="en-US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出现的概率</a:t>
            </a:r>
            <a:endParaRPr lang="en-US" altLang="zh-CN" sz="2000" dirty="0" smtClean="0">
              <a:solidFill>
                <a:schemeClr val="accent4">
                  <a:lumMod val="10000"/>
                </a:schemeClr>
              </a:solidFill>
              <a:effectLst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accent4">
                    <a:lumMod val="10000"/>
                  </a:schemeClr>
                </a:solidFill>
              </a:rPr>
              <a:t>对于两类问题：</a:t>
            </a: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P(ω</a:t>
            </a:r>
            <a:r>
              <a:rPr lang="en-US" altLang="zh-CN" sz="2000" baseline="-25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1</a:t>
            </a: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|x)+P(ω</a:t>
            </a:r>
            <a:r>
              <a:rPr lang="en-US" altLang="zh-CN" sz="2000" baseline="-25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2</a:t>
            </a: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|x)=1</a:t>
            </a:r>
            <a:r>
              <a:rPr lang="zh-CN" altLang="en-US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 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solidFill>
                  <a:schemeClr val="accent4">
                    <a:lumMod val="10000"/>
                  </a:schemeClr>
                </a:solidFill>
              </a:rPr>
              <a:t>P(x|ω</a:t>
            </a:r>
            <a:r>
              <a:rPr lang="en-US" altLang="zh-CN" sz="2000" baseline="-25000" dirty="0">
                <a:solidFill>
                  <a:schemeClr val="accent4">
                    <a:lumMod val="10000"/>
                  </a:schemeClr>
                </a:solidFill>
              </a:rPr>
              <a:t>1</a:t>
            </a:r>
            <a:r>
              <a:rPr lang="en-US" altLang="zh-CN" sz="2000" dirty="0">
                <a:solidFill>
                  <a:schemeClr val="accent4">
                    <a:lumMod val="10000"/>
                  </a:schemeClr>
                </a:solidFill>
              </a:rPr>
              <a:t>)</a:t>
            </a:r>
            <a:r>
              <a:rPr lang="zh-CN" altLang="en-US" sz="2000" dirty="0">
                <a:solidFill>
                  <a:schemeClr val="accent4">
                    <a:lumMod val="10000"/>
                  </a:schemeClr>
                </a:solidFill>
              </a:rPr>
              <a:t>和</a:t>
            </a:r>
            <a:r>
              <a:rPr lang="en-US" altLang="zh-CN" sz="2000" dirty="0">
                <a:solidFill>
                  <a:schemeClr val="accent4">
                    <a:lumMod val="10000"/>
                  </a:schemeClr>
                </a:solidFill>
              </a:rPr>
              <a:t>P(x|ω</a:t>
            </a:r>
            <a:r>
              <a:rPr lang="en-US" altLang="zh-CN" sz="2000" baseline="-25000" dirty="0">
                <a:solidFill>
                  <a:schemeClr val="accent4">
                    <a:lumMod val="10000"/>
                  </a:schemeClr>
                </a:solidFill>
              </a:rPr>
              <a:t>2</a:t>
            </a: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</a:rPr>
              <a:t>) </a:t>
            </a:r>
            <a:r>
              <a:rPr lang="zh-CN" altLang="en-US" sz="2000" dirty="0">
                <a:solidFill>
                  <a:schemeClr val="accent4">
                    <a:lumMod val="10000"/>
                  </a:schemeClr>
                </a:solidFill>
              </a:rPr>
              <a:t>：</a:t>
            </a:r>
            <a:r>
              <a:rPr lang="zh-CN" altLang="en-US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两类</a:t>
            </a: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ω</a:t>
            </a:r>
            <a:r>
              <a:rPr lang="en-US" altLang="zh-CN" sz="2000" baseline="-25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1</a:t>
            </a:r>
            <a:r>
              <a:rPr lang="zh-CN" altLang="en-US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与</a:t>
            </a: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ω</a:t>
            </a:r>
            <a:r>
              <a:rPr lang="en-US" altLang="zh-CN" sz="2000" baseline="-25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2</a:t>
            </a:r>
            <a:r>
              <a:rPr lang="zh-CN" altLang="en-US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中，</a:t>
            </a: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</a:rPr>
              <a:t>x</a:t>
            </a:r>
            <a:r>
              <a:rPr lang="zh-CN" altLang="en-US" sz="2000" dirty="0" smtClean="0">
                <a:solidFill>
                  <a:schemeClr val="accent4">
                    <a:lumMod val="10000"/>
                  </a:schemeClr>
                </a:solidFill>
              </a:rPr>
              <a:t>出现的概率，</a:t>
            </a: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P(x|ω</a:t>
            </a:r>
            <a:r>
              <a:rPr lang="en-US" altLang="zh-CN" sz="2000" baseline="-25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1</a:t>
            </a: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)+P(x|ω</a:t>
            </a:r>
            <a:r>
              <a:rPr lang="en-US" altLang="zh-CN" sz="2000" baseline="-25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2</a:t>
            </a: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)≠1</a:t>
            </a:r>
            <a:r>
              <a:rPr lang="zh-CN" altLang="en-US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。 </a:t>
            </a:r>
          </a:p>
        </p:txBody>
      </p:sp>
      <p:pic>
        <p:nvPicPr>
          <p:cNvPr id="265220" name="Picture 4" descr="2_1_1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933825"/>
            <a:ext cx="38100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5221" name="Picture 5" descr="2_1_1d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133850"/>
            <a:ext cx="40386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8676456" y="6354077"/>
            <a:ext cx="363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9A19B9-F03F-4395-8C85-1C7871C3CDFC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28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4.1 </a:t>
            </a:r>
            <a:r>
              <a:rPr lang="zh-CN" altLang="en-US" kern="0" dirty="0" smtClean="0"/>
              <a:t>研究对象及相关概率</a:t>
            </a:r>
            <a:endParaRPr lang="zh-CN" altLang="zh-CN" kern="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57451" y="1536542"/>
            <a:ext cx="798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4.1-2 </a:t>
            </a:r>
            <a:r>
              <a:rPr lang="zh-CN" altLang="en-US" sz="2400" dirty="0" smtClean="0"/>
              <a:t>相关概率：模式识别中的三个概率（条件概率比较）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2263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140793" y="2292386"/>
            <a:ext cx="396484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indent="457200"/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将</a:t>
            </a:r>
            <a:r>
              <a:rPr lang="en-US" altLang="zh-CN" sz="2000" i="1" baseline="0" dirty="0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000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000" i="1" baseline="0" dirty="0" smtClean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l-GR" altLang="zh-CN" sz="2000" i="1" baseline="0" dirty="0" smtClean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n-US" altLang="zh-CN" sz="2000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000" i="1" baseline="0" dirty="0" smtClean="0">
                <a:solidFill>
                  <a:srgbClr val="000000"/>
                </a:solidFill>
                <a:latin typeface="Times New Roman" pitchFamily="18" charset="0"/>
              </a:rPr>
              <a:t>, B=X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带入贝叶斯公式</a:t>
            </a:r>
            <a:endParaRPr lang="zh-CN" altLang="en-US" sz="20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24579" name="Object 6"/>
          <p:cNvGraphicFramePr>
            <a:graphicFrameLocks noChangeAspect="1"/>
          </p:cNvGraphicFramePr>
          <p:nvPr/>
        </p:nvGraphicFramePr>
        <p:xfrm>
          <a:off x="1055688" y="4217988"/>
          <a:ext cx="5797550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952" name="公式" r:id="rId3" imgW="2921000" imgH="622300" progId="Equation.3">
                  <p:embed/>
                </p:oleObj>
              </mc:Choice>
              <mc:Fallback>
                <p:oleObj name="公式" r:id="rId3" imgW="2921000" imgH="622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4217988"/>
                        <a:ext cx="5797550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Rectangle 7"/>
          <p:cNvSpPr>
            <a:spLocks noChangeArrowheads="1"/>
          </p:cNvSpPr>
          <p:nvPr/>
        </p:nvSpPr>
        <p:spPr bwMode="auto">
          <a:xfrm>
            <a:off x="6010275" y="4419600"/>
            <a:ext cx="2741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 sz="2400" baseline="0">
                <a:solidFill>
                  <a:srgbClr val="000000"/>
                </a:solidFill>
              </a:rPr>
              <a:t>                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4-5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）</a:t>
            </a:r>
            <a:endParaRPr lang="zh-CN" altLang="en-US" sz="2400" baseline="0">
              <a:solidFill>
                <a:srgbClr val="000000"/>
              </a:solidFill>
            </a:endParaRPr>
          </a:p>
        </p:txBody>
      </p:sp>
      <p:graphicFrame>
        <p:nvGraphicFramePr>
          <p:cNvPr id="2458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902783"/>
              </p:ext>
            </p:extLst>
          </p:nvPr>
        </p:nvGraphicFramePr>
        <p:xfrm>
          <a:off x="3923928" y="2140404"/>
          <a:ext cx="3321394" cy="1108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953" name="公式" r:id="rId5" imgW="1777229" imgH="622030" progId="Equation.3">
                  <p:embed/>
                </p:oleObj>
              </mc:Choice>
              <mc:Fallback>
                <p:oleObj name="公式" r:id="rId5" imgW="1777229" imgH="6220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2140404"/>
                        <a:ext cx="3321394" cy="11085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Text Box 22"/>
          <p:cNvSpPr txBox="1">
            <a:spLocks noChangeArrowheads="1"/>
          </p:cNvSpPr>
          <p:nvPr/>
        </p:nvSpPr>
        <p:spPr bwMode="auto">
          <a:xfrm>
            <a:off x="1043608" y="5205149"/>
            <a:ext cx="210502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：类别数</a:t>
            </a:r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8598694" y="6334125"/>
            <a:ext cx="363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9A19B9-F03F-4395-8C85-1C7871C3CDFC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28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4.1 </a:t>
            </a:r>
            <a:r>
              <a:rPr lang="zh-CN" altLang="en-US" kern="0" dirty="0" smtClean="0"/>
              <a:t>研究对象及相关概率</a:t>
            </a:r>
            <a:endParaRPr lang="zh-CN" altLang="zh-CN" kern="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57451" y="1536542"/>
            <a:ext cx="7366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4.1-2 </a:t>
            </a:r>
            <a:r>
              <a:rPr lang="zh-CN" altLang="en-US" sz="2400" dirty="0" smtClean="0"/>
              <a:t>相关概率：模式识别中的三个概率（三者关系）</a:t>
            </a:r>
            <a:endParaRPr lang="zh-CN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043608" y="350100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得</a:t>
            </a:r>
          </a:p>
        </p:txBody>
      </p:sp>
    </p:spTree>
    <p:extLst>
      <p:ext uri="{BB962C8B-B14F-4D97-AF65-F5344CB8AC3E}">
        <p14:creationId xmlns:p14="http://schemas.microsoft.com/office/powerpoint/2010/main" val="64462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>
            <a:spLocks noChangeArrowheads="1"/>
          </p:cNvSpPr>
          <p:nvPr/>
        </p:nvSpPr>
        <p:spPr bwMode="auto">
          <a:xfrm>
            <a:off x="8657557" y="6334124"/>
            <a:ext cx="363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9A19B9-F03F-4395-8C85-1C7871C3CDFC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28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4.1 </a:t>
            </a:r>
            <a:r>
              <a:rPr lang="zh-CN" altLang="en-US" kern="0" dirty="0" smtClean="0"/>
              <a:t>研究对象及相关概率</a:t>
            </a:r>
            <a:endParaRPr lang="zh-CN" altLang="zh-CN" kern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7451" y="1536542"/>
            <a:ext cx="6750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4.1-2 </a:t>
            </a:r>
            <a:r>
              <a:rPr lang="zh-CN" altLang="en-US" sz="2400" dirty="0" smtClean="0"/>
              <a:t>相关概率：模式识别中的三个概率（例子）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57451" y="2276872"/>
            <a:ext cx="7642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        一个二类问题：</a:t>
            </a:r>
            <a:r>
              <a:rPr lang="el-GR" altLang="zh-CN" sz="2000" i="1" dirty="0" smtClean="0"/>
              <a:t>ω</a:t>
            </a:r>
            <a:r>
              <a:rPr lang="en-US" altLang="zh-CN" sz="2000" i="1" baseline="-25000" dirty="0" smtClean="0"/>
              <a:t>1</a:t>
            </a:r>
            <a:r>
              <a:rPr lang="zh-CN" altLang="en-US" sz="2000" dirty="0" smtClean="0"/>
              <a:t>类表示该地区患病人群，</a:t>
            </a:r>
            <a:r>
              <a:rPr lang="el-GR" altLang="zh-CN" sz="2000" i="1" dirty="0"/>
              <a:t> </a:t>
            </a:r>
            <a:r>
              <a:rPr lang="el-GR" altLang="zh-CN" sz="2000" i="1" dirty="0" smtClean="0"/>
              <a:t>ω</a:t>
            </a:r>
            <a:r>
              <a:rPr lang="en-US" altLang="zh-CN" sz="2000" i="1" baseline="-25000" dirty="0" smtClean="0"/>
              <a:t>2</a:t>
            </a:r>
            <a:r>
              <a:rPr lang="zh-CN" altLang="en-US" sz="2000" dirty="0" smtClean="0"/>
              <a:t>类表示</a:t>
            </a:r>
            <a:r>
              <a:rPr lang="zh-CN" altLang="en-US" sz="2000" dirty="0"/>
              <a:t>该地区</a:t>
            </a:r>
            <a:r>
              <a:rPr lang="zh-CN" altLang="en-US" sz="2000" dirty="0" smtClean="0"/>
              <a:t>无病人群，则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947805" y="2984758"/>
            <a:ext cx="76258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P(</a:t>
            </a:r>
            <a:r>
              <a:rPr lang="el-GR" altLang="zh-CN" sz="2000" i="1" dirty="0"/>
              <a:t>ω</a:t>
            </a:r>
            <a:r>
              <a:rPr lang="en-US" altLang="zh-CN" sz="2000" i="1" baseline="-25000" dirty="0" smtClean="0"/>
              <a:t>1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为先验概率，表示该地区患病人群的概率。</a:t>
            </a:r>
            <a:endParaRPr lang="en-US" altLang="zh-CN" sz="2000" dirty="0" smtClean="0"/>
          </a:p>
          <a:p>
            <a:r>
              <a:rPr lang="en-US" altLang="zh-CN" sz="2000" dirty="0"/>
              <a:t>P(</a:t>
            </a:r>
            <a:r>
              <a:rPr lang="el-GR" altLang="zh-CN" sz="2000" i="1" dirty="0" smtClean="0"/>
              <a:t>ω</a:t>
            </a:r>
            <a:r>
              <a:rPr lang="en-US" altLang="zh-CN" sz="2000" i="1" baseline="-25000" dirty="0" smtClean="0"/>
              <a:t>2</a:t>
            </a:r>
            <a:r>
              <a:rPr lang="en-US" altLang="zh-CN" sz="2000" dirty="0" smtClean="0"/>
              <a:t>)</a:t>
            </a:r>
            <a:r>
              <a:rPr lang="zh-CN" altLang="en-US" sz="2000" dirty="0"/>
              <a:t>为先验概率，表示该</a:t>
            </a:r>
            <a:r>
              <a:rPr lang="zh-CN" altLang="en-US" sz="2000" dirty="0" smtClean="0"/>
              <a:t>地区无病</a:t>
            </a:r>
            <a:r>
              <a:rPr lang="zh-CN" altLang="en-US" sz="2000" dirty="0"/>
              <a:t>人群的概率。</a:t>
            </a:r>
            <a:endParaRPr lang="en-US" altLang="zh-CN" sz="2000" dirty="0"/>
          </a:p>
          <a:p>
            <a:r>
              <a:rPr lang="en-US" altLang="zh-CN" sz="2000" dirty="0"/>
              <a:t>P(</a:t>
            </a:r>
            <a:r>
              <a:rPr lang="el-GR" altLang="zh-CN" sz="2000" i="1" dirty="0"/>
              <a:t>ω</a:t>
            </a:r>
            <a:r>
              <a:rPr lang="en-US" altLang="zh-CN" sz="2000" i="1" baseline="-25000" dirty="0" smtClean="0"/>
              <a:t>1</a:t>
            </a:r>
            <a:r>
              <a:rPr lang="en-US" altLang="zh-CN" sz="2000" i="1" dirty="0" smtClean="0"/>
              <a:t>|X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为后验概率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表示</a:t>
            </a:r>
            <a:r>
              <a:rPr lang="zh-CN" altLang="en-US" sz="2000" dirty="0"/>
              <a:t>一</a:t>
            </a:r>
            <a:r>
              <a:rPr lang="zh-CN" altLang="en-US" sz="2000" dirty="0" smtClean="0"/>
              <a:t>批样本</a:t>
            </a:r>
            <a:r>
              <a:rPr lang="en-US" altLang="zh-CN" sz="2000" i="1" dirty="0" smtClean="0"/>
              <a:t>X</a:t>
            </a:r>
            <a:r>
              <a:rPr lang="zh-CN" altLang="en-US" sz="2000" dirty="0" smtClean="0"/>
              <a:t>中患病</a:t>
            </a:r>
            <a:r>
              <a:rPr lang="zh-CN" altLang="en-US" sz="2000" dirty="0"/>
              <a:t>人群的概率。</a:t>
            </a:r>
            <a:endParaRPr lang="en-US" altLang="zh-CN" sz="2000" dirty="0"/>
          </a:p>
          <a:p>
            <a:r>
              <a:rPr lang="en-US" altLang="zh-CN" sz="2000" dirty="0"/>
              <a:t>P(</a:t>
            </a:r>
            <a:r>
              <a:rPr lang="el-GR" altLang="zh-CN" sz="2000" i="1" dirty="0"/>
              <a:t>ω</a:t>
            </a:r>
            <a:r>
              <a:rPr lang="en-US" altLang="zh-CN" sz="2000" i="1" baseline="-25000" dirty="0" smtClean="0"/>
              <a:t>2</a:t>
            </a:r>
            <a:r>
              <a:rPr lang="en-US" altLang="zh-CN" sz="2000" i="1" dirty="0"/>
              <a:t>|X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为后验概率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表示</a:t>
            </a:r>
            <a:r>
              <a:rPr lang="zh-CN" altLang="en-US" sz="2000" dirty="0"/>
              <a:t>一批样本</a:t>
            </a:r>
            <a:r>
              <a:rPr lang="en-US" altLang="zh-CN" sz="2000" i="1" dirty="0"/>
              <a:t>X</a:t>
            </a:r>
            <a:r>
              <a:rPr lang="zh-CN" altLang="en-US" sz="2000" dirty="0"/>
              <a:t>中</a:t>
            </a:r>
            <a:r>
              <a:rPr lang="zh-CN" altLang="en-US" sz="2000" dirty="0" smtClean="0"/>
              <a:t>无</a:t>
            </a:r>
            <a:r>
              <a:rPr lang="zh-CN" altLang="en-US" sz="2000" dirty="0"/>
              <a:t>病人群的概率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smtClean="0"/>
              <a:t>P(</a:t>
            </a:r>
            <a:r>
              <a:rPr lang="en-US" altLang="zh-CN" sz="2000" i="1" dirty="0" smtClean="0"/>
              <a:t>X=</a:t>
            </a:r>
            <a:r>
              <a:rPr lang="zh-CN" altLang="en-US" sz="2000" i="1" dirty="0" smtClean="0"/>
              <a:t>阳性</a:t>
            </a:r>
            <a:r>
              <a:rPr lang="en-US" altLang="zh-CN" sz="2000" i="1" dirty="0" smtClean="0"/>
              <a:t> |</a:t>
            </a:r>
            <a:r>
              <a:rPr lang="el-GR" altLang="zh-CN" sz="2000" i="1" dirty="0" smtClean="0"/>
              <a:t>ω</a:t>
            </a:r>
            <a:r>
              <a:rPr lang="en-US" altLang="zh-CN" sz="2000" i="1" baseline="-25000" dirty="0"/>
              <a:t>1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为</a:t>
            </a:r>
            <a:r>
              <a:rPr lang="zh-CN" altLang="en-US" sz="2000" dirty="0"/>
              <a:t>条件</a:t>
            </a:r>
            <a:r>
              <a:rPr lang="zh-CN" altLang="en-US" sz="2000" dirty="0" smtClean="0"/>
              <a:t>概率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表示患病人群做实验为阳性的</a:t>
            </a:r>
            <a:r>
              <a:rPr lang="zh-CN" altLang="en-US" sz="2000" dirty="0"/>
              <a:t>概率。</a:t>
            </a:r>
            <a:endParaRPr lang="en-US" altLang="zh-CN" sz="2000" dirty="0"/>
          </a:p>
          <a:p>
            <a:r>
              <a:rPr lang="en-US" altLang="zh-CN" sz="2000" dirty="0" smtClean="0"/>
              <a:t>P(</a:t>
            </a:r>
            <a:r>
              <a:rPr lang="en-US" altLang="zh-CN" sz="2000" i="1" dirty="0" smtClean="0"/>
              <a:t>X=</a:t>
            </a:r>
            <a:r>
              <a:rPr lang="zh-CN" altLang="en-US" sz="2000" i="1" dirty="0" smtClean="0"/>
              <a:t>阳性</a:t>
            </a:r>
            <a:r>
              <a:rPr lang="en-US" altLang="zh-CN" sz="2000" i="1" dirty="0" smtClean="0"/>
              <a:t> |</a:t>
            </a:r>
            <a:r>
              <a:rPr lang="el-GR" altLang="zh-CN" sz="2000" i="1" dirty="0"/>
              <a:t> </a:t>
            </a:r>
            <a:r>
              <a:rPr lang="el-GR" altLang="zh-CN" sz="2000" i="1" dirty="0" smtClean="0"/>
              <a:t>ω</a:t>
            </a:r>
            <a:r>
              <a:rPr lang="en-US" altLang="zh-CN" sz="2000" i="1" baseline="-25000" dirty="0" smtClean="0"/>
              <a:t>2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为</a:t>
            </a:r>
            <a:r>
              <a:rPr lang="zh-CN" altLang="en-US" sz="2000" dirty="0"/>
              <a:t>条件</a:t>
            </a:r>
            <a:r>
              <a:rPr lang="zh-CN" altLang="en-US" sz="2000" dirty="0" smtClean="0"/>
              <a:t>概率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表示无病人群</a:t>
            </a:r>
            <a:r>
              <a:rPr lang="zh-CN" altLang="en-US" sz="2000" dirty="0"/>
              <a:t>做实验为阳性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概率</a:t>
            </a:r>
            <a:r>
              <a:rPr lang="zh-CN" altLang="en-US" sz="2000" dirty="0" smtClean="0"/>
              <a:t>。</a:t>
            </a:r>
            <a:endParaRPr lang="en-US" altLang="zh-CN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62149" y="4923750"/>
            <a:ext cx="54553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理解条件概率的关键点：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（</a:t>
            </a: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</a:rPr>
              <a:t>）“</a:t>
            </a:r>
            <a:r>
              <a:rPr lang="en-US" altLang="zh-CN" sz="2000" dirty="0" smtClean="0">
                <a:solidFill>
                  <a:srgbClr val="FF0000"/>
                </a:solidFill>
              </a:rPr>
              <a:t>|</a:t>
            </a:r>
            <a:r>
              <a:rPr lang="zh-CN" altLang="en-US" sz="2000" dirty="0" smtClean="0">
                <a:solidFill>
                  <a:srgbClr val="FF0000"/>
                </a:solidFill>
              </a:rPr>
              <a:t>”符号后面的信息为已知条件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（</a:t>
            </a:r>
            <a:r>
              <a:rPr lang="en-US" altLang="zh-CN" sz="2000" dirty="0" smtClean="0">
                <a:solidFill>
                  <a:srgbClr val="FF0000"/>
                </a:solidFill>
              </a:rPr>
              <a:t>2</a:t>
            </a:r>
            <a:r>
              <a:rPr lang="zh-CN" altLang="en-US" sz="2000" dirty="0" smtClean="0">
                <a:solidFill>
                  <a:srgbClr val="FF0000"/>
                </a:solidFill>
              </a:rPr>
              <a:t>）</a:t>
            </a:r>
            <a:r>
              <a:rPr lang="en-US" altLang="zh-CN" sz="2000" dirty="0" smtClean="0">
                <a:solidFill>
                  <a:srgbClr val="FF0000"/>
                </a:solidFill>
              </a:rPr>
              <a:t>X</a:t>
            </a:r>
            <a:r>
              <a:rPr lang="zh-CN" altLang="en-US" sz="2000" dirty="0" smtClean="0">
                <a:solidFill>
                  <a:srgbClr val="FF0000"/>
                </a:solidFill>
              </a:rPr>
              <a:t>不是指单个样本，而是一批样本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（</a:t>
            </a:r>
            <a:r>
              <a:rPr lang="en-US" altLang="zh-CN" sz="2000" dirty="0" smtClean="0">
                <a:solidFill>
                  <a:srgbClr val="FF0000"/>
                </a:solidFill>
              </a:rPr>
              <a:t>3</a:t>
            </a:r>
            <a:r>
              <a:rPr lang="zh-CN" altLang="en-US" sz="2000" dirty="0" smtClean="0">
                <a:solidFill>
                  <a:srgbClr val="FF0000"/>
                </a:solidFill>
              </a:rPr>
              <a:t>）</a:t>
            </a:r>
            <a:r>
              <a:rPr lang="en-US" altLang="zh-CN" sz="2000" dirty="0" smtClean="0">
                <a:solidFill>
                  <a:srgbClr val="FF0000"/>
                </a:solidFill>
              </a:rPr>
              <a:t>X</a:t>
            </a:r>
            <a:r>
              <a:rPr lang="zh-CN" altLang="en-US" sz="2000" dirty="0" smtClean="0">
                <a:solidFill>
                  <a:srgbClr val="FF0000"/>
                </a:solidFill>
              </a:rPr>
              <a:t>代表的是特征，</a:t>
            </a:r>
            <a:r>
              <a:rPr lang="el-GR" altLang="zh-CN" sz="2000" i="1" dirty="0"/>
              <a:t> </a:t>
            </a:r>
            <a:r>
              <a:rPr lang="el-GR" altLang="zh-CN" sz="2000" i="1" dirty="0">
                <a:solidFill>
                  <a:srgbClr val="FF0000"/>
                </a:solidFill>
              </a:rPr>
              <a:t>ω</a:t>
            </a:r>
            <a:r>
              <a:rPr lang="en-US" altLang="zh-CN" sz="2000" i="1" baseline="-25000" dirty="0">
                <a:solidFill>
                  <a:srgbClr val="FF0000"/>
                </a:solidFill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</a:rPr>
              <a:t>和</a:t>
            </a:r>
            <a:r>
              <a:rPr lang="el-GR" altLang="zh-CN" sz="2000" i="1" dirty="0">
                <a:solidFill>
                  <a:srgbClr val="FF0000"/>
                </a:solidFill>
              </a:rPr>
              <a:t>ω</a:t>
            </a:r>
            <a:r>
              <a:rPr lang="en-US" altLang="zh-CN" sz="2000" i="1" baseline="-25000" dirty="0">
                <a:solidFill>
                  <a:srgbClr val="FF0000"/>
                </a:solidFill>
              </a:rPr>
              <a:t>2</a:t>
            </a:r>
            <a:r>
              <a:rPr lang="zh-CN" altLang="en-US" sz="2000" dirty="0" smtClean="0">
                <a:solidFill>
                  <a:srgbClr val="FF0000"/>
                </a:solidFill>
              </a:rPr>
              <a:t>代表的是分类。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320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>
            <a:spLocks noChangeArrowheads="1"/>
          </p:cNvSpPr>
          <p:nvPr/>
        </p:nvSpPr>
        <p:spPr bwMode="auto">
          <a:xfrm>
            <a:off x="8657557" y="6334124"/>
            <a:ext cx="363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9A19B9-F03F-4395-8C85-1C7871C3CDFC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28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4.1 </a:t>
            </a:r>
            <a:r>
              <a:rPr lang="zh-CN" altLang="en-US" kern="0" dirty="0" smtClean="0"/>
              <a:t>研究对象及相关概率</a:t>
            </a:r>
            <a:endParaRPr lang="zh-CN" altLang="zh-CN" kern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7451" y="1536542"/>
            <a:ext cx="6750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4.1-2 </a:t>
            </a:r>
            <a:r>
              <a:rPr lang="zh-CN" altLang="en-US" sz="2400" dirty="0" smtClean="0"/>
              <a:t>相关概率：模式识别中的三个概率（问题）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57451" y="2276872"/>
            <a:ext cx="7642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        一个二类问题：</a:t>
            </a:r>
            <a:r>
              <a:rPr lang="el-GR" altLang="zh-CN" sz="2000" i="1" dirty="0" smtClean="0"/>
              <a:t>ω</a:t>
            </a:r>
            <a:r>
              <a:rPr lang="en-US" altLang="zh-CN" sz="2000" i="1" baseline="-25000" dirty="0" smtClean="0"/>
              <a:t>1</a:t>
            </a:r>
            <a:r>
              <a:rPr lang="zh-CN" altLang="en-US" sz="2000" dirty="0" smtClean="0"/>
              <a:t>类表示东南大学的男生，</a:t>
            </a:r>
            <a:r>
              <a:rPr lang="el-GR" altLang="zh-CN" sz="2000" i="1" dirty="0" smtClean="0"/>
              <a:t> ω</a:t>
            </a:r>
            <a:r>
              <a:rPr lang="en-US" altLang="zh-CN" sz="2000" i="1" baseline="-25000" dirty="0" smtClean="0"/>
              <a:t>2</a:t>
            </a:r>
            <a:r>
              <a:rPr lang="zh-CN" altLang="en-US" sz="2000" dirty="0" smtClean="0"/>
              <a:t>类表示东南大学的女生，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为本教室的学生身高，则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947804" y="2984758"/>
            <a:ext cx="6504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P(</a:t>
            </a:r>
            <a:r>
              <a:rPr lang="el-GR" altLang="zh-CN" sz="2000" i="1" dirty="0"/>
              <a:t>ω</a:t>
            </a:r>
            <a:r>
              <a:rPr lang="en-US" altLang="zh-CN" sz="2000" i="1" baseline="-25000" dirty="0" smtClean="0"/>
              <a:t>1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 ，</a:t>
            </a:r>
            <a:r>
              <a:rPr lang="en-US" altLang="zh-CN" sz="2000" dirty="0" smtClean="0"/>
              <a:t>P(</a:t>
            </a:r>
            <a:r>
              <a:rPr lang="el-GR" altLang="zh-CN" sz="2000" i="1" dirty="0" smtClean="0"/>
              <a:t>ω</a:t>
            </a:r>
            <a:r>
              <a:rPr lang="en-US" altLang="zh-CN" sz="2000" i="1" baseline="-25000" dirty="0" smtClean="0"/>
              <a:t>2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 ，</a:t>
            </a:r>
            <a:r>
              <a:rPr lang="en-US" altLang="zh-CN" sz="2000" dirty="0" smtClean="0"/>
              <a:t>P(</a:t>
            </a:r>
            <a:r>
              <a:rPr lang="el-GR" altLang="zh-CN" sz="2000" i="1" dirty="0"/>
              <a:t>ω</a:t>
            </a:r>
            <a:r>
              <a:rPr lang="en-US" altLang="zh-CN" sz="2000" i="1" baseline="-25000" dirty="0" smtClean="0"/>
              <a:t>1</a:t>
            </a:r>
            <a:r>
              <a:rPr lang="en-US" altLang="zh-CN" sz="2000" i="1" dirty="0" smtClean="0"/>
              <a:t>|X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 ，</a:t>
            </a:r>
            <a:r>
              <a:rPr lang="en-US" altLang="zh-CN" sz="2000" dirty="0" smtClean="0"/>
              <a:t>P(</a:t>
            </a:r>
            <a:r>
              <a:rPr lang="el-GR" altLang="zh-CN" sz="2000" i="1" dirty="0"/>
              <a:t>ω</a:t>
            </a:r>
            <a:r>
              <a:rPr lang="en-US" altLang="zh-CN" sz="2000" i="1" baseline="-25000" dirty="0" smtClean="0"/>
              <a:t>2</a:t>
            </a:r>
            <a:r>
              <a:rPr lang="en-US" altLang="zh-CN" sz="2000" i="1" dirty="0"/>
              <a:t>|X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 ，</a:t>
            </a:r>
            <a:r>
              <a:rPr lang="en-US" altLang="zh-CN" sz="2000" dirty="0" smtClean="0"/>
              <a:t>P(</a:t>
            </a:r>
            <a:r>
              <a:rPr lang="en-US" altLang="zh-CN" sz="2000" i="1" dirty="0" smtClean="0"/>
              <a:t>X&gt;1.65m |</a:t>
            </a:r>
            <a:r>
              <a:rPr lang="el-GR" altLang="zh-CN" sz="2000" i="1" dirty="0" smtClean="0"/>
              <a:t>ω</a:t>
            </a:r>
            <a:r>
              <a:rPr lang="en-US" altLang="zh-CN" sz="2000" i="1" baseline="-25000" dirty="0"/>
              <a:t>1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 ，</a:t>
            </a:r>
            <a:r>
              <a:rPr lang="en-US" altLang="zh-CN" sz="2000" dirty="0" smtClean="0"/>
              <a:t>P(</a:t>
            </a:r>
            <a:r>
              <a:rPr lang="en-US" altLang="zh-CN" sz="2000" i="1" dirty="0" smtClean="0"/>
              <a:t>X</a:t>
            </a:r>
            <a:r>
              <a:rPr lang="en-US" altLang="zh-CN" sz="2000" i="1" dirty="0"/>
              <a:t>&gt;1.65m</a:t>
            </a:r>
            <a:r>
              <a:rPr lang="en-US" altLang="zh-CN" sz="2000" i="1" dirty="0" smtClean="0"/>
              <a:t>|</a:t>
            </a:r>
            <a:r>
              <a:rPr lang="el-GR" altLang="zh-CN" sz="2000" i="1" dirty="0"/>
              <a:t> </a:t>
            </a:r>
            <a:r>
              <a:rPr lang="el-GR" altLang="zh-CN" sz="2000" i="1" dirty="0" smtClean="0"/>
              <a:t>ω</a:t>
            </a:r>
            <a:r>
              <a:rPr lang="en-US" altLang="zh-CN" sz="2000" i="1" baseline="-25000" dirty="0" smtClean="0"/>
              <a:t>2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 分别表示什么？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31794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>
            <a:spLocks noChangeArrowheads="1"/>
          </p:cNvSpPr>
          <p:nvPr/>
        </p:nvSpPr>
        <p:spPr bwMode="auto">
          <a:xfrm>
            <a:off x="8657557" y="6334124"/>
            <a:ext cx="363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9A19B9-F03F-4395-8C85-1C7871C3CDFC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28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4.1 </a:t>
            </a:r>
            <a:r>
              <a:rPr lang="zh-CN" altLang="en-US" kern="0" dirty="0" smtClean="0"/>
              <a:t>研究对象及相关概率</a:t>
            </a:r>
            <a:endParaRPr lang="zh-CN" altLang="zh-CN" kern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7451" y="1536542"/>
            <a:ext cx="6750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4.1-2 </a:t>
            </a:r>
            <a:r>
              <a:rPr lang="zh-CN" altLang="en-US" sz="2400" dirty="0" smtClean="0"/>
              <a:t>相关概率：模式识别中的三个概率（问题）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57451" y="2276872"/>
            <a:ext cx="7642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        一个二类问题：</a:t>
            </a:r>
            <a:r>
              <a:rPr lang="el-GR" altLang="zh-CN" sz="2000" i="1" dirty="0" smtClean="0"/>
              <a:t>ω</a:t>
            </a:r>
            <a:r>
              <a:rPr lang="en-US" altLang="zh-CN" sz="2000" i="1" baseline="-25000" dirty="0" smtClean="0"/>
              <a:t>1</a:t>
            </a:r>
            <a:r>
              <a:rPr lang="zh-CN" altLang="en-US" sz="2000" dirty="0" smtClean="0"/>
              <a:t>类表示东南大学的男生，</a:t>
            </a:r>
            <a:r>
              <a:rPr lang="el-GR" altLang="zh-CN" sz="2000" i="1" dirty="0" smtClean="0"/>
              <a:t> ω</a:t>
            </a:r>
            <a:r>
              <a:rPr lang="en-US" altLang="zh-CN" sz="2000" i="1" baseline="-25000" dirty="0" smtClean="0"/>
              <a:t>2</a:t>
            </a:r>
            <a:r>
              <a:rPr lang="zh-CN" altLang="en-US" sz="2000" dirty="0" smtClean="0"/>
              <a:t>类表示东南大学的女生，</a:t>
            </a:r>
            <a:r>
              <a:rPr lang="en-US" altLang="zh-CN" sz="2000" dirty="0"/>
              <a:t> X</a:t>
            </a:r>
            <a:r>
              <a:rPr lang="zh-CN" altLang="en-US" sz="2000" dirty="0"/>
              <a:t>为本教室的学生身高，</a:t>
            </a:r>
            <a:r>
              <a:rPr lang="zh-CN" altLang="en-US" sz="2000" dirty="0" smtClean="0"/>
              <a:t>则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947805" y="2984758"/>
            <a:ext cx="80570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P(</a:t>
            </a:r>
            <a:r>
              <a:rPr lang="el-GR" altLang="zh-CN" sz="2000" i="1" dirty="0"/>
              <a:t>ω</a:t>
            </a:r>
            <a:r>
              <a:rPr lang="en-US" altLang="zh-CN" sz="2000" i="1" baseline="-25000" dirty="0" smtClean="0"/>
              <a:t>1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为先验概率，表示东南大学男生的概率。</a:t>
            </a:r>
            <a:endParaRPr lang="en-US" altLang="zh-CN" sz="2000" dirty="0" smtClean="0"/>
          </a:p>
          <a:p>
            <a:r>
              <a:rPr lang="en-US" altLang="zh-CN" sz="2000" dirty="0"/>
              <a:t>P(</a:t>
            </a:r>
            <a:r>
              <a:rPr lang="el-GR" altLang="zh-CN" sz="2000" i="1" dirty="0" smtClean="0"/>
              <a:t>ω</a:t>
            </a:r>
            <a:r>
              <a:rPr lang="en-US" altLang="zh-CN" sz="2000" i="1" baseline="-25000" dirty="0" smtClean="0"/>
              <a:t>2</a:t>
            </a:r>
            <a:r>
              <a:rPr lang="en-US" altLang="zh-CN" sz="2000" dirty="0" smtClean="0"/>
              <a:t>)</a:t>
            </a:r>
            <a:r>
              <a:rPr lang="zh-CN" altLang="en-US" sz="2000" dirty="0"/>
              <a:t>为先验概率，</a:t>
            </a:r>
            <a:r>
              <a:rPr lang="zh-CN" altLang="en-US" sz="2000" dirty="0" smtClean="0"/>
              <a:t>表示</a:t>
            </a:r>
            <a:r>
              <a:rPr lang="zh-CN" altLang="en-US" sz="2000" dirty="0"/>
              <a:t>东南</a:t>
            </a:r>
            <a:r>
              <a:rPr lang="zh-CN" altLang="en-US" sz="2000" dirty="0" smtClean="0"/>
              <a:t>大学女生的</a:t>
            </a:r>
            <a:r>
              <a:rPr lang="zh-CN" altLang="en-US" sz="2000" dirty="0"/>
              <a:t>概率。</a:t>
            </a:r>
            <a:endParaRPr lang="en-US" altLang="zh-CN" sz="2000" dirty="0"/>
          </a:p>
          <a:p>
            <a:r>
              <a:rPr lang="en-US" altLang="zh-CN" sz="2000" dirty="0"/>
              <a:t>P(</a:t>
            </a:r>
            <a:r>
              <a:rPr lang="el-GR" altLang="zh-CN" sz="2000" i="1" dirty="0"/>
              <a:t>ω</a:t>
            </a:r>
            <a:r>
              <a:rPr lang="en-US" altLang="zh-CN" sz="2000" i="1" baseline="-25000" dirty="0" smtClean="0"/>
              <a:t>1</a:t>
            </a:r>
            <a:r>
              <a:rPr lang="en-US" altLang="zh-CN" sz="2000" i="1" dirty="0" smtClean="0"/>
              <a:t>|X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为后验概率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表示本教室中男生的</a:t>
            </a:r>
            <a:r>
              <a:rPr lang="zh-CN" altLang="en-US" sz="2000" dirty="0"/>
              <a:t>概率。</a:t>
            </a:r>
            <a:endParaRPr lang="en-US" altLang="zh-CN" sz="2000" dirty="0"/>
          </a:p>
          <a:p>
            <a:r>
              <a:rPr lang="en-US" altLang="zh-CN" sz="2000" dirty="0"/>
              <a:t>P(</a:t>
            </a:r>
            <a:r>
              <a:rPr lang="el-GR" altLang="zh-CN" sz="2000" i="1" dirty="0"/>
              <a:t>ω</a:t>
            </a:r>
            <a:r>
              <a:rPr lang="en-US" altLang="zh-CN" sz="2000" i="1" baseline="-25000" dirty="0" smtClean="0"/>
              <a:t>2</a:t>
            </a:r>
            <a:r>
              <a:rPr lang="en-US" altLang="zh-CN" sz="2000" i="1" dirty="0"/>
              <a:t>|X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为后验概率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表示本教室中女生的</a:t>
            </a:r>
            <a:r>
              <a:rPr lang="zh-CN" altLang="en-US" sz="2000" dirty="0"/>
              <a:t>概率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smtClean="0"/>
              <a:t>P(</a:t>
            </a:r>
            <a:r>
              <a:rPr lang="en-US" altLang="zh-CN" sz="2000" i="1" dirty="0" smtClean="0"/>
              <a:t>X&gt;1.65m |</a:t>
            </a:r>
            <a:r>
              <a:rPr lang="el-GR" altLang="zh-CN" sz="2000" i="1" dirty="0" smtClean="0"/>
              <a:t>ω</a:t>
            </a:r>
            <a:r>
              <a:rPr lang="en-US" altLang="zh-CN" sz="2000" i="1" baseline="-25000" dirty="0"/>
              <a:t>1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为</a:t>
            </a:r>
            <a:r>
              <a:rPr lang="zh-CN" altLang="en-US" sz="2000" dirty="0"/>
              <a:t>条件</a:t>
            </a:r>
            <a:r>
              <a:rPr lang="zh-CN" altLang="en-US" sz="2000" dirty="0" smtClean="0"/>
              <a:t>概率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表示</a:t>
            </a:r>
            <a:r>
              <a:rPr lang="zh-CN" altLang="en-US" sz="2000" dirty="0"/>
              <a:t>本教室中</a:t>
            </a:r>
            <a:r>
              <a:rPr lang="zh-CN" altLang="en-US" sz="2000" dirty="0" smtClean="0"/>
              <a:t>男生测身高，</a:t>
            </a:r>
            <a:r>
              <a:rPr lang="en-US" altLang="zh-CN" sz="2000" i="1" dirty="0"/>
              <a:t>&gt;1.65m</a:t>
            </a:r>
            <a:r>
              <a:rPr lang="zh-CN" altLang="en-US" sz="2000" dirty="0" smtClean="0"/>
              <a:t>概率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en-US" altLang="zh-CN" sz="2000" dirty="0" smtClean="0"/>
              <a:t>P(</a:t>
            </a:r>
            <a:r>
              <a:rPr lang="en-US" altLang="zh-CN" sz="2000" i="1" dirty="0" smtClean="0"/>
              <a:t>X&gt;1.65m |</a:t>
            </a:r>
            <a:r>
              <a:rPr lang="el-GR" altLang="zh-CN" sz="2000" i="1" dirty="0" smtClean="0"/>
              <a:t>ω</a:t>
            </a:r>
            <a:r>
              <a:rPr lang="en-US" altLang="zh-CN" sz="2000" i="1" baseline="-25000" dirty="0"/>
              <a:t>2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为</a:t>
            </a:r>
            <a:r>
              <a:rPr lang="zh-CN" altLang="en-US" sz="2000" dirty="0"/>
              <a:t>条件</a:t>
            </a:r>
            <a:r>
              <a:rPr lang="zh-CN" altLang="en-US" sz="2000" dirty="0" smtClean="0"/>
              <a:t>概率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表示</a:t>
            </a:r>
            <a:r>
              <a:rPr lang="zh-CN" altLang="en-US" sz="2000" dirty="0"/>
              <a:t>本教室中</a:t>
            </a:r>
            <a:r>
              <a:rPr lang="zh-CN" altLang="en-US" sz="2000" dirty="0" smtClean="0"/>
              <a:t>男生</a:t>
            </a:r>
            <a:r>
              <a:rPr lang="zh-CN" altLang="en-US" sz="2000" dirty="0"/>
              <a:t>测身高，</a:t>
            </a:r>
            <a:r>
              <a:rPr lang="en-US" altLang="zh-CN" sz="2000" i="1" dirty="0"/>
              <a:t>&gt;1.65m</a:t>
            </a:r>
            <a:r>
              <a:rPr lang="zh-CN" altLang="en-US" sz="2000" dirty="0"/>
              <a:t>概率</a:t>
            </a:r>
            <a:r>
              <a:rPr lang="zh-CN" altLang="en-US" sz="2000" dirty="0" smtClean="0"/>
              <a:t>。</a:t>
            </a:r>
            <a:endParaRPr lang="en-US" altLang="zh-CN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2483768" y="5157192"/>
            <a:ext cx="30812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P(</a:t>
            </a:r>
            <a:r>
              <a:rPr lang="el-GR" altLang="zh-CN" sz="2000" i="1" dirty="0">
                <a:solidFill>
                  <a:srgbClr val="FF0000"/>
                </a:solidFill>
              </a:rPr>
              <a:t>ω</a:t>
            </a:r>
            <a:r>
              <a:rPr lang="en-US" altLang="zh-CN" sz="2000" i="1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|X</a:t>
            </a:r>
            <a:r>
              <a:rPr lang="en-US" altLang="zh-CN" sz="2000" i="1" dirty="0">
                <a:solidFill>
                  <a:srgbClr val="FF0000"/>
                </a:solidFill>
              </a:rPr>
              <a:t>&gt;1.65m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r>
              <a:rPr lang="zh-CN" altLang="en-US" sz="2000" dirty="0" smtClean="0">
                <a:solidFill>
                  <a:srgbClr val="FF0000"/>
                </a:solidFill>
              </a:rPr>
              <a:t>表示什么？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P(</a:t>
            </a:r>
            <a:r>
              <a:rPr lang="el-GR" altLang="zh-CN" sz="2000" i="1" dirty="0">
                <a:solidFill>
                  <a:srgbClr val="FF0000"/>
                </a:solidFill>
              </a:rPr>
              <a:t>ω</a:t>
            </a:r>
            <a:r>
              <a:rPr lang="en-US" altLang="zh-CN" sz="2000" i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|X</a:t>
            </a:r>
            <a:r>
              <a:rPr lang="en-US" altLang="zh-CN" sz="2000" i="1" dirty="0">
                <a:solidFill>
                  <a:srgbClr val="FF0000"/>
                </a:solidFill>
              </a:rPr>
              <a:t>&gt;1.65m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r>
              <a:rPr lang="zh-CN" altLang="en-US" sz="2000" dirty="0">
                <a:solidFill>
                  <a:srgbClr val="FF0000"/>
                </a:solidFill>
              </a:rPr>
              <a:t>表示什么</a:t>
            </a:r>
            <a:r>
              <a:rPr lang="zh-CN" altLang="en-US" sz="2000" dirty="0" smtClean="0">
                <a:solidFill>
                  <a:srgbClr val="FF0000"/>
                </a:solidFill>
              </a:rPr>
              <a:t>？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81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zh-CN" sz="2800" dirty="0">
              <a:latin typeface="Tahoma" pitchFamily="34" charset="0"/>
            </a:endParaRPr>
          </a:p>
        </p:txBody>
      </p:sp>
      <p:sp>
        <p:nvSpPr>
          <p:cNvPr id="18438" name="矩形 1"/>
          <p:cNvSpPr>
            <a:spLocks noChangeArrowheads="1"/>
          </p:cNvSpPr>
          <p:nvPr/>
        </p:nvSpPr>
        <p:spPr bwMode="auto">
          <a:xfrm>
            <a:off x="8628855" y="6344450"/>
            <a:ext cx="363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FC6A188-9118-4EAF-9756-1DDDEAC2C31D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2800" dirty="0"/>
          </a:p>
        </p:txBody>
      </p:sp>
      <p:sp>
        <p:nvSpPr>
          <p:cNvPr id="8" name="标题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02550" cy="946150"/>
          </a:xfrm>
        </p:spPr>
        <p:txBody>
          <a:bodyPr/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贝叶斯决策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060714"/>
            <a:ext cx="7814839" cy="4241087"/>
          </a:xfrm>
          <a:prstGeom prst="rect">
            <a:avLst/>
          </a:prstGeom>
        </p:spPr>
      </p:pic>
      <p:sp>
        <p:nvSpPr>
          <p:cNvPr id="2" name="右箭头 1"/>
          <p:cNvSpPr/>
          <p:nvPr/>
        </p:nvSpPr>
        <p:spPr bwMode="auto">
          <a:xfrm>
            <a:off x="1979712" y="2636912"/>
            <a:ext cx="978408" cy="484632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856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02550" cy="946150"/>
          </a:xfrm>
        </p:spPr>
        <p:txBody>
          <a:bodyPr/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贝叶斯决策</a:t>
            </a:r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zh-CN" sz="2800">
              <a:latin typeface="Tahoma" pitchFamily="34" charset="0"/>
            </a:endParaRPr>
          </a:p>
        </p:txBody>
      </p:sp>
      <p:sp>
        <p:nvSpPr>
          <p:cNvPr id="38917" name="矩形 1"/>
          <p:cNvSpPr>
            <a:spLocks noChangeArrowheads="1"/>
          </p:cNvSpPr>
          <p:nvPr/>
        </p:nvSpPr>
        <p:spPr bwMode="auto">
          <a:xfrm>
            <a:off x="8604448" y="6309014"/>
            <a:ext cx="5496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C3A3E-B395-4A54-B8BA-FAAE45B4AD35}" type="slidenum">
              <a:rPr lang="en-US" altLang="zh-CN" sz="28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1628800"/>
            <a:ext cx="2416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4.2</a:t>
            </a:r>
            <a:r>
              <a:rPr lang="zh-CN" altLang="en-US" sz="2400" dirty="0" smtClean="0"/>
              <a:t>小节知识导图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039666"/>
            <a:ext cx="576064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32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7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611442"/>
              </p:ext>
            </p:extLst>
          </p:nvPr>
        </p:nvGraphicFramePr>
        <p:xfrm>
          <a:off x="1066602" y="4404202"/>
          <a:ext cx="5377606" cy="353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804" name="公式" r:id="rId4" imgW="3708400" imgH="241300" progId="Equation.3">
                  <p:embed/>
                </p:oleObj>
              </mc:Choice>
              <mc:Fallback>
                <p:oleObj name="公式" r:id="rId4" imgW="3708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602" y="4404202"/>
                        <a:ext cx="5377606" cy="3538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Rectangle 23"/>
          <p:cNvSpPr>
            <a:spLocks noChangeArrowheads="1"/>
          </p:cNvSpPr>
          <p:nvPr/>
        </p:nvSpPr>
        <p:spPr bwMode="auto">
          <a:xfrm>
            <a:off x="395536" y="1539813"/>
            <a:ext cx="599104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4.2.1   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最小错误率贝叶斯</a:t>
            </a:r>
            <a:r>
              <a:rPr lang="zh-CN" altLang="en-US" sz="2400" baseline="0" dirty="0" smtClean="0">
                <a:solidFill>
                  <a:srgbClr val="000000"/>
                </a:solidFill>
                <a:latin typeface="Times New Roman" pitchFamily="18" charset="0"/>
              </a:rPr>
              <a:t>决策：基本形式</a:t>
            </a:r>
            <a:endParaRPr lang="zh-CN" altLang="en-US" sz="24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782777" y="3971786"/>
            <a:ext cx="193384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 anchorCtr="1">
            <a:spAutoFit/>
          </a:bodyPr>
          <a:lstStyle/>
          <a:p>
            <a:pPr algn="ctr"/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设有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类模式，</a:t>
            </a:r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6516216" y="4365104"/>
            <a:ext cx="757236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 anchorCtr="1">
            <a:spAutoFit/>
          </a:bodyPr>
          <a:lstStyle/>
          <a:p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 (4-6)</a:t>
            </a:r>
          </a:p>
        </p:txBody>
      </p:sp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8681286" y="6334125"/>
            <a:ext cx="363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9A19B9-F03F-4395-8C85-1C7871C3CDFC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2800" dirty="0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4.2 </a:t>
            </a:r>
            <a:r>
              <a:rPr lang="zh-CN" altLang="en-US" kern="0" dirty="0" smtClean="0"/>
              <a:t>贝叶斯决策</a:t>
            </a:r>
            <a:endParaRPr lang="zh-CN" altLang="zh-CN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59504" y="2481548"/>
            <a:ext cx="73726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答：最小错误率贝叶斯决策用于解决分类的问题。即给定特征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，判断它所属类别</a:t>
            </a:r>
            <a:r>
              <a:rPr lang="el-GR" altLang="zh-CN" sz="2000" dirty="0" smtClean="0"/>
              <a:t>ω</a:t>
            </a:r>
            <a:r>
              <a:rPr lang="zh-CN" altLang="en-US" sz="2000" dirty="0" smtClean="0"/>
              <a:t>的问题。</a:t>
            </a:r>
            <a:endParaRPr lang="en-US" altLang="zh-CN" sz="2000" dirty="0" smtClean="0"/>
          </a:p>
          <a:p>
            <a:r>
              <a:rPr lang="zh-CN" altLang="en-US" sz="2000" dirty="0">
                <a:solidFill>
                  <a:srgbClr val="FF0000"/>
                </a:solidFill>
              </a:rPr>
              <a:t>先验概率</a:t>
            </a:r>
            <a:r>
              <a:rPr lang="en-US" altLang="zh-CN" sz="2000" i="1" dirty="0">
                <a:solidFill>
                  <a:srgbClr val="FF0000"/>
                </a:solidFill>
              </a:rPr>
              <a:t>P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l-GR" altLang="zh-CN" sz="2000" i="1" dirty="0">
                <a:solidFill>
                  <a:srgbClr val="FF0000"/>
                </a:solidFill>
              </a:rPr>
              <a:t>ω</a:t>
            </a:r>
            <a:r>
              <a:rPr lang="el-GR" altLang="zh-CN" sz="2000" i="1" baseline="-25000" dirty="0">
                <a:solidFill>
                  <a:srgbClr val="FF0000"/>
                </a:solidFill>
              </a:rPr>
              <a:t>i</a:t>
            </a:r>
            <a:r>
              <a:rPr lang="en-US" altLang="zh-CN" sz="2000" dirty="0">
                <a:solidFill>
                  <a:srgbClr val="FF0000"/>
                </a:solidFill>
              </a:rPr>
              <a:t>) </a:t>
            </a:r>
            <a:r>
              <a:rPr lang="zh-CN" altLang="en-US" sz="2000" dirty="0">
                <a:solidFill>
                  <a:srgbClr val="FF0000"/>
                </a:solidFill>
              </a:rPr>
              <a:t>？条件概率</a:t>
            </a:r>
            <a:r>
              <a:rPr lang="en-US" altLang="zh-CN" sz="2000" i="1" dirty="0">
                <a:solidFill>
                  <a:srgbClr val="FF0000"/>
                </a:solidFill>
              </a:rPr>
              <a:t>p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b="1" i="1" dirty="0">
                <a:solidFill>
                  <a:srgbClr val="FF0000"/>
                </a:solidFill>
              </a:rPr>
              <a:t>X</a:t>
            </a:r>
            <a:r>
              <a:rPr lang="en-US" altLang="zh-CN" sz="2000" i="1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|</a:t>
            </a:r>
            <a:r>
              <a:rPr lang="el-GR" altLang="zh-CN" sz="2000" i="1" dirty="0">
                <a:solidFill>
                  <a:srgbClr val="FF0000"/>
                </a:solidFill>
              </a:rPr>
              <a:t>ω</a:t>
            </a:r>
            <a:r>
              <a:rPr lang="el-GR" altLang="zh-CN" sz="2000" i="1" baseline="-25000" dirty="0">
                <a:solidFill>
                  <a:srgbClr val="FF0000"/>
                </a:solidFill>
              </a:rPr>
              <a:t>i</a:t>
            </a:r>
            <a:r>
              <a:rPr lang="en-US" altLang="zh-CN" sz="2000" dirty="0">
                <a:solidFill>
                  <a:srgbClr val="FF0000"/>
                </a:solidFill>
              </a:rPr>
              <a:t>) </a:t>
            </a:r>
            <a:r>
              <a:rPr lang="zh-CN" altLang="en-US" sz="2000" dirty="0">
                <a:solidFill>
                  <a:srgbClr val="FF0000"/>
                </a:solidFill>
              </a:rPr>
              <a:t>？后验概率</a:t>
            </a:r>
            <a:r>
              <a:rPr lang="en-US" altLang="zh-CN" sz="2000" i="1" dirty="0">
                <a:solidFill>
                  <a:srgbClr val="FF0000"/>
                </a:solidFill>
              </a:rPr>
              <a:t>P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l-GR" altLang="zh-CN" sz="2000" i="1" dirty="0">
                <a:solidFill>
                  <a:srgbClr val="FF0000"/>
                </a:solidFill>
              </a:rPr>
              <a:t>ω</a:t>
            </a:r>
            <a:r>
              <a:rPr lang="el-GR" altLang="zh-CN" sz="2000" i="1" baseline="-25000" dirty="0">
                <a:solidFill>
                  <a:srgbClr val="FF0000"/>
                </a:solidFill>
              </a:rPr>
              <a:t>i</a:t>
            </a:r>
            <a:r>
              <a:rPr lang="en-US" altLang="zh-CN" sz="2000" dirty="0">
                <a:solidFill>
                  <a:srgbClr val="FF0000"/>
                </a:solidFill>
              </a:rPr>
              <a:t>| </a:t>
            </a:r>
            <a:r>
              <a:rPr lang="en-US" altLang="zh-CN" sz="2000" b="1" i="1" dirty="0">
                <a:solidFill>
                  <a:srgbClr val="FF0000"/>
                </a:solidFill>
              </a:rPr>
              <a:t>X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zh-CN" altLang="en-US" sz="2000" dirty="0">
                <a:solidFill>
                  <a:srgbClr val="FF0000"/>
                </a:solidFill>
              </a:rPr>
              <a:t>？</a:t>
            </a:r>
            <a:endParaRPr lang="en-US" altLang="zh-CN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85800" y="2048610"/>
            <a:ext cx="46346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最小错误率贝叶斯决策是干什么的？</a:t>
            </a:r>
            <a:endParaRPr lang="zh-CN" alt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698028" y="3513286"/>
            <a:ext cx="3865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最小错误率贝叶斯决策规则？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4869160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说明</a:t>
            </a:r>
            <a:endParaRPr lang="zh-CN" altLang="en-US" sz="2000" dirty="0"/>
          </a:p>
        </p:txBody>
      </p:sp>
      <p:sp>
        <p:nvSpPr>
          <p:cNvPr id="20" name="Rectangle 29"/>
          <p:cNvSpPr>
            <a:spLocks noChangeArrowheads="1"/>
          </p:cNvSpPr>
          <p:nvPr/>
        </p:nvSpPr>
        <p:spPr bwMode="auto">
          <a:xfrm>
            <a:off x="843360" y="5311543"/>
            <a:ext cx="5567849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 anchorCtr="1">
            <a:spAutoFit/>
          </a:bodyPr>
          <a:lstStyle/>
          <a:p>
            <a:pPr algn="ctr"/>
            <a:r>
              <a:rPr lang="en-US" altLang="zh-CN" sz="2000" baseline="0" dirty="0" smtClean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上述规则为最小错误率贝叶斯决策的基本形式</a:t>
            </a:r>
            <a:endParaRPr lang="zh-CN" altLang="en-US" sz="20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859504" y="5719160"/>
            <a:ext cx="428544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 anchorCtr="1">
            <a:spAutoFit/>
          </a:bodyPr>
          <a:lstStyle/>
          <a:p>
            <a:pPr algn="ctr"/>
            <a:r>
              <a:rPr lang="en-US" altLang="zh-CN" sz="2000" baseline="0" dirty="0" smtClean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上述规则使用后验概率来决定分类</a:t>
            </a:r>
            <a:endParaRPr lang="zh-CN" altLang="en-US" sz="20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9" grpId="0"/>
      <p:bldP spid="15390" grpId="0"/>
      <p:bldP spid="20" grpId="0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188382"/>
              </p:ext>
            </p:extLst>
          </p:nvPr>
        </p:nvGraphicFramePr>
        <p:xfrm>
          <a:off x="1331640" y="3493887"/>
          <a:ext cx="2538858" cy="635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998" name="公式" r:id="rId3" imgW="1663700" imgH="419100" progId="Equation.3">
                  <p:embed/>
                </p:oleObj>
              </mc:Choice>
              <mc:Fallback>
                <p:oleObj name="公式" r:id="rId3" imgW="1663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493887"/>
                        <a:ext cx="2538858" cy="6359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243569"/>
              </p:ext>
            </p:extLst>
          </p:nvPr>
        </p:nvGraphicFramePr>
        <p:xfrm>
          <a:off x="755576" y="2708921"/>
          <a:ext cx="6048672" cy="390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999" name="公式" r:id="rId5" imgW="4419600" imgH="241300" progId="Equation.3">
                  <p:embed/>
                </p:oleObj>
              </mc:Choice>
              <mc:Fallback>
                <p:oleObj name="公式" r:id="rId5" imgW="4419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708921"/>
                        <a:ext cx="6048672" cy="3906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Rectangle 16"/>
          <p:cNvSpPr>
            <a:spLocks noChangeArrowheads="1"/>
          </p:cNvSpPr>
          <p:nvPr/>
        </p:nvSpPr>
        <p:spPr bwMode="auto">
          <a:xfrm>
            <a:off x="7020272" y="2689305"/>
            <a:ext cx="757236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 anchorCtr="1">
            <a:spAutoFit/>
          </a:bodyPr>
          <a:lstStyle/>
          <a:p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 (4-7)</a:t>
            </a:r>
          </a:p>
        </p:txBody>
      </p:sp>
      <p:sp>
        <p:nvSpPr>
          <p:cNvPr id="26634" name="Text Box 25"/>
          <p:cNvSpPr txBox="1">
            <a:spLocks noChangeArrowheads="1"/>
          </p:cNvSpPr>
          <p:nvPr/>
        </p:nvSpPr>
        <p:spPr bwMode="auto">
          <a:xfrm>
            <a:off x="0" y="2169043"/>
            <a:ext cx="28448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342900" indent="-342900" algn="ctr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等价形式</a:t>
            </a:r>
            <a:r>
              <a:rPr lang="en-US" altLang="zh-CN" sz="2000" baseline="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zh-CN" altLang="en-US" sz="20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8575675" y="6318283"/>
            <a:ext cx="568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9A19B9-F03F-4395-8C85-1C7871C3CDFC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2800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4.2 </a:t>
            </a:r>
            <a:r>
              <a:rPr lang="zh-CN" altLang="en-US" kern="0" dirty="0" smtClean="0"/>
              <a:t>贝叶斯决策</a:t>
            </a:r>
            <a:endParaRPr lang="zh-CN" altLang="zh-CN" kern="0" dirty="0" smtClean="0"/>
          </a:p>
        </p:txBody>
      </p:sp>
      <p:sp>
        <p:nvSpPr>
          <p:cNvPr id="14" name="Rectangle 23"/>
          <p:cNvSpPr>
            <a:spLocks noChangeArrowheads="1"/>
          </p:cNvSpPr>
          <p:nvPr/>
        </p:nvSpPr>
        <p:spPr bwMode="auto">
          <a:xfrm>
            <a:off x="76400" y="1522396"/>
            <a:ext cx="599104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4.2.1   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最小错误率贝叶斯</a:t>
            </a:r>
            <a:r>
              <a:rPr lang="zh-CN" altLang="en-US" sz="2400" baseline="0" dirty="0" smtClean="0">
                <a:solidFill>
                  <a:srgbClr val="000000"/>
                </a:solidFill>
                <a:latin typeface="Times New Roman" pitchFamily="18" charset="0"/>
              </a:rPr>
              <a:t>决策：等价形式</a:t>
            </a:r>
            <a:endParaRPr lang="zh-CN" altLang="en-US" sz="24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76672" y="3091596"/>
            <a:ext cx="28448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342900" indent="-342900" algn="ctr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为什么等价</a:t>
            </a:r>
            <a:endParaRPr lang="zh-CN" altLang="en-US" sz="20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576" y="357301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由于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851920" y="3579157"/>
            <a:ext cx="3461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，而分母</a:t>
            </a:r>
            <a:r>
              <a:rPr lang="en-US" altLang="zh-CN" sz="2000" i="1" dirty="0" smtClean="0"/>
              <a:t>p(X)</a:t>
            </a:r>
            <a:r>
              <a:rPr lang="zh-CN" altLang="en-US" sz="2000" dirty="0" smtClean="0"/>
              <a:t>与分类无关，故</a:t>
            </a: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 flipH="1">
            <a:off x="945309" y="4149080"/>
            <a:ext cx="650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/>
              <a:t>P(</a:t>
            </a:r>
            <a:r>
              <a:rPr lang="el-GR" altLang="zh-CN" sz="2000" i="1" dirty="0" smtClean="0"/>
              <a:t>ω</a:t>
            </a:r>
            <a:r>
              <a:rPr lang="en-US" altLang="zh-CN" sz="2000" i="1" baseline="-25000" dirty="0" err="1" smtClean="0"/>
              <a:t>i</a:t>
            </a:r>
            <a:r>
              <a:rPr lang="en-US" altLang="zh-CN" sz="2000" i="1" dirty="0" err="1" smtClean="0"/>
              <a:t>|X</a:t>
            </a:r>
            <a:r>
              <a:rPr lang="en-US" altLang="zh-CN" sz="2000" i="1" dirty="0" smtClean="0"/>
              <a:t>)</a:t>
            </a:r>
            <a:r>
              <a:rPr lang="zh-CN" altLang="en-US" sz="2000" dirty="0" smtClean="0"/>
              <a:t>取最大值，等价于</a:t>
            </a:r>
            <a:r>
              <a:rPr lang="en-US" altLang="zh-CN" sz="2000" i="1" dirty="0" smtClean="0"/>
              <a:t>P(</a:t>
            </a:r>
            <a:r>
              <a:rPr lang="en-US" altLang="zh-CN" sz="2000" i="1" dirty="0"/>
              <a:t>X </a:t>
            </a:r>
            <a:r>
              <a:rPr lang="en-US" altLang="zh-CN" sz="2000" i="1" dirty="0" smtClean="0"/>
              <a:t>|</a:t>
            </a:r>
            <a:r>
              <a:rPr lang="el-GR" altLang="zh-CN" sz="2000" i="1" dirty="0" smtClean="0"/>
              <a:t>ω</a:t>
            </a:r>
            <a:r>
              <a:rPr lang="en-US" altLang="zh-CN" sz="2000" i="1" baseline="-25000" dirty="0" err="1"/>
              <a:t>i</a:t>
            </a:r>
            <a:r>
              <a:rPr lang="en-US" altLang="zh-CN" sz="2000" i="1" dirty="0" smtClean="0"/>
              <a:t>)</a:t>
            </a:r>
            <a:r>
              <a:rPr lang="en-US" altLang="zh-CN" sz="2000" i="1" dirty="0"/>
              <a:t> P</a:t>
            </a:r>
            <a:r>
              <a:rPr lang="en-US" altLang="zh-CN" sz="2000" i="1" dirty="0" smtClean="0"/>
              <a:t>(|</a:t>
            </a:r>
            <a:r>
              <a:rPr lang="el-GR" altLang="zh-CN" sz="2000" i="1" dirty="0"/>
              <a:t>ω</a:t>
            </a:r>
            <a:r>
              <a:rPr lang="en-US" altLang="zh-CN" sz="2000" i="1" baseline="-25000" dirty="0" err="1"/>
              <a:t>i</a:t>
            </a:r>
            <a:r>
              <a:rPr lang="en-US" altLang="zh-CN" sz="2000" i="1" dirty="0"/>
              <a:t>)</a:t>
            </a:r>
            <a:r>
              <a:rPr lang="zh-CN" altLang="en-US" sz="2000" dirty="0" smtClean="0"/>
              <a:t>取最大值</a:t>
            </a:r>
            <a:endParaRPr lang="zh-CN" alt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582451" y="4557592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说明</a:t>
            </a:r>
            <a:endParaRPr lang="zh-CN" altLang="en-US" sz="2000" dirty="0"/>
          </a:p>
        </p:txBody>
      </p:sp>
      <p:sp>
        <p:nvSpPr>
          <p:cNvPr id="20" name="Rectangle 29"/>
          <p:cNvSpPr>
            <a:spLocks noChangeArrowheads="1"/>
          </p:cNvSpPr>
          <p:nvPr/>
        </p:nvSpPr>
        <p:spPr bwMode="auto">
          <a:xfrm>
            <a:off x="945309" y="4957701"/>
            <a:ext cx="5567848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 anchorCtr="1">
            <a:spAutoFit/>
          </a:bodyPr>
          <a:lstStyle/>
          <a:p>
            <a:pPr algn="ctr"/>
            <a:r>
              <a:rPr lang="en-US" altLang="zh-CN" sz="2000" baseline="0" dirty="0" smtClean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上述规则使用先验概率和条件概率来决定分类</a:t>
            </a:r>
            <a:endParaRPr lang="zh-CN" altLang="en-US" sz="20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945309" y="5370946"/>
            <a:ext cx="6290987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b" anchorCtr="1">
            <a:spAutoFit/>
          </a:bodyPr>
          <a:lstStyle/>
          <a:p>
            <a:r>
              <a:rPr lang="en-US" altLang="zh-CN" sz="2000" baseline="0" dirty="0" smtClean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先验概率和条件概率可从前期的统计资料中轻易获得，故上述规则更实用</a:t>
            </a:r>
            <a:endParaRPr lang="zh-CN" altLang="en-US" sz="20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16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zh-CN" sz="2800">
              <a:latin typeface="Tahoma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第三章回顾</a:t>
            </a:r>
            <a:endParaRPr lang="zh-CN" altLang="zh-CN" dirty="0" smtClean="0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896072"/>
          </a:xfrm>
        </p:spPr>
        <p:txBody>
          <a:bodyPr/>
          <a:lstStyle/>
          <a:p>
            <a:pPr eaLnBrk="1" hangingPunct="1"/>
            <a:r>
              <a:rPr lang="en-US" altLang="zh-CN" sz="2400" dirty="0" smtClean="0"/>
              <a:t>3.1 </a:t>
            </a:r>
            <a:r>
              <a:rPr lang="zh-CN" altLang="en-US" sz="2400" dirty="0" smtClean="0"/>
              <a:t>判别函数</a:t>
            </a:r>
            <a:endParaRPr lang="en-US" altLang="zh-CN" sz="2000" dirty="0" smtClean="0"/>
          </a:p>
          <a:p>
            <a:pPr lvl="1" eaLnBrk="1" hangingPunct="1"/>
            <a:r>
              <a:rPr lang="zh-CN" altLang="en-US" sz="2000" dirty="0" smtClean="0"/>
              <a:t>理解判别函数可以完成什么工作</a:t>
            </a:r>
            <a:endParaRPr lang="en-US" altLang="zh-CN" sz="2000" dirty="0" smtClean="0"/>
          </a:p>
          <a:p>
            <a:pPr lvl="1" eaLnBrk="1" hangingPunct="1"/>
            <a:r>
              <a:rPr lang="zh-CN" altLang="en-US" sz="2000" dirty="0"/>
              <a:t>能</a:t>
            </a:r>
            <a:r>
              <a:rPr lang="zh-CN" altLang="en-US" sz="2000" dirty="0" smtClean="0"/>
              <a:t>从给定的图中指出判别函数及模式样本分类情况</a:t>
            </a:r>
            <a:endParaRPr lang="en-US" altLang="zh-CN" sz="2000" dirty="0" smtClean="0"/>
          </a:p>
          <a:p>
            <a:r>
              <a:rPr lang="en-US" altLang="zh-CN" sz="2400" dirty="0" smtClean="0"/>
              <a:t>3.2</a:t>
            </a:r>
            <a:r>
              <a:rPr lang="zh-CN" altLang="en-US" sz="2400" dirty="0" smtClean="0"/>
              <a:t> 线性判别函数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能</a:t>
            </a:r>
            <a:r>
              <a:rPr lang="zh-CN" altLang="en-US" sz="2000" dirty="0" smtClean="0"/>
              <a:t>写出线性判别函数的表达式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会使用三种分类法进行分类</a:t>
            </a:r>
            <a:endParaRPr lang="en-US" altLang="zh-CN" sz="2000" dirty="0" smtClean="0"/>
          </a:p>
          <a:p>
            <a:pPr eaLnBrk="1" hangingPunct="1"/>
            <a:r>
              <a:rPr lang="en-US" altLang="zh-CN" sz="2400" dirty="0" smtClean="0"/>
              <a:t>3.3 </a:t>
            </a:r>
            <a:r>
              <a:rPr lang="zh-CN" altLang="en-US" sz="2400" dirty="0" smtClean="0"/>
              <a:t>广义线性判别函数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000" dirty="0" smtClean="0"/>
              <a:t>给定非线性判别函数，能写出对应的线性判别函数</a:t>
            </a:r>
            <a:endParaRPr lang="en-US" altLang="zh-CN" sz="2000" dirty="0" smtClean="0"/>
          </a:p>
        </p:txBody>
      </p:sp>
      <p:sp>
        <p:nvSpPr>
          <p:cNvPr id="51205" name="矩形 1"/>
          <p:cNvSpPr>
            <a:spLocks noChangeArrowheads="1"/>
          </p:cNvSpPr>
          <p:nvPr/>
        </p:nvSpPr>
        <p:spPr bwMode="auto">
          <a:xfrm>
            <a:off x="8621551" y="6334826"/>
            <a:ext cx="363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2DFAF86-25B7-4530-8EC2-381E2FE2E14E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78678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810669" y="2400453"/>
            <a:ext cx="42164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对两类问题，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(4-7)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式</a:t>
            </a:r>
            <a:r>
              <a:rPr lang="zh-CN" altLang="en-US" sz="2000" dirty="0">
                <a:solidFill>
                  <a:srgbClr val="000000"/>
                </a:solidFill>
              </a:rPr>
              <a:t>等价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于</a:t>
            </a:r>
            <a:endParaRPr lang="zh-CN" altLang="en-US" sz="20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7651" name="Group 100"/>
          <p:cNvGrpSpPr>
            <a:grpSpLocks/>
          </p:cNvGrpSpPr>
          <p:nvPr/>
        </p:nvGrpSpPr>
        <p:grpSpPr bwMode="auto">
          <a:xfrm>
            <a:off x="810400" y="2782357"/>
            <a:ext cx="5492361" cy="385143"/>
            <a:chOff x="772" y="569"/>
            <a:chExt cx="3750" cy="279"/>
          </a:xfrm>
        </p:grpSpPr>
        <p:graphicFrame>
          <p:nvGraphicFramePr>
            <p:cNvPr id="27684" name="Object 8"/>
            <p:cNvGraphicFramePr>
              <a:graphicFrameLocks noChangeAspect="1"/>
            </p:cNvGraphicFramePr>
            <p:nvPr/>
          </p:nvGraphicFramePr>
          <p:xfrm>
            <a:off x="1024" y="569"/>
            <a:ext cx="260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4652" name="公式" r:id="rId4" imgW="2070100" imgH="215900" progId="Equation.3">
                    <p:embed/>
                  </p:oleObj>
                </mc:Choice>
                <mc:Fallback>
                  <p:oleObj name="公式" r:id="rId4" imgW="2070100" imgH="215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4" y="569"/>
                          <a:ext cx="260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2645625"/>
                </p:ext>
              </p:extLst>
            </p:nvPr>
          </p:nvGraphicFramePr>
          <p:xfrm>
            <a:off x="4072" y="595"/>
            <a:ext cx="450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4653" name="公式" r:id="rId6" imgW="457002" imgH="215806" progId="Equation.3">
                    <p:embed/>
                  </p:oleObj>
                </mc:Choice>
                <mc:Fallback>
                  <p:oleObj name="公式" r:id="rId6" imgW="457002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2" y="595"/>
                          <a:ext cx="450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86" name="Rectangle 9"/>
            <p:cNvSpPr>
              <a:spLocks noChangeArrowheads="1"/>
            </p:cNvSpPr>
            <p:nvPr/>
          </p:nvSpPr>
          <p:spPr bwMode="auto">
            <a:xfrm>
              <a:off x="772" y="576"/>
              <a:ext cx="27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 sz="2000" baseline="0" dirty="0">
                  <a:solidFill>
                    <a:srgbClr val="000000"/>
                  </a:solidFill>
                </a:rPr>
                <a:t>若</a:t>
              </a:r>
            </a:p>
          </p:txBody>
        </p:sp>
        <p:sp>
          <p:nvSpPr>
            <p:cNvPr id="27687" name="Rectangle 10"/>
            <p:cNvSpPr>
              <a:spLocks noChangeArrowheads="1"/>
            </p:cNvSpPr>
            <p:nvPr/>
          </p:nvSpPr>
          <p:spPr bwMode="auto">
            <a:xfrm>
              <a:off x="3651" y="595"/>
              <a:ext cx="438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 sz="2000" baseline="0" dirty="0">
                  <a:solidFill>
                    <a:srgbClr val="000000"/>
                  </a:solidFill>
                </a:rPr>
                <a:t>，则</a:t>
              </a:r>
            </a:p>
          </p:txBody>
        </p:sp>
      </p:grpSp>
      <p:grpSp>
        <p:nvGrpSpPr>
          <p:cNvPr id="27652" name="Group 99"/>
          <p:cNvGrpSpPr>
            <a:grpSpLocks/>
          </p:cNvGrpSpPr>
          <p:nvPr/>
        </p:nvGrpSpPr>
        <p:grpSpPr bwMode="auto">
          <a:xfrm>
            <a:off x="797754" y="3177782"/>
            <a:ext cx="5326580" cy="424502"/>
            <a:chOff x="780" y="912"/>
            <a:chExt cx="3785" cy="289"/>
          </a:xfrm>
        </p:grpSpPr>
        <p:graphicFrame>
          <p:nvGraphicFramePr>
            <p:cNvPr id="27680" name="Object 6"/>
            <p:cNvGraphicFramePr>
              <a:graphicFrameLocks noChangeAspect="1"/>
            </p:cNvGraphicFramePr>
            <p:nvPr/>
          </p:nvGraphicFramePr>
          <p:xfrm>
            <a:off x="1033" y="912"/>
            <a:ext cx="260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4654" name="公式" r:id="rId8" imgW="2070100" imgH="215900" progId="Equation.3">
                    <p:embed/>
                  </p:oleObj>
                </mc:Choice>
                <mc:Fallback>
                  <p:oleObj name="公式" r:id="rId8" imgW="2070100" imgH="215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3" y="912"/>
                          <a:ext cx="260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2726324"/>
                </p:ext>
              </p:extLst>
            </p:nvPr>
          </p:nvGraphicFramePr>
          <p:xfrm>
            <a:off x="4036" y="958"/>
            <a:ext cx="529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4655" name="公式" r:id="rId10" imgW="469696" imgH="215806" progId="Equation.3">
                    <p:embed/>
                  </p:oleObj>
                </mc:Choice>
                <mc:Fallback>
                  <p:oleObj name="公式" r:id="rId10" imgW="469696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6" y="958"/>
                          <a:ext cx="529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82" name="Rectangle 11"/>
            <p:cNvSpPr>
              <a:spLocks noChangeArrowheads="1"/>
            </p:cNvSpPr>
            <p:nvPr/>
          </p:nvSpPr>
          <p:spPr bwMode="auto">
            <a:xfrm>
              <a:off x="780" y="919"/>
              <a:ext cx="27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 sz="2000" baseline="0" dirty="0">
                  <a:solidFill>
                    <a:srgbClr val="000000"/>
                  </a:solidFill>
                </a:rPr>
                <a:t>若</a:t>
              </a:r>
            </a:p>
          </p:txBody>
        </p:sp>
        <p:sp>
          <p:nvSpPr>
            <p:cNvPr id="27683" name="Rectangle 12"/>
            <p:cNvSpPr>
              <a:spLocks noChangeArrowheads="1"/>
            </p:cNvSpPr>
            <p:nvPr/>
          </p:nvSpPr>
          <p:spPr bwMode="auto">
            <a:xfrm>
              <a:off x="3607" y="932"/>
              <a:ext cx="438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 sz="2000" baseline="0" dirty="0">
                  <a:solidFill>
                    <a:srgbClr val="000000"/>
                  </a:solidFill>
                </a:rPr>
                <a:t>，则</a:t>
              </a:r>
            </a:p>
          </p:txBody>
        </p:sp>
      </p:grpSp>
      <p:sp>
        <p:nvSpPr>
          <p:cNvPr id="27653" name="Rectangle 19"/>
          <p:cNvSpPr>
            <a:spLocks noChangeArrowheads="1"/>
          </p:cNvSpPr>
          <p:nvPr/>
        </p:nvSpPr>
        <p:spPr bwMode="auto">
          <a:xfrm>
            <a:off x="788671" y="3575325"/>
            <a:ext cx="146416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可改写为：</a:t>
            </a:r>
          </a:p>
        </p:txBody>
      </p:sp>
      <p:grpSp>
        <p:nvGrpSpPr>
          <p:cNvPr id="27654" name="Group 103"/>
          <p:cNvGrpSpPr>
            <a:grpSpLocks/>
          </p:cNvGrpSpPr>
          <p:nvPr/>
        </p:nvGrpSpPr>
        <p:grpSpPr bwMode="auto">
          <a:xfrm>
            <a:off x="715391" y="4748851"/>
            <a:ext cx="6470650" cy="411163"/>
            <a:chOff x="236" y="2483"/>
            <a:chExt cx="4076" cy="259"/>
          </a:xfrm>
        </p:grpSpPr>
        <p:sp>
          <p:nvSpPr>
            <p:cNvPr id="27678" name="Rectangle 30"/>
            <p:cNvSpPr>
              <a:spLocks noChangeArrowheads="1"/>
            </p:cNvSpPr>
            <p:nvPr/>
          </p:nvSpPr>
          <p:spPr bwMode="auto">
            <a:xfrm>
              <a:off x="236" y="2483"/>
              <a:ext cx="407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统计学中称</a:t>
              </a:r>
              <a:r>
                <a:rPr lang="en-US" altLang="zh-CN" sz="2000" i="1" baseline="0" dirty="0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Times New Roman" pitchFamily="18" charset="0"/>
                </a:rPr>
                <a:t>12</a:t>
              </a:r>
              <a:r>
                <a:rPr lang="en-US" altLang="zh-CN" sz="2000" baseline="0" dirty="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lang="en-US" altLang="zh-CN" sz="2000" b="1" i="1" baseline="0" dirty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0" dirty="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为似然比，                     为似然比阈值。</a:t>
              </a:r>
            </a:p>
          </p:txBody>
        </p:sp>
        <p:graphicFrame>
          <p:nvGraphicFramePr>
            <p:cNvPr id="2767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07044"/>
                </p:ext>
              </p:extLst>
            </p:nvPr>
          </p:nvGraphicFramePr>
          <p:xfrm>
            <a:off x="2186" y="2515"/>
            <a:ext cx="91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4656" name="公式" r:id="rId12" imgW="863225" imgH="215806" progId="Equation.3">
                    <p:embed/>
                  </p:oleObj>
                </mc:Choice>
                <mc:Fallback>
                  <p:oleObj name="公式" r:id="rId12" imgW="863225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6" y="2515"/>
                          <a:ext cx="914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57" name="Rectangle 53"/>
          <p:cNvSpPr>
            <a:spLocks noChangeArrowheads="1"/>
          </p:cNvSpPr>
          <p:nvPr/>
        </p:nvSpPr>
        <p:spPr bwMode="auto">
          <a:xfrm>
            <a:off x="0" y="3049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27661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189948"/>
              </p:ext>
            </p:extLst>
          </p:nvPr>
        </p:nvGraphicFramePr>
        <p:xfrm>
          <a:off x="5105508" y="3899548"/>
          <a:ext cx="923844" cy="797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657" name="公式" r:id="rId14" imgW="558558" imgH="482391" progId="Equation.3">
                  <p:embed/>
                </p:oleObj>
              </mc:Choice>
              <mc:Fallback>
                <p:oleObj name="公式" r:id="rId14" imgW="558558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508" y="3899548"/>
                        <a:ext cx="923844" cy="7978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62" name="Group 98"/>
          <p:cNvGrpSpPr>
            <a:grpSpLocks/>
          </p:cNvGrpSpPr>
          <p:nvPr/>
        </p:nvGrpSpPr>
        <p:grpSpPr bwMode="auto">
          <a:xfrm>
            <a:off x="771961" y="3905966"/>
            <a:ext cx="6169405" cy="779463"/>
            <a:chOff x="764" y="1443"/>
            <a:chExt cx="4288" cy="560"/>
          </a:xfrm>
        </p:grpSpPr>
        <p:graphicFrame>
          <p:nvGraphicFramePr>
            <p:cNvPr id="27672" name="Object 82"/>
            <p:cNvGraphicFramePr>
              <a:graphicFrameLocks noChangeAspect="1"/>
            </p:cNvGraphicFramePr>
            <p:nvPr/>
          </p:nvGraphicFramePr>
          <p:xfrm>
            <a:off x="1030" y="1450"/>
            <a:ext cx="1503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4658" name="公式" r:id="rId16" imgW="1193800" imgH="431800" progId="Equation.3">
                    <p:embed/>
                  </p:oleObj>
                </mc:Choice>
                <mc:Fallback>
                  <p:oleObj name="公式" r:id="rId16" imgW="11938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0" y="1450"/>
                          <a:ext cx="1503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3" name="Object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1509318"/>
                </p:ext>
              </p:extLst>
            </p:nvPr>
          </p:nvGraphicFramePr>
          <p:xfrm>
            <a:off x="2608" y="1564"/>
            <a:ext cx="16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4659" name="公式" r:id="rId18" imgW="126890" imgH="228402" progId="Equation.3">
                    <p:embed/>
                  </p:oleObj>
                </mc:Choice>
                <mc:Fallback>
                  <p:oleObj name="公式" r:id="rId18" imgW="126890" imgH="2284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1564"/>
                          <a:ext cx="16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4" name="Object 84"/>
            <p:cNvGraphicFramePr>
              <a:graphicFrameLocks noChangeAspect="1"/>
            </p:cNvGraphicFramePr>
            <p:nvPr/>
          </p:nvGraphicFramePr>
          <p:xfrm>
            <a:off x="2813" y="1443"/>
            <a:ext cx="576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4660" name="公式" r:id="rId20" imgW="457002" imgH="444307" progId="Equation.3">
                    <p:embed/>
                  </p:oleObj>
                </mc:Choice>
                <mc:Fallback>
                  <p:oleObj name="公式" r:id="rId20" imgW="457002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3" y="1443"/>
                          <a:ext cx="576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5" name="Rectangle 85"/>
            <p:cNvSpPr>
              <a:spLocks noChangeArrowheads="1"/>
            </p:cNvSpPr>
            <p:nvPr/>
          </p:nvSpPr>
          <p:spPr bwMode="auto">
            <a:xfrm>
              <a:off x="764" y="1543"/>
              <a:ext cx="27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2000" baseline="0" dirty="0">
                  <a:solidFill>
                    <a:srgbClr val="000000"/>
                  </a:solidFill>
                </a:rPr>
                <a:t>若</a:t>
              </a:r>
            </a:p>
          </p:txBody>
        </p:sp>
        <p:sp>
          <p:nvSpPr>
            <p:cNvPr id="27676" name="Rectangle 86"/>
            <p:cNvSpPr>
              <a:spLocks noChangeArrowheads="1"/>
            </p:cNvSpPr>
            <p:nvPr/>
          </p:nvSpPr>
          <p:spPr bwMode="auto">
            <a:xfrm>
              <a:off x="3338" y="1581"/>
              <a:ext cx="438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2000" baseline="0" dirty="0">
                  <a:solidFill>
                    <a:srgbClr val="000000"/>
                  </a:solidFill>
                </a:rPr>
                <a:t>，则</a:t>
              </a:r>
            </a:p>
          </p:txBody>
        </p:sp>
        <p:sp>
          <p:nvSpPr>
            <p:cNvPr id="27677" name="Rectangle 87"/>
            <p:cNvSpPr>
              <a:spLocks noChangeArrowheads="1"/>
            </p:cNvSpPr>
            <p:nvPr/>
          </p:nvSpPr>
          <p:spPr bwMode="auto">
            <a:xfrm>
              <a:off x="3788" y="1581"/>
              <a:ext cx="1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400" baseline="0" dirty="0">
                  <a:solidFill>
                    <a:srgbClr val="000000"/>
                  </a:solidFill>
                  <a:latin typeface="Times New Roman" pitchFamily="18" charset="0"/>
                </a:rPr>
                <a:t>    </a:t>
              </a:r>
              <a:r>
                <a:rPr lang="en-US" altLang="zh-CN" sz="2400" baseline="0" dirty="0">
                  <a:solidFill>
                    <a:srgbClr val="000000"/>
                  </a:solidFill>
                </a:rPr>
                <a:t>      </a:t>
              </a:r>
              <a:r>
                <a:rPr lang="zh-CN" altLang="en-US" sz="2400" baseline="0" dirty="0">
                  <a:solidFill>
                    <a:srgbClr val="000000"/>
                  </a:solidFill>
                  <a:latin typeface="Times New Roman" pitchFamily="18" charset="0"/>
                </a:rPr>
                <a:t>（</a:t>
              </a:r>
              <a:r>
                <a:rPr lang="en-US" altLang="zh-CN" sz="2400" baseline="0" dirty="0">
                  <a:solidFill>
                    <a:srgbClr val="000000"/>
                  </a:solidFill>
                  <a:latin typeface="Times New Roman" pitchFamily="18" charset="0"/>
                </a:rPr>
                <a:t>4-8</a:t>
              </a:r>
              <a:r>
                <a:rPr lang="zh-CN" altLang="en-US" sz="2400" baseline="0" dirty="0">
                  <a:solidFill>
                    <a:srgbClr val="000000"/>
                  </a:solidFill>
                  <a:latin typeface="Times New Roman" pitchFamily="18" charset="0"/>
                </a:rPr>
                <a:t>）</a:t>
              </a:r>
              <a:endParaRPr lang="zh-CN" altLang="en-US" sz="2400" baseline="0" dirty="0">
                <a:solidFill>
                  <a:srgbClr val="000000"/>
                </a:solidFill>
              </a:endParaRPr>
            </a:p>
          </p:txBody>
        </p:sp>
      </p:grpSp>
      <p:sp>
        <p:nvSpPr>
          <p:cNvPr id="40" name="矩形 1"/>
          <p:cNvSpPr>
            <a:spLocks noChangeArrowheads="1"/>
          </p:cNvSpPr>
          <p:nvPr/>
        </p:nvSpPr>
        <p:spPr bwMode="auto">
          <a:xfrm>
            <a:off x="8561387" y="6318283"/>
            <a:ext cx="582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9A19B9-F03F-4395-8C85-1C7871C3CDFC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2800" dirty="0"/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4.2 </a:t>
            </a:r>
            <a:r>
              <a:rPr lang="zh-CN" altLang="en-US" kern="0" dirty="0" smtClean="0"/>
              <a:t>贝叶斯决策</a:t>
            </a:r>
            <a:endParaRPr lang="zh-CN" altLang="zh-CN" kern="0" dirty="0" smtClean="0"/>
          </a:p>
        </p:txBody>
      </p:sp>
      <p:sp>
        <p:nvSpPr>
          <p:cNvPr id="42" name="Rectangle 23"/>
          <p:cNvSpPr>
            <a:spLocks noChangeArrowheads="1"/>
          </p:cNvSpPr>
          <p:nvPr/>
        </p:nvSpPr>
        <p:spPr bwMode="auto">
          <a:xfrm>
            <a:off x="323528" y="1522396"/>
            <a:ext cx="691437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4.2.1   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最小错误率贝叶斯</a:t>
            </a:r>
            <a:r>
              <a:rPr lang="zh-CN" altLang="en-US" sz="2400" baseline="0" dirty="0" smtClean="0">
                <a:solidFill>
                  <a:srgbClr val="000000"/>
                </a:solidFill>
                <a:latin typeface="Times New Roman" pitchFamily="18" charset="0"/>
              </a:rPr>
              <a:t>决策：等价形式（续）</a:t>
            </a:r>
            <a:endParaRPr lang="zh-CN" altLang="en-US" sz="24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" name="Text Box 25"/>
          <p:cNvSpPr txBox="1">
            <a:spLocks noChangeArrowheads="1"/>
          </p:cNvSpPr>
          <p:nvPr/>
        </p:nvSpPr>
        <p:spPr bwMode="auto">
          <a:xfrm>
            <a:off x="0" y="2008851"/>
            <a:ext cx="28448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342900" indent="-342900" algn="ctr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等价形式</a:t>
            </a:r>
            <a:r>
              <a:rPr lang="en-US" altLang="zh-CN" sz="2000" baseline="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zh-CN" altLang="en-US" sz="20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7369" y="5150489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说明</a:t>
            </a:r>
            <a:endParaRPr lang="zh-CN" altLang="en-US" sz="2000" dirty="0"/>
          </a:p>
        </p:txBody>
      </p:sp>
      <p:sp>
        <p:nvSpPr>
          <p:cNvPr id="45" name="Rectangle 29"/>
          <p:cNvSpPr>
            <a:spLocks noChangeArrowheads="1"/>
          </p:cNvSpPr>
          <p:nvPr/>
        </p:nvSpPr>
        <p:spPr bwMode="auto">
          <a:xfrm>
            <a:off x="973586" y="5935448"/>
            <a:ext cx="402896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 anchorCtr="1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00"/>
                </a:solidFill>
              </a:rPr>
              <a:t>2</a:t>
            </a:r>
            <a:r>
              <a:rPr lang="en-US" altLang="zh-CN" sz="2000" baseline="0" dirty="0" smtClean="0">
                <a:solidFill>
                  <a:srgbClr val="000000"/>
                </a:solidFill>
                <a:latin typeface="Times New Roman" pitchFamily="18" charset="0"/>
              </a:rPr>
              <a:t>. 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上述规则使用似然比来决定分类</a:t>
            </a:r>
            <a:endParaRPr lang="zh-CN" altLang="en-US" sz="20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" name="Rectangle 29"/>
          <p:cNvSpPr>
            <a:spLocks noChangeArrowheads="1"/>
          </p:cNvSpPr>
          <p:nvPr/>
        </p:nvSpPr>
        <p:spPr bwMode="auto">
          <a:xfrm>
            <a:off x="998408" y="5539147"/>
            <a:ext cx="4541927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 anchorCtr="1">
            <a:spAutoFit/>
          </a:bodyPr>
          <a:lstStyle/>
          <a:p>
            <a:pPr algn="ctr"/>
            <a:r>
              <a:rPr lang="en-US" altLang="zh-CN" sz="2000" baseline="0" dirty="0" smtClean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上述规则用于处理二分类问题的分类</a:t>
            </a:r>
            <a:endParaRPr lang="zh-CN" altLang="en-US" sz="20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00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18" name="Rectangle 46"/>
          <p:cNvSpPr>
            <a:spLocks noChangeArrowheads="1"/>
          </p:cNvSpPr>
          <p:nvPr/>
        </p:nvSpPr>
        <p:spPr bwMode="auto">
          <a:xfrm>
            <a:off x="542493" y="2462258"/>
            <a:ext cx="3257921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对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(4-8)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式取自然对数，有：</a:t>
            </a:r>
          </a:p>
        </p:txBody>
      </p:sp>
      <p:graphicFrame>
        <p:nvGraphicFramePr>
          <p:cNvPr id="105519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822043"/>
              </p:ext>
            </p:extLst>
          </p:nvPr>
        </p:nvGraphicFramePr>
        <p:xfrm>
          <a:off x="6842234" y="3436049"/>
          <a:ext cx="791327" cy="683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3556" name="公式" r:id="rId4" imgW="558558" imgH="482391" progId="Equation.3">
                  <p:embed/>
                </p:oleObj>
              </mc:Choice>
              <mc:Fallback>
                <p:oleObj name="公式" r:id="rId4" imgW="558558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234" y="3436049"/>
                        <a:ext cx="791327" cy="6834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Rectangle 53"/>
          <p:cNvSpPr>
            <a:spLocks noChangeArrowheads="1"/>
          </p:cNvSpPr>
          <p:nvPr/>
        </p:nvSpPr>
        <p:spPr bwMode="auto">
          <a:xfrm>
            <a:off x="0" y="3049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05574" name="Group 102"/>
          <p:cNvGrpSpPr>
            <a:grpSpLocks/>
          </p:cNvGrpSpPr>
          <p:nvPr/>
        </p:nvGrpSpPr>
        <p:grpSpPr bwMode="auto">
          <a:xfrm>
            <a:off x="405598" y="3008218"/>
            <a:ext cx="8315325" cy="1279525"/>
            <a:chOff x="235" y="2966"/>
            <a:chExt cx="5238" cy="806"/>
          </a:xfrm>
        </p:grpSpPr>
        <p:graphicFrame>
          <p:nvGraphicFramePr>
            <p:cNvPr id="27664" name="Object 97"/>
            <p:cNvGraphicFramePr>
              <a:graphicFrameLocks noChangeAspect="1"/>
            </p:cNvGraphicFramePr>
            <p:nvPr/>
          </p:nvGraphicFramePr>
          <p:xfrm>
            <a:off x="858" y="3318"/>
            <a:ext cx="225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3557" name="公式" r:id="rId6" imgW="1790700" imgH="215900" progId="Equation.3">
                    <p:embed/>
                  </p:oleObj>
                </mc:Choice>
                <mc:Fallback>
                  <p:oleObj name="公式" r:id="rId6" imgW="1790700" imgH="215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8" y="3318"/>
                          <a:ext cx="225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00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99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7665" name="Group 101"/>
            <p:cNvGrpSpPr>
              <a:grpSpLocks/>
            </p:cNvGrpSpPr>
            <p:nvPr/>
          </p:nvGrpSpPr>
          <p:grpSpPr bwMode="auto">
            <a:xfrm>
              <a:off x="235" y="2966"/>
              <a:ext cx="1437" cy="288"/>
              <a:chOff x="235" y="2966"/>
              <a:chExt cx="1437" cy="288"/>
            </a:xfrm>
          </p:grpSpPr>
          <p:graphicFrame>
            <p:nvGraphicFramePr>
              <p:cNvPr id="27670" name="Object 91"/>
              <p:cNvGraphicFramePr>
                <a:graphicFrameLocks noChangeAspect="1"/>
              </p:cNvGraphicFramePr>
              <p:nvPr/>
            </p:nvGraphicFramePr>
            <p:xfrm>
              <a:off x="439" y="2982"/>
              <a:ext cx="1233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3558" name="公式" r:id="rId8" imgW="1040948" imgH="215806" progId="Equation.3">
                      <p:embed/>
                    </p:oleObj>
                  </mc:Choice>
                  <mc:Fallback>
                    <p:oleObj name="公式" r:id="rId8" imgW="1040948" imgH="21580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9" y="2982"/>
                            <a:ext cx="1233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671" name="Rectangle 92"/>
              <p:cNvSpPr>
                <a:spLocks noChangeArrowheads="1"/>
              </p:cNvSpPr>
              <p:nvPr/>
            </p:nvSpPr>
            <p:spPr bwMode="auto">
              <a:xfrm>
                <a:off x="235" y="2966"/>
                <a:ext cx="276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00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99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zh-CN" altLang="en-US" sz="2000" baseline="0" dirty="0">
                    <a:solidFill>
                      <a:srgbClr val="000000"/>
                    </a:solidFill>
                  </a:rPr>
                  <a:t>若</a:t>
                </a:r>
              </a:p>
            </p:txBody>
          </p:sp>
        </p:grpSp>
        <p:graphicFrame>
          <p:nvGraphicFramePr>
            <p:cNvPr id="27666" name="Object 93"/>
            <p:cNvGraphicFramePr>
              <a:graphicFrameLocks noChangeAspect="1"/>
            </p:cNvGraphicFramePr>
            <p:nvPr/>
          </p:nvGraphicFramePr>
          <p:xfrm>
            <a:off x="3106" y="3323"/>
            <a:ext cx="16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3559" name="公式" r:id="rId10" imgW="126890" imgH="228402" progId="Equation.3">
                    <p:embed/>
                  </p:oleObj>
                </mc:Choice>
                <mc:Fallback>
                  <p:oleObj name="公式" r:id="rId10" imgW="126890" imgH="2284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6" y="3323"/>
                          <a:ext cx="16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7" name="Object 94"/>
            <p:cNvGraphicFramePr>
              <a:graphicFrameLocks noChangeAspect="1"/>
            </p:cNvGraphicFramePr>
            <p:nvPr/>
          </p:nvGraphicFramePr>
          <p:xfrm>
            <a:off x="3270" y="3180"/>
            <a:ext cx="752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3560" name="公式" r:id="rId12" imgW="596900" imgH="469900" progId="Equation.3">
                    <p:embed/>
                  </p:oleObj>
                </mc:Choice>
                <mc:Fallback>
                  <p:oleObj name="公式" r:id="rId12" imgW="596900" imgH="469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0" y="3180"/>
                          <a:ext cx="752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8" name="Rectangle 95"/>
            <p:cNvSpPr>
              <a:spLocks noChangeArrowheads="1"/>
            </p:cNvSpPr>
            <p:nvPr/>
          </p:nvSpPr>
          <p:spPr bwMode="auto">
            <a:xfrm>
              <a:off x="3940" y="3333"/>
              <a:ext cx="438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2000" baseline="0" dirty="0">
                  <a:solidFill>
                    <a:srgbClr val="000000"/>
                  </a:solidFill>
                </a:rPr>
                <a:t>，则</a:t>
              </a:r>
            </a:p>
          </p:txBody>
        </p:sp>
        <p:sp>
          <p:nvSpPr>
            <p:cNvPr id="27669" name="Rectangle 96"/>
            <p:cNvSpPr>
              <a:spLocks noChangeArrowheads="1"/>
            </p:cNvSpPr>
            <p:nvPr/>
          </p:nvSpPr>
          <p:spPr bwMode="auto">
            <a:xfrm>
              <a:off x="4719" y="3298"/>
              <a:ext cx="7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2400" baseline="0" dirty="0">
                  <a:solidFill>
                    <a:srgbClr val="000000"/>
                  </a:solidFill>
                  <a:latin typeface="Times New Roman" pitchFamily="18" charset="0"/>
                </a:rPr>
                <a:t>（</a:t>
              </a:r>
              <a:r>
                <a:rPr lang="en-US" altLang="zh-CN" sz="2400" baseline="0" dirty="0">
                  <a:solidFill>
                    <a:srgbClr val="000000"/>
                  </a:solidFill>
                  <a:latin typeface="Times New Roman" pitchFamily="18" charset="0"/>
                </a:rPr>
                <a:t>4-9</a:t>
              </a:r>
              <a:r>
                <a:rPr lang="zh-CN" altLang="en-US" sz="2400" baseline="0" dirty="0">
                  <a:solidFill>
                    <a:srgbClr val="000000"/>
                  </a:solidFill>
                  <a:latin typeface="Times New Roman" pitchFamily="18" charset="0"/>
                </a:rPr>
                <a:t>）</a:t>
              </a:r>
              <a:endParaRPr lang="zh-CN" altLang="en-US" sz="2400" baseline="0" dirty="0">
                <a:solidFill>
                  <a:srgbClr val="000000"/>
                </a:solidFill>
              </a:endParaRPr>
            </a:p>
          </p:txBody>
        </p:sp>
      </p:grpSp>
      <p:sp>
        <p:nvSpPr>
          <p:cNvPr id="40" name="矩形 1"/>
          <p:cNvSpPr>
            <a:spLocks noChangeArrowheads="1"/>
          </p:cNvSpPr>
          <p:nvPr/>
        </p:nvSpPr>
        <p:spPr bwMode="auto">
          <a:xfrm>
            <a:off x="8561387" y="6318283"/>
            <a:ext cx="582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9A19B9-F03F-4395-8C85-1C7871C3CDFC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2800" dirty="0"/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4.2 </a:t>
            </a:r>
            <a:r>
              <a:rPr lang="zh-CN" altLang="en-US" kern="0" dirty="0" smtClean="0"/>
              <a:t>贝叶斯决策</a:t>
            </a:r>
            <a:endParaRPr lang="zh-CN" altLang="zh-CN" kern="0" dirty="0" smtClean="0"/>
          </a:p>
        </p:txBody>
      </p:sp>
      <p:sp>
        <p:nvSpPr>
          <p:cNvPr id="42" name="Rectangle 23"/>
          <p:cNvSpPr>
            <a:spLocks noChangeArrowheads="1"/>
          </p:cNvSpPr>
          <p:nvPr/>
        </p:nvSpPr>
        <p:spPr bwMode="auto">
          <a:xfrm>
            <a:off x="323528" y="1522396"/>
            <a:ext cx="691437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4.2.1   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最小错误率贝叶斯</a:t>
            </a:r>
            <a:r>
              <a:rPr lang="zh-CN" altLang="en-US" sz="2400" baseline="0" dirty="0" smtClean="0">
                <a:solidFill>
                  <a:srgbClr val="000000"/>
                </a:solidFill>
                <a:latin typeface="Times New Roman" pitchFamily="18" charset="0"/>
              </a:rPr>
              <a:t>决策：等价形式（续）</a:t>
            </a:r>
            <a:endParaRPr lang="zh-CN" altLang="en-US" sz="24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" name="Text Box 25"/>
          <p:cNvSpPr txBox="1">
            <a:spLocks noChangeArrowheads="1"/>
          </p:cNvSpPr>
          <p:nvPr/>
        </p:nvSpPr>
        <p:spPr bwMode="auto">
          <a:xfrm>
            <a:off x="0" y="2008851"/>
            <a:ext cx="28448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342900" indent="-342900" algn="ctr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等价形式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zh-CN" altLang="en-US" sz="20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2493" y="4077072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说明</a:t>
            </a:r>
            <a:endParaRPr lang="zh-CN" altLang="en-US" sz="2000" dirty="0"/>
          </a:p>
        </p:txBody>
      </p:sp>
      <p:sp>
        <p:nvSpPr>
          <p:cNvPr id="45" name="Rectangle 29"/>
          <p:cNvSpPr>
            <a:spLocks noChangeArrowheads="1"/>
          </p:cNvSpPr>
          <p:nvPr/>
        </p:nvSpPr>
        <p:spPr bwMode="auto">
          <a:xfrm>
            <a:off x="843748" y="4581128"/>
            <a:ext cx="4541927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 anchorCtr="1">
            <a:spAutoFit/>
          </a:bodyPr>
          <a:lstStyle/>
          <a:p>
            <a:pPr algn="ctr"/>
            <a:r>
              <a:rPr lang="en-US" altLang="zh-CN" sz="2000" baseline="0" dirty="0" smtClean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上述规则用于处理二分类问题的分类</a:t>
            </a:r>
            <a:endParaRPr lang="zh-CN" altLang="en-US" sz="20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" name="Rectangle 29"/>
          <p:cNvSpPr>
            <a:spLocks noChangeArrowheads="1"/>
          </p:cNvSpPr>
          <p:nvPr/>
        </p:nvSpPr>
        <p:spPr bwMode="auto">
          <a:xfrm>
            <a:off x="843748" y="5018580"/>
            <a:ext cx="5054887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 anchorCtr="1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00"/>
                </a:solidFill>
              </a:rPr>
              <a:t>2</a:t>
            </a:r>
            <a:r>
              <a:rPr lang="en-US" altLang="zh-CN" sz="2000" baseline="0" dirty="0" smtClean="0">
                <a:solidFill>
                  <a:srgbClr val="000000"/>
                </a:solidFill>
                <a:latin typeface="Times New Roman" pitchFamily="18" charset="0"/>
              </a:rPr>
              <a:t>. 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上述规则使用似然比对数形式来决定分类</a:t>
            </a:r>
            <a:endParaRPr lang="zh-CN" altLang="en-US" sz="20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32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18" grpId="0"/>
      <p:bldP spid="45" grpId="0"/>
      <p:bldP spid="4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296753"/>
              </p:ext>
            </p:extLst>
          </p:nvPr>
        </p:nvGraphicFramePr>
        <p:xfrm>
          <a:off x="1403648" y="4149080"/>
          <a:ext cx="3145209" cy="87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506" name="公式" r:id="rId4" imgW="1866900" imgH="622300" progId="Equation.3">
                  <p:embed/>
                </p:oleObj>
              </mc:Choice>
              <mc:Fallback>
                <p:oleObj name="公式" r:id="rId4" imgW="1866900" imgH="622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149080"/>
                        <a:ext cx="3145209" cy="87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086182"/>
              </p:ext>
            </p:extLst>
          </p:nvPr>
        </p:nvGraphicFramePr>
        <p:xfrm>
          <a:off x="4654242" y="4149080"/>
          <a:ext cx="3353954" cy="700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507" name="公式" r:id="rId6" imgW="1879600" imgH="393700" progId="Equation.3">
                  <p:embed/>
                </p:oleObj>
              </mc:Choice>
              <mc:Fallback>
                <p:oleObj name="公式" r:id="rId6" imgW="1879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242" y="4149080"/>
                        <a:ext cx="3353954" cy="700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117958"/>
              </p:ext>
            </p:extLst>
          </p:nvPr>
        </p:nvGraphicFramePr>
        <p:xfrm>
          <a:off x="1906005" y="5085184"/>
          <a:ext cx="4538203" cy="644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508" name="公式" r:id="rId8" imgW="2578100" imgH="393700" progId="Equation.3">
                  <p:embed/>
                </p:oleObj>
              </mc:Choice>
              <mc:Fallback>
                <p:oleObj name="公式" r:id="rId8" imgW="2578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005" y="5085184"/>
                        <a:ext cx="4538203" cy="6444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619459"/>
              </p:ext>
            </p:extLst>
          </p:nvPr>
        </p:nvGraphicFramePr>
        <p:xfrm>
          <a:off x="2205177" y="5877272"/>
          <a:ext cx="2306191" cy="335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509" name="公式" r:id="rId10" imgW="1485255" imgH="215806" progId="Equation.3">
                  <p:embed/>
                </p:oleObj>
              </mc:Choice>
              <mc:Fallback>
                <p:oleObj name="公式" r:id="rId10" imgW="1485255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177" y="5877272"/>
                        <a:ext cx="2306191" cy="3352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161862"/>
              </p:ext>
            </p:extLst>
          </p:nvPr>
        </p:nvGraphicFramePr>
        <p:xfrm>
          <a:off x="4860032" y="5877272"/>
          <a:ext cx="1008112" cy="364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510" name="公式" r:id="rId12" imgW="596641" imgH="215806" progId="Equation.3">
                  <p:embed/>
                </p:oleObj>
              </mc:Choice>
              <mc:Fallback>
                <p:oleObj name="公式" r:id="rId12" imgW="596641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5877272"/>
                        <a:ext cx="1008112" cy="3646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Rectangle 19"/>
          <p:cNvSpPr>
            <a:spLocks noChangeArrowheads="1"/>
          </p:cNvSpPr>
          <p:nvPr/>
        </p:nvSpPr>
        <p:spPr bwMode="auto">
          <a:xfrm>
            <a:off x="295027" y="1916832"/>
            <a:ext cx="8163174" cy="1325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baseline="0" dirty="0">
                <a:solidFill>
                  <a:srgbClr val="000000"/>
                </a:solidFill>
                <a:latin typeface="Times New Roman" pitchFamily="18" charset="0"/>
              </a:rPr>
              <a:t>例</a:t>
            </a:r>
            <a:r>
              <a:rPr lang="en-US" altLang="zh-CN" sz="2000" b="1" baseline="0" dirty="0">
                <a:solidFill>
                  <a:srgbClr val="000000"/>
                </a:solidFill>
                <a:latin typeface="Times New Roman" pitchFamily="18" charset="0"/>
              </a:rPr>
              <a:t>4.1   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假定在细胞识别中，病变细胞的先验概率和正常细胞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的先验概率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分别为                                             。现有一待识别细胞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，其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观察值为</a:t>
            </a:r>
            <a:r>
              <a:rPr lang="en-US" altLang="zh-CN" sz="20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，从类条件概率密度发布曲线上查得：　　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　　　   </a:t>
            </a:r>
          </a:p>
        </p:txBody>
      </p:sp>
      <p:graphicFrame>
        <p:nvGraphicFramePr>
          <p:cNvPr id="2868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62999"/>
              </p:ext>
            </p:extLst>
          </p:nvPr>
        </p:nvGraphicFramePr>
        <p:xfrm>
          <a:off x="1169304" y="2392032"/>
          <a:ext cx="2947763" cy="375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511" name="公式" r:id="rId14" imgW="1713756" imgH="215806" progId="Equation.3">
                  <p:embed/>
                </p:oleObj>
              </mc:Choice>
              <mc:Fallback>
                <p:oleObj name="公式" r:id="rId14" imgW="171375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304" y="2392032"/>
                        <a:ext cx="2947763" cy="375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399647"/>
              </p:ext>
            </p:extLst>
          </p:nvPr>
        </p:nvGraphicFramePr>
        <p:xfrm>
          <a:off x="4360267" y="2875980"/>
          <a:ext cx="1440160" cy="326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512" name="公式" r:id="rId16" imgW="952087" imgH="215806" progId="Equation.3">
                  <p:embed/>
                </p:oleObj>
              </mc:Choice>
              <mc:Fallback>
                <p:oleObj name="公式" r:id="rId16" imgW="952087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0267" y="2875980"/>
                        <a:ext cx="1440160" cy="3267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251758"/>
              </p:ext>
            </p:extLst>
          </p:nvPr>
        </p:nvGraphicFramePr>
        <p:xfrm>
          <a:off x="6156176" y="2852936"/>
          <a:ext cx="1440160" cy="318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513" name="公式" r:id="rId18" imgW="977476" imgH="215806" progId="Equation.3">
                  <p:embed/>
                </p:oleObj>
              </mc:Choice>
              <mc:Fallback>
                <p:oleObj name="公式" r:id="rId18" imgW="97747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2852936"/>
                        <a:ext cx="1440160" cy="318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3" name="Rectangle 22"/>
          <p:cNvSpPr>
            <a:spLocks noChangeArrowheads="1"/>
          </p:cNvSpPr>
          <p:nvPr/>
        </p:nvSpPr>
        <p:spPr bwMode="auto">
          <a:xfrm>
            <a:off x="295027" y="3217166"/>
            <a:ext cx="266160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试对细胞</a:t>
            </a:r>
            <a:r>
              <a:rPr lang="en-US" altLang="zh-CN" sz="20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进行分类。</a:t>
            </a:r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142874" y="3645024"/>
            <a:ext cx="500062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/>
          <a:p>
            <a:pPr eaLnBrk="0" hangingPunct="0"/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解：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方法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1] 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通过后验概率计算。 </a:t>
            </a:r>
          </a:p>
        </p:txBody>
      </p: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8575675" y="6318283"/>
            <a:ext cx="568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9A19B9-F03F-4395-8C85-1C7871C3CDFC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2800" dirty="0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4.2 </a:t>
            </a:r>
            <a:r>
              <a:rPr lang="zh-CN" altLang="en-US" kern="0" dirty="0" smtClean="0"/>
              <a:t>贝叶斯决策</a:t>
            </a:r>
            <a:endParaRPr lang="zh-CN" altLang="zh-CN" kern="0" dirty="0" smtClean="0"/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268887" y="1514375"/>
            <a:ext cx="537548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4.2.1   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最小错误率贝叶斯</a:t>
            </a:r>
            <a:r>
              <a:rPr lang="zh-CN" altLang="en-US" sz="2400" baseline="0" dirty="0" smtClean="0">
                <a:solidFill>
                  <a:srgbClr val="000000"/>
                </a:solidFill>
                <a:latin typeface="Times New Roman" pitchFamily="18" charset="0"/>
              </a:rPr>
              <a:t>决策：例子</a:t>
            </a:r>
            <a:endParaRPr lang="zh-CN" altLang="en-US" sz="24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06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685800" y="2195917"/>
            <a:ext cx="509656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方法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2]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：利用先验概率和类概率密度计算。</a:t>
            </a:r>
          </a:p>
        </p:txBody>
      </p:sp>
      <p:graphicFrame>
        <p:nvGraphicFramePr>
          <p:cNvPr id="2969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904855"/>
              </p:ext>
            </p:extLst>
          </p:nvPr>
        </p:nvGraphicFramePr>
        <p:xfrm>
          <a:off x="1619672" y="2708920"/>
          <a:ext cx="43418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530" name="公式" r:id="rId4" imgW="2171700" imgH="215900" progId="Equation.3">
                  <p:embed/>
                </p:oleObj>
              </mc:Choice>
              <mc:Fallback>
                <p:oleObj name="公式" r:id="rId4" imgW="21717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708920"/>
                        <a:ext cx="43418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389016"/>
              </p:ext>
            </p:extLst>
          </p:nvPr>
        </p:nvGraphicFramePr>
        <p:xfrm>
          <a:off x="1619672" y="3212976"/>
          <a:ext cx="42656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531" name="公式" r:id="rId6" imgW="2133600" imgH="215900" progId="Equation.3">
                  <p:embed/>
                </p:oleObj>
              </mc:Choice>
              <mc:Fallback>
                <p:oleObj name="公式" r:id="rId6" imgW="21336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212976"/>
                        <a:ext cx="42656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470689"/>
              </p:ext>
            </p:extLst>
          </p:nvPr>
        </p:nvGraphicFramePr>
        <p:xfrm>
          <a:off x="1619672" y="3789040"/>
          <a:ext cx="43926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532" name="公式" r:id="rId8" imgW="2197100" imgH="215900" progId="Equation.3">
                  <p:embed/>
                </p:oleObj>
              </mc:Choice>
              <mc:Fallback>
                <p:oleObj name="公式" r:id="rId8" imgW="21971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789040"/>
                        <a:ext cx="43926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2" name="Group 19"/>
          <p:cNvGrpSpPr>
            <a:grpSpLocks/>
          </p:cNvGrpSpPr>
          <p:nvPr/>
        </p:nvGrpSpPr>
        <p:grpSpPr bwMode="auto">
          <a:xfrm>
            <a:off x="1619672" y="4365104"/>
            <a:ext cx="3090863" cy="434975"/>
            <a:chOff x="1316" y="1743"/>
            <a:chExt cx="1947" cy="274"/>
          </a:xfrm>
        </p:grpSpPr>
        <p:graphicFrame>
          <p:nvGraphicFramePr>
            <p:cNvPr id="29703" name="Object 17"/>
            <p:cNvGraphicFramePr>
              <a:graphicFrameLocks noChangeAspect="1"/>
            </p:cNvGraphicFramePr>
            <p:nvPr/>
          </p:nvGraphicFramePr>
          <p:xfrm>
            <a:off x="1316" y="1745"/>
            <a:ext cx="74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6533" name="公式" r:id="rId10" imgW="596641" imgH="215806" progId="Equation.3">
                    <p:embed/>
                  </p:oleObj>
                </mc:Choice>
                <mc:Fallback>
                  <p:oleObj name="公式" r:id="rId10" imgW="596641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6" y="1745"/>
                          <a:ext cx="74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4" name="Rectangle 18"/>
            <p:cNvSpPr>
              <a:spLocks noChangeArrowheads="1"/>
            </p:cNvSpPr>
            <p:nvPr/>
          </p:nvSpPr>
          <p:spPr bwMode="auto">
            <a:xfrm>
              <a:off x="2018" y="1743"/>
              <a:ext cx="1245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2000" baseline="0" dirty="0">
                  <a:solidFill>
                    <a:srgbClr val="000000"/>
                  </a:solidFill>
                </a:rPr>
                <a:t>，是正常细胞。</a:t>
              </a:r>
            </a:p>
          </p:txBody>
        </p:sp>
      </p:grpSp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8575675" y="6318283"/>
            <a:ext cx="568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9A19B9-F03F-4395-8C85-1C7871C3CDFC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2800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4.2 </a:t>
            </a:r>
            <a:r>
              <a:rPr lang="zh-CN" altLang="en-US" kern="0" dirty="0" smtClean="0"/>
              <a:t>贝叶斯决策</a:t>
            </a:r>
            <a:endParaRPr lang="zh-CN" altLang="zh-CN" kern="0" dirty="0" smtClean="0"/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467544" y="1520677"/>
            <a:ext cx="629881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4.2.1   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最小错误率贝叶斯</a:t>
            </a:r>
            <a:r>
              <a:rPr lang="zh-CN" altLang="en-US" sz="2400" baseline="0" dirty="0" smtClean="0">
                <a:solidFill>
                  <a:srgbClr val="000000"/>
                </a:solidFill>
                <a:latin typeface="Times New Roman" pitchFamily="18" charset="0"/>
              </a:rPr>
              <a:t>决策：例子（续）</a:t>
            </a:r>
            <a:endParaRPr lang="zh-CN" altLang="en-US" sz="24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1623" y="4941168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问题：利用似然比怎么判断？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grpSp>
        <p:nvGrpSpPr>
          <p:cNvPr id="13" name="Group 98"/>
          <p:cNvGrpSpPr>
            <a:grpSpLocks/>
          </p:cNvGrpSpPr>
          <p:nvPr/>
        </p:nvGrpSpPr>
        <p:grpSpPr bwMode="auto">
          <a:xfrm>
            <a:off x="2291974" y="5445224"/>
            <a:ext cx="6169405" cy="779463"/>
            <a:chOff x="764" y="1443"/>
            <a:chExt cx="4288" cy="560"/>
          </a:xfrm>
        </p:grpSpPr>
        <p:graphicFrame>
          <p:nvGraphicFramePr>
            <p:cNvPr id="14" name="Object 82"/>
            <p:cNvGraphicFramePr>
              <a:graphicFrameLocks noChangeAspect="1"/>
            </p:cNvGraphicFramePr>
            <p:nvPr/>
          </p:nvGraphicFramePr>
          <p:xfrm>
            <a:off x="1030" y="1450"/>
            <a:ext cx="1503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6534" name="公式" r:id="rId12" imgW="1193800" imgH="431800" progId="Equation.3">
                    <p:embed/>
                  </p:oleObj>
                </mc:Choice>
                <mc:Fallback>
                  <p:oleObj name="公式" r:id="rId12" imgW="11938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0" y="1450"/>
                          <a:ext cx="1503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3304326"/>
                </p:ext>
              </p:extLst>
            </p:nvPr>
          </p:nvGraphicFramePr>
          <p:xfrm>
            <a:off x="2608" y="1564"/>
            <a:ext cx="16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6535" name="公式" r:id="rId14" imgW="126890" imgH="228402" progId="Equation.3">
                    <p:embed/>
                  </p:oleObj>
                </mc:Choice>
                <mc:Fallback>
                  <p:oleObj name="公式" r:id="rId14" imgW="126890" imgH="2284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1564"/>
                          <a:ext cx="16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84"/>
            <p:cNvGraphicFramePr>
              <a:graphicFrameLocks noChangeAspect="1"/>
            </p:cNvGraphicFramePr>
            <p:nvPr/>
          </p:nvGraphicFramePr>
          <p:xfrm>
            <a:off x="2813" y="1443"/>
            <a:ext cx="576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6536" name="公式" r:id="rId16" imgW="457002" imgH="444307" progId="Equation.3">
                    <p:embed/>
                  </p:oleObj>
                </mc:Choice>
                <mc:Fallback>
                  <p:oleObj name="公式" r:id="rId16" imgW="457002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3" y="1443"/>
                          <a:ext cx="576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Rectangle 85"/>
            <p:cNvSpPr>
              <a:spLocks noChangeArrowheads="1"/>
            </p:cNvSpPr>
            <p:nvPr/>
          </p:nvSpPr>
          <p:spPr bwMode="auto">
            <a:xfrm>
              <a:off x="764" y="1543"/>
              <a:ext cx="27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2000" baseline="0" dirty="0">
                  <a:solidFill>
                    <a:srgbClr val="000000"/>
                  </a:solidFill>
                </a:rPr>
                <a:t>若</a:t>
              </a:r>
            </a:p>
          </p:txBody>
        </p:sp>
        <p:sp>
          <p:nvSpPr>
            <p:cNvPr id="18" name="Rectangle 86"/>
            <p:cNvSpPr>
              <a:spLocks noChangeArrowheads="1"/>
            </p:cNvSpPr>
            <p:nvPr/>
          </p:nvSpPr>
          <p:spPr bwMode="auto">
            <a:xfrm>
              <a:off x="3338" y="1581"/>
              <a:ext cx="438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2000" baseline="0" dirty="0">
                  <a:solidFill>
                    <a:srgbClr val="000000"/>
                  </a:solidFill>
                </a:rPr>
                <a:t>，则</a:t>
              </a:r>
            </a:p>
          </p:txBody>
        </p:sp>
        <p:sp>
          <p:nvSpPr>
            <p:cNvPr id="19" name="Rectangle 87"/>
            <p:cNvSpPr>
              <a:spLocks noChangeArrowheads="1"/>
            </p:cNvSpPr>
            <p:nvPr/>
          </p:nvSpPr>
          <p:spPr bwMode="auto">
            <a:xfrm>
              <a:off x="3788" y="1581"/>
              <a:ext cx="1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400" baseline="0" dirty="0">
                  <a:solidFill>
                    <a:srgbClr val="000000"/>
                  </a:solidFill>
                  <a:latin typeface="Times New Roman" pitchFamily="18" charset="0"/>
                </a:rPr>
                <a:t>    </a:t>
              </a:r>
              <a:r>
                <a:rPr lang="en-US" altLang="zh-CN" sz="2400" baseline="0" dirty="0">
                  <a:solidFill>
                    <a:srgbClr val="000000"/>
                  </a:solidFill>
                </a:rPr>
                <a:t>      </a:t>
              </a:r>
              <a:r>
                <a:rPr lang="zh-CN" altLang="en-US" sz="2400" baseline="0" dirty="0">
                  <a:solidFill>
                    <a:srgbClr val="000000"/>
                  </a:solidFill>
                  <a:latin typeface="Times New Roman" pitchFamily="18" charset="0"/>
                </a:rPr>
                <a:t>（</a:t>
              </a:r>
              <a:r>
                <a:rPr lang="en-US" altLang="zh-CN" sz="2400" baseline="0" dirty="0">
                  <a:solidFill>
                    <a:srgbClr val="000000"/>
                  </a:solidFill>
                  <a:latin typeface="Times New Roman" pitchFamily="18" charset="0"/>
                </a:rPr>
                <a:t>4-8</a:t>
              </a:r>
              <a:r>
                <a:rPr lang="zh-CN" altLang="en-US" sz="2400" baseline="0" dirty="0">
                  <a:solidFill>
                    <a:srgbClr val="000000"/>
                  </a:solidFill>
                  <a:latin typeface="Times New Roman" pitchFamily="18" charset="0"/>
                </a:rPr>
                <a:t>）</a:t>
              </a:r>
              <a:endParaRPr lang="zh-CN" altLang="en-US" sz="2400" baseline="0" dirty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545580"/>
              </p:ext>
            </p:extLst>
          </p:nvPr>
        </p:nvGraphicFramePr>
        <p:xfrm>
          <a:off x="6642786" y="5414918"/>
          <a:ext cx="9239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537" name="公式" r:id="rId18" imgW="558558" imgH="482391" progId="Equation.3">
                  <p:embed/>
                </p:oleObj>
              </mc:Choice>
              <mc:Fallback>
                <p:oleObj name="公式" r:id="rId18" imgW="558558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786" y="5414918"/>
                        <a:ext cx="92392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397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zh-CN" altLang="en-US" sz="2000" b="1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条件：</a:t>
            </a:r>
            <a:endParaRPr lang="en-US" altLang="zh-CN" sz="2000" b="1" dirty="0" smtClean="0">
              <a:solidFill>
                <a:schemeClr val="accent4">
                  <a:lumMod val="10000"/>
                </a:schemeClr>
              </a:solidFill>
              <a:effectLst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zh-CN" altLang="en-US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对一大批人进行癌症普查。</a:t>
            </a:r>
            <a:r>
              <a:rPr lang="el-GR" altLang="zh-CN" sz="2000" i="1" dirty="0" smtClean="0">
                <a:solidFill>
                  <a:schemeClr val="accent4">
                    <a:lumMod val="10000"/>
                  </a:schemeClr>
                </a:solidFill>
                <a:effectLst/>
                <a:cs typeface="Times New Roman" pitchFamily="18" charset="0"/>
              </a:rPr>
              <a:t>ω</a:t>
            </a:r>
            <a:r>
              <a:rPr lang="en-US" altLang="zh-CN" sz="2000" i="1" baseline="-25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1</a:t>
            </a:r>
            <a:r>
              <a:rPr lang="zh-CN" altLang="en-US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表示癌症患者，</a:t>
            </a:r>
            <a:r>
              <a:rPr lang="el-GR" altLang="zh-CN" sz="2000" i="1" dirty="0" smtClean="0">
                <a:solidFill>
                  <a:schemeClr val="accent4">
                    <a:lumMod val="10000"/>
                  </a:schemeClr>
                </a:solidFill>
                <a:effectLst/>
                <a:cs typeface="Times New Roman" pitchFamily="18" charset="0"/>
              </a:rPr>
              <a:t>ω</a:t>
            </a:r>
            <a:r>
              <a:rPr lang="en-US" altLang="zh-CN" sz="2000" i="1" baseline="-25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2</a:t>
            </a:r>
            <a:r>
              <a:rPr lang="zh-CN" altLang="en-US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表示非癌症患者，设</a:t>
            </a: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P(</a:t>
            </a:r>
            <a:r>
              <a:rPr lang="el-GR" altLang="zh-CN" sz="2000" i="1" dirty="0" smtClean="0">
                <a:solidFill>
                  <a:schemeClr val="accent4">
                    <a:lumMod val="10000"/>
                  </a:schemeClr>
                </a:solidFill>
                <a:effectLst/>
                <a:cs typeface="Times New Roman" pitchFamily="18" charset="0"/>
              </a:rPr>
              <a:t>ω</a:t>
            </a:r>
            <a:r>
              <a:rPr lang="en-US" altLang="zh-CN" sz="2000" i="1" baseline="-25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1</a:t>
            </a: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)=0.005,</a:t>
            </a:r>
            <a:r>
              <a:rPr lang="en-US" altLang="zh-CN" sz="2000" i="1" baseline="-25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 </a:t>
            </a: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P(</a:t>
            </a:r>
            <a:r>
              <a:rPr lang="el-GR" altLang="zh-CN" sz="2000" i="1" dirty="0" smtClean="0">
                <a:solidFill>
                  <a:schemeClr val="accent4">
                    <a:lumMod val="10000"/>
                  </a:schemeClr>
                </a:solidFill>
                <a:effectLst/>
                <a:cs typeface="Times New Roman" pitchFamily="18" charset="0"/>
              </a:rPr>
              <a:t>ω</a:t>
            </a:r>
            <a:r>
              <a:rPr lang="en-US" altLang="zh-CN" sz="2000" i="1" baseline="-25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2</a:t>
            </a: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)=0.995.</a:t>
            </a:r>
            <a:r>
              <a:rPr lang="zh-CN" altLang="en-US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说明正常的可能性大，但是还要通过化验。对于某种化验</a:t>
            </a: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, p(</a:t>
            </a:r>
            <a:r>
              <a:rPr lang="en-US" altLang="zh-CN" sz="2000" i="1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x</a:t>
            </a: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=</a:t>
            </a:r>
            <a:r>
              <a:rPr lang="zh-CN" altLang="en-US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阳</a:t>
            </a: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|</a:t>
            </a:r>
            <a:r>
              <a:rPr lang="el-GR" altLang="zh-CN" sz="2000" i="1" dirty="0" smtClean="0">
                <a:solidFill>
                  <a:schemeClr val="accent4">
                    <a:lumMod val="10000"/>
                  </a:schemeClr>
                </a:solidFill>
                <a:effectLst/>
                <a:cs typeface="Times New Roman" pitchFamily="18" charset="0"/>
              </a:rPr>
              <a:t>ω</a:t>
            </a:r>
            <a:r>
              <a:rPr lang="en-US" altLang="zh-CN" sz="2000" i="1" baseline="-25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1</a:t>
            </a: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)=0.95,</a:t>
            </a:r>
            <a:r>
              <a:rPr lang="en-US" altLang="zh-CN" sz="2000" i="1" baseline="-25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 </a:t>
            </a:r>
            <a:r>
              <a:rPr lang="zh-CN" altLang="en-US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则</a:t>
            </a: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p(</a:t>
            </a:r>
            <a:r>
              <a:rPr lang="en-US" altLang="zh-CN" sz="2000" i="1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x</a:t>
            </a: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=</a:t>
            </a:r>
            <a:r>
              <a:rPr lang="zh-CN" altLang="en-US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阴</a:t>
            </a: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|</a:t>
            </a:r>
            <a:r>
              <a:rPr lang="el-GR" altLang="zh-CN" sz="2000" i="1" dirty="0" smtClean="0">
                <a:solidFill>
                  <a:schemeClr val="accent4">
                    <a:lumMod val="10000"/>
                  </a:schemeClr>
                </a:solidFill>
                <a:effectLst/>
                <a:cs typeface="Times New Roman" pitchFamily="18" charset="0"/>
              </a:rPr>
              <a:t>ω</a:t>
            </a:r>
            <a:r>
              <a:rPr lang="en-US" altLang="zh-CN" sz="2000" i="1" baseline="-25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1</a:t>
            </a: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)=0.05</a:t>
            </a:r>
            <a:r>
              <a:rPr lang="zh-CN" altLang="en-US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。 </a:t>
            </a: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p(</a:t>
            </a:r>
            <a:r>
              <a:rPr lang="en-US" altLang="zh-CN" sz="2000" i="1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x</a:t>
            </a: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=</a:t>
            </a:r>
            <a:r>
              <a:rPr lang="zh-CN" altLang="en-US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阳</a:t>
            </a: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|</a:t>
            </a:r>
            <a:r>
              <a:rPr lang="el-GR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  <a:cs typeface="Times New Roman" pitchFamily="18" charset="0"/>
              </a:rPr>
              <a:t>ω</a:t>
            </a:r>
            <a:r>
              <a:rPr lang="en-US" altLang="zh-CN" sz="2000" baseline="-25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2</a:t>
            </a: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)=0.01, </a:t>
            </a:r>
            <a:r>
              <a:rPr lang="zh-CN" altLang="en-US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则</a:t>
            </a: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p(</a:t>
            </a:r>
            <a:r>
              <a:rPr lang="en-US" altLang="zh-CN" sz="2000" i="1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x</a:t>
            </a: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=</a:t>
            </a:r>
            <a:r>
              <a:rPr lang="zh-CN" altLang="en-US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阴</a:t>
            </a: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|</a:t>
            </a:r>
            <a:r>
              <a:rPr lang="el-GR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  <a:cs typeface="Times New Roman" pitchFamily="18" charset="0"/>
              </a:rPr>
              <a:t>ω</a:t>
            </a:r>
            <a:r>
              <a:rPr lang="en-US" altLang="zh-CN" sz="2000" baseline="-25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2</a:t>
            </a: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)=0.99</a:t>
            </a:r>
            <a:r>
              <a:rPr lang="zh-CN" altLang="en-US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。 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zh-CN" altLang="en-US" sz="2000" b="1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问题：</a:t>
            </a:r>
            <a:endParaRPr lang="en-US" altLang="zh-CN" sz="2000" b="1" dirty="0" smtClean="0">
              <a:solidFill>
                <a:schemeClr val="accent4">
                  <a:lumMod val="10000"/>
                </a:schemeClr>
              </a:solidFill>
              <a:effectLst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zh-CN" altLang="en-US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被化验者为阳性，患有癌症的概率为多少？ 即</a:t>
            </a: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P(</a:t>
            </a:r>
            <a:r>
              <a:rPr lang="el-GR" altLang="zh-CN" sz="2000" i="1" dirty="0" smtClean="0">
                <a:solidFill>
                  <a:schemeClr val="accent4">
                    <a:lumMod val="10000"/>
                  </a:schemeClr>
                </a:solidFill>
                <a:effectLst/>
                <a:cs typeface="Times New Roman" pitchFamily="18" charset="0"/>
              </a:rPr>
              <a:t>ω</a:t>
            </a:r>
            <a:r>
              <a:rPr lang="en-US" altLang="zh-CN" sz="2000" i="1" baseline="-25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1</a:t>
            </a:r>
            <a:r>
              <a:rPr lang="en-US" altLang="zh-CN" sz="2000" i="1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|x</a:t>
            </a: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=</a:t>
            </a:r>
            <a:r>
              <a:rPr lang="zh-CN" altLang="en-US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阳</a:t>
            </a: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)=</a:t>
            </a:r>
            <a:r>
              <a:rPr lang="zh-CN" altLang="en-US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？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zh-CN" sz="2000" dirty="0" smtClean="0">
              <a:solidFill>
                <a:schemeClr val="accent4">
                  <a:lumMod val="10000"/>
                </a:schemeClr>
              </a:solidFill>
              <a:effectLst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zh-CN" sz="2000" dirty="0">
              <a:solidFill>
                <a:schemeClr val="accent4">
                  <a:lumMod val="10000"/>
                </a:schemeClr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zh-CN" sz="2000" dirty="0" smtClean="0">
              <a:solidFill>
                <a:schemeClr val="accent4">
                  <a:lumMod val="10000"/>
                </a:schemeClr>
              </a:solidFill>
              <a:effectLst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zh-CN" sz="20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8575675" y="6318283"/>
            <a:ext cx="568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9A19B9-F03F-4395-8C85-1C7871C3CDFC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28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4.2 </a:t>
            </a:r>
            <a:r>
              <a:rPr lang="zh-CN" altLang="en-US" kern="0" dirty="0" smtClean="0"/>
              <a:t>贝叶斯决策</a:t>
            </a:r>
            <a:endParaRPr lang="zh-CN" altLang="zh-CN" kern="0" dirty="0" smtClean="0"/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auto">
          <a:xfrm>
            <a:off x="795715" y="1520677"/>
            <a:ext cx="537548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4.2.1   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最小错误率贝叶斯</a:t>
            </a:r>
            <a:r>
              <a:rPr lang="zh-CN" altLang="en-US" sz="2400" baseline="0" dirty="0" smtClean="0">
                <a:solidFill>
                  <a:srgbClr val="000000"/>
                </a:solidFill>
                <a:latin typeface="Times New Roman" pitchFamily="18" charset="0"/>
              </a:rPr>
              <a:t>决策：问题</a:t>
            </a:r>
            <a:endParaRPr lang="zh-CN" altLang="en-US" sz="24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565891"/>
              </p:ext>
            </p:extLst>
          </p:nvPr>
        </p:nvGraphicFramePr>
        <p:xfrm>
          <a:off x="1763688" y="4509120"/>
          <a:ext cx="3144838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948" name="公式" r:id="rId3" imgW="1866900" imgH="622300" progId="Equation.3">
                  <p:embed/>
                </p:oleObj>
              </mc:Choice>
              <mc:Fallback>
                <p:oleObj name="公式" r:id="rId3" imgW="1866900" imgH="622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509120"/>
                        <a:ext cx="3144838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290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zh-CN" altLang="en-US" sz="2000" b="1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条件：</a:t>
            </a:r>
            <a:endParaRPr lang="en-US" altLang="zh-CN" sz="2000" b="1" dirty="0" smtClean="0">
              <a:solidFill>
                <a:schemeClr val="accent4">
                  <a:lumMod val="10000"/>
                </a:schemeClr>
              </a:solidFill>
              <a:effectLst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zh-CN" altLang="en-US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对一大批人进行癌症普查。</a:t>
            </a:r>
            <a:r>
              <a:rPr lang="el-GR" altLang="zh-CN" sz="2000" i="1" dirty="0" smtClean="0">
                <a:solidFill>
                  <a:schemeClr val="accent4">
                    <a:lumMod val="10000"/>
                  </a:schemeClr>
                </a:solidFill>
                <a:effectLst/>
                <a:cs typeface="Times New Roman" pitchFamily="18" charset="0"/>
              </a:rPr>
              <a:t>ω</a:t>
            </a:r>
            <a:r>
              <a:rPr lang="en-US" altLang="zh-CN" sz="2000" i="1" baseline="-25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1</a:t>
            </a:r>
            <a:r>
              <a:rPr lang="zh-CN" altLang="en-US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表示癌症患者，</a:t>
            </a:r>
            <a:r>
              <a:rPr lang="el-GR" altLang="zh-CN" sz="2000" i="1" dirty="0" smtClean="0">
                <a:solidFill>
                  <a:schemeClr val="accent4">
                    <a:lumMod val="10000"/>
                  </a:schemeClr>
                </a:solidFill>
                <a:effectLst/>
                <a:cs typeface="Times New Roman" pitchFamily="18" charset="0"/>
              </a:rPr>
              <a:t>ω</a:t>
            </a:r>
            <a:r>
              <a:rPr lang="en-US" altLang="zh-CN" sz="2000" i="1" baseline="-25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2</a:t>
            </a:r>
            <a:r>
              <a:rPr lang="zh-CN" altLang="en-US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表示非癌症患者，设</a:t>
            </a: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P(</a:t>
            </a:r>
            <a:r>
              <a:rPr lang="el-GR" altLang="zh-CN" sz="2000" i="1" dirty="0" smtClean="0">
                <a:solidFill>
                  <a:schemeClr val="accent4">
                    <a:lumMod val="10000"/>
                  </a:schemeClr>
                </a:solidFill>
                <a:effectLst/>
                <a:cs typeface="Times New Roman" pitchFamily="18" charset="0"/>
              </a:rPr>
              <a:t>ω</a:t>
            </a:r>
            <a:r>
              <a:rPr lang="en-US" altLang="zh-CN" sz="2000" i="1" baseline="-25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1</a:t>
            </a: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)=0.005,</a:t>
            </a:r>
            <a:r>
              <a:rPr lang="en-US" altLang="zh-CN" sz="2000" i="1" baseline="-25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 </a:t>
            </a: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P(</a:t>
            </a:r>
            <a:r>
              <a:rPr lang="el-GR" altLang="zh-CN" sz="2000" i="1" dirty="0" smtClean="0">
                <a:solidFill>
                  <a:schemeClr val="accent4">
                    <a:lumMod val="10000"/>
                  </a:schemeClr>
                </a:solidFill>
                <a:effectLst/>
                <a:cs typeface="Times New Roman" pitchFamily="18" charset="0"/>
              </a:rPr>
              <a:t>ω</a:t>
            </a:r>
            <a:r>
              <a:rPr lang="en-US" altLang="zh-CN" sz="2000" i="1" baseline="-25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2</a:t>
            </a: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)=0.995.</a:t>
            </a:r>
            <a:r>
              <a:rPr lang="zh-CN" altLang="en-US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说明正常的可能性大，但是还要通过化验。对于某种化验</a:t>
            </a: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, p(</a:t>
            </a:r>
            <a:r>
              <a:rPr lang="en-US" altLang="zh-CN" sz="2000" i="1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x</a:t>
            </a: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=</a:t>
            </a:r>
            <a:r>
              <a:rPr lang="zh-CN" altLang="en-US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阳</a:t>
            </a: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|</a:t>
            </a:r>
            <a:r>
              <a:rPr lang="el-GR" altLang="zh-CN" sz="2000" i="1" dirty="0" smtClean="0">
                <a:solidFill>
                  <a:schemeClr val="accent4">
                    <a:lumMod val="10000"/>
                  </a:schemeClr>
                </a:solidFill>
                <a:effectLst/>
                <a:cs typeface="Times New Roman" pitchFamily="18" charset="0"/>
              </a:rPr>
              <a:t>ω</a:t>
            </a:r>
            <a:r>
              <a:rPr lang="en-US" altLang="zh-CN" sz="2000" i="1" baseline="-25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1</a:t>
            </a: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)=0.95,</a:t>
            </a:r>
            <a:r>
              <a:rPr lang="en-US" altLang="zh-CN" sz="2000" i="1" baseline="-25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 </a:t>
            </a:r>
            <a:r>
              <a:rPr lang="zh-CN" altLang="en-US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则</a:t>
            </a: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p(</a:t>
            </a:r>
            <a:r>
              <a:rPr lang="en-US" altLang="zh-CN" sz="2000" i="1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x</a:t>
            </a: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=</a:t>
            </a:r>
            <a:r>
              <a:rPr lang="zh-CN" altLang="en-US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阴</a:t>
            </a: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|</a:t>
            </a:r>
            <a:r>
              <a:rPr lang="el-GR" altLang="zh-CN" sz="2000" i="1" dirty="0" smtClean="0">
                <a:solidFill>
                  <a:schemeClr val="accent4">
                    <a:lumMod val="10000"/>
                  </a:schemeClr>
                </a:solidFill>
                <a:effectLst/>
                <a:cs typeface="Times New Roman" pitchFamily="18" charset="0"/>
              </a:rPr>
              <a:t>ω</a:t>
            </a:r>
            <a:r>
              <a:rPr lang="en-US" altLang="zh-CN" sz="2000" i="1" baseline="-25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1</a:t>
            </a: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)=0.05</a:t>
            </a:r>
            <a:r>
              <a:rPr lang="zh-CN" altLang="en-US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。 </a:t>
            </a: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p(</a:t>
            </a:r>
            <a:r>
              <a:rPr lang="en-US" altLang="zh-CN" sz="2000" i="1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x</a:t>
            </a: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=</a:t>
            </a:r>
            <a:r>
              <a:rPr lang="zh-CN" altLang="en-US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阳</a:t>
            </a: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|</a:t>
            </a:r>
            <a:r>
              <a:rPr lang="el-GR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  <a:cs typeface="Times New Roman" pitchFamily="18" charset="0"/>
              </a:rPr>
              <a:t>ω</a:t>
            </a:r>
            <a:r>
              <a:rPr lang="en-US" altLang="zh-CN" sz="2000" baseline="-25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2</a:t>
            </a: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)=0.01, </a:t>
            </a:r>
            <a:r>
              <a:rPr lang="zh-CN" altLang="en-US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则</a:t>
            </a: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p(</a:t>
            </a:r>
            <a:r>
              <a:rPr lang="en-US" altLang="zh-CN" sz="2000" i="1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x</a:t>
            </a: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=</a:t>
            </a:r>
            <a:r>
              <a:rPr lang="zh-CN" altLang="en-US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阴</a:t>
            </a: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|</a:t>
            </a:r>
            <a:r>
              <a:rPr lang="el-GR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  <a:cs typeface="Times New Roman" pitchFamily="18" charset="0"/>
              </a:rPr>
              <a:t>ω</a:t>
            </a:r>
            <a:r>
              <a:rPr lang="en-US" altLang="zh-CN" sz="2000" baseline="-25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2</a:t>
            </a: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)=0.99</a:t>
            </a:r>
            <a:r>
              <a:rPr lang="zh-CN" altLang="en-US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。 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zh-CN" altLang="en-US" sz="2000" b="1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问题：</a:t>
            </a:r>
            <a:endParaRPr lang="en-US" altLang="zh-CN" sz="2000" b="1" dirty="0" smtClean="0">
              <a:solidFill>
                <a:schemeClr val="accent4">
                  <a:lumMod val="10000"/>
                </a:schemeClr>
              </a:solidFill>
              <a:effectLst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zh-CN" altLang="en-US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被化验者为阳性，患有癌症的概率为多少？ 即</a:t>
            </a: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P(</a:t>
            </a:r>
            <a:r>
              <a:rPr lang="el-GR" altLang="zh-CN" sz="2000" i="1" dirty="0" smtClean="0">
                <a:solidFill>
                  <a:schemeClr val="accent4">
                    <a:lumMod val="10000"/>
                  </a:schemeClr>
                </a:solidFill>
                <a:effectLst/>
                <a:cs typeface="Times New Roman" pitchFamily="18" charset="0"/>
              </a:rPr>
              <a:t>ω</a:t>
            </a:r>
            <a:r>
              <a:rPr lang="en-US" altLang="zh-CN" sz="2000" i="1" baseline="-25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1</a:t>
            </a:r>
            <a:r>
              <a:rPr lang="en-US" altLang="zh-CN" sz="2000" i="1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|x</a:t>
            </a: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=</a:t>
            </a:r>
            <a:r>
              <a:rPr lang="zh-CN" altLang="en-US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阳</a:t>
            </a: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)=</a:t>
            </a:r>
            <a:r>
              <a:rPr lang="zh-CN" altLang="en-US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？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zh-CN" sz="2000" dirty="0" smtClean="0">
              <a:solidFill>
                <a:schemeClr val="accent4">
                  <a:lumMod val="10000"/>
                </a:schemeClr>
              </a:solidFill>
              <a:effectLst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000" dirty="0">
              <a:solidFill>
                <a:schemeClr val="accent4">
                  <a:lumMod val="10000"/>
                </a:schemeClr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zh-CN" sz="2000" dirty="0" smtClean="0">
              <a:solidFill>
                <a:schemeClr val="accent4">
                  <a:lumMod val="10000"/>
                </a:schemeClr>
              </a:solidFill>
              <a:effectLst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000" dirty="0">
              <a:solidFill>
                <a:schemeClr val="accent4">
                  <a:lumMod val="10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解得</a:t>
            </a: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P(</a:t>
            </a:r>
            <a:r>
              <a:rPr lang="el-GR" altLang="zh-CN" sz="2000" i="1" dirty="0" smtClean="0">
                <a:solidFill>
                  <a:schemeClr val="accent4">
                    <a:lumMod val="10000"/>
                  </a:schemeClr>
                </a:solidFill>
                <a:effectLst/>
                <a:cs typeface="Times New Roman" pitchFamily="18" charset="0"/>
              </a:rPr>
              <a:t>ω</a:t>
            </a:r>
            <a:r>
              <a:rPr lang="en-US" altLang="zh-CN" sz="2000" i="1" baseline="-25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1</a:t>
            </a:r>
            <a:r>
              <a:rPr lang="en-US" altLang="zh-CN" sz="2000" i="1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|x</a:t>
            </a: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=</a:t>
            </a:r>
            <a:r>
              <a:rPr lang="zh-CN" altLang="en-US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阳</a:t>
            </a:r>
            <a:r>
              <a:rPr lang="en-US" altLang="zh-CN" sz="2000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)=0.323</a:t>
            </a:r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8575675" y="6318283"/>
            <a:ext cx="568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9A19B9-F03F-4395-8C85-1C7871C3CDFC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28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4.2 </a:t>
            </a:r>
            <a:r>
              <a:rPr lang="zh-CN" altLang="en-US" kern="0" dirty="0" smtClean="0"/>
              <a:t>贝叶斯决策</a:t>
            </a:r>
            <a:endParaRPr lang="zh-CN" altLang="zh-CN" kern="0" dirty="0" smtClean="0"/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auto">
          <a:xfrm>
            <a:off x="539552" y="1520677"/>
            <a:ext cx="537548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4.2.1   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最小错误率贝叶斯</a:t>
            </a:r>
            <a:r>
              <a:rPr lang="zh-CN" altLang="en-US" sz="2400" baseline="0" dirty="0" smtClean="0">
                <a:solidFill>
                  <a:srgbClr val="000000"/>
                </a:solidFill>
                <a:latin typeface="Times New Roman" pitchFamily="18" charset="0"/>
              </a:rPr>
              <a:t>决策：问题</a:t>
            </a:r>
            <a:endParaRPr lang="zh-CN" altLang="en-US" sz="24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979473"/>
              </p:ext>
            </p:extLst>
          </p:nvPr>
        </p:nvGraphicFramePr>
        <p:xfrm>
          <a:off x="2339752" y="4437112"/>
          <a:ext cx="3144837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72" name="公式" r:id="rId3" imgW="1866900" imgH="622300" progId="Equation.3">
                  <p:embed/>
                </p:oleObj>
              </mc:Choice>
              <mc:Fallback>
                <p:oleObj name="公式" r:id="rId3" imgW="1866900" imgH="622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437112"/>
                        <a:ext cx="3144837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745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8575675" y="6318283"/>
            <a:ext cx="568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9A19B9-F03F-4395-8C85-1C7871C3CDFC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2800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4.2 </a:t>
            </a:r>
            <a:r>
              <a:rPr lang="zh-CN" altLang="en-US" kern="0" dirty="0" smtClean="0"/>
              <a:t>贝叶斯决策</a:t>
            </a:r>
            <a:endParaRPr lang="zh-CN" altLang="zh-CN" kern="0" dirty="0" smtClean="0"/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373671" y="1520677"/>
            <a:ext cx="599104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baseline="0" dirty="0" smtClean="0">
                <a:solidFill>
                  <a:srgbClr val="000000"/>
                </a:solidFill>
                <a:latin typeface="Times New Roman" pitchFamily="18" charset="0"/>
              </a:rPr>
              <a:t>4.2.2   </a:t>
            </a:r>
            <a:r>
              <a:rPr lang="zh-CN" altLang="en-US" sz="2400" baseline="0" dirty="0" smtClean="0">
                <a:solidFill>
                  <a:srgbClr val="000000"/>
                </a:solidFill>
                <a:latin typeface="Times New Roman" pitchFamily="18" charset="0"/>
              </a:rPr>
              <a:t>最小风险贝叶斯决策：风险的概念</a:t>
            </a:r>
            <a:endParaRPr lang="zh-CN" altLang="en-US" sz="24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2321" y="2132856"/>
            <a:ext cx="3865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最小错误率贝叶斯决策的问题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2532966"/>
            <a:ext cx="7128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没有考虑不同类错误率的重要性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例如，癌细胞漏判比正常细胞错判危害大；火警漏报比误报严重</a:t>
            </a:r>
            <a:endParaRPr lang="zh-CN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667026" y="3731516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解决办法</a:t>
            </a:r>
            <a:endParaRPr lang="zh-CN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1066602" y="4047413"/>
            <a:ext cx="5917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将错判风险问题加入到最小错误率贝叶斯决策中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提出最小风险贝叶斯决策</a:t>
            </a:r>
            <a:endParaRPr lang="en-US" altLang="zh-CN" sz="20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39328" y="5229200"/>
            <a:ext cx="3865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最小风险贝叶斯决策基本思想</a:t>
            </a:r>
            <a:endParaRPr lang="zh-CN" alt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1022383" y="5629310"/>
            <a:ext cx="7455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以各种</a:t>
            </a:r>
            <a:r>
              <a:rPr lang="zh-CN" altLang="en-US" sz="2000" dirty="0" smtClean="0">
                <a:solidFill>
                  <a:srgbClr val="000000"/>
                </a:solidFill>
              </a:rPr>
              <a:t>错误分类所造成的</a:t>
            </a:r>
            <a:r>
              <a:rPr lang="zh-CN" altLang="en-US" sz="2000" dirty="0" smtClean="0">
                <a:solidFill>
                  <a:srgbClr val="993300"/>
                </a:solidFill>
              </a:rPr>
              <a:t>平均风险</a:t>
            </a:r>
            <a:r>
              <a:rPr lang="zh-CN" altLang="en-US" sz="2000" dirty="0" smtClean="0">
                <a:solidFill>
                  <a:srgbClr val="472858"/>
                </a:solidFill>
              </a:rPr>
              <a:t>最小为规则，进行分类决策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91317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42"/>
          <p:cNvSpPr>
            <a:spLocks noChangeArrowheads="1"/>
          </p:cNvSpPr>
          <p:nvPr/>
        </p:nvSpPr>
        <p:spPr bwMode="auto">
          <a:xfrm>
            <a:off x="200287" y="2476689"/>
            <a:ext cx="8650288" cy="907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indent="304800" eaLnBrk="0" hangingPunct="0">
              <a:lnSpc>
                <a:spcPct val="120000"/>
              </a:lnSpc>
            </a:pP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对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类问题，如果观察样本</a:t>
            </a:r>
            <a:r>
              <a:rPr lang="en-US" altLang="zh-CN" sz="20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被判定属于</a:t>
            </a:r>
            <a:r>
              <a:rPr lang="el-GR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00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类，则</a:t>
            </a:r>
            <a:r>
              <a:rPr lang="zh-CN" altLang="en-US" sz="2000" baseline="0" dirty="0">
                <a:solidFill>
                  <a:srgbClr val="993300"/>
                </a:solidFill>
                <a:latin typeface="Times New Roman" pitchFamily="18" charset="0"/>
              </a:rPr>
              <a:t>条件平</a:t>
            </a:r>
          </a:p>
          <a:p>
            <a:pPr indent="304800" eaLnBrk="0" hangingPunct="0">
              <a:lnSpc>
                <a:spcPct val="120000"/>
              </a:lnSpc>
            </a:pPr>
            <a:r>
              <a:rPr lang="zh-CN" altLang="en-US" sz="2000" baseline="0" dirty="0">
                <a:solidFill>
                  <a:srgbClr val="993300"/>
                </a:solidFill>
                <a:latin typeface="Times New Roman" pitchFamily="18" charset="0"/>
              </a:rPr>
              <a:t>均风险</a:t>
            </a:r>
            <a:r>
              <a:rPr lang="en-US" altLang="zh-CN" sz="2000" i="1" baseline="0" dirty="0" err="1">
                <a:solidFill>
                  <a:srgbClr val="993300"/>
                </a:solidFill>
                <a:latin typeface="Times New Roman" pitchFamily="18" charset="0"/>
              </a:rPr>
              <a:t>r</a:t>
            </a:r>
            <a:r>
              <a:rPr lang="en-US" altLang="zh-CN" sz="2000" i="1" baseline="-25000" dirty="0" err="1">
                <a:solidFill>
                  <a:srgbClr val="993300"/>
                </a:solidFill>
                <a:latin typeface="Times New Roman" pitchFamily="18" charset="0"/>
              </a:rPr>
              <a:t>i</a:t>
            </a:r>
            <a:r>
              <a:rPr lang="en-US" altLang="zh-CN" sz="2000" baseline="0" dirty="0">
                <a:solidFill>
                  <a:srgbClr val="993300"/>
                </a:solidFill>
                <a:latin typeface="Times New Roman" pitchFamily="18" charset="0"/>
              </a:rPr>
              <a:t>(</a:t>
            </a:r>
            <a:r>
              <a:rPr lang="en-US" altLang="zh-CN" sz="2000" b="1" i="1" baseline="0" dirty="0">
                <a:solidFill>
                  <a:srgbClr val="993300"/>
                </a:solidFill>
                <a:latin typeface="Times New Roman" pitchFamily="18" charset="0"/>
              </a:rPr>
              <a:t>X</a:t>
            </a:r>
            <a:r>
              <a:rPr lang="en-US" altLang="zh-CN" sz="2000" baseline="0" dirty="0">
                <a:solidFill>
                  <a:srgbClr val="993300"/>
                </a:solidFill>
                <a:latin typeface="Times New Roman" pitchFamily="18" charset="0"/>
              </a:rPr>
              <a:t>)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指将</a:t>
            </a:r>
            <a:r>
              <a:rPr lang="en-US" altLang="zh-CN" sz="20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判为属于</a:t>
            </a:r>
            <a:r>
              <a:rPr lang="en-US" altLang="zh-CN" sz="2000" i="1" baseline="0" dirty="0" err="1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n-US" altLang="zh-CN" sz="2000" i="1" baseline="-250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类时造成的</a:t>
            </a:r>
            <a:r>
              <a:rPr lang="zh-CN" altLang="en-US" sz="2000" baseline="0" dirty="0">
                <a:solidFill>
                  <a:srgbClr val="663300"/>
                </a:solidFill>
                <a:latin typeface="Times New Roman" pitchFamily="18" charset="0"/>
              </a:rPr>
              <a:t>平均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损失。</a:t>
            </a:r>
            <a:endParaRPr lang="zh-CN" altLang="en-US" sz="2000" baseline="0" dirty="0">
              <a:solidFill>
                <a:srgbClr val="993300"/>
              </a:solidFill>
              <a:latin typeface="Times New Roman" pitchFamily="18" charset="0"/>
            </a:endParaRPr>
          </a:p>
        </p:txBody>
      </p:sp>
      <p:graphicFrame>
        <p:nvGraphicFramePr>
          <p:cNvPr id="3277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673677"/>
              </p:ext>
            </p:extLst>
          </p:nvPr>
        </p:nvGraphicFramePr>
        <p:xfrm>
          <a:off x="2767466" y="3383733"/>
          <a:ext cx="2917924" cy="755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66" name="公式" r:id="rId4" imgW="1701800" imgH="444500" progId="Equation.3">
                  <p:embed/>
                </p:oleObj>
              </mc:Choice>
              <mc:Fallback>
                <p:oleObj name="公式" r:id="rId4" imgW="17018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466" y="3383733"/>
                        <a:ext cx="2917924" cy="7551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931313"/>
              </p:ext>
            </p:extLst>
          </p:nvPr>
        </p:nvGraphicFramePr>
        <p:xfrm>
          <a:off x="2699792" y="5532572"/>
          <a:ext cx="2855912" cy="711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67" name="公式" r:id="rId6" imgW="1930400" imgH="482600" progId="Equation.3">
                  <p:embed/>
                </p:oleObj>
              </mc:Choice>
              <mc:Fallback>
                <p:oleObj name="公式" r:id="rId6" imgW="19304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5532572"/>
                        <a:ext cx="2855912" cy="7110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Rectangle 51"/>
          <p:cNvSpPr>
            <a:spLocks noChangeArrowheads="1"/>
          </p:cNvSpPr>
          <p:nvPr/>
        </p:nvSpPr>
        <p:spPr bwMode="auto">
          <a:xfrm>
            <a:off x="636635" y="3789040"/>
            <a:ext cx="951199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式中，</a:t>
            </a:r>
          </a:p>
        </p:txBody>
      </p:sp>
      <p:sp>
        <p:nvSpPr>
          <p:cNvPr id="32776" name="Rectangle 54"/>
          <p:cNvSpPr>
            <a:spLocks noChangeArrowheads="1"/>
          </p:cNvSpPr>
          <p:nvPr/>
        </p:nvSpPr>
        <p:spPr bwMode="auto">
          <a:xfrm>
            <a:off x="169522" y="4191331"/>
            <a:ext cx="5195888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2000" i="1" baseline="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 ——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分类判决后指定的判决号；</a:t>
            </a:r>
          </a:p>
          <a:p>
            <a:pPr indent="457200">
              <a:lnSpc>
                <a:spcPct val="125000"/>
              </a:lnSpc>
            </a:pP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 ——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样本实际属于的类别号；</a:t>
            </a:r>
          </a:p>
        </p:txBody>
      </p:sp>
      <p:sp>
        <p:nvSpPr>
          <p:cNvPr id="32777" name="Rectangle 55"/>
          <p:cNvSpPr>
            <a:spLocks noChangeArrowheads="1"/>
          </p:cNvSpPr>
          <p:nvPr/>
        </p:nvSpPr>
        <p:spPr bwMode="auto">
          <a:xfrm>
            <a:off x="578229" y="5053337"/>
            <a:ext cx="8294688" cy="479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i="1" baseline="0" dirty="0" err="1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zh-CN" sz="2000" i="1" baseline="-25000" dirty="0" err="1">
                <a:solidFill>
                  <a:srgbClr val="000000"/>
                </a:solidFill>
                <a:latin typeface="Times New Roman" pitchFamily="18" charset="0"/>
              </a:rPr>
              <a:t>ij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——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将自然属性是</a:t>
            </a:r>
            <a:r>
              <a:rPr lang="el-GR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000" i="1" baseline="-25000" dirty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类的样本决策为</a:t>
            </a:r>
            <a:r>
              <a:rPr lang="el-GR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00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类时的是非代价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，即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损失函数。</a:t>
            </a:r>
          </a:p>
        </p:txBody>
      </p:sp>
      <p:sp>
        <p:nvSpPr>
          <p:cNvPr id="16" name="矩形 1"/>
          <p:cNvSpPr>
            <a:spLocks noChangeArrowheads="1"/>
          </p:cNvSpPr>
          <p:nvPr/>
        </p:nvSpPr>
        <p:spPr bwMode="auto">
          <a:xfrm>
            <a:off x="8575675" y="6318283"/>
            <a:ext cx="568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9A19B9-F03F-4395-8C85-1C7871C3CDFC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2800" dirty="0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4.2 </a:t>
            </a:r>
            <a:r>
              <a:rPr lang="zh-CN" altLang="en-US" kern="0" dirty="0" smtClean="0"/>
              <a:t>贝叶斯决策</a:t>
            </a:r>
            <a:endParaRPr lang="zh-CN" altLang="zh-CN" kern="0" dirty="0" smtClean="0"/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395536" y="1549438"/>
            <a:ext cx="568326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baseline="0" dirty="0" smtClean="0">
                <a:solidFill>
                  <a:srgbClr val="000000"/>
                </a:solidFill>
                <a:latin typeface="Times New Roman" pitchFamily="18" charset="0"/>
              </a:rPr>
              <a:t>4.2.2   </a:t>
            </a:r>
            <a:r>
              <a:rPr lang="zh-CN" altLang="en-US" sz="2400" baseline="0" dirty="0" smtClean="0">
                <a:solidFill>
                  <a:srgbClr val="000000"/>
                </a:solidFill>
                <a:latin typeface="Times New Roman" pitchFamily="18" charset="0"/>
              </a:rPr>
              <a:t>最小风险贝叶斯决策：决策规则</a:t>
            </a:r>
            <a:endParaRPr lang="zh-CN" altLang="en-US" sz="24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7696" y="2076989"/>
            <a:ext cx="3095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条件平均风险计算公式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8362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09" name="Group 33"/>
          <p:cNvGrpSpPr>
            <a:grpSpLocks/>
          </p:cNvGrpSpPr>
          <p:nvPr/>
        </p:nvGrpSpPr>
        <p:grpSpPr bwMode="auto">
          <a:xfrm>
            <a:off x="1136392" y="3455306"/>
            <a:ext cx="5727378" cy="432818"/>
            <a:chOff x="736" y="923"/>
            <a:chExt cx="3823" cy="318"/>
          </a:xfrm>
        </p:grpSpPr>
        <p:graphicFrame>
          <p:nvGraphicFramePr>
            <p:cNvPr id="33810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1099930"/>
                </p:ext>
              </p:extLst>
            </p:nvPr>
          </p:nvGraphicFramePr>
          <p:xfrm>
            <a:off x="736" y="923"/>
            <a:ext cx="292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190" name="公式" r:id="rId4" imgW="2324100" imgH="228600" progId="Equation.3">
                    <p:embed/>
                  </p:oleObj>
                </mc:Choice>
                <mc:Fallback>
                  <p:oleObj name="公式" r:id="rId4" imgW="23241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6" y="923"/>
                          <a:ext cx="292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1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3925776"/>
                </p:ext>
              </p:extLst>
            </p:nvPr>
          </p:nvGraphicFramePr>
          <p:xfrm>
            <a:off x="3743" y="953"/>
            <a:ext cx="8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191" name="公式" r:id="rId6" imgW="647700" imgH="228600" progId="Equation.3">
                    <p:embed/>
                  </p:oleObj>
                </mc:Choice>
                <mc:Fallback>
                  <p:oleObj name="公式" r:id="rId6" imgW="6477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3" y="953"/>
                          <a:ext cx="81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795" name="Rectangle 9"/>
          <p:cNvSpPr>
            <a:spLocks noChangeArrowheads="1"/>
          </p:cNvSpPr>
          <p:nvPr/>
        </p:nvSpPr>
        <p:spPr bwMode="auto">
          <a:xfrm>
            <a:off x="693698" y="3889520"/>
            <a:ext cx="7642386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每个</a:t>
            </a:r>
            <a:r>
              <a:rPr lang="en-US" altLang="zh-CN" sz="20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都按条件平均风险最小决策，则总的条件平均风险也最小。总的条件平均风险称为</a:t>
            </a:r>
            <a:r>
              <a:rPr lang="zh-CN" altLang="en-US" sz="2000" baseline="0" dirty="0">
                <a:solidFill>
                  <a:srgbClr val="993300"/>
                </a:solidFill>
                <a:latin typeface="Times New Roman" pitchFamily="18" charset="0"/>
              </a:rPr>
              <a:t>平均风险。</a:t>
            </a:r>
            <a:endParaRPr lang="zh-CN" altLang="en-US" sz="20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800" name="Rectangle 26"/>
          <p:cNvSpPr>
            <a:spLocks noChangeArrowheads="1"/>
          </p:cNvSpPr>
          <p:nvPr/>
        </p:nvSpPr>
        <p:spPr bwMode="auto">
          <a:xfrm>
            <a:off x="671093" y="2470880"/>
            <a:ext cx="8786813" cy="94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对每个</a:t>
            </a:r>
            <a:r>
              <a:rPr lang="en-US" altLang="zh-CN" sz="20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有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种可能的类别划分，</a:t>
            </a:r>
            <a:r>
              <a:rPr lang="en-US" altLang="zh-CN" sz="20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被判决为每一类的条件平</a:t>
            </a:r>
          </a:p>
          <a:p>
            <a:pPr>
              <a:lnSpc>
                <a:spcPct val="125000"/>
              </a:lnSpc>
            </a:pP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均风险分别为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0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0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… 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000" i="1" baseline="0" dirty="0" err="1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US" altLang="zh-CN" sz="2000" i="1" baseline="-25000" dirty="0" err="1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0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lang="zh-CN" altLang="en-US" sz="2000" dirty="0" smtClean="0">
                <a:solidFill>
                  <a:srgbClr val="000000"/>
                </a:solidFill>
              </a:rPr>
              <a:t>，则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决策规则为：</a:t>
            </a:r>
            <a:endParaRPr lang="zh-CN" altLang="en-US" sz="20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8575675" y="6318283"/>
            <a:ext cx="568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9A19B9-F03F-4395-8C85-1C7871C3CDFC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2800" dirty="0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4.2 </a:t>
            </a:r>
            <a:r>
              <a:rPr lang="zh-CN" altLang="en-US" kern="0" dirty="0" smtClean="0"/>
              <a:t>贝叶斯决策</a:t>
            </a:r>
            <a:endParaRPr lang="zh-CN" altLang="zh-CN" kern="0" dirty="0" smtClean="0"/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257175" y="1549438"/>
            <a:ext cx="660659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baseline="0" dirty="0" smtClean="0">
                <a:solidFill>
                  <a:srgbClr val="000000"/>
                </a:solidFill>
                <a:latin typeface="Times New Roman" pitchFamily="18" charset="0"/>
              </a:rPr>
              <a:t>4.2.2   </a:t>
            </a:r>
            <a:r>
              <a:rPr lang="zh-CN" altLang="en-US" sz="2400" baseline="0" dirty="0" smtClean="0">
                <a:solidFill>
                  <a:srgbClr val="000000"/>
                </a:solidFill>
                <a:latin typeface="Times New Roman" pitchFamily="18" charset="0"/>
              </a:rPr>
              <a:t>最小风险贝叶斯决策：决策规则（续）</a:t>
            </a:r>
            <a:endParaRPr lang="zh-CN" altLang="en-US" sz="24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7696" y="2076989"/>
            <a:ext cx="3865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基于条件平均风险的决策规则</a:t>
            </a:r>
            <a:endParaRPr lang="zh-CN" alt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671093" y="5163779"/>
            <a:ext cx="8392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注：上述决策规则为基于后验概率的决策，可使用贝叶斯公式进行化简。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如何</a:t>
            </a:r>
            <a:r>
              <a:rPr lang="zh-CN" altLang="en-US" sz="2000" dirty="0">
                <a:solidFill>
                  <a:srgbClr val="FF0000"/>
                </a:solidFill>
              </a:rPr>
              <a:t>化</a:t>
            </a:r>
            <a:r>
              <a:rPr lang="zh-CN" altLang="en-US" sz="2000" dirty="0" smtClean="0">
                <a:solidFill>
                  <a:srgbClr val="FF0000"/>
                </a:solidFill>
              </a:rPr>
              <a:t>简？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48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825816"/>
              </p:ext>
            </p:extLst>
          </p:nvPr>
        </p:nvGraphicFramePr>
        <p:xfrm>
          <a:off x="1513285" y="3068960"/>
          <a:ext cx="5077587" cy="81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24" name="公式" r:id="rId4" imgW="2933700" imgH="469900" progId="Equation.3">
                  <p:embed/>
                </p:oleObj>
              </mc:Choice>
              <mc:Fallback>
                <p:oleObj name="公式" r:id="rId4" imgW="293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3285" y="3068960"/>
                        <a:ext cx="5077587" cy="81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195319"/>
              </p:ext>
            </p:extLst>
          </p:nvPr>
        </p:nvGraphicFramePr>
        <p:xfrm>
          <a:off x="2110287" y="3750260"/>
          <a:ext cx="3024559" cy="729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25" name="公式" r:id="rId6" imgW="1841500" imgH="444500" progId="Equation.3">
                  <p:embed/>
                </p:oleObj>
              </mc:Choice>
              <mc:Fallback>
                <p:oleObj name="公式" r:id="rId6" imgW="18415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0287" y="3750260"/>
                        <a:ext cx="3024559" cy="7290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Rectangle 26"/>
          <p:cNvSpPr>
            <a:spLocks noChangeArrowheads="1"/>
          </p:cNvSpPr>
          <p:nvPr/>
        </p:nvSpPr>
        <p:spPr bwMode="auto">
          <a:xfrm>
            <a:off x="199829" y="2636912"/>
            <a:ext cx="8036472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indent="666750"/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用贝叶斯公式化简（即用先验概率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条件概率代替后验概率）：</a:t>
            </a:r>
            <a:endParaRPr lang="zh-CN" altLang="en-US" sz="20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21" name="Rectangle 31"/>
          <p:cNvSpPr>
            <a:spLocks noChangeArrowheads="1"/>
          </p:cNvSpPr>
          <p:nvPr/>
        </p:nvSpPr>
        <p:spPr bwMode="auto">
          <a:xfrm>
            <a:off x="827584" y="4503991"/>
            <a:ext cx="5268087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∵    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0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对所有类别一样，不提供分类信息。</a:t>
            </a:r>
          </a:p>
        </p:txBody>
      </p:sp>
      <p:sp>
        <p:nvSpPr>
          <p:cNvPr id="34822" name="Rectangle 39"/>
          <p:cNvSpPr>
            <a:spLocks noChangeArrowheads="1"/>
          </p:cNvSpPr>
          <p:nvPr/>
        </p:nvSpPr>
        <p:spPr bwMode="auto">
          <a:xfrm>
            <a:off x="3622567" y="5039148"/>
            <a:ext cx="3338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8A3B">
                    <a:alpha val="549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，  </a:t>
            </a:r>
            <a:r>
              <a:rPr lang="en-US" altLang="zh-CN" sz="2400" i="1" baseline="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=1,2,…,</a:t>
            </a:r>
            <a:r>
              <a:rPr lang="en-US" altLang="zh-CN" sz="2400" i="1" baseline="0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34823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365437"/>
              </p:ext>
            </p:extLst>
          </p:nvPr>
        </p:nvGraphicFramePr>
        <p:xfrm>
          <a:off x="954069" y="4916326"/>
          <a:ext cx="3336925" cy="77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26" name="公式" r:id="rId8" imgW="1981200" imgH="444500" progId="Equation.3">
                  <p:embed/>
                </p:oleObj>
              </mc:Choice>
              <mc:Fallback>
                <p:oleObj name="公式" r:id="rId8" imgW="19812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69" y="4916326"/>
                        <a:ext cx="3336925" cy="77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Rectangle 46"/>
          <p:cNvSpPr>
            <a:spLocks noChangeArrowheads="1"/>
          </p:cNvSpPr>
          <p:nvPr/>
        </p:nvSpPr>
        <p:spPr bwMode="auto">
          <a:xfrm>
            <a:off x="683568" y="5698401"/>
            <a:ext cx="1720641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决策规则为：</a:t>
            </a:r>
            <a:endParaRPr lang="zh-CN" altLang="en-US" sz="2000" baseline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4825" name="Group 51"/>
          <p:cNvGrpSpPr>
            <a:grpSpLocks/>
          </p:cNvGrpSpPr>
          <p:nvPr/>
        </p:nvGrpSpPr>
        <p:grpSpPr bwMode="auto">
          <a:xfrm>
            <a:off x="2222873" y="5718223"/>
            <a:ext cx="5693693" cy="407988"/>
            <a:chOff x="881" y="3320"/>
            <a:chExt cx="3932" cy="306"/>
          </a:xfrm>
        </p:grpSpPr>
        <p:graphicFrame>
          <p:nvGraphicFramePr>
            <p:cNvPr id="34826" name="Object 45"/>
            <p:cNvGraphicFramePr>
              <a:graphicFrameLocks noChangeAspect="1"/>
            </p:cNvGraphicFramePr>
            <p:nvPr/>
          </p:nvGraphicFramePr>
          <p:xfrm>
            <a:off x="1156" y="3320"/>
            <a:ext cx="263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727" name="公式" r:id="rId10" imgW="2222500" imgH="228600" progId="Equation.3">
                    <p:embed/>
                  </p:oleObj>
                </mc:Choice>
                <mc:Fallback>
                  <p:oleObj name="公式" r:id="rId10" imgW="22225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3320"/>
                          <a:ext cx="263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7" name="Object 44"/>
            <p:cNvGraphicFramePr>
              <a:graphicFrameLocks noChangeAspect="1"/>
            </p:cNvGraphicFramePr>
            <p:nvPr/>
          </p:nvGraphicFramePr>
          <p:xfrm>
            <a:off x="4201" y="3338"/>
            <a:ext cx="61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728" name="公式" r:id="rId12" imgW="482391" imgH="228501" progId="Equation.3">
                    <p:embed/>
                  </p:oleObj>
                </mc:Choice>
                <mc:Fallback>
                  <p:oleObj name="公式" r:id="rId12" imgW="482391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1" y="3338"/>
                          <a:ext cx="61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8" name="Rectangle 47"/>
            <p:cNvSpPr>
              <a:spLocks noChangeArrowheads="1"/>
            </p:cNvSpPr>
            <p:nvPr/>
          </p:nvSpPr>
          <p:spPr bwMode="auto">
            <a:xfrm>
              <a:off x="3726" y="3324"/>
              <a:ext cx="438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，则</a:t>
              </a:r>
              <a:endParaRPr lang="zh-CN" altLang="en-US" sz="2000" baseline="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4829" name="Rectangle 49"/>
            <p:cNvSpPr>
              <a:spLocks noChangeArrowheads="1"/>
            </p:cNvSpPr>
            <p:nvPr/>
          </p:nvSpPr>
          <p:spPr bwMode="auto">
            <a:xfrm>
              <a:off x="881" y="3334"/>
              <a:ext cx="27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 anchorCtr="1">
              <a:spAutoFit/>
            </a:bodyPr>
            <a:lstStyle/>
            <a:p>
              <a:pPr algn="ctr" eaLnBrk="0" hangingPunct="0"/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若</a:t>
              </a:r>
            </a:p>
          </p:txBody>
        </p:sp>
      </p:grpSp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8575675" y="6318283"/>
            <a:ext cx="568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9A19B9-F03F-4395-8C85-1C7871C3CDFC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2800" dirty="0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4.2 </a:t>
            </a:r>
            <a:r>
              <a:rPr lang="zh-CN" altLang="en-US" kern="0" dirty="0" smtClean="0"/>
              <a:t>贝叶斯决策</a:t>
            </a:r>
            <a:endParaRPr lang="zh-CN" altLang="zh-CN" kern="0" dirty="0" smtClean="0"/>
          </a:p>
        </p:txBody>
      </p: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257175" y="1549438"/>
            <a:ext cx="660659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baseline="0" dirty="0" smtClean="0">
                <a:solidFill>
                  <a:srgbClr val="000000"/>
                </a:solidFill>
                <a:latin typeface="Times New Roman" pitchFamily="18" charset="0"/>
              </a:rPr>
              <a:t>4.2.2   </a:t>
            </a:r>
            <a:r>
              <a:rPr lang="zh-CN" altLang="en-US" sz="2400" baseline="0" dirty="0" smtClean="0">
                <a:solidFill>
                  <a:srgbClr val="000000"/>
                </a:solidFill>
                <a:latin typeface="Times New Roman" pitchFamily="18" charset="0"/>
              </a:rPr>
              <a:t>最小风险贝叶斯决策：决策规则（续）</a:t>
            </a:r>
            <a:endParaRPr lang="zh-CN" altLang="en-US" sz="24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7696" y="2076989"/>
            <a:ext cx="3095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多类情况的贝叶斯化简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6915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zh-CN" sz="2800">
              <a:latin typeface="Tahoma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</a:t>
            </a:r>
            <a:r>
              <a:rPr lang="zh-CN" altLang="en-US" dirty="0"/>
              <a:t>章回顾</a:t>
            </a:r>
            <a:endParaRPr lang="zh-CN" altLang="zh-CN" dirty="0" smtClean="0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896072"/>
          </a:xfrm>
        </p:spPr>
        <p:txBody>
          <a:bodyPr/>
          <a:lstStyle/>
          <a:p>
            <a:pPr eaLnBrk="1" hangingPunct="1"/>
            <a:r>
              <a:rPr lang="en-US" altLang="zh-CN" sz="2400" dirty="0" smtClean="0"/>
              <a:t>3.4 </a:t>
            </a:r>
            <a:r>
              <a:rPr lang="zh-CN" altLang="en-US" sz="2400" dirty="0" smtClean="0"/>
              <a:t>线性判别函数几何性质</a:t>
            </a:r>
            <a:endParaRPr lang="en-US" altLang="zh-CN" sz="2000" dirty="0" smtClean="0"/>
          </a:p>
          <a:p>
            <a:pPr lvl="1" eaLnBrk="1" hangingPunct="1"/>
            <a:r>
              <a:rPr lang="zh-CN" altLang="en-US" sz="2000" dirty="0" smtClean="0"/>
              <a:t>会使用文字描述模式空间、超平面、权空间、解区、二分法等概念</a:t>
            </a:r>
            <a:endParaRPr lang="en-US" altLang="zh-CN" sz="2000" dirty="0" smtClean="0"/>
          </a:p>
          <a:p>
            <a:pPr lvl="1" eaLnBrk="1" hangingPunct="1"/>
            <a:r>
              <a:rPr lang="zh-CN" altLang="en-US" sz="2000" dirty="0" smtClean="0"/>
              <a:t>会计算点到超平面的距离、解区不等式、二分法总数与成功的概率</a:t>
            </a:r>
            <a:endParaRPr lang="en-US" altLang="zh-CN" sz="2000" dirty="0" smtClean="0"/>
          </a:p>
          <a:p>
            <a:r>
              <a:rPr lang="en-US" altLang="zh-CN" sz="2400" dirty="0"/>
              <a:t>3</a:t>
            </a:r>
            <a:r>
              <a:rPr lang="en-US" altLang="zh-CN" sz="2400" dirty="0" smtClean="0"/>
              <a:t>.5</a:t>
            </a:r>
            <a:r>
              <a:rPr lang="zh-CN" altLang="en-US" sz="2400" dirty="0" smtClean="0"/>
              <a:t> 感知器算法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会使用文字</a:t>
            </a:r>
            <a:r>
              <a:rPr lang="zh-CN" altLang="en-US" sz="2000" dirty="0" smtClean="0"/>
              <a:t>描述学习与训练、确定性分类器、感知器等概念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会</a:t>
            </a:r>
            <a:r>
              <a:rPr lang="zh-CN" altLang="en-US" sz="2000" dirty="0" smtClean="0"/>
              <a:t>使用感知器算法进行二分类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会</a:t>
            </a:r>
            <a:r>
              <a:rPr lang="zh-CN" altLang="en-US" sz="2000" dirty="0" smtClean="0"/>
              <a:t>使用感知器算法进行多分类</a:t>
            </a:r>
            <a:endParaRPr lang="en-US" altLang="zh-CN" sz="2000" dirty="0"/>
          </a:p>
        </p:txBody>
      </p:sp>
      <p:sp>
        <p:nvSpPr>
          <p:cNvPr id="51205" name="矩形 1"/>
          <p:cNvSpPr>
            <a:spLocks noChangeArrowheads="1"/>
          </p:cNvSpPr>
          <p:nvPr/>
        </p:nvSpPr>
        <p:spPr bwMode="auto">
          <a:xfrm>
            <a:off x="8630574" y="6334124"/>
            <a:ext cx="363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2DFAF86-25B7-4530-8EC2-381E2FE2E14E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27569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187298"/>
              </p:ext>
            </p:extLst>
          </p:nvPr>
        </p:nvGraphicFramePr>
        <p:xfrm>
          <a:off x="2877626" y="2672933"/>
          <a:ext cx="5549336" cy="397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456" name="公式" r:id="rId4" imgW="2895600" imgH="215900" progId="Equation.3">
                  <p:embed/>
                </p:oleObj>
              </mc:Choice>
              <mc:Fallback>
                <p:oleObj name="公式" r:id="rId4" imgW="28956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7626" y="2672933"/>
                        <a:ext cx="5549336" cy="397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327524"/>
              </p:ext>
            </p:extLst>
          </p:nvPr>
        </p:nvGraphicFramePr>
        <p:xfrm>
          <a:off x="2891259" y="2289837"/>
          <a:ext cx="5007347" cy="371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457" name="公式" r:id="rId6" imgW="2857500" imgH="215900" progId="Equation.3">
                  <p:embed/>
                </p:oleObj>
              </mc:Choice>
              <mc:Fallback>
                <p:oleObj name="公式" r:id="rId6" imgW="28575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1259" y="2289837"/>
                        <a:ext cx="5007347" cy="3718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597928"/>
              </p:ext>
            </p:extLst>
          </p:nvPr>
        </p:nvGraphicFramePr>
        <p:xfrm>
          <a:off x="1828456" y="3506397"/>
          <a:ext cx="3093035" cy="341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458" name="公式" r:id="rId8" imgW="1943100" imgH="215900" progId="Equation.3">
                  <p:embed/>
                </p:oleObj>
              </mc:Choice>
              <mc:Fallback>
                <p:oleObj name="公式" r:id="rId8" imgW="19431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456" y="3506397"/>
                        <a:ext cx="3093035" cy="3414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706202"/>
              </p:ext>
            </p:extLst>
          </p:nvPr>
        </p:nvGraphicFramePr>
        <p:xfrm>
          <a:off x="1807454" y="3866215"/>
          <a:ext cx="3160271" cy="353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459" name="公式" r:id="rId10" imgW="1954951" imgH="215806" progId="Equation.3">
                  <p:embed/>
                </p:oleObj>
              </mc:Choice>
              <mc:Fallback>
                <p:oleObj name="公式" r:id="rId10" imgW="1954951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7454" y="3866215"/>
                        <a:ext cx="3160271" cy="3532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Rectangle 20"/>
          <p:cNvSpPr>
            <a:spLocks noChangeArrowheads="1"/>
          </p:cNvSpPr>
          <p:nvPr/>
        </p:nvSpPr>
        <p:spPr bwMode="auto">
          <a:xfrm>
            <a:off x="539552" y="2289837"/>
            <a:ext cx="2554202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baseline="0" dirty="0" smtClean="0">
                <a:solidFill>
                  <a:srgbClr val="000000"/>
                </a:solidFill>
              </a:rPr>
              <a:t>当</a:t>
            </a:r>
            <a:r>
              <a:rPr lang="en-US" altLang="zh-CN" sz="2000" i="1" dirty="0">
                <a:solidFill>
                  <a:srgbClr val="000000"/>
                </a:solidFill>
              </a:rPr>
              <a:t>X</a:t>
            </a:r>
            <a:r>
              <a:rPr lang="zh-CN" altLang="en-US" sz="2000" baseline="0" dirty="0" smtClean="0">
                <a:solidFill>
                  <a:srgbClr val="000000"/>
                </a:solidFill>
              </a:rPr>
              <a:t>被</a:t>
            </a:r>
            <a:r>
              <a:rPr lang="zh-CN" altLang="en-US" sz="2000" baseline="0" dirty="0">
                <a:solidFill>
                  <a:srgbClr val="000000"/>
                </a:solidFill>
              </a:rPr>
              <a:t>判为</a:t>
            </a:r>
            <a:r>
              <a:rPr lang="el-GR" altLang="zh-CN" sz="2000" i="1" baseline="0" dirty="0">
                <a:solidFill>
                  <a:srgbClr val="000000"/>
                </a:solidFill>
                <a:latin typeface="宋体" pitchFamily="2" charset="-122"/>
              </a:rPr>
              <a:t>ω</a:t>
            </a:r>
            <a:r>
              <a:rPr lang="el-GR" altLang="zh-CN" sz="2000" baseline="-25000" dirty="0">
                <a:solidFill>
                  <a:srgbClr val="000000"/>
                </a:solidFill>
                <a:latin typeface="宋体" pitchFamily="2" charset="-122"/>
              </a:rPr>
              <a:t>1</a:t>
            </a:r>
            <a:r>
              <a:rPr lang="zh-CN" altLang="en-US" sz="2000" baseline="0" dirty="0">
                <a:solidFill>
                  <a:srgbClr val="000000"/>
                </a:solidFill>
              </a:rPr>
              <a:t>类时：</a:t>
            </a:r>
          </a:p>
        </p:txBody>
      </p:sp>
      <p:sp>
        <p:nvSpPr>
          <p:cNvPr id="35848" name="Rectangle 22"/>
          <p:cNvSpPr>
            <a:spLocks noChangeArrowheads="1"/>
          </p:cNvSpPr>
          <p:nvPr/>
        </p:nvSpPr>
        <p:spPr bwMode="auto">
          <a:xfrm>
            <a:off x="539552" y="2692128"/>
            <a:ext cx="246443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当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X 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被判为</a:t>
            </a:r>
            <a:r>
              <a:rPr lang="el-GR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0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类时：</a:t>
            </a:r>
          </a:p>
        </p:txBody>
      </p:sp>
      <p:sp>
        <p:nvSpPr>
          <p:cNvPr id="25626" name="Rectangle 26"/>
          <p:cNvSpPr>
            <a:spLocks noChangeArrowheads="1"/>
          </p:cNvSpPr>
          <p:nvPr/>
        </p:nvSpPr>
        <p:spPr bwMode="auto">
          <a:xfrm>
            <a:off x="4141565" y="3448517"/>
            <a:ext cx="2478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indent="914400"/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4-15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） </a:t>
            </a:r>
          </a:p>
        </p:txBody>
      </p:sp>
      <p:sp>
        <p:nvSpPr>
          <p:cNvPr id="25628" name="Rectangle 28"/>
          <p:cNvSpPr>
            <a:spLocks noChangeArrowheads="1"/>
          </p:cNvSpPr>
          <p:nvPr/>
        </p:nvSpPr>
        <p:spPr bwMode="auto">
          <a:xfrm>
            <a:off x="3851920" y="3829854"/>
            <a:ext cx="2644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                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4-16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） </a:t>
            </a:r>
          </a:p>
        </p:txBody>
      </p:sp>
      <p:graphicFrame>
        <p:nvGraphicFramePr>
          <p:cNvPr id="2562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568029"/>
              </p:ext>
            </p:extLst>
          </p:nvPr>
        </p:nvGraphicFramePr>
        <p:xfrm>
          <a:off x="539553" y="4536608"/>
          <a:ext cx="7560840" cy="38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460" name="公式" r:id="rId12" imgW="4876800" imgH="215900" progId="Equation.3">
                  <p:embed/>
                </p:oleObj>
              </mc:Choice>
              <mc:Fallback>
                <p:oleObj name="公式" r:id="rId12" imgW="48768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3" y="4536608"/>
                        <a:ext cx="7560840" cy="38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604007"/>
              </p:ext>
            </p:extLst>
          </p:nvPr>
        </p:nvGraphicFramePr>
        <p:xfrm>
          <a:off x="755577" y="5060156"/>
          <a:ext cx="6696744" cy="401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461" name="公式" r:id="rId14" imgW="3238500" imgH="215900" progId="Equation.3">
                  <p:embed/>
                </p:oleObj>
              </mc:Choice>
              <mc:Fallback>
                <p:oleObj name="公式" r:id="rId14" imgW="32385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7" y="5060156"/>
                        <a:ext cx="6696744" cy="4013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762485"/>
              </p:ext>
            </p:extLst>
          </p:nvPr>
        </p:nvGraphicFramePr>
        <p:xfrm>
          <a:off x="2699792" y="5522547"/>
          <a:ext cx="3240360" cy="719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462" name="公式" r:id="rId16" imgW="1816100" imgH="431800" progId="Equation.3">
                  <p:embed/>
                </p:oleObj>
              </mc:Choice>
              <mc:Fallback>
                <p:oleObj name="公式" r:id="rId16" imgW="1816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5522547"/>
                        <a:ext cx="3240360" cy="719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7" name="Rectangle 37"/>
          <p:cNvSpPr>
            <a:spLocks noChangeArrowheads="1"/>
          </p:cNvSpPr>
          <p:nvPr/>
        </p:nvSpPr>
        <p:spPr bwMode="auto">
          <a:xfrm>
            <a:off x="257175" y="4134317"/>
            <a:ext cx="1933841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baseline="0" dirty="0">
                <a:solidFill>
                  <a:srgbClr val="000000"/>
                </a:solidFill>
              </a:rPr>
              <a:t>由（</a:t>
            </a:r>
            <a:r>
              <a:rPr lang="en-US" altLang="zh-CN" sz="2000" baseline="0" dirty="0">
                <a:solidFill>
                  <a:srgbClr val="000000"/>
                </a:solidFill>
              </a:rPr>
              <a:t>4-15</a:t>
            </a:r>
            <a:r>
              <a:rPr lang="zh-CN" altLang="en-US" sz="2000" baseline="0" dirty="0">
                <a:solidFill>
                  <a:srgbClr val="000000"/>
                </a:solidFill>
              </a:rPr>
              <a:t>）</a:t>
            </a:r>
            <a:r>
              <a:rPr lang="zh-CN" altLang="en-US" sz="2000" baseline="0" dirty="0">
                <a:solidFill>
                  <a:srgbClr val="000000"/>
                </a:solidFill>
                <a:latin typeface="宋体" pitchFamily="2" charset="-122"/>
              </a:rPr>
              <a:t>式：</a:t>
            </a:r>
          </a:p>
        </p:txBody>
      </p:sp>
      <p:sp>
        <p:nvSpPr>
          <p:cNvPr id="35859" name="Rectangle 38"/>
          <p:cNvSpPr>
            <a:spLocks noChangeArrowheads="1"/>
          </p:cNvSpPr>
          <p:nvPr/>
        </p:nvSpPr>
        <p:spPr bwMode="auto">
          <a:xfrm>
            <a:off x="444500" y="5275263"/>
            <a:ext cx="845185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53" name="Rectangle 53"/>
          <p:cNvSpPr>
            <a:spLocks noChangeArrowheads="1"/>
          </p:cNvSpPr>
          <p:nvPr/>
        </p:nvSpPr>
        <p:spPr bwMode="auto">
          <a:xfrm>
            <a:off x="560183" y="3094419"/>
            <a:ext cx="146416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决策规则：</a:t>
            </a:r>
          </a:p>
        </p:txBody>
      </p:sp>
      <p:sp>
        <p:nvSpPr>
          <p:cNvPr id="28" name="矩形 1"/>
          <p:cNvSpPr>
            <a:spLocks noChangeArrowheads="1"/>
          </p:cNvSpPr>
          <p:nvPr/>
        </p:nvSpPr>
        <p:spPr bwMode="auto">
          <a:xfrm>
            <a:off x="8575675" y="6318283"/>
            <a:ext cx="568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9A19B9-F03F-4395-8C85-1C7871C3CDFC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2800" dirty="0"/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4.2 </a:t>
            </a:r>
            <a:r>
              <a:rPr lang="zh-CN" altLang="en-US" kern="0" dirty="0" smtClean="0"/>
              <a:t>贝叶斯决策</a:t>
            </a:r>
            <a:endParaRPr lang="zh-CN" altLang="zh-CN" kern="0" dirty="0" smtClean="0"/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257174" y="1336536"/>
            <a:ext cx="660659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baseline="0" dirty="0" smtClean="0">
                <a:solidFill>
                  <a:srgbClr val="000000"/>
                </a:solidFill>
                <a:latin typeface="Times New Roman" pitchFamily="18" charset="0"/>
              </a:rPr>
              <a:t>4.2.2   </a:t>
            </a:r>
            <a:r>
              <a:rPr lang="zh-CN" altLang="en-US" sz="2400" baseline="0" dirty="0" smtClean="0">
                <a:solidFill>
                  <a:srgbClr val="000000"/>
                </a:solidFill>
                <a:latin typeface="Times New Roman" pitchFamily="18" charset="0"/>
              </a:rPr>
              <a:t>最小风险贝叶斯决策：决策规则（续）</a:t>
            </a:r>
            <a:endParaRPr lang="zh-CN" altLang="en-US" sz="24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6326" y="1800382"/>
            <a:ext cx="3095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两</a:t>
            </a:r>
            <a:r>
              <a:rPr lang="zh-CN" altLang="en-US" sz="2000" dirty="0" smtClean="0"/>
              <a:t>类情况的贝叶斯化简</a:t>
            </a:r>
            <a:endParaRPr lang="zh-CN" alt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827584" y="568209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判决规则为：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79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6" grpId="0"/>
      <p:bldP spid="25628" grpId="0"/>
      <p:bldP spid="25637" grpId="0"/>
      <p:bldP spid="2565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48"/>
          <p:cNvGrpSpPr>
            <a:grpSpLocks/>
          </p:cNvGrpSpPr>
          <p:nvPr/>
        </p:nvGrpSpPr>
        <p:grpSpPr bwMode="auto">
          <a:xfrm>
            <a:off x="685800" y="2437350"/>
            <a:ext cx="4091639" cy="787797"/>
            <a:chOff x="552" y="935"/>
            <a:chExt cx="2886" cy="544"/>
          </a:xfrm>
        </p:grpSpPr>
        <p:sp>
          <p:nvSpPr>
            <p:cNvPr id="36886" name="Rectangle 18"/>
            <p:cNvSpPr>
              <a:spLocks noChangeArrowheads="1"/>
            </p:cNvSpPr>
            <p:nvPr/>
          </p:nvSpPr>
          <p:spPr bwMode="auto">
            <a:xfrm>
              <a:off x="552" y="1017"/>
              <a:ext cx="438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2000" baseline="0" dirty="0">
                  <a:solidFill>
                    <a:srgbClr val="000000"/>
                  </a:solidFill>
                </a:rPr>
                <a:t>令：</a:t>
              </a:r>
            </a:p>
          </p:txBody>
        </p:sp>
        <p:graphicFrame>
          <p:nvGraphicFramePr>
            <p:cNvPr id="3688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6080984"/>
                </p:ext>
              </p:extLst>
            </p:nvPr>
          </p:nvGraphicFramePr>
          <p:xfrm>
            <a:off x="872" y="935"/>
            <a:ext cx="1519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1472" name="公式" r:id="rId4" imgW="1193800" imgH="431800" progId="Equation.3">
                    <p:embed/>
                  </p:oleObj>
                </mc:Choice>
                <mc:Fallback>
                  <p:oleObj name="公式" r:id="rId4" imgW="11938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2" y="935"/>
                          <a:ext cx="1519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8" name="Rectangle 19"/>
            <p:cNvSpPr>
              <a:spLocks noChangeArrowheads="1"/>
            </p:cNvSpPr>
            <p:nvPr/>
          </p:nvSpPr>
          <p:spPr bwMode="auto">
            <a:xfrm>
              <a:off x="2160" y="1032"/>
              <a:ext cx="1278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indent="304800"/>
              <a:r>
                <a:rPr lang="zh-CN" altLang="en-US" sz="2000" baseline="0" dirty="0">
                  <a:solidFill>
                    <a:srgbClr val="000000"/>
                  </a:solidFill>
                </a:rPr>
                <a:t>，称似然比；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885" name="Rectangle 20"/>
              <p:cNvSpPr>
                <a:spLocks noChangeArrowheads="1"/>
              </p:cNvSpPr>
              <p:nvPr/>
            </p:nvSpPr>
            <p:spPr bwMode="auto">
              <a:xfrm>
                <a:off x="4932040" y="2464646"/>
                <a:ext cx="3657646" cy="5929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baseline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000" i="1" baseline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baseline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altLang="zh-CN" sz="2000" b="0" i="1" baseline="0" smtClean="0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000" b="0" i="1" baseline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000" b="0" i="1" baseline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baseline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baseline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sz="2000" b="0" i="1" baseline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US" altLang="zh-CN" sz="2000" b="0" i="1" baseline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0" i="1" baseline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baseline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sz="2000" b="0" i="1" baseline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22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baseline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en-US" altLang="zh-CN" sz="2000" b="0" i="1" baseline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b="0" i="1" baseline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000" b="0" i="1" baseline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000" b="0" i="1" baseline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baseline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11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altLang="en-US" sz="2000" baseline="0" dirty="0" smtClean="0">
                    <a:solidFill>
                      <a:srgbClr val="000000"/>
                    </a:solidFill>
                  </a:rPr>
                  <a:t>，</a:t>
                </a:r>
                <a:r>
                  <a:rPr lang="zh-CN" altLang="en-US" sz="2000" baseline="0" dirty="0">
                    <a:solidFill>
                      <a:srgbClr val="000000"/>
                    </a:solidFill>
                  </a:rPr>
                  <a:t>为阈值。</a:t>
                </a:r>
              </a:p>
            </p:txBody>
          </p:sp>
        </mc:Choice>
        <mc:Fallback xmlns="">
          <p:sp>
            <p:nvSpPr>
              <p:cNvPr id="36885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2040" y="2464646"/>
                <a:ext cx="3657646" cy="5929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676" name="Group 52"/>
          <p:cNvGrpSpPr>
            <a:grpSpLocks/>
          </p:cNvGrpSpPr>
          <p:nvPr/>
        </p:nvGrpSpPr>
        <p:grpSpPr bwMode="auto">
          <a:xfrm>
            <a:off x="257174" y="4017558"/>
            <a:ext cx="3025775" cy="401638"/>
            <a:chOff x="416" y="2735"/>
            <a:chExt cx="1906" cy="253"/>
          </a:xfrm>
        </p:grpSpPr>
        <p:sp>
          <p:nvSpPr>
            <p:cNvPr id="36882" name="Rectangle 24"/>
            <p:cNvSpPr>
              <a:spLocks noChangeArrowheads="1"/>
            </p:cNvSpPr>
            <p:nvPr/>
          </p:nvSpPr>
          <p:spPr bwMode="auto">
            <a:xfrm>
              <a:off x="416" y="2735"/>
              <a:ext cx="190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indent="762000"/>
              <a:r>
                <a:rPr lang="en-US" altLang="zh-CN" sz="2000" baseline="0" dirty="0">
                  <a:solidFill>
                    <a:srgbClr val="000000"/>
                  </a:solidFill>
                  <a:latin typeface="Times New Roman" pitchFamily="18" charset="0"/>
                </a:rPr>
                <a:t>② </a:t>
              </a:r>
              <a:r>
                <a:rPr lang="zh-CN" altLang="en-US" sz="2000" baseline="0" dirty="0" smtClean="0">
                  <a:solidFill>
                    <a:srgbClr val="000000"/>
                  </a:solidFill>
                  <a:latin typeface="Times New Roman" pitchFamily="18" charset="0"/>
                </a:rPr>
                <a:t>计算阈值     </a:t>
              </a:r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。</a:t>
              </a:r>
            </a:p>
          </p:txBody>
        </p:sp>
        <p:graphicFrame>
          <p:nvGraphicFramePr>
            <p:cNvPr id="36883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702643"/>
                </p:ext>
              </p:extLst>
            </p:nvPr>
          </p:nvGraphicFramePr>
          <p:xfrm>
            <a:off x="1771" y="2777"/>
            <a:ext cx="193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1473" name="公式" r:id="rId7" imgW="203024" imgH="215713" progId="Equation.3">
                    <p:embed/>
                  </p:oleObj>
                </mc:Choice>
                <mc:Fallback>
                  <p:oleObj name="公式" r:id="rId7" imgW="203024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1" y="2777"/>
                          <a:ext cx="193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75" name="Group 51"/>
          <p:cNvGrpSpPr>
            <a:grpSpLocks/>
          </p:cNvGrpSpPr>
          <p:nvPr/>
        </p:nvGrpSpPr>
        <p:grpSpPr bwMode="auto">
          <a:xfrm>
            <a:off x="249253" y="4306886"/>
            <a:ext cx="4322747" cy="709613"/>
            <a:chOff x="432" y="2928"/>
            <a:chExt cx="2170" cy="447"/>
          </a:xfrm>
        </p:grpSpPr>
        <p:sp>
          <p:nvSpPr>
            <p:cNvPr id="36880" name="Rectangle 27"/>
            <p:cNvSpPr>
              <a:spLocks noChangeArrowheads="1"/>
            </p:cNvSpPr>
            <p:nvPr/>
          </p:nvSpPr>
          <p:spPr bwMode="auto">
            <a:xfrm>
              <a:off x="432" y="2928"/>
              <a:ext cx="2170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indent="762000"/>
              <a:r>
                <a:rPr lang="en-US" altLang="zh-CN" sz="2000" baseline="0" dirty="0">
                  <a:solidFill>
                    <a:srgbClr val="000000"/>
                  </a:solidFill>
                  <a:latin typeface="Times New Roman" pitchFamily="18" charset="0"/>
                </a:rPr>
                <a:t>③ </a:t>
              </a:r>
              <a:r>
                <a:rPr lang="zh-CN" altLang="en-US" sz="2000" baseline="0" dirty="0" smtClean="0">
                  <a:solidFill>
                    <a:srgbClr val="000000"/>
                  </a:solidFill>
                  <a:latin typeface="Times New Roman" pitchFamily="18" charset="0"/>
                </a:rPr>
                <a:t>计算似然比           </a:t>
              </a:r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。</a:t>
              </a:r>
            </a:p>
          </p:txBody>
        </p:sp>
        <p:graphicFrame>
          <p:nvGraphicFramePr>
            <p:cNvPr id="36881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2971697"/>
                </p:ext>
              </p:extLst>
            </p:nvPr>
          </p:nvGraphicFramePr>
          <p:xfrm>
            <a:off x="1667" y="3046"/>
            <a:ext cx="255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1474" name="公式" r:id="rId9" imgW="406048" imgH="215713" progId="Equation.3">
                    <p:embed/>
                  </p:oleObj>
                </mc:Choice>
                <mc:Fallback>
                  <p:oleObj name="公式" r:id="rId9" imgW="406048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7" y="3046"/>
                          <a:ext cx="255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53" name="Rectangle 29"/>
          <p:cNvSpPr>
            <a:spLocks noChangeArrowheads="1"/>
          </p:cNvSpPr>
          <p:nvPr/>
        </p:nvSpPr>
        <p:spPr bwMode="auto">
          <a:xfrm>
            <a:off x="996287" y="3615267"/>
            <a:ext cx="306387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① 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定义损失函数</a:t>
            </a:r>
            <a:r>
              <a:rPr lang="en-US" altLang="zh-CN" sz="2000" i="1" baseline="0" dirty="0" err="1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zh-CN" sz="2000" i="1" baseline="-25000" dirty="0" err="1">
                <a:solidFill>
                  <a:srgbClr val="000000"/>
                </a:solidFill>
                <a:latin typeface="Times New Roman" pitchFamily="18" charset="0"/>
              </a:rPr>
              <a:t>ij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  <p:grpSp>
        <p:nvGrpSpPr>
          <p:cNvPr id="26677" name="Group 53"/>
          <p:cNvGrpSpPr>
            <a:grpSpLocks/>
          </p:cNvGrpSpPr>
          <p:nvPr/>
        </p:nvGrpSpPr>
        <p:grpSpPr bwMode="auto">
          <a:xfrm>
            <a:off x="996288" y="4847102"/>
            <a:ext cx="3575050" cy="1454150"/>
            <a:chOff x="912" y="3285"/>
            <a:chExt cx="2252" cy="916"/>
          </a:xfrm>
        </p:grpSpPr>
        <p:graphicFrame>
          <p:nvGraphicFramePr>
            <p:cNvPr id="36876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4333453"/>
                </p:ext>
              </p:extLst>
            </p:nvPr>
          </p:nvGraphicFramePr>
          <p:xfrm>
            <a:off x="1175" y="3318"/>
            <a:ext cx="1899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1475" name="公式" r:id="rId11" imgW="1675673" imgH="215806" progId="Equation.3">
                    <p:embed/>
                  </p:oleObj>
                </mc:Choice>
                <mc:Fallback>
                  <p:oleObj name="公式" r:id="rId11" imgW="1675673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5" y="3318"/>
                          <a:ext cx="1899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7" name="Rectangle 33"/>
            <p:cNvSpPr>
              <a:spLocks noChangeArrowheads="1"/>
            </p:cNvSpPr>
            <p:nvPr/>
          </p:nvSpPr>
          <p:spPr bwMode="auto">
            <a:xfrm>
              <a:off x="912" y="3285"/>
              <a:ext cx="27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 baseline="0" dirty="0">
                  <a:solidFill>
                    <a:srgbClr val="000000"/>
                  </a:solidFill>
                  <a:latin typeface="Times New Roman" pitchFamily="18" charset="0"/>
                </a:rPr>
                <a:t>④</a:t>
              </a:r>
            </a:p>
          </p:txBody>
        </p:sp>
        <p:graphicFrame>
          <p:nvGraphicFramePr>
            <p:cNvPr id="36878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4831623"/>
                </p:ext>
              </p:extLst>
            </p:nvPr>
          </p:nvGraphicFramePr>
          <p:xfrm>
            <a:off x="1155" y="3954"/>
            <a:ext cx="200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1476" name="公式" r:id="rId13" imgW="1701800" imgH="215900" progId="Equation.3">
                    <p:embed/>
                  </p:oleObj>
                </mc:Choice>
                <mc:Fallback>
                  <p:oleObj name="公式" r:id="rId13" imgW="1701800" imgH="215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5" y="3954"/>
                          <a:ext cx="200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9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6173659"/>
                </p:ext>
              </p:extLst>
            </p:nvPr>
          </p:nvGraphicFramePr>
          <p:xfrm>
            <a:off x="1160" y="3636"/>
            <a:ext cx="1959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1477" name="公式" r:id="rId15" imgW="1688367" imgH="215806" progId="Equation.3">
                    <p:embed/>
                  </p:oleObj>
                </mc:Choice>
                <mc:Fallback>
                  <p:oleObj name="公式" r:id="rId15" imgW="1688367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0" y="3636"/>
                          <a:ext cx="1959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矩形 1"/>
          <p:cNvSpPr>
            <a:spLocks noChangeArrowheads="1"/>
          </p:cNvSpPr>
          <p:nvPr/>
        </p:nvSpPr>
        <p:spPr bwMode="auto">
          <a:xfrm>
            <a:off x="8575675" y="6318283"/>
            <a:ext cx="568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9A19B9-F03F-4395-8C85-1C7871C3CDFC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2800" dirty="0"/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4.2 </a:t>
            </a:r>
            <a:r>
              <a:rPr lang="zh-CN" altLang="en-US" kern="0" dirty="0" smtClean="0"/>
              <a:t>贝叶斯决策</a:t>
            </a:r>
            <a:endParaRPr lang="zh-CN" altLang="zh-CN" kern="0" dirty="0" smtClean="0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257174" y="1336536"/>
            <a:ext cx="660659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baseline="0" dirty="0" smtClean="0">
                <a:solidFill>
                  <a:srgbClr val="000000"/>
                </a:solidFill>
                <a:latin typeface="Times New Roman" pitchFamily="18" charset="0"/>
              </a:rPr>
              <a:t>4.2.2   </a:t>
            </a:r>
            <a:r>
              <a:rPr lang="zh-CN" altLang="en-US" sz="2400" baseline="0" dirty="0" smtClean="0">
                <a:solidFill>
                  <a:srgbClr val="000000"/>
                </a:solidFill>
                <a:latin typeface="Times New Roman" pitchFamily="18" charset="0"/>
              </a:rPr>
              <a:t>最小风险贝叶斯决策：决策规则（续）</a:t>
            </a:r>
            <a:endParaRPr lang="zh-CN" altLang="en-US" sz="24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6326" y="1800382"/>
            <a:ext cx="3865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两</a:t>
            </a:r>
            <a:r>
              <a:rPr lang="zh-CN" altLang="en-US" sz="2000" dirty="0" smtClean="0"/>
              <a:t>类情况的贝叶斯化简（续）</a:t>
            </a:r>
            <a:endParaRPr lang="zh-CN" altLang="en-US" sz="2000" dirty="0"/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671120" y="3212976"/>
            <a:ext cx="1977121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 anchorCtr="1">
            <a:spAutoFit/>
          </a:bodyPr>
          <a:lstStyle/>
          <a:p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则判决步骤为：</a:t>
            </a:r>
            <a:endParaRPr lang="zh-CN" altLang="en-US" sz="20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0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3" grpId="0"/>
      <p:bldP spid="3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488824"/>
              </p:ext>
            </p:extLst>
          </p:nvPr>
        </p:nvGraphicFramePr>
        <p:xfrm>
          <a:off x="2102031" y="2286507"/>
          <a:ext cx="3857030" cy="391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619" name="公式" r:id="rId4" imgW="1777229" imgH="215806" progId="Equation.3">
                  <p:embed/>
                </p:oleObj>
              </mc:Choice>
              <mc:Fallback>
                <p:oleObj name="公式" r:id="rId4" imgW="177722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2031" y="2286507"/>
                        <a:ext cx="3857030" cy="391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8251"/>
              </p:ext>
            </p:extLst>
          </p:nvPr>
        </p:nvGraphicFramePr>
        <p:xfrm>
          <a:off x="2051720" y="3159680"/>
          <a:ext cx="4118699" cy="405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620" name="公式" r:id="rId6" imgW="2057400" imgH="215900" progId="Equation.3">
                  <p:embed/>
                </p:oleObj>
              </mc:Choice>
              <mc:Fallback>
                <p:oleObj name="公式" r:id="rId6" imgW="20574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159680"/>
                        <a:ext cx="4118699" cy="405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" name="Rectangle 40"/>
          <p:cNvSpPr>
            <a:spLocks noChangeArrowheads="1"/>
          </p:cNvSpPr>
          <p:nvPr/>
        </p:nvSpPr>
        <p:spPr bwMode="auto">
          <a:xfrm>
            <a:off x="313786" y="1860744"/>
            <a:ext cx="7170851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例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4.2   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在细胞识别中，病变细胞和正常细胞的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先验概率分别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为</a:t>
            </a:r>
          </a:p>
        </p:txBody>
      </p:sp>
      <p:sp>
        <p:nvSpPr>
          <p:cNvPr id="37897" name="Rectangle 41"/>
          <p:cNvSpPr>
            <a:spLocks noChangeArrowheads="1"/>
          </p:cNvSpPr>
          <p:nvPr/>
        </p:nvSpPr>
        <p:spPr bwMode="auto">
          <a:xfrm>
            <a:off x="363266" y="2742495"/>
            <a:ext cx="7342372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现有一待识别细胞，观察值为</a:t>
            </a:r>
            <a:r>
              <a:rPr lang="en-US" altLang="zh-CN" sz="20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， 从类概率密度分布曲线上查得</a:t>
            </a:r>
          </a:p>
        </p:txBody>
      </p:sp>
      <p:sp>
        <p:nvSpPr>
          <p:cNvPr id="37898" name="Rectangle 42"/>
          <p:cNvSpPr>
            <a:spLocks noChangeArrowheads="1"/>
          </p:cNvSpPr>
          <p:nvPr/>
        </p:nvSpPr>
        <p:spPr bwMode="auto">
          <a:xfrm>
            <a:off x="395537" y="3645024"/>
            <a:ext cx="7488832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损失函数分别为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itchFamily="18" charset="0"/>
              </a:rPr>
              <a:t>11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=0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itchFamily="18" charset="0"/>
              </a:rPr>
              <a:t>21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=10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， 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itchFamily="18" charset="0"/>
              </a:rPr>
              <a:t>22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=0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itchFamily="18" charset="0"/>
              </a:rPr>
              <a:t>12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=1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。按最小风险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贝叶斯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决策分类。</a:t>
            </a:r>
          </a:p>
        </p:txBody>
      </p:sp>
      <p:sp>
        <p:nvSpPr>
          <p:cNvPr id="37900" name="Rectangle 69"/>
          <p:cNvSpPr>
            <a:spLocks noChangeArrowheads="1"/>
          </p:cNvSpPr>
          <p:nvPr/>
        </p:nvSpPr>
        <p:spPr bwMode="auto">
          <a:xfrm>
            <a:off x="0" y="3362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575675" y="6318283"/>
            <a:ext cx="568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9A19B9-F03F-4395-8C85-1C7871C3CDFC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2800" dirty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4.2 </a:t>
            </a:r>
            <a:r>
              <a:rPr lang="zh-CN" altLang="en-US" kern="0" dirty="0" smtClean="0"/>
              <a:t>贝叶斯决策</a:t>
            </a:r>
            <a:endParaRPr lang="zh-CN" altLang="zh-CN" kern="0" dirty="0" smtClean="0"/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313786" y="1336536"/>
            <a:ext cx="506771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baseline="0" dirty="0" smtClean="0">
                <a:solidFill>
                  <a:srgbClr val="000000"/>
                </a:solidFill>
                <a:latin typeface="Times New Roman" pitchFamily="18" charset="0"/>
              </a:rPr>
              <a:t>4.2.2   </a:t>
            </a:r>
            <a:r>
              <a:rPr lang="zh-CN" altLang="en-US" sz="2400" baseline="0" dirty="0" smtClean="0">
                <a:solidFill>
                  <a:srgbClr val="000000"/>
                </a:solidFill>
                <a:latin typeface="Times New Roman" pitchFamily="18" charset="0"/>
              </a:rPr>
              <a:t>最小风险贝叶斯决策：例子</a:t>
            </a:r>
            <a:endParaRPr lang="zh-CN" altLang="en-US" sz="24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2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708499"/>
              </p:ext>
            </p:extLst>
          </p:nvPr>
        </p:nvGraphicFramePr>
        <p:xfrm>
          <a:off x="1187624" y="4797152"/>
          <a:ext cx="2153569" cy="787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621" name="公式" r:id="rId8" imgW="1193800" imgH="431800" progId="Equation.3">
                  <p:embed/>
                </p:oleObj>
              </mc:Choice>
              <mc:Fallback>
                <p:oleObj name="公式" r:id="rId8" imgW="1193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797152"/>
                        <a:ext cx="2153569" cy="7877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75546" y="5805264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关键：计算似然比和阈值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34452" y="4614627"/>
                <a:ext cx="3937809" cy="1004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452" y="4614627"/>
                <a:ext cx="3937809" cy="100495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64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165749"/>
              </p:ext>
            </p:extLst>
          </p:nvPr>
        </p:nvGraphicFramePr>
        <p:xfrm>
          <a:off x="2102031" y="2286507"/>
          <a:ext cx="3857030" cy="391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554" name="公式" r:id="rId4" imgW="1777229" imgH="215806" progId="Equation.3">
                  <p:embed/>
                </p:oleObj>
              </mc:Choice>
              <mc:Fallback>
                <p:oleObj name="公式" r:id="rId4" imgW="177722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2031" y="2286507"/>
                        <a:ext cx="3857030" cy="391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454213"/>
              </p:ext>
            </p:extLst>
          </p:nvPr>
        </p:nvGraphicFramePr>
        <p:xfrm>
          <a:off x="2051720" y="3159680"/>
          <a:ext cx="4118699" cy="405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555" name="公式" r:id="rId6" imgW="2057400" imgH="215900" progId="Equation.3">
                  <p:embed/>
                </p:oleObj>
              </mc:Choice>
              <mc:Fallback>
                <p:oleObj name="公式" r:id="rId6" imgW="20574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159680"/>
                        <a:ext cx="4118699" cy="405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715" name="Group 67"/>
          <p:cNvGrpSpPr>
            <a:grpSpLocks/>
          </p:cNvGrpSpPr>
          <p:nvPr/>
        </p:nvGrpSpPr>
        <p:grpSpPr bwMode="auto">
          <a:xfrm>
            <a:off x="-190036" y="4508979"/>
            <a:ext cx="4194175" cy="427038"/>
            <a:chOff x="27" y="1947"/>
            <a:chExt cx="2642" cy="269"/>
          </a:xfrm>
        </p:grpSpPr>
        <p:sp>
          <p:nvSpPr>
            <p:cNvPr id="37902" name="Rectangle 53"/>
            <p:cNvSpPr>
              <a:spLocks noChangeArrowheads="1"/>
            </p:cNvSpPr>
            <p:nvPr/>
          </p:nvSpPr>
          <p:spPr bwMode="auto">
            <a:xfrm>
              <a:off x="27" y="1963"/>
              <a:ext cx="2642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 anchorCtr="1">
              <a:spAutoFit/>
            </a:bodyPr>
            <a:lstStyle/>
            <a:p>
              <a:pPr eaLnBrk="0" hangingPunct="0"/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解：计算     和           得：</a:t>
              </a:r>
            </a:p>
          </p:txBody>
        </p:sp>
        <p:graphicFrame>
          <p:nvGraphicFramePr>
            <p:cNvPr id="37903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4230035"/>
                </p:ext>
              </p:extLst>
            </p:nvPr>
          </p:nvGraphicFramePr>
          <p:xfrm>
            <a:off x="1501" y="1992"/>
            <a:ext cx="362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7556" name="公式" r:id="rId8" imgW="406048" imgH="215713" progId="Equation.3">
                    <p:embed/>
                  </p:oleObj>
                </mc:Choice>
                <mc:Fallback>
                  <p:oleObj name="公式" r:id="rId8" imgW="406048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1" y="1992"/>
                          <a:ext cx="362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4" name="Object 32"/>
            <p:cNvGraphicFramePr>
              <a:graphicFrameLocks noChangeAspect="1"/>
            </p:cNvGraphicFramePr>
            <p:nvPr/>
          </p:nvGraphicFramePr>
          <p:xfrm>
            <a:off x="1073" y="1947"/>
            <a:ext cx="22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7557" name="公式" r:id="rId10" imgW="203024" imgH="215713" progId="Equation.3">
                    <p:embed/>
                  </p:oleObj>
                </mc:Choice>
                <mc:Fallback>
                  <p:oleObj name="公式" r:id="rId10" imgW="203024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3" y="1947"/>
                          <a:ext cx="225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67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955963"/>
              </p:ext>
            </p:extLst>
          </p:nvPr>
        </p:nvGraphicFramePr>
        <p:xfrm>
          <a:off x="363266" y="4936017"/>
          <a:ext cx="3161084" cy="726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558" name="公式" r:id="rId12" imgW="1892300" imgH="431800" progId="Equation.3">
                  <p:embed/>
                </p:oleObj>
              </mc:Choice>
              <mc:Fallback>
                <p:oleObj name="公式" r:id="rId12" imgW="1892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66" y="4936017"/>
                        <a:ext cx="3161084" cy="7265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687769"/>
              </p:ext>
            </p:extLst>
          </p:nvPr>
        </p:nvGraphicFramePr>
        <p:xfrm>
          <a:off x="1835696" y="5886483"/>
          <a:ext cx="1440160" cy="37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559" name="公式" r:id="rId14" imgW="837836" imgH="215806" progId="Equation.3">
                  <p:embed/>
                </p:oleObj>
              </mc:Choice>
              <mc:Fallback>
                <p:oleObj name="公式" r:id="rId14" imgW="83783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5886483"/>
                        <a:ext cx="1440160" cy="37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513695"/>
              </p:ext>
            </p:extLst>
          </p:nvPr>
        </p:nvGraphicFramePr>
        <p:xfrm>
          <a:off x="3300281" y="5915992"/>
          <a:ext cx="932395" cy="345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560" name="公式" r:id="rId16" imgW="583693" imgH="215713" progId="Equation.3">
                  <p:embed/>
                </p:oleObj>
              </mc:Choice>
              <mc:Fallback>
                <p:oleObj name="公式" r:id="rId16" imgW="583693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281" y="5915992"/>
                        <a:ext cx="932395" cy="3450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" name="Rectangle 40"/>
          <p:cNvSpPr>
            <a:spLocks noChangeArrowheads="1"/>
          </p:cNvSpPr>
          <p:nvPr/>
        </p:nvSpPr>
        <p:spPr bwMode="auto">
          <a:xfrm>
            <a:off x="313786" y="1860744"/>
            <a:ext cx="7170851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例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4.2   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在细胞识别中，病变细胞和正常细胞的先验概率 分别为</a:t>
            </a:r>
          </a:p>
        </p:txBody>
      </p:sp>
      <p:sp>
        <p:nvSpPr>
          <p:cNvPr id="37897" name="Rectangle 41"/>
          <p:cNvSpPr>
            <a:spLocks noChangeArrowheads="1"/>
          </p:cNvSpPr>
          <p:nvPr/>
        </p:nvSpPr>
        <p:spPr bwMode="auto">
          <a:xfrm>
            <a:off x="363266" y="2742495"/>
            <a:ext cx="7342372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现有一待识别细胞，观察值为</a:t>
            </a:r>
            <a:r>
              <a:rPr lang="en-US" altLang="zh-CN" sz="20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， 从类概率密度分布曲线上查得</a:t>
            </a:r>
          </a:p>
        </p:txBody>
      </p:sp>
      <p:sp>
        <p:nvSpPr>
          <p:cNvPr id="37898" name="Rectangle 42"/>
          <p:cNvSpPr>
            <a:spLocks noChangeArrowheads="1"/>
          </p:cNvSpPr>
          <p:nvPr/>
        </p:nvSpPr>
        <p:spPr bwMode="auto">
          <a:xfrm>
            <a:off x="395536" y="3645024"/>
            <a:ext cx="8499475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损失函数分别为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itchFamily="18" charset="0"/>
              </a:rPr>
              <a:t>11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=0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itchFamily="18" charset="0"/>
              </a:rPr>
              <a:t>21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=10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， 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itchFamily="18" charset="0"/>
              </a:rPr>
              <a:t>22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=0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itchFamily="18" charset="0"/>
              </a:rPr>
              <a:t>12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=1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。按最小风险贝</a:t>
            </a:r>
          </a:p>
          <a:p>
            <a:pPr>
              <a:lnSpc>
                <a:spcPct val="125000"/>
              </a:lnSpc>
            </a:pP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叶斯决策分类。</a:t>
            </a:r>
          </a:p>
        </p:txBody>
      </p:sp>
      <p:sp>
        <p:nvSpPr>
          <p:cNvPr id="27700" name="Rectangle 52"/>
          <p:cNvSpPr>
            <a:spLocks noChangeArrowheads="1"/>
          </p:cNvSpPr>
          <p:nvPr/>
        </p:nvSpPr>
        <p:spPr bwMode="auto">
          <a:xfrm>
            <a:off x="4283968" y="5883571"/>
            <a:ext cx="269557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为病变细胞。 </a:t>
            </a:r>
          </a:p>
        </p:txBody>
      </p:sp>
      <p:sp>
        <p:nvSpPr>
          <p:cNvPr id="37900" name="Rectangle 69"/>
          <p:cNvSpPr>
            <a:spLocks noChangeArrowheads="1"/>
          </p:cNvSpPr>
          <p:nvPr/>
        </p:nvSpPr>
        <p:spPr bwMode="auto">
          <a:xfrm>
            <a:off x="0" y="3362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27716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094260"/>
              </p:ext>
            </p:extLst>
          </p:nvPr>
        </p:nvGraphicFramePr>
        <p:xfrm>
          <a:off x="3626545" y="4869160"/>
          <a:ext cx="4949130" cy="788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561" name="公式" r:id="rId18" imgW="2806700" imgH="444500" progId="Equation.3">
                  <p:embed/>
                </p:oleObj>
              </mc:Choice>
              <mc:Fallback>
                <p:oleObj name="公式" r:id="rId18" imgW="28067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6545" y="4869160"/>
                        <a:ext cx="4949130" cy="7887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575675" y="6318283"/>
            <a:ext cx="568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9A19B9-F03F-4395-8C85-1C7871C3CDFC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2800" dirty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4.2 </a:t>
            </a:r>
            <a:r>
              <a:rPr lang="zh-CN" altLang="en-US" kern="0" dirty="0" smtClean="0"/>
              <a:t>贝叶斯决策</a:t>
            </a:r>
            <a:endParaRPr lang="zh-CN" altLang="zh-CN" kern="0" dirty="0" smtClean="0"/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313786" y="1336536"/>
            <a:ext cx="506771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baseline="0" dirty="0" smtClean="0">
                <a:solidFill>
                  <a:srgbClr val="000000"/>
                </a:solidFill>
                <a:latin typeface="Times New Roman" pitchFamily="18" charset="0"/>
              </a:rPr>
              <a:t>4.2.2   </a:t>
            </a:r>
            <a:r>
              <a:rPr lang="zh-CN" altLang="en-US" sz="2400" baseline="0" dirty="0" smtClean="0">
                <a:solidFill>
                  <a:srgbClr val="000000"/>
                </a:solidFill>
                <a:latin typeface="Times New Roman" pitchFamily="18" charset="0"/>
              </a:rPr>
              <a:t>最小风险贝叶斯决策：例子</a:t>
            </a:r>
            <a:endParaRPr lang="zh-CN" altLang="en-US" sz="24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34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0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49725"/>
              </p:ext>
            </p:extLst>
          </p:nvPr>
        </p:nvGraphicFramePr>
        <p:xfrm>
          <a:off x="3491880" y="2087954"/>
          <a:ext cx="889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416" name="公式" r:id="rId4" imgW="444307" imgH="228501" progId="Equation.3">
                  <p:embed/>
                </p:oleObj>
              </mc:Choice>
              <mc:Fallback>
                <p:oleObj name="公式" r:id="rId4" imgW="444307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2087954"/>
                        <a:ext cx="889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864249"/>
              </p:ext>
            </p:extLst>
          </p:nvPr>
        </p:nvGraphicFramePr>
        <p:xfrm>
          <a:off x="4499992" y="2077650"/>
          <a:ext cx="165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417" name="公式" r:id="rId6" imgW="825500" imgH="241300" progId="Equation.3">
                  <p:embed/>
                </p:oleObj>
              </mc:Choice>
              <mc:Fallback>
                <p:oleObj name="公式" r:id="rId6" imgW="825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2077650"/>
                        <a:ext cx="1651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6"/>
          <p:cNvSpPr>
            <a:spLocks noChangeArrowheads="1"/>
          </p:cNvSpPr>
          <p:nvPr/>
        </p:nvSpPr>
        <p:spPr bwMode="auto">
          <a:xfrm>
            <a:off x="596900" y="2077650"/>
            <a:ext cx="3054339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indent="304800"/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损失函数为特殊情况：</a:t>
            </a:r>
          </a:p>
        </p:txBody>
      </p:sp>
      <p:sp>
        <p:nvSpPr>
          <p:cNvPr id="38918" name="Rectangle 11"/>
          <p:cNvSpPr>
            <a:spLocks noChangeArrowheads="1"/>
          </p:cNvSpPr>
          <p:nvPr/>
        </p:nvSpPr>
        <p:spPr bwMode="auto">
          <a:xfrm>
            <a:off x="-120709" y="2479941"/>
            <a:ext cx="2970213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lvl="1">
              <a:tabLst>
                <a:tab pos="228600" algn="l"/>
              </a:tabLst>
            </a:pP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1) 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多类情况</a:t>
            </a:r>
          </a:p>
        </p:txBody>
      </p:sp>
      <p:graphicFrame>
        <p:nvGraphicFramePr>
          <p:cNvPr id="3891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846449"/>
              </p:ext>
            </p:extLst>
          </p:nvPr>
        </p:nvGraphicFramePr>
        <p:xfrm>
          <a:off x="438151" y="4221088"/>
          <a:ext cx="4709914" cy="780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418" name="公式" r:id="rId8" imgW="2679700" imgH="444500" progId="Equation.3">
                  <p:embed/>
                </p:oleObj>
              </mc:Choice>
              <mc:Fallback>
                <p:oleObj name="公式" r:id="rId8" imgW="26797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1" y="4221088"/>
                        <a:ext cx="4709914" cy="7801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354932"/>
              </p:ext>
            </p:extLst>
          </p:nvPr>
        </p:nvGraphicFramePr>
        <p:xfrm>
          <a:off x="5066176" y="4437112"/>
          <a:ext cx="2560392" cy="374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419" name="公式" r:id="rId10" imgW="1562100" imgH="228600" progId="Equation.3">
                  <p:embed/>
                </p:oleObj>
              </mc:Choice>
              <mc:Fallback>
                <p:oleObj name="公式" r:id="rId10" imgW="1562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6176" y="4437112"/>
                        <a:ext cx="2560392" cy="3748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1" name="Rectangle 23"/>
          <p:cNvSpPr>
            <a:spLocks noChangeArrowheads="1"/>
          </p:cNvSpPr>
          <p:nvPr/>
        </p:nvSpPr>
        <p:spPr bwMode="auto">
          <a:xfrm>
            <a:off x="361950" y="3933056"/>
            <a:ext cx="4602163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(0-1)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情况下，         可改写成：</a:t>
            </a:r>
          </a:p>
        </p:txBody>
      </p:sp>
      <p:graphicFrame>
        <p:nvGraphicFramePr>
          <p:cNvPr id="389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061909"/>
              </p:ext>
            </p:extLst>
          </p:nvPr>
        </p:nvGraphicFramePr>
        <p:xfrm>
          <a:off x="1958152" y="3971593"/>
          <a:ext cx="525521" cy="325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420" name="公式" r:id="rId12" imgW="368300" imgH="228600" progId="Equation.3">
                  <p:embed/>
                </p:oleObj>
              </mc:Choice>
              <mc:Fallback>
                <p:oleObj name="公式" r:id="rId12" imgW="368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152" y="3971593"/>
                        <a:ext cx="525521" cy="3252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075429"/>
              </p:ext>
            </p:extLst>
          </p:nvPr>
        </p:nvGraphicFramePr>
        <p:xfrm>
          <a:off x="1673614" y="5445224"/>
          <a:ext cx="5508773" cy="414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421" name="公式" r:id="rId14" imgW="3035300" imgH="228600" progId="Equation.3">
                  <p:embed/>
                </p:oleObj>
              </mc:Choice>
              <mc:Fallback>
                <p:oleObj name="公式" r:id="rId14" imgW="3035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614" y="5445224"/>
                        <a:ext cx="5508773" cy="4149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10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414550"/>
              </p:ext>
            </p:extLst>
          </p:nvPr>
        </p:nvGraphicFramePr>
        <p:xfrm>
          <a:off x="482601" y="5072063"/>
          <a:ext cx="2505224" cy="387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422" name="公式" r:id="rId16" imgW="1447800" imgH="228600" progId="Equation.3">
                  <p:embed/>
                </p:oleObj>
              </mc:Choice>
              <mc:Fallback>
                <p:oleObj name="公式" r:id="rId16" imgW="1447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1" y="5072063"/>
                        <a:ext cx="2505224" cy="3872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25" name="Group 56"/>
          <p:cNvGrpSpPr>
            <a:grpSpLocks/>
          </p:cNvGrpSpPr>
          <p:nvPr/>
        </p:nvGrpSpPr>
        <p:grpSpPr bwMode="auto">
          <a:xfrm>
            <a:off x="606888" y="2717384"/>
            <a:ext cx="6883401" cy="1252538"/>
            <a:chOff x="537" y="1124"/>
            <a:chExt cx="4336" cy="789"/>
          </a:xfrm>
        </p:grpSpPr>
        <p:sp>
          <p:nvSpPr>
            <p:cNvPr id="38928" name="Rectangle 41"/>
            <p:cNvSpPr>
              <a:spLocks noChangeArrowheads="1"/>
            </p:cNvSpPr>
            <p:nvPr/>
          </p:nvSpPr>
          <p:spPr bwMode="auto">
            <a:xfrm>
              <a:off x="2944" y="1209"/>
              <a:ext cx="192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8A3B">
                      <a:alpha val="54901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2400" baseline="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zh-CN" altLang="en-US" sz="2400" baseline="0" dirty="0" smtClean="0">
                  <a:solidFill>
                    <a:srgbClr val="000000"/>
                  </a:solidFill>
                  <a:latin typeface="Times New Roman" pitchFamily="18" charset="0"/>
                </a:rPr>
                <a:t>， </a:t>
              </a:r>
              <a:r>
                <a:rPr lang="en-US" altLang="zh-CN" sz="2400" i="1" baseline="0" dirty="0" err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r>
                <a:rPr lang="en-US" altLang="zh-CN" sz="2400" baseline="0" dirty="0">
                  <a:solidFill>
                    <a:srgbClr val="000000"/>
                  </a:solidFill>
                  <a:latin typeface="Times New Roman" pitchFamily="18" charset="0"/>
                </a:rPr>
                <a:t>=1,2,…,</a:t>
              </a:r>
              <a:r>
                <a:rPr lang="en-US" altLang="zh-CN" sz="2400" i="1" baseline="0" dirty="0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  <a:r>
                <a:rPr lang="en-US" altLang="zh-CN" sz="2400" baseline="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38929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9613985"/>
                </p:ext>
              </p:extLst>
            </p:nvPr>
          </p:nvGraphicFramePr>
          <p:xfrm>
            <a:off x="1643" y="1637"/>
            <a:ext cx="1392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423" name="公式" r:id="rId18" imgW="1231366" imgH="228501" progId="Equation.3">
                    <p:embed/>
                  </p:oleObj>
                </mc:Choice>
                <mc:Fallback>
                  <p:oleObj name="公式" r:id="rId18" imgW="1231366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3" y="1637"/>
                          <a:ext cx="1392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30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7363915"/>
                </p:ext>
              </p:extLst>
            </p:nvPr>
          </p:nvGraphicFramePr>
          <p:xfrm>
            <a:off x="3575" y="1638"/>
            <a:ext cx="532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424" name="公式" r:id="rId20" imgW="482391" imgH="228501" progId="Equation.3">
                    <p:embed/>
                  </p:oleObj>
                </mc:Choice>
                <mc:Fallback>
                  <p:oleObj name="公式" r:id="rId20" imgW="482391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5" y="1638"/>
                          <a:ext cx="532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1" name="Rectangle 46"/>
            <p:cNvSpPr>
              <a:spLocks noChangeArrowheads="1"/>
            </p:cNvSpPr>
            <p:nvPr/>
          </p:nvSpPr>
          <p:spPr bwMode="auto">
            <a:xfrm>
              <a:off x="3127" y="1642"/>
              <a:ext cx="438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，则</a:t>
              </a:r>
              <a:endParaRPr lang="zh-CN" altLang="en-US" sz="2000" baseline="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8932" name="Rectangle 47"/>
            <p:cNvSpPr>
              <a:spLocks noChangeArrowheads="1"/>
            </p:cNvSpPr>
            <p:nvPr/>
          </p:nvSpPr>
          <p:spPr bwMode="auto">
            <a:xfrm>
              <a:off x="1399" y="1660"/>
              <a:ext cx="27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 anchorCtr="1">
              <a:spAutoFit/>
            </a:bodyPr>
            <a:lstStyle/>
            <a:p>
              <a:pPr algn="ctr" eaLnBrk="0" hangingPunct="0"/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若</a:t>
              </a:r>
            </a:p>
          </p:txBody>
        </p:sp>
        <p:graphicFrame>
          <p:nvGraphicFramePr>
            <p:cNvPr id="38933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6713139"/>
                </p:ext>
              </p:extLst>
            </p:nvPr>
          </p:nvGraphicFramePr>
          <p:xfrm>
            <a:off x="1311" y="1124"/>
            <a:ext cx="1939" cy="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425" name="公式" r:id="rId22" imgW="1866090" imgH="444307" progId="Equation.3">
                    <p:embed/>
                  </p:oleObj>
                </mc:Choice>
                <mc:Fallback>
                  <p:oleObj name="公式" r:id="rId22" imgW="1866090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1" y="1124"/>
                          <a:ext cx="1939" cy="4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4" name="Rectangle 49"/>
            <p:cNvSpPr>
              <a:spLocks noChangeArrowheads="1"/>
            </p:cNvSpPr>
            <p:nvPr/>
          </p:nvSpPr>
          <p:spPr bwMode="auto">
            <a:xfrm>
              <a:off x="537" y="1228"/>
              <a:ext cx="922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 anchorCtr="1">
              <a:spAutoFit/>
            </a:bodyPr>
            <a:lstStyle/>
            <a:p>
              <a:pPr algn="ctr"/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一般形式：</a:t>
              </a:r>
            </a:p>
          </p:txBody>
        </p:sp>
      </p:grpSp>
      <p:graphicFrame>
        <p:nvGraphicFramePr>
          <p:cNvPr id="28726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790113"/>
              </p:ext>
            </p:extLst>
          </p:nvPr>
        </p:nvGraphicFramePr>
        <p:xfrm>
          <a:off x="1997104" y="5866582"/>
          <a:ext cx="41640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426" name="公式" r:id="rId24" imgW="2082800" imgH="228600" progId="Equation.3">
                  <p:embed/>
                </p:oleObj>
              </mc:Choice>
              <mc:Fallback>
                <p:oleObj name="公式" r:id="rId24" imgW="2082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104" y="5866582"/>
                        <a:ext cx="41640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1"/>
          <p:cNvSpPr>
            <a:spLocks noChangeArrowheads="1"/>
          </p:cNvSpPr>
          <p:nvPr/>
        </p:nvSpPr>
        <p:spPr bwMode="auto">
          <a:xfrm>
            <a:off x="8575675" y="6318283"/>
            <a:ext cx="568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9A19B9-F03F-4395-8C85-1C7871C3CDFC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44</a:t>
            </a:fld>
            <a:endParaRPr lang="en-US" altLang="zh-CN" sz="2800" dirty="0"/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4.2 </a:t>
            </a:r>
            <a:r>
              <a:rPr lang="zh-CN" altLang="en-US" kern="0" dirty="0" smtClean="0"/>
              <a:t>贝叶斯决策</a:t>
            </a:r>
            <a:endParaRPr lang="zh-CN" altLang="zh-CN" kern="0" dirty="0" smtClean="0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140188" y="1520677"/>
            <a:ext cx="886362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baseline="0" dirty="0" smtClean="0">
                <a:solidFill>
                  <a:srgbClr val="000000"/>
                </a:solidFill>
                <a:latin typeface="Times New Roman" pitchFamily="18" charset="0"/>
              </a:rPr>
              <a:t>4.2.2   </a:t>
            </a:r>
            <a:r>
              <a:rPr lang="zh-CN" altLang="en-US" sz="2400" baseline="0" dirty="0" smtClean="0">
                <a:solidFill>
                  <a:srgbClr val="000000"/>
                </a:solidFill>
                <a:latin typeface="Times New Roman" pitchFamily="18" charset="0"/>
              </a:rPr>
              <a:t>最小风险贝叶斯决策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：（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0-1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）损失最小风险贝叶斯决策</a:t>
            </a:r>
            <a:endParaRPr lang="zh-CN" altLang="en-US" sz="24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34167" y="590977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即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4502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1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6509"/>
              </p:ext>
            </p:extLst>
          </p:nvPr>
        </p:nvGraphicFramePr>
        <p:xfrm>
          <a:off x="611560" y="4365104"/>
          <a:ext cx="33972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78" name="公式" r:id="rId3" imgW="1726451" imgH="215806" progId="Equation.3">
                  <p:embed/>
                </p:oleObj>
              </mc:Choice>
              <mc:Fallback>
                <p:oleObj name="公式" r:id="rId3" imgW="1726451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365104"/>
                        <a:ext cx="33972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493102"/>
              </p:ext>
            </p:extLst>
          </p:nvPr>
        </p:nvGraphicFramePr>
        <p:xfrm>
          <a:off x="1048128" y="4941168"/>
          <a:ext cx="2596259" cy="374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79" name="公式" r:id="rId5" imgW="1497950" imgH="215806" progId="Equation.3">
                  <p:embed/>
                </p:oleObj>
              </mc:Choice>
              <mc:Fallback>
                <p:oleObj name="公式" r:id="rId5" imgW="1497950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8128" y="4941168"/>
                        <a:ext cx="2596259" cy="3742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327896"/>
              </p:ext>
            </p:extLst>
          </p:nvPr>
        </p:nvGraphicFramePr>
        <p:xfrm>
          <a:off x="3995936" y="4941168"/>
          <a:ext cx="2582492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80" name="公式" r:id="rId7" imgW="1548728" imgH="215806" progId="Equation.3">
                  <p:embed/>
                </p:oleObj>
              </mc:Choice>
              <mc:Fallback>
                <p:oleObj name="公式" r:id="rId7" imgW="1548728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4941168"/>
                        <a:ext cx="2582492" cy="360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407986" y="4045133"/>
            <a:ext cx="3376613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2)  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两类情况</a:t>
            </a:r>
          </a:p>
        </p:txBody>
      </p:sp>
      <p:sp>
        <p:nvSpPr>
          <p:cNvPr id="29735" name="Rectangle 39"/>
          <p:cNvSpPr>
            <a:spLocks noChangeArrowheads="1"/>
          </p:cNvSpPr>
          <p:nvPr/>
        </p:nvSpPr>
        <p:spPr bwMode="auto">
          <a:xfrm>
            <a:off x="518898" y="5711825"/>
            <a:ext cx="146416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决策规则为</a:t>
            </a:r>
          </a:p>
        </p:txBody>
      </p:sp>
      <p:grpSp>
        <p:nvGrpSpPr>
          <p:cNvPr id="29741" name="Group 45"/>
          <p:cNvGrpSpPr>
            <a:grpSpLocks/>
          </p:cNvGrpSpPr>
          <p:nvPr/>
        </p:nvGrpSpPr>
        <p:grpSpPr bwMode="auto">
          <a:xfrm>
            <a:off x="2001838" y="5454650"/>
            <a:ext cx="6875462" cy="903288"/>
            <a:chOff x="1261" y="3436"/>
            <a:chExt cx="4331" cy="569"/>
          </a:xfrm>
        </p:grpSpPr>
        <p:graphicFrame>
          <p:nvGraphicFramePr>
            <p:cNvPr id="39953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9965460"/>
                </p:ext>
              </p:extLst>
            </p:nvPr>
          </p:nvGraphicFramePr>
          <p:xfrm>
            <a:off x="1408" y="3436"/>
            <a:ext cx="2152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581" name="公式" r:id="rId9" imgW="1904174" imgH="215806" progId="Equation.3">
                    <p:embed/>
                  </p:oleObj>
                </mc:Choice>
                <mc:Fallback>
                  <p:oleObj name="公式" r:id="rId9" imgW="1904174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8" y="3436"/>
                          <a:ext cx="2152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4" name="Rectangle 24"/>
            <p:cNvSpPr>
              <a:spLocks noChangeArrowheads="1"/>
            </p:cNvSpPr>
            <p:nvPr/>
          </p:nvSpPr>
          <p:spPr bwMode="auto">
            <a:xfrm>
              <a:off x="4028" y="3598"/>
              <a:ext cx="15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indent="609600"/>
              <a:r>
                <a:rPr lang="en-US" altLang="zh-CN" sz="2400" baseline="0" dirty="0">
                  <a:solidFill>
                    <a:srgbClr val="000000"/>
                  </a:solidFill>
                  <a:latin typeface="Times New Roman" pitchFamily="18" charset="0"/>
                </a:rPr>
                <a:t> (4-20)</a:t>
              </a:r>
            </a:p>
          </p:txBody>
        </p:sp>
        <p:graphicFrame>
          <p:nvGraphicFramePr>
            <p:cNvPr id="39955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2256240"/>
                </p:ext>
              </p:extLst>
            </p:nvPr>
          </p:nvGraphicFramePr>
          <p:xfrm>
            <a:off x="1406" y="3773"/>
            <a:ext cx="210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582" name="公式" r:id="rId11" imgW="1916868" imgH="215806" progId="Equation.3">
                    <p:embed/>
                  </p:oleObj>
                </mc:Choice>
                <mc:Fallback>
                  <p:oleObj name="公式" r:id="rId11" imgW="1916868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6" y="3773"/>
                          <a:ext cx="2109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6" name="AutoShape 41"/>
            <p:cNvSpPr>
              <a:spLocks/>
            </p:cNvSpPr>
            <p:nvPr/>
          </p:nvSpPr>
          <p:spPr bwMode="auto">
            <a:xfrm>
              <a:off x="1261" y="3547"/>
              <a:ext cx="119" cy="430"/>
            </a:xfrm>
            <a:prstGeom prst="leftBrace">
              <a:avLst>
                <a:gd name="adj1" fmla="val 30112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9946" name="Group 44"/>
          <p:cNvGrpSpPr>
            <a:grpSpLocks/>
          </p:cNvGrpSpPr>
          <p:nvPr/>
        </p:nvGrpSpPr>
        <p:grpSpPr bwMode="auto">
          <a:xfrm>
            <a:off x="705546" y="2377547"/>
            <a:ext cx="7088188" cy="1284288"/>
            <a:chOff x="527" y="612"/>
            <a:chExt cx="4465" cy="809"/>
          </a:xfrm>
        </p:grpSpPr>
        <p:graphicFrame>
          <p:nvGraphicFramePr>
            <p:cNvPr id="39948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8231956"/>
                </p:ext>
              </p:extLst>
            </p:nvPr>
          </p:nvGraphicFramePr>
          <p:xfrm>
            <a:off x="682" y="1177"/>
            <a:ext cx="2828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583" name="公式" r:id="rId13" imgW="2654300" imgH="228600" progId="Equation.3">
                    <p:embed/>
                  </p:oleObj>
                </mc:Choice>
                <mc:Fallback>
                  <p:oleObj name="公式" r:id="rId13" imgW="26543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2" y="1177"/>
                          <a:ext cx="2828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9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0080068"/>
                </p:ext>
              </p:extLst>
            </p:nvPr>
          </p:nvGraphicFramePr>
          <p:xfrm>
            <a:off x="1965" y="612"/>
            <a:ext cx="3027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584" name="公式" r:id="rId15" imgW="2603500" imgH="228600" progId="Equation.3">
                    <p:embed/>
                  </p:oleObj>
                </mc:Choice>
                <mc:Fallback>
                  <p:oleObj name="公式" r:id="rId15" imgW="26035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5" y="612"/>
                          <a:ext cx="3027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0" name="Rectangle 11"/>
            <p:cNvSpPr>
              <a:spLocks noChangeArrowheads="1"/>
            </p:cNvSpPr>
            <p:nvPr/>
          </p:nvSpPr>
          <p:spPr bwMode="auto">
            <a:xfrm>
              <a:off x="527" y="612"/>
              <a:ext cx="1569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判别函数</a:t>
              </a:r>
              <a:r>
                <a:rPr lang="zh-CN" altLang="en-US" sz="2000" baseline="0" dirty="0">
                  <a:solidFill>
                    <a:srgbClr val="FF0000"/>
                  </a:solidFill>
                  <a:latin typeface="Times New Roman" pitchFamily="18" charset="0"/>
                </a:rPr>
                <a:t>等价形式</a:t>
              </a:r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：</a:t>
              </a:r>
            </a:p>
          </p:txBody>
        </p:sp>
        <p:sp>
          <p:nvSpPr>
            <p:cNvPr id="39951" name="Rectangle 12"/>
            <p:cNvSpPr>
              <a:spLocks noChangeArrowheads="1"/>
            </p:cNvSpPr>
            <p:nvPr/>
          </p:nvSpPr>
          <p:spPr bwMode="auto">
            <a:xfrm>
              <a:off x="527" y="917"/>
              <a:ext cx="1892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决策规则的等价形式为：</a:t>
              </a:r>
            </a:p>
          </p:txBody>
        </p:sp>
        <p:graphicFrame>
          <p:nvGraphicFramePr>
            <p:cNvPr id="39952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0489453"/>
                </p:ext>
              </p:extLst>
            </p:nvPr>
          </p:nvGraphicFramePr>
          <p:xfrm>
            <a:off x="3598" y="1156"/>
            <a:ext cx="725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585" name="公式" r:id="rId17" imgW="647700" imgH="228600" progId="Equation.3">
                    <p:embed/>
                  </p:oleObj>
                </mc:Choice>
                <mc:Fallback>
                  <p:oleObj name="公式" r:id="rId17" imgW="6477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8" y="1156"/>
                          <a:ext cx="725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8575675" y="6318283"/>
            <a:ext cx="568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9A19B9-F03F-4395-8C85-1C7871C3CDFC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45</a:t>
            </a:fld>
            <a:endParaRPr lang="en-US" altLang="zh-CN" sz="2800" dirty="0"/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4.2 </a:t>
            </a:r>
            <a:r>
              <a:rPr lang="zh-CN" altLang="en-US" kern="0" dirty="0" smtClean="0"/>
              <a:t>贝叶斯决策</a:t>
            </a:r>
            <a:endParaRPr lang="zh-CN" altLang="zh-CN" kern="0" dirty="0" smtClean="0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140188" y="1520677"/>
            <a:ext cx="886362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baseline="0" dirty="0" smtClean="0">
                <a:solidFill>
                  <a:srgbClr val="000000"/>
                </a:solidFill>
                <a:latin typeface="Times New Roman" pitchFamily="18" charset="0"/>
              </a:rPr>
              <a:t>4.2.2   </a:t>
            </a:r>
            <a:r>
              <a:rPr lang="zh-CN" altLang="en-US" sz="2400" baseline="0" dirty="0" smtClean="0">
                <a:solidFill>
                  <a:srgbClr val="000000"/>
                </a:solidFill>
                <a:latin typeface="Times New Roman" pitchFamily="18" charset="0"/>
              </a:rPr>
              <a:t>最小风险贝叶斯决策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：（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0-1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）损失最小风险贝叶斯决策</a:t>
            </a:r>
            <a:endParaRPr lang="zh-CN" altLang="en-US" sz="24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-108842" y="2005492"/>
            <a:ext cx="2970213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lvl="1">
              <a:tabLst>
                <a:tab pos="228600" algn="l"/>
              </a:tabLst>
            </a:pP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1) 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多类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情况（续）</a:t>
            </a:r>
            <a:endParaRPr lang="zh-CN" altLang="en-US" sz="20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8138" y="3645024"/>
            <a:ext cx="7451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即：</a:t>
            </a:r>
            <a:r>
              <a:rPr lang="zh-CN" alt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（</a:t>
            </a:r>
            <a:r>
              <a:rPr lang="en-US" altLang="zh-CN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0-1</a:t>
            </a:r>
            <a:r>
              <a:rPr lang="zh-CN" alt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）损失最小风险贝叶斯决策就是最小错误率贝叶斯决策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46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8" grpId="0"/>
      <p:bldP spid="2973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453525"/>
              </p:ext>
            </p:extLst>
          </p:nvPr>
        </p:nvGraphicFramePr>
        <p:xfrm>
          <a:off x="1216472" y="2396995"/>
          <a:ext cx="3355528" cy="738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52" name="公式" r:id="rId3" imgW="1981200" imgH="431800" progId="Equation.3">
                  <p:embed/>
                </p:oleObj>
              </mc:Choice>
              <mc:Fallback>
                <p:oleObj name="公式" r:id="rId3" imgW="1981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472" y="2396995"/>
                        <a:ext cx="3355528" cy="7381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Rectangle 29"/>
          <p:cNvSpPr>
            <a:spLocks noChangeArrowheads="1"/>
          </p:cNvSpPr>
          <p:nvPr/>
        </p:nvSpPr>
        <p:spPr bwMode="auto">
          <a:xfrm>
            <a:off x="663851" y="2564904"/>
            <a:ext cx="694719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</a:rPr>
              <a:t>令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：</a:t>
            </a:r>
            <a:endParaRPr lang="zh-CN" altLang="en-US" sz="20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8" name="Rectangle 34"/>
          <p:cNvSpPr>
            <a:spLocks noChangeArrowheads="1"/>
          </p:cNvSpPr>
          <p:nvPr/>
        </p:nvSpPr>
        <p:spPr bwMode="auto">
          <a:xfrm>
            <a:off x="0" y="7267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 baseline="0">
              <a:solidFill>
                <a:srgbClr val="FFFFFF"/>
              </a:solidFill>
            </a:endParaRPr>
          </a:p>
        </p:txBody>
      </p:sp>
      <p:grpSp>
        <p:nvGrpSpPr>
          <p:cNvPr id="30789" name="Group 69"/>
          <p:cNvGrpSpPr>
            <a:grpSpLocks/>
          </p:cNvGrpSpPr>
          <p:nvPr/>
        </p:nvGrpSpPr>
        <p:grpSpPr bwMode="auto">
          <a:xfrm>
            <a:off x="700225" y="3284986"/>
            <a:ext cx="6176221" cy="767242"/>
            <a:chOff x="843" y="3202"/>
            <a:chExt cx="3890" cy="501"/>
          </a:xfrm>
        </p:grpSpPr>
        <p:graphicFrame>
          <p:nvGraphicFramePr>
            <p:cNvPr id="40982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185592"/>
                </p:ext>
              </p:extLst>
            </p:nvPr>
          </p:nvGraphicFramePr>
          <p:xfrm>
            <a:off x="843" y="3465"/>
            <a:ext cx="1683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553" name="公式" r:id="rId5" imgW="1675673" imgH="215806" progId="Equation.3">
                    <p:embed/>
                  </p:oleObj>
                </mc:Choice>
                <mc:Fallback>
                  <p:oleObj name="公式" r:id="rId5" imgW="1675673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3" y="3465"/>
                          <a:ext cx="1683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83" name="Rectangle 30"/>
            <p:cNvSpPr>
              <a:spLocks noChangeArrowheads="1"/>
            </p:cNvSpPr>
            <p:nvPr/>
          </p:nvSpPr>
          <p:spPr bwMode="auto">
            <a:xfrm>
              <a:off x="855" y="3202"/>
              <a:ext cx="1245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2000" baseline="0" dirty="0" smtClean="0">
                  <a:solidFill>
                    <a:srgbClr val="000000"/>
                  </a:solidFill>
                  <a:latin typeface="Times New Roman" pitchFamily="18" charset="0"/>
                </a:rPr>
                <a:t>则决策规则为：</a:t>
              </a:r>
              <a:endParaRPr lang="zh-CN" altLang="en-US" sz="2000" baseline="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40984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6287536"/>
                </p:ext>
              </p:extLst>
            </p:nvPr>
          </p:nvGraphicFramePr>
          <p:xfrm>
            <a:off x="2873" y="3465"/>
            <a:ext cx="1860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554" name="公式" r:id="rId7" imgW="1688367" imgH="215806" progId="Equation.3">
                    <p:embed/>
                  </p:oleObj>
                </mc:Choice>
                <mc:Fallback>
                  <p:oleObj name="公式" r:id="rId7" imgW="1688367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3" y="3465"/>
                          <a:ext cx="1860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88" name="Rectangle 68"/>
          <p:cNvSpPr>
            <a:spLocks noChangeArrowheads="1"/>
          </p:cNvSpPr>
          <p:nvPr/>
        </p:nvSpPr>
        <p:spPr bwMode="auto">
          <a:xfrm>
            <a:off x="749102" y="4489376"/>
            <a:ext cx="7213747" cy="1325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r>
              <a:rPr lang="zh-CN" altLang="en-US" sz="2000" baseline="0" dirty="0" smtClean="0">
                <a:solidFill>
                  <a:srgbClr val="FF0000"/>
                </a:solidFill>
                <a:cs typeface="Times New Roman" pitchFamily="18" charset="0"/>
              </a:rPr>
              <a:t>说明：</a:t>
            </a:r>
            <a:endParaRPr lang="en-US" altLang="zh-CN" sz="2000" baseline="0" dirty="0" smtClean="0">
              <a:solidFill>
                <a:srgbClr val="FF0000"/>
              </a:solidFill>
              <a:cs typeface="Times New Roman" pitchFamily="18" charset="0"/>
            </a:endParaRPr>
          </a:p>
          <a:p>
            <a:r>
              <a:rPr lang="en-US" altLang="zh-CN" sz="2000" i="1" baseline="0" dirty="0" smtClean="0">
                <a:solidFill>
                  <a:srgbClr val="000000"/>
                </a:solidFill>
                <a:cs typeface="Times New Roman" pitchFamily="18" charset="0"/>
              </a:rPr>
              <a:t>        </a:t>
            </a:r>
            <a:r>
              <a:rPr lang="zh-CN" altLang="en-US" sz="2000" baseline="0" dirty="0" smtClean="0">
                <a:solidFill>
                  <a:srgbClr val="000000"/>
                </a:solidFill>
                <a:cs typeface="Times New Roman" pitchFamily="18" charset="0"/>
              </a:rPr>
              <a:t>（</a:t>
            </a:r>
            <a:r>
              <a:rPr lang="en-US" altLang="zh-CN" sz="2000" baseline="0" dirty="0" smtClean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zh-CN" altLang="en-US" sz="2000" baseline="0" dirty="0" smtClean="0">
                <a:solidFill>
                  <a:srgbClr val="000000"/>
                </a:solidFill>
                <a:cs typeface="Times New Roman" pitchFamily="18" charset="0"/>
              </a:rPr>
              <a:t>）</a:t>
            </a:r>
            <a:r>
              <a:rPr lang="en-US" altLang="zh-CN" sz="2000" i="1" baseline="0" dirty="0" err="1" smtClean="0">
                <a:solidFill>
                  <a:srgbClr val="000000"/>
                </a:solidFill>
                <a:cs typeface="Times New Roman" pitchFamily="18" charset="0"/>
              </a:rPr>
              <a:t>L</a:t>
            </a:r>
            <a:r>
              <a:rPr lang="en-US" altLang="zh-CN" sz="2000" i="1" baseline="-25000" dirty="0" err="1" smtClean="0">
                <a:solidFill>
                  <a:srgbClr val="000000"/>
                </a:solidFill>
                <a:cs typeface="Times New Roman" pitchFamily="18" charset="0"/>
              </a:rPr>
              <a:t>ij</a:t>
            </a:r>
            <a:r>
              <a:rPr lang="en-US" altLang="zh-CN" sz="2000" baseline="0" dirty="0" smtClean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sz="2000" b="1" i="1" baseline="0" dirty="0" smtClean="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en-US" altLang="zh-CN" sz="2000" baseline="0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zh-CN" altLang="en-US" sz="2000" baseline="0" dirty="0">
                <a:solidFill>
                  <a:srgbClr val="000000"/>
                </a:solidFill>
                <a:cs typeface="Times New Roman" pitchFamily="18" charset="0"/>
              </a:rPr>
              <a:t>的</a:t>
            </a:r>
            <a:r>
              <a:rPr lang="zh-CN" altLang="en-US" sz="2000" baseline="0" dirty="0" smtClean="0">
                <a:solidFill>
                  <a:srgbClr val="000000"/>
                </a:solidFill>
                <a:cs typeface="Times New Roman" pitchFamily="18" charset="0"/>
              </a:rPr>
              <a:t>确定对损失最小风险贝叶斯决策至关重要。</a:t>
            </a:r>
            <a:endParaRPr lang="en-US" altLang="zh-CN" sz="2000" baseline="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       </a:t>
            </a:r>
            <a:r>
              <a:rPr lang="zh-CN" altLang="en-US" sz="2000" dirty="0" smtClean="0">
                <a:solidFill>
                  <a:srgbClr val="000000"/>
                </a:solidFill>
                <a:cs typeface="Times New Roman" pitchFamily="18" charset="0"/>
              </a:rPr>
              <a:t>（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zh-CN" altLang="en-US" sz="2000" dirty="0" smtClean="0">
                <a:solidFill>
                  <a:srgbClr val="000000"/>
                </a:solidFill>
                <a:cs typeface="Times New Roman" pitchFamily="18" charset="0"/>
              </a:rPr>
              <a:t>）</a:t>
            </a:r>
            <a:r>
              <a:rPr lang="en-US" altLang="zh-CN" sz="2000" i="1" dirty="0" err="1" smtClean="0">
                <a:solidFill>
                  <a:srgbClr val="000000"/>
                </a:solidFill>
                <a:cs typeface="Times New Roman" pitchFamily="18" charset="0"/>
              </a:rPr>
              <a:t>L</a:t>
            </a:r>
            <a:r>
              <a:rPr lang="en-US" altLang="zh-CN" sz="2000" i="1" baseline="-25000" dirty="0" err="1" smtClean="0">
                <a:solidFill>
                  <a:srgbClr val="000000"/>
                </a:solidFill>
                <a:cs typeface="Times New Roman" pitchFamily="18" charset="0"/>
              </a:rPr>
              <a:t>ij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sz="2000" b="1" i="1" dirty="0" smtClean="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en-US" altLang="zh-CN" sz="2000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zh-CN" altLang="en-US" sz="2000" dirty="0" smtClean="0">
                <a:solidFill>
                  <a:srgbClr val="000000"/>
                </a:solidFill>
                <a:cs typeface="Times New Roman" pitchFamily="18" charset="0"/>
              </a:rPr>
              <a:t>可以</a:t>
            </a:r>
            <a:r>
              <a:rPr lang="zh-CN" altLang="en-US" sz="2000" baseline="0" dirty="0" smtClean="0">
                <a:solidFill>
                  <a:srgbClr val="000000"/>
                </a:solidFill>
                <a:cs typeface="Times New Roman" pitchFamily="18" charset="0"/>
              </a:rPr>
              <a:t>根据</a:t>
            </a:r>
            <a:r>
              <a:rPr lang="zh-CN" altLang="en-US" sz="2000" baseline="0" dirty="0">
                <a:solidFill>
                  <a:srgbClr val="000000"/>
                </a:solidFill>
                <a:cs typeface="Times New Roman" pitchFamily="18" charset="0"/>
              </a:rPr>
              <a:t>错误造成损失的严重</a:t>
            </a:r>
            <a:r>
              <a:rPr lang="zh-CN" altLang="en-US" sz="2000" baseline="0" dirty="0" smtClean="0">
                <a:solidFill>
                  <a:srgbClr val="000000"/>
                </a:solidFill>
                <a:cs typeface="Times New Roman" pitchFamily="18" charset="0"/>
              </a:rPr>
              <a:t>程度确定。</a:t>
            </a:r>
            <a:endParaRPr lang="en-US" altLang="zh-CN" sz="2000" baseline="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       </a:t>
            </a:r>
            <a:r>
              <a:rPr lang="zh-CN" altLang="en-US" sz="2000" dirty="0" smtClean="0">
                <a:solidFill>
                  <a:srgbClr val="000000"/>
                </a:solidFill>
                <a:cs typeface="Times New Roman" pitchFamily="18" charset="0"/>
              </a:rPr>
              <a:t>（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3</a:t>
            </a:r>
            <a:r>
              <a:rPr lang="zh-CN" altLang="en-US" sz="2000" dirty="0" smtClean="0">
                <a:solidFill>
                  <a:srgbClr val="000000"/>
                </a:solidFill>
                <a:cs typeface="Times New Roman" pitchFamily="18" charset="0"/>
              </a:rPr>
              <a:t>）</a:t>
            </a:r>
            <a:r>
              <a:rPr lang="en-US" altLang="zh-CN" sz="2000" i="1" dirty="0" err="1" smtClean="0">
                <a:solidFill>
                  <a:srgbClr val="000000"/>
                </a:solidFill>
                <a:cs typeface="Times New Roman" pitchFamily="18" charset="0"/>
              </a:rPr>
              <a:t>L</a:t>
            </a:r>
            <a:r>
              <a:rPr lang="en-US" altLang="zh-CN" sz="2000" i="1" baseline="-25000" dirty="0" err="1" smtClean="0">
                <a:solidFill>
                  <a:srgbClr val="000000"/>
                </a:solidFill>
                <a:cs typeface="Times New Roman" pitchFamily="18" charset="0"/>
              </a:rPr>
              <a:t>ij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sz="2000" b="1" i="1" dirty="0" smtClean="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en-US" altLang="zh-CN" sz="2000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zh-CN" altLang="en-US" sz="2000" dirty="0" smtClean="0">
                <a:solidFill>
                  <a:srgbClr val="000000"/>
                </a:solidFill>
                <a:cs typeface="Times New Roman" pitchFamily="18" charset="0"/>
              </a:rPr>
              <a:t>可以根据</a:t>
            </a:r>
            <a:r>
              <a:rPr lang="zh-CN" altLang="en-US" sz="2000" baseline="0" dirty="0" smtClean="0">
                <a:solidFill>
                  <a:srgbClr val="000000"/>
                </a:solidFill>
                <a:cs typeface="Times New Roman" pitchFamily="18" charset="0"/>
              </a:rPr>
              <a:t>专家经验</a:t>
            </a:r>
            <a:r>
              <a:rPr lang="zh-CN" altLang="en-US" sz="2000" baseline="0" dirty="0">
                <a:solidFill>
                  <a:srgbClr val="000000"/>
                </a:solidFill>
                <a:cs typeface="Times New Roman" pitchFamily="18" charset="0"/>
              </a:rPr>
              <a:t>确定。</a:t>
            </a:r>
            <a:r>
              <a:rPr lang="zh-CN" altLang="en-US" sz="2000" baseline="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5" name="矩形 1"/>
          <p:cNvSpPr>
            <a:spLocks noChangeArrowheads="1"/>
          </p:cNvSpPr>
          <p:nvPr/>
        </p:nvSpPr>
        <p:spPr bwMode="auto">
          <a:xfrm>
            <a:off x="8575675" y="6318283"/>
            <a:ext cx="568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9A19B9-F03F-4395-8C85-1C7871C3CDFC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46</a:t>
            </a:fld>
            <a:endParaRPr lang="en-US" altLang="zh-CN" sz="2800" dirty="0"/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4.2 </a:t>
            </a:r>
            <a:r>
              <a:rPr lang="zh-CN" altLang="en-US" kern="0" dirty="0" smtClean="0"/>
              <a:t>贝叶斯决策</a:t>
            </a:r>
            <a:endParaRPr lang="zh-CN" altLang="zh-CN" kern="0" dirty="0" smtClean="0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140188" y="1520677"/>
            <a:ext cx="886362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baseline="0" dirty="0" smtClean="0">
                <a:solidFill>
                  <a:srgbClr val="000000"/>
                </a:solidFill>
                <a:latin typeface="Times New Roman" pitchFamily="18" charset="0"/>
              </a:rPr>
              <a:t>4.2.2   </a:t>
            </a:r>
            <a:r>
              <a:rPr lang="zh-CN" altLang="en-US" sz="2400" baseline="0" dirty="0" smtClean="0">
                <a:solidFill>
                  <a:srgbClr val="000000"/>
                </a:solidFill>
                <a:latin typeface="Times New Roman" pitchFamily="18" charset="0"/>
              </a:rPr>
              <a:t>最小风险贝叶斯决策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：（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0-1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）损失最小风险贝叶斯决策</a:t>
            </a:r>
            <a:endParaRPr lang="zh-CN" altLang="en-US" sz="24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407986" y="2030745"/>
            <a:ext cx="394799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2)  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两类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情况（</a:t>
            </a:r>
            <a:r>
              <a:rPr lang="zh-CN" altLang="en-US" sz="2000" dirty="0">
                <a:solidFill>
                  <a:srgbClr val="000000"/>
                </a:solidFill>
              </a:rPr>
              <a:t>续）：似然比形式</a:t>
            </a:r>
            <a:endParaRPr lang="zh-CN" altLang="en-US" sz="20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50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8" grpId="0"/>
      <p:bldP spid="2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927600"/>
              </p:ext>
            </p:extLst>
          </p:nvPr>
        </p:nvGraphicFramePr>
        <p:xfrm>
          <a:off x="2102031" y="2286507"/>
          <a:ext cx="3857030" cy="391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06" name="公式" r:id="rId3" imgW="1777229" imgH="215806" progId="Equation.3">
                  <p:embed/>
                </p:oleObj>
              </mc:Choice>
              <mc:Fallback>
                <p:oleObj name="公式" r:id="rId3" imgW="177722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2031" y="2286507"/>
                        <a:ext cx="3857030" cy="391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928794"/>
              </p:ext>
            </p:extLst>
          </p:nvPr>
        </p:nvGraphicFramePr>
        <p:xfrm>
          <a:off x="2051720" y="3159680"/>
          <a:ext cx="4118699" cy="405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07" name="公式" r:id="rId5" imgW="2057400" imgH="215900" progId="Equation.3">
                  <p:embed/>
                </p:oleObj>
              </mc:Choice>
              <mc:Fallback>
                <p:oleObj name="公式" r:id="rId5" imgW="20574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159680"/>
                        <a:ext cx="4118699" cy="405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" name="Rectangle 40"/>
          <p:cNvSpPr>
            <a:spLocks noChangeArrowheads="1"/>
          </p:cNvSpPr>
          <p:nvPr/>
        </p:nvSpPr>
        <p:spPr bwMode="auto">
          <a:xfrm>
            <a:off x="313786" y="1860744"/>
            <a:ext cx="710673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例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4.2   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在细胞识别中，病变细胞和正常细胞的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先验概率分别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为</a:t>
            </a:r>
          </a:p>
        </p:txBody>
      </p:sp>
      <p:sp>
        <p:nvSpPr>
          <p:cNvPr id="37897" name="Rectangle 41"/>
          <p:cNvSpPr>
            <a:spLocks noChangeArrowheads="1"/>
          </p:cNvSpPr>
          <p:nvPr/>
        </p:nvSpPr>
        <p:spPr bwMode="auto">
          <a:xfrm>
            <a:off x="363266" y="2742495"/>
            <a:ext cx="7342372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现有一待识别细胞，观察值为</a:t>
            </a:r>
            <a:r>
              <a:rPr lang="en-US" altLang="zh-CN" sz="20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， 从类概率密度分布曲线上查得</a:t>
            </a:r>
          </a:p>
        </p:txBody>
      </p:sp>
      <p:sp>
        <p:nvSpPr>
          <p:cNvPr id="37898" name="Rectangle 42"/>
          <p:cNvSpPr>
            <a:spLocks noChangeArrowheads="1"/>
          </p:cNvSpPr>
          <p:nvPr/>
        </p:nvSpPr>
        <p:spPr bwMode="auto">
          <a:xfrm>
            <a:off x="395537" y="3645024"/>
            <a:ext cx="7416824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损失函数分别为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itchFamily="18" charset="0"/>
              </a:rPr>
              <a:t>11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=0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000" i="1" baseline="0" dirty="0" smtClean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zh-CN" sz="2000" baseline="-25000" dirty="0" smtClean="0">
                <a:solidFill>
                  <a:srgbClr val="000000"/>
                </a:solidFill>
                <a:latin typeface="Times New Roman" pitchFamily="18" charset="0"/>
              </a:rPr>
              <a:t>21</a:t>
            </a:r>
            <a:r>
              <a:rPr lang="en-US" altLang="zh-CN" sz="2000" baseline="0" dirty="0" smtClean="0">
                <a:solidFill>
                  <a:srgbClr val="000000"/>
                </a:solidFill>
                <a:latin typeface="Times New Roman" pitchFamily="18" charset="0"/>
              </a:rPr>
              <a:t>=1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， 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itchFamily="18" charset="0"/>
              </a:rPr>
              <a:t>22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=0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itchFamily="18" charset="0"/>
              </a:rPr>
              <a:t>12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=1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。按最小风险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贝叶斯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决策分类。</a:t>
            </a:r>
          </a:p>
        </p:txBody>
      </p:sp>
      <p:sp>
        <p:nvSpPr>
          <p:cNvPr id="37900" name="Rectangle 69"/>
          <p:cNvSpPr>
            <a:spLocks noChangeArrowheads="1"/>
          </p:cNvSpPr>
          <p:nvPr/>
        </p:nvSpPr>
        <p:spPr bwMode="auto">
          <a:xfrm>
            <a:off x="0" y="3362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575675" y="6318283"/>
            <a:ext cx="568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9A19B9-F03F-4395-8C85-1C7871C3CDFC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47</a:t>
            </a:fld>
            <a:endParaRPr lang="en-US" altLang="zh-CN" sz="2800" dirty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4.2 </a:t>
            </a:r>
            <a:r>
              <a:rPr lang="zh-CN" altLang="en-US" kern="0" dirty="0" smtClean="0"/>
              <a:t>贝叶斯决策</a:t>
            </a:r>
            <a:endParaRPr lang="zh-CN" altLang="zh-CN" kern="0" dirty="0" smtClean="0"/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395536" y="1414633"/>
            <a:ext cx="655529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baseline="0" dirty="0" smtClean="0">
                <a:solidFill>
                  <a:srgbClr val="000000"/>
                </a:solidFill>
                <a:latin typeface="Times New Roman" pitchFamily="18" charset="0"/>
              </a:rPr>
              <a:t>4.2.2 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0-1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）损失最小风险贝叶斯决策</a:t>
            </a:r>
            <a:r>
              <a:rPr lang="zh-CN" altLang="en-US" sz="2400" baseline="0" dirty="0" smtClean="0">
                <a:solidFill>
                  <a:srgbClr val="000000"/>
                </a:solidFill>
                <a:latin typeface="Times New Roman" pitchFamily="18" charset="0"/>
              </a:rPr>
              <a:t>：例子</a:t>
            </a:r>
            <a:endParaRPr lang="zh-CN" altLang="en-US" sz="24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01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203116"/>
              </p:ext>
            </p:extLst>
          </p:nvPr>
        </p:nvGraphicFramePr>
        <p:xfrm>
          <a:off x="2102031" y="2286507"/>
          <a:ext cx="3857030" cy="391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940" name="公式" r:id="rId3" imgW="1777229" imgH="215806" progId="Equation.3">
                  <p:embed/>
                </p:oleObj>
              </mc:Choice>
              <mc:Fallback>
                <p:oleObj name="公式" r:id="rId3" imgW="177722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2031" y="2286507"/>
                        <a:ext cx="3857030" cy="391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370367"/>
              </p:ext>
            </p:extLst>
          </p:nvPr>
        </p:nvGraphicFramePr>
        <p:xfrm>
          <a:off x="2051720" y="3159680"/>
          <a:ext cx="4118699" cy="405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941" name="公式" r:id="rId5" imgW="2057400" imgH="215900" progId="Equation.3">
                  <p:embed/>
                </p:oleObj>
              </mc:Choice>
              <mc:Fallback>
                <p:oleObj name="公式" r:id="rId5" imgW="20574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159680"/>
                        <a:ext cx="4118699" cy="405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715" name="Group 67"/>
          <p:cNvGrpSpPr>
            <a:grpSpLocks/>
          </p:cNvGrpSpPr>
          <p:nvPr/>
        </p:nvGrpSpPr>
        <p:grpSpPr bwMode="auto">
          <a:xfrm>
            <a:off x="-190036" y="4508979"/>
            <a:ext cx="4194175" cy="427038"/>
            <a:chOff x="27" y="1947"/>
            <a:chExt cx="2642" cy="269"/>
          </a:xfrm>
        </p:grpSpPr>
        <p:sp>
          <p:nvSpPr>
            <p:cNvPr id="37902" name="Rectangle 53"/>
            <p:cNvSpPr>
              <a:spLocks noChangeArrowheads="1"/>
            </p:cNvSpPr>
            <p:nvPr/>
          </p:nvSpPr>
          <p:spPr bwMode="auto">
            <a:xfrm>
              <a:off x="27" y="1963"/>
              <a:ext cx="2642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 anchorCtr="1">
              <a:spAutoFit/>
            </a:bodyPr>
            <a:lstStyle/>
            <a:p>
              <a:pPr eaLnBrk="0" hangingPunct="0"/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解：计算     和           得：</a:t>
              </a:r>
            </a:p>
          </p:txBody>
        </p:sp>
        <p:graphicFrame>
          <p:nvGraphicFramePr>
            <p:cNvPr id="37903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2268324"/>
                </p:ext>
              </p:extLst>
            </p:nvPr>
          </p:nvGraphicFramePr>
          <p:xfrm>
            <a:off x="1501" y="1992"/>
            <a:ext cx="362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942" name="公式" r:id="rId7" imgW="406048" imgH="215713" progId="Equation.3">
                    <p:embed/>
                  </p:oleObj>
                </mc:Choice>
                <mc:Fallback>
                  <p:oleObj name="公式" r:id="rId7" imgW="406048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1" y="1992"/>
                          <a:ext cx="362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4" name="Object 32"/>
            <p:cNvGraphicFramePr>
              <a:graphicFrameLocks noChangeAspect="1"/>
            </p:cNvGraphicFramePr>
            <p:nvPr/>
          </p:nvGraphicFramePr>
          <p:xfrm>
            <a:off x="1073" y="1947"/>
            <a:ext cx="22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943" name="公式" r:id="rId9" imgW="203024" imgH="215713" progId="Equation.3">
                    <p:embed/>
                  </p:oleObj>
                </mc:Choice>
                <mc:Fallback>
                  <p:oleObj name="公式" r:id="rId9" imgW="203024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3" y="1947"/>
                          <a:ext cx="225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67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591841"/>
              </p:ext>
            </p:extLst>
          </p:nvPr>
        </p:nvGraphicFramePr>
        <p:xfrm>
          <a:off x="363266" y="4936017"/>
          <a:ext cx="3161084" cy="726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944" name="公式" r:id="rId11" imgW="1892300" imgH="431800" progId="Equation.3">
                  <p:embed/>
                </p:oleObj>
              </mc:Choice>
              <mc:Fallback>
                <p:oleObj name="公式" r:id="rId11" imgW="1892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66" y="4936017"/>
                        <a:ext cx="3161084" cy="7265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" name="Rectangle 40"/>
          <p:cNvSpPr>
            <a:spLocks noChangeArrowheads="1"/>
          </p:cNvSpPr>
          <p:nvPr/>
        </p:nvSpPr>
        <p:spPr bwMode="auto">
          <a:xfrm>
            <a:off x="313786" y="1860744"/>
            <a:ext cx="7170851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例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4.2   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在细胞识别中，病变细胞和正常细胞的先验概率 分别为</a:t>
            </a:r>
          </a:p>
        </p:txBody>
      </p:sp>
      <p:sp>
        <p:nvSpPr>
          <p:cNvPr id="37897" name="Rectangle 41"/>
          <p:cNvSpPr>
            <a:spLocks noChangeArrowheads="1"/>
          </p:cNvSpPr>
          <p:nvPr/>
        </p:nvSpPr>
        <p:spPr bwMode="auto">
          <a:xfrm>
            <a:off x="363266" y="2742495"/>
            <a:ext cx="7342372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现有一待识别细胞，观察值为</a:t>
            </a:r>
            <a:r>
              <a:rPr lang="en-US" altLang="zh-CN" sz="20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， 从类概率密度分布曲线上查得</a:t>
            </a:r>
          </a:p>
        </p:txBody>
      </p:sp>
      <p:sp>
        <p:nvSpPr>
          <p:cNvPr id="37898" name="Rectangle 42"/>
          <p:cNvSpPr>
            <a:spLocks noChangeArrowheads="1"/>
          </p:cNvSpPr>
          <p:nvPr/>
        </p:nvSpPr>
        <p:spPr bwMode="auto">
          <a:xfrm>
            <a:off x="395536" y="3645024"/>
            <a:ext cx="8499475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损失函数分别为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itchFamily="18" charset="0"/>
              </a:rPr>
              <a:t>11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=0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000" i="1" baseline="0" dirty="0" smtClean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zh-CN" sz="2000" baseline="-25000" dirty="0" smtClean="0">
                <a:solidFill>
                  <a:srgbClr val="000000"/>
                </a:solidFill>
                <a:latin typeface="Times New Roman" pitchFamily="18" charset="0"/>
              </a:rPr>
              <a:t>21</a:t>
            </a:r>
            <a:r>
              <a:rPr lang="en-US" altLang="zh-CN" sz="2000" baseline="0" dirty="0" smtClean="0">
                <a:solidFill>
                  <a:srgbClr val="000000"/>
                </a:solidFill>
                <a:latin typeface="Times New Roman" pitchFamily="18" charset="0"/>
              </a:rPr>
              <a:t>=1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， 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itchFamily="18" charset="0"/>
              </a:rPr>
              <a:t>22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=0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itchFamily="18" charset="0"/>
              </a:rPr>
              <a:t>12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=1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。按最小风险贝</a:t>
            </a:r>
          </a:p>
          <a:p>
            <a:pPr>
              <a:lnSpc>
                <a:spcPct val="125000"/>
              </a:lnSpc>
            </a:pP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叶斯决策分类。</a:t>
            </a:r>
          </a:p>
        </p:txBody>
      </p:sp>
      <p:sp>
        <p:nvSpPr>
          <p:cNvPr id="27700" name="Rectangle 52"/>
          <p:cNvSpPr>
            <a:spLocks noChangeArrowheads="1"/>
          </p:cNvSpPr>
          <p:nvPr/>
        </p:nvSpPr>
        <p:spPr bwMode="auto">
          <a:xfrm>
            <a:off x="3899211" y="5881390"/>
            <a:ext cx="269557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为</a:t>
            </a:r>
            <a:r>
              <a:rPr lang="zh-CN" altLang="en-US" sz="2000" dirty="0">
                <a:solidFill>
                  <a:srgbClr val="000000"/>
                </a:solidFill>
              </a:rPr>
              <a:t>正常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细胞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。 </a:t>
            </a:r>
          </a:p>
        </p:txBody>
      </p:sp>
      <p:sp>
        <p:nvSpPr>
          <p:cNvPr id="37900" name="Rectangle 69"/>
          <p:cNvSpPr>
            <a:spLocks noChangeArrowheads="1"/>
          </p:cNvSpPr>
          <p:nvPr/>
        </p:nvSpPr>
        <p:spPr bwMode="auto">
          <a:xfrm>
            <a:off x="0" y="3362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575675" y="6318283"/>
            <a:ext cx="568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9A19B9-F03F-4395-8C85-1C7871C3CDFC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48</a:t>
            </a:fld>
            <a:endParaRPr lang="en-US" altLang="zh-CN" sz="2800" dirty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4.2 </a:t>
            </a:r>
            <a:r>
              <a:rPr lang="zh-CN" altLang="en-US" kern="0" dirty="0" smtClean="0"/>
              <a:t>贝叶斯决策</a:t>
            </a:r>
            <a:endParaRPr lang="zh-CN" altLang="zh-CN" kern="0" dirty="0" smtClean="0"/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395536" y="1414633"/>
            <a:ext cx="655529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baseline="0" dirty="0" smtClean="0">
                <a:solidFill>
                  <a:srgbClr val="000000"/>
                </a:solidFill>
                <a:latin typeface="Times New Roman" pitchFamily="18" charset="0"/>
              </a:rPr>
              <a:t>4.2.2 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0-1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）损失最小风险贝叶斯决策</a:t>
            </a:r>
            <a:r>
              <a:rPr lang="zh-CN" altLang="en-US" sz="2400" baseline="0" dirty="0" smtClean="0">
                <a:solidFill>
                  <a:srgbClr val="000000"/>
                </a:solidFill>
                <a:latin typeface="Times New Roman" pitchFamily="18" charset="0"/>
              </a:rPr>
              <a:t>：例子</a:t>
            </a:r>
            <a:endParaRPr lang="zh-CN" altLang="en-US" sz="24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779912" y="4936017"/>
                <a:ext cx="3059620" cy="733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00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/>
                            </a:rPr>
                            <m:t>0.95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/>
                            </a:rPr>
                            <m:t>0.05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/>
                        </a:rPr>
                        <m:t>=19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4936017"/>
                <a:ext cx="3059620" cy="73314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763688" y="5883571"/>
                <a:ext cx="22736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𝑙</m:t>
                        </m:r>
                        <m:r>
                          <a:rPr lang="en-US" altLang="zh-CN" sz="2000" b="0" i="1" baseline="-25000" smtClean="0">
                            <a:latin typeface="Cambria Math"/>
                          </a:rPr>
                          <m:t>12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&lt;</m:t>
                        </m:r>
                        <m:r>
                          <a:rPr lang="zh-CN" altLang="en-US" sz="200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X</a:t>
                </a:r>
                <a:r>
                  <a:rPr lang="en-US" altLang="zh-CN" sz="2000" dirty="0" smtClean="0">
                    <a:latin typeface="宋体"/>
                    <a:ea typeface="宋体"/>
                  </a:rPr>
                  <a:t>∈</a:t>
                </a:r>
                <a:r>
                  <a:rPr lang="el-GR" altLang="zh-CN" sz="2000" dirty="0" smtClean="0">
                    <a:latin typeface="宋体"/>
                    <a:ea typeface="宋体"/>
                  </a:rPr>
                  <a:t>ω</a:t>
                </a:r>
                <a:r>
                  <a:rPr lang="en-US" altLang="zh-CN" sz="2000" baseline="-25000" dirty="0" smtClean="0">
                    <a:latin typeface="宋体"/>
                    <a:ea typeface="宋体"/>
                  </a:rPr>
                  <a:t>2</a:t>
                </a:r>
                <a:endParaRPr lang="zh-CN" altLang="en-US" sz="2000" baseline="-25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5883571"/>
                <a:ext cx="2273636" cy="400110"/>
              </a:xfrm>
              <a:prstGeom prst="rect">
                <a:avLst/>
              </a:prstGeom>
              <a:blipFill rotWithShape="1">
                <a:blip r:embed="rId14"/>
                <a:stretch>
                  <a:fillRect t="-10606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57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0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8575675" y="6318283"/>
            <a:ext cx="568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9A19B9-F03F-4395-8C85-1C7871C3CDFC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49</a:t>
            </a:fld>
            <a:endParaRPr lang="en-US" altLang="zh-CN" sz="28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4.2 </a:t>
            </a:r>
            <a:r>
              <a:rPr lang="zh-CN" altLang="en-US" kern="0" dirty="0" smtClean="0"/>
              <a:t>贝叶斯决策</a:t>
            </a:r>
            <a:endParaRPr lang="zh-CN" altLang="zh-CN" kern="0" dirty="0" smtClean="0"/>
          </a:p>
        </p:txBody>
      </p:sp>
      <p:sp>
        <p:nvSpPr>
          <p:cNvPr id="9" name="Rectangle 23"/>
          <p:cNvSpPr>
            <a:spLocks noChangeArrowheads="1"/>
          </p:cNvSpPr>
          <p:nvPr/>
        </p:nvSpPr>
        <p:spPr bwMode="auto">
          <a:xfrm>
            <a:off x="179512" y="1433603"/>
            <a:ext cx="645270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baseline="0" dirty="0" smtClean="0">
                <a:solidFill>
                  <a:srgbClr val="000000"/>
                </a:solidFill>
                <a:latin typeface="Times New Roman" pitchFamily="18" charset="0"/>
              </a:rPr>
              <a:t>4.2.3 </a:t>
            </a:r>
            <a:r>
              <a:rPr lang="zh-CN" altLang="en-US" sz="2400" baseline="0" dirty="0" smtClean="0">
                <a:solidFill>
                  <a:srgbClr val="000000"/>
                </a:solidFill>
                <a:latin typeface="Times New Roman" pitchFamily="18" charset="0"/>
              </a:rPr>
              <a:t>正态分布模式的贝叶斯决策：基础知识</a:t>
            </a:r>
            <a:endParaRPr lang="zh-CN" altLang="en-US" sz="24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6326" y="1800382"/>
            <a:ext cx="3608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单变量（</a:t>
            </a:r>
            <a:r>
              <a:rPr lang="zh-CN" altLang="en-US" sz="2000" dirty="0"/>
              <a:t>一维</a:t>
            </a:r>
            <a:r>
              <a:rPr lang="zh-CN" altLang="en-US" sz="2000" dirty="0" smtClean="0"/>
              <a:t>）的正态分布</a:t>
            </a:r>
            <a:endParaRPr lang="zh-CN" altLang="en-US" sz="2000" dirty="0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539552" y="2348880"/>
            <a:ext cx="2746563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概率密度函数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定义为：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878023"/>
              </p:ext>
            </p:extLst>
          </p:nvPr>
        </p:nvGraphicFramePr>
        <p:xfrm>
          <a:off x="2987824" y="2200492"/>
          <a:ext cx="5732625" cy="7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284" name="公式" r:id="rId3" imgW="4038600" imgH="482600" progId="Equation.3">
                  <p:embed/>
                </p:oleObj>
              </mc:Choice>
              <mc:Fallback>
                <p:oleObj name="公式" r:id="rId3" imgW="40386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2200492"/>
                        <a:ext cx="5732625" cy="72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539552" y="3488795"/>
            <a:ext cx="6670714" cy="94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曲线如图示：</a:t>
            </a:r>
          </a:p>
          <a:p>
            <a:pPr>
              <a:lnSpc>
                <a:spcPct val="125000"/>
              </a:lnSpc>
            </a:pP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①</a:t>
            </a:r>
            <a:r>
              <a:rPr lang="en-US" altLang="zh-CN" sz="2400" i="1" baseline="0" dirty="0">
                <a:solidFill>
                  <a:srgbClr val="000000"/>
                </a:solidFill>
                <a:latin typeface="Times New Roman" pitchFamily="18" charset="0"/>
              </a:rPr>
              <a:t>μ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= -1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σ=0.5 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；  ②</a:t>
            </a:r>
            <a:r>
              <a:rPr lang="en-US" altLang="zh-CN" sz="2400" i="1" baseline="0" dirty="0">
                <a:solidFill>
                  <a:srgbClr val="000000"/>
                </a:solidFill>
                <a:latin typeface="Times New Roman" pitchFamily="18" charset="0"/>
              </a:rPr>
              <a:t>μ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= 0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σ=1 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； ③</a:t>
            </a:r>
            <a:r>
              <a:rPr lang="en-US" altLang="zh-CN" sz="2400" i="1" baseline="0" dirty="0">
                <a:solidFill>
                  <a:srgbClr val="000000"/>
                </a:solidFill>
                <a:latin typeface="Times New Roman" pitchFamily="18" charset="0"/>
              </a:rPr>
              <a:t>μ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= 1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σ=2 .</a:t>
            </a:r>
          </a:p>
        </p:txBody>
      </p:sp>
      <p:pic>
        <p:nvPicPr>
          <p:cNvPr id="13" name="Picture 15" descr="未命名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344674"/>
            <a:ext cx="5913090" cy="192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3019698"/>
            <a:ext cx="3260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其中，</a:t>
            </a:r>
            <a:r>
              <a:rPr lang="el-GR" altLang="zh-CN" sz="2000" i="1" dirty="0" smtClean="0"/>
              <a:t>μ</a:t>
            </a:r>
            <a:r>
              <a:rPr lang="zh-CN" altLang="en-US" sz="2000" dirty="0" smtClean="0"/>
              <a:t>为均值，</a:t>
            </a:r>
            <a:r>
              <a:rPr lang="el-GR" altLang="zh-CN" sz="2000" i="1" dirty="0" smtClean="0"/>
              <a:t>σ</a:t>
            </a:r>
            <a:r>
              <a:rPr lang="zh-CN" altLang="en-US" sz="2000" dirty="0" smtClean="0"/>
              <a:t>为方差。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0775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zh-CN" sz="2800">
              <a:latin typeface="Tahoma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</a:t>
            </a:r>
            <a:r>
              <a:rPr lang="zh-CN" altLang="en-US" dirty="0"/>
              <a:t>章回顾</a:t>
            </a:r>
            <a:endParaRPr lang="zh-CN" altLang="zh-CN" dirty="0" smtClean="0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040088"/>
          </a:xfrm>
        </p:spPr>
        <p:txBody>
          <a:bodyPr/>
          <a:lstStyle/>
          <a:p>
            <a:r>
              <a:rPr lang="en-US" altLang="zh-CN" sz="2400" dirty="0"/>
              <a:t>3.6 </a:t>
            </a:r>
            <a:r>
              <a:rPr lang="zh-CN" altLang="en-US" sz="2400" dirty="0"/>
              <a:t>梯度法</a:t>
            </a:r>
            <a:endParaRPr lang="en-US" altLang="zh-CN" sz="2400" dirty="0"/>
          </a:p>
          <a:p>
            <a:pPr lvl="1"/>
            <a:r>
              <a:rPr lang="zh-CN" altLang="en-US" sz="2000" dirty="0"/>
              <a:t>会</a:t>
            </a:r>
            <a:r>
              <a:rPr lang="zh-CN" altLang="en-US" sz="2000" dirty="0" smtClean="0"/>
              <a:t>对向量求导数</a:t>
            </a:r>
            <a:endParaRPr lang="en-US" altLang="zh-CN" sz="2000" dirty="0"/>
          </a:p>
          <a:p>
            <a:pPr lvl="1"/>
            <a:r>
              <a:rPr lang="zh-CN" altLang="en-US" sz="2000" dirty="0"/>
              <a:t>给定准则</a:t>
            </a:r>
            <a:r>
              <a:rPr lang="zh-CN" altLang="en-US" sz="2000" dirty="0" smtClean="0"/>
              <a:t>函数，会用梯度法调节权重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会</a:t>
            </a:r>
            <a:r>
              <a:rPr lang="zh-CN" altLang="en-US" sz="2000" dirty="0" smtClean="0"/>
              <a:t>使用固定增量法调节权重</a:t>
            </a:r>
            <a:endParaRPr lang="en-US" altLang="zh-CN" sz="2000" dirty="0"/>
          </a:p>
          <a:p>
            <a:pPr eaLnBrk="1" hangingPunct="1"/>
            <a:r>
              <a:rPr lang="en-US" altLang="zh-CN" sz="2400" dirty="0" smtClean="0"/>
              <a:t>3.7 </a:t>
            </a:r>
            <a:r>
              <a:rPr lang="zh-CN" altLang="en-US" sz="2400" dirty="0" smtClean="0"/>
              <a:t>最小平方误差算法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明白为什么设计最小平方误差算法（与感知器算法的区别）</a:t>
            </a:r>
            <a:endParaRPr lang="en-US" altLang="zh-CN" sz="2000" dirty="0"/>
          </a:p>
          <a:p>
            <a:pPr lvl="1"/>
            <a:r>
              <a:rPr lang="zh-CN" altLang="en-US" sz="2000" dirty="0"/>
              <a:t>会使用最小平方误差算法调节权重</a:t>
            </a:r>
            <a:endParaRPr lang="en-US" altLang="zh-CN" sz="2000" dirty="0" smtClean="0"/>
          </a:p>
          <a:p>
            <a:r>
              <a:rPr lang="en-US" altLang="zh-CN" sz="2400" dirty="0" smtClean="0"/>
              <a:t>3.8</a:t>
            </a:r>
            <a:r>
              <a:rPr lang="zh-CN" altLang="en-US" sz="2400" dirty="0" smtClean="0"/>
              <a:t> 非线性判别函数</a:t>
            </a:r>
            <a:endParaRPr lang="en-US" altLang="zh-CN" sz="2400" dirty="0" smtClean="0"/>
          </a:p>
        </p:txBody>
      </p:sp>
      <p:sp>
        <p:nvSpPr>
          <p:cNvPr id="51205" name="矩形 1"/>
          <p:cNvSpPr>
            <a:spLocks noChangeArrowheads="1"/>
          </p:cNvSpPr>
          <p:nvPr/>
        </p:nvSpPr>
        <p:spPr bwMode="auto">
          <a:xfrm>
            <a:off x="8598693" y="6325202"/>
            <a:ext cx="363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2DFAF86-25B7-4530-8EC2-381E2FE2E14E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91914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0"/>
          <p:cNvSpPr>
            <a:spLocks noChangeArrowheads="1"/>
          </p:cNvSpPr>
          <p:nvPr/>
        </p:nvSpPr>
        <p:spPr bwMode="auto">
          <a:xfrm>
            <a:off x="3711773" y="2329603"/>
            <a:ext cx="3645848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）曲线关于直线 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x 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μ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对称。</a:t>
            </a:r>
          </a:p>
        </p:txBody>
      </p:sp>
      <p:sp>
        <p:nvSpPr>
          <p:cNvPr id="45060" name="Rectangle 31"/>
          <p:cNvSpPr>
            <a:spLocks noChangeArrowheads="1"/>
          </p:cNvSpPr>
          <p:nvPr/>
        </p:nvSpPr>
        <p:spPr bwMode="auto">
          <a:xfrm>
            <a:off x="3738834" y="2731894"/>
            <a:ext cx="4158809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）当 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x 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μ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时，曲线位于最高点。</a:t>
            </a:r>
          </a:p>
        </p:txBody>
      </p:sp>
      <p:sp>
        <p:nvSpPr>
          <p:cNvPr id="45061" name="Rectangle 38"/>
          <p:cNvSpPr>
            <a:spLocks noChangeArrowheads="1"/>
          </p:cNvSpPr>
          <p:nvPr/>
        </p:nvSpPr>
        <p:spPr bwMode="auto">
          <a:xfrm>
            <a:off x="3711773" y="3117304"/>
            <a:ext cx="4863902" cy="1248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）当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＜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μ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时，曲线上升；当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＞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μ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时，曲线下降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并且当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曲线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向左、右两边无限延伸时，以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轴为渐近线，向它无限靠近。</a:t>
            </a:r>
          </a:p>
        </p:txBody>
      </p:sp>
      <p:sp>
        <p:nvSpPr>
          <p:cNvPr id="45062" name="Rectangle 41"/>
          <p:cNvSpPr>
            <a:spLocks noChangeArrowheads="1"/>
          </p:cNvSpPr>
          <p:nvPr/>
        </p:nvSpPr>
        <p:spPr bwMode="auto">
          <a:xfrm>
            <a:off x="3688648" y="1938834"/>
            <a:ext cx="4769552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 anchorCtr="1">
            <a:spAutoFit/>
          </a:bodyPr>
          <a:lstStyle/>
          <a:p>
            <a:pPr eaLnBrk="0" hangingPunct="0"/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）曲线在 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x 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轴的上方，与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轴不相交。</a:t>
            </a:r>
          </a:p>
        </p:txBody>
      </p:sp>
      <p:sp>
        <p:nvSpPr>
          <p:cNvPr id="45063" name="Rectangle 42"/>
          <p:cNvSpPr>
            <a:spLocks noChangeArrowheads="1"/>
          </p:cNvSpPr>
          <p:nvPr/>
        </p:nvSpPr>
        <p:spPr bwMode="auto">
          <a:xfrm>
            <a:off x="4805942" y="4300165"/>
            <a:ext cx="3950245" cy="2018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）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μ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一定时，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曲线的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形状由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σ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确定。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σ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越大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，曲线越“矮胖”，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表示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总体的分布越分散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；</a:t>
            </a:r>
            <a:r>
              <a:rPr lang="en-US" altLang="zh-CN" sz="2000" i="1" baseline="0" dirty="0" smtClean="0">
                <a:solidFill>
                  <a:srgbClr val="000000"/>
                </a:solidFill>
                <a:latin typeface="Times New Roman" pitchFamily="18" charset="0"/>
              </a:rPr>
              <a:t>σ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越小。曲线越“瘦高”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。表示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总体的分布越集中。 </a:t>
            </a:r>
          </a:p>
        </p:txBody>
      </p:sp>
      <p:pic>
        <p:nvPicPr>
          <p:cNvPr id="45064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19" y="3626167"/>
            <a:ext cx="4169934" cy="2760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8575675" y="6318283"/>
            <a:ext cx="568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9A19B9-F03F-4395-8C85-1C7871C3CDFC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50</a:t>
            </a:fld>
            <a:endParaRPr lang="en-US" altLang="zh-CN" sz="2800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4.2 </a:t>
            </a:r>
            <a:r>
              <a:rPr lang="zh-CN" altLang="en-US" kern="0" dirty="0" smtClean="0"/>
              <a:t>贝叶斯决策</a:t>
            </a:r>
            <a:endParaRPr lang="zh-CN" altLang="zh-CN" kern="0" dirty="0" smtClean="0"/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179512" y="1433603"/>
            <a:ext cx="645270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baseline="0" dirty="0" smtClean="0">
                <a:solidFill>
                  <a:srgbClr val="000000"/>
                </a:solidFill>
                <a:latin typeface="Times New Roman" pitchFamily="18" charset="0"/>
              </a:rPr>
              <a:t>4.2.3 </a:t>
            </a:r>
            <a:r>
              <a:rPr lang="zh-CN" altLang="en-US" sz="2400" baseline="0" dirty="0" smtClean="0">
                <a:solidFill>
                  <a:srgbClr val="000000"/>
                </a:solidFill>
                <a:latin typeface="Times New Roman" pitchFamily="18" charset="0"/>
              </a:rPr>
              <a:t>正态分布模式的贝叶斯决策：基础知识</a:t>
            </a:r>
            <a:endParaRPr lang="zh-CN" altLang="en-US" sz="24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6326" y="1800382"/>
            <a:ext cx="2839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一维正态分布的性质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4340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47166"/>
              </p:ext>
            </p:extLst>
          </p:nvPr>
        </p:nvGraphicFramePr>
        <p:xfrm>
          <a:off x="1547664" y="2611379"/>
          <a:ext cx="4473748" cy="1081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478" name="公式" r:id="rId3" imgW="2895600" imgH="711200" progId="Equation.3">
                  <p:embed/>
                </p:oleObj>
              </mc:Choice>
              <mc:Fallback>
                <p:oleObj name="公式" r:id="rId3" imgW="28956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611379"/>
                        <a:ext cx="4473748" cy="10819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9" name="Rectangle 33"/>
          <p:cNvSpPr>
            <a:spLocks noChangeArrowheads="1"/>
          </p:cNvSpPr>
          <p:nvPr/>
        </p:nvSpPr>
        <p:spPr bwMode="auto">
          <a:xfrm>
            <a:off x="4701299" y="3693368"/>
            <a:ext cx="3851275" cy="1248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000" baseline="0" dirty="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）正态分布的概率密度曲线可由均值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和方差来确定，常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简记为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：</a:t>
            </a:r>
          </a:p>
        </p:txBody>
      </p:sp>
      <p:grpSp>
        <p:nvGrpSpPr>
          <p:cNvPr id="34854" name="Group 38"/>
          <p:cNvGrpSpPr>
            <a:grpSpLocks/>
          </p:cNvGrpSpPr>
          <p:nvPr/>
        </p:nvGrpSpPr>
        <p:grpSpPr bwMode="auto">
          <a:xfrm>
            <a:off x="4572000" y="4493291"/>
            <a:ext cx="2460253" cy="408335"/>
            <a:chOff x="3384" y="3465"/>
            <a:chExt cx="1747" cy="313"/>
          </a:xfrm>
        </p:grpSpPr>
        <p:graphicFrame>
          <p:nvGraphicFramePr>
            <p:cNvPr id="46087" name="Object 4"/>
            <p:cNvGraphicFramePr>
              <a:graphicFrameLocks noChangeAspect="1"/>
            </p:cNvGraphicFramePr>
            <p:nvPr/>
          </p:nvGraphicFramePr>
          <p:xfrm>
            <a:off x="4344" y="3490"/>
            <a:ext cx="78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479" name="公式" r:id="rId5" imgW="596900" imgH="228600" progId="Equation.3">
                    <p:embed/>
                  </p:oleObj>
                </mc:Choice>
                <mc:Fallback>
                  <p:oleObj name="公式" r:id="rId5" imgW="5969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4" y="3490"/>
                          <a:ext cx="78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88" name="Rectangle 35"/>
            <p:cNvSpPr>
              <a:spLocks noChangeArrowheads="1"/>
            </p:cNvSpPr>
            <p:nvPr/>
          </p:nvSpPr>
          <p:spPr bwMode="auto">
            <a:xfrm>
              <a:off x="3384" y="3465"/>
              <a:ext cx="9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indent="609600"/>
              <a:r>
                <a:rPr lang="en-US" altLang="zh-CN" sz="2400" i="1" baseline="0" dirty="0">
                  <a:solidFill>
                    <a:srgbClr val="000000"/>
                  </a:solidFill>
                  <a:latin typeface="Times New Roman" pitchFamily="18" charset="0"/>
                </a:rPr>
                <a:t>p</a:t>
              </a:r>
              <a:r>
                <a:rPr lang="en-US" altLang="zh-CN" sz="2400" baseline="0" dirty="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lang="en-US" altLang="zh-CN" sz="2400" i="1" baseline="0" dirty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CN" sz="2400" baseline="0" dirty="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r>
                <a:rPr lang="zh-CN" altLang="en-US" sz="2400" baseline="0" dirty="0">
                  <a:solidFill>
                    <a:srgbClr val="000000"/>
                  </a:solidFill>
                  <a:latin typeface="Times New Roman" pitchFamily="18" charset="0"/>
                </a:rPr>
                <a:t>～</a:t>
              </a:r>
            </a:p>
          </p:txBody>
        </p:sp>
      </p:grpSp>
      <p:pic>
        <p:nvPicPr>
          <p:cNvPr id="46086" name="Picture 3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429000"/>
            <a:ext cx="3397282" cy="2825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8575675" y="6318283"/>
            <a:ext cx="568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9A19B9-F03F-4395-8C85-1C7871C3CDFC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51</a:t>
            </a:fld>
            <a:endParaRPr lang="en-US" altLang="zh-CN" sz="2800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4.2 </a:t>
            </a:r>
            <a:r>
              <a:rPr lang="zh-CN" altLang="en-US" kern="0" dirty="0" smtClean="0"/>
              <a:t>贝叶斯决策</a:t>
            </a:r>
            <a:endParaRPr lang="zh-CN" altLang="zh-CN" kern="0" dirty="0" smtClean="0"/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436326" y="1433603"/>
            <a:ext cx="645270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baseline="0" dirty="0" smtClean="0">
                <a:solidFill>
                  <a:srgbClr val="000000"/>
                </a:solidFill>
                <a:latin typeface="Times New Roman" pitchFamily="18" charset="0"/>
              </a:rPr>
              <a:t>4.2.3 </a:t>
            </a:r>
            <a:r>
              <a:rPr lang="zh-CN" altLang="en-US" sz="2400" baseline="0" dirty="0" smtClean="0">
                <a:solidFill>
                  <a:srgbClr val="000000"/>
                </a:solidFill>
                <a:latin typeface="Times New Roman" pitchFamily="18" charset="0"/>
              </a:rPr>
              <a:t>正态分布模式的贝叶斯决策：基础知识</a:t>
            </a:r>
            <a:endParaRPr lang="zh-CN" altLang="en-US" sz="24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7174" y="1800382"/>
            <a:ext cx="3608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一维正态分布的性质（续）</a:t>
            </a:r>
            <a:endParaRPr lang="zh-CN" alt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323527" y="2200492"/>
            <a:ext cx="7170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（</a:t>
            </a:r>
            <a:r>
              <a:rPr lang="en-US" altLang="zh-CN" sz="2000" dirty="0" smtClean="0">
                <a:solidFill>
                  <a:srgbClr val="000000"/>
                </a:solidFill>
              </a:rPr>
              <a:t>6</a:t>
            </a:r>
            <a:r>
              <a:rPr lang="zh-CN" altLang="en-US" sz="2000" dirty="0" smtClean="0">
                <a:solidFill>
                  <a:srgbClr val="000000"/>
                </a:solidFill>
              </a:rPr>
              <a:t>）</a:t>
            </a:r>
            <a:r>
              <a:rPr lang="en-US" altLang="zh-CN" sz="2000" dirty="0" smtClean="0">
                <a:solidFill>
                  <a:srgbClr val="000000"/>
                </a:solidFill>
              </a:rPr>
              <a:t>3</a:t>
            </a:r>
            <a:r>
              <a:rPr lang="el-GR" altLang="zh-CN" sz="2000" i="1" dirty="0">
                <a:solidFill>
                  <a:srgbClr val="000000"/>
                </a:solidFill>
                <a:cs typeface="Times New Roman" pitchFamily="18" charset="0"/>
              </a:rPr>
              <a:t>σ</a:t>
            </a:r>
            <a:r>
              <a:rPr lang="zh-CN" altLang="en-US" sz="2000" dirty="0" smtClean="0">
                <a:solidFill>
                  <a:srgbClr val="000000"/>
                </a:solidFill>
              </a:rPr>
              <a:t>规则：</a:t>
            </a:r>
            <a:r>
              <a:rPr lang="zh-CN" altLang="en-US" sz="2000" dirty="0">
                <a:solidFill>
                  <a:srgbClr val="000000"/>
                </a:solidFill>
              </a:rPr>
              <a:t>绝大部分样本都落在了均值</a:t>
            </a:r>
            <a:r>
              <a:rPr lang="el-GR" altLang="zh-CN" sz="2000" i="1" dirty="0">
                <a:solidFill>
                  <a:srgbClr val="000000"/>
                </a:solidFill>
                <a:cs typeface="Times New Roman" pitchFamily="18" charset="0"/>
              </a:rPr>
              <a:t>μ</a:t>
            </a:r>
            <a:r>
              <a:rPr lang="zh-CN" altLang="en-US" sz="2000" dirty="0">
                <a:solidFill>
                  <a:srgbClr val="000000"/>
                </a:solidFill>
              </a:rPr>
              <a:t>附近</a:t>
            </a:r>
            <a:r>
              <a:rPr lang="en-US" altLang="en-US" sz="2000" dirty="0">
                <a:solidFill>
                  <a:srgbClr val="000000"/>
                </a:solidFill>
              </a:rPr>
              <a:t>±</a:t>
            </a:r>
            <a:r>
              <a:rPr lang="en-US" altLang="zh-CN" sz="2000" dirty="0">
                <a:solidFill>
                  <a:srgbClr val="000000"/>
                </a:solidFill>
              </a:rPr>
              <a:t>3</a:t>
            </a:r>
            <a:r>
              <a:rPr lang="el-GR" altLang="zh-CN" sz="2000" i="1" dirty="0">
                <a:solidFill>
                  <a:srgbClr val="000000"/>
                </a:solidFill>
                <a:cs typeface="Times New Roman" pitchFamily="18" charset="0"/>
              </a:rPr>
              <a:t>σ</a:t>
            </a:r>
            <a:r>
              <a:rPr lang="zh-CN" altLang="en-US" sz="2000" dirty="0">
                <a:solidFill>
                  <a:srgbClr val="000000"/>
                </a:solidFill>
              </a:rPr>
              <a:t>的范围内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5913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4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5"/>
          <p:cNvSpPr>
            <a:spLocks noChangeArrowheads="1"/>
          </p:cNvSpPr>
          <p:nvPr/>
        </p:nvSpPr>
        <p:spPr bwMode="auto">
          <a:xfrm>
            <a:off x="621605" y="2525815"/>
            <a:ext cx="2746563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概率密度函数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定义为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：</a:t>
            </a:r>
            <a:endParaRPr lang="zh-CN" altLang="en-US" sz="20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09" name="Rectangle 11"/>
          <p:cNvSpPr>
            <a:spLocks noChangeArrowheads="1"/>
          </p:cNvSpPr>
          <p:nvPr/>
        </p:nvSpPr>
        <p:spPr bwMode="auto">
          <a:xfrm>
            <a:off x="0" y="1717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47110" name="Group 39"/>
          <p:cNvGrpSpPr>
            <a:grpSpLocks/>
          </p:cNvGrpSpPr>
          <p:nvPr/>
        </p:nvGrpSpPr>
        <p:grpSpPr bwMode="auto">
          <a:xfrm>
            <a:off x="650303" y="3251063"/>
            <a:ext cx="5387578" cy="460376"/>
            <a:chOff x="212" y="1726"/>
            <a:chExt cx="3789" cy="326"/>
          </a:xfrm>
        </p:grpSpPr>
        <p:sp>
          <p:nvSpPr>
            <p:cNvPr id="47120" name="Rectangle 12"/>
            <p:cNvSpPr>
              <a:spLocks noChangeArrowheads="1"/>
            </p:cNvSpPr>
            <p:nvPr/>
          </p:nvSpPr>
          <p:spPr bwMode="auto">
            <a:xfrm>
              <a:off x="212" y="1763"/>
              <a:ext cx="3789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式中：                         ；                            ；</a:t>
              </a:r>
            </a:p>
          </p:txBody>
        </p:sp>
        <p:graphicFrame>
          <p:nvGraphicFramePr>
            <p:cNvPr id="47121" name="Object 9"/>
            <p:cNvGraphicFramePr>
              <a:graphicFrameLocks noChangeAspect="1"/>
            </p:cNvGraphicFramePr>
            <p:nvPr/>
          </p:nvGraphicFramePr>
          <p:xfrm>
            <a:off x="765" y="1732"/>
            <a:ext cx="1263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3017" name="公式" r:id="rId4" imgW="1002865" imgH="253890" progId="Equation.3">
                    <p:embed/>
                  </p:oleObj>
                </mc:Choice>
                <mc:Fallback>
                  <p:oleObj name="公式" r:id="rId4" imgW="1002865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5" y="1732"/>
                          <a:ext cx="1263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22" name="Object 8"/>
            <p:cNvGraphicFramePr>
              <a:graphicFrameLocks noChangeAspect="1"/>
            </p:cNvGraphicFramePr>
            <p:nvPr/>
          </p:nvGraphicFramePr>
          <p:xfrm>
            <a:off x="2189" y="1726"/>
            <a:ext cx="1375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3018" name="公式" r:id="rId6" imgW="1091726" imgH="253890" progId="Equation.3">
                    <p:embed/>
                  </p:oleObj>
                </mc:Choice>
                <mc:Fallback>
                  <p:oleObj name="公式" r:id="rId6" imgW="1091726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9" y="1726"/>
                          <a:ext cx="1375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111" name="Rectangle 14"/>
          <p:cNvSpPr>
            <a:spLocks noChangeArrowheads="1"/>
          </p:cNvSpPr>
          <p:nvPr/>
        </p:nvSpPr>
        <p:spPr bwMode="auto">
          <a:xfrm>
            <a:off x="1252538" y="5056654"/>
            <a:ext cx="3448678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lang="en-US" altLang="zh-CN" sz="2000" b="1" i="1" baseline="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：协方差矩阵</a:t>
            </a:r>
            <a:r>
              <a:rPr lang="en-US" altLang="zh-CN" sz="2000" b="1" i="1" baseline="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的行列式。</a:t>
            </a:r>
          </a:p>
        </p:txBody>
      </p:sp>
      <p:graphicFrame>
        <p:nvGraphicFramePr>
          <p:cNvPr id="471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198454"/>
              </p:ext>
            </p:extLst>
          </p:nvPr>
        </p:nvGraphicFramePr>
        <p:xfrm>
          <a:off x="1475656" y="3851950"/>
          <a:ext cx="1772834" cy="110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019" name="公式" r:id="rId8" imgW="1257300" imgH="736600" progId="Equation.3">
                  <p:embed/>
                </p:oleObj>
              </mc:Choice>
              <mc:Fallback>
                <p:oleObj name="公式" r:id="rId8" imgW="12573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851950"/>
                        <a:ext cx="1772834" cy="110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965066"/>
              </p:ext>
            </p:extLst>
          </p:nvPr>
        </p:nvGraphicFramePr>
        <p:xfrm>
          <a:off x="3203848" y="2411465"/>
          <a:ext cx="4968552" cy="6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020" name="公式" r:id="rId10" imgW="3225800" imgH="482600" progId="Equation.3">
                  <p:embed/>
                </p:oleObj>
              </mc:Choice>
              <mc:Fallback>
                <p:oleObj name="公式" r:id="rId10" imgW="32258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2411465"/>
                        <a:ext cx="4968552" cy="6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6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47117" name="Group 38"/>
          <p:cNvGrpSpPr>
            <a:grpSpLocks/>
          </p:cNvGrpSpPr>
          <p:nvPr/>
        </p:nvGrpSpPr>
        <p:grpSpPr bwMode="auto">
          <a:xfrm>
            <a:off x="3358026" y="3933056"/>
            <a:ext cx="4029075" cy="863600"/>
            <a:chOff x="2506" y="2006"/>
            <a:chExt cx="2538" cy="544"/>
          </a:xfrm>
        </p:grpSpPr>
        <p:sp>
          <p:nvSpPr>
            <p:cNvPr id="47118" name="Rectangle 16"/>
            <p:cNvSpPr>
              <a:spLocks noChangeArrowheads="1"/>
            </p:cNvSpPr>
            <p:nvPr/>
          </p:nvSpPr>
          <p:spPr bwMode="auto">
            <a:xfrm>
              <a:off x="2506" y="2006"/>
              <a:ext cx="2538" cy="5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 anchorCtr="1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为协方差矩阵，是对称正定矩阵，</a:t>
              </a:r>
            </a:p>
            <a:p>
              <a:pPr>
                <a:lnSpc>
                  <a:spcPct val="125000"/>
                </a:lnSpc>
              </a:pPr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独立元素</a:t>
              </a:r>
              <a:r>
                <a:rPr lang="zh-CN" altLang="en-US" sz="2000" baseline="0" dirty="0" smtClean="0">
                  <a:solidFill>
                    <a:srgbClr val="000000"/>
                  </a:solidFill>
                  <a:latin typeface="Times New Roman" pitchFamily="18" charset="0"/>
                </a:rPr>
                <a:t>有                    </a:t>
              </a:r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个；</a:t>
              </a:r>
            </a:p>
          </p:txBody>
        </p:sp>
        <p:graphicFrame>
          <p:nvGraphicFramePr>
            <p:cNvPr id="47119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8411083"/>
                </p:ext>
              </p:extLst>
            </p:nvPr>
          </p:nvGraphicFramePr>
          <p:xfrm>
            <a:off x="3387" y="2275"/>
            <a:ext cx="811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3021" name="公式" r:id="rId12" imgW="647419" imgH="215806" progId="Equation.3">
                    <p:embed/>
                  </p:oleObj>
                </mc:Choice>
                <mc:Fallback>
                  <p:oleObj name="公式" r:id="rId12" imgW="647419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7" y="2275"/>
                          <a:ext cx="811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矩形 1"/>
          <p:cNvSpPr>
            <a:spLocks noChangeArrowheads="1"/>
          </p:cNvSpPr>
          <p:nvPr/>
        </p:nvSpPr>
        <p:spPr bwMode="auto">
          <a:xfrm>
            <a:off x="8575675" y="6318283"/>
            <a:ext cx="568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9A19B9-F03F-4395-8C85-1C7871C3CDFC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52</a:t>
            </a:fld>
            <a:endParaRPr lang="en-US" altLang="zh-CN" sz="2800" dirty="0"/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4.2 </a:t>
            </a:r>
            <a:r>
              <a:rPr lang="zh-CN" altLang="en-US" kern="0" dirty="0" smtClean="0"/>
              <a:t>贝叶斯决策</a:t>
            </a:r>
            <a:endParaRPr lang="zh-CN" altLang="zh-CN" kern="0" dirty="0" smtClean="0"/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493447" y="1433603"/>
            <a:ext cx="645270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baseline="0" dirty="0" smtClean="0">
                <a:solidFill>
                  <a:srgbClr val="000000"/>
                </a:solidFill>
                <a:latin typeface="Times New Roman" pitchFamily="18" charset="0"/>
              </a:rPr>
              <a:t>4.2.3 </a:t>
            </a:r>
            <a:r>
              <a:rPr lang="zh-CN" altLang="en-US" sz="2400" baseline="0" dirty="0" smtClean="0">
                <a:solidFill>
                  <a:srgbClr val="000000"/>
                </a:solidFill>
                <a:latin typeface="Times New Roman" pitchFamily="18" charset="0"/>
              </a:rPr>
              <a:t>正态分布模式的贝叶斯决策：基础知识</a:t>
            </a:r>
            <a:endParaRPr lang="zh-CN" altLang="en-US" sz="24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568" y="1931211"/>
            <a:ext cx="3736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多变量（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维）正态随机向量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6155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8575675" y="6318283"/>
            <a:ext cx="568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9A19B9-F03F-4395-8C85-1C7871C3CDFC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53</a:t>
            </a:fld>
            <a:endParaRPr lang="en-US" altLang="zh-CN" sz="2800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4.2 </a:t>
            </a:r>
            <a:r>
              <a:rPr lang="zh-CN" altLang="en-US" kern="0" dirty="0" smtClean="0"/>
              <a:t>贝叶斯决策</a:t>
            </a:r>
            <a:endParaRPr lang="zh-CN" altLang="zh-CN" kern="0" dirty="0" smtClean="0"/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179512" y="1433603"/>
            <a:ext cx="645270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baseline="0" dirty="0" smtClean="0">
                <a:solidFill>
                  <a:srgbClr val="000000"/>
                </a:solidFill>
                <a:latin typeface="Times New Roman" pitchFamily="18" charset="0"/>
              </a:rPr>
              <a:t>4.2.3 </a:t>
            </a:r>
            <a:r>
              <a:rPr lang="zh-CN" altLang="en-US" sz="2400" baseline="0" dirty="0" smtClean="0">
                <a:solidFill>
                  <a:srgbClr val="000000"/>
                </a:solidFill>
                <a:latin typeface="Times New Roman" pitchFamily="18" charset="0"/>
              </a:rPr>
              <a:t>正态分布模式的贝叶斯决策：基础知识</a:t>
            </a:r>
            <a:endParaRPr lang="zh-CN" altLang="en-US" sz="24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8032" y="1800382"/>
            <a:ext cx="2710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n</a:t>
            </a:r>
            <a:r>
              <a:rPr lang="zh-CN" altLang="en-US" sz="2000" dirty="0" smtClean="0"/>
              <a:t>维正态分布的性质</a:t>
            </a:r>
            <a:endParaRPr lang="zh-CN" altLang="en-US" sz="2000" dirty="0"/>
          </a:p>
        </p:txBody>
      </p:sp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086" y="4217318"/>
            <a:ext cx="2378069" cy="2100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004" y="4437112"/>
            <a:ext cx="2007429" cy="1881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69838" y="2200492"/>
            <a:ext cx="7888362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多维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正态密度函数完全由它的均值 </a:t>
            </a:r>
            <a:r>
              <a:rPr lang="en-US" altLang="zh-CN" sz="2000" b="1" i="1" baseline="0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和协方差矩阵</a:t>
            </a:r>
            <a:r>
              <a:rPr lang="en-US" altLang="zh-CN" sz="2000" b="1" i="1" baseline="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所确定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，简记为：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0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～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( </a:t>
            </a:r>
            <a:r>
              <a:rPr lang="en-US" altLang="zh-CN" sz="2000" b="1" i="1" baseline="0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000" b="1" i="1" baseline="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000" baseline="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。其他性质与一维类似</a:t>
            </a:r>
            <a:endParaRPr lang="en-US" altLang="zh-CN" sz="20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248032" y="3256807"/>
            <a:ext cx="8650287" cy="2018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n</a:t>
            </a:r>
            <a:r>
              <a:rPr lang="zh-CN" altLang="en-US" sz="2000" dirty="0"/>
              <a:t>维正态分布</a:t>
            </a:r>
            <a:r>
              <a:rPr lang="zh-CN" altLang="en-US" sz="2000" dirty="0" smtClean="0"/>
              <a:t>的例子（</a:t>
            </a:r>
            <a:r>
              <a:rPr lang="zh-CN" altLang="en-US" sz="2000" dirty="0">
                <a:solidFill>
                  <a:srgbClr val="000000"/>
                </a:solidFill>
              </a:rPr>
              <a:t>以二维正态密度函数为</a:t>
            </a:r>
            <a:r>
              <a:rPr lang="zh-CN" altLang="en-US" sz="2000" dirty="0" smtClean="0">
                <a:solidFill>
                  <a:srgbClr val="000000"/>
                </a:solidFill>
              </a:rPr>
              <a:t>例</a:t>
            </a:r>
            <a:r>
              <a:rPr lang="zh-CN" altLang="en-US" sz="2000" dirty="0" smtClean="0"/>
              <a:t>）</a:t>
            </a:r>
            <a:endParaRPr lang="zh-CN" altLang="en-US" sz="2000" dirty="0"/>
          </a:p>
          <a:p>
            <a:pPr>
              <a:lnSpc>
                <a:spcPct val="125000"/>
              </a:lnSpc>
            </a:pP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000" baseline="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）等高线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（等密度线）投影到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ox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面上为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椭圆</a:t>
            </a:r>
            <a:r>
              <a:rPr lang="zh-CN" altLang="en-US" sz="2000" dirty="0" smtClean="0">
                <a:solidFill>
                  <a:srgbClr val="000000"/>
                </a:solidFill>
              </a:rPr>
              <a:t>。</a:t>
            </a:r>
            <a:endParaRPr lang="en-US" altLang="zh-CN" sz="2000" baseline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dirty="0" smtClean="0">
                <a:solidFill>
                  <a:srgbClr val="000000"/>
                </a:solidFill>
              </a:rPr>
              <a:t>2</a:t>
            </a:r>
            <a:r>
              <a:rPr lang="zh-CN" altLang="en-US" sz="2000" dirty="0" smtClean="0">
                <a:solidFill>
                  <a:srgbClr val="000000"/>
                </a:solidFill>
              </a:rPr>
              <a:t>）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从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原点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O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到点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的向量为均值</a:t>
            </a:r>
            <a:r>
              <a:rPr lang="en-US" altLang="zh-CN" sz="2000" b="1" i="1" baseline="0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  <a:p>
            <a:pPr eaLnBrk="0" hangingPunct="0">
              <a:lnSpc>
                <a:spcPct val="125000"/>
              </a:lnSpc>
            </a:pPr>
            <a:r>
              <a:rPr lang="zh-CN" altLang="en-US" sz="20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dirty="0" smtClean="0">
                <a:solidFill>
                  <a:srgbClr val="000000"/>
                </a:solidFill>
              </a:rPr>
              <a:t>3</a:t>
            </a:r>
            <a:r>
              <a:rPr lang="zh-CN" altLang="en-US" sz="2000" dirty="0" smtClean="0">
                <a:solidFill>
                  <a:srgbClr val="000000"/>
                </a:solidFill>
              </a:rPr>
              <a:t>）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椭圆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的位置：由均值向量</a:t>
            </a:r>
            <a:r>
              <a:rPr lang="en-US" altLang="zh-CN" sz="2000" b="1" i="1" baseline="0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决定；</a:t>
            </a:r>
          </a:p>
          <a:p>
            <a:pPr eaLnBrk="0" hangingPunct="0">
              <a:lnSpc>
                <a:spcPct val="125000"/>
              </a:lnSpc>
            </a:pPr>
            <a:r>
              <a:rPr lang="zh-CN" altLang="en-US" sz="20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dirty="0" smtClean="0">
                <a:solidFill>
                  <a:srgbClr val="000000"/>
                </a:solidFill>
              </a:rPr>
              <a:t>4</a:t>
            </a:r>
            <a:r>
              <a:rPr lang="zh-CN" altLang="en-US" sz="2000" dirty="0" smtClean="0">
                <a:solidFill>
                  <a:srgbClr val="000000"/>
                </a:solidFill>
              </a:rPr>
              <a:t>）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椭圆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的形状：由协方差矩阵</a:t>
            </a:r>
            <a:r>
              <a:rPr lang="en-US" altLang="zh-CN" sz="2000" b="1" i="1" baseline="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决定。</a:t>
            </a:r>
          </a:p>
        </p:txBody>
      </p:sp>
    </p:spTree>
    <p:extLst>
      <p:ext uri="{BB962C8B-B14F-4D97-AF65-F5344CB8AC3E}">
        <p14:creationId xmlns:p14="http://schemas.microsoft.com/office/powerpoint/2010/main" val="295713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6"/>
          <p:cNvSpPr>
            <a:spLocks noChangeArrowheads="1"/>
          </p:cNvSpPr>
          <p:nvPr/>
        </p:nvSpPr>
        <p:spPr bwMode="auto">
          <a:xfrm>
            <a:off x="248032" y="2356902"/>
            <a:ext cx="5332080" cy="2495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dirty="0" smtClean="0">
                <a:solidFill>
                  <a:srgbClr val="000000"/>
                </a:solidFill>
              </a:rPr>
              <a:t>1</a:t>
            </a:r>
            <a:r>
              <a:rPr lang="zh-CN" altLang="en-US" sz="2000" dirty="0" smtClean="0">
                <a:solidFill>
                  <a:srgbClr val="000000"/>
                </a:solidFill>
              </a:rPr>
              <a:t>）</a:t>
            </a:r>
            <a:r>
              <a:rPr lang="zh-CN" altLang="en-US" sz="2000" baseline="0" dirty="0" smtClean="0">
                <a:solidFill>
                  <a:srgbClr val="FF0000"/>
                </a:solidFill>
                <a:latin typeface="Times New Roman" pitchFamily="18" charset="0"/>
              </a:rPr>
              <a:t>实际数据集具有正态分布特点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：均值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附近分布较多的样本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；距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均值点越远，样本分布越少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。此时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正态分布（高斯分布）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是一种物理上合理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的近似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lang="en-US" altLang="zh-CN" sz="2000" baseline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dirty="0" smtClean="0">
                <a:solidFill>
                  <a:srgbClr val="000000"/>
                </a:solidFill>
              </a:rPr>
              <a:t>2</a:t>
            </a:r>
            <a:r>
              <a:rPr lang="zh-CN" altLang="en-US" sz="2000" dirty="0" smtClean="0">
                <a:solidFill>
                  <a:srgbClr val="000000"/>
                </a:solidFill>
              </a:rPr>
              <a:t>）</a:t>
            </a:r>
            <a:r>
              <a:rPr lang="zh-CN" altLang="en-US" sz="2000" dirty="0" smtClean="0">
                <a:solidFill>
                  <a:srgbClr val="FF0000"/>
                </a:solidFill>
              </a:rPr>
              <a:t>正态分布概率模型数学简单</a:t>
            </a:r>
            <a:r>
              <a:rPr lang="zh-CN" altLang="en-US" sz="2000" dirty="0" smtClean="0">
                <a:solidFill>
                  <a:srgbClr val="000000"/>
                </a:solidFill>
              </a:rPr>
              <a:t>：使用均值和方差这些数字特征可以很好的描述。</a:t>
            </a:r>
            <a:endParaRPr lang="en-US" altLang="zh-CN" sz="2000" dirty="0" smtClean="0">
              <a:solidFill>
                <a:srgbClr val="000000"/>
              </a:solidFill>
            </a:endParaRPr>
          </a:p>
        </p:txBody>
      </p:sp>
      <p:pic>
        <p:nvPicPr>
          <p:cNvPr id="11879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258" y="2852936"/>
            <a:ext cx="3867477" cy="3406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8575675" y="6318283"/>
            <a:ext cx="568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9A19B9-F03F-4395-8C85-1C7871C3CDFC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54</a:t>
            </a:fld>
            <a:endParaRPr lang="en-US" altLang="zh-CN" sz="28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4.2 </a:t>
            </a:r>
            <a:r>
              <a:rPr lang="zh-CN" altLang="en-US" kern="0" dirty="0" smtClean="0"/>
              <a:t>贝叶斯决策</a:t>
            </a:r>
            <a:endParaRPr lang="zh-CN" altLang="zh-CN" kern="0" dirty="0" smtClean="0"/>
          </a:p>
        </p:txBody>
      </p:sp>
      <p:sp>
        <p:nvSpPr>
          <p:cNvPr id="9" name="Rectangle 23"/>
          <p:cNvSpPr>
            <a:spLocks noChangeArrowheads="1"/>
          </p:cNvSpPr>
          <p:nvPr/>
        </p:nvSpPr>
        <p:spPr bwMode="auto">
          <a:xfrm>
            <a:off x="179512" y="1433603"/>
            <a:ext cx="645270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baseline="0" dirty="0" smtClean="0">
                <a:solidFill>
                  <a:srgbClr val="000000"/>
                </a:solidFill>
                <a:latin typeface="Times New Roman" pitchFamily="18" charset="0"/>
              </a:rPr>
              <a:t>4.2.3 </a:t>
            </a:r>
            <a:r>
              <a:rPr lang="zh-CN" altLang="en-US" sz="2400" baseline="0" dirty="0" smtClean="0">
                <a:solidFill>
                  <a:srgbClr val="000000"/>
                </a:solidFill>
                <a:latin typeface="Times New Roman" pitchFamily="18" charset="0"/>
              </a:rPr>
              <a:t>正态分布模式的贝叶斯决策：基础知识</a:t>
            </a:r>
            <a:endParaRPr lang="zh-CN" altLang="en-US" sz="24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8032" y="1956792"/>
            <a:ext cx="4378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模式识别中为什么使用正态分布？</a:t>
            </a:r>
            <a:endParaRPr lang="zh-CN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66693" y="4725144"/>
            <a:ext cx="3865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模式识别中，正态分布的例子</a:t>
            </a:r>
            <a:endParaRPr lang="zh-CN" alt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407744" y="5125254"/>
            <a:ext cx="4896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右图为</a:t>
            </a:r>
            <a:r>
              <a:rPr lang="zh-CN" altLang="en-US" sz="2000" dirty="0">
                <a:solidFill>
                  <a:srgbClr val="000000"/>
                </a:solidFill>
              </a:rPr>
              <a:t>某大学男生的身高数据，红线是拟合的密度曲线。可见，其</a:t>
            </a:r>
            <a:r>
              <a:rPr lang="zh-CN" altLang="en-US" sz="2000" dirty="0" smtClean="0">
                <a:solidFill>
                  <a:srgbClr val="000000"/>
                </a:solidFill>
              </a:rPr>
              <a:t>身高可以用正态分布很好的近似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30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2" name="Group 44"/>
          <p:cNvGrpSpPr>
            <a:grpSpLocks/>
          </p:cNvGrpSpPr>
          <p:nvPr/>
        </p:nvGrpSpPr>
        <p:grpSpPr bwMode="auto">
          <a:xfrm>
            <a:off x="697770" y="2259158"/>
            <a:ext cx="6894513" cy="1420813"/>
            <a:chOff x="522" y="766"/>
            <a:chExt cx="4343" cy="895"/>
          </a:xfrm>
        </p:grpSpPr>
        <p:graphicFrame>
          <p:nvGraphicFramePr>
            <p:cNvPr id="43028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4825087"/>
                </p:ext>
              </p:extLst>
            </p:nvPr>
          </p:nvGraphicFramePr>
          <p:xfrm>
            <a:off x="1675" y="1018"/>
            <a:ext cx="1199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2504" name="公式" r:id="rId4" imgW="952087" imgH="253890" progId="Equation.3">
                    <p:embed/>
                  </p:oleObj>
                </mc:Choice>
                <mc:Fallback>
                  <p:oleObj name="公式" r:id="rId4" imgW="952087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5" y="1018"/>
                          <a:ext cx="1199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9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9460892"/>
                </p:ext>
              </p:extLst>
            </p:nvPr>
          </p:nvGraphicFramePr>
          <p:xfrm>
            <a:off x="3330" y="766"/>
            <a:ext cx="1535" cy="8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2505" name="公式" r:id="rId6" imgW="1218671" imgH="710891" progId="Equation.3">
                    <p:embed/>
                  </p:oleObj>
                </mc:Choice>
                <mc:Fallback>
                  <p:oleObj name="公式" r:id="rId6" imgW="1218671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0" y="766"/>
                          <a:ext cx="1535" cy="8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30" name="Rectangle 12"/>
            <p:cNvSpPr>
              <a:spLocks noChangeArrowheads="1"/>
            </p:cNvSpPr>
            <p:nvPr/>
          </p:nvSpPr>
          <p:spPr bwMode="auto">
            <a:xfrm>
              <a:off x="522" y="1051"/>
              <a:ext cx="1245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2000" baseline="0" dirty="0" smtClean="0">
                  <a:solidFill>
                    <a:srgbClr val="000000"/>
                  </a:solidFill>
                  <a:latin typeface="Times New Roman" pitchFamily="18" charset="0"/>
                </a:rPr>
                <a:t>定义：设</a:t>
              </a:r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一向量</a:t>
              </a:r>
            </a:p>
          </p:txBody>
        </p:sp>
        <p:sp>
          <p:nvSpPr>
            <p:cNvPr id="43031" name="Rectangle 13"/>
            <p:cNvSpPr>
              <a:spLocks noChangeArrowheads="1"/>
            </p:cNvSpPr>
            <p:nvPr/>
          </p:nvSpPr>
          <p:spPr bwMode="auto">
            <a:xfrm>
              <a:off x="2826" y="1071"/>
              <a:ext cx="599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，矩阵</a:t>
              </a:r>
            </a:p>
          </p:txBody>
        </p:sp>
      </p:grpSp>
      <p:grpSp>
        <p:nvGrpSpPr>
          <p:cNvPr id="43013" name="Group 37"/>
          <p:cNvGrpSpPr>
            <a:grpSpLocks/>
          </p:cNvGrpSpPr>
          <p:nvPr/>
        </p:nvGrpSpPr>
        <p:grpSpPr bwMode="auto">
          <a:xfrm>
            <a:off x="776705" y="3441277"/>
            <a:ext cx="3008312" cy="406400"/>
            <a:chOff x="197" y="1556"/>
            <a:chExt cx="1895" cy="256"/>
          </a:xfrm>
        </p:grpSpPr>
        <p:graphicFrame>
          <p:nvGraphicFramePr>
            <p:cNvPr id="43025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9456830"/>
                </p:ext>
              </p:extLst>
            </p:nvPr>
          </p:nvGraphicFramePr>
          <p:xfrm>
            <a:off x="445" y="1565"/>
            <a:ext cx="563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2506" name="公式" r:id="rId8" imgW="495085" imgH="190417" progId="Equation.3">
                    <p:embed/>
                  </p:oleObj>
                </mc:Choice>
                <mc:Fallback>
                  <p:oleObj name="公式" r:id="rId8" imgW="495085" imgH="1904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" y="1565"/>
                          <a:ext cx="563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26" name="Rectangle 14"/>
            <p:cNvSpPr>
              <a:spLocks noChangeArrowheads="1"/>
            </p:cNvSpPr>
            <p:nvPr/>
          </p:nvSpPr>
          <p:spPr bwMode="auto">
            <a:xfrm>
              <a:off x="197" y="1559"/>
              <a:ext cx="27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则</a:t>
              </a:r>
            </a:p>
          </p:txBody>
        </p:sp>
        <p:sp>
          <p:nvSpPr>
            <p:cNvPr id="43027" name="Rectangle 15"/>
            <p:cNvSpPr>
              <a:spLocks noChangeArrowheads="1"/>
            </p:cNvSpPr>
            <p:nvPr/>
          </p:nvSpPr>
          <p:spPr bwMode="auto">
            <a:xfrm>
              <a:off x="1008" y="1556"/>
              <a:ext cx="1084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称为二次型。</a:t>
              </a:r>
            </a:p>
          </p:txBody>
        </p:sp>
      </p:grpSp>
      <p:sp>
        <p:nvSpPr>
          <p:cNvPr id="24" name="矩形 1"/>
          <p:cNvSpPr>
            <a:spLocks noChangeArrowheads="1"/>
          </p:cNvSpPr>
          <p:nvPr/>
        </p:nvSpPr>
        <p:spPr bwMode="auto">
          <a:xfrm>
            <a:off x="8532440" y="6312768"/>
            <a:ext cx="7170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9A19B9-F03F-4395-8C85-1C7871C3CDFC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55</a:t>
            </a:fld>
            <a:endParaRPr lang="en-US" altLang="zh-CN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467544" y="5123086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正定二次型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828667" y="5523196"/>
            <a:ext cx="7598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zh-CN" altLang="en-US" sz="2000" dirty="0">
                <a:solidFill>
                  <a:srgbClr val="000000"/>
                </a:solidFill>
              </a:rPr>
              <a:t>对于           （即</a:t>
            </a:r>
            <a:r>
              <a:rPr lang="en-US" altLang="zh-CN" sz="2000" b="1" i="1" dirty="0">
                <a:solidFill>
                  <a:srgbClr val="000000"/>
                </a:solidFill>
              </a:rPr>
              <a:t>X</a:t>
            </a:r>
            <a:r>
              <a:rPr lang="zh-CN" altLang="en-US" sz="2000" dirty="0">
                <a:solidFill>
                  <a:srgbClr val="000000"/>
                </a:solidFill>
              </a:rPr>
              <a:t>分量不全为零），总有               </a:t>
            </a:r>
            <a:r>
              <a:rPr lang="zh-CN" altLang="en-US" sz="2000" dirty="0" smtClean="0">
                <a:solidFill>
                  <a:srgbClr val="000000"/>
                </a:solidFill>
              </a:rPr>
              <a:t>，</a:t>
            </a:r>
            <a:r>
              <a:rPr lang="zh-CN" altLang="en-US" sz="2000" dirty="0">
                <a:solidFill>
                  <a:srgbClr val="000000"/>
                </a:solidFill>
              </a:rPr>
              <a:t>则称此二次型是正定的，而其对应的矩阵称为正定矩阵。</a:t>
            </a:r>
            <a:endParaRPr lang="zh-CN" altLang="en-US" sz="2000" dirty="0"/>
          </a:p>
        </p:txBody>
      </p:sp>
      <p:graphicFrame>
        <p:nvGraphicFramePr>
          <p:cNvPr id="2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032166"/>
              </p:ext>
            </p:extLst>
          </p:nvPr>
        </p:nvGraphicFramePr>
        <p:xfrm>
          <a:off x="1440223" y="5580242"/>
          <a:ext cx="849312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507" name="公式" r:id="rId10" imgW="507780" imgH="177723" progId="Equation.3">
                  <p:embed/>
                </p:oleObj>
              </mc:Choice>
              <mc:Fallback>
                <p:oleObj name="公式" r:id="rId10" imgW="507780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0223" y="5580242"/>
                        <a:ext cx="849312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753504"/>
              </p:ext>
            </p:extLst>
          </p:nvPr>
        </p:nvGraphicFramePr>
        <p:xfrm>
          <a:off x="5364088" y="5562038"/>
          <a:ext cx="1008062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508" name="公式" r:id="rId12" imgW="710891" imgH="203112" progId="Equation.3">
                  <p:embed/>
                </p:oleObj>
              </mc:Choice>
              <mc:Fallback>
                <p:oleObj name="公式" r:id="rId12" imgW="71089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5562038"/>
                        <a:ext cx="1008062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467544" y="2059103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二次型</a:t>
            </a:r>
            <a:endParaRPr lang="zh-CN" altLang="en-US" sz="2000" dirty="0"/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4.2 </a:t>
            </a:r>
            <a:r>
              <a:rPr lang="zh-CN" altLang="en-US" kern="0" dirty="0" smtClean="0"/>
              <a:t>贝叶斯决策</a:t>
            </a:r>
            <a:endParaRPr lang="zh-CN" altLang="zh-CN" kern="0" dirty="0" smtClean="0"/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179512" y="1433603"/>
            <a:ext cx="645270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baseline="0" dirty="0" smtClean="0">
                <a:solidFill>
                  <a:srgbClr val="000000"/>
                </a:solidFill>
                <a:latin typeface="Times New Roman" pitchFamily="18" charset="0"/>
              </a:rPr>
              <a:t>4.2.3 </a:t>
            </a:r>
            <a:r>
              <a:rPr lang="zh-CN" altLang="en-US" sz="2400" baseline="0" dirty="0" smtClean="0">
                <a:solidFill>
                  <a:srgbClr val="000000"/>
                </a:solidFill>
                <a:latin typeface="Times New Roman" pitchFamily="18" charset="0"/>
              </a:rPr>
              <a:t>正态分布模式的贝叶斯决策：基础知识</a:t>
            </a:r>
            <a:endParaRPr lang="zh-CN" altLang="en-US" sz="24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3806" y="4722976"/>
            <a:ext cx="5293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性质：</a:t>
            </a:r>
            <a:r>
              <a:rPr lang="zh-CN" altLang="en-US" sz="2000" dirty="0">
                <a:solidFill>
                  <a:srgbClr val="000000"/>
                </a:solidFill>
              </a:rPr>
              <a:t>二次型中的矩阵</a:t>
            </a:r>
            <a:r>
              <a:rPr lang="en-US" altLang="zh-CN" sz="2000" b="1" i="1" dirty="0">
                <a:solidFill>
                  <a:srgbClr val="000000"/>
                </a:solidFill>
              </a:rPr>
              <a:t>A</a:t>
            </a:r>
            <a:r>
              <a:rPr lang="zh-CN" altLang="en-US" sz="2000" dirty="0">
                <a:solidFill>
                  <a:srgbClr val="000000"/>
                </a:solidFill>
              </a:rPr>
              <a:t>是一个对称矩阵，即 </a:t>
            </a:r>
            <a:endParaRPr lang="zh-CN" altLang="en-US" sz="2000" dirty="0"/>
          </a:p>
        </p:txBody>
      </p:sp>
      <p:graphicFrame>
        <p:nvGraphicFramePr>
          <p:cNvPr id="3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678187"/>
              </p:ext>
            </p:extLst>
          </p:nvPr>
        </p:nvGraphicFramePr>
        <p:xfrm>
          <a:off x="5940152" y="4681731"/>
          <a:ext cx="10620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509" name="公式" r:id="rId14" imgW="520474" imgH="241195" progId="Equation.3">
                  <p:embed/>
                </p:oleObj>
              </mc:Choice>
              <mc:Fallback>
                <p:oleObj name="公式" r:id="rId14" imgW="520474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4681731"/>
                        <a:ext cx="10620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3806" y="4134437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含义：二次型是一个</a:t>
            </a:r>
            <a:r>
              <a:rPr lang="zh-CN" altLang="en-US" sz="2000" dirty="0" smtClean="0">
                <a:solidFill>
                  <a:srgbClr val="000000"/>
                </a:solidFill>
              </a:rPr>
              <a:t>二</a:t>
            </a:r>
            <a:r>
              <a:rPr lang="zh-CN" altLang="en-US" sz="2000" dirty="0">
                <a:solidFill>
                  <a:srgbClr val="000000"/>
                </a:solidFill>
              </a:rPr>
              <a:t>次齐次多项式</a:t>
            </a:r>
            <a:endParaRPr lang="zh-CN" altLang="en-US" sz="2000" dirty="0"/>
          </a:p>
        </p:txBody>
      </p:sp>
      <p:graphicFrame>
        <p:nvGraphicFramePr>
          <p:cNvPr id="3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268351"/>
              </p:ext>
            </p:extLst>
          </p:nvPr>
        </p:nvGraphicFramePr>
        <p:xfrm>
          <a:off x="5004048" y="4069207"/>
          <a:ext cx="1800200" cy="653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510" name="公式" r:id="rId16" imgW="1218671" imgH="444307" progId="Equation.3">
                  <p:embed/>
                </p:oleObj>
              </mc:Choice>
              <mc:Fallback>
                <p:oleObj name="公式" r:id="rId16" imgW="1218671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4069207"/>
                        <a:ext cx="1800200" cy="6537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2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943901" y="3285814"/>
            <a:ext cx="7514300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假设</a:t>
            </a:r>
            <a:r>
              <a:rPr lang="en-US" altLang="zh-CN" sz="2000" i="1" dirty="0">
                <a:solidFill>
                  <a:srgbClr val="000000"/>
                </a:solidFill>
              </a:rPr>
              <a:t>p</a:t>
            </a:r>
            <a:r>
              <a:rPr lang="en-US" altLang="zh-CN" sz="2000" dirty="0">
                <a:solidFill>
                  <a:srgbClr val="000000"/>
                </a:solidFill>
              </a:rPr>
              <a:t>(</a:t>
            </a:r>
            <a:r>
              <a:rPr lang="en-US" altLang="zh-CN" sz="2000" b="1" i="1" dirty="0">
                <a:solidFill>
                  <a:srgbClr val="000000"/>
                </a:solidFill>
              </a:rPr>
              <a:t>X</a:t>
            </a:r>
            <a:r>
              <a:rPr lang="en-US" altLang="zh-CN" sz="2000" dirty="0">
                <a:solidFill>
                  <a:srgbClr val="000000"/>
                </a:solidFill>
              </a:rPr>
              <a:t>|</a:t>
            </a:r>
            <a:r>
              <a:rPr lang="el-GR" altLang="zh-CN" sz="2000" i="1" dirty="0">
                <a:solidFill>
                  <a:srgbClr val="000000"/>
                </a:solidFill>
              </a:rPr>
              <a:t>ω</a:t>
            </a:r>
            <a:r>
              <a:rPr lang="el-GR" altLang="zh-CN" sz="2000" i="1" baseline="-25000" dirty="0">
                <a:solidFill>
                  <a:srgbClr val="000000"/>
                </a:solidFill>
              </a:rPr>
              <a:t>i</a:t>
            </a:r>
            <a:r>
              <a:rPr lang="en-US" altLang="zh-CN" sz="2000" dirty="0">
                <a:solidFill>
                  <a:srgbClr val="000000"/>
                </a:solidFill>
              </a:rPr>
              <a:t>)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服从正态分布，则具有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M 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种模式类别的多变量正态密度函数为：</a:t>
            </a:r>
          </a:p>
        </p:txBody>
      </p:sp>
      <p:graphicFrame>
        <p:nvGraphicFramePr>
          <p:cNvPr id="3893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553587"/>
              </p:ext>
            </p:extLst>
          </p:nvPr>
        </p:nvGraphicFramePr>
        <p:xfrm>
          <a:off x="1043608" y="3868220"/>
          <a:ext cx="5498829" cy="691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060" name="公式" r:id="rId4" imgW="3581400" imgH="482600" progId="Equation.3">
                  <p:embed/>
                </p:oleObj>
              </mc:Choice>
              <mc:Fallback>
                <p:oleObj name="公式" r:id="rId4" imgW="35814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868220"/>
                        <a:ext cx="5498829" cy="691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017780"/>
              </p:ext>
            </p:extLst>
          </p:nvPr>
        </p:nvGraphicFramePr>
        <p:xfrm>
          <a:off x="6732240" y="3995881"/>
          <a:ext cx="1430338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061" name="公式" r:id="rId6" imgW="812447" imgH="203112" progId="Equation.3">
                  <p:embed/>
                </p:oleObj>
              </mc:Choice>
              <mc:Fallback>
                <p:oleObj name="公式" r:id="rId6" imgW="81244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3995881"/>
                        <a:ext cx="1430338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00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99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4" name="Rectangle 22"/>
          <p:cNvSpPr>
            <a:spLocks noChangeArrowheads="1"/>
          </p:cNvSpPr>
          <p:nvPr/>
        </p:nvSpPr>
        <p:spPr bwMode="auto">
          <a:xfrm>
            <a:off x="943901" y="4555918"/>
            <a:ext cx="7372515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zh-CN" altLang="en-US" sz="2000" dirty="0" smtClean="0">
                <a:solidFill>
                  <a:srgbClr val="000000"/>
                </a:solidFill>
              </a:rPr>
              <a:t>即，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每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一类模式的分布密度都完全被其均值向量</a:t>
            </a:r>
            <a:r>
              <a:rPr lang="en-US" altLang="zh-CN" sz="2000" b="1" i="1" baseline="0" dirty="0" err="1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zh-CN" sz="2000" i="1" baseline="-250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和协方差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矩阵</a:t>
            </a:r>
            <a:r>
              <a:rPr lang="en-US" altLang="zh-CN" sz="2000" b="1" i="1" baseline="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200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所</a:t>
            </a:r>
            <a:r>
              <a:rPr lang="zh-CN" altLang="en-US" sz="2000" dirty="0">
                <a:solidFill>
                  <a:srgbClr val="000000"/>
                </a:solidFill>
              </a:rPr>
              <a:t>确定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其定义为：</a:t>
            </a:r>
          </a:p>
        </p:txBody>
      </p:sp>
      <p:graphicFrame>
        <p:nvGraphicFramePr>
          <p:cNvPr id="3893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81240"/>
              </p:ext>
            </p:extLst>
          </p:nvPr>
        </p:nvGraphicFramePr>
        <p:xfrm>
          <a:off x="943901" y="5419873"/>
          <a:ext cx="1281611" cy="372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062" name="公式" r:id="rId8" imgW="787400" imgH="228600" progId="Equation.3">
                  <p:embed/>
                </p:oleObj>
              </mc:Choice>
              <mc:Fallback>
                <p:oleObj name="公式" r:id="rId8" imgW="787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3901" y="5419873"/>
                        <a:ext cx="1281611" cy="3720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977527"/>
              </p:ext>
            </p:extLst>
          </p:nvPr>
        </p:nvGraphicFramePr>
        <p:xfrm>
          <a:off x="925826" y="5890730"/>
          <a:ext cx="3160444" cy="42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063" name="公式" r:id="rId10" imgW="1803400" imgH="241300" progId="Equation.3">
                  <p:embed/>
                </p:oleObj>
              </mc:Choice>
              <mc:Fallback>
                <p:oleObj name="公式" r:id="rId10" imgW="1803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826" y="5890730"/>
                        <a:ext cx="3160444" cy="42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8568591" y="6322393"/>
            <a:ext cx="7250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9A19B9-F03F-4395-8C85-1C7871C3CDFC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56</a:t>
            </a:fld>
            <a:endParaRPr lang="en-US" altLang="zh-CN" sz="2800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4.2 </a:t>
            </a:r>
            <a:r>
              <a:rPr lang="zh-CN" altLang="en-US" kern="0" dirty="0" smtClean="0"/>
              <a:t>贝叶斯决策</a:t>
            </a:r>
            <a:endParaRPr lang="zh-CN" altLang="zh-CN" kern="0" dirty="0" smtClean="0"/>
          </a:p>
        </p:txBody>
      </p:sp>
      <p:sp>
        <p:nvSpPr>
          <p:cNvPr id="14" name="Rectangle 23"/>
          <p:cNvSpPr>
            <a:spLocks noChangeArrowheads="1"/>
          </p:cNvSpPr>
          <p:nvPr/>
        </p:nvSpPr>
        <p:spPr bwMode="auto">
          <a:xfrm>
            <a:off x="427359" y="1520677"/>
            <a:ext cx="799158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baseline="0" dirty="0" smtClean="0">
                <a:solidFill>
                  <a:srgbClr val="000000"/>
                </a:solidFill>
                <a:latin typeface="Times New Roman" pitchFamily="18" charset="0"/>
              </a:rPr>
              <a:t>4.2.3 </a:t>
            </a:r>
            <a:r>
              <a:rPr lang="zh-CN" altLang="en-US" sz="2400" baseline="0" dirty="0" smtClean="0">
                <a:solidFill>
                  <a:srgbClr val="000000"/>
                </a:solidFill>
                <a:latin typeface="Times New Roman" pitchFamily="18" charset="0"/>
              </a:rPr>
              <a:t>正态分布模式的最小错误率贝叶斯决策：多类问题</a:t>
            </a:r>
            <a:endParaRPr lang="zh-CN" altLang="en-US" sz="24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30383"/>
              </p:ext>
            </p:extLst>
          </p:nvPr>
        </p:nvGraphicFramePr>
        <p:xfrm>
          <a:off x="1043608" y="2495179"/>
          <a:ext cx="640871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064" name="公式" r:id="rId12" imgW="4419600" imgH="241300" progId="Equation.3">
                  <p:embed/>
                </p:oleObj>
              </mc:Choice>
              <mc:Fallback>
                <p:oleObj name="公式" r:id="rId12" imgW="4419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495179"/>
                        <a:ext cx="6408712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2060848"/>
            <a:ext cx="47628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最小错误率贝叶斯决策的等价形式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：</a:t>
            </a:r>
            <a:endParaRPr lang="zh-CN" alt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611560" y="2885704"/>
            <a:ext cx="2371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如何求</a:t>
            </a:r>
            <a:r>
              <a:rPr lang="en-US" altLang="zh-CN" sz="2000" i="1" dirty="0">
                <a:solidFill>
                  <a:srgbClr val="000000"/>
                </a:solidFill>
              </a:rPr>
              <a:t>p</a:t>
            </a:r>
            <a:r>
              <a:rPr lang="en-US" altLang="zh-CN" sz="2000" dirty="0">
                <a:solidFill>
                  <a:srgbClr val="000000"/>
                </a:solidFill>
              </a:rPr>
              <a:t>(</a:t>
            </a:r>
            <a:r>
              <a:rPr lang="en-US" altLang="zh-CN" sz="2000" b="1" i="1" dirty="0">
                <a:solidFill>
                  <a:srgbClr val="000000"/>
                </a:solidFill>
              </a:rPr>
              <a:t>X</a:t>
            </a:r>
            <a:r>
              <a:rPr lang="en-US" altLang="zh-CN" sz="2000" dirty="0">
                <a:solidFill>
                  <a:srgbClr val="000000"/>
                </a:solidFill>
              </a:rPr>
              <a:t>|</a:t>
            </a:r>
            <a:r>
              <a:rPr lang="el-GR" altLang="zh-CN" sz="2000" i="1" dirty="0">
                <a:solidFill>
                  <a:srgbClr val="000000"/>
                </a:solidFill>
              </a:rPr>
              <a:t>ω</a:t>
            </a:r>
            <a:r>
              <a:rPr lang="el-GR" altLang="zh-CN" sz="2000" i="1" baseline="-25000" dirty="0">
                <a:solidFill>
                  <a:srgbClr val="000000"/>
                </a:solidFill>
              </a:rPr>
              <a:t>i</a:t>
            </a:r>
            <a:r>
              <a:rPr lang="en-US" altLang="zh-CN" sz="2000" dirty="0">
                <a:solidFill>
                  <a:srgbClr val="000000"/>
                </a:solidFill>
              </a:rPr>
              <a:t>) </a:t>
            </a:r>
            <a:r>
              <a:rPr lang="zh-CN" altLang="en-US" sz="2000" dirty="0" smtClean="0"/>
              <a:t>？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423152" y="5411098"/>
            <a:ext cx="4051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</a:rPr>
              <a:t>均值向量</a:t>
            </a:r>
            <a:r>
              <a:rPr lang="en-US" altLang="zh-CN" sz="2000" b="1" i="1" dirty="0" err="1">
                <a:solidFill>
                  <a:srgbClr val="000000"/>
                </a:solidFill>
              </a:rPr>
              <a:t>M</a:t>
            </a:r>
            <a:r>
              <a:rPr lang="en-US" altLang="zh-CN" sz="2000" i="1" baseline="-25000" dirty="0" err="1">
                <a:solidFill>
                  <a:srgbClr val="000000"/>
                </a:solidFill>
              </a:rPr>
              <a:t>i</a:t>
            </a:r>
            <a:r>
              <a:rPr lang="zh-CN" altLang="en-US" sz="2000" dirty="0" smtClean="0"/>
              <a:t>表明了区域中心的位置</a:t>
            </a:r>
            <a:endParaRPr lang="zh-CN" alt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4423152" y="5887321"/>
            <a:ext cx="4507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</a:rPr>
              <a:t>协方差矩阵</a:t>
            </a:r>
            <a:r>
              <a:rPr lang="en-US" altLang="zh-CN" sz="2000" b="1" i="1" dirty="0">
                <a:solidFill>
                  <a:srgbClr val="000000"/>
                </a:solidFill>
              </a:rPr>
              <a:t>C</a:t>
            </a:r>
            <a:r>
              <a:rPr lang="en-US" altLang="zh-CN" sz="2000" i="1" baseline="-25000" dirty="0">
                <a:solidFill>
                  <a:srgbClr val="000000"/>
                </a:solidFill>
              </a:rPr>
              <a:t>i</a:t>
            </a:r>
            <a:r>
              <a:rPr lang="zh-CN" altLang="en-US" sz="2000" dirty="0" smtClean="0"/>
              <a:t>反映样本分布区域的形状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7079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6" grpId="0"/>
      <p:bldP spid="3893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5"/>
          <p:cNvSpPr>
            <a:spLocks noChangeArrowheads="1"/>
          </p:cNvSpPr>
          <p:nvPr/>
        </p:nvSpPr>
        <p:spPr bwMode="auto">
          <a:xfrm>
            <a:off x="-324544" y="3005106"/>
            <a:ext cx="6285993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indent="1219200">
              <a:tabLst>
                <a:tab pos="4051300" algn="l"/>
              </a:tabLst>
            </a:pP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对正态密度函数，为了方便计算，取对数：</a:t>
            </a:r>
          </a:p>
        </p:txBody>
      </p:sp>
      <p:sp>
        <p:nvSpPr>
          <p:cNvPr id="39966" name="Rectangle 30"/>
          <p:cNvSpPr>
            <a:spLocks noChangeArrowheads="1"/>
          </p:cNvSpPr>
          <p:nvPr/>
        </p:nvSpPr>
        <p:spPr bwMode="auto">
          <a:xfrm>
            <a:off x="179976" y="4390314"/>
            <a:ext cx="9105900" cy="479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indent="762000">
              <a:lnSpc>
                <a:spcPct val="125000"/>
              </a:lnSpc>
              <a:tabLst>
                <a:tab pos="4051300" algn="l"/>
              </a:tabLst>
            </a:pP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对数是单调递增函数，取对数后仍有相对应的分类性能。</a:t>
            </a:r>
          </a:p>
        </p:txBody>
      </p:sp>
      <p:graphicFrame>
        <p:nvGraphicFramePr>
          <p:cNvPr id="5018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008671"/>
              </p:ext>
            </p:extLst>
          </p:nvPr>
        </p:nvGraphicFramePr>
        <p:xfrm>
          <a:off x="971600" y="3422971"/>
          <a:ext cx="5112568" cy="420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084" name="公式" r:id="rId3" imgW="2781300" imgH="228600" progId="Equation.3">
                  <p:embed/>
                </p:oleObj>
              </mc:Choice>
              <mc:Fallback>
                <p:oleObj name="公式" r:id="rId3" imgW="2781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422971"/>
                        <a:ext cx="5112568" cy="4203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047246"/>
              </p:ext>
            </p:extLst>
          </p:nvPr>
        </p:nvGraphicFramePr>
        <p:xfrm>
          <a:off x="971600" y="3861048"/>
          <a:ext cx="5960113" cy="655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085" name="公式" r:id="rId5" imgW="3581400" imgH="393700" progId="Equation.3">
                  <p:embed/>
                </p:oleObj>
              </mc:Choice>
              <mc:Fallback>
                <p:oleObj name="公式" r:id="rId5" imgW="3581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861048"/>
                        <a:ext cx="5960113" cy="6554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77" name="Rectangle 41"/>
          <p:cNvSpPr>
            <a:spLocks noChangeArrowheads="1"/>
          </p:cNvSpPr>
          <p:nvPr/>
        </p:nvSpPr>
        <p:spPr bwMode="auto">
          <a:xfrm>
            <a:off x="582133" y="4869549"/>
            <a:ext cx="4150793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indent="304800"/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去掉与</a:t>
            </a:r>
            <a:r>
              <a:rPr lang="en-US" altLang="zh-CN" sz="2000" i="1" baseline="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无关的项，得判别函数：</a:t>
            </a:r>
          </a:p>
        </p:txBody>
      </p:sp>
      <p:sp>
        <p:nvSpPr>
          <p:cNvPr id="39983" name="Rectangle 47"/>
          <p:cNvSpPr>
            <a:spLocks noChangeArrowheads="1"/>
          </p:cNvSpPr>
          <p:nvPr/>
        </p:nvSpPr>
        <p:spPr bwMode="auto">
          <a:xfrm>
            <a:off x="1907704" y="5915992"/>
            <a:ext cx="647144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—— 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正态分布的最小错误率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Bayes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决策的判别函数。</a:t>
            </a:r>
          </a:p>
        </p:txBody>
      </p:sp>
      <p:grpSp>
        <p:nvGrpSpPr>
          <p:cNvPr id="39992" name="Group 56"/>
          <p:cNvGrpSpPr>
            <a:grpSpLocks/>
          </p:cNvGrpSpPr>
          <p:nvPr/>
        </p:nvGrpSpPr>
        <p:grpSpPr bwMode="auto">
          <a:xfrm>
            <a:off x="1403648" y="5165162"/>
            <a:ext cx="6912768" cy="856126"/>
            <a:chOff x="548" y="2945"/>
            <a:chExt cx="5212" cy="784"/>
          </a:xfrm>
        </p:grpSpPr>
        <p:graphicFrame>
          <p:nvGraphicFramePr>
            <p:cNvPr id="50188" name="Object 42"/>
            <p:cNvGraphicFramePr>
              <a:graphicFrameLocks noChangeAspect="1"/>
            </p:cNvGraphicFramePr>
            <p:nvPr/>
          </p:nvGraphicFramePr>
          <p:xfrm>
            <a:off x="548" y="2973"/>
            <a:ext cx="4285" cy="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6086" name="公式" r:id="rId7" imgW="3403600" imgH="393700" progId="Equation.3">
                    <p:embed/>
                  </p:oleObj>
                </mc:Choice>
                <mc:Fallback>
                  <p:oleObj name="公式" r:id="rId7" imgW="34036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" y="2973"/>
                          <a:ext cx="4285" cy="4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89" name="Text Box 52"/>
            <p:cNvSpPr txBox="1">
              <a:spLocks noChangeArrowheads="1"/>
            </p:cNvSpPr>
            <p:nvPr/>
          </p:nvSpPr>
          <p:spPr bwMode="auto">
            <a:xfrm>
              <a:off x="4653" y="2945"/>
              <a:ext cx="1107" cy="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 anchorCtr="1">
              <a:spAutoFit/>
            </a:bodyPr>
            <a:lstStyle>
              <a:lvl1pPr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aseline="0" dirty="0">
                  <a:solidFill>
                    <a:srgbClr val="000000"/>
                  </a:solidFill>
                  <a:latin typeface="Times New Roman" pitchFamily="18" charset="0"/>
                </a:rPr>
                <a:t>(4-25)</a:t>
              </a:r>
            </a:p>
          </p:txBody>
        </p:sp>
        <p:graphicFrame>
          <p:nvGraphicFramePr>
            <p:cNvPr id="50190" name="Object 53"/>
            <p:cNvGraphicFramePr>
              <a:graphicFrameLocks noChangeAspect="1"/>
            </p:cNvGraphicFramePr>
            <p:nvPr/>
          </p:nvGraphicFramePr>
          <p:xfrm>
            <a:off x="3667" y="3442"/>
            <a:ext cx="1150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6087" name="公式" r:id="rId9" imgW="812447" imgH="203112" progId="Equation.3">
                    <p:embed/>
                  </p:oleObj>
                </mc:Choice>
                <mc:Fallback>
                  <p:oleObj name="公式" r:id="rId9" imgW="812447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7" y="3442"/>
                          <a:ext cx="1150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00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99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539737" y="6318283"/>
            <a:ext cx="7648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9A19B9-F03F-4395-8C85-1C7871C3CDFC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57</a:t>
            </a:fld>
            <a:endParaRPr lang="en-US" altLang="zh-CN" sz="2800" dirty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4.2 </a:t>
            </a:r>
            <a:r>
              <a:rPr lang="zh-CN" altLang="en-US" kern="0" dirty="0" smtClean="0"/>
              <a:t>贝叶斯决策</a:t>
            </a:r>
            <a:endParaRPr lang="zh-CN" altLang="zh-CN" kern="0" dirty="0" smtClean="0"/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427359" y="1520677"/>
            <a:ext cx="799158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baseline="0" dirty="0" smtClean="0">
                <a:solidFill>
                  <a:srgbClr val="000000"/>
                </a:solidFill>
                <a:latin typeface="Times New Roman" pitchFamily="18" charset="0"/>
              </a:rPr>
              <a:t>4.2.3 </a:t>
            </a:r>
            <a:r>
              <a:rPr lang="zh-CN" altLang="en-US" sz="2400" baseline="0" dirty="0" smtClean="0">
                <a:solidFill>
                  <a:srgbClr val="000000"/>
                </a:solidFill>
                <a:latin typeface="Times New Roman" pitchFamily="18" charset="0"/>
              </a:rPr>
              <a:t>正态分布模式的最小错误率贝叶斯决策：多类问题</a:t>
            </a:r>
            <a:endParaRPr lang="zh-CN" altLang="en-US" sz="24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1560" y="2132856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判别函数化简</a:t>
            </a:r>
            <a:endParaRPr lang="zh-CN" alt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899592" y="2592239"/>
            <a:ext cx="5577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</a:rPr>
              <a:t>最小错误率</a:t>
            </a:r>
            <a:r>
              <a:rPr lang="en-US" altLang="zh-CN" sz="2000" dirty="0">
                <a:solidFill>
                  <a:srgbClr val="000000"/>
                </a:solidFill>
              </a:rPr>
              <a:t>Bayes</a:t>
            </a:r>
            <a:r>
              <a:rPr lang="zh-CN" altLang="en-US" sz="2000" dirty="0">
                <a:solidFill>
                  <a:srgbClr val="000000"/>
                </a:solidFill>
              </a:rPr>
              <a:t>决策中，</a:t>
            </a:r>
            <a:r>
              <a:rPr lang="el-GR" altLang="zh-CN" sz="2000" i="1" dirty="0">
                <a:solidFill>
                  <a:srgbClr val="000000"/>
                </a:solidFill>
              </a:rPr>
              <a:t>ω</a:t>
            </a:r>
            <a:r>
              <a:rPr lang="el-GR" altLang="zh-CN" sz="2000" i="1" baseline="-25000" dirty="0">
                <a:solidFill>
                  <a:srgbClr val="000000"/>
                </a:solidFill>
              </a:rPr>
              <a:t>i</a:t>
            </a:r>
            <a:r>
              <a:rPr lang="zh-CN" altLang="en-US" sz="2000" dirty="0">
                <a:solidFill>
                  <a:srgbClr val="000000"/>
                </a:solidFill>
              </a:rPr>
              <a:t>类的判别函数为</a:t>
            </a:r>
            <a:endParaRPr lang="zh-CN" altLang="en-US" sz="2000" dirty="0"/>
          </a:p>
        </p:txBody>
      </p:sp>
      <p:graphicFrame>
        <p:nvGraphicFramePr>
          <p:cNvPr id="22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239532"/>
              </p:ext>
            </p:extLst>
          </p:nvPr>
        </p:nvGraphicFramePr>
        <p:xfrm>
          <a:off x="5790271" y="2593207"/>
          <a:ext cx="1662112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088" name="公式" r:id="rId11" imgW="965200" imgH="228600" progId="Equation.3">
                  <p:embed/>
                </p:oleObj>
              </mc:Choice>
              <mc:Fallback>
                <p:oleObj name="公式" r:id="rId11" imgW="965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0271" y="2593207"/>
                        <a:ext cx="1662112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564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6" grpId="0"/>
      <p:bldP spid="39977" grpId="0"/>
      <p:bldP spid="3998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515317"/>
              </p:ext>
            </p:extLst>
          </p:nvPr>
        </p:nvGraphicFramePr>
        <p:xfrm>
          <a:off x="2195736" y="2532966"/>
          <a:ext cx="5845678" cy="676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768" name="公式" r:id="rId3" imgW="3403600" imgH="393700" progId="Equation.3">
                  <p:embed/>
                </p:oleObj>
              </mc:Choice>
              <mc:Fallback>
                <p:oleObj name="公式" r:id="rId3" imgW="3403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532966"/>
                        <a:ext cx="5845678" cy="676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04" name="Group 18"/>
          <p:cNvGrpSpPr>
            <a:grpSpLocks/>
          </p:cNvGrpSpPr>
          <p:nvPr/>
        </p:nvGrpSpPr>
        <p:grpSpPr bwMode="auto">
          <a:xfrm>
            <a:off x="2358231" y="3175050"/>
            <a:ext cx="5382121" cy="541982"/>
            <a:chOff x="1536" y="3070"/>
            <a:chExt cx="3508" cy="336"/>
          </a:xfrm>
        </p:grpSpPr>
        <p:graphicFrame>
          <p:nvGraphicFramePr>
            <p:cNvPr id="51207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5330108"/>
                </p:ext>
              </p:extLst>
            </p:nvPr>
          </p:nvGraphicFramePr>
          <p:xfrm>
            <a:off x="1536" y="3070"/>
            <a:ext cx="2763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6769" name="公式" r:id="rId5" imgW="2476500" imgH="241300" progId="Equation.3">
                    <p:embed/>
                  </p:oleObj>
                </mc:Choice>
                <mc:Fallback>
                  <p:oleObj name="公式" r:id="rId5" imgW="24765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070"/>
                          <a:ext cx="2763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08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8867769"/>
                </p:ext>
              </p:extLst>
            </p:nvPr>
          </p:nvGraphicFramePr>
          <p:xfrm>
            <a:off x="4291" y="3099"/>
            <a:ext cx="753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6770" name="公式" r:id="rId7" imgW="647700" imgH="241300" progId="Equation.3">
                    <p:embed/>
                  </p:oleObj>
                </mc:Choice>
                <mc:Fallback>
                  <p:oleObj name="公式" r:id="rId7" imgW="6477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1" y="3099"/>
                          <a:ext cx="753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05" name="Rectangle 21"/>
          <p:cNvSpPr>
            <a:spLocks noChangeArrowheads="1"/>
          </p:cNvSpPr>
          <p:nvPr/>
        </p:nvSpPr>
        <p:spPr bwMode="auto">
          <a:xfrm>
            <a:off x="-399582" y="3212976"/>
            <a:ext cx="3713163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indent="1371600"/>
            <a:r>
              <a:rPr lang="zh-CN" altLang="en-US" sz="2000" baseline="0" dirty="0">
                <a:solidFill>
                  <a:srgbClr val="000000"/>
                </a:solidFill>
              </a:rPr>
              <a:t>判决</a:t>
            </a:r>
            <a:r>
              <a:rPr lang="zh-CN" altLang="en-US" sz="2000" baseline="0" dirty="0" smtClean="0">
                <a:solidFill>
                  <a:srgbClr val="000000"/>
                </a:solidFill>
              </a:rPr>
              <a:t>规则：</a:t>
            </a:r>
            <a:endParaRPr lang="zh-CN" altLang="en-US" sz="2000" baseline="0" dirty="0">
              <a:solidFill>
                <a:srgbClr val="000000"/>
              </a:solidFill>
            </a:endParaRPr>
          </a:p>
        </p:txBody>
      </p:sp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8532440" y="6318283"/>
            <a:ext cx="9716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9A19B9-F03F-4395-8C85-1C7871C3CDFC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58</a:t>
            </a:fld>
            <a:endParaRPr lang="en-US" altLang="zh-CN" sz="2800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4.2 </a:t>
            </a:r>
            <a:r>
              <a:rPr lang="zh-CN" altLang="en-US" kern="0" dirty="0" smtClean="0"/>
              <a:t>贝叶斯决策</a:t>
            </a:r>
            <a:endParaRPr lang="zh-CN" altLang="zh-CN" kern="0" dirty="0" smtClean="0"/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308931" y="1530188"/>
            <a:ext cx="799158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baseline="0" dirty="0" smtClean="0">
                <a:solidFill>
                  <a:srgbClr val="000000"/>
                </a:solidFill>
                <a:latin typeface="Times New Roman" pitchFamily="18" charset="0"/>
              </a:rPr>
              <a:t>4.2.3 </a:t>
            </a:r>
            <a:r>
              <a:rPr lang="zh-CN" altLang="en-US" sz="2400" baseline="0" dirty="0" smtClean="0">
                <a:solidFill>
                  <a:srgbClr val="000000"/>
                </a:solidFill>
                <a:latin typeface="Times New Roman" pitchFamily="18" charset="0"/>
              </a:rPr>
              <a:t>正态分布模式的最小错误率贝叶斯决策：多类问题</a:t>
            </a:r>
            <a:endParaRPr lang="zh-CN" altLang="en-US" sz="24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2132856"/>
            <a:ext cx="5404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正态分布的最小错误率贝叶斯决策规则总结</a:t>
            </a:r>
            <a:endParaRPr lang="zh-CN" alt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971600" y="263691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判决函数：</a:t>
            </a:r>
            <a:endParaRPr lang="zh-CN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978133" y="3861048"/>
            <a:ext cx="73382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核心思想：就是把最小错误率贝叶斯决策中的条件概率</a:t>
            </a:r>
            <a:r>
              <a:rPr lang="en-US" altLang="zh-CN" sz="2000" i="1" dirty="0">
                <a:solidFill>
                  <a:srgbClr val="000000"/>
                </a:solidFill>
              </a:rPr>
              <a:t>p</a:t>
            </a:r>
            <a:r>
              <a:rPr lang="en-US" altLang="zh-CN" sz="2000" dirty="0">
                <a:solidFill>
                  <a:srgbClr val="000000"/>
                </a:solidFill>
              </a:rPr>
              <a:t>(</a:t>
            </a:r>
            <a:r>
              <a:rPr lang="en-US" altLang="zh-CN" sz="2000" b="1" i="1" dirty="0">
                <a:solidFill>
                  <a:srgbClr val="000000"/>
                </a:solidFill>
              </a:rPr>
              <a:t>X</a:t>
            </a:r>
            <a:r>
              <a:rPr lang="en-US" altLang="zh-CN" sz="2000" dirty="0">
                <a:solidFill>
                  <a:srgbClr val="000000"/>
                </a:solidFill>
              </a:rPr>
              <a:t>|</a:t>
            </a:r>
            <a:r>
              <a:rPr lang="el-GR" altLang="zh-CN" sz="2000" i="1" dirty="0">
                <a:solidFill>
                  <a:srgbClr val="000000"/>
                </a:solidFill>
              </a:rPr>
              <a:t>ω</a:t>
            </a:r>
            <a:r>
              <a:rPr lang="el-GR" altLang="zh-CN" sz="2000" i="1" baseline="-25000" dirty="0">
                <a:solidFill>
                  <a:srgbClr val="000000"/>
                </a:solidFill>
              </a:rPr>
              <a:t>i</a:t>
            </a:r>
            <a:r>
              <a:rPr lang="en-US" altLang="zh-CN" sz="2000" dirty="0">
                <a:solidFill>
                  <a:srgbClr val="000000"/>
                </a:solidFill>
              </a:rPr>
              <a:t>)</a:t>
            </a:r>
            <a:r>
              <a:rPr lang="zh-CN" altLang="en-US" sz="2000" dirty="0" smtClean="0"/>
              <a:t>用正态分布的形式写出来，然后再化简。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优点：只要知道均值向量和协方差矩阵，就能进行判决了。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5475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8" name="Group 62"/>
          <p:cNvGrpSpPr>
            <a:grpSpLocks/>
          </p:cNvGrpSpPr>
          <p:nvPr/>
        </p:nvGrpSpPr>
        <p:grpSpPr bwMode="auto">
          <a:xfrm>
            <a:off x="2400957" y="2189869"/>
            <a:ext cx="6350787" cy="1224136"/>
            <a:chOff x="1059" y="865"/>
            <a:chExt cx="4485" cy="946"/>
          </a:xfrm>
        </p:grpSpPr>
        <p:graphicFrame>
          <p:nvGraphicFramePr>
            <p:cNvPr id="52241" name="Object 20"/>
            <p:cNvGraphicFramePr>
              <a:graphicFrameLocks noChangeAspect="1"/>
            </p:cNvGraphicFramePr>
            <p:nvPr/>
          </p:nvGraphicFramePr>
          <p:xfrm>
            <a:off x="1167" y="865"/>
            <a:ext cx="4302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962" name="公式" r:id="rId3" imgW="3416300" imgH="393700" progId="Equation.3">
                    <p:embed/>
                  </p:oleObj>
                </mc:Choice>
                <mc:Fallback>
                  <p:oleObj name="公式" r:id="rId3" imgW="34163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7" y="865"/>
                          <a:ext cx="4302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42" name="Object 19"/>
            <p:cNvGraphicFramePr>
              <a:graphicFrameLocks noChangeAspect="1"/>
            </p:cNvGraphicFramePr>
            <p:nvPr/>
          </p:nvGraphicFramePr>
          <p:xfrm>
            <a:off x="1130" y="1315"/>
            <a:ext cx="4414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963" name="公式" r:id="rId5" imgW="3505200" imgH="393700" progId="Equation.3">
                    <p:embed/>
                  </p:oleObj>
                </mc:Choice>
                <mc:Fallback>
                  <p:oleObj name="公式" r:id="rId5" imgW="35052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0" y="1315"/>
                          <a:ext cx="4414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44" name="AutoShape 47"/>
            <p:cNvSpPr>
              <a:spLocks/>
            </p:cNvSpPr>
            <p:nvPr/>
          </p:nvSpPr>
          <p:spPr bwMode="auto">
            <a:xfrm>
              <a:off x="1059" y="1076"/>
              <a:ext cx="56" cy="504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2051" name="Group 67"/>
          <p:cNvGrpSpPr>
            <a:grpSpLocks/>
          </p:cNvGrpSpPr>
          <p:nvPr/>
        </p:nvGrpSpPr>
        <p:grpSpPr bwMode="auto">
          <a:xfrm>
            <a:off x="801216" y="3526757"/>
            <a:ext cx="5118100" cy="2541588"/>
            <a:chOff x="2644" y="2387"/>
            <a:chExt cx="3224" cy="1601"/>
          </a:xfrm>
        </p:grpSpPr>
        <p:sp>
          <p:nvSpPr>
            <p:cNvPr id="52235" name="Rectangle 37"/>
            <p:cNvSpPr>
              <a:spLocks noChangeArrowheads="1"/>
            </p:cNvSpPr>
            <p:nvPr/>
          </p:nvSpPr>
          <p:spPr bwMode="auto">
            <a:xfrm>
              <a:off x="2644" y="3201"/>
              <a:ext cx="3224" cy="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判别界面                         是</a:t>
              </a:r>
              <a:r>
                <a:rPr lang="en-US" altLang="zh-CN" sz="2000" b="1" i="1" baseline="0" dirty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的二次</a:t>
              </a:r>
            </a:p>
            <a:p>
              <a:pPr>
                <a:lnSpc>
                  <a:spcPct val="125000"/>
                </a:lnSpc>
              </a:pPr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型方程决定的超曲面。二维判别界</a:t>
              </a:r>
            </a:p>
            <a:p>
              <a:pPr>
                <a:lnSpc>
                  <a:spcPct val="125000"/>
                </a:lnSpc>
              </a:pPr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面如图</a:t>
              </a:r>
              <a:r>
                <a:rPr lang="en-US" altLang="zh-CN" sz="2000" baseline="0" dirty="0">
                  <a:solidFill>
                    <a:srgbClr val="000000"/>
                  </a:solidFill>
                  <a:latin typeface="Times New Roman" pitchFamily="18" charset="0"/>
                </a:rPr>
                <a:t>4.3</a:t>
              </a:r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所示。 </a:t>
              </a:r>
            </a:p>
          </p:txBody>
        </p:sp>
        <p:graphicFrame>
          <p:nvGraphicFramePr>
            <p:cNvPr id="52236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3170091"/>
                </p:ext>
              </p:extLst>
            </p:nvPr>
          </p:nvGraphicFramePr>
          <p:xfrm>
            <a:off x="3334" y="3249"/>
            <a:ext cx="1027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964" name="公式" r:id="rId7" imgW="1167893" imgH="215806" progId="Equation.3">
                    <p:embed/>
                  </p:oleObj>
                </mc:Choice>
                <mc:Fallback>
                  <p:oleObj name="公式" r:id="rId7" imgW="1167893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3249"/>
                          <a:ext cx="1027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2237" name="Group 64"/>
            <p:cNvGrpSpPr>
              <a:grpSpLocks/>
            </p:cNvGrpSpPr>
            <p:nvPr/>
          </p:nvGrpSpPr>
          <p:grpSpPr bwMode="auto">
            <a:xfrm>
              <a:off x="2644" y="2599"/>
              <a:ext cx="2967" cy="608"/>
              <a:chOff x="2644" y="2599"/>
              <a:chExt cx="2967" cy="608"/>
            </a:xfrm>
          </p:grpSpPr>
          <p:graphicFrame>
            <p:nvGraphicFramePr>
              <p:cNvPr id="52239" name="Object 3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48969765"/>
                  </p:ext>
                </p:extLst>
              </p:nvPr>
            </p:nvGraphicFramePr>
            <p:xfrm>
              <a:off x="2911" y="2599"/>
              <a:ext cx="2700" cy="6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7965" name="公式" r:id="rId9" imgW="2082800" imgH="482600" progId="Equation.3">
                      <p:embed/>
                    </p:oleObj>
                  </mc:Choice>
                  <mc:Fallback>
                    <p:oleObj name="公式" r:id="rId9" imgW="2082800" imgH="482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1" y="2599"/>
                            <a:ext cx="2700" cy="6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2240" name="Rectangle 39"/>
              <p:cNvSpPr>
                <a:spLocks noChangeArrowheads="1"/>
              </p:cNvSpPr>
              <p:nvPr/>
            </p:nvSpPr>
            <p:spPr bwMode="auto">
              <a:xfrm>
                <a:off x="2644" y="2776"/>
                <a:ext cx="316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zh-CN" altLang="en-US" sz="2000" baseline="0" dirty="0">
                    <a:solidFill>
                      <a:srgbClr val="000000"/>
                    </a:solidFill>
                    <a:latin typeface="Times New Roman" pitchFamily="18" charset="0"/>
                  </a:rPr>
                  <a:t>若 </a:t>
                </a:r>
              </a:p>
            </p:txBody>
          </p:sp>
        </p:grpSp>
        <p:sp>
          <p:nvSpPr>
            <p:cNvPr id="52238" name="Rectangle 52"/>
            <p:cNvSpPr>
              <a:spLocks noChangeArrowheads="1"/>
            </p:cNvSpPr>
            <p:nvPr/>
          </p:nvSpPr>
          <p:spPr bwMode="auto">
            <a:xfrm>
              <a:off x="2644" y="2387"/>
              <a:ext cx="1295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r>
                <a:rPr lang="zh-CN" altLang="en-US" sz="2000" baseline="0" dirty="0" smtClean="0">
                  <a:solidFill>
                    <a:srgbClr val="000000"/>
                  </a:solidFill>
                  <a:latin typeface="Times New Roman" pitchFamily="18" charset="0"/>
                </a:rPr>
                <a:t>决策规则为： </a:t>
              </a:r>
              <a:endParaRPr lang="zh-CN" altLang="en-US" sz="2000" baseline="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2045" name="Group 61"/>
          <p:cNvGrpSpPr>
            <a:grpSpLocks/>
          </p:cNvGrpSpPr>
          <p:nvPr/>
        </p:nvGrpSpPr>
        <p:grpSpPr bwMode="auto">
          <a:xfrm>
            <a:off x="5860718" y="3420324"/>
            <a:ext cx="2941848" cy="2897959"/>
            <a:chOff x="227" y="1831"/>
            <a:chExt cx="2282" cy="2175"/>
          </a:xfrm>
        </p:grpSpPr>
        <p:grpSp>
          <p:nvGrpSpPr>
            <p:cNvPr id="52231" name="Group 58"/>
            <p:cNvGrpSpPr>
              <a:grpSpLocks/>
            </p:cNvGrpSpPr>
            <p:nvPr/>
          </p:nvGrpSpPr>
          <p:grpSpPr bwMode="auto">
            <a:xfrm>
              <a:off x="227" y="1831"/>
              <a:ext cx="2282" cy="1944"/>
              <a:chOff x="208" y="2060"/>
              <a:chExt cx="2282" cy="1944"/>
            </a:xfrm>
          </p:grpSpPr>
          <p:pic>
            <p:nvPicPr>
              <p:cNvPr id="52233" name="Picture 56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" y="2060"/>
                <a:ext cx="2282" cy="19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00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99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2234" name="Line 57"/>
              <p:cNvSpPr>
                <a:spLocks noChangeShapeType="1"/>
              </p:cNvSpPr>
              <p:nvPr/>
            </p:nvSpPr>
            <p:spPr bwMode="auto">
              <a:xfrm flipV="1">
                <a:off x="384" y="3803"/>
                <a:ext cx="1948" cy="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b" anchorCtr="1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2232" name="Rectangle 59"/>
            <p:cNvSpPr>
              <a:spLocks noChangeArrowheads="1"/>
            </p:cNvSpPr>
            <p:nvPr/>
          </p:nvSpPr>
          <p:spPr bwMode="auto">
            <a:xfrm>
              <a:off x="681" y="3774"/>
              <a:ext cx="1061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图</a:t>
              </a:r>
              <a:r>
                <a:rPr lang="en-US" altLang="zh-CN" sz="2000" baseline="0" dirty="0">
                  <a:solidFill>
                    <a:srgbClr val="000000"/>
                  </a:solidFill>
                  <a:latin typeface="Times New Roman" pitchFamily="18" charset="0"/>
                </a:rPr>
                <a:t>4.3  </a:t>
              </a:r>
              <a:r>
                <a:rPr lang="en-US" altLang="zh-CN" sz="2000" b="1" i="1" baseline="0" dirty="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en-US" altLang="zh-CN" sz="2000" baseline="0" dirty="0">
                  <a:solidFill>
                    <a:srgbClr val="000000"/>
                  </a:solidFill>
                  <a:latin typeface="Times New Roman" pitchFamily="18" charset="0"/>
                </a:rPr>
                <a:t>≠</a:t>
              </a:r>
              <a:r>
                <a:rPr lang="en-US" altLang="zh-CN" sz="2000" b="1" i="1" baseline="0" dirty="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时</a:t>
              </a:r>
            </a:p>
          </p:txBody>
        </p:sp>
      </p:grpSp>
      <p:sp>
        <p:nvSpPr>
          <p:cNvPr id="32" name="矩形 1"/>
          <p:cNvSpPr>
            <a:spLocks noChangeArrowheads="1"/>
          </p:cNvSpPr>
          <p:nvPr/>
        </p:nvSpPr>
        <p:spPr bwMode="auto">
          <a:xfrm>
            <a:off x="8577223" y="6334780"/>
            <a:ext cx="5773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9A19B9-F03F-4395-8C85-1C7871C3CDFC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59</a:t>
            </a:fld>
            <a:endParaRPr lang="en-US" altLang="zh-CN" sz="2800" dirty="0"/>
          </a:p>
        </p:txBody>
      </p:sp>
      <p:sp>
        <p:nvSpPr>
          <p:cNvPr id="33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4.2 </a:t>
            </a:r>
            <a:r>
              <a:rPr lang="zh-CN" altLang="en-US" kern="0" dirty="0" smtClean="0"/>
              <a:t>贝叶斯决策</a:t>
            </a:r>
            <a:endParaRPr lang="zh-CN" altLang="zh-CN" kern="0" dirty="0" smtClean="0"/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323528" y="1427985"/>
            <a:ext cx="799158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baseline="0" dirty="0" smtClean="0">
                <a:solidFill>
                  <a:srgbClr val="000000"/>
                </a:solidFill>
                <a:latin typeface="Times New Roman" pitchFamily="18" charset="0"/>
              </a:rPr>
              <a:t>4.2.3 </a:t>
            </a:r>
            <a:r>
              <a:rPr lang="zh-CN" altLang="en-US" sz="2400" baseline="0" dirty="0" smtClean="0">
                <a:solidFill>
                  <a:srgbClr val="000000"/>
                </a:solidFill>
                <a:latin typeface="Times New Roman" pitchFamily="18" charset="0"/>
              </a:rPr>
              <a:t>正态分布模式的最小错误率贝叶斯决策：两类问题</a:t>
            </a:r>
            <a:endParaRPr lang="zh-CN" altLang="en-US" sz="24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1891831"/>
            <a:ext cx="1697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0000"/>
                </a:solidFill>
              </a:rPr>
              <a:t>当</a:t>
            </a:r>
            <a:r>
              <a:rPr lang="en-US" altLang="zh-CN" sz="2000" b="1" i="1" dirty="0">
                <a:solidFill>
                  <a:srgbClr val="000000"/>
                </a:solidFill>
              </a:rPr>
              <a:t>C</a:t>
            </a:r>
            <a:r>
              <a:rPr lang="en-US" altLang="zh-CN" sz="2000" baseline="-25000" dirty="0">
                <a:solidFill>
                  <a:srgbClr val="000000"/>
                </a:solidFill>
              </a:rPr>
              <a:t>1</a:t>
            </a:r>
            <a:r>
              <a:rPr lang="en-US" altLang="en-US" sz="2000" dirty="0">
                <a:solidFill>
                  <a:srgbClr val="000000"/>
                </a:solidFill>
              </a:rPr>
              <a:t>≠</a:t>
            </a:r>
            <a:r>
              <a:rPr lang="en-US" altLang="zh-CN" sz="2000" b="1" i="1" dirty="0">
                <a:solidFill>
                  <a:srgbClr val="000000"/>
                </a:solidFill>
              </a:rPr>
              <a:t>C</a:t>
            </a:r>
            <a:r>
              <a:rPr lang="en-US" altLang="zh-CN" sz="2000" baseline="-25000" dirty="0">
                <a:solidFill>
                  <a:srgbClr val="000000"/>
                </a:solidFill>
              </a:rPr>
              <a:t>2</a:t>
            </a:r>
            <a:r>
              <a:rPr lang="zh-CN" altLang="en-US" sz="2000" dirty="0">
                <a:solidFill>
                  <a:srgbClr val="000000"/>
                </a:solidFill>
              </a:rPr>
              <a:t>时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801216" y="258894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判别函数为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9886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第三章知识导图</a:t>
            </a: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zh-CN" sz="2800" dirty="0">
              <a:latin typeface="Tahoma" pitchFamily="34" charset="0"/>
            </a:endParaRPr>
          </a:p>
        </p:txBody>
      </p:sp>
      <p:sp>
        <p:nvSpPr>
          <p:cNvPr id="18438" name="矩形 1"/>
          <p:cNvSpPr>
            <a:spLocks noChangeArrowheads="1"/>
          </p:cNvSpPr>
          <p:nvPr/>
        </p:nvSpPr>
        <p:spPr bwMode="auto">
          <a:xfrm>
            <a:off x="8620963" y="6334123"/>
            <a:ext cx="363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FC6A188-9118-4EAF-9756-1DDDEAC2C31D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08980"/>
            <a:ext cx="6300192" cy="47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7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49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219830"/>
              </p:ext>
            </p:extLst>
          </p:nvPr>
        </p:nvGraphicFramePr>
        <p:xfrm>
          <a:off x="1012523" y="2745472"/>
          <a:ext cx="6427887" cy="935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646" name="公式" r:id="rId3" imgW="4533900" imgH="635000" progId="Equation.3">
                  <p:embed/>
                </p:oleObj>
              </mc:Choice>
              <mc:Fallback>
                <p:oleObj name="公式" r:id="rId3" imgW="45339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523" y="2745472"/>
                        <a:ext cx="6427887" cy="9350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65" name="Rectangle 57"/>
          <p:cNvSpPr>
            <a:spLocks noChangeArrowheads="1"/>
          </p:cNvSpPr>
          <p:nvPr/>
        </p:nvSpPr>
        <p:spPr bwMode="auto">
          <a:xfrm>
            <a:off x="992784" y="3793116"/>
            <a:ext cx="3326538" cy="1633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判别界面特点：</a:t>
            </a:r>
            <a:endParaRPr lang="en-US" altLang="zh-CN" sz="2000" baseline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0" hangingPunct="0">
              <a:lnSpc>
                <a:spcPct val="125000"/>
              </a:lnSpc>
            </a:pP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为</a:t>
            </a:r>
            <a:r>
              <a:rPr lang="en-US" altLang="zh-CN" sz="20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的线性函数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，是一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超平面。当为二维时，判别界面为一</a:t>
            </a:r>
            <a:r>
              <a:rPr lang="zh-CN" altLang="en-US" sz="2000" baseline="0" dirty="0" smtClean="0">
                <a:solidFill>
                  <a:srgbClr val="000000"/>
                </a:solidFill>
                <a:latin typeface="Times New Roman" pitchFamily="18" charset="0"/>
              </a:rPr>
              <a:t>直线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，如图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4.4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所示。</a:t>
            </a:r>
          </a:p>
        </p:txBody>
      </p:sp>
      <p:sp>
        <p:nvSpPr>
          <p:cNvPr id="53261" name="Rectangle 66"/>
          <p:cNvSpPr>
            <a:spLocks noChangeArrowheads="1"/>
          </p:cNvSpPr>
          <p:nvPr/>
        </p:nvSpPr>
        <p:spPr bwMode="auto">
          <a:xfrm>
            <a:off x="25400" y="6654800"/>
            <a:ext cx="180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 baseline="0">
              <a:solidFill>
                <a:srgbClr val="FFFFFF"/>
              </a:solidFill>
            </a:endParaRPr>
          </a:p>
        </p:txBody>
      </p:sp>
      <p:sp>
        <p:nvSpPr>
          <p:cNvPr id="43075" name="Rectangle 67"/>
          <p:cNvSpPr>
            <a:spLocks noChangeArrowheads="1"/>
          </p:cNvSpPr>
          <p:nvPr/>
        </p:nvSpPr>
        <p:spPr bwMode="auto">
          <a:xfrm>
            <a:off x="7559743" y="3140968"/>
            <a:ext cx="885477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 anchorCtr="1">
            <a:spAutoFit/>
          </a:bodyPr>
          <a:lstStyle/>
          <a:p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 (4-28)</a:t>
            </a:r>
          </a:p>
        </p:txBody>
      </p: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8539264" y="6314936"/>
            <a:ext cx="828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9A19B9-F03F-4395-8C85-1C7871C3CDFC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60</a:t>
            </a:fld>
            <a:endParaRPr lang="en-US" altLang="zh-CN" sz="2800" dirty="0"/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4.2 </a:t>
            </a:r>
            <a:r>
              <a:rPr lang="zh-CN" altLang="en-US" kern="0" dirty="0" smtClean="0"/>
              <a:t>贝叶斯决策</a:t>
            </a:r>
            <a:endParaRPr lang="zh-CN" altLang="zh-CN" kern="0" dirty="0" smtClean="0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323528" y="1427985"/>
            <a:ext cx="799158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baseline="0" dirty="0" smtClean="0">
                <a:solidFill>
                  <a:srgbClr val="000000"/>
                </a:solidFill>
                <a:latin typeface="Times New Roman" pitchFamily="18" charset="0"/>
              </a:rPr>
              <a:t>4.2.3 </a:t>
            </a:r>
            <a:r>
              <a:rPr lang="zh-CN" altLang="en-US" sz="2400" baseline="0" dirty="0" smtClean="0">
                <a:solidFill>
                  <a:srgbClr val="000000"/>
                </a:solidFill>
                <a:latin typeface="Times New Roman" pitchFamily="18" charset="0"/>
              </a:rPr>
              <a:t>正态分布模式的最小错误率贝叶斯决策：两类问题</a:t>
            </a:r>
            <a:endParaRPr lang="zh-CN" altLang="en-US" sz="24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5800" y="1891831"/>
            <a:ext cx="2016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000000"/>
                </a:solidFill>
              </a:rPr>
              <a:t>当</a:t>
            </a:r>
            <a:r>
              <a:rPr lang="en-US" altLang="zh-CN" sz="2000" b="1" i="1" dirty="0">
                <a:solidFill>
                  <a:srgbClr val="000000"/>
                </a:solidFill>
              </a:rPr>
              <a:t>C</a:t>
            </a:r>
            <a:r>
              <a:rPr lang="en-US" altLang="zh-CN" sz="2000" baseline="-25000" dirty="0">
                <a:solidFill>
                  <a:srgbClr val="000000"/>
                </a:solidFill>
              </a:rPr>
              <a:t>1</a:t>
            </a:r>
            <a:r>
              <a:rPr lang="en-US" altLang="zh-CN" sz="2000" dirty="0">
                <a:solidFill>
                  <a:srgbClr val="000000"/>
                </a:solidFill>
              </a:rPr>
              <a:t>=</a:t>
            </a:r>
            <a:r>
              <a:rPr lang="en-US" altLang="zh-CN" sz="2000" b="1" i="1" dirty="0">
                <a:solidFill>
                  <a:srgbClr val="000000"/>
                </a:solidFill>
              </a:rPr>
              <a:t>C</a:t>
            </a:r>
            <a:r>
              <a:rPr lang="en-US" altLang="zh-CN" sz="2000" baseline="-25000" dirty="0">
                <a:solidFill>
                  <a:srgbClr val="000000"/>
                </a:solidFill>
              </a:rPr>
              <a:t>2</a:t>
            </a:r>
            <a:r>
              <a:rPr lang="en-US" altLang="zh-CN" sz="2000" dirty="0">
                <a:solidFill>
                  <a:srgbClr val="000000"/>
                </a:solidFill>
              </a:rPr>
              <a:t>=</a:t>
            </a:r>
            <a:r>
              <a:rPr lang="en-US" altLang="zh-CN" sz="2000" b="1" i="1" dirty="0">
                <a:solidFill>
                  <a:srgbClr val="000000"/>
                </a:solidFill>
              </a:rPr>
              <a:t>C</a:t>
            </a:r>
            <a:r>
              <a:rPr lang="zh-CN" altLang="en-US" sz="2000" dirty="0" smtClean="0">
                <a:solidFill>
                  <a:srgbClr val="000000"/>
                </a:solidFill>
              </a:rPr>
              <a:t>时</a:t>
            </a:r>
            <a:endParaRPr lang="zh-CN" alt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995363" y="229194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判别界面为</a:t>
            </a:r>
            <a:endParaRPr lang="zh-CN" altLang="en-US" sz="2000" dirty="0"/>
          </a:p>
        </p:txBody>
      </p:sp>
      <p:grpSp>
        <p:nvGrpSpPr>
          <p:cNvPr id="26" name="Group 72"/>
          <p:cNvGrpSpPr>
            <a:grpSpLocks/>
          </p:cNvGrpSpPr>
          <p:nvPr/>
        </p:nvGrpSpPr>
        <p:grpSpPr bwMode="auto">
          <a:xfrm>
            <a:off x="5284113" y="3746919"/>
            <a:ext cx="3434420" cy="2476893"/>
            <a:chOff x="346" y="850"/>
            <a:chExt cx="2666" cy="2236"/>
          </a:xfrm>
        </p:grpSpPr>
        <p:grpSp>
          <p:nvGrpSpPr>
            <p:cNvPr id="27" name="Group 65"/>
            <p:cNvGrpSpPr>
              <a:grpSpLocks/>
            </p:cNvGrpSpPr>
            <p:nvPr/>
          </p:nvGrpSpPr>
          <p:grpSpPr bwMode="auto">
            <a:xfrm>
              <a:off x="346" y="850"/>
              <a:ext cx="2666" cy="1983"/>
              <a:chOff x="346" y="796"/>
              <a:chExt cx="2666" cy="1983"/>
            </a:xfrm>
          </p:grpSpPr>
          <p:pic>
            <p:nvPicPr>
              <p:cNvPr id="31" name="Picture 6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6" y="796"/>
                <a:ext cx="2666" cy="19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" name="Line 28"/>
              <p:cNvSpPr>
                <a:spLocks noChangeShapeType="1"/>
              </p:cNvSpPr>
              <p:nvPr/>
            </p:nvSpPr>
            <p:spPr bwMode="auto">
              <a:xfrm flipV="1">
                <a:off x="502" y="2590"/>
                <a:ext cx="233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b" anchorCtr="1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8" name="Group 33"/>
            <p:cNvGrpSpPr>
              <a:grpSpLocks/>
            </p:cNvGrpSpPr>
            <p:nvPr/>
          </p:nvGrpSpPr>
          <p:grpSpPr bwMode="auto">
            <a:xfrm>
              <a:off x="494" y="2836"/>
              <a:ext cx="2482" cy="250"/>
              <a:chOff x="887" y="2717"/>
              <a:chExt cx="2482" cy="250"/>
            </a:xfrm>
          </p:grpSpPr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887" y="2717"/>
                <a:ext cx="131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00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99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zh-CN" altLang="en-US" sz="2000" baseline="0" dirty="0">
                    <a:solidFill>
                      <a:srgbClr val="000000"/>
                    </a:solidFill>
                    <a:latin typeface="Times New Roman" pitchFamily="18" charset="0"/>
                  </a:rPr>
                  <a:t>图</a:t>
                </a:r>
                <a:r>
                  <a:rPr lang="en-US" altLang="zh-CN" sz="2000" baseline="0" dirty="0">
                    <a:solidFill>
                      <a:srgbClr val="000000"/>
                    </a:solidFill>
                    <a:latin typeface="Times New Roman" pitchFamily="18" charset="0"/>
                  </a:rPr>
                  <a:t>4.4  </a:t>
                </a:r>
                <a:r>
                  <a:rPr lang="en-US" altLang="zh-CN" sz="2000" b="1" i="1" baseline="0" dirty="0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r>
                  <a:rPr lang="en-US" altLang="zh-CN" sz="200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r>
                  <a:rPr lang="en-US" altLang="zh-CN" sz="2000" baseline="0" dirty="0">
                    <a:solidFill>
                      <a:srgbClr val="000000"/>
                    </a:solidFill>
                    <a:latin typeface="Times New Roman" pitchFamily="18" charset="0"/>
                  </a:rPr>
                  <a:t>=</a:t>
                </a:r>
                <a:r>
                  <a:rPr lang="en-US" altLang="zh-CN" sz="2000" b="1" i="1" baseline="0" dirty="0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r>
                  <a:rPr lang="en-US" altLang="zh-CN" sz="200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r>
                  <a:rPr lang="en-US" altLang="zh-CN" sz="2000" baseline="0" dirty="0">
                    <a:solidFill>
                      <a:srgbClr val="000000"/>
                    </a:solidFill>
                    <a:latin typeface="Times New Roman" pitchFamily="18" charset="0"/>
                  </a:rPr>
                  <a:t>=</a:t>
                </a:r>
                <a:r>
                  <a:rPr lang="en-US" altLang="zh-CN" sz="2000" b="1" i="1" baseline="0" dirty="0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r>
                  <a:rPr lang="zh-CN" altLang="en-US" sz="2000" baseline="0" dirty="0">
                    <a:solidFill>
                      <a:srgbClr val="000000"/>
                    </a:solidFill>
                    <a:latin typeface="Times New Roman" pitchFamily="18" charset="0"/>
                  </a:rPr>
                  <a:t>，</a:t>
                </a:r>
              </a:p>
            </p:txBody>
          </p:sp>
          <p:graphicFrame>
            <p:nvGraphicFramePr>
              <p:cNvPr id="30" name="Object 3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36603130"/>
                  </p:ext>
                </p:extLst>
              </p:nvPr>
            </p:nvGraphicFramePr>
            <p:xfrm>
              <a:off x="2330" y="2728"/>
              <a:ext cx="1039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8647" name="公式" r:id="rId6" imgW="952087" imgH="215806" progId="Equation.3">
                      <p:embed/>
                    </p:oleObj>
                  </mc:Choice>
                  <mc:Fallback>
                    <p:oleObj name="公式" r:id="rId6" imgW="952087" imgH="21580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30" y="2728"/>
                            <a:ext cx="1039" cy="2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60777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65" grpId="0"/>
      <p:bldP spid="4307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198447"/>
              </p:ext>
            </p:extLst>
          </p:nvPr>
        </p:nvGraphicFramePr>
        <p:xfrm>
          <a:off x="994555" y="2748990"/>
          <a:ext cx="5279200" cy="614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670" name="公式" r:id="rId3" imgW="3302000" imgH="393700" progId="Equation.3">
                  <p:embed/>
                </p:oleObj>
              </mc:Choice>
              <mc:Fallback>
                <p:oleObj name="公式" r:id="rId3" imgW="3302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4555" y="2748990"/>
                        <a:ext cx="5279200" cy="614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971600" y="3446025"/>
            <a:ext cx="2810683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判别界面如图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4.5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所示。</a:t>
            </a:r>
          </a:p>
        </p:txBody>
      </p:sp>
      <p:grpSp>
        <p:nvGrpSpPr>
          <p:cNvPr id="44103" name="Group 71"/>
          <p:cNvGrpSpPr>
            <a:grpSpLocks/>
          </p:cNvGrpSpPr>
          <p:nvPr/>
        </p:nvGrpSpPr>
        <p:grpSpPr bwMode="auto">
          <a:xfrm>
            <a:off x="5076056" y="3446025"/>
            <a:ext cx="3419872" cy="2729707"/>
            <a:chOff x="3088" y="804"/>
            <a:chExt cx="2493" cy="2293"/>
          </a:xfrm>
        </p:grpSpPr>
        <p:pic>
          <p:nvPicPr>
            <p:cNvPr id="54283" name="Picture 6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8" y="804"/>
              <a:ext cx="2493" cy="19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284" name="Rectangle 66"/>
            <p:cNvSpPr>
              <a:spLocks noChangeArrowheads="1"/>
            </p:cNvSpPr>
            <p:nvPr/>
          </p:nvSpPr>
          <p:spPr bwMode="auto">
            <a:xfrm>
              <a:off x="3227" y="2847"/>
              <a:ext cx="22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图</a:t>
              </a:r>
              <a:r>
                <a:rPr lang="en-US" altLang="zh-CN" sz="2000" baseline="0" dirty="0">
                  <a:solidFill>
                    <a:srgbClr val="000000"/>
                  </a:solidFill>
                  <a:latin typeface="Times New Roman" pitchFamily="18" charset="0"/>
                </a:rPr>
                <a:t>4.5  </a:t>
              </a:r>
              <a:r>
                <a:rPr lang="en-US" altLang="zh-CN" sz="2000" b="1" i="1" baseline="0" dirty="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en-US" altLang="zh-CN" sz="2000" baseline="0" dirty="0">
                  <a:solidFill>
                    <a:srgbClr val="000000"/>
                  </a:solidFill>
                  <a:latin typeface="Times New Roman" pitchFamily="18" charset="0"/>
                </a:rPr>
                <a:t>=</a:t>
              </a:r>
              <a:r>
                <a:rPr lang="en-US" altLang="zh-CN" sz="2000" b="1" i="1" baseline="0" dirty="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altLang="zh-CN" sz="2000" baseline="0" dirty="0">
                  <a:solidFill>
                    <a:srgbClr val="000000"/>
                  </a:solidFill>
                  <a:latin typeface="Times New Roman" pitchFamily="18" charset="0"/>
                </a:rPr>
                <a:t>=</a:t>
              </a:r>
              <a:r>
                <a:rPr lang="en-US" altLang="zh-CN" sz="2000" b="1" i="1" baseline="0" dirty="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且先验概率相等 </a:t>
              </a:r>
            </a:p>
          </p:txBody>
        </p:sp>
      </p:grpSp>
      <p:sp>
        <p:nvSpPr>
          <p:cNvPr id="22" name="矩形 1"/>
          <p:cNvSpPr>
            <a:spLocks noChangeArrowheads="1"/>
          </p:cNvSpPr>
          <p:nvPr/>
        </p:nvSpPr>
        <p:spPr bwMode="auto">
          <a:xfrm>
            <a:off x="8386185" y="6318283"/>
            <a:ext cx="7578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9A19B9-F03F-4395-8C85-1C7871C3CDFC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61</a:t>
            </a:fld>
            <a:endParaRPr lang="en-US" altLang="zh-CN" sz="2800" dirty="0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4.2 </a:t>
            </a:r>
            <a:r>
              <a:rPr lang="zh-CN" altLang="en-US" kern="0" dirty="0" smtClean="0"/>
              <a:t>贝叶斯决策</a:t>
            </a:r>
            <a:endParaRPr lang="zh-CN" altLang="zh-CN" kern="0" dirty="0" smtClean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23528" y="1427985"/>
            <a:ext cx="799158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baseline="0" dirty="0" smtClean="0">
                <a:solidFill>
                  <a:srgbClr val="000000"/>
                </a:solidFill>
                <a:latin typeface="Times New Roman" pitchFamily="18" charset="0"/>
              </a:rPr>
              <a:t>4.2.3 </a:t>
            </a:r>
            <a:r>
              <a:rPr lang="zh-CN" altLang="en-US" sz="2400" baseline="0" dirty="0" smtClean="0">
                <a:solidFill>
                  <a:srgbClr val="000000"/>
                </a:solidFill>
                <a:latin typeface="Times New Roman" pitchFamily="18" charset="0"/>
              </a:rPr>
              <a:t>正态分布模式的最小错误率贝叶斯决策：两类问题</a:t>
            </a:r>
            <a:endParaRPr lang="zh-CN" altLang="en-US" sz="24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5800" y="1891831"/>
            <a:ext cx="5596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000000"/>
                </a:solidFill>
              </a:rPr>
              <a:t>当                                                                       时</a:t>
            </a:r>
            <a:endParaRPr lang="zh-CN" altLang="en-US" sz="2000" dirty="0"/>
          </a:p>
        </p:txBody>
      </p:sp>
      <p:graphicFrame>
        <p:nvGraphicFramePr>
          <p:cNvPr id="2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138930"/>
              </p:ext>
            </p:extLst>
          </p:nvPr>
        </p:nvGraphicFramePr>
        <p:xfrm>
          <a:off x="1331640" y="1839858"/>
          <a:ext cx="4539671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671" name="公式" r:id="rId6" imgW="2019300" imgH="393700" progId="Equation.3">
                  <p:embed/>
                </p:oleObj>
              </mc:Choice>
              <mc:Fallback>
                <p:oleObj name="公式" r:id="rId6" imgW="2019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839858"/>
                        <a:ext cx="4539671" cy="50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71600" y="234888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判别函数化简为：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0888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9" name="Group 72"/>
          <p:cNvGrpSpPr>
            <a:grpSpLocks/>
          </p:cNvGrpSpPr>
          <p:nvPr/>
        </p:nvGrpSpPr>
        <p:grpSpPr bwMode="auto">
          <a:xfrm>
            <a:off x="1691680" y="2696726"/>
            <a:ext cx="4802857" cy="868759"/>
            <a:chOff x="1440" y="887"/>
            <a:chExt cx="3434" cy="725"/>
          </a:xfrm>
        </p:grpSpPr>
        <p:graphicFrame>
          <p:nvGraphicFramePr>
            <p:cNvPr id="55308" name="Object 38"/>
            <p:cNvGraphicFramePr>
              <a:graphicFrameLocks noChangeAspect="1"/>
            </p:cNvGraphicFramePr>
            <p:nvPr/>
          </p:nvGraphicFramePr>
          <p:xfrm>
            <a:off x="1440" y="902"/>
            <a:ext cx="3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3524" name="公式" r:id="rId4" imgW="241091" imgH="215713" progId="Equation.3">
                    <p:embed/>
                  </p:oleObj>
                </mc:Choice>
                <mc:Fallback>
                  <p:oleObj name="公式" r:id="rId4" imgW="241091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902"/>
                          <a:ext cx="30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9" name="Object 39"/>
            <p:cNvGraphicFramePr>
              <a:graphicFrameLocks noChangeAspect="1"/>
            </p:cNvGraphicFramePr>
            <p:nvPr/>
          </p:nvGraphicFramePr>
          <p:xfrm>
            <a:off x="1990" y="887"/>
            <a:ext cx="559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3525" name="公式" r:id="rId6" imgW="444307" imgH="241195" progId="Equation.3">
                    <p:embed/>
                  </p:oleObj>
                </mc:Choice>
                <mc:Fallback>
                  <p:oleObj name="公式" r:id="rId6" imgW="444307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0" y="887"/>
                          <a:ext cx="559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0" name="Object 40"/>
            <p:cNvGraphicFramePr>
              <a:graphicFrameLocks noChangeAspect="1"/>
            </p:cNvGraphicFramePr>
            <p:nvPr/>
          </p:nvGraphicFramePr>
          <p:xfrm>
            <a:off x="2735" y="887"/>
            <a:ext cx="59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3526" name="公式" r:id="rId8" imgW="469696" imgH="241195" progId="Equation.3">
                    <p:embed/>
                  </p:oleObj>
                </mc:Choice>
                <mc:Fallback>
                  <p:oleObj name="公式" r:id="rId8" imgW="469696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5" y="887"/>
                          <a:ext cx="592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1" name="Object 41"/>
            <p:cNvGraphicFramePr>
              <a:graphicFrameLocks noChangeAspect="1"/>
            </p:cNvGraphicFramePr>
            <p:nvPr/>
          </p:nvGraphicFramePr>
          <p:xfrm>
            <a:off x="3487" y="887"/>
            <a:ext cx="623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3527" name="公式" r:id="rId10" imgW="495085" imgH="241195" progId="Equation.3">
                    <p:embed/>
                  </p:oleObj>
                </mc:Choice>
                <mc:Fallback>
                  <p:oleObj name="公式" r:id="rId10" imgW="495085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7" y="887"/>
                          <a:ext cx="623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2" name="Object 42"/>
            <p:cNvGraphicFramePr>
              <a:graphicFrameLocks noChangeAspect="1"/>
            </p:cNvGraphicFramePr>
            <p:nvPr/>
          </p:nvGraphicFramePr>
          <p:xfrm>
            <a:off x="4282" y="887"/>
            <a:ext cx="559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3528" name="公式" r:id="rId12" imgW="444307" imgH="241195" progId="Equation.3">
                    <p:embed/>
                  </p:oleObj>
                </mc:Choice>
                <mc:Fallback>
                  <p:oleObj name="公式" r:id="rId12" imgW="444307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2" y="887"/>
                          <a:ext cx="559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3" name="Object 43"/>
            <p:cNvGraphicFramePr>
              <a:graphicFrameLocks noChangeAspect="1"/>
            </p:cNvGraphicFramePr>
            <p:nvPr/>
          </p:nvGraphicFramePr>
          <p:xfrm>
            <a:off x="1440" y="1324"/>
            <a:ext cx="3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3529" name="公式" r:id="rId14" imgW="266353" imgH="215619" progId="Equation.3">
                    <p:embed/>
                  </p:oleObj>
                </mc:Choice>
                <mc:Fallback>
                  <p:oleObj name="公式" r:id="rId14" imgW="266353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324"/>
                          <a:ext cx="33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4" name="Object 44"/>
            <p:cNvGraphicFramePr>
              <a:graphicFrameLocks noChangeAspect="1"/>
            </p:cNvGraphicFramePr>
            <p:nvPr/>
          </p:nvGraphicFramePr>
          <p:xfrm>
            <a:off x="1990" y="1308"/>
            <a:ext cx="59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3530" name="公式" r:id="rId16" imgW="469696" imgH="241195" progId="Equation.3">
                    <p:embed/>
                  </p:oleObj>
                </mc:Choice>
                <mc:Fallback>
                  <p:oleObj name="公式" r:id="rId16" imgW="469696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0" y="1308"/>
                          <a:ext cx="592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5" name="Object 45"/>
            <p:cNvGraphicFramePr>
              <a:graphicFrameLocks noChangeAspect="1"/>
            </p:cNvGraphicFramePr>
            <p:nvPr/>
          </p:nvGraphicFramePr>
          <p:xfrm>
            <a:off x="2735" y="1308"/>
            <a:ext cx="559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3531" name="公式" r:id="rId18" imgW="444307" imgH="241195" progId="Equation.3">
                    <p:embed/>
                  </p:oleObj>
                </mc:Choice>
                <mc:Fallback>
                  <p:oleObj name="公式" r:id="rId18" imgW="444307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5" y="1308"/>
                          <a:ext cx="559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6" name="Object 46"/>
            <p:cNvGraphicFramePr>
              <a:graphicFrameLocks noChangeAspect="1"/>
            </p:cNvGraphicFramePr>
            <p:nvPr/>
          </p:nvGraphicFramePr>
          <p:xfrm>
            <a:off x="3487" y="1308"/>
            <a:ext cx="52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3532" name="公式" r:id="rId20" imgW="418918" imgH="241195" progId="Equation.3">
                    <p:embed/>
                  </p:oleObj>
                </mc:Choice>
                <mc:Fallback>
                  <p:oleObj name="公式" r:id="rId20" imgW="418918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7" y="1308"/>
                          <a:ext cx="528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7" name="Object 47"/>
            <p:cNvGraphicFramePr>
              <a:graphicFrameLocks noChangeAspect="1"/>
            </p:cNvGraphicFramePr>
            <p:nvPr/>
          </p:nvGraphicFramePr>
          <p:xfrm>
            <a:off x="4282" y="1308"/>
            <a:ext cx="59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3533" name="公式" r:id="rId22" imgW="469696" imgH="241195" progId="Equation.3">
                    <p:embed/>
                  </p:oleObj>
                </mc:Choice>
                <mc:Fallback>
                  <p:oleObj name="公式" r:id="rId22" imgW="469696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2" y="1308"/>
                          <a:ext cx="592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300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104857"/>
              </p:ext>
            </p:extLst>
          </p:nvPr>
        </p:nvGraphicFramePr>
        <p:xfrm>
          <a:off x="685800" y="4085173"/>
          <a:ext cx="1494160" cy="700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534" name="公式" r:id="rId24" imgW="977900" imgH="457200" progId="Equation.3">
                  <p:embed/>
                </p:oleObj>
              </mc:Choice>
              <mc:Fallback>
                <p:oleObj name="公式" r:id="rId24" imgW="977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085173"/>
                        <a:ext cx="1494160" cy="7002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1" name="Rectangle 62"/>
          <p:cNvSpPr>
            <a:spLocks noChangeArrowheads="1"/>
          </p:cNvSpPr>
          <p:nvPr/>
        </p:nvSpPr>
        <p:spPr bwMode="auto">
          <a:xfrm>
            <a:off x="-77788" y="3659498"/>
            <a:ext cx="9221788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indent="609600"/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其均值向量和协方差矩阵可用下式估计：</a:t>
            </a:r>
          </a:p>
        </p:txBody>
      </p:sp>
      <p:sp>
        <p:nvSpPr>
          <p:cNvPr id="55302" name="Rectangle 63"/>
          <p:cNvSpPr>
            <a:spLocks noChangeArrowheads="1"/>
          </p:cNvSpPr>
          <p:nvPr/>
        </p:nvSpPr>
        <p:spPr bwMode="auto">
          <a:xfrm>
            <a:off x="-77788" y="4221088"/>
            <a:ext cx="360997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indent="609600"/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                           (4-30)</a:t>
            </a:r>
          </a:p>
        </p:txBody>
      </p:sp>
      <p:graphicFrame>
        <p:nvGraphicFramePr>
          <p:cNvPr id="55303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165978"/>
              </p:ext>
            </p:extLst>
          </p:nvPr>
        </p:nvGraphicFramePr>
        <p:xfrm>
          <a:off x="3842932" y="4035542"/>
          <a:ext cx="2933749" cy="773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535" name="公式" r:id="rId26" imgW="1752600" imgH="457200" progId="Equation.3">
                  <p:embed/>
                </p:oleObj>
              </mc:Choice>
              <mc:Fallback>
                <p:oleObj name="公式" r:id="rId26" imgW="1752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2932" y="4035542"/>
                        <a:ext cx="2933749" cy="7733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4" name="Rectangle 66"/>
          <p:cNvSpPr>
            <a:spLocks noChangeArrowheads="1"/>
          </p:cNvSpPr>
          <p:nvPr/>
        </p:nvSpPr>
        <p:spPr bwMode="auto">
          <a:xfrm>
            <a:off x="6228184" y="4221087"/>
            <a:ext cx="1590798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            (4-31)</a:t>
            </a:r>
          </a:p>
        </p:txBody>
      </p:sp>
      <p:grpSp>
        <p:nvGrpSpPr>
          <p:cNvPr id="55305" name="Group 73"/>
          <p:cNvGrpSpPr>
            <a:grpSpLocks/>
          </p:cNvGrpSpPr>
          <p:nvPr/>
        </p:nvGrpSpPr>
        <p:grpSpPr bwMode="auto">
          <a:xfrm>
            <a:off x="389501" y="5039658"/>
            <a:ext cx="7900491" cy="863600"/>
            <a:chOff x="262" y="3433"/>
            <a:chExt cx="5366" cy="544"/>
          </a:xfrm>
        </p:grpSpPr>
        <p:sp>
          <p:nvSpPr>
            <p:cNvPr id="55306" name="Rectangle 68"/>
            <p:cNvSpPr>
              <a:spLocks noChangeArrowheads="1"/>
            </p:cNvSpPr>
            <p:nvPr/>
          </p:nvSpPr>
          <p:spPr bwMode="auto">
            <a:xfrm>
              <a:off x="262" y="3433"/>
              <a:ext cx="5366" cy="5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式中， </a:t>
              </a:r>
              <a:r>
                <a:rPr lang="en-US" altLang="zh-CN" sz="2000" i="1" baseline="0" dirty="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en-US" altLang="zh-CN" sz="2000" i="1" baseline="-25000" dirty="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为类别</a:t>
              </a:r>
              <a:r>
                <a:rPr lang="el-GR" altLang="zh-CN" sz="2000" i="1" baseline="0" dirty="0">
                  <a:solidFill>
                    <a:srgbClr val="000000"/>
                  </a:solidFill>
                  <a:latin typeface="Times New Roman" pitchFamily="18" charset="0"/>
                </a:rPr>
                <a:t>ω</a:t>
              </a:r>
              <a:r>
                <a:rPr lang="el-GR" altLang="zh-CN" sz="2000" i="1" baseline="-25000" dirty="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中模式的数目，</a:t>
              </a:r>
              <a:r>
                <a:rPr lang="en-US" altLang="zh-CN" sz="2000" b="1" i="1" baseline="0" dirty="0" err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CN" sz="2000" i="1" baseline="-25000" dirty="0" err="1">
                  <a:solidFill>
                    <a:srgbClr val="000000"/>
                  </a:solidFill>
                  <a:latin typeface="Times New Roman" pitchFamily="18" charset="0"/>
                </a:rPr>
                <a:t>ij</a:t>
              </a:r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代表在第</a:t>
              </a:r>
              <a:r>
                <a:rPr lang="en-US" altLang="zh-CN" sz="2000" i="1" baseline="0" dirty="0" err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类中的第</a:t>
              </a:r>
              <a:r>
                <a:rPr lang="en-US" altLang="zh-CN" sz="2000" i="1" baseline="0" dirty="0">
                  <a:solidFill>
                    <a:srgbClr val="000000"/>
                  </a:solidFill>
                  <a:latin typeface="Times New Roman" pitchFamily="18" charset="0"/>
                </a:rPr>
                <a:t>j</a:t>
              </a:r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个模式。两类的先验概率                               </a:t>
              </a:r>
              <a:r>
                <a:rPr lang="zh-CN" altLang="en-US" sz="2000" baseline="0" dirty="0" smtClean="0">
                  <a:solidFill>
                    <a:srgbClr val="000000"/>
                  </a:solidFill>
                  <a:latin typeface="Times New Roman" pitchFamily="18" charset="0"/>
                </a:rPr>
                <a:t>。</a:t>
              </a:r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试确定两类之间</a:t>
              </a:r>
              <a:r>
                <a:rPr lang="zh-CN" altLang="en-US" sz="2000" baseline="0" dirty="0" smtClean="0">
                  <a:solidFill>
                    <a:srgbClr val="000000"/>
                  </a:solidFill>
                  <a:latin typeface="Times New Roman" pitchFamily="18" charset="0"/>
                </a:rPr>
                <a:t>的判别</a:t>
              </a:r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界面。</a:t>
              </a:r>
            </a:p>
          </p:txBody>
        </p:sp>
        <p:graphicFrame>
          <p:nvGraphicFramePr>
            <p:cNvPr id="55307" name="Object 6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8917940"/>
                </p:ext>
              </p:extLst>
            </p:nvPr>
          </p:nvGraphicFramePr>
          <p:xfrm>
            <a:off x="1324" y="3705"/>
            <a:ext cx="1377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3536" name="公式" r:id="rId28" imgW="1256755" imgH="215806" progId="Equation.3">
                    <p:embed/>
                  </p:oleObj>
                </mc:Choice>
                <mc:Fallback>
                  <p:oleObj name="公式" r:id="rId28" imgW="1256755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4" y="3705"/>
                          <a:ext cx="1377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矩形 1"/>
          <p:cNvSpPr>
            <a:spLocks noChangeArrowheads="1"/>
          </p:cNvSpPr>
          <p:nvPr/>
        </p:nvSpPr>
        <p:spPr bwMode="auto">
          <a:xfrm>
            <a:off x="8316416" y="6318283"/>
            <a:ext cx="8275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9A19B9-F03F-4395-8C85-1C7871C3CDFC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62</a:t>
            </a:fld>
            <a:endParaRPr lang="en-US" altLang="zh-CN" sz="2800" dirty="0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4.2 </a:t>
            </a:r>
            <a:r>
              <a:rPr lang="zh-CN" altLang="en-US" kern="0" dirty="0" smtClean="0"/>
              <a:t>贝叶斯决策</a:t>
            </a:r>
            <a:endParaRPr lang="zh-CN" altLang="zh-CN" kern="0" dirty="0" smtClean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54914" y="1427985"/>
            <a:ext cx="737603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baseline="0" dirty="0" smtClean="0">
                <a:solidFill>
                  <a:srgbClr val="000000"/>
                </a:solidFill>
                <a:latin typeface="Times New Roman" pitchFamily="18" charset="0"/>
              </a:rPr>
              <a:t>4.2.3 </a:t>
            </a:r>
            <a:r>
              <a:rPr lang="zh-CN" altLang="en-US" sz="2400" baseline="0" dirty="0" smtClean="0">
                <a:solidFill>
                  <a:srgbClr val="000000"/>
                </a:solidFill>
                <a:latin typeface="Times New Roman" pitchFamily="18" charset="0"/>
              </a:rPr>
              <a:t>正态分布模式的最小错误率贝叶斯决策：例子</a:t>
            </a:r>
            <a:endParaRPr lang="zh-CN" altLang="en-US" sz="24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5925" y="1988840"/>
            <a:ext cx="7900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例</a:t>
            </a:r>
            <a:r>
              <a:rPr lang="en-US" altLang="zh-CN" sz="2000" dirty="0" smtClean="0"/>
              <a:t>4.3 </a:t>
            </a:r>
            <a:r>
              <a:rPr lang="zh-CN" altLang="en-US" sz="2000" dirty="0" smtClean="0"/>
              <a:t>设在三维特征空间里，有两类正态分布模式，每类各有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个样本，分别为：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7533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554612"/>
              </p:ext>
            </p:extLst>
          </p:nvPr>
        </p:nvGraphicFramePr>
        <p:xfrm>
          <a:off x="503312" y="2289366"/>
          <a:ext cx="5294163" cy="1204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02" name="公式" r:id="rId3" imgW="3238500" imgH="736600" progId="Equation.3">
                  <p:embed/>
                </p:oleObj>
              </mc:Choice>
              <mc:Fallback>
                <p:oleObj name="公式" r:id="rId3" imgW="32385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312" y="2289366"/>
                        <a:ext cx="5294163" cy="12047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765233"/>
              </p:ext>
            </p:extLst>
          </p:nvPr>
        </p:nvGraphicFramePr>
        <p:xfrm>
          <a:off x="6084168" y="2492896"/>
          <a:ext cx="2088232" cy="711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03" name="公式" r:id="rId5" imgW="1155700" imgH="393700" progId="Equation.3">
                  <p:embed/>
                </p:oleObj>
              </mc:Choice>
              <mc:Fallback>
                <p:oleObj name="公式" r:id="rId5" imgW="1155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2492896"/>
                        <a:ext cx="2088232" cy="711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4" name="Rectangle 15"/>
          <p:cNvSpPr>
            <a:spLocks noChangeArrowheads="1"/>
          </p:cNvSpPr>
          <p:nvPr/>
        </p:nvSpPr>
        <p:spPr bwMode="auto">
          <a:xfrm>
            <a:off x="225062" y="1887075"/>
            <a:ext cx="694719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baseline="0" dirty="0">
                <a:solidFill>
                  <a:srgbClr val="000000"/>
                </a:solidFill>
              </a:rPr>
              <a:t>解：</a:t>
            </a:r>
          </a:p>
        </p:txBody>
      </p:sp>
      <p:graphicFrame>
        <p:nvGraphicFramePr>
          <p:cNvPr id="5632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983886"/>
              </p:ext>
            </p:extLst>
          </p:nvPr>
        </p:nvGraphicFramePr>
        <p:xfrm>
          <a:off x="533400" y="3401736"/>
          <a:ext cx="2540843" cy="1093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04" name="公式" r:id="rId7" imgW="1651000" imgH="711200" progId="Equation.3">
                  <p:embed/>
                </p:oleObj>
              </mc:Choice>
              <mc:Fallback>
                <p:oleObj name="公式" r:id="rId7" imgW="16510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401736"/>
                        <a:ext cx="2540843" cy="1093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023770"/>
              </p:ext>
            </p:extLst>
          </p:nvPr>
        </p:nvGraphicFramePr>
        <p:xfrm>
          <a:off x="5663067" y="3356992"/>
          <a:ext cx="197864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05" name="公式" r:id="rId9" imgW="1384300" imgH="711200" progId="Equation.3">
                  <p:embed/>
                </p:oleObj>
              </mc:Choice>
              <mc:Fallback>
                <p:oleObj name="公式" r:id="rId9" imgW="13843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3067" y="3356992"/>
                        <a:ext cx="197864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7" name="Rectangle 18"/>
          <p:cNvSpPr>
            <a:spLocks noChangeArrowheads="1"/>
          </p:cNvSpPr>
          <p:nvPr/>
        </p:nvSpPr>
        <p:spPr bwMode="auto">
          <a:xfrm>
            <a:off x="4455387" y="3632448"/>
            <a:ext cx="120768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baseline="0" dirty="0">
                <a:solidFill>
                  <a:srgbClr val="000000"/>
                </a:solidFill>
              </a:rPr>
              <a:t>经计算有</a:t>
            </a:r>
          </a:p>
        </p:txBody>
      </p:sp>
      <p:graphicFrame>
        <p:nvGraphicFramePr>
          <p:cNvPr id="6657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089198"/>
              </p:ext>
            </p:extLst>
          </p:nvPr>
        </p:nvGraphicFramePr>
        <p:xfrm>
          <a:off x="533037" y="4874975"/>
          <a:ext cx="757555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06" name="公式" r:id="rId11" imgW="3949700" imgH="393700" progId="Equation.3">
                  <p:embed/>
                </p:oleObj>
              </mc:Choice>
              <mc:Fallback>
                <p:oleObj name="公式" r:id="rId11" imgW="3949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037" y="4874975"/>
                        <a:ext cx="7575550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878408"/>
              </p:ext>
            </p:extLst>
          </p:nvPr>
        </p:nvGraphicFramePr>
        <p:xfrm>
          <a:off x="5648723" y="4221088"/>
          <a:ext cx="2397125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07" name="公式" r:id="rId13" imgW="1218671" imgH="393529" progId="Equation.3">
                  <p:embed/>
                </p:oleObj>
              </mc:Choice>
              <mc:Fallback>
                <p:oleObj name="公式" r:id="rId13" imgW="1218671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8723" y="4221088"/>
                        <a:ext cx="2397125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2" name="Rectangle 22"/>
          <p:cNvSpPr>
            <a:spLocks noChangeArrowheads="1"/>
          </p:cNvSpPr>
          <p:nvPr/>
        </p:nvSpPr>
        <p:spPr bwMode="auto">
          <a:xfrm>
            <a:off x="225062" y="4437112"/>
            <a:ext cx="543800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因协方差矩阵相等，故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(4-28)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为其判别式。由于</a:t>
            </a:r>
          </a:p>
        </p:txBody>
      </p:sp>
      <p:grpSp>
        <p:nvGrpSpPr>
          <p:cNvPr id="66599" name="Group 39"/>
          <p:cNvGrpSpPr>
            <a:grpSpLocks/>
          </p:cNvGrpSpPr>
          <p:nvPr/>
        </p:nvGrpSpPr>
        <p:grpSpPr bwMode="auto">
          <a:xfrm>
            <a:off x="314325" y="5661248"/>
            <a:ext cx="8039100" cy="520700"/>
            <a:chOff x="162" y="3222"/>
            <a:chExt cx="5064" cy="328"/>
          </a:xfrm>
        </p:grpSpPr>
        <p:graphicFrame>
          <p:nvGraphicFramePr>
            <p:cNvPr id="56338" name="Object 23"/>
            <p:cNvGraphicFramePr>
              <a:graphicFrameLocks noChangeAspect="1"/>
            </p:cNvGraphicFramePr>
            <p:nvPr/>
          </p:nvGraphicFramePr>
          <p:xfrm>
            <a:off x="2209" y="3262"/>
            <a:ext cx="301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608" name="公式" r:id="rId15" imgW="2400300" imgH="228600" progId="Equation.3">
                    <p:embed/>
                  </p:oleObj>
                </mc:Choice>
                <mc:Fallback>
                  <p:oleObj name="公式" r:id="rId15" imgW="24003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9" y="3262"/>
                          <a:ext cx="301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39" name="Object 25"/>
            <p:cNvGraphicFramePr>
              <a:graphicFrameLocks noChangeAspect="1"/>
            </p:cNvGraphicFramePr>
            <p:nvPr/>
          </p:nvGraphicFramePr>
          <p:xfrm>
            <a:off x="383" y="3222"/>
            <a:ext cx="1297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609" name="公式" r:id="rId17" imgW="990170" imgH="253890" progId="Equation.3">
                    <p:embed/>
                  </p:oleObj>
                </mc:Choice>
                <mc:Fallback>
                  <p:oleObj name="公式" r:id="rId17" imgW="990170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" y="3222"/>
                          <a:ext cx="1297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40" name="Rectangle 26"/>
            <p:cNvSpPr>
              <a:spLocks noChangeArrowheads="1"/>
            </p:cNvSpPr>
            <p:nvPr/>
          </p:nvSpPr>
          <p:spPr bwMode="auto">
            <a:xfrm>
              <a:off x="162" y="3231"/>
              <a:ext cx="27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将</a:t>
              </a:r>
            </a:p>
          </p:txBody>
        </p:sp>
        <p:sp>
          <p:nvSpPr>
            <p:cNvPr id="56341" name="Rectangle 27"/>
            <p:cNvSpPr>
              <a:spLocks noChangeArrowheads="1"/>
            </p:cNvSpPr>
            <p:nvPr/>
          </p:nvSpPr>
          <p:spPr bwMode="auto">
            <a:xfrm>
              <a:off x="1649" y="3257"/>
              <a:ext cx="599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代入：</a:t>
              </a:r>
            </a:p>
          </p:txBody>
        </p:sp>
      </p:grpSp>
      <p:sp>
        <p:nvSpPr>
          <p:cNvPr id="22" name="矩形 1"/>
          <p:cNvSpPr>
            <a:spLocks noChangeArrowheads="1"/>
          </p:cNvSpPr>
          <p:nvPr/>
        </p:nvSpPr>
        <p:spPr bwMode="auto">
          <a:xfrm>
            <a:off x="8388424" y="6318283"/>
            <a:ext cx="7555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9A19B9-F03F-4395-8C85-1C7871C3CDFC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63</a:t>
            </a:fld>
            <a:endParaRPr lang="en-US" altLang="zh-CN" sz="2800" dirty="0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4.2 </a:t>
            </a:r>
            <a:r>
              <a:rPr lang="zh-CN" altLang="en-US" kern="0" dirty="0" smtClean="0"/>
              <a:t>贝叶斯决策</a:t>
            </a:r>
            <a:endParaRPr lang="zh-CN" altLang="zh-CN" kern="0" dirty="0" smtClean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84192" y="1455551"/>
            <a:ext cx="829936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baseline="0" dirty="0" smtClean="0">
                <a:solidFill>
                  <a:srgbClr val="000000"/>
                </a:solidFill>
                <a:latin typeface="Times New Roman" pitchFamily="18" charset="0"/>
              </a:rPr>
              <a:t>4.2.3 </a:t>
            </a:r>
            <a:r>
              <a:rPr lang="zh-CN" altLang="en-US" sz="2400" baseline="0" dirty="0" smtClean="0">
                <a:solidFill>
                  <a:srgbClr val="000000"/>
                </a:solidFill>
                <a:latin typeface="Times New Roman" pitchFamily="18" charset="0"/>
              </a:rPr>
              <a:t>正态分布模式的最小错误率贝叶斯决策：例子（续）</a:t>
            </a:r>
            <a:endParaRPr lang="zh-CN" altLang="en-US" sz="24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12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8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7" name="Picture 10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901" y="2708919"/>
            <a:ext cx="3569056" cy="3779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8316416" y="6318283"/>
            <a:ext cx="8275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9A19B9-F03F-4395-8C85-1C7871C3CDFC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64</a:t>
            </a:fld>
            <a:endParaRPr lang="en-US" altLang="zh-CN" sz="2800" dirty="0"/>
          </a:p>
        </p:txBody>
      </p:sp>
      <p:graphicFrame>
        <p:nvGraphicFramePr>
          <p:cNvPr id="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133416"/>
              </p:ext>
            </p:extLst>
          </p:nvPr>
        </p:nvGraphicFramePr>
        <p:xfrm>
          <a:off x="899592" y="2708919"/>
          <a:ext cx="47894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572" name="公式" r:id="rId5" imgW="2400300" imgH="228600" progId="Equation.3">
                  <p:embed/>
                </p:oleObj>
              </mc:Choice>
              <mc:Fallback>
                <p:oleObj name="公式" r:id="rId5" imgW="2400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708919"/>
                        <a:ext cx="47894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4.2 </a:t>
            </a:r>
            <a:r>
              <a:rPr lang="zh-CN" altLang="en-US" kern="0" dirty="0" smtClean="0"/>
              <a:t>贝叶斯决策</a:t>
            </a:r>
            <a:endParaRPr lang="zh-CN" altLang="zh-CN" kern="0" dirty="0" smtClean="0"/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auto">
          <a:xfrm>
            <a:off x="184192" y="1455551"/>
            <a:ext cx="829936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baseline="0" dirty="0" smtClean="0">
                <a:solidFill>
                  <a:srgbClr val="000000"/>
                </a:solidFill>
                <a:latin typeface="Times New Roman" pitchFamily="18" charset="0"/>
              </a:rPr>
              <a:t>4.2.3 </a:t>
            </a:r>
            <a:r>
              <a:rPr lang="zh-CN" altLang="en-US" sz="2400" baseline="0" dirty="0" smtClean="0">
                <a:solidFill>
                  <a:srgbClr val="000000"/>
                </a:solidFill>
                <a:latin typeface="Times New Roman" pitchFamily="18" charset="0"/>
              </a:rPr>
              <a:t>正态分布模式的最小错误率贝叶斯决策：例子（续）</a:t>
            </a:r>
            <a:endParaRPr lang="zh-CN" altLang="en-US" sz="24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212890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判别界面为：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3284984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判别界面如右图所示：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061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zh-CN" sz="2800">
              <a:latin typeface="Tahoma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8800" dirty="0" smtClean="0">
                <a:ea typeface="黑体" pitchFamily="49" charset="-122"/>
              </a:rPr>
              <a:t>模式识别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536" y="4077072"/>
            <a:ext cx="8280920" cy="982960"/>
          </a:xfrm>
        </p:spPr>
        <p:txBody>
          <a:bodyPr/>
          <a:lstStyle/>
          <a:p>
            <a:pPr eaLnBrk="1" hangingPunct="1"/>
            <a:r>
              <a:rPr lang="zh-CN" altLang="en-US" sz="4800" dirty="0" smtClean="0">
                <a:ea typeface="黑体" pitchFamily="49" charset="-122"/>
              </a:rPr>
              <a:t>第</a:t>
            </a:r>
            <a:r>
              <a:rPr lang="en-US" altLang="zh-CN" sz="4800" dirty="0" smtClean="0">
                <a:ea typeface="黑体" pitchFamily="49" charset="-122"/>
              </a:rPr>
              <a:t>4</a:t>
            </a:r>
            <a:r>
              <a:rPr lang="zh-CN" altLang="en-US" sz="4800" dirty="0" smtClean="0">
                <a:ea typeface="黑体" pitchFamily="49" charset="-122"/>
              </a:rPr>
              <a:t>章 基于统计决策的概率分类法</a:t>
            </a:r>
          </a:p>
        </p:txBody>
      </p:sp>
      <p:sp>
        <p:nvSpPr>
          <p:cNvPr id="16389" name="矩形 1"/>
          <p:cNvSpPr>
            <a:spLocks noChangeArrowheads="1"/>
          </p:cNvSpPr>
          <p:nvPr/>
        </p:nvSpPr>
        <p:spPr bwMode="auto">
          <a:xfrm>
            <a:off x="8676456" y="6323013"/>
            <a:ext cx="363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A0840D1-2A58-4B14-A088-7CC3D0135C47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10947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zh-CN" sz="2800">
              <a:latin typeface="Tahoma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第四章 提纲</a:t>
            </a:r>
            <a:endParaRPr lang="zh-CN" altLang="zh-CN" dirty="0" smtClean="0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2060848"/>
            <a:ext cx="7772400" cy="396043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4.1</a:t>
            </a:r>
            <a:r>
              <a:rPr lang="zh-CN" altLang="en-US" sz="2400" dirty="0" smtClean="0"/>
              <a:t>研究对象及相关概率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000" dirty="0" smtClean="0"/>
              <a:t>给定例子，会区分确定性事件和随机事件，并能选择相应的分类方法</a:t>
            </a:r>
            <a:endParaRPr lang="en-US" altLang="zh-CN" sz="2000" dirty="0" smtClean="0"/>
          </a:p>
          <a:p>
            <a:pPr lvl="1" eaLnBrk="1" hangingPunct="1"/>
            <a:r>
              <a:rPr lang="zh-CN" altLang="en-US" sz="2000" dirty="0" smtClean="0"/>
              <a:t>会使用基本概率</a:t>
            </a:r>
            <a:r>
              <a:rPr lang="zh-CN" altLang="en-US" sz="2000" dirty="0"/>
              <a:t>公式</a:t>
            </a:r>
            <a:r>
              <a:rPr lang="zh-CN" altLang="en-US" sz="2000" dirty="0" smtClean="0"/>
              <a:t>进行简单的推导</a:t>
            </a:r>
            <a:endParaRPr lang="en-US" altLang="zh-CN" sz="2000" dirty="0" smtClean="0"/>
          </a:p>
          <a:p>
            <a:pPr lvl="1" eaLnBrk="1" hangingPunct="1"/>
            <a:r>
              <a:rPr lang="zh-CN" altLang="en-US" sz="2000" dirty="0"/>
              <a:t>能</a:t>
            </a:r>
            <a:r>
              <a:rPr lang="zh-CN" altLang="en-US" sz="2000" dirty="0" smtClean="0"/>
              <a:t>写出先验概率、后验概率和条件概率的关系式，并说明各项的物理意义</a:t>
            </a:r>
            <a:endParaRPr lang="en-US" altLang="zh-CN" sz="2000" dirty="0" smtClean="0"/>
          </a:p>
          <a:p>
            <a:r>
              <a:rPr lang="en-US" altLang="zh-CN" sz="2400" dirty="0" smtClean="0"/>
              <a:t>4.2</a:t>
            </a:r>
            <a:r>
              <a:rPr lang="zh-CN" altLang="en-US" sz="2400" dirty="0" smtClean="0"/>
              <a:t> 贝叶斯决策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会</a:t>
            </a:r>
            <a:r>
              <a:rPr lang="zh-CN" altLang="en-US" sz="2000" dirty="0" smtClean="0"/>
              <a:t>使用最小错误率贝叶斯决策技术进行分类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会使用最小风险贝叶斯决策技术进行分类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会</a:t>
            </a:r>
            <a:r>
              <a:rPr lang="zh-CN" altLang="en-US" sz="2000" dirty="0" smtClean="0"/>
              <a:t>使用正态分布模式的贝叶斯决策技术进行分类</a:t>
            </a:r>
            <a:endParaRPr lang="en-US" altLang="zh-CN" sz="2000" dirty="0" smtClean="0"/>
          </a:p>
        </p:txBody>
      </p:sp>
      <p:sp>
        <p:nvSpPr>
          <p:cNvPr id="51205" name="矩形 1"/>
          <p:cNvSpPr>
            <a:spLocks noChangeArrowheads="1"/>
          </p:cNvSpPr>
          <p:nvPr/>
        </p:nvSpPr>
        <p:spPr bwMode="auto">
          <a:xfrm>
            <a:off x="8597005" y="6334124"/>
            <a:ext cx="363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2DFAF86-25B7-4530-8EC2-381E2FE2E14E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12687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zh-CN" sz="2800">
              <a:latin typeface="Tahoma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第四章 提纲</a:t>
            </a:r>
            <a:endParaRPr lang="zh-CN" altLang="zh-CN" dirty="0" smtClean="0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28801"/>
            <a:ext cx="7772400" cy="352839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 smtClean="0"/>
              <a:t>4.3 </a:t>
            </a:r>
            <a:r>
              <a:rPr lang="zh-CN" altLang="en-US" sz="2400" dirty="0" smtClean="0"/>
              <a:t>贝叶斯分类器的</a:t>
            </a:r>
            <a:r>
              <a:rPr lang="zh-CN" altLang="en-US" sz="2400" dirty="0"/>
              <a:t>错误率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000" dirty="0"/>
              <a:t>能</a:t>
            </a:r>
            <a:r>
              <a:rPr lang="zh-CN" altLang="en-US" sz="2000" dirty="0" smtClean="0"/>
              <a:t>用自己的语言描述错误率的定义和目的</a:t>
            </a:r>
            <a:endParaRPr lang="en-US" altLang="zh-CN" sz="2000" dirty="0" smtClean="0"/>
          </a:p>
          <a:p>
            <a:pPr lvl="1" eaLnBrk="1" hangingPunct="1"/>
            <a:r>
              <a:rPr lang="zh-CN" altLang="en-US" sz="2000" dirty="0"/>
              <a:t>会理论</a:t>
            </a:r>
            <a:r>
              <a:rPr lang="zh-CN" altLang="en-US" sz="2000" dirty="0" smtClean="0"/>
              <a:t>计算最小错误率贝叶斯分类器的错误率（两类、多类）</a:t>
            </a:r>
            <a:endParaRPr lang="en-US" altLang="zh-CN" sz="2000" dirty="0" smtClean="0"/>
          </a:p>
          <a:p>
            <a:pPr lvl="1" eaLnBrk="1" hangingPunct="1"/>
            <a:r>
              <a:rPr lang="zh-CN" altLang="en-US" sz="2000" dirty="0"/>
              <a:t>会理论</a:t>
            </a:r>
            <a:r>
              <a:rPr lang="zh-CN" altLang="en-US" sz="2000" dirty="0" smtClean="0"/>
              <a:t>计算正态分布的贝叶斯分类器的错误率</a:t>
            </a:r>
            <a:endParaRPr lang="en-US" altLang="zh-CN" sz="2000" dirty="0" smtClean="0"/>
          </a:p>
          <a:p>
            <a:pPr lvl="1" eaLnBrk="1" hangingPunct="1"/>
            <a:r>
              <a:rPr lang="zh-CN" altLang="en-US" sz="2000" dirty="0"/>
              <a:t>会实验</a:t>
            </a:r>
            <a:r>
              <a:rPr lang="zh-CN" altLang="en-US" sz="2000" dirty="0" smtClean="0"/>
              <a:t>估计分类器的错误率</a:t>
            </a:r>
            <a:endParaRPr lang="en-US" altLang="zh-CN" sz="2000" dirty="0" smtClean="0"/>
          </a:p>
          <a:p>
            <a:r>
              <a:rPr lang="en-US" altLang="zh-CN" sz="2400" dirty="0" smtClean="0"/>
              <a:t>4.4 </a:t>
            </a:r>
            <a:r>
              <a:rPr lang="zh-CN" altLang="en-US" sz="2400" dirty="0" smtClean="0"/>
              <a:t>聂曼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皮尔逊决策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会使用自己的语言描述聂曼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皮尔逊决策解决的问题和思路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会使用聂曼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皮尔逊决策进行二分类</a:t>
            </a:r>
            <a:endParaRPr lang="en-US" altLang="zh-CN" sz="2000" dirty="0" smtClean="0"/>
          </a:p>
        </p:txBody>
      </p:sp>
      <p:sp>
        <p:nvSpPr>
          <p:cNvPr id="51205" name="矩形 1"/>
          <p:cNvSpPr>
            <a:spLocks noChangeArrowheads="1"/>
          </p:cNvSpPr>
          <p:nvPr/>
        </p:nvSpPr>
        <p:spPr bwMode="auto">
          <a:xfrm>
            <a:off x="8606631" y="6334124"/>
            <a:ext cx="363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2DFAF86-25B7-4530-8EC2-381E2FE2E14E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80963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课件模板">
  <a:themeElements>
    <a:clrScheme name="SEU演示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EU演示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EU演示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U演示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U演示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U演示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U演示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U演示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U演示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课件模板</Template>
  <TotalTime>15112</TotalTime>
  <Pages>46</Pages>
  <Words>6151</Words>
  <Application>Microsoft Office PowerPoint</Application>
  <PresentationFormat>全屏显示(4:3)</PresentationFormat>
  <Paragraphs>600</Paragraphs>
  <Slides>64</Slides>
  <Notes>32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64</vt:i4>
      </vt:variant>
    </vt:vector>
  </HeadingPairs>
  <TitlesOfParts>
    <vt:vector size="67" baseType="lpstr">
      <vt:lpstr>课件模板</vt:lpstr>
      <vt:lpstr>位图图像</vt:lpstr>
      <vt:lpstr>公式</vt:lpstr>
      <vt:lpstr>模式识别</vt:lpstr>
      <vt:lpstr>联系方式</vt:lpstr>
      <vt:lpstr>第三章回顾</vt:lpstr>
      <vt:lpstr>第三章回顾</vt:lpstr>
      <vt:lpstr>第三章回顾</vt:lpstr>
      <vt:lpstr>第三章知识导图</vt:lpstr>
      <vt:lpstr>模式识别</vt:lpstr>
      <vt:lpstr>第四章 提纲</vt:lpstr>
      <vt:lpstr>第四章 提纲</vt:lpstr>
      <vt:lpstr>第四章提纲</vt:lpstr>
      <vt:lpstr>第四章知识导图</vt:lpstr>
      <vt:lpstr>4.1 研究对象及相关概率</vt:lpstr>
      <vt:lpstr>4.1 研究对象及相关概率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4.2 贝叶斯决策</vt:lpstr>
      <vt:lpstr>4.2 贝叶斯决策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通信原理</dc:title>
  <dc:subject>Bluetooth</dc:subject>
  <dc:creator>wancs</dc:creator>
  <cp:lastModifiedBy>wancs</cp:lastModifiedBy>
  <cp:revision>1193</cp:revision>
  <cp:lastPrinted>2000-11-02T06:39:21Z</cp:lastPrinted>
  <dcterms:created xsi:type="dcterms:W3CDTF">2019-05-11T00:16:05Z</dcterms:created>
  <dcterms:modified xsi:type="dcterms:W3CDTF">2020-11-27T05:41:47Z</dcterms:modified>
</cp:coreProperties>
</file>