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666" r:id="rId2"/>
    <p:sldId id="668" r:id="rId3"/>
    <p:sldId id="669" r:id="rId4"/>
    <p:sldId id="670" r:id="rId5"/>
    <p:sldId id="671" r:id="rId6"/>
    <p:sldId id="672" r:id="rId7"/>
    <p:sldId id="667" r:id="rId8"/>
    <p:sldId id="641" r:id="rId9"/>
    <p:sldId id="604" r:id="rId10"/>
    <p:sldId id="635" r:id="rId11"/>
    <p:sldId id="610" r:id="rId12"/>
    <p:sldId id="611" r:id="rId13"/>
    <p:sldId id="612" r:id="rId14"/>
    <p:sldId id="613" r:id="rId15"/>
    <p:sldId id="636" r:id="rId16"/>
    <p:sldId id="724" r:id="rId17"/>
    <p:sldId id="616" r:id="rId18"/>
    <p:sldId id="621" r:id="rId19"/>
    <p:sldId id="622" r:id="rId20"/>
    <p:sldId id="624" r:id="rId21"/>
    <p:sldId id="625" r:id="rId22"/>
    <p:sldId id="626" r:id="rId23"/>
    <p:sldId id="627" r:id="rId24"/>
    <p:sldId id="630" r:id="rId25"/>
    <p:sldId id="729" r:id="rId26"/>
    <p:sldId id="730" r:id="rId27"/>
    <p:sldId id="633" r:id="rId28"/>
    <p:sldId id="645" r:id="rId29"/>
    <p:sldId id="648" r:id="rId30"/>
    <p:sldId id="646" r:id="rId31"/>
    <p:sldId id="647" r:id="rId32"/>
    <p:sldId id="649" r:id="rId33"/>
    <p:sldId id="656" r:id="rId34"/>
    <p:sldId id="726" r:id="rId35"/>
    <p:sldId id="651" r:id="rId36"/>
    <p:sldId id="650" r:id="rId37"/>
    <p:sldId id="659" r:id="rId38"/>
    <p:sldId id="727" r:id="rId39"/>
    <p:sldId id="653" r:id="rId40"/>
    <p:sldId id="654" r:id="rId41"/>
    <p:sldId id="660" r:id="rId42"/>
    <p:sldId id="661" r:id="rId43"/>
    <p:sldId id="662" r:id="rId44"/>
    <p:sldId id="663" r:id="rId45"/>
    <p:sldId id="664" r:id="rId46"/>
    <p:sldId id="665" r:id="rId47"/>
    <p:sldId id="673" r:id="rId48"/>
    <p:sldId id="674" r:id="rId49"/>
  </p:sldIdLst>
  <p:sldSz cx="9144000" cy="6858000" type="screen4x3"/>
  <p:notesSz cx="6829425" cy="10001250"/>
  <p:kinsoku lang="zh-TW" invalStChars="!),.:;?]}，、。．；：？！︰…‥﹐﹑﹒﹔﹕﹖﹗｜–︱—︳?︴﹏）︶﹜︸〕︺】︼》︾〉﹀」﹂』﹄﹚﹜﹞’”〞′·" invalEndChars="([{（︵﹛︷〔︹【︻《︽〈︿「﹁『﹃﹙﹛﹝‘“〝‵"/>
  <p:defaultTextStyle>
    <a:defPPr>
      <a:defRPr lang="zh-TW"/>
    </a:defPPr>
    <a:lvl1pPr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0">
          <p15:clr>
            <a:srgbClr val="A4A3A4"/>
          </p15:clr>
        </p15:guide>
        <p15:guide id="2" pos="21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114FFB"/>
    <a:srgbClr val="666699"/>
    <a:srgbClr val="6666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74184" autoAdjust="0"/>
  </p:normalViewPr>
  <p:slideViewPr>
    <p:cSldViewPr>
      <p:cViewPr varScale="1">
        <p:scale>
          <a:sx n="66" d="100"/>
          <a:sy n="66" d="100"/>
        </p:scale>
        <p:origin x="786" y="2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8"/>
    </p:cViewPr>
  </p:sorterViewPr>
  <p:notesViewPr>
    <p:cSldViewPr>
      <p:cViewPr varScale="1">
        <p:scale>
          <a:sx n="79" d="100"/>
          <a:sy n="79" d="100"/>
        </p:scale>
        <p:origin x="4032" y="102"/>
      </p:cViewPr>
      <p:guideLst>
        <p:guide orient="horz" pos="3150"/>
        <p:guide pos="21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png"/><Relationship Id="rId4"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2"/>
          </p:nvPr>
        </p:nvSpPr>
        <p:spPr>
          <a:xfrm>
            <a:off x="0" y="9499600"/>
            <a:ext cx="2959100" cy="50165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3" name="灯片编号占位符 2"/>
          <p:cNvSpPr>
            <a:spLocks noGrp="1"/>
          </p:cNvSpPr>
          <p:nvPr>
            <p:ph type="sldNum" sz="quarter" idx="3"/>
          </p:nvPr>
        </p:nvSpPr>
        <p:spPr>
          <a:xfrm>
            <a:off x="3868738" y="9499600"/>
            <a:ext cx="2959100" cy="50165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11EE777-D001-4441-B263-77529043CE8D}" type="slidenum">
              <a:rPr lang="zh-CN" altLang="en-US"/>
              <a:pPr>
                <a:defRPr/>
              </a:pPr>
              <a:t>‹#›</a:t>
            </a:fld>
            <a:endParaRPr lang="zh-CN" altLang="en-US"/>
          </a:p>
        </p:txBody>
      </p:sp>
    </p:spTree>
    <p:extLst>
      <p:ext uri="{BB962C8B-B14F-4D97-AF65-F5344CB8AC3E}">
        <p14:creationId xmlns:p14="http://schemas.microsoft.com/office/powerpoint/2010/main" val="2355757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idx="2"/>
          </p:nvPr>
        </p:nvSpPr>
        <p:spPr bwMode="auto">
          <a:xfrm>
            <a:off x="1084263" y="877888"/>
            <a:ext cx="4660900" cy="3495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09638" y="4754563"/>
            <a:ext cx="5008562" cy="421005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Tree>
    <p:extLst>
      <p:ext uri="{BB962C8B-B14F-4D97-AF65-F5344CB8AC3E}">
        <p14:creationId xmlns:p14="http://schemas.microsoft.com/office/powerpoint/2010/main" val="1764219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F8872C3C-78F4-49F6-9E82-9F3A3FDED621}" type="slidenum">
              <a:rPr lang="zh-CN" altLang="en-US"/>
              <a:pPr/>
              <a:t>4</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6FB75677-5C7C-4FD6-829C-B7D7E82C0AC3}" type="slidenum">
              <a:rPr lang="zh-CN" altLang="en-US"/>
              <a:pPr/>
              <a:t>15</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6FB75677-5C7C-4FD6-829C-B7D7E82C0AC3}" type="slidenum">
              <a:rPr lang="zh-CN" altLang="en-US"/>
              <a:pPr/>
              <a:t>16</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6FB75677-5C7C-4FD6-829C-B7D7E82C0AC3}" type="slidenum">
              <a:rPr lang="zh-CN" altLang="en-US"/>
              <a:pPr/>
              <a:t>17</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A9375A03-F168-444D-944E-6500CDA4CD68}" type="slidenum">
              <a:rPr lang="zh-CN" altLang="en-US"/>
              <a:pPr/>
              <a:t>18</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zh-CN" altLang="en-US" dirty="0"/>
              <a:t>请同学推导</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FB3060A2-05EF-4643-B980-FF311F88C252}" type="slidenum">
              <a:rPr lang="zh-CN" altLang="en-US"/>
              <a:pPr/>
              <a:t>19</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610795E1-A657-43A3-AAC3-A5FD3AB0C72D}" type="slidenum">
              <a:rPr lang="zh-CN" altLang="en-US"/>
              <a:pPr/>
              <a:t>20</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CC541712-DAF4-4252-914C-8F802F7C4E1F}" type="slidenum">
              <a:rPr lang="zh-CN" altLang="en-US"/>
              <a:pPr/>
              <a:t>21</a:t>
            </a:fld>
            <a:endParaRPr lang="en-US" altLang="zh-CN"/>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BF76CF47-0101-4ED4-93AE-3E1E3587D697}" type="slidenum">
              <a:rPr lang="zh-CN" altLang="en-US"/>
              <a:pPr/>
              <a:t>22</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73F183A1-793E-42BF-8374-420071E29F22}" type="slidenum">
              <a:rPr lang="zh-CN" altLang="en-US"/>
              <a:pPr/>
              <a:t>23</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zh-CN" altLang="en-US"/>
              <a:t>正态分布的合理性，数学表达和意义的简单性</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05D4535-96D5-4B93-8772-7EF89E5F7400}" type="slidenum">
              <a:rPr lang="zh-CN" altLang="en-US"/>
              <a:pPr/>
              <a:t>24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2A522C1A-564B-4F64-A273-279F0086BFC3}" type="slidenum">
              <a:rPr lang="zh-CN" altLang="en-US"/>
              <a:pPr/>
              <a:t>5</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05D4535-96D5-4B93-8772-7EF89E5F7400}" type="slidenum">
              <a:rPr lang="zh-CN" altLang="en-US"/>
              <a:pPr/>
              <a:t>25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18640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05D4535-96D5-4B93-8772-7EF89E5F7400}" type="slidenum">
              <a:rPr lang="zh-CN" altLang="en-US"/>
              <a:pPr/>
              <a:t>26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6414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C409BA57-FD5F-4255-B4B1-E12A2695CBFB}" type="slidenum">
              <a:rPr lang="zh-CN" altLang="en-US"/>
              <a:pPr/>
              <a:t>27</a:t>
            </a:fld>
            <a:endParaRPr lang="en-US" altLang="zh-CN"/>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a:t>
            </a:r>
            <a:endParaRPr lang="zh-CN" altLang="en-US" dirty="0"/>
          </a:p>
        </p:txBody>
      </p:sp>
    </p:spTree>
    <p:extLst>
      <p:ext uri="{BB962C8B-B14F-4D97-AF65-F5344CB8AC3E}">
        <p14:creationId xmlns:p14="http://schemas.microsoft.com/office/powerpoint/2010/main" val="127860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31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9940" name="Slide Number Placeholder 3"/>
          <p:cNvSpPr>
            <a:spLocks noGrp="1"/>
          </p:cNvSpPr>
          <p:nvPr>
            <p:ph type="sldNum" sz="quarter" idx="5"/>
          </p:nvPr>
        </p:nvSpPr>
        <p:spPr>
          <a:xfrm>
            <a:off x="3868729" y="9499029"/>
            <a:ext cx="2959098" cy="5006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08" tIns="46054" rIns="92108" bIns="46054"/>
          <a:lstStyle>
            <a:lvl1pPr>
              <a:spcBef>
                <a:spcPct val="30000"/>
              </a:spcBef>
              <a:defRPr sz="1200">
                <a:solidFill>
                  <a:schemeClr val="tx1"/>
                </a:solidFill>
                <a:latin typeface="Arial" pitchFamily="34" charset="0"/>
                <a:ea typeface="宋体" pitchFamily="2" charset="-122"/>
              </a:defRPr>
            </a:lvl1pPr>
            <a:lvl2pPr marL="748374" indent="-287836">
              <a:spcBef>
                <a:spcPct val="30000"/>
              </a:spcBef>
              <a:defRPr sz="1200">
                <a:solidFill>
                  <a:schemeClr val="tx1"/>
                </a:solidFill>
                <a:latin typeface="Arial" pitchFamily="34" charset="0"/>
                <a:ea typeface="宋体" pitchFamily="2" charset="-122"/>
              </a:defRPr>
            </a:lvl2pPr>
            <a:lvl3pPr marL="1151344" indent="-230269">
              <a:spcBef>
                <a:spcPct val="30000"/>
              </a:spcBef>
              <a:defRPr sz="1200">
                <a:solidFill>
                  <a:schemeClr val="tx1"/>
                </a:solidFill>
                <a:latin typeface="Arial" pitchFamily="34" charset="0"/>
                <a:ea typeface="宋体" pitchFamily="2" charset="-122"/>
              </a:defRPr>
            </a:lvl3pPr>
            <a:lvl4pPr marL="1611881" indent="-230269">
              <a:spcBef>
                <a:spcPct val="30000"/>
              </a:spcBef>
              <a:defRPr sz="1200">
                <a:solidFill>
                  <a:schemeClr val="tx1"/>
                </a:solidFill>
                <a:latin typeface="Arial" pitchFamily="34" charset="0"/>
                <a:ea typeface="宋体" pitchFamily="2" charset="-122"/>
              </a:defRPr>
            </a:lvl4pPr>
            <a:lvl5pPr marL="2072419" indent="-230269">
              <a:spcBef>
                <a:spcPct val="30000"/>
              </a:spcBef>
              <a:defRPr sz="1200">
                <a:solidFill>
                  <a:schemeClr val="tx1"/>
                </a:solidFill>
                <a:latin typeface="Arial" pitchFamily="34" charset="0"/>
                <a:ea typeface="宋体" pitchFamily="2" charset="-122"/>
              </a:defRPr>
            </a:lvl5pPr>
            <a:lvl6pPr marL="2532957" indent="-230269" eaLnBrk="0" fontAlgn="base" hangingPunct="0">
              <a:spcBef>
                <a:spcPct val="30000"/>
              </a:spcBef>
              <a:spcAft>
                <a:spcPct val="0"/>
              </a:spcAft>
              <a:defRPr sz="1200">
                <a:solidFill>
                  <a:schemeClr val="tx1"/>
                </a:solidFill>
                <a:latin typeface="Arial" pitchFamily="34" charset="0"/>
                <a:ea typeface="宋体" pitchFamily="2" charset="-122"/>
              </a:defRPr>
            </a:lvl6pPr>
            <a:lvl7pPr marL="2993494" indent="-230269" eaLnBrk="0" fontAlgn="base" hangingPunct="0">
              <a:spcBef>
                <a:spcPct val="30000"/>
              </a:spcBef>
              <a:spcAft>
                <a:spcPct val="0"/>
              </a:spcAft>
              <a:defRPr sz="1200">
                <a:solidFill>
                  <a:schemeClr val="tx1"/>
                </a:solidFill>
                <a:latin typeface="Arial" pitchFamily="34" charset="0"/>
                <a:ea typeface="宋体" pitchFamily="2" charset="-122"/>
              </a:defRPr>
            </a:lvl7pPr>
            <a:lvl8pPr marL="3454032" indent="-230269" eaLnBrk="0" fontAlgn="base" hangingPunct="0">
              <a:spcBef>
                <a:spcPct val="30000"/>
              </a:spcBef>
              <a:spcAft>
                <a:spcPct val="0"/>
              </a:spcAft>
              <a:defRPr sz="1200">
                <a:solidFill>
                  <a:schemeClr val="tx1"/>
                </a:solidFill>
                <a:latin typeface="Arial" pitchFamily="34" charset="0"/>
                <a:ea typeface="宋体" pitchFamily="2" charset="-122"/>
              </a:defRPr>
            </a:lvl8pPr>
            <a:lvl9pPr marL="3914569" indent="-230269"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pPr>
            <a:fld id="{5BA25408-EB28-45D1-95C1-85FB59BF84FC}" type="slidenum">
              <a:rPr lang="en-US" altLang="zh-CN"/>
              <a:pPr>
                <a:spcBef>
                  <a:spcPct val="0"/>
                </a:spcBef>
              </a:pPr>
              <a:t>6</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69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p:nvPr>
        </p:nvSpPr>
        <p:spPr>
          <a:xfrm>
            <a:off x="992188" y="768350"/>
            <a:ext cx="5114925" cy="3836988"/>
          </a:xfrm>
          <a:ln/>
        </p:spPr>
      </p:sp>
      <p:sp>
        <p:nvSpPr>
          <p:cNvPr id="911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91140" name="灯片编号占位符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Tahoma" pitchFamily="34" charset="0"/>
                <a:ea typeface="PMingLiU" pitchFamily="18" charset="-120"/>
              </a:defRPr>
            </a:lvl1pPr>
            <a:lvl2pPr marL="742950" indent="-285750" defTabSz="990600">
              <a:spcBef>
                <a:spcPct val="30000"/>
              </a:spcBef>
              <a:defRPr kumimoji="1" sz="1200">
                <a:solidFill>
                  <a:schemeClr val="tx1"/>
                </a:solidFill>
                <a:latin typeface="Tahoma" pitchFamily="34" charset="0"/>
                <a:ea typeface="PMingLiU" pitchFamily="18" charset="-120"/>
              </a:defRPr>
            </a:lvl2pPr>
            <a:lvl3pPr marL="1143000" indent="-228600" defTabSz="990600">
              <a:spcBef>
                <a:spcPct val="30000"/>
              </a:spcBef>
              <a:defRPr kumimoji="1" sz="1200">
                <a:solidFill>
                  <a:schemeClr val="tx1"/>
                </a:solidFill>
                <a:latin typeface="Tahoma" pitchFamily="34" charset="0"/>
                <a:ea typeface="PMingLiU" pitchFamily="18" charset="-120"/>
              </a:defRPr>
            </a:lvl3pPr>
            <a:lvl4pPr marL="1600200" indent="-228600" defTabSz="990600">
              <a:spcBef>
                <a:spcPct val="30000"/>
              </a:spcBef>
              <a:defRPr kumimoji="1" sz="1200">
                <a:solidFill>
                  <a:schemeClr val="tx1"/>
                </a:solidFill>
                <a:latin typeface="Tahoma" pitchFamily="34" charset="0"/>
                <a:ea typeface="PMingLiU" pitchFamily="18" charset="-120"/>
              </a:defRPr>
            </a:lvl4pPr>
            <a:lvl5pPr marL="2057400" indent="-228600" defTabSz="990600">
              <a:spcBef>
                <a:spcPct val="30000"/>
              </a:spcBef>
              <a:defRPr kumimoji="1" sz="1200">
                <a:solidFill>
                  <a:schemeClr val="tx1"/>
                </a:solidFill>
                <a:latin typeface="Tahoma" pitchFamily="34" charset="0"/>
                <a:ea typeface="PMingLiU" pitchFamily="18" charset="-120"/>
              </a:defRPr>
            </a:lvl5pPr>
            <a:lvl6pPr marL="2514600" indent="-228600" defTabSz="990600" eaLnBrk="0" fontAlgn="base" hangingPunct="0">
              <a:spcBef>
                <a:spcPct val="30000"/>
              </a:spcBef>
              <a:spcAft>
                <a:spcPct val="0"/>
              </a:spcAft>
              <a:defRPr kumimoji="1" sz="1200">
                <a:solidFill>
                  <a:schemeClr val="tx1"/>
                </a:solidFill>
                <a:latin typeface="Tahoma" pitchFamily="34" charset="0"/>
                <a:ea typeface="PMingLiU" pitchFamily="18" charset="-120"/>
              </a:defRPr>
            </a:lvl6pPr>
            <a:lvl7pPr marL="2971800" indent="-228600" defTabSz="990600" eaLnBrk="0" fontAlgn="base" hangingPunct="0">
              <a:spcBef>
                <a:spcPct val="30000"/>
              </a:spcBef>
              <a:spcAft>
                <a:spcPct val="0"/>
              </a:spcAft>
              <a:defRPr kumimoji="1" sz="1200">
                <a:solidFill>
                  <a:schemeClr val="tx1"/>
                </a:solidFill>
                <a:latin typeface="Tahoma" pitchFamily="34" charset="0"/>
                <a:ea typeface="PMingLiU" pitchFamily="18" charset="-120"/>
              </a:defRPr>
            </a:lvl7pPr>
            <a:lvl8pPr marL="3429000" indent="-228600" defTabSz="990600" eaLnBrk="0" fontAlgn="base" hangingPunct="0">
              <a:spcBef>
                <a:spcPct val="30000"/>
              </a:spcBef>
              <a:spcAft>
                <a:spcPct val="0"/>
              </a:spcAft>
              <a:defRPr kumimoji="1" sz="1200">
                <a:solidFill>
                  <a:schemeClr val="tx1"/>
                </a:solidFill>
                <a:latin typeface="Tahoma" pitchFamily="34" charset="0"/>
                <a:ea typeface="PMingLiU" pitchFamily="18" charset="-120"/>
              </a:defRPr>
            </a:lvl8pPr>
            <a:lvl9pPr marL="3886200" indent="-228600" defTabSz="990600" eaLnBrk="0" fontAlgn="base" hangingPunct="0">
              <a:spcBef>
                <a:spcPct val="30000"/>
              </a:spcBef>
              <a:spcAft>
                <a:spcPct val="0"/>
              </a:spcAft>
              <a:defRPr kumimoji="1" sz="1200">
                <a:solidFill>
                  <a:schemeClr val="tx1"/>
                </a:solidFill>
                <a:latin typeface="Tahoma" pitchFamily="34" charset="0"/>
                <a:ea typeface="PMingLiU" pitchFamily="18" charset="-120"/>
              </a:defRPr>
            </a:lvl9pPr>
          </a:lstStyle>
          <a:p>
            <a:pPr eaLnBrk="1" hangingPunct="1">
              <a:spcBef>
                <a:spcPct val="0"/>
              </a:spcBef>
            </a:pPr>
            <a:fld id="{1A952D1A-7D97-4DDB-8238-3793157A4296}" type="slidenum">
              <a:rPr lang="en-US" altLang="zh-CN" sz="1300">
                <a:latin typeface="Arial" charset="0"/>
                <a:ea typeface="宋体" charset="-122"/>
              </a:rPr>
              <a:pPr eaLnBrk="1" hangingPunct="1">
                <a:spcBef>
                  <a:spcPct val="0"/>
                </a:spcBef>
              </a:pPr>
              <a:t>7</a:t>
            </a:fld>
            <a:endParaRPr lang="en-US" altLang="zh-CN" sz="1300">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特征矢量是特征空间中的一个点</a:t>
            </a:r>
          </a:p>
        </p:txBody>
      </p:sp>
    </p:spTree>
    <p:extLst>
      <p:ext uri="{BB962C8B-B14F-4D97-AF65-F5344CB8AC3E}">
        <p14:creationId xmlns:p14="http://schemas.microsoft.com/office/powerpoint/2010/main" val="6729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584611F8-1D02-4A9E-94C3-C0B958765419}" type="slidenum">
              <a:rPr lang="zh-CN" altLang="en-US"/>
              <a:pPr/>
              <a:t>11</a:t>
            </a:fld>
            <a:endParaRPr lang="en-US" altLang="zh-CN"/>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8BC4D488-D5B4-41F6-82E4-EBFDFADDFA0C}" type="slidenum">
              <a:rPr lang="zh-CN" altLang="en-US"/>
              <a:pPr/>
              <a:t>12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zh-CN" altLang="en-US"/>
              <a:t>对相同的量一次的值可能不同，对同一事物的同一属性多次测量可能不同。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1970424C-098D-4A26-9A33-03533FB61E13}" type="slidenum">
              <a:rPr lang="zh-CN" altLang="en-US"/>
              <a:pPr/>
              <a:t>13</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68427" y="9499451"/>
            <a:ext cx="2959418" cy="500063"/>
          </a:xfrm>
          <a:prstGeom prst="rect">
            <a:avLst/>
          </a:prstGeom>
          <a:ln/>
        </p:spPr>
        <p:txBody>
          <a:bodyPr/>
          <a:lstStyle/>
          <a:p>
            <a:fld id="{883B45D9-9533-4EF7-983D-C8BFFB2BD360}" type="slidenum">
              <a:rPr lang="zh-CN" altLang="en-US"/>
              <a:pPr/>
              <a:t>14</a:t>
            </a:fld>
            <a:endParaRPr lang="en-US" altLang="zh-CN"/>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模式识别课件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0197"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9" name="Rectangle 5"/>
          <p:cNvSpPr>
            <a:spLocks noGrp="1" noChangeArrowheads="1"/>
          </p:cNvSpPr>
          <p:nvPr>
            <p:ph type="sldNum" sz="quarter" idx="10"/>
          </p:nvPr>
        </p:nvSpPr>
        <p:spPr/>
        <p:txBody>
          <a:bodyPr/>
          <a:lstStyle>
            <a:lvl1pPr>
              <a:defRPr smtClean="0"/>
            </a:lvl1pPr>
          </a:lstStyle>
          <a:p>
            <a:pPr>
              <a:defRPr/>
            </a:pPr>
            <a:fld id="{C77E68FD-3FD2-4B7A-8521-1CEF565D2105}" type="slidenum">
              <a:rPr lang="zh-CN" altLang="en-US"/>
              <a:pPr>
                <a:defRPr/>
              </a:pPr>
              <a:t>‹#›</a:t>
            </a:fld>
            <a:endParaRPr lang="en-US" altLang="zh-CN"/>
          </a:p>
        </p:txBody>
      </p:sp>
    </p:spTree>
    <p:extLst>
      <p:ext uri="{BB962C8B-B14F-4D97-AF65-F5344CB8AC3E}">
        <p14:creationId xmlns:p14="http://schemas.microsoft.com/office/powerpoint/2010/main" val="361065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9413"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5"/>
          <p:cNvSpPr>
            <a:spLocks noGrp="1" noChangeArrowheads="1"/>
          </p:cNvSpPr>
          <p:nvPr>
            <p:ph type="sldNum" sz="quarter" idx="10"/>
          </p:nvPr>
        </p:nvSpPr>
        <p:spPr/>
        <p:txBody>
          <a:bodyPr/>
          <a:lstStyle>
            <a:lvl1pPr>
              <a:defRPr smtClean="0"/>
            </a:lvl1pPr>
          </a:lstStyle>
          <a:p>
            <a:pPr>
              <a:defRPr/>
            </a:pPr>
            <a:fld id="{0EDC15E3-528A-4D76-8EB3-98C94B6AFE8A}" type="slidenum">
              <a:rPr lang="zh-CN" altLang="en-US"/>
              <a:pPr>
                <a:defRPr/>
              </a:pPr>
              <a:t>‹#›</a:t>
            </a:fld>
            <a:endParaRPr lang="en-US" altLang="zh-CN"/>
          </a:p>
        </p:txBody>
      </p:sp>
    </p:spTree>
    <p:extLst>
      <p:ext uri="{BB962C8B-B14F-4D97-AF65-F5344CB8AC3E}">
        <p14:creationId xmlns:p14="http://schemas.microsoft.com/office/powerpoint/2010/main" val="269554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80437"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5"/>
          <p:cNvSpPr>
            <a:spLocks noGrp="1" noChangeArrowheads="1"/>
          </p:cNvSpPr>
          <p:nvPr>
            <p:ph type="sldNum" sz="quarter" idx="10"/>
          </p:nvPr>
        </p:nvSpPr>
        <p:spPr/>
        <p:txBody>
          <a:bodyPr/>
          <a:lstStyle>
            <a:lvl1pPr>
              <a:defRPr smtClean="0"/>
            </a:lvl1pPr>
          </a:lstStyle>
          <a:p>
            <a:pPr>
              <a:defRPr/>
            </a:pPr>
            <a:fld id="{C126DCA0-8D58-436B-9DB3-3D70FB5EC94E}" type="slidenum">
              <a:rPr lang="zh-CN" altLang="en-US"/>
              <a:pPr>
                <a:defRPr/>
              </a:pPr>
              <a:t>‹#›</a:t>
            </a:fld>
            <a:endParaRPr lang="en-US" altLang="zh-CN"/>
          </a:p>
        </p:txBody>
      </p:sp>
    </p:spTree>
    <p:extLst>
      <p:ext uri="{BB962C8B-B14F-4D97-AF65-F5344CB8AC3E}">
        <p14:creationId xmlns:p14="http://schemas.microsoft.com/office/powerpoint/2010/main" val="36812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模式识别课件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1221"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5"/>
          <p:cNvSpPr>
            <a:spLocks noGrp="1" noChangeArrowheads="1"/>
          </p:cNvSpPr>
          <p:nvPr>
            <p:ph type="sldNum" sz="quarter" idx="10"/>
          </p:nvPr>
        </p:nvSpPr>
        <p:spPr/>
        <p:txBody>
          <a:bodyPr/>
          <a:lstStyle>
            <a:lvl1pPr>
              <a:defRPr smtClean="0"/>
            </a:lvl1pPr>
          </a:lstStyle>
          <a:p>
            <a:pPr>
              <a:defRPr/>
            </a:pPr>
            <a:fld id="{BA264FC9-3CA0-4E3A-945C-8AD71A4585FC}" type="slidenum">
              <a:rPr lang="zh-CN" altLang="en-US"/>
              <a:pPr>
                <a:defRPr/>
              </a:pPr>
              <a:t>‹#›</a:t>
            </a:fld>
            <a:endParaRPr lang="en-US" altLang="zh-CN"/>
          </a:p>
        </p:txBody>
      </p:sp>
    </p:spTree>
    <p:extLst>
      <p:ext uri="{BB962C8B-B14F-4D97-AF65-F5344CB8AC3E}">
        <p14:creationId xmlns:p14="http://schemas.microsoft.com/office/powerpoint/2010/main" val="391779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7"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8"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2245"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9" name="Rectangle 5"/>
          <p:cNvSpPr>
            <a:spLocks noGrp="1" noChangeArrowheads="1"/>
          </p:cNvSpPr>
          <p:nvPr>
            <p:ph type="sldNum" sz="quarter" idx="10"/>
          </p:nvPr>
        </p:nvSpPr>
        <p:spPr/>
        <p:txBody>
          <a:bodyPr/>
          <a:lstStyle>
            <a:lvl1pPr>
              <a:defRPr smtClean="0"/>
            </a:lvl1pPr>
          </a:lstStyle>
          <a:p>
            <a:pPr>
              <a:defRPr/>
            </a:pPr>
            <a:fld id="{BA5A44F1-15B0-4F94-B8BC-AF313BDD8AFE}" type="slidenum">
              <a:rPr lang="zh-CN" altLang="en-US"/>
              <a:pPr>
                <a:defRPr/>
              </a:pPr>
              <a:t>‹#›</a:t>
            </a:fld>
            <a:endParaRPr lang="en-US" altLang="zh-CN"/>
          </a:p>
        </p:txBody>
      </p:sp>
    </p:spTree>
    <p:extLst>
      <p:ext uri="{BB962C8B-B14F-4D97-AF65-F5344CB8AC3E}">
        <p14:creationId xmlns:p14="http://schemas.microsoft.com/office/powerpoint/2010/main" val="129034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3269"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5"/>
          <p:cNvSpPr>
            <a:spLocks noGrp="1" noChangeArrowheads="1"/>
          </p:cNvSpPr>
          <p:nvPr>
            <p:ph type="sldNum" sz="quarter" idx="10"/>
          </p:nvPr>
        </p:nvSpPr>
        <p:spPr/>
        <p:txBody>
          <a:bodyPr/>
          <a:lstStyle>
            <a:lvl1pPr>
              <a:defRPr smtClean="0"/>
            </a:lvl1pPr>
          </a:lstStyle>
          <a:p>
            <a:pPr>
              <a:defRPr/>
            </a:pPr>
            <a:fld id="{04919856-0AC1-44F7-9BE7-048B599E52C6}" type="slidenum">
              <a:rPr lang="zh-CN" altLang="en-US"/>
              <a:pPr>
                <a:defRPr/>
              </a:pPr>
              <a:t>‹#›</a:t>
            </a:fld>
            <a:endParaRPr lang="en-US" altLang="zh-CN"/>
          </a:p>
        </p:txBody>
      </p:sp>
    </p:spTree>
    <p:extLst>
      <p:ext uri="{BB962C8B-B14F-4D97-AF65-F5344CB8AC3E}">
        <p14:creationId xmlns:p14="http://schemas.microsoft.com/office/powerpoint/2010/main" val="103173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8"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9"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10"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11"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4293"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Rectangle 5"/>
          <p:cNvSpPr>
            <a:spLocks noGrp="1" noChangeArrowheads="1"/>
          </p:cNvSpPr>
          <p:nvPr>
            <p:ph type="sldNum" sz="quarter" idx="10"/>
          </p:nvPr>
        </p:nvSpPr>
        <p:spPr/>
        <p:txBody>
          <a:bodyPr/>
          <a:lstStyle>
            <a:lvl1pPr>
              <a:defRPr smtClean="0"/>
            </a:lvl1pPr>
          </a:lstStyle>
          <a:p>
            <a:pPr>
              <a:defRPr/>
            </a:pPr>
            <a:fld id="{301FD4A1-6CEB-494B-8852-E1E7720C3047}" type="slidenum">
              <a:rPr lang="zh-CN" altLang="en-US"/>
              <a:pPr>
                <a:defRPr/>
              </a:pPr>
              <a:t>‹#›</a:t>
            </a:fld>
            <a:endParaRPr lang="en-US" altLang="zh-CN"/>
          </a:p>
        </p:txBody>
      </p:sp>
    </p:spTree>
    <p:extLst>
      <p:ext uri="{BB962C8B-B14F-4D97-AF65-F5344CB8AC3E}">
        <p14:creationId xmlns:p14="http://schemas.microsoft.com/office/powerpoint/2010/main" val="280296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5"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6"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模式识别课件</a:t>
            </a:r>
          </a:p>
        </p:txBody>
      </p:sp>
      <p:graphicFrame>
        <p:nvGraphicFramePr>
          <p:cNvPr id="7"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5317"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sldNum" sz="quarter" idx="10"/>
          </p:nvPr>
        </p:nvSpPr>
        <p:spPr/>
        <p:txBody>
          <a:bodyPr/>
          <a:lstStyle>
            <a:lvl1pPr>
              <a:defRPr smtClean="0"/>
            </a:lvl1pPr>
          </a:lstStyle>
          <a:p>
            <a:pPr>
              <a:defRPr/>
            </a:pPr>
            <a:fld id="{45A0D090-B53B-4441-BADB-8FD9BBD7D634}" type="slidenum">
              <a:rPr lang="zh-CN" altLang="en-US"/>
              <a:pPr>
                <a:defRPr/>
              </a:pPr>
              <a:t>‹#›</a:t>
            </a:fld>
            <a:endParaRPr lang="en-US" altLang="zh-CN"/>
          </a:p>
        </p:txBody>
      </p:sp>
    </p:spTree>
    <p:extLst>
      <p:ext uri="{BB962C8B-B14F-4D97-AF65-F5344CB8AC3E}">
        <p14:creationId xmlns:p14="http://schemas.microsoft.com/office/powerpoint/2010/main" val="391649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3"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4"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5"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模式识别课件</a:t>
            </a:r>
          </a:p>
        </p:txBody>
      </p:sp>
      <p:graphicFrame>
        <p:nvGraphicFramePr>
          <p:cNvPr id="6"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6341"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5"/>
          <p:cNvSpPr>
            <a:spLocks noGrp="1" noChangeArrowheads="1"/>
          </p:cNvSpPr>
          <p:nvPr>
            <p:ph type="sldNum" sz="quarter" idx="10"/>
          </p:nvPr>
        </p:nvSpPr>
        <p:spPr/>
        <p:txBody>
          <a:bodyPr/>
          <a:lstStyle>
            <a:lvl1pPr>
              <a:defRPr smtClean="0"/>
            </a:lvl1pPr>
          </a:lstStyle>
          <a:p>
            <a:pPr>
              <a:defRPr/>
            </a:pPr>
            <a:fld id="{313FD156-7F7D-4292-8CD6-396FFE9F752D}" type="slidenum">
              <a:rPr lang="zh-CN" altLang="en-US"/>
              <a:pPr>
                <a:defRPr/>
              </a:pPr>
              <a:t>‹#›</a:t>
            </a:fld>
            <a:endParaRPr lang="en-US" altLang="zh-CN"/>
          </a:p>
        </p:txBody>
      </p:sp>
    </p:spTree>
    <p:extLst>
      <p:ext uri="{BB962C8B-B14F-4D97-AF65-F5344CB8AC3E}">
        <p14:creationId xmlns:p14="http://schemas.microsoft.com/office/powerpoint/2010/main" val="416758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7365"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Rectangle 5"/>
          <p:cNvSpPr>
            <a:spLocks noGrp="1" noChangeArrowheads="1"/>
          </p:cNvSpPr>
          <p:nvPr>
            <p:ph type="sldNum" sz="quarter" idx="10"/>
          </p:nvPr>
        </p:nvSpPr>
        <p:spPr/>
        <p:txBody>
          <a:bodyPr/>
          <a:lstStyle>
            <a:lvl1pPr>
              <a:defRPr smtClean="0"/>
            </a:lvl1pPr>
          </a:lstStyle>
          <a:p>
            <a:pPr>
              <a:defRPr/>
            </a:pPr>
            <a:fld id="{A51D1C4C-22B5-4D4E-8C98-D49B5F81C5C6}" type="slidenum">
              <a:rPr lang="zh-CN" altLang="en-US"/>
              <a:pPr>
                <a:defRPr/>
              </a:pPr>
              <a:t>‹#›</a:t>
            </a:fld>
            <a:endParaRPr lang="en-US" altLang="zh-CN"/>
          </a:p>
        </p:txBody>
      </p:sp>
    </p:spTree>
    <p:extLst>
      <p:ext uri="{BB962C8B-B14F-4D97-AF65-F5344CB8AC3E}">
        <p14:creationId xmlns:p14="http://schemas.microsoft.com/office/powerpoint/2010/main" val="33196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6"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7"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8"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通信原理课件</a:t>
            </a:r>
          </a:p>
        </p:txBody>
      </p:sp>
      <p:graphicFrame>
        <p:nvGraphicFramePr>
          <p:cNvPr id="9"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78389" name="位图图像" r:id="rId3" imgW="2857899" imgH="2809524" progId="Paint.Picture">
                  <p:embed/>
                </p:oleObj>
              </mc:Choice>
              <mc:Fallback>
                <p:oleObj name="位图图像" r:id="rId3" imgW="2857899"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Rectangle 5"/>
          <p:cNvSpPr>
            <a:spLocks noGrp="1" noChangeArrowheads="1"/>
          </p:cNvSpPr>
          <p:nvPr>
            <p:ph type="sldNum" sz="quarter" idx="10"/>
          </p:nvPr>
        </p:nvSpPr>
        <p:spPr/>
        <p:txBody>
          <a:bodyPr/>
          <a:lstStyle>
            <a:lvl1pPr>
              <a:defRPr smtClean="0"/>
            </a:lvl1pPr>
          </a:lstStyle>
          <a:p>
            <a:pPr>
              <a:defRPr/>
            </a:pPr>
            <a:fld id="{674E31CE-6A3B-404F-868A-EFFB439B0AB4}" type="slidenum">
              <a:rPr lang="zh-CN" altLang="en-US"/>
              <a:pPr>
                <a:defRPr/>
              </a:pPr>
              <a:t>‹#›</a:t>
            </a:fld>
            <a:endParaRPr lang="en-US" altLang="zh-CN"/>
          </a:p>
        </p:txBody>
      </p:sp>
    </p:spTree>
    <p:extLst>
      <p:ext uri="{BB962C8B-B14F-4D97-AF65-F5344CB8AC3E}">
        <p14:creationId xmlns:p14="http://schemas.microsoft.com/office/powerpoint/2010/main" val="25554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33400" y="6324600"/>
            <a:ext cx="8610600" cy="533400"/>
          </a:xfrm>
          <a:prstGeom prst="rect">
            <a:avLst/>
          </a:prstGeom>
          <a:solidFill>
            <a:srgbClr val="494F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91173" name="Rectangle 5"/>
          <p:cNvSpPr>
            <a:spLocks noGrp="1" noChangeArrowheads="1"/>
          </p:cNvSpPr>
          <p:nvPr>
            <p:ph type="sldNum" sz="quarter" idx="4"/>
          </p:nvPr>
        </p:nvSpPr>
        <p:spPr bwMode="auto">
          <a:xfrm>
            <a:off x="7924800" y="6400800"/>
            <a:ext cx="106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FFCC66"/>
                </a:solidFill>
              </a:defRPr>
            </a:lvl1pPr>
          </a:lstStyle>
          <a:p>
            <a:pPr>
              <a:defRPr/>
            </a:pPr>
            <a:fld id="{4BA44C9F-E09A-4314-B176-3CD0524273D2}" type="slidenum">
              <a:rPr lang="en-US" altLang="zh-CN"/>
              <a:pPr>
                <a:defRPr/>
              </a:pPr>
              <a:t>‹#›</a:t>
            </a:fld>
            <a:fld id="{9A39027C-57C0-4400-BD50-4E1DB22DECCA}" type="slidenum">
              <a:rPr lang="en-US" altLang="zh-CN"/>
              <a:pPr>
                <a:defRPr/>
              </a:pPr>
              <a:t>‹#›</a:t>
            </a:fld>
            <a:endParaRPr lang="en-US" altLang="zh-CN" dirty="0"/>
          </a:p>
        </p:txBody>
      </p:sp>
      <p:sp>
        <p:nvSpPr>
          <p:cNvPr id="1030" name="Rectangle 6"/>
          <p:cNvSpPr>
            <a:spLocks noChangeArrowheads="1"/>
          </p:cNvSpPr>
          <p:nvPr/>
        </p:nvSpPr>
        <p:spPr bwMode="auto">
          <a:xfrm>
            <a:off x="0" y="533400"/>
            <a:ext cx="9144000" cy="90488"/>
          </a:xfrm>
          <a:prstGeom prst="rect">
            <a:avLst/>
          </a:prstGeom>
          <a:solidFill>
            <a:srgbClr val="686E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1" name="Text Box 7"/>
          <p:cNvSpPr txBox="1">
            <a:spLocks noChangeArrowheads="1"/>
          </p:cNvSpPr>
          <p:nvPr/>
        </p:nvSpPr>
        <p:spPr bwMode="auto">
          <a:xfrm>
            <a:off x="914400" y="6400800"/>
            <a:ext cx="457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200">
                <a:solidFill>
                  <a:srgbClr val="FFCC66"/>
                </a:solidFill>
                <a:latin typeface="Tahoma" panose="020B0604030504040204" pitchFamily="34" charset="0"/>
                <a:ea typeface="华文新魏" panose="02010800040101010101" pitchFamily="2" charset="-122"/>
              </a:rPr>
              <a:t>东南大学</a:t>
            </a:r>
          </a:p>
        </p:txBody>
      </p:sp>
      <p:sp>
        <p:nvSpPr>
          <p:cNvPr id="391176" name="Text Box 8"/>
          <p:cNvSpPr txBox="1">
            <a:spLocks noChangeArrowheads="1"/>
          </p:cNvSpPr>
          <p:nvPr/>
        </p:nvSpPr>
        <p:spPr bwMode="auto">
          <a:xfrm>
            <a:off x="3200400" y="152400"/>
            <a:ext cx="5486400" cy="400050"/>
          </a:xfrm>
          <a:prstGeom prst="rect">
            <a:avLst/>
          </a:prstGeom>
          <a:noFill/>
          <a:ln w="9525">
            <a:noFill/>
            <a:miter lim="800000"/>
            <a:headEnd/>
            <a:tailEnd/>
          </a:ln>
          <a:effectLst/>
        </p:spPr>
        <p:txBody>
          <a:bodyPr>
            <a:spAutoFit/>
          </a:bodyPr>
          <a:lstStyle/>
          <a:p>
            <a:pPr algn="r" eaLnBrk="1" hangingPunct="1">
              <a:spcBef>
                <a:spcPct val="50000"/>
              </a:spcBef>
              <a:defRPr/>
            </a:pPr>
            <a:r>
              <a:rPr lang="zh-CN" altLang="en-US" sz="2000" dirty="0">
                <a:solidFill>
                  <a:srgbClr val="3333CC"/>
                </a:solidFill>
                <a:effectLst>
                  <a:outerShdw blurRad="38100" dist="38100" dir="2700000" algn="tl">
                    <a:srgbClr val="C0C0C0"/>
                  </a:outerShdw>
                </a:effectLst>
                <a:latin typeface="Tahoma" pitchFamily="34" charset="0"/>
              </a:rPr>
              <a:t>模式识别课件</a:t>
            </a:r>
          </a:p>
        </p:txBody>
      </p:sp>
      <p:graphicFrame>
        <p:nvGraphicFramePr>
          <p:cNvPr id="1033" name="Object 9"/>
          <p:cNvGraphicFramePr>
            <a:graphicFrameLocks noChangeAspect="1"/>
          </p:cNvGraphicFramePr>
          <p:nvPr/>
        </p:nvGraphicFramePr>
        <p:xfrm>
          <a:off x="0" y="6332538"/>
          <a:ext cx="533400" cy="525462"/>
        </p:xfrm>
        <a:graphic>
          <a:graphicData uri="http://schemas.openxmlformats.org/presentationml/2006/ole">
            <mc:AlternateContent xmlns:mc="http://schemas.openxmlformats.org/markup-compatibility/2006">
              <mc:Choice xmlns:v="urn:schemas-microsoft-com:vml" Requires="v">
                <p:oleObj spid="_x0000_s1597" name="位图图像" r:id="rId14" imgW="2857899" imgH="2809524" progId="Paint.Picture">
                  <p:embed/>
                </p:oleObj>
              </mc:Choice>
              <mc:Fallback>
                <p:oleObj name="位图图像" r:id="rId14" imgW="2857899" imgH="2809524" progId="Paint.Picture">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32538"/>
                        <a:ext cx="5334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png"/><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1.wmf"/><Relationship Id="rId3" Type="http://schemas.openxmlformats.org/officeDocument/2006/relationships/notesSlide" Target="../notesSlides/notesSlide8.xml"/><Relationship Id="rId7" Type="http://schemas.openxmlformats.org/officeDocument/2006/relationships/image" Target="../media/image8.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7.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9.wmf"/><Relationship Id="rId1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22.bin"/><Relationship Id="rId5" Type="http://schemas.openxmlformats.org/officeDocument/2006/relationships/image" Target="../media/image12.wmf"/><Relationship Id="rId4" Type="http://schemas.openxmlformats.org/officeDocument/2006/relationships/oleObject" Target="../embeddings/oleObject21.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25.bin"/><Relationship Id="rId5" Type="http://schemas.openxmlformats.org/officeDocument/2006/relationships/image" Target="../media/image15.wmf"/><Relationship Id="rId10" Type="http://schemas.openxmlformats.org/officeDocument/2006/relationships/image" Target="../media/image45.png"/><Relationship Id="rId4" Type="http://schemas.openxmlformats.org/officeDocument/2006/relationships/oleObject" Target="../embeddings/oleObject24.bin"/><Relationship Id="rId9"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5.wmf"/><Relationship Id="rId5" Type="http://schemas.openxmlformats.org/officeDocument/2006/relationships/oleObject" Target="../embeddings/oleObject27.bin"/><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4.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18.wmf"/><Relationship Id="rId10" Type="http://schemas.openxmlformats.org/officeDocument/2006/relationships/image" Target="../media/image51.png"/><Relationship Id="rId4" Type="http://schemas.openxmlformats.org/officeDocument/2006/relationships/oleObject" Target="../embeddings/oleObject28.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60.png"/><Relationship Id="rId3" Type="http://schemas.openxmlformats.org/officeDocument/2006/relationships/notesSlide" Target="../notesSlides/notesSlide18.xml"/><Relationship Id="rId7" Type="http://schemas.openxmlformats.org/officeDocument/2006/relationships/oleObject" Target="../embeddings/oleObject32.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1.png"/><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23.wmf"/><Relationship Id="rId4" Type="http://schemas.openxmlformats.org/officeDocument/2006/relationships/image" Target="../media/image59.png"/><Relationship Id="rId9" Type="http://schemas.openxmlformats.org/officeDocument/2006/relationships/oleObject" Target="../embeddings/oleObject33.bin"/><Relationship Id="rId14"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9.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25.wmf"/><Relationship Id="rId10" Type="http://schemas.openxmlformats.org/officeDocument/2006/relationships/image" Target="../media/image27.wmf"/><Relationship Id="rId4" Type="http://schemas.openxmlformats.org/officeDocument/2006/relationships/oleObject" Target="../embeddings/oleObject35.bin"/><Relationship Id="rId9" Type="http://schemas.openxmlformats.org/officeDocument/2006/relationships/oleObject" Target="../embeddings/oleObject37.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75.png"/><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35.w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8.png"/><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6.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2.w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14339" name="Rectangle 6"/>
          <p:cNvSpPr>
            <a:spLocks noGrp="1" noChangeArrowheads="1"/>
          </p:cNvSpPr>
          <p:nvPr>
            <p:ph type="ctrTitle"/>
          </p:nvPr>
        </p:nvSpPr>
        <p:spPr/>
        <p:txBody>
          <a:bodyPr/>
          <a:lstStyle/>
          <a:p>
            <a:pPr eaLnBrk="1" hangingPunct="1"/>
            <a:r>
              <a:rPr lang="zh-CN" altLang="en-US" sz="10600" dirty="0"/>
              <a:t>模式识别</a:t>
            </a:r>
          </a:p>
        </p:txBody>
      </p:sp>
      <p:sp>
        <p:nvSpPr>
          <p:cNvPr id="14340" name="矩形 1"/>
          <p:cNvSpPr>
            <a:spLocks noChangeArrowheads="1"/>
          </p:cNvSpPr>
          <p:nvPr/>
        </p:nvSpPr>
        <p:spPr bwMode="auto">
          <a:xfrm>
            <a:off x="8780463"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B9A19B9-F03F-4395-8C85-1C7871C3CDFC}" type="slidenum">
              <a:rPr lang="en-US" altLang="zh-CN" sz="2800"/>
              <a:pPr eaLnBrk="1" hangingPunct="1">
                <a:spcBef>
                  <a:spcPct val="0"/>
                </a:spcBef>
                <a:buFontTx/>
                <a:buNone/>
              </a:pPr>
              <a:t>1</a:t>
            </a:fld>
            <a:endParaRPr lang="en-US" altLang="zh-CN" sz="2800"/>
          </a:p>
        </p:txBody>
      </p:sp>
    </p:spTree>
    <p:extLst>
      <p:ext uri="{BB962C8B-B14F-4D97-AF65-F5344CB8AC3E}">
        <p14:creationId xmlns:p14="http://schemas.microsoft.com/office/powerpoint/2010/main" val="244091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a:t>补充</a:t>
            </a:r>
            <a:r>
              <a:rPr lang="en-US" altLang="zh-CN" dirty="0"/>
              <a:t>-</a:t>
            </a:r>
            <a:r>
              <a:rPr lang="zh-CN" altLang="en-US" dirty="0"/>
              <a:t>模式识别的数学基础</a:t>
            </a:r>
          </a:p>
        </p:txBody>
      </p:sp>
      <p:sp>
        <p:nvSpPr>
          <p:cNvPr id="19459"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19462"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10</a:t>
            </a:fld>
            <a:endParaRPr lang="en-US" altLang="zh-CN" sz="2800" dirty="0"/>
          </a:p>
        </p:txBody>
      </p:sp>
      <p:sp>
        <p:nvSpPr>
          <p:cNvPr id="2" name="TextBox 1"/>
          <p:cNvSpPr txBox="1"/>
          <p:nvPr/>
        </p:nvSpPr>
        <p:spPr>
          <a:xfrm>
            <a:off x="467544" y="1772815"/>
            <a:ext cx="3801041" cy="461665"/>
          </a:xfrm>
          <a:prstGeom prst="rect">
            <a:avLst/>
          </a:prstGeom>
          <a:noFill/>
        </p:spPr>
        <p:txBody>
          <a:bodyPr wrap="none" rtlCol="0">
            <a:spAutoFit/>
          </a:bodyPr>
          <a:lstStyle/>
          <a:p>
            <a:r>
              <a:rPr lang="zh-CN" altLang="en-US" sz="2400" dirty="0"/>
              <a:t>补充</a:t>
            </a:r>
            <a:r>
              <a:rPr lang="en-US" altLang="zh-CN" sz="2400" dirty="0"/>
              <a:t>1 </a:t>
            </a:r>
            <a:r>
              <a:rPr lang="zh-CN" altLang="en-US" sz="2400" dirty="0"/>
              <a:t>几何分类的数学基础</a:t>
            </a:r>
          </a:p>
        </p:txBody>
      </p:sp>
      <mc:AlternateContent xmlns:mc="http://schemas.openxmlformats.org/markup-compatibility/2006" xmlns:a14="http://schemas.microsoft.com/office/drawing/2010/main">
        <mc:Choice Requires="a14">
          <p:sp>
            <p:nvSpPr>
              <p:cNvPr id="3" name="TextBox 2"/>
              <p:cNvSpPr txBox="1"/>
              <p:nvPr/>
            </p:nvSpPr>
            <p:spPr>
              <a:xfrm>
                <a:off x="539553" y="2436857"/>
                <a:ext cx="7776864"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特征矢量</a:t>
                </a:r>
                <a:endParaRPr lang="en-US" altLang="zh-CN" sz="2000" dirty="0"/>
              </a:p>
              <a:p>
                <a:r>
                  <a:rPr lang="zh-CN" altLang="en-US" sz="2000" dirty="0"/>
                  <a:t>      设一个研究对象的</a:t>
                </a:r>
                <a:r>
                  <a:rPr lang="en-US" altLang="zh-CN" sz="2000" i="1" dirty="0"/>
                  <a:t>n</a:t>
                </a:r>
                <a:r>
                  <a:rPr lang="zh-CN" altLang="en-US" sz="2000" dirty="0"/>
                  <a:t>个特征量测量值（如鱼的长度、光泽度）分别为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𝑛</m:t>
                        </m:r>
                      </m:sub>
                    </m:sSub>
                  </m:oMath>
                </a14:m>
                <a:r>
                  <a:rPr lang="zh-CN" altLang="en-US" sz="2000" dirty="0"/>
                  <a:t>，我们将其作为一个整体来考虑，则他们构成一个</a:t>
                </a:r>
                <a:r>
                  <a:rPr lang="en-US" altLang="zh-CN" sz="2000" dirty="0"/>
                  <a:t>n</a:t>
                </a:r>
                <a:r>
                  <a:rPr lang="zh-CN" altLang="en-US" sz="2000" dirty="0"/>
                  <a:t>维特征矢量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𝑥</m:t>
                        </m:r>
                      </m:e>
                    </m:acc>
                  </m:oMath>
                </a14:m>
                <a:r>
                  <a:rPr lang="zh-CN" altLang="en-US" sz="2000" dirty="0"/>
                  <a:t>。</a:t>
                </a:r>
                <a:endParaRPr lang="en-US" altLang="zh-CN" sz="2000" dirty="0"/>
              </a:p>
              <a:p>
                <a:pPr marL="342900" indent="-342900">
                  <a:buFont typeface="Wingdings" panose="05000000000000000000" pitchFamily="2" charset="2"/>
                  <a:buChar char="Ø"/>
                </a:pPr>
                <a:r>
                  <a:rPr lang="zh-CN" altLang="en-US" sz="2000" dirty="0"/>
                  <a:t>特征空间</a:t>
                </a:r>
                <a:endParaRPr lang="en-US" altLang="zh-CN" sz="2000" dirty="0"/>
              </a:p>
              <a:p>
                <a:r>
                  <a:rPr lang="zh-CN" altLang="en-US" sz="2000" dirty="0"/>
                  <a:t>      各种不同取值的特征矢量的全体构成</a:t>
                </a:r>
                <a:r>
                  <a:rPr lang="en-US" altLang="zh-CN" sz="2000" i="1" dirty="0"/>
                  <a:t>n</a:t>
                </a:r>
                <a:r>
                  <a:rPr lang="zh-CN" altLang="en-US" sz="2000" dirty="0"/>
                  <a:t>维特征空间。</a:t>
                </a:r>
                <a:endParaRPr lang="en-US" altLang="zh-C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539553" y="2436857"/>
                <a:ext cx="7776864" cy="1938992"/>
              </a:xfrm>
              <a:prstGeom prst="rect">
                <a:avLst/>
              </a:prstGeom>
              <a:blipFill rotWithShape="1">
                <a:blip r:embed="rId3"/>
                <a:stretch>
                  <a:fillRect l="-863" t="-2201" b="-5031"/>
                </a:stretch>
              </a:blipFill>
            </p:spPr>
            <p:txBody>
              <a:bodyPr/>
              <a:lstStyle/>
              <a:p>
                <a:r>
                  <a:rPr lang="zh-CN" altLang="en-US">
                    <a:noFill/>
                  </a:rPr>
                  <a:t> </a:t>
                </a:r>
              </a:p>
            </p:txBody>
          </p:sp>
        </mc:Fallback>
      </mc:AlternateContent>
      <p:sp>
        <p:nvSpPr>
          <p:cNvPr id="4" name="TextBox 3"/>
          <p:cNvSpPr txBox="1"/>
          <p:nvPr/>
        </p:nvSpPr>
        <p:spPr>
          <a:xfrm>
            <a:off x="1187624" y="4797152"/>
            <a:ext cx="7007046" cy="523220"/>
          </a:xfrm>
          <a:prstGeom prst="rect">
            <a:avLst/>
          </a:prstGeom>
          <a:noFill/>
        </p:spPr>
        <p:txBody>
          <a:bodyPr wrap="none" rtlCol="0">
            <a:spAutoFit/>
          </a:bodyPr>
          <a:lstStyle/>
          <a:p>
            <a:r>
              <a:rPr lang="zh-CN" altLang="en-US" dirty="0">
                <a:solidFill>
                  <a:srgbClr val="FF0000"/>
                </a:solidFill>
              </a:rPr>
              <a:t>特征矢量与特征空间是什么关系？请看下图</a:t>
            </a:r>
          </a:p>
        </p:txBody>
      </p:sp>
    </p:spTree>
    <p:extLst>
      <p:ext uri="{BB962C8B-B14F-4D97-AF65-F5344CB8AC3E}">
        <p14:creationId xmlns:p14="http://schemas.microsoft.com/office/powerpoint/2010/main" val="6792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8" name="Object 4"/>
          <p:cNvGraphicFramePr>
            <a:graphicFrameLocks noGrp="1" noChangeAspect="1"/>
          </p:cNvGraphicFramePr>
          <p:nvPr>
            <p:ph idx="1"/>
            <p:extLst>
              <p:ext uri="{D42A27DB-BD31-4B8C-83A1-F6EECF244321}">
                <p14:modId xmlns:p14="http://schemas.microsoft.com/office/powerpoint/2010/main" val="2700594841"/>
              </p:ext>
            </p:extLst>
          </p:nvPr>
        </p:nvGraphicFramePr>
        <p:xfrm>
          <a:off x="1628237" y="2849394"/>
          <a:ext cx="5544570" cy="3484960"/>
        </p:xfrm>
        <a:graphic>
          <a:graphicData uri="http://schemas.openxmlformats.org/presentationml/2006/ole">
            <mc:AlternateContent xmlns:mc="http://schemas.openxmlformats.org/markup-compatibility/2006">
              <mc:Choice xmlns:v="urn:schemas-microsoft-com:vml" Requires="v">
                <p:oleObj spid="_x0000_s138465" name="位图图像" r:id="rId4" imgW="2781688" imgH="2276793" progId="Paint.Picture">
                  <p:embed/>
                </p:oleObj>
              </mc:Choice>
              <mc:Fallback>
                <p:oleObj name="位图图像" r:id="rId4" imgW="2781688" imgH="227679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237" y="2849394"/>
                        <a:ext cx="5544570" cy="3484960"/>
                      </a:xfrm>
                      <a:prstGeom prst="rect">
                        <a:avLst/>
                      </a:prstGeom>
                      <a:noFill/>
                      <a:ln>
                        <a:noFill/>
                      </a:ln>
                      <a:effectLst/>
                    </p:spPr>
                  </p:pic>
                </p:oleObj>
              </mc:Fallback>
            </mc:AlternateContent>
          </a:graphicData>
        </a:graphic>
      </p:graphicFrame>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11</a:t>
            </a:fld>
            <a:endParaRPr lang="en-US" altLang="zh-CN" sz="2800" dirty="0"/>
          </a:p>
        </p:txBody>
      </p:sp>
      <p:sp>
        <p:nvSpPr>
          <p:cNvPr id="5" name="标题 1"/>
          <p:cNvSpPr>
            <a:spLocks noGrp="1" noChangeArrowheads="1"/>
          </p:cNvSpPr>
          <p:nvPr>
            <p:ph type="title"/>
          </p:nvPr>
        </p:nvSpPr>
        <p:spPr>
          <a:xfrm>
            <a:off x="685800" y="609600"/>
            <a:ext cx="7772400" cy="1143000"/>
          </a:xfrm>
        </p:spPr>
        <p:txBody>
          <a:bodyPr/>
          <a:lstStyle/>
          <a:p>
            <a:r>
              <a:rPr lang="zh-CN" altLang="en-US" dirty="0"/>
              <a:t>补充</a:t>
            </a:r>
            <a:r>
              <a:rPr lang="en-US" altLang="zh-CN" dirty="0"/>
              <a:t>-</a:t>
            </a:r>
            <a:r>
              <a:rPr lang="zh-CN" altLang="en-US" dirty="0"/>
              <a:t>模式识别的数学基础</a:t>
            </a:r>
          </a:p>
        </p:txBody>
      </p:sp>
      <p:sp>
        <p:nvSpPr>
          <p:cNvPr id="7" name="TextBox 6"/>
          <p:cNvSpPr txBox="1"/>
          <p:nvPr/>
        </p:nvSpPr>
        <p:spPr>
          <a:xfrm>
            <a:off x="467544" y="1772815"/>
            <a:ext cx="3801041" cy="461665"/>
          </a:xfrm>
          <a:prstGeom prst="rect">
            <a:avLst/>
          </a:prstGeom>
          <a:noFill/>
        </p:spPr>
        <p:txBody>
          <a:bodyPr wrap="none" rtlCol="0">
            <a:spAutoFit/>
          </a:bodyPr>
          <a:lstStyle/>
          <a:p>
            <a:r>
              <a:rPr lang="zh-CN" altLang="en-US" sz="2400" dirty="0"/>
              <a:t>补充</a:t>
            </a:r>
            <a:r>
              <a:rPr lang="en-US" altLang="zh-CN" sz="2400" dirty="0"/>
              <a:t>1 </a:t>
            </a:r>
            <a:r>
              <a:rPr lang="zh-CN" altLang="en-US" sz="2400" dirty="0"/>
              <a:t>几何分类的数学基础</a:t>
            </a:r>
          </a:p>
        </p:txBody>
      </p:sp>
      <p:sp>
        <p:nvSpPr>
          <p:cNvPr id="2" name="TextBox 1"/>
          <p:cNvSpPr txBox="1"/>
          <p:nvPr/>
        </p:nvSpPr>
        <p:spPr>
          <a:xfrm>
            <a:off x="535361" y="2329945"/>
            <a:ext cx="3865161"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特征矢量是特征空间的一个点</a:t>
            </a:r>
          </a:p>
        </p:txBody>
      </p:sp>
    </p:spTree>
    <p:extLst>
      <p:ext uri="{BB962C8B-B14F-4D97-AF65-F5344CB8AC3E}">
        <p14:creationId xmlns:p14="http://schemas.microsoft.com/office/powerpoint/2010/main" val="1927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12</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8" name="TextBox 7"/>
          <p:cNvSpPr txBox="1"/>
          <p:nvPr/>
        </p:nvSpPr>
        <p:spPr>
          <a:xfrm>
            <a:off x="395536" y="2132856"/>
            <a:ext cx="8208912"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随机变量定义</a:t>
            </a:r>
            <a:endParaRPr lang="en-US" altLang="zh-CN" sz="2000" dirty="0"/>
          </a:p>
          <a:p>
            <a:r>
              <a:rPr lang="en-US" altLang="zh-CN" sz="2000" dirty="0"/>
              <a:t>      </a:t>
            </a:r>
            <a:r>
              <a:rPr lang="zh-CN" altLang="en-US" sz="2000" dirty="0"/>
              <a:t>如果特征分量的每次观测值都不确定，则该特征分量为随机变量</a:t>
            </a:r>
            <a:endParaRPr lang="en-US" altLang="zh-CN" sz="2000" dirty="0"/>
          </a:p>
          <a:p>
            <a:pPr marL="342900" indent="-342900">
              <a:buFont typeface="Wingdings" panose="05000000000000000000" pitchFamily="2" charset="2"/>
              <a:buChar char="Ø"/>
            </a:pPr>
            <a:r>
              <a:rPr lang="zh-CN" altLang="en-US" sz="2000" dirty="0"/>
              <a:t>随机矢量定义</a:t>
            </a:r>
            <a:endParaRPr lang="en-US" altLang="zh-CN" sz="2000" dirty="0"/>
          </a:p>
          <a:p>
            <a:pPr marL="0" lvl="1"/>
            <a:r>
              <a:rPr lang="zh-CN" altLang="en-US" sz="2000" dirty="0"/>
              <a:t>      若特征矢量的每个特征分量都是随机变量，则称其为随机矢量。</a:t>
            </a:r>
          </a:p>
        </p:txBody>
      </p:sp>
    </p:spTree>
    <p:extLst>
      <p:ext uri="{BB962C8B-B14F-4D97-AF65-F5344CB8AC3E}">
        <p14:creationId xmlns:p14="http://schemas.microsoft.com/office/powerpoint/2010/main" val="342880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62" name="Object 10"/>
          <p:cNvGraphicFramePr>
            <a:graphicFrameLocks noChangeAspect="1"/>
          </p:cNvGraphicFramePr>
          <p:nvPr>
            <p:extLst>
              <p:ext uri="{D42A27DB-BD31-4B8C-83A1-F6EECF244321}">
                <p14:modId xmlns:p14="http://schemas.microsoft.com/office/powerpoint/2010/main" val="1216747098"/>
              </p:ext>
            </p:extLst>
          </p:nvPr>
        </p:nvGraphicFramePr>
        <p:xfrm>
          <a:off x="1259632" y="4531202"/>
          <a:ext cx="432718" cy="355945"/>
        </p:xfrm>
        <a:graphic>
          <a:graphicData uri="http://schemas.openxmlformats.org/presentationml/2006/ole">
            <mc:AlternateContent xmlns:mc="http://schemas.openxmlformats.org/markup-compatibility/2006">
              <mc:Choice xmlns:v="urn:schemas-microsoft-com:vml" Requires="v">
                <p:oleObj spid="_x0000_s182365" r:id="rId4" imgW="266816" imgH="215994" progId="Equation.3">
                  <p:embed/>
                </p:oleObj>
              </mc:Choice>
              <mc:Fallback>
                <p:oleObj r:id="rId4" imgW="266816" imgH="21599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531202"/>
                        <a:ext cx="432718" cy="355945"/>
                      </a:xfrm>
                      <a:prstGeom prst="rect">
                        <a:avLst/>
                      </a:prstGeom>
                      <a:noFill/>
                    </p:spPr>
                  </p:pic>
                </p:oleObj>
              </mc:Fallback>
            </mc:AlternateContent>
          </a:graphicData>
        </a:graphic>
      </p:graphicFrame>
      <p:sp>
        <p:nvSpPr>
          <p:cNvPr id="228355"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835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54" name="Object 2"/>
          <p:cNvGraphicFramePr>
            <a:graphicFrameLocks noChangeAspect="1"/>
          </p:cNvGraphicFramePr>
          <p:nvPr>
            <p:extLst>
              <p:ext uri="{D42A27DB-BD31-4B8C-83A1-F6EECF244321}">
                <p14:modId xmlns:p14="http://schemas.microsoft.com/office/powerpoint/2010/main" val="2442984393"/>
              </p:ext>
            </p:extLst>
          </p:nvPr>
        </p:nvGraphicFramePr>
        <p:xfrm>
          <a:off x="1215948" y="2531309"/>
          <a:ext cx="2016199" cy="401767"/>
        </p:xfrm>
        <a:graphic>
          <a:graphicData uri="http://schemas.openxmlformats.org/presentationml/2006/ole">
            <mc:AlternateContent xmlns:mc="http://schemas.openxmlformats.org/markup-compatibility/2006">
              <mc:Choice xmlns:v="urn:schemas-microsoft-com:vml" Requires="v">
                <p:oleObj spid="_x0000_s182366" name="公式" r:id="rId6" imgW="1320227" imgH="253890" progId="Equation.3">
                  <p:embed/>
                </p:oleObj>
              </mc:Choice>
              <mc:Fallback>
                <p:oleObj name="公式" r:id="rId6" imgW="1320227"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5948" y="2531309"/>
                        <a:ext cx="2016199" cy="401767"/>
                      </a:xfrm>
                      <a:prstGeom prst="rect">
                        <a:avLst/>
                      </a:prstGeom>
                      <a:noFill/>
                    </p:spPr>
                  </p:pic>
                </p:oleObj>
              </mc:Fallback>
            </mc:AlternateContent>
          </a:graphicData>
        </a:graphic>
      </p:graphicFrame>
      <p:graphicFrame>
        <p:nvGraphicFramePr>
          <p:cNvPr id="228356" name="Object 4"/>
          <p:cNvGraphicFramePr>
            <a:graphicFrameLocks noChangeAspect="1"/>
          </p:cNvGraphicFramePr>
          <p:nvPr>
            <p:extLst>
              <p:ext uri="{D42A27DB-BD31-4B8C-83A1-F6EECF244321}">
                <p14:modId xmlns:p14="http://schemas.microsoft.com/office/powerpoint/2010/main" val="1589416379"/>
              </p:ext>
            </p:extLst>
          </p:nvPr>
        </p:nvGraphicFramePr>
        <p:xfrm>
          <a:off x="4691133" y="2531839"/>
          <a:ext cx="1944762" cy="401237"/>
        </p:xfrm>
        <a:graphic>
          <a:graphicData uri="http://schemas.openxmlformats.org/presentationml/2006/ole">
            <mc:AlternateContent xmlns:mc="http://schemas.openxmlformats.org/markup-compatibility/2006">
              <mc:Choice xmlns:v="urn:schemas-microsoft-com:vml" Requires="v">
                <p:oleObj spid="_x0000_s182367" name="公式" r:id="rId8" imgW="1130300" imgH="228600" progId="Equation.3">
                  <p:embed/>
                </p:oleObj>
              </mc:Choice>
              <mc:Fallback>
                <p:oleObj name="公式" r:id="rId8" imgW="11303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1133" y="2531839"/>
                        <a:ext cx="1944762" cy="401237"/>
                      </a:xfrm>
                      <a:prstGeom prst="rect">
                        <a:avLst/>
                      </a:prstGeom>
                      <a:noFill/>
                    </p:spPr>
                  </p:pic>
                </p:oleObj>
              </mc:Fallback>
            </mc:AlternateContent>
          </a:graphicData>
        </a:graphic>
      </p:graphicFrame>
      <p:sp>
        <p:nvSpPr>
          <p:cNvPr id="22835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58" name="Object 6"/>
          <p:cNvGraphicFramePr>
            <a:graphicFrameLocks noChangeAspect="1"/>
          </p:cNvGraphicFramePr>
          <p:nvPr>
            <p:extLst>
              <p:ext uri="{D42A27DB-BD31-4B8C-83A1-F6EECF244321}">
                <p14:modId xmlns:p14="http://schemas.microsoft.com/office/powerpoint/2010/main" val="2715451764"/>
              </p:ext>
            </p:extLst>
          </p:nvPr>
        </p:nvGraphicFramePr>
        <p:xfrm>
          <a:off x="1352397" y="3341588"/>
          <a:ext cx="5544343" cy="566656"/>
        </p:xfrm>
        <a:graphic>
          <a:graphicData uri="http://schemas.openxmlformats.org/presentationml/2006/ole">
            <mc:AlternateContent xmlns:mc="http://schemas.openxmlformats.org/markup-compatibility/2006">
              <mc:Choice xmlns:v="urn:schemas-microsoft-com:vml" Requires="v">
                <p:oleObj spid="_x0000_s182368" name="公式" r:id="rId10" imgW="3124200" imgH="228600" progId="Equation.3">
                  <p:embed/>
                </p:oleObj>
              </mc:Choice>
              <mc:Fallback>
                <p:oleObj name="公式" r:id="rId10" imgW="31242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2397" y="3341588"/>
                        <a:ext cx="5544343" cy="566656"/>
                      </a:xfrm>
                      <a:prstGeom prst="rect">
                        <a:avLst/>
                      </a:prstGeom>
                      <a:noFill/>
                    </p:spPr>
                  </p:pic>
                </p:oleObj>
              </mc:Fallback>
            </mc:AlternateContent>
          </a:graphicData>
        </a:graphic>
      </p:graphicFrame>
      <p:sp>
        <p:nvSpPr>
          <p:cNvPr id="228361" name="Rectangle 9"/>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60" name="Object 8"/>
          <p:cNvGraphicFramePr>
            <a:graphicFrameLocks noChangeAspect="1"/>
          </p:cNvGraphicFramePr>
          <p:nvPr>
            <p:extLst>
              <p:ext uri="{D42A27DB-BD31-4B8C-83A1-F6EECF244321}">
                <p14:modId xmlns:p14="http://schemas.microsoft.com/office/powerpoint/2010/main" val="1631769746"/>
              </p:ext>
            </p:extLst>
          </p:nvPr>
        </p:nvGraphicFramePr>
        <p:xfrm>
          <a:off x="1316281" y="3933056"/>
          <a:ext cx="2808288" cy="611187"/>
        </p:xfrm>
        <a:graphic>
          <a:graphicData uri="http://schemas.openxmlformats.org/presentationml/2006/ole">
            <mc:AlternateContent xmlns:mc="http://schemas.openxmlformats.org/markup-compatibility/2006">
              <mc:Choice xmlns:v="urn:schemas-microsoft-com:vml" Requires="v">
                <p:oleObj spid="_x0000_s182369" name="公式" r:id="rId12" imgW="1091726" imgH="241195" progId="Equation.3">
                  <p:embed/>
                </p:oleObj>
              </mc:Choice>
              <mc:Fallback>
                <p:oleObj name="公式" r:id="rId12" imgW="1091726"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6281" y="3933056"/>
                        <a:ext cx="28082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69" name="Text Box 17"/>
          <p:cNvSpPr txBox="1">
            <a:spLocks noChangeArrowheads="1"/>
          </p:cNvSpPr>
          <p:nvPr/>
        </p:nvSpPr>
        <p:spPr bwMode="auto">
          <a:xfrm>
            <a:off x="827584" y="2532966"/>
            <a:ext cx="5472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设                                 为随机矢量， </a:t>
            </a:r>
          </a:p>
        </p:txBody>
      </p:sp>
      <p:sp>
        <p:nvSpPr>
          <p:cNvPr id="228371" name="Text Box 19"/>
          <p:cNvSpPr txBox="1">
            <a:spLocks noChangeArrowheads="1"/>
          </p:cNvSpPr>
          <p:nvPr/>
        </p:nvSpPr>
        <p:spPr bwMode="auto">
          <a:xfrm>
            <a:off x="4716017" y="2532966"/>
            <a:ext cx="3888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t>                             </a:t>
            </a:r>
            <a:r>
              <a:rPr lang="zh-CN" altLang="en-US" sz="2000" dirty="0"/>
              <a:t>为确定性矢量。 </a:t>
            </a:r>
          </a:p>
        </p:txBody>
      </p:sp>
      <p:sp>
        <p:nvSpPr>
          <p:cNvPr id="228372" name="Text Box 20"/>
          <p:cNvSpPr txBox="1">
            <a:spLocks noChangeArrowheads="1"/>
          </p:cNvSpPr>
          <p:nvPr/>
        </p:nvSpPr>
        <p:spPr bwMode="auto">
          <a:xfrm>
            <a:off x="373947" y="2933076"/>
            <a:ext cx="4608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t>随机矢量的联合概率分布函数定义为： </a:t>
            </a:r>
          </a:p>
        </p:txBody>
      </p:sp>
      <p:sp>
        <p:nvSpPr>
          <p:cNvPr id="228373" name="Text Box 21"/>
          <p:cNvSpPr txBox="1">
            <a:spLocks noChangeArrowheads="1"/>
          </p:cNvSpPr>
          <p:nvPr/>
        </p:nvSpPr>
        <p:spPr bwMode="auto">
          <a:xfrm>
            <a:off x="708869" y="4509120"/>
            <a:ext cx="4943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t>式中      表示括号中事件同时发生的概率。 </a:t>
            </a:r>
          </a:p>
        </p:txBody>
      </p:sp>
      <p:sp>
        <p:nvSpPr>
          <p:cNvPr id="19"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13</a:t>
            </a:fld>
            <a:endParaRPr lang="en-US" altLang="zh-CN" sz="2800" dirty="0"/>
          </a:p>
        </p:txBody>
      </p:sp>
      <p:sp>
        <p:nvSpPr>
          <p:cNvPr id="18"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20" name="TextBox 19"/>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21" name="TextBox 20"/>
          <p:cNvSpPr txBox="1"/>
          <p:nvPr/>
        </p:nvSpPr>
        <p:spPr>
          <a:xfrm>
            <a:off x="395536" y="2132856"/>
            <a:ext cx="3528392"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分布函数</a:t>
            </a:r>
            <a:endParaRPr lang="en-US" altLang="zh-CN" sz="2000" dirty="0"/>
          </a:p>
        </p:txBody>
      </p:sp>
      <mc:AlternateContent xmlns:mc="http://schemas.openxmlformats.org/markup-compatibility/2006" xmlns:a14="http://schemas.microsoft.com/office/drawing/2010/main">
        <mc:Choice Requires="a14">
          <p:sp>
            <p:nvSpPr>
              <p:cNvPr id="2" name="TextBox 1"/>
              <p:cNvSpPr txBox="1"/>
              <p:nvPr/>
            </p:nvSpPr>
            <p:spPr>
              <a:xfrm>
                <a:off x="928373" y="5164868"/>
                <a:ext cx="7676075" cy="437492"/>
              </a:xfrm>
              <a:prstGeom prst="rect">
                <a:avLst/>
              </a:prstGeom>
              <a:noFill/>
            </p:spPr>
            <p:txBody>
              <a:bodyPr wrap="square" rtlCol="0">
                <a:spAutoFit/>
              </a:bodyPr>
              <a:lstStyle/>
              <a:p>
                <a:r>
                  <a:rPr lang="zh-CN" altLang="en-US" sz="2000" dirty="0">
                    <a:solidFill>
                      <a:srgbClr val="FF0000"/>
                    </a:solidFill>
                  </a:rPr>
                  <a:t>解释：分布函数就是随机矢量</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b="0" i="1" smtClean="0">
                            <a:solidFill>
                              <a:srgbClr val="FF0000"/>
                            </a:solidFill>
                            <a:latin typeface="Cambria Math"/>
                          </a:rPr>
                          <m:t>𝑋</m:t>
                        </m:r>
                      </m:e>
                    </m:acc>
                  </m:oMath>
                </a14:m>
                <a:r>
                  <a:rPr lang="zh-CN" altLang="en-US" sz="2000" dirty="0">
                    <a:solidFill>
                      <a:srgbClr val="FF0000"/>
                    </a:solidFill>
                  </a:rPr>
                  <a:t>落在区域</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b="0" i="1" smtClean="0">
                            <a:solidFill>
                              <a:srgbClr val="FF0000"/>
                            </a:solidFill>
                            <a:latin typeface="Cambria Math"/>
                          </a:rPr>
                          <m:t>𝑋</m:t>
                        </m:r>
                      </m:e>
                    </m:acc>
                    <m:r>
                      <a:rPr lang="en-US" altLang="zh-CN" sz="2000" b="0" i="1" smtClean="0">
                        <a:solidFill>
                          <a:srgbClr val="FF0000"/>
                        </a:solidFill>
                        <a:latin typeface="Cambria Math"/>
                      </a:rPr>
                      <m:t>&lt;</m:t>
                    </m:r>
                    <m:acc>
                      <m:accPr>
                        <m:chr m:val="⃗"/>
                        <m:ctrlPr>
                          <a:rPr lang="en-US" altLang="zh-CN" sz="2000" b="0" i="1" smtClean="0">
                            <a:solidFill>
                              <a:srgbClr val="FF0000"/>
                            </a:solidFill>
                            <a:latin typeface="Cambria Math" panose="02040503050406030204" pitchFamily="18" charset="0"/>
                          </a:rPr>
                        </m:ctrlPr>
                      </m:accPr>
                      <m:e>
                        <m:r>
                          <a:rPr lang="en-US" altLang="zh-CN" sz="2000" b="0" i="1" smtClean="0">
                            <a:solidFill>
                              <a:srgbClr val="FF0000"/>
                            </a:solidFill>
                            <a:latin typeface="Cambria Math"/>
                          </a:rPr>
                          <m:t>𝑥</m:t>
                        </m:r>
                      </m:e>
                    </m:acc>
                  </m:oMath>
                </a14:m>
                <a:r>
                  <a:rPr lang="zh-CN" altLang="en-US" sz="2000" dirty="0">
                    <a:solidFill>
                      <a:srgbClr val="FF0000"/>
                    </a:solidFill>
                  </a:rPr>
                  <a:t>内的概率</a:t>
                </a:r>
              </a:p>
            </p:txBody>
          </p:sp>
        </mc:Choice>
        <mc:Fallback xmlns="">
          <p:sp>
            <p:nvSpPr>
              <p:cNvPr id="2" name="TextBox 1"/>
              <p:cNvSpPr txBox="1">
                <a:spLocks noRot="1" noChangeAspect="1" noMove="1" noResize="1" noEditPoints="1" noAdjustHandles="1" noChangeArrowheads="1" noChangeShapeType="1" noTextEdit="1"/>
              </p:cNvSpPr>
              <p:nvPr/>
            </p:nvSpPr>
            <p:spPr>
              <a:xfrm>
                <a:off x="928373" y="5164868"/>
                <a:ext cx="7676075" cy="437492"/>
              </a:xfrm>
              <a:prstGeom prst="rect">
                <a:avLst/>
              </a:prstGeom>
              <a:blipFill rotWithShape="1">
                <a:blip r:embed="rId14"/>
                <a:stretch>
                  <a:fillRect l="-794" t="-18056"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23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3" name="Object 5"/>
          <p:cNvGraphicFramePr>
            <a:graphicFrameLocks noChangeAspect="1"/>
          </p:cNvGraphicFramePr>
          <p:nvPr>
            <p:extLst>
              <p:ext uri="{D42A27DB-BD31-4B8C-83A1-F6EECF244321}">
                <p14:modId xmlns:p14="http://schemas.microsoft.com/office/powerpoint/2010/main" val="6743676"/>
              </p:ext>
            </p:extLst>
          </p:nvPr>
        </p:nvGraphicFramePr>
        <p:xfrm>
          <a:off x="685800" y="2933556"/>
          <a:ext cx="2735585" cy="458417"/>
        </p:xfrm>
        <a:graphic>
          <a:graphicData uri="http://schemas.openxmlformats.org/presentationml/2006/ole">
            <mc:AlternateContent xmlns:mc="http://schemas.openxmlformats.org/markup-compatibility/2006">
              <mc:Choice xmlns:v="urn:schemas-microsoft-com:vml" Requires="v">
                <p:oleObj spid="_x0000_s140959" name="Equation" r:id="rId4" imgW="1422400" imgH="241300" progId="Equation.3">
                  <p:embed/>
                </p:oleObj>
              </mc:Choice>
              <mc:Fallback>
                <p:oleObj name="Equation" r:id="rId4" imgW="14224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933556"/>
                        <a:ext cx="2735585" cy="458417"/>
                      </a:xfrm>
                      <a:prstGeom prst="rect">
                        <a:avLst/>
                      </a:prstGeom>
                      <a:noFill/>
                    </p:spPr>
                  </p:pic>
                </p:oleObj>
              </mc:Fallback>
            </mc:AlternateContent>
          </a:graphicData>
        </a:graphic>
      </p:graphicFrame>
      <p:graphicFrame>
        <p:nvGraphicFramePr>
          <p:cNvPr id="227332" name="Object 4"/>
          <p:cNvGraphicFramePr>
            <a:graphicFrameLocks noChangeAspect="1"/>
          </p:cNvGraphicFramePr>
          <p:nvPr>
            <p:extLst>
              <p:ext uri="{D42A27DB-BD31-4B8C-83A1-F6EECF244321}">
                <p14:modId xmlns:p14="http://schemas.microsoft.com/office/powerpoint/2010/main" val="3484694153"/>
              </p:ext>
            </p:extLst>
          </p:nvPr>
        </p:nvGraphicFramePr>
        <p:xfrm>
          <a:off x="3348162" y="2922842"/>
          <a:ext cx="4464198" cy="466451"/>
        </p:xfrm>
        <a:graphic>
          <a:graphicData uri="http://schemas.openxmlformats.org/presentationml/2006/ole">
            <mc:AlternateContent xmlns:mc="http://schemas.openxmlformats.org/markup-compatibility/2006">
              <mc:Choice xmlns:v="urn:schemas-microsoft-com:vml" Requires="v">
                <p:oleObj spid="_x0000_s140960" name="Equation" r:id="rId6" imgW="2032000" imgH="241300" progId="Equation.3">
                  <p:embed/>
                </p:oleObj>
              </mc:Choice>
              <mc:Fallback>
                <p:oleObj name="Equation" r:id="rId6" imgW="2032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162" y="2922842"/>
                        <a:ext cx="4464198" cy="466451"/>
                      </a:xfrm>
                      <a:prstGeom prst="rect">
                        <a:avLst/>
                      </a:prstGeom>
                      <a:noFill/>
                    </p:spPr>
                  </p:pic>
                </p:oleObj>
              </mc:Fallback>
            </mc:AlternateContent>
          </a:graphicData>
        </a:graphic>
      </p:graphicFrame>
      <p:graphicFrame>
        <p:nvGraphicFramePr>
          <p:cNvPr id="227331" name="Object 3"/>
          <p:cNvGraphicFramePr>
            <a:graphicFrameLocks noChangeAspect="1"/>
          </p:cNvGraphicFramePr>
          <p:nvPr>
            <p:extLst>
              <p:ext uri="{D42A27DB-BD31-4B8C-83A1-F6EECF244321}">
                <p14:modId xmlns:p14="http://schemas.microsoft.com/office/powerpoint/2010/main" val="3851967733"/>
              </p:ext>
            </p:extLst>
          </p:nvPr>
        </p:nvGraphicFramePr>
        <p:xfrm>
          <a:off x="1763688" y="2571736"/>
          <a:ext cx="216024" cy="293108"/>
        </p:xfrm>
        <a:graphic>
          <a:graphicData uri="http://schemas.openxmlformats.org/presentationml/2006/ole">
            <mc:AlternateContent xmlns:mc="http://schemas.openxmlformats.org/markup-compatibility/2006">
              <mc:Choice xmlns:v="urn:schemas-microsoft-com:vml" Requires="v">
                <p:oleObj spid="_x0000_s140961" name="公式" r:id="rId8" imgW="177569" imgH="202936" progId="Equation.3">
                  <p:embed/>
                </p:oleObj>
              </mc:Choice>
              <mc:Fallback>
                <p:oleObj name="公式" r:id="rId8" imgW="177569" imgH="20293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688" y="2571736"/>
                        <a:ext cx="216024" cy="293108"/>
                      </a:xfrm>
                      <a:prstGeom prst="rect">
                        <a:avLst/>
                      </a:prstGeom>
                      <a:noFill/>
                    </p:spPr>
                  </p:pic>
                </p:oleObj>
              </mc:Fallback>
            </mc:AlternateContent>
          </a:graphicData>
        </a:graphic>
      </p:graphicFrame>
      <p:sp>
        <p:nvSpPr>
          <p:cNvPr id="227336" name="Text Box 8"/>
          <p:cNvSpPr txBox="1">
            <a:spLocks noChangeArrowheads="1"/>
          </p:cNvSpPr>
          <p:nvPr/>
        </p:nvSpPr>
        <p:spPr bwMode="auto">
          <a:xfrm>
            <a:off x="179512" y="2518235"/>
            <a:ext cx="6337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zh-CN" altLang="en-US" sz="2000" dirty="0"/>
              <a:t>随机矢量    的联合概率密度函数定义为： </a:t>
            </a:r>
            <a:endParaRPr lang="zh-CN" altLang="en-US" sz="2000" dirty="0"/>
          </a:p>
        </p:txBody>
      </p:sp>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14</a:t>
            </a:fld>
            <a:endParaRPr lang="en-US" altLang="zh-CN" sz="2800" dirty="0"/>
          </a:p>
        </p:txBody>
      </p:sp>
      <p:sp>
        <p:nvSpPr>
          <p:cNvPr id="9"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11" name="TextBox 10"/>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12" name="TextBox 11"/>
          <p:cNvSpPr txBox="1"/>
          <p:nvPr/>
        </p:nvSpPr>
        <p:spPr>
          <a:xfrm>
            <a:off x="395535" y="2132856"/>
            <a:ext cx="4032449"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概率密度函数</a:t>
            </a:r>
            <a:endParaRPr lang="en-US" altLang="zh-CN" sz="2000" dirty="0"/>
          </a:p>
        </p:txBody>
      </p:sp>
      <p:sp>
        <p:nvSpPr>
          <p:cNvPr id="14" name="TextBox 13"/>
          <p:cNvSpPr txBox="1"/>
          <p:nvPr/>
        </p:nvSpPr>
        <p:spPr>
          <a:xfrm>
            <a:off x="589946" y="3933056"/>
            <a:ext cx="7676075" cy="400110"/>
          </a:xfrm>
          <a:prstGeom prst="rect">
            <a:avLst/>
          </a:prstGeom>
          <a:noFill/>
        </p:spPr>
        <p:txBody>
          <a:bodyPr wrap="square" rtlCol="0">
            <a:spAutoFit/>
          </a:bodyPr>
          <a:lstStyle/>
          <a:p>
            <a:r>
              <a:rPr lang="zh-CN" altLang="en-US" sz="2000" dirty="0">
                <a:solidFill>
                  <a:srgbClr val="FF0000"/>
                </a:solidFill>
              </a:rPr>
              <a:t>解释：概率密度函数是分布函数的导数，相当于单位区域内的概率</a:t>
            </a:r>
          </a:p>
        </p:txBody>
      </p:sp>
    </p:spTree>
    <p:extLst>
      <p:ext uri="{BB962C8B-B14F-4D97-AF65-F5344CB8AC3E}">
        <p14:creationId xmlns:p14="http://schemas.microsoft.com/office/powerpoint/2010/main" val="108076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15</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16823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a:t>
                </a:r>
                <a:endParaRPr lang="en-US" altLang="zh-CN" sz="2000" dirty="0"/>
              </a:p>
              <a:p>
                <a:r>
                  <a:rPr lang="en-US" altLang="zh-CN" sz="2000" dirty="0"/>
                  <a:t>    </a:t>
                </a:r>
                <a:r>
                  <a:rPr lang="zh-CN" altLang="en-US" sz="2000" dirty="0"/>
                  <a:t>（</a:t>
                </a:r>
                <a:r>
                  <a:rPr lang="en-US" altLang="zh-CN" sz="2000" dirty="0"/>
                  <a:t>1</a:t>
                </a:r>
                <a:r>
                  <a:rPr lang="zh-CN" altLang="en-US" sz="2000" dirty="0"/>
                  <a:t>）均值矢量（期望矢量）</a:t>
                </a:r>
                <a:endParaRPr lang="en-US" altLang="zh-CN" sz="2000" dirty="0"/>
              </a:p>
              <a:p>
                <a:r>
                  <a:rPr lang="en-US" altLang="zh-CN" sz="2000" dirty="0"/>
                  <a:t>      n</a:t>
                </a:r>
                <a:r>
                  <a:rPr lang="zh-CN" altLang="en-US" sz="2000" dirty="0"/>
                  <a:t>维随机矢量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oMath>
                </a14:m>
                <a:r>
                  <a:rPr lang="zh-CN" altLang="en-US" sz="2000" dirty="0"/>
                  <a:t>的均值矢量</a:t>
                </a:r>
                <a14:m>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𝜇</m:t>
                        </m:r>
                      </m:e>
                    </m:acc>
                  </m:oMath>
                </a14:m>
                <a:r>
                  <a:rPr lang="zh-CN" altLang="en-US" sz="2000" dirty="0"/>
                  <a:t>定义为：</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0" smtClean="0">
                          <a:latin typeface="Cambria Math"/>
                        </a:rPr>
                        <m:t>       </m:t>
                      </m:r>
                      <m:acc>
                        <m:accPr>
                          <m:chr m:val="⃗"/>
                          <m:ctrlPr>
                            <a:rPr lang="zh-CN" altLang="en-US" sz="2000" i="1" smtClean="0">
                              <a:latin typeface="Cambria Math" panose="02040503050406030204" pitchFamily="18" charset="0"/>
                            </a:rPr>
                          </m:ctrlPr>
                        </m:accPr>
                        <m:e>
                          <m:r>
                            <a:rPr lang="zh-CN" altLang="en-US" sz="2000" i="1" smtClean="0">
                              <a:latin typeface="Cambria Math"/>
                            </a:rPr>
                            <m:t>𝜇</m:t>
                          </m:r>
                        </m:e>
                      </m:acc>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a:rPr>
                                <m:t>𝑋</m:t>
                              </m:r>
                            </m:e>
                          </m:acc>
                        </m:e>
                      </m:d>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e>
                          </m:d>
                          <m:r>
                            <a:rPr lang="en-US" altLang="zh-CN" sz="2000" b="0" i="1" smtClean="0">
                              <a:latin typeface="Cambria Math"/>
                            </a:rPr>
                            <m:t>,…,</m:t>
                          </m:r>
                          <m:r>
                            <a:rPr lang="en-US" altLang="zh-CN" sz="2000" b="0" i="1" smtClean="0">
                              <a:latin typeface="Cambria Math"/>
                            </a:rPr>
                            <m:t>𝐸</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𝑛</m:t>
                              </m:r>
                            </m:sub>
                          </m:sSub>
                          <m:r>
                            <a:rPr lang="en-US" altLang="zh-CN" sz="2000" b="0" i="1" smtClean="0">
                              <a:latin typeface="Cambria Math"/>
                            </a:rPr>
                            <m:t>])</m:t>
                          </m:r>
                        </m:e>
                        <m:sup>
                          <m:r>
                            <a:rPr lang="en-US" altLang="zh-CN" sz="2000" b="0" i="1" smtClean="0">
                              <a:latin typeface="Cambria Math"/>
                            </a:rPr>
                            <m:t>𝑇</m:t>
                          </m:r>
                        </m:sup>
                      </m:sSup>
                      <m:r>
                        <a:rPr lang="en-US" altLang="zh-CN" sz="2000" b="0" i="1" smtClean="0">
                          <a:latin typeface="Cambria Math"/>
                        </a:rPr>
                        <m:t>=</m:t>
                      </m:r>
                      <m:nary>
                        <m:naryPr>
                          <m:ctrlPr>
                            <a:rPr lang="en-US" altLang="zh-CN" sz="2000" b="0" i="1" smtClean="0">
                              <a:latin typeface="Cambria Math" panose="02040503050406030204" pitchFamily="18" charset="0"/>
                            </a:rPr>
                          </m:ctrlPr>
                        </m:naryPr>
                        <m:sub>
                          <m:sSup>
                            <m:sSupPr>
                              <m:ctrlPr>
                                <a:rPr lang="en-US" altLang="zh-CN" sz="2000" b="0" i="1" smtClean="0">
                                  <a:latin typeface="Cambria Math" panose="02040503050406030204" pitchFamily="18" charset="0"/>
                                </a:rPr>
                              </m:ctrlPr>
                            </m:sSupPr>
                            <m:e>
                              <m:r>
                                <a:rPr lang="en-US" altLang="zh-CN" sz="2000" b="0" i="1" smtClean="0">
                                  <a:latin typeface="Cambria Math"/>
                                </a:rPr>
                                <m:t>𝑋</m:t>
                              </m:r>
                            </m:e>
                            <m:sup>
                              <m:r>
                                <a:rPr lang="en-US" altLang="zh-CN" sz="2000" b="0" i="1" smtClean="0">
                                  <a:latin typeface="Cambria Math"/>
                                </a:rPr>
                                <m:t>𝑛</m:t>
                              </m:r>
                            </m:sup>
                          </m:sSup>
                        </m:sub>
                        <m:sup>
                          <m:r>
                            <a:rPr lang="en-US" altLang="zh-CN" sz="2000" b="0" i="1" smtClean="0">
                              <a:latin typeface="Cambria Math"/>
                            </a:rPr>
                            <m:t> </m:t>
                          </m:r>
                        </m:sup>
                        <m:e>
                          <m:acc>
                            <m:accPr>
                              <m:chr m:val="⃗"/>
                              <m:ctrlPr>
                                <a:rPr lang="en-US" altLang="zh-CN" sz="2000" b="0" i="1" smtClean="0">
                                  <a:latin typeface="Cambria Math" panose="02040503050406030204" pitchFamily="18" charset="0"/>
                                </a:rPr>
                              </m:ctrlPr>
                            </m:accPr>
                            <m:e>
                              <m:r>
                                <a:rPr lang="en-US" altLang="zh-CN" sz="2000" b="0" i="1" smtClean="0">
                                  <a:latin typeface="Cambria Math"/>
                                </a:rPr>
                                <m:t>𝑥</m:t>
                              </m:r>
                            </m:e>
                          </m:acc>
                          <m:r>
                            <a:rPr lang="en-US" altLang="zh-CN" sz="2000" b="0" i="1" smtClean="0">
                              <a:latin typeface="Cambria Math"/>
                            </a:rPr>
                            <m:t>𝑝</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a:rPr>
                                    <m:t>𝑥</m:t>
                                  </m:r>
                                </m:e>
                              </m:acc>
                            </m:e>
                          </m:d>
                          <m:r>
                            <a:rPr lang="en-US" altLang="zh-CN" sz="2000" b="0" i="1" smtClean="0">
                              <a:latin typeface="Cambria Math"/>
                            </a:rPr>
                            <m:t>𝑑</m:t>
                          </m:r>
                          <m:acc>
                            <m:accPr>
                              <m:chr m:val="⃗"/>
                              <m:ctrlPr>
                                <a:rPr lang="en-US" altLang="zh-CN" sz="2000" b="0" i="1" smtClean="0">
                                  <a:latin typeface="Cambria Math" panose="02040503050406030204" pitchFamily="18" charset="0"/>
                                </a:rPr>
                              </m:ctrlPr>
                            </m:accPr>
                            <m:e>
                              <m:r>
                                <a:rPr lang="en-US" altLang="zh-CN" sz="2000" b="0" i="1" smtClean="0">
                                  <a:latin typeface="Cambria Math"/>
                                </a:rPr>
                                <m:t>𝑥</m:t>
                              </m:r>
                            </m:e>
                          </m:acc>
                        </m:e>
                      </m:nary>
                    </m:oMath>
                  </m:oMathPara>
                </a14:m>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1682384"/>
              </a:xfrm>
              <a:prstGeom prst="rect">
                <a:avLst/>
              </a:prstGeom>
              <a:blipFill rotWithShape="1">
                <a:blip r:embed="rId3"/>
                <a:stretch>
                  <a:fillRect l="-733" t="-2536"/>
                </a:stretch>
              </a:blipFill>
            </p:spPr>
            <p:txBody>
              <a:bodyPr/>
              <a:lstStyle/>
              <a:p>
                <a:r>
                  <a:rPr lang="zh-CN" altLang="en-US">
                    <a:noFill/>
                  </a:rPr>
                  <a:t> </a:t>
                </a:r>
              </a:p>
            </p:txBody>
          </p:sp>
        </mc:Fallback>
      </mc:AlternateContent>
      <p:sp>
        <p:nvSpPr>
          <p:cNvPr id="2" name="TextBox 1"/>
          <p:cNvSpPr txBox="1"/>
          <p:nvPr/>
        </p:nvSpPr>
        <p:spPr>
          <a:xfrm>
            <a:off x="2051720" y="4005064"/>
            <a:ext cx="4737194" cy="1015663"/>
          </a:xfrm>
          <a:prstGeom prst="rect">
            <a:avLst/>
          </a:prstGeom>
          <a:noFill/>
        </p:spPr>
        <p:txBody>
          <a:bodyPr wrap="none" rtlCol="0">
            <a:spAutoFit/>
          </a:bodyPr>
          <a:lstStyle/>
          <a:p>
            <a:r>
              <a:rPr lang="zh-CN" altLang="en-US" sz="2000" dirty="0">
                <a:solidFill>
                  <a:srgbClr val="FF0000"/>
                </a:solidFill>
              </a:rPr>
              <a:t>说明： </a:t>
            </a:r>
            <a:endParaRPr lang="en-US" altLang="zh-CN" sz="2000" dirty="0">
              <a:solidFill>
                <a:srgbClr val="FF0000"/>
              </a:solidFill>
            </a:endParaRPr>
          </a:p>
          <a:p>
            <a:r>
              <a:rPr lang="en-US" altLang="zh-CN" sz="2000" dirty="0">
                <a:solidFill>
                  <a:srgbClr val="FF0000"/>
                </a:solidFill>
              </a:rPr>
              <a:t>1 </a:t>
            </a:r>
            <a:r>
              <a:rPr lang="zh-CN" altLang="en-US" sz="2000" dirty="0">
                <a:solidFill>
                  <a:srgbClr val="FF0000"/>
                </a:solidFill>
              </a:rPr>
              <a:t>矢量的均值为每个分量的均值</a:t>
            </a:r>
            <a:endParaRPr lang="en-US" altLang="zh-CN" sz="2000" dirty="0">
              <a:solidFill>
                <a:srgbClr val="FF0000"/>
              </a:solidFill>
            </a:endParaRPr>
          </a:p>
          <a:p>
            <a:r>
              <a:rPr lang="en-US" altLang="zh-CN" sz="2000" dirty="0">
                <a:solidFill>
                  <a:srgbClr val="FF0000"/>
                </a:solidFill>
              </a:rPr>
              <a:t>2 </a:t>
            </a:r>
            <a:r>
              <a:rPr lang="zh-CN" altLang="en-US" sz="2000" dirty="0">
                <a:solidFill>
                  <a:srgbClr val="FF0000"/>
                </a:solidFill>
              </a:rPr>
              <a:t>每个分量的均值为概率乘以取值的积分</a:t>
            </a:r>
          </a:p>
        </p:txBody>
      </p:sp>
    </p:spTree>
    <p:extLst>
      <p:ext uri="{BB962C8B-B14F-4D97-AF65-F5344CB8AC3E}">
        <p14:creationId xmlns:p14="http://schemas.microsoft.com/office/powerpoint/2010/main" val="78804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16</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20387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a:t>
                </a:r>
                <a:endParaRPr lang="en-US" altLang="zh-CN" sz="2000" dirty="0"/>
              </a:p>
              <a:p>
                <a:r>
                  <a:rPr lang="en-US" altLang="zh-CN" sz="2000" dirty="0"/>
                  <a:t>    </a:t>
                </a:r>
                <a:r>
                  <a:rPr lang="zh-CN" altLang="en-US" sz="2000" dirty="0"/>
                  <a:t>（</a:t>
                </a:r>
                <a:r>
                  <a:rPr lang="en-US" altLang="zh-CN" sz="2000" dirty="0"/>
                  <a:t>1</a:t>
                </a:r>
                <a:r>
                  <a:rPr lang="zh-CN" altLang="en-US" sz="2000" dirty="0"/>
                  <a:t>）均值矢量（期望矢量）</a:t>
                </a:r>
                <a:endParaRPr lang="en-US" altLang="zh-CN" sz="2000" dirty="0"/>
              </a:p>
              <a:p>
                <a:r>
                  <a:rPr lang="en-US" altLang="zh-CN" sz="2000" dirty="0"/>
                  <a:t>      </a:t>
                </a:r>
                <a:r>
                  <a:rPr lang="zh-CN" altLang="en-US" sz="2000" dirty="0"/>
                  <a:t>例：二维随机矢量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2</m:t>
                        </m:r>
                      </m:sub>
                    </m:sSub>
                    <m:r>
                      <a:rPr lang="en-US" altLang="zh-CN" sz="2000" b="0" i="1" smtClean="0">
                        <a:latin typeface="Cambria Math"/>
                      </a:rPr>
                      <m:t>}</m:t>
                    </m:r>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a:rPr>
                          <m:t>𝑋</m:t>
                        </m:r>
                      </m:e>
                      <m:sub>
                        <m:r>
                          <a:rPr lang="en-US" altLang="zh-CN" sz="2000" i="1">
                            <a:latin typeface="Cambria Math"/>
                          </a:rPr>
                          <m:t>1</m:t>
                        </m:r>
                      </m:sub>
                    </m:sSub>
                  </m:oMath>
                </a14:m>
                <a:r>
                  <a:rPr lang="zh-CN" altLang="en-US" sz="2000" dirty="0"/>
                  <a:t>取值为</a:t>
                </a:r>
                <a:r>
                  <a:rPr lang="en-US" altLang="zh-CN" sz="2000" dirty="0"/>
                  <a:t>{1,2,3}</a:t>
                </a:r>
                <a:r>
                  <a:rPr lang="zh-CN" altLang="en-US" sz="2000" dirty="0"/>
                  <a:t>，概率各为</a:t>
                </a:r>
                <a:r>
                  <a:rPr lang="en-US" altLang="zh-CN" sz="2000" dirty="0"/>
                  <a:t>1/3</a:t>
                </a:r>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2</m:t>
                        </m:r>
                      </m:sub>
                    </m:sSub>
                  </m:oMath>
                </a14:m>
                <a:r>
                  <a:rPr lang="zh-CN" altLang="en-US" sz="2000" dirty="0"/>
                  <a:t>取值为</a:t>
                </a:r>
                <a:r>
                  <a:rPr lang="en-US" altLang="zh-CN" sz="2000" dirty="0"/>
                  <a:t>{2,3,4}</a:t>
                </a:r>
                <a:r>
                  <a:rPr lang="zh-CN" altLang="en-US" sz="2000" dirty="0"/>
                  <a:t>，概率各为</a:t>
                </a:r>
                <a:r>
                  <a:rPr lang="en-US" altLang="zh-CN" sz="2000" dirty="0"/>
                  <a:t>1/3</a:t>
                </a:r>
                <a:r>
                  <a:rPr lang="zh-CN" altLang="en-US" sz="2000" dirty="0"/>
                  <a:t>，请计算其均值矢量</a:t>
                </a:r>
                <a14:m>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𝜇</m:t>
                        </m:r>
                      </m:e>
                    </m:acc>
                  </m:oMath>
                </a14:m>
                <a:r>
                  <a:rPr lang="zh-CN" altLang="en-US" sz="2000" dirty="0"/>
                  <a:t>：</a:t>
                </a:r>
                <a:endParaRPr lang="en-US" altLang="zh-CN" sz="2000" dirty="0"/>
              </a:p>
              <a:p>
                <a:r>
                  <a:rPr lang="en-US" altLang="zh-CN" sz="2000" dirty="0"/>
                  <a:t>                                 </a:t>
                </a:r>
                <a14:m>
                  <m:oMath xmlns:m="http://schemas.openxmlformats.org/officeDocument/2006/math">
                    <m:r>
                      <a:rPr lang="en-US" altLang="zh-CN" sz="2000" i="1">
                        <a:latin typeface="Cambria Math"/>
                      </a:rPr>
                      <m:t>𝐸</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i="1">
                                <a:latin typeface="Cambria Math"/>
                              </a:rPr>
                              <m:t>1</m:t>
                            </m:r>
                          </m:sub>
                        </m:sSub>
                      </m:e>
                    </m:d>
                    <m:r>
                      <a:rPr lang="en-US" altLang="zh-CN" sz="2000" b="0" i="1" smtClean="0">
                        <a:latin typeface="Cambria Math"/>
                      </a:rPr>
                      <m:t>=2</m:t>
                    </m:r>
                  </m:oMath>
                </a14:m>
                <a:r>
                  <a:rPr lang="en-US" altLang="zh-CN" sz="2000" dirty="0"/>
                  <a:t>, </a:t>
                </a:r>
                <a14:m>
                  <m:oMath xmlns:m="http://schemas.openxmlformats.org/officeDocument/2006/math">
                    <m:r>
                      <a:rPr lang="en-US" altLang="zh-CN" sz="2000" b="0" i="0" smtClean="0">
                        <a:latin typeface="Cambria Math"/>
                      </a:rPr>
                      <m:t>  </m:t>
                    </m:r>
                    <m:r>
                      <a:rPr lang="en-US" altLang="zh-CN" sz="2000" i="1">
                        <a:latin typeface="Cambria Math"/>
                      </a:rPr>
                      <m:t>𝐸</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2</m:t>
                            </m:r>
                          </m:sub>
                        </m:sSub>
                      </m:e>
                    </m:d>
                    <m:r>
                      <a:rPr lang="en-US" altLang="zh-CN" sz="2000" i="1">
                        <a:latin typeface="Cambria Math"/>
                      </a:rPr>
                      <m:t>=</m:t>
                    </m:r>
                    <m:r>
                      <a:rPr lang="en-US" altLang="zh-CN" sz="2000" b="0" i="1" smtClean="0">
                        <a:latin typeface="Cambria Math"/>
                      </a:rPr>
                      <m:t>3</m:t>
                    </m:r>
                  </m:oMath>
                </a14:m>
                <a:endParaRPr lang="en-US" altLang="zh-CN" sz="2000" dirty="0"/>
              </a:p>
              <a:p>
                <a:pPr/>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rPr>
                          </m:ctrlPr>
                        </m:accPr>
                        <m:e>
                          <m:r>
                            <a:rPr lang="zh-CN" altLang="en-US" sz="2000" i="1">
                              <a:latin typeface="Cambria Math"/>
                            </a:rPr>
                            <m:t>𝜇</m:t>
                          </m:r>
                        </m:e>
                      </m:acc>
                      <m:r>
                        <a:rPr lang="en-US" altLang="zh-CN" sz="2000" i="1">
                          <a:latin typeface="Cambria Math"/>
                        </a:rPr>
                        <m:t>=</m:t>
                      </m:r>
                      <m:r>
                        <a:rPr lang="en-US" altLang="zh-CN" sz="2000" i="1">
                          <a:latin typeface="Cambria Math"/>
                        </a:rPr>
                        <m:t>𝐸</m:t>
                      </m:r>
                      <m:d>
                        <m:dPr>
                          <m:begChr m:val="["/>
                          <m:endChr m:val="]"/>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a:rPr>
                                <m:t>𝑋</m:t>
                              </m:r>
                            </m:e>
                          </m:acc>
                        </m:e>
                      </m:d>
                      <m:r>
                        <a:rPr lang="en-US" altLang="zh-CN" sz="2000" i="1">
                          <a:latin typeface="Cambria Math"/>
                        </a:rPr>
                        <m:t>=</m:t>
                      </m:r>
                      <m:sSup>
                        <m:sSupPr>
                          <m:ctrlPr>
                            <a:rPr lang="en-US" altLang="zh-CN" sz="2000" i="1">
                              <a:latin typeface="Cambria Math" panose="02040503050406030204" pitchFamily="18" charset="0"/>
                            </a:rPr>
                          </m:ctrlPr>
                        </m:sSupPr>
                        <m:e>
                          <m:r>
                            <a:rPr lang="en-US" altLang="zh-CN" sz="2000" i="1">
                              <a:latin typeface="Cambria Math"/>
                            </a:rPr>
                            <m:t>(</m:t>
                          </m:r>
                          <m:r>
                            <a:rPr lang="en-US" altLang="zh-CN" sz="2000" i="1">
                              <a:latin typeface="Cambria Math"/>
                            </a:rPr>
                            <m:t>𝐸</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i="1">
                                      <a:latin typeface="Cambria Math"/>
                                    </a:rPr>
                                    <m:t>1</m:t>
                                  </m:r>
                                </m:sub>
                              </m:sSub>
                            </m:e>
                          </m:d>
                          <m:r>
                            <a:rPr lang="en-US" altLang="zh-CN" sz="2000" i="1">
                              <a:latin typeface="Cambria Math"/>
                            </a:rPr>
                            <m:t>,…,</m:t>
                          </m:r>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i="1">
                                  <a:latin typeface="Cambria Math"/>
                                </a:rPr>
                                <m:t>𝑛</m:t>
                              </m:r>
                            </m:sub>
                          </m:sSub>
                          <m:r>
                            <a:rPr lang="en-US" altLang="zh-CN" sz="2000" i="1">
                              <a:latin typeface="Cambria Math"/>
                            </a:rPr>
                            <m:t>])</m:t>
                          </m:r>
                        </m:e>
                        <m:sup>
                          <m:r>
                            <a:rPr lang="en-US" altLang="zh-CN" sz="2000" i="1">
                              <a:latin typeface="Cambria Math"/>
                            </a:rPr>
                            <m:t>𝑇</m:t>
                          </m:r>
                        </m:sup>
                      </m:sSup>
                      <m:r>
                        <a:rPr lang="en-US" altLang="zh-CN" sz="2000" b="0" i="1" smtClean="0">
                          <a:latin typeface="Cambria Math"/>
                        </a:rPr>
                        <m:t>=</m:t>
                      </m:r>
                      <m:sSup>
                        <m:sSupPr>
                          <m:ctrlPr>
                            <a:rPr lang="en-US" altLang="zh-CN" sz="2000" i="1">
                              <a:latin typeface="Cambria Math" panose="02040503050406030204" pitchFamily="18" charset="0"/>
                            </a:rPr>
                          </m:ctrlPr>
                        </m:sSupPr>
                        <m:e>
                          <m:r>
                            <a:rPr lang="en-US" altLang="zh-CN" sz="2000" i="1">
                              <a:latin typeface="Cambria Math"/>
                            </a:rPr>
                            <m:t>(</m:t>
                          </m:r>
                          <m:r>
                            <a:rPr lang="en-US" altLang="zh-CN" sz="2000" b="0" i="1" smtClean="0">
                              <a:latin typeface="Cambria Math"/>
                            </a:rPr>
                            <m:t>2</m:t>
                          </m:r>
                          <m:r>
                            <a:rPr lang="en-US" altLang="zh-CN" sz="2000" i="1">
                              <a:latin typeface="Cambria Math"/>
                            </a:rPr>
                            <m:t>,</m:t>
                          </m:r>
                          <m:r>
                            <a:rPr lang="en-US" altLang="zh-CN" sz="2000" b="0" i="1" smtClean="0">
                              <a:latin typeface="Cambria Math"/>
                            </a:rPr>
                            <m:t>3</m:t>
                          </m:r>
                          <m:r>
                            <a:rPr lang="en-US" altLang="zh-CN" sz="2000" i="1">
                              <a:latin typeface="Cambria Math"/>
                            </a:rPr>
                            <m:t>)</m:t>
                          </m:r>
                        </m:e>
                        <m:sup>
                          <m:r>
                            <a:rPr lang="en-US" altLang="zh-CN" sz="2000" i="1">
                              <a:latin typeface="Cambria Math"/>
                            </a:rPr>
                            <m:t>𝑇</m:t>
                          </m:r>
                        </m:sup>
                      </m:sSup>
                    </m:oMath>
                  </m:oMathPara>
                </a14:m>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2038763"/>
              </a:xfrm>
              <a:prstGeom prst="rect">
                <a:avLst/>
              </a:prstGeom>
              <a:blipFill rotWithShape="1">
                <a:blip r:embed="rId3"/>
                <a:stretch>
                  <a:fillRect l="-896" t="-2096" b="-1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403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17</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8" name="TextBox 7"/>
          <p:cNvSpPr txBox="1"/>
          <p:nvPr/>
        </p:nvSpPr>
        <p:spPr>
          <a:xfrm>
            <a:off x="395535" y="2132856"/>
            <a:ext cx="7488833"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数字特征（续）</a:t>
            </a:r>
            <a:endParaRPr lang="en-US" altLang="zh-CN" sz="2000" dirty="0"/>
          </a:p>
          <a:p>
            <a:r>
              <a:rPr lang="en-US" altLang="zh-CN" sz="2000" dirty="0"/>
              <a:t>    </a:t>
            </a:r>
            <a:r>
              <a:rPr lang="zh-CN" altLang="en-US" sz="2000" dirty="0"/>
              <a:t>（</a:t>
            </a:r>
            <a:r>
              <a:rPr lang="en-US" altLang="zh-CN" sz="2000" dirty="0"/>
              <a:t>2</a:t>
            </a:r>
            <a:r>
              <a:rPr lang="zh-CN" altLang="en-US" sz="2000" dirty="0"/>
              <a:t>）协方差矩阵</a:t>
            </a:r>
            <a:endParaRPr lang="en-US" altLang="zh-CN" sz="2000" dirty="0"/>
          </a:p>
          <a:p>
            <a:pPr marL="0" lvl="1"/>
            <a:r>
              <a:rPr lang="zh-CN" altLang="en-US" sz="2000" dirty="0"/>
              <a:t>      随机矢量   的协方差矩阵表征各分量围绕其均值的散布情况及各分量间的相关关系，定义为：</a:t>
            </a:r>
          </a:p>
        </p:txBody>
      </p:sp>
      <p:graphicFrame>
        <p:nvGraphicFramePr>
          <p:cNvPr id="4" name="对象 3"/>
          <p:cNvGraphicFramePr>
            <a:graphicFrameLocks noChangeAspect="1"/>
          </p:cNvGraphicFramePr>
          <p:nvPr>
            <p:extLst>
              <p:ext uri="{D42A27DB-BD31-4B8C-83A1-F6EECF244321}">
                <p14:modId xmlns:p14="http://schemas.microsoft.com/office/powerpoint/2010/main" val="2953216530"/>
              </p:ext>
            </p:extLst>
          </p:nvPr>
        </p:nvGraphicFramePr>
        <p:xfrm>
          <a:off x="1835696" y="2780910"/>
          <a:ext cx="287288" cy="328045"/>
        </p:xfrm>
        <a:graphic>
          <a:graphicData uri="http://schemas.openxmlformats.org/presentationml/2006/ole">
            <mc:AlternateContent xmlns:mc="http://schemas.openxmlformats.org/markup-compatibility/2006">
              <mc:Choice xmlns:v="urn:schemas-microsoft-com:vml" Requires="v">
                <p:oleObj spid="_x0000_s150033" name="Equation" r:id="rId4" imgW="177569" imgH="202936" progId="Equation.3">
                  <p:embed/>
                </p:oleObj>
              </mc:Choice>
              <mc:Fallback>
                <p:oleObj name="Equation" r:id="rId4" imgW="177569" imgH="202936"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780910"/>
                        <a:ext cx="287288" cy="328045"/>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52400855"/>
              </p:ext>
            </p:extLst>
          </p:nvPr>
        </p:nvGraphicFramePr>
        <p:xfrm>
          <a:off x="459852" y="3422291"/>
          <a:ext cx="3528391" cy="533760"/>
        </p:xfrm>
        <a:graphic>
          <a:graphicData uri="http://schemas.openxmlformats.org/presentationml/2006/ole">
            <mc:AlternateContent xmlns:mc="http://schemas.openxmlformats.org/markup-compatibility/2006">
              <mc:Choice xmlns:v="urn:schemas-microsoft-com:vml" Requires="v">
                <p:oleObj spid="_x0000_s150034" name="Equation" r:id="rId6" imgW="1586811" imgH="266584" progId="Equation.DSMT4">
                  <p:embed/>
                </p:oleObj>
              </mc:Choice>
              <mc:Fallback>
                <p:oleObj name="Equation" r:id="rId6" imgW="1586811" imgH="266584"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852" y="3422291"/>
                        <a:ext cx="3528391" cy="533760"/>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29358578"/>
              </p:ext>
            </p:extLst>
          </p:nvPr>
        </p:nvGraphicFramePr>
        <p:xfrm>
          <a:off x="3937598" y="3456295"/>
          <a:ext cx="3960663" cy="535799"/>
        </p:xfrm>
        <a:graphic>
          <a:graphicData uri="http://schemas.openxmlformats.org/presentationml/2006/ole">
            <mc:AlternateContent xmlns:mc="http://schemas.openxmlformats.org/markup-compatibility/2006">
              <mc:Choice xmlns:v="urn:schemas-microsoft-com:vml" Requires="v">
                <p:oleObj spid="_x0000_s150035" name="Equation" r:id="rId8" imgW="2324100" imgH="292100" progId="Equation.DSMT4">
                  <p:embed/>
                </p:oleObj>
              </mc:Choice>
              <mc:Fallback>
                <p:oleObj name="Equation" r:id="rId8" imgW="2324100" imgH="2921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7598" y="3456295"/>
                        <a:ext cx="3960663" cy="535799"/>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467544" y="4029172"/>
                <a:ext cx="7858818" cy="1135696"/>
              </a:xfrm>
              <a:prstGeom prst="rect">
                <a:avLst/>
              </a:prstGeom>
              <a:noFill/>
            </p:spPr>
            <p:txBody>
              <a:bodyPr wrap="none" rtlCol="0">
                <a:spAutoFit/>
              </a:bodyPr>
              <a:lstStyle/>
              <a:p>
                <a:r>
                  <a:rPr lang="zh-CN" altLang="en-US" sz="2000" dirty="0"/>
                  <a:t>其中，</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a:rPr>
                          <m:t>𝜎</m:t>
                        </m:r>
                      </m:e>
                      <m:sub>
                        <m:r>
                          <m:rPr>
                            <m:sty m:val="p"/>
                          </m:rPr>
                          <a:rPr lang="en-US" altLang="zh-CN" sz="2000" i="1">
                            <a:latin typeface="Cambria Math"/>
                          </a:rPr>
                          <m:t>ij</m:t>
                        </m:r>
                      </m:sub>
                      <m:sup>
                        <m:r>
                          <a:rPr lang="en-US" altLang="zh-CN" sz="2000" b="0" i="1" smtClean="0">
                            <a:latin typeface="Cambria Math"/>
                          </a:rPr>
                          <m:t>2</m:t>
                        </m:r>
                      </m:sup>
                    </m:sSubSup>
                  </m:oMath>
                </a14:m>
                <a:r>
                  <a:rPr lang="zh-CN" altLang="en-US" sz="2000" dirty="0"/>
                  <a:t>是</a:t>
                </a:r>
                <a14:m>
                  <m:oMath xmlns:m="http://schemas.openxmlformats.org/officeDocument/2006/math">
                    <m:acc>
                      <m:accPr>
                        <m:chr m:val="⃗"/>
                        <m:ctrlPr>
                          <a:rPr lang="zh-CN" altLang="en-US" sz="2000" i="1" dirty="0" smtClean="0">
                            <a:latin typeface="Cambria Math" panose="02040503050406030204" pitchFamily="18" charset="0"/>
                          </a:rPr>
                        </m:ctrlPr>
                      </m:accPr>
                      <m:e>
                        <m:r>
                          <a:rPr lang="en-US" altLang="zh-CN" sz="2000" b="0" i="1" dirty="0" smtClean="0">
                            <a:latin typeface="Cambria Math"/>
                          </a:rPr>
                          <m:t>𝑋</m:t>
                        </m:r>
                      </m:e>
                    </m:acc>
                  </m:oMath>
                </a14:m>
                <a:r>
                  <a:rPr lang="zh-CN" altLang="en-US" sz="2000" dirty="0"/>
                  <a:t>的第</a:t>
                </a:r>
                <a:r>
                  <a:rPr lang="en-US" altLang="zh-CN" sz="2000" dirty="0" err="1"/>
                  <a:t>i</a:t>
                </a:r>
                <a:r>
                  <a:rPr lang="zh-CN" altLang="en-US" sz="2000" dirty="0"/>
                  <a:t>个分量和第</a:t>
                </a:r>
                <a:r>
                  <a:rPr lang="en-US" altLang="zh-CN" sz="2000" dirty="0"/>
                  <a:t>j</a:t>
                </a:r>
                <a:r>
                  <a:rPr lang="zh-CN" altLang="en-US" sz="2000" dirty="0"/>
                  <a:t>个分量的协方差。定义为</a:t>
                </a:r>
                <a:endParaRPr lang="en-US" altLang="zh-CN" sz="2000" dirty="0"/>
              </a:p>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a:rPr>
                            <m:t>𝜎</m:t>
                          </m:r>
                        </m:e>
                        <m:sub>
                          <m:r>
                            <m:rPr>
                              <m:sty m:val="p"/>
                            </m:rPr>
                            <a:rPr lang="en-US" altLang="zh-CN" sz="2000" i="1">
                              <a:latin typeface="Cambria Math"/>
                            </a:rPr>
                            <m:t>ij</m:t>
                          </m:r>
                        </m:sub>
                        <m:sup>
                          <m:r>
                            <a:rPr lang="en-US" altLang="zh-CN" sz="2000" b="0" i="1" smtClean="0">
                              <a:latin typeface="Cambria Math"/>
                            </a:rPr>
                            <m:t>2</m:t>
                          </m:r>
                        </m:sup>
                      </m:sSubSup>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r>
                                <a:rPr lang="en-US" altLang="zh-CN" sz="2000" b="0" i="1" smtClean="0">
                                  <a:latin typeface="Cambria Math"/>
                                </a:rPr>
                                <m:t>−</m:t>
                              </m:r>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e>
                              </m:acc>
                            </m:e>
                          </m:d>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𝑗</m:t>
                                  </m:r>
                                </m:sub>
                              </m:sSub>
                              <m:r>
                                <a:rPr lang="en-US" altLang="zh-CN" sz="2000" i="1">
                                  <a:latin typeface="Cambria Math"/>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𝑗</m:t>
                                      </m:r>
                                    </m:sub>
                                  </m:sSub>
                                </m:e>
                              </m:acc>
                            </m:e>
                          </m:d>
                        </m:e>
                      </m:d>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a:rPr>
                            <m:t>−</m:t>
                          </m:r>
                          <m:r>
                            <a:rPr lang="en-US" altLang="zh-CN" sz="2000" b="0" i="1" smtClean="0">
                              <a:latin typeface="Cambria Math"/>
                              <a:ea typeface="Cambria Math"/>
                            </a:rPr>
                            <m:t>∝</m:t>
                          </m:r>
                        </m:sub>
                        <m:sup>
                          <m:r>
                            <a:rPr lang="en-US" altLang="zh-CN" sz="2000" b="0" i="1" smtClean="0">
                              <a:latin typeface="Cambria Math"/>
                            </a:rPr>
                            <m:t>+</m:t>
                          </m:r>
                          <m:r>
                            <a:rPr lang="en-US" altLang="zh-CN" sz="2000" b="0" i="1" smtClean="0">
                              <a:latin typeface="Cambria Math"/>
                              <a:ea typeface="Cambria Math"/>
                            </a:rPr>
                            <m:t>∝</m:t>
                          </m:r>
                        </m:sup>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𝑖</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zh-CN" altLang="en-US" sz="2000" b="0" i="1" smtClean="0">
                                      <a:latin typeface="Cambria Math"/>
                                    </a:rPr>
                                    <m:t>𝜇</m:t>
                                  </m:r>
                                </m:e>
                                <m:sub>
                                  <m:r>
                                    <a:rPr lang="en-US" altLang="zh-CN" sz="2000" b="0" i="1" smtClean="0">
                                      <a:latin typeface="Cambria Math"/>
                                    </a:rPr>
                                    <m:t>𝑖</m:t>
                                  </m:r>
                                </m:sub>
                              </m:sSub>
                            </m:e>
                          </m:d>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𝑗</m:t>
                                  </m:r>
                                </m:sub>
                              </m:sSub>
                              <m:r>
                                <a:rPr lang="en-US" altLang="zh-CN" sz="2000" i="1">
                                  <a:latin typeface="Cambria Math"/>
                                </a:rPr>
                                <m:t>−</m:t>
                              </m:r>
                              <m:sSub>
                                <m:sSubPr>
                                  <m:ctrlPr>
                                    <a:rPr lang="en-US" altLang="zh-CN" sz="2000" i="1">
                                      <a:latin typeface="Cambria Math" panose="02040503050406030204" pitchFamily="18" charset="0"/>
                                    </a:rPr>
                                  </m:ctrlPr>
                                </m:sSubPr>
                                <m:e>
                                  <m:r>
                                    <a:rPr lang="zh-CN" altLang="en-US" sz="2000" i="1">
                                      <a:latin typeface="Cambria Math"/>
                                    </a:rPr>
                                    <m:t>𝜇</m:t>
                                  </m:r>
                                </m:e>
                                <m:sub>
                                  <m:r>
                                    <a:rPr lang="en-US" altLang="zh-CN" sz="2000" b="0" i="1" smtClean="0">
                                      <a:latin typeface="Cambria Math"/>
                                    </a:rPr>
                                    <m:t>𝑗</m:t>
                                  </m:r>
                                </m:sub>
                              </m:sSub>
                            </m:e>
                          </m:d>
                          <m:r>
                            <a:rPr lang="en-US" altLang="zh-CN" sz="2000" b="0" i="1" smtClean="0">
                              <a:latin typeface="Cambria Math"/>
                            </a:rPr>
                            <m:t>𝑝</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𝑖</m:t>
                                  </m:r>
                                </m:sub>
                              </m:sSub>
                              <m:r>
                                <a:rPr lang="en-US" altLang="zh-CN" sz="2000" b="0" i="1" smtClean="0">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𝑗</m:t>
                                  </m:r>
                                </m:sub>
                              </m:sSub>
                            </m:e>
                          </m:d>
                          <m:r>
                            <a:rPr lang="en-US" altLang="zh-CN" sz="2000" b="0" i="1" smtClean="0">
                              <a:latin typeface="Cambria Math"/>
                            </a:rPr>
                            <m:t>𝑑</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𝑖</m:t>
                              </m:r>
                            </m:sub>
                          </m:sSub>
                          <m:r>
                            <a:rPr lang="en-US" altLang="zh-CN" sz="2000" b="0" i="1" smtClean="0">
                              <a:latin typeface="Cambria Math"/>
                            </a:rPr>
                            <m:t>𝑑</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𝑗</m:t>
                              </m:r>
                            </m:sub>
                          </m:sSub>
                        </m:e>
                      </m:nary>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4029172"/>
                <a:ext cx="7858818" cy="1135696"/>
              </a:xfrm>
              <a:prstGeom prst="rect">
                <a:avLst/>
              </a:prstGeom>
              <a:blipFill rotWithShape="1">
                <a:blip r:embed="rId10"/>
                <a:stretch>
                  <a:fillRect l="-853" t="-86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96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18</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105343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数字特征（续）</a:t>
                </a:r>
                <a:endParaRPr lang="en-US" altLang="zh-CN" sz="2000" dirty="0"/>
              </a:p>
              <a:p>
                <a:r>
                  <a:rPr lang="en-US" altLang="zh-CN" sz="2000" dirty="0"/>
                  <a:t>    </a:t>
                </a:r>
                <a:r>
                  <a:rPr lang="zh-CN" altLang="en-US" sz="2000" dirty="0"/>
                  <a:t>（</a:t>
                </a:r>
                <a:r>
                  <a:rPr lang="en-US" altLang="zh-CN" sz="2000" dirty="0"/>
                  <a:t>3</a:t>
                </a:r>
                <a:r>
                  <a:rPr lang="zh-CN" altLang="en-US" sz="2000" dirty="0"/>
                  <a:t>）自相关矩阵</a:t>
                </a:r>
                <a:endParaRPr lang="en-US" altLang="zh-CN" sz="2000" dirty="0"/>
              </a:p>
              <a:p>
                <a:pPr marL="0" lvl="1"/>
                <a:r>
                  <a:rPr lang="zh-CN" altLang="en-US" sz="2000" dirty="0"/>
                  <a:t>      随机矢量   的自相关矩阵定义为：</a:t>
                </a:r>
                <a14:m>
                  <m:oMath xmlns:m="http://schemas.openxmlformats.org/officeDocument/2006/math">
                    <m:r>
                      <a:rPr lang="en-US" altLang="zh-CN" sz="2000" b="0" i="1" smtClean="0">
                        <a:latin typeface="Cambria Math"/>
                      </a:rPr>
                      <m:t>𝑅</m:t>
                    </m:r>
                    <m:r>
                      <a:rPr lang="en-US" altLang="zh-CN" sz="2000" b="0" i="1" smtClean="0">
                        <a:latin typeface="Cambria Math"/>
                      </a:rPr>
                      <m:t>=</m:t>
                    </m:r>
                    <m:r>
                      <a:rPr lang="en-US" altLang="zh-CN" sz="2000" b="0" i="1" smtClean="0">
                        <a:latin typeface="Cambria Math"/>
                      </a:rPr>
                      <m:t>𝐸</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𝑋</m:t>
                        </m:r>
                      </m:e>
                    </m:acc>
                    <m:sSup>
                      <m:sSupPr>
                        <m:ctrlPr>
                          <a:rPr lang="en-US" altLang="zh-CN" sz="2000" b="0" i="1" smtClean="0">
                            <a:latin typeface="Cambria Math" panose="02040503050406030204" pitchFamily="18" charset="0"/>
                          </a:rPr>
                        </m:ctrlPr>
                      </m:sSupPr>
                      <m:e>
                        <m:acc>
                          <m:accPr>
                            <m:chr m:val="⃗"/>
                            <m:ctrlPr>
                              <a:rPr lang="en-US" altLang="zh-CN" sz="2000" b="0" i="1" smtClean="0">
                                <a:latin typeface="Cambria Math" panose="02040503050406030204" pitchFamily="18" charset="0"/>
                              </a:rPr>
                            </m:ctrlPr>
                          </m:accPr>
                          <m:e>
                            <m:r>
                              <a:rPr lang="en-US" altLang="zh-CN" sz="2000" b="0" i="1" smtClean="0">
                                <a:latin typeface="Cambria Math"/>
                              </a:rPr>
                              <m:t>𝑋</m:t>
                            </m:r>
                          </m:e>
                        </m:acc>
                      </m:e>
                      <m:sup>
                        <m:r>
                          <a:rPr lang="en-US" altLang="zh-CN" sz="2000" b="0" i="1" smtClean="0">
                            <a:latin typeface="Cambria Math"/>
                          </a:rPr>
                          <m:t>𝑇</m:t>
                        </m:r>
                      </m:sup>
                    </m:sSup>
                    <m:r>
                      <a:rPr lang="en-US" altLang="zh-CN" sz="2000" b="0" i="1" smtClean="0">
                        <a:latin typeface="Cambria Math"/>
                      </a:rPr>
                      <m:t>]</m:t>
                    </m:r>
                  </m:oMath>
                </a14:m>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1053430"/>
              </a:xfrm>
              <a:prstGeom prst="rect">
                <a:avLst/>
              </a:prstGeom>
              <a:blipFill rotWithShape="1">
                <a:blip r:embed="rId4"/>
                <a:stretch>
                  <a:fillRect l="-733" t="-4046" b="-7514"/>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953216530"/>
              </p:ext>
            </p:extLst>
          </p:nvPr>
        </p:nvGraphicFramePr>
        <p:xfrm>
          <a:off x="1835150" y="2781300"/>
          <a:ext cx="287338" cy="327025"/>
        </p:xfrm>
        <a:graphic>
          <a:graphicData uri="http://schemas.openxmlformats.org/presentationml/2006/ole">
            <mc:AlternateContent xmlns:mc="http://schemas.openxmlformats.org/markup-compatibility/2006">
              <mc:Choice xmlns:v="urn:schemas-microsoft-com:vml" Requires="v">
                <p:oleObj spid="_x0000_s150697" name="Equation" r:id="rId5" imgW="177569" imgH="202936" progId="Equation.3">
                  <p:embed/>
                </p:oleObj>
              </mc:Choice>
              <mc:Fallback>
                <p:oleObj name="Equation" r:id="rId5" imgW="177569" imgH="202936"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81300"/>
                        <a:ext cx="28733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899592" y="3186286"/>
                <a:ext cx="4288353" cy="1145442"/>
              </a:xfrm>
              <a:prstGeom prst="rect">
                <a:avLst/>
              </a:prstGeom>
              <a:noFill/>
            </p:spPr>
            <p:txBody>
              <a:bodyPr wrap="none" rtlCol="0">
                <a:spAutoFit/>
              </a:bodyPr>
              <a:lstStyle/>
              <a:p>
                <a:r>
                  <a:rPr lang="zh-CN" altLang="en-US" sz="2000" dirty="0"/>
                  <a:t>协方差矩阵与自相关矩阵的关系为：</a:t>
                </a:r>
                <a:endParaRPr lang="en-US" altLang="zh-CN" sz="2000" dirty="0"/>
              </a:p>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000" i="1" smtClean="0">
                              <a:latin typeface="Cambria Math" panose="02040503050406030204" pitchFamily="18" charset="0"/>
                            </a:rPr>
                          </m:ctrlPr>
                        </m:naryPr>
                        <m:sub/>
                        <m:sup/>
                        <m:e>
                          <m:r>
                            <a:rPr lang="en-US" altLang="zh-CN" sz="2000" b="0" i="1" smtClean="0">
                              <a:latin typeface="Cambria Math"/>
                            </a:rPr>
                            <m:t>=</m:t>
                          </m:r>
                          <m:r>
                            <a:rPr lang="en-US" altLang="zh-CN" sz="2000" b="0" i="1" smtClean="0">
                              <a:latin typeface="Cambria Math"/>
                            </a:rPr>
                            <m:t>𝑅</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zh-CN" altLang="en-US" sz="2000" b="0" i="1" smtClean="0">
                                  <a:latin typeface="Cambria Math"/>
                                </a:rPr>
                                <m:t>𝜇</m:t>
                              </m:r>
                            </m:e>
                          </m:acc>
                          <m:sSup>
                            <m:sSupPr>
                              <m:ctrlPr>
                                <a:rPr lang="en-US" altLang="zh-CN" sz="2000" i="1" smtClean="0">
                                  <a:latin typeface="Cambria Math" panose="02040503050406030204" pitchFamily="18" charset="0"/>
                                </a:rPr>
                              </m:ctrlPr>
                            </m:sSupPr>
                            <m:e>
                              <m:acc>
                                <m:accPr>
                                  <m:chr m:val="⃗"/>
                                  <m:ctrlPr>
                                    <a:rPr lang="en-US" altLang="zh-CN" sz="2000" i="1" smtClean="0">
                                      <a:latin typeface="Cambria Math" panose="02040503050406030204" pitchFamily="18" charset="0"/>
                                    </a:rPr>
                                  </m:ctrlPr>
                                </m:accPr>
                                <m:e>
                                  <m:r>
                                    <a:rPr lang="zh-CN" altLang="en-US" sz="2000" i="1" smtClean="0">
                                      <a:latin typeface="Cambria Math"/>
                                    </a:rPr>
                                    <m:t>𝜇</m:t>
                                  </m:r>
                                </m:e>
                              </m:acc>
                            </m:e>
                            <m:sup>
                              <m:r>
                                <a:rPr lang="en-US" altLang="zh-CN" sz="2000" b="0" i="1" smtClean="0">
                                  <a:latin typeface="Cambria Math"/>
                                </a:rPr>
                                <m:t>𝑇</m:t>
                              </m:r>
                            </m:sup>
                          </m:sSup>
                        </m:e>
                      </m:nary>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899592" y="3186286"/>
                <a:ext cx="4288353" cy="1145442"/>
              </a:xfrm>
              <a:prstGeom prst="rect">
                <a:avLst/>
              </a:prstGeom>
              <a:blipFill rotWithShape="1">
                <a:blip r:embed="rId7"/>
                <a:stretch>
                  <a:fillRect l="-1565" t="-3723" r="-996"/>
                </a:stretch>
              </a:blipFill>
            </p:spPr>
            <p:txBody>
              <a:bodyPr/>
              <a:lstStyle/>
              <a:p>
                <a:r>
                  <a:rPr lang="zh-CN" altLang="en-US">
                    <a:noFill/>
                  </a:rPr>
                  <a:t> </a:t>
                </a:r>
              </a:p>
            </p:txBody>
          </p:sp>
        </mc:Fallback>
      </mc:AlternateContent>
      <p:sp>
        <p:nvSpPr>
          <p:cNvPr id="4" name="TextBox 3"/>
          <p:cNvSpPr txBox="1"/>
          <p:nvPr/>
        </p:nvSpPr>
        <p:spPr>
          <a:xfrm>
            <a:off x="1403648" y="4525089"/>
            <a:ext cx="4801314" cy="400110"/>
          </a:xfrm>
          <a:prstGeom prst="rect">
            <a:avLst/>
          </a:prstGeom>
          <a:noFill/>
        </p:spPr>
        <p:txBody>
          <a:bodyPr wrap="none" rtlCol="0">
            <a:spAutoFit/>
          </a:bodyPr>
          <a:lstStyle/>
          <a:p>
            <a:r>
              <a:rPr lang="zh-CN" altLang="en-US" sz="2000" dirty="0">
                <a:solidFill>
                  <a:srgbClr val="FF0000"/>
                </a:solidFill>
              </a:rPr>
              <a:t>自相关矩阵去掉均值因素就是协方差矩阵</a:t>
            </a:r>
          </a:p>
        </p:txBody>
      </p:sp>
    </p:spTree>
    <p:extLst>
      <p:ext uri="{BB962C8B-B14F-4D97-AF65-F5344CB8AC3E}">
        <p14:creationId xmlns:p14="http://schemas.microsoft.com/office/powerpoint/2010/main" val="98882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3" name="Rectangle 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2155"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54" name="Object 10"/>
          <p:cNvGraphicFramePr>
            <a:graphicFrameLocks noChangeAspect="1"/>
          </p:cNvGraphicFramePr>
          <p:nvPr>
            <p:extLst>
              <p:ext uri="{D42A27DB-BD31-4B8C-83A1-F6EECF244321}">
                <p14:modId xmlns:p14="http://schemas.microsoft.com/office/powerpoint/2010/main" val="3744978593"/>
              </p:ext>
            </p:extLst>
          </p:nvPr>
        </p:nvGraphicFramePr>
        <p:xfrm>
          <a:off x="3491880" y="3084116"/>
          <a:ext cx="1447995" cy="451643"/>
        </p:xfrm>
        <a:graphic>
          <a:graphicData uri="http://schemas.openxmlformats.org/presentationml/2006/ole">
            <mc:AlternateContent xmlns:mc="http://schemas.openxmlformats.org/markup-compatibility/2006">
              <mc:Choice xmlns:v="urn:schemas-microsoft-com:vml" Requires="v">
                <p:oleObj spid="_x0000_s146135" name="公式" r:id="rId4" imgW="812447" imgH="279279" progId="Equation.3">
                  <p:embed/>
                </p:oleObj>
              </mc:Choice>
              <mc:Fallback>
                <p:oleObj name="公式" r:id="rId4" imgW="812447" imgH="27927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3084116"/>
                        <a:ext cx="1447995" cy="451643"/>
                      </a:xfrm>
                      <a:prstGeom prst="rect">
                        <a:avLst/>
                      </a:prstGeom>
                      <a:noFill/>
                    </p:spPr>
                  </p:pic>
                </p:oleObj>
              </mc:Fallback>
            </mc:AlternateContent>
          </a:graphicData>
        </a:graphic>
      </p:graphicFrame>
      <p:sp>
        <p:nvSpPr>
          <p:cNvPr id="262158"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57" name="Object 13"/>
          <p:cNvGraphicFramePr>
            <a:graphicFrameLocks noChangeAspect="1"/>
          </p:cNvGraphicFramePr>
          <p:nvPr>
            <p:extLst>
              <p:ext uri="{D42A27DB-BD31-4B8C-83A1-F6EECF244321}">
                <p14:modId xmlns:p14="http://schemas.microsoft.com/office/powerpoint/2010/main" val="3694139877"/>
              </p:ext>
            </p:extLst>
          </p:nvPr>
        </p:nvGraphicFramePr>
        <p:xfrm>
          <a:off x="792028" y="3429000"/>
          <a:ext cx="1187684" cy="417855"/>
        </p:xfrm>
        <a:graphic>
          <a:graphicData uri="http://schemas.openxmlformats.org/presentationml/2006/ole">
            <mc:AlternateContent xmlns:mc="http://schemas.openxmlformats.org/markup-compatibility/2006">
              <mc:Choice xmlns:v="urn:schemas-microsoft-com:vml" Requires="v">
                <p:oleObj spid="_x0000_s146136" name="公式" r:id="rId6" imgW="672808" imgH="241195" progId="Equation.3">
                  <p:embed/>
                </p:oleObj>
              </mc:Choice>
              <mc:Fallback>
                <p:oleObj name="公式" r:id="rId6" imgW="672808"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028" y="3429000"/>
                        <a:ext cx="1187684" cy="417855"/>
                      </a:xfrm>
                      <a:prstGeom prst="rect">
                        <a:avLst/>
                      </a:prstGeom>
                      <a:noFill/>
                    </p:spPr>
                  </p:pic>
                </p:oleObj>
              </mc:Fallback>
            </mc:AlternateContent>
          </a:graphicData>
        </a:graphic>
      </p:graphicFrame>
      <p:sp>
        <p:nvSpPr>
          <p:cNvPr id="26216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60" name="Object 16"/>
          <p:cNvGraphicFramePr>
            <a:graphicFrameLocks noChangeAspect="1"/>
          </p:cNvGraphicFramePr>
          <p:nvPr>
            <p:extLst>
              <p:ext uri="{D42A27DB-BD31-4B8C-83A1-F6EECF244321}">
                <p14:modId xmlns:p14="http://schemas.microsoft.com/office/powerpoint/2010/main" val="2625828969"/>
              </p:ext>
            </p:extLst>
          </p:nvPr>
        </p:nvGraphicFramePr>
        <p:xfrm>
          <a:off x="2987824" y="3793899"/>
          <a:ext cx="1476054" cy="551158"/>
        </p:xfrm>
        <a:graphic>
          <a:graphicData uri="http://schemas.openxmlformats.org/presentationml/2006/ole">
            <mc:AlternateContent xmlns:mc="http://schemas.openxmlformats.org/markup-compatibility/2006">
              <mc:Choice xmlns:v="urn:schemas-microsoft-com:vml" Requires="v">
                <p:oleObj spid="_x0000_s146137" name="公式" r:id="rId8" imgW="634725" imgH="241195" progId="Equation.3">
                  <p:embed/>
                </p:oleObj>
              </mc:Choice>
              <mc:Fallback>
                <p:oleObj name="公式" r:id="rId8" imgW="634725"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3793899"/>
                        <a:ext cx="1476054" cy="551158"/>
                      </a:xfrm>
                      <a:prstGeom prst="rect">
                        <a:avLst/>
                      </a:prstGeom>
                      <a:noFill/>
                    </p:spPr>
                  </p:pic>
                </p:oleObj>
              </mc:Fallback>
            </mc:AlternateContent>
          </a:graphicData>
        </a:graphic>
      </p:graphicFrame>
      <p:sp>
        <p:nvSpPr>
          <p:cNvPr id="262162" name="Text Box 18"/>
          <p:cNvSpPr txBox="1">
            <a:spLocks noChangeArrowheads="1"/>
          </p:cNvSpPr>
          <p:nvPr/>
        </p:nvSpPr>
        <p:spPr bwMode="auto">
          <a:xfrm>
            <a:off x="395535" y="3869423"/>
            <a:ext cx="28803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dirty="0"/>
              <a:t>相关系数矩阵定义为 </a:t>
            </a:r>
            <a:r>
              <a:rPr lang="en-US" altLang="zh-CN" sz="2000" dirty="0"/>
              <a:t>:</a:t>
            </a:r>
          </a:p>
        </p:txBody>
      </p:sp>
      <p:sp>
        <p:nvSpPr>
          <p:cNvPr id="1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19</a:t>
            </a:fld>
            <a:endParaRPr lang="en-US" altLang="zh-CN" sz="2800" dirty="0"/>
          </a:p>
        </p:txBody>
      </p:sp>
      <p:sp>
        <p:nvSpPr>
          <p:cNvPr id="1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17" name="TextBox 1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18" name="TextBox 17"/>
              <p:cNvSpPr txBox="1"/>
              <p:nvPr/>
            </p:nvSpPr>
            <p:spPr>
              <a:xfrm>
                <a:off x="395535" y="2132856"/>
                <a:ext cx="7488833" cy="302146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数字特征（续）</a:t>
                </a:r>
                <a:endParaRPr lang="en-US" altLang="zh-CN" sz="2000" dirty="0"/>
              </a:p>
              <a:p>
                <a:r>
                  <a:rPr lang="en-US" altLang="zh-CN" sz="2000" dirty="0"/>
                  <a:t>    </a:t>
                </a:r>
                <a:r>
                  <a:rPr lang="zh-CN" altLang="en-US" sz="2000" dirty="0"/>
                  <a:t>（</a:t>
                </a:r>
                <a:r>
                  <a:rPr lang="en-US" altLang="zh-CN" sz="2000" dirty="0"/>
                  <a:t>4</a:t>
                </a:r>
                <a:r>
                  <a:rPr lang="zh-CN" altLang="en-US" sz="2000" dirty="0"/>
                  <a:t>）相关系数</a:t>
                </a:r>
                <a:endParaRPr lang="en-US" altLang="zh-CN" sz="2000" dirty="0"/>
              </a:p>
              <a:p>
                <a:pPr marL="0" lvl="1"/>
                <a:r>
                  <a:rPr lang="zh-CN" altLang="en-US" sz="2000" dirty="0"/>
                  <a:t>      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oMath>
                </a14:m>
                <a:r>
                  <a:rPr lang="zh-CN" altLang="en-US" sz="2000" dirty="0"/>
                  <a:t>的相关系数定义为：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𝑟</m:t>
                        </m:r>
                      </m:e>
                      <m:sub>
                        <m:r>
                          <a:rPr lang="en-US" altLang="zh-CN" sz="2000" b="0" i="1" smtClean="0">
                            <a:latin typeface="Cambria Math"/>
                          </a:rPr>
                          <m:t>𝑖𝑗</m:t>
                        </m:r>
                      </m:sub>
                    </m:sSub>
                    <m:r>
                      <a:rPr lang="en-US" altLang="zh-CN" sz="2000" b="0" i="1" smtClean="0">
                        <a:latin typeface="Cambria Math"/>
                      </a:rPr>
                      <m:t>=</m:t>
                    </m:r>
                    <m:sSubSup>
                      <m:sSubSupPr>
                        <m:ctrlPr>
                          <a:rPr lang="en-US" altLang="zh-CN" sz="2000" b="0" i="1" smtClean="0">
                            <a:latin typeface="Cambria Math" panose="02040503050406030204" pitchFamily="18" charset="0"/>
                          </a:rPr>
                        </m:ctrlPr>
                      </m:sSubSupPr>
                      <m:e>
                        <m:r>
                          <a:rPr lang="zh-CN" altLang="en-US" sz="2000" b="0" i="1" smtClean="0">
                            <a:latin typeface="Cambria Math"/>
                          </a:rPr>
                          <m:t>𝜎</m:t>
                        </m:r>
                      </m:e>
                      <m:sub>
                        <m:r>
                          <a:rPr lang="en-US" altLang="zh-CN" sz="2000" b="0" i="1" smtClean="0">
                            <a:latin typeface="Cambria Math"/>
                          </a:rPr>
                          <m:t>𝑖𝑗</m:t>
                        </m:r>
                      </m:sub>
                      <m:sup>
                        <m:r>
                          <a:rPr lang="en-US" altLang="zh-CN" sz="2000" b="0" i="1" smtClean="0">
                            <a:latin typeface="Cambria Math"/>
                          </a:rPr>
                          <m:t>2</m:t>
                        </m:r>
                      </m:sup>
                    </m:sSubSup>
                    <m:r>
                      <a:rPr lang="en-US" altLang="zh-CN" sz="2000" b="0" i="1" smtClean="0">
                        <a:latin typeface="Cambria Math"/>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zh-CN" altLang="en-US" sz="2000" b="0" i="1" smtClean="0">
                                <a:latin typeface="Cambria Math"/>
                              </a:rPr>
                              <m:t>𝜎</m:t>
                            </m:r>
                          </m:e>
                          <m:sub>
                            <m:r>
                              <a:rPr lang="en-US" altLang="zh-CN" sz="2000" b="0" i="1" smtClean="0">
                                <a:latin typeface="Cambria Math"/>
                              </a:rPr>
                              <m:t>𝑖𝑖</m:t>
                            </m:r>
                          </m:sub>
                        </m:sSub>
                        <m:sSub>
                          <m:sSubPr>
                            <m:ctrlPr>
                              <a:rPr lang="en-US" altLang="zh-CN" sz="2000" b="0" i="1" smtClean="0">
                                <a:latin typeface="Cambria Math" panose="02040503050406030204" pitchFamily="18" charset="0"/>
                              </a:rPr>
                            </m:ctrlPr>
                          </m:sSubPr>
                          <m:e>
                            <m:r>
                              <a:rPr lang="zh-CN" altLang="en-US" sz="2000" b="0" i="1" smtClean="0">
                                <a:latin typeface="Cambria Math"/>
                              </a:rPr>
                              <m:t>𝜎</m:t>
                            </m:r>
                          </m:e>
                          <m:sub>
                            <m:r>
                              <a:rPr lang="en-US" altLang="zh-CN" sz="2000" b="0" i="1" smtClean="0">
                                <a:latin typeface="Cambria Math"/>
                              </a:rPr>
                              <m:t>𝑗𝑗</m:t>
                            </m:r>
                          </m:sub>
                        </m:sSub>
                      </m:e>
                    </m:d>
                  </m:oMath>
                </a14:m>
                <a:r>
                  <a:rPr lang="zh-CN" altLang="en-US" sz="2000" dirty="0"/>
                  <a:t>。</a:t>
                </a:r>
                <a:endParaRPr lang="en-US" altLang="zh-CN" sz="2000" dirty="0"/>
              </a:p>
              <a:p>
                <a:pPr marL="0" lvl="1"/>
                <a:r>
                  <a:rPr lang="zh-CN" altLang="en-US" sz="2000" dirty="0"/>
                  <a:t>由布尼亚科夫斯基不等式知</a:t>
                </a:r>
                <a:endParaRPr lang="en-US" altLang="zh-CN" sz="2000" dirty="0"/>
              </a:p>
              <a:p>
                <a:pPr marL="0" lvl="1"/>
                <a:r>
                  <a:rPr lang="zh-CN" altLang="en-US" sz="2000" dirty="0"/>
                  <a:t>故</a:t>
                </a:r>
                <a:endParaRPr lang="en-US" altLang="zh-CN" sz="2000" dirty="0"/>
              </a:p>
              <a:p>
                <a:pPr marL="0" lvl="1"/>
                <a:endParaRPr lang="en-US" altLang="zh-CN" sz="2000" dirty="0"/>
              </a:p>
              <a:p>
                <a:pPr marL="0" lvl="1"/>
                <a:endParaRPr lang="en-US" altLang="zh-CN" sz="2000" dirty="0"/>
              </a:p>
              <a:p>
                <a:pPr marL="0" lvl="1"/>
                <a:r>
                  <a:rPr lang="zh-CN" altLang="en-US" sz="2000" dirty="0"/>
                  <a:t>当</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a:rPr>
                          <m:t>𝜎</m:t>
                        </m:r>
                      </m:e>
                      <m:sub>
                        <m:r>
                          <m:rPr>
                            <m:sty m:val="p"/>
                          </m:rPr>
                          <a:rPr lang="en-US" altLang="zh-CN" sz="2000" i="1">
                            <a:latin typeface="Cambria Math"/>
                          </a:rPr>
                          <m:t>ij</m:t>
                        </m:r>
                      </m:sub>
                      <m:sup>
                        <m:r>
                          <a:rPr lang="en-US" altLang="zh-CN" sz="2000" b="0" i="1" smtClean="0">
                            <a:latin typeface="Cambria Math"/>
                          </a:rPr>
                          <m:t>2</m:t>
                        </m:r>
                      </m:sup>
                    </m:sSubSup>
                    <m:r>
                      <a:rPr lang="en-US" altLang="zh-CN" sz="2000" b="0" i="1" smtClean="0">
                        <a:latin typeface="Cambria Math"/>
                      </a:rPr>
                      <m:t>=0</m:t>
                    </m:r>
                  </m:oMath>
                </a14:m>
                <a:r>
                  <a:rPr lang="zh-CN" altLang="en-US" sz="2000" dirty="0"/>
                  <a:t>时，</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𝑟</m:t>
                        </m:r>
                      </m:e>
                      <m:sub>
                        <m:r>
                          <a:rPr lang="en-US" altLang="zh-CN" sz="2000" b="0" i="1" smtClean="0">
                            <a:latin typeface="Cambria Math"/>
                          </a:rPr>
                          <m:t>𝑖𝑗</m:t>
                        </m:r>
                      </m:sub>
                    </m:sSub>
                    <m:r>
                      <a:rPr lang="en-US" altLang="zh-CN" sz="2000" b="0" i="1" smtClean="0">
                        <a:latin typeface="Cambria Math"/>
                      </a:rPr>
                      <m:t>=0</m:t>
                    </m:r>
                  </m:oMath>
                </a14:m>
                <a:r>
                  <a:rPr lang="zh-CN" altLang="en-US" sz="2000" dirty="0"/>
                  <a:t>，</a:t>
                </a:r>
                <a:r>
                  <a:rPr lang="en-US" altLang="zh-CN" sz="2000" dirty="0"/>
                  <a:t> </a:t>
                </a:r>
                <a14:m>
                  <m:oMath xmlns:m="http://schemas.openxmlformats.org/officeDocument/2006/math">
                    <m:r>
                      <a:rPr lang="en-US" altLang="zh-CN" sz="2000" i="1">
                        <a:latin typeface="Cambria Math"/>
                      </a:rPr>
                      <m:t>𝑋</m:t>
                    </m:r>
                  </m:oMath>
                </a14:m>
                <a:r>
                  <a:rPr lang="zh-CN" altLang="en-US" sz="2000" dirty="0"/>
                  <a:t>的第</a:t>
                </a:r>
                <a:r>
                  <a:rPr lang="en-US" altLang="zh-CN" sz="2000" i="1" dirty="0" err="1"/>
                  <a:t>i</a:t>
                </a:r>
                <a:r>
                  <a:rPr lang="zh-CN" altLang="en-US" sz="2000" dirty="0"/>
                  <a:t>个分量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oMath>
                </a14:m>
                <a:r>
                  <a:rPr lang="zh-CN" altLang="en-US" sz="2000" dirty="0"/>
                  <a:t>和第</a:t>
                </a:r>
                <a:r>
                  <a:rPr lang="en-US" altLang="zh-CN" sz="2000" i="1" dirty="0"/>
                  <a:t>j</a:t>
                </a:r>
                <a:r>
                  <a:rPr lang="zh-CN" altLang="en-US" sz="2000" dirty="0"/>
                  <a:t>个分量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𝑗</m:t>
                        </m:r>
                      </m:sub>
                    </m:sSub>
                  </m:oMath>
                </a14:m>
                <a:r>
                  <a:rPr lang="zh-CN" altLang="en-US" sz="2000" dirty="0"/>
                  <a:t>不相关，此时</a:t>
                </a:r>
                <a14:m>
                  <m:oMath xmlns:m="http://schemas.openxmlformats.org/officeDocument/2006/math">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𝑗</m:t>
                            </m:r>
                          </m:sub>
                        </m:sSub>
                      </m:e>
                    </m:d>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i="1">
                                <a:latin typeface="Cambria Math"/>
                              </a:rPr>
                              <m:t>𝑖</m:t>
                            </m:r>
                          </m:sub>
                        </m:sSub>
                      </m:e>
                    </m:d>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𝑗</m:t>
                            </m:r>
                          </m:sub>
                        </m:sSub>
                      </m:e>
                    </m:d>
                  </m:oMath>
                </a14:m>
                <a:endParaRPr lang="en-US" altLang="zh-CN"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95535" y="2132856"/>
                <a:ext cx="7488833" cy="3021468"/>
              </a:xfrm>
              <a:prstGeom prst="rect">
                <a:avLst/>
              </a:prstGeom>
              <a:blipFill rotWithShape="1">
                <a:blip r:embed="rId10"/>
                <a:stretch>
                  <a:fillRect l="-896" t="-1411" b="-10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85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a:t>上一讲回顾</a:t>
            </a:r>
            <a:endParaRPr lang="zh-CN" altLang="zh-CN" dirty="0"/>
          </a:p>
        </p:txBody>
      </p:sp>
      <p:sp>
        <p:nvSpPr>
          <p:cNvPr id="51204" name="Rectangle 3"/>
          <p:cNvSpPr>
            <a:spLocks noGrp="1" noChangeArrowheads="1"/>
          </p:cNvSpPr>
          <p:nvPr>
            <p:ph type="body" idx="1"/>
          </p:nvPr>
        </p:nvSpPr>
        <p:spPr>
          <a:xfrm>
            <a:off x="685800" y="1981200"/>
            <a:ext cx="7772400" cy="3175992"/>
          </a:xfrm>
        </p:spPr>
        <p:txBody>
          <a:bodyPr/>
          <a:lstStyle/>
          <a:p>
            <a:pPr eaLnBrk="1" hangingPunct="1"/>
            <a:r>
              <a:rPr lang="en-US" altLang="zh-CN" sz="2400" dirty="0"/>
              <a:t>1.1 </a:t>
            </a:r>
            <a:r>
              <a:rPr lang="zh-CN" altLang="en-US" sz="2400" dirty="0"/>
              <a:t>模式和模式识别的概念</a:t>
            </a:r>
            <a:endParaRPr lang="en-US" altLang="zh-CN" sz="2000" dirty="0"/>
          </a:p>
          <a:p>
            <a:pPr lvl="1"/>
            <a:r>
              <a:rPr lang="zh-CN" altLang="en-US" sz="2000" dirty="0"/>
              <a:t>能用自己的语言解释相关名词（模式、模式识别、样本、特征、模式类）</a:t>
            </a:r>
            <a:endParaRPr lang="en-US" altLang="zh-CN" sz="2000" dirty="0"/>
          </a:p>
          <a:p>
            <a:pPr lvl="1"/>
            <a:r>
              <a:rPr lang="zh-CN" altLang="en-US" sz="2000" dirty="0"/>
              <a:t>能举例说明模式识别系统中的相关内容</a:t>
            </a:r>
            <a:endParaRPr lang="en-US" altLang="zh-CN" sz="2000" dirty="0"/>
          </a:p>
          <a:p>
            <a:r>
              <a:rPr lang="en-US" altLang="zh-CN" sz="2400" dirty="0"/>
              <a:t>1.2</a:t>
            </a:r>
            <a:r>
              <a:rPr lang="zh-CN" altLang="en-US" sz="2400" dirty="0"/>
              <a:t> 模式识别系统</a:t>
            </a:r>
            <a:endParaRPr lang="en-US" altLang="zh-CN" sz="2000" dirty="0"/>
          </a:p>
          <a:p>
            <a:pPr lvl="1"/>
            <a:r>
              <a:rPr lang="zh-CN" altLang="en-US" sz="2000" dirty="0"/>
              <a:t>能画出模式识别系统框图</a:t>
            </a:r>
            <a:endParaRPr lang="en-US" altLang="zh-CN" sz="2000" dirty="0"/>
          </a:p>
          <a:p>
            <a:pPr lvl="1"/>
            <a:r>
              <a:rPr lang="zh-CN" altLang="en-US" sz="2000" dirty="0"/>
              <a:t>能用自己的语言描述模式识别系统各部分的功能</a:t>
            </a:r>
            <a:endParaRPr lang="en-US" altLang="zh-CN" sz="2000" dirty="0"/>
          </a:p>
          <a:p>
            <a:pPr lvl="1"/>
            <a:r>
              <a:rPr lang="zh-CN" altLang="en-US" sz="2000" dirty="0"/>
              <a:t>能举例说明模式识别系统</a:t>
            </a:r>
            <a:endParaRPr lang="en-US" altLang="zh-CN" sz="2000" dirty="0"/>
          </a:p>
        </p:txBody>
      </p:sp>
      <p:sp>
        <p:nvSpPr>
          <p:cNvPr id="51205" name="矩形 1"/>
          <p:cNvSpPr>
            <a:spLocks noChangeArrowheads="1"/>
          </p:cNvSpPr>
          <p:nvPr/>
        </p:nvSpPr>
        <p:spPr bwMode="auto">
          <a:xfrm>
            <a:off x="8646680" y="6373328"/>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2</a:t>
            </a:fld>
            <a:endParaRPr lang="en-US" altLang="zh-CN" sz="2800" dirty="0"/>
          </a:p>
        </p:txBody>
      </p:sp>
    </p:spTree>
    <p:extLst>
      <p:ext uri="{BB962C8B-B14F-4D97-AF65-F5344CB8AC3E}">
        <p14:creationId xmlns:p14="http://schemas.microsoft.com/office/powerpoint/2010/main" val="796091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20</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142282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a:t>
                </a:r>
                <a:endParaRPr lang="en-US" altLang="zh-CN" sz="2000" dirty="0"/>
              </a:p>
              <a:p>
                <a:r>
                  <a:rPr lang="en-US" altLang="zh-CN" sz="2000" dirty="0"/>
                  <a:t>    </a:t>
                </a:r>
                <a:r>
                  <a:rPr lang="zh-CN" altLang="en-US" sz="2000" dirty="0"/>
                  <a:t>（</a:t>
                </a:r>
                <a:r>
                  <a:rPr lang="en-US" altLang="zh-CN" sz="2000" dirty="0"/>
                  <a:t>5</a:t>
                </a:r>
                <a:r>
                  <a:rPr lang="zh-CN" altLang="en-US" sz="2000" dirty="0"/>
                  <a:t>）不相关</a:t>
                </a:r>
                <a:endParaRPr lang="en-US" altLang="zh-CN" sz="2000" dirty="0"/>
              </a:p>
              <a:p>
                <a:pPr marL="0" lvl="1"/>
                <a:r>
                  <a:rPr lang="zh-CN" altLang="en-US" sz="2000" dirty="0"/>
                  <a:t>      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oMath>
                </a14:m>
                <a:r>
                  <a:rPr lang="zh-CN" altLang="en-US" sz="2000" dirty="0"/>
                  <a:t>与</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a:rPr>
                          <m:t>𝑌</m:t>
                        </m:r>
                      </m:e>
                    </m:acc>
                  </m:oMath>
                </a14:m>
                <a:r>
                  <a:rPr lang="zh-CN" altLang="en-US" sz="2000" dirty="0"/>
                  <a:t>不相关的充要条件是互协方差矩阵为</a:t>
                </a:r>
                <a:r>
                  <a:rPr lang="en-US" altLang="zh-CN" sz="2000" dirty="0"/>
                  <a:t>0</a:t>
                </a:r>
                <a:r>
                  <a:rPr lang="zh-CN" altLang="en-US" sz="2000" dirty="0"/>
                  <a:t>：</a:t>
                </a:r>
                <a14:m>
                  <m:oMath xmlns:m="http://schemas.openxmlformats.org/officeDocument/2006/math">
                    <m:r>
                      <m:rPr>
                        <m:sty m:val="p"/>
                      </m:rPr>
                      <a:rPr lang="en-US" altLang="zh-CN" sz="2000" b="0" i="0" smtClean="0">
                        <a:latin typeface="Cambria Math"/>
                      </a:rPr>
                      <m:t>cov</m:t>
                    </m:r>
                    <m:r>
                      <a:rPr lang="en-US" altLang="zh-CN" sz="2000" b="0" i="0"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𝑋</m:t>
                        </m:r>
                      </m:e>
                    </m:acc>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𝑌</m:t>
                        </m:r>
                      </m:e>
                    </m:acc>
                    <m:r>
                      <a:rPr lang="en-US" altLang="zh-CN" sz="2000" b="0" i="0" smtClean="0">
                        <a:latin typeface="Cambria Math"/>
                      </a:rPr>
                      <m:t>)</m:t>
                    </m:r>
                    <m:r>
                      <a:rPr lang="en-US" altLang="zh-CN" sz="2000" b="0" i="1" smtClean="0">
                        <a:latin typeface="Cambria Math"/>
                      </a:rPr>
                      <m:t>=</m:t>
                    </m:r>
                    <m:r>
                      <a:rPr lang="zh-CN" altLang="en-US" sz="2000" b="0" i="1" smtClean="0">
                        <a:latin typeface="Cambria Math"/>
                      </a:rPr>
                      <m:t>𝜙</m:t>
                    </m:r>
                  </m:oMath>
                </a14:m>
                <a:r>
                  <a:rPr lang="zh-CN" altLang="en-US" sz="2000" dirty="0"/>
                  <a:t>，即</a:t>
                </a:r>
                <a14:m>
                  <m:oMath xmlns:m="http://schemas.openxmlformats.org/officeDocument/2006/math">
                    <m:r>
                      <a:rPr lang="en-US" altLang="zh-CN" sz="2000" i="1">
                        <a:latin typeface="Cambria Math"/>
                      </a:rPr>
                      <m:t>𝐸</m:t>
                    </m:r>
                    <m:d>
                      <m:dPr>
                        <m:begChr m:val="["/>
                        <m:endChr m:val="]"/>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a:rPr>
                              <m:t>𝑋</m:t>
                            </m:r>
                          </m:e>
                        </m:acc>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a:rPr>
                                  <m:t>𝑌</m:t>
                                </m:r>
                              </m:e>
                            </m:acc>
                          </m:e>
                          <m:sup>
                            <m:r>
                              <a:rPr lang="en-US" altLang="zh-CN" sz="2000" i="1">
                                <a:latin typeface="Cambria Math"/>
                              </a:rPr>
                              <m:t>𝑇</m:t>
                            </m:r>
                          </m:sup>
                        </m:sSup>
                      </m:e>
                    </m:d>
                    <m:r>
                      <a:rPr lang="en-US" altLang="zh-CN" sz="2000" i="1">
                        <a:latin typeface="Cambria Math"/>
                      </a:rPr>
                      <m:t>=</m:t>
                    </m:r>
                    <m:r>
                      <a:rPr lang="en-US" altLang="zh-CN" sz="2000" i="1">
                        <a:latin typeface="Cambria Math"/>
                      </a:rPr>
                      <m:t>𝐸</m:t>
                    </m:r>
                    <m:d>
                      <m:dPr>
                        <m:begChr m:val="["/>
                        <m:endChr m:val="]"/>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a:rPr>
                              <m:t>𝑋</m:t>
                            </m:r>
                          </m:e>
                        </m:acc>
                      </m:e>
                    </m:d>
                    <m:r>
                      <a:rPr lang="en-US" altLang="zh-CN" sz="2000" i="1">
                        <a:latin typeface="Cambria Math"/>
                      </a:rPr>
                      <m:t>𝐸</m:t>
                    </m:r>
                    <m:r>
                      <a:rPr lang="en-US" altLang="zh-CN" sz="2000" i="1">
                        <a:latin typeface="Cambria Math"/>
                      </a:rPr>
                      <m:t>[</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a:rPr>
                              <m:t>𝑌</m:t>
                            </m:r>
                          </m:e>
                        </m:acc>
                      </m:e>
                      <m:sup>
                        <m:r>
                          <a:rPr lang="en-US" altLang="zh-CN" sz="2000" i="1">
                            <a:latin typeface="Cambria Math"/>
                          </a:rPr>
                          <m:t>𝑇</m:t>
                        </m:r>
                      </m:sup>
                    </m:sSup>
                    <m:r>
                      <a:rPr lang="en-US" altLang="zh-CN" sz="2000" i="1">
                        <a:latin typeface="Cambria Math"/>
                      </a:rPr>
                      <m:t>]</m:t>
                    </m:r>
                  </m:oMath>
                </a14:m>
                <a:r>
                  <a:rPr lang="zh-CN" altLang="en-US" sz="2000" dirty="0"/>
                  <a:t>。</a:t>
                </a:r>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1422825"/>
              </a:xfrm>
              <a:prstGeom prst="rect">
                <a:avLst/>
              </a:prstGeom>
              <a:blipFill rotWithShape="1">
                <a:blip r:embed="rId3"/>
                <a:stretch>
                  <a:fillRect l="-733" t="-3004" b="-4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4449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21</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107766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a:t>
                </a:r>
                <a:endParaRPr lang="en-US" altLang="zh-CN" sz="2000" dirty="0"/>
              </a:p>
              <a:p>
                <a:r>
                  <a:rPr lang="en-US" altLang="zh-CN" sz="2000" dirty="0"/>
                  <a:t>    </a:t>
                </a:r>
                <a:r>
                  <a:rPr lang="zh-CN" altLang="en-US" sz="2000" dirty="0"/>
                  <a:t>（</a:t>
                </a:r>
                <a:r>
                  <a:rPr lang="en-US" altLang="zh-CN" sz="2000" dirty="0"/>
                  <a:t>6</a:t>
                </a:r>
                <a:r>
                  <a:rPr lang="zh-CN" altLang="en-US" sz="2000" dirty="0"/>
                  <a:t>）正交</a:t>
                </a:r>
                <a:endParaRPr lang="en-US" altLang="zh-CN" sz="2000" dirty="0"/>
              </a:p>
              <a:p>
                <a:pPr marL="0" lvl="1"/>
                <a:r>
                  <a:rPr lang="zh-CN" altLang="en-US" sz="2000" dirty="0"/>
                  <a:t>      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oMath>
                </a14:m>
                <a:r>
                  <a:rPr lang="zh-CN" altLang="en-US" sz="2000" dirty="0"/>
                  <a:t>与</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a:rPr>
                          <m:t>𝑌</m:t>
                        </m:r>
                      </m:e>
                    </m:acc>
                  </m:oMath>
                </a14:m>
                <a:r>
                  <a:rPr lang="zh-CN" altLang="en-US" sz="2000" dirty="0"/>
                  <a:t>若满足</a:t>
                </a:r>
                <a14:m>
                  <m:oMath xmlns:m="http://schemas.openxmlformats.org/officeDocument/2006/math">
                    <m:r>
                      <a:rPr lang="en-US" altLang="zh-CN" sz="2000" i="1">
                        <a:latin typeface="Cambria Math"/>
                      </a:rPr>
                      <m:t>𝐸</m:t>
                    </m:r>
                    <m:d>
                      <m:dPr>
                        <m:begChr m:val="["/>
                        <m:endChr m:val="]"/>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a:rPr>
                              <m:t>𝑋</m:t>
                            </m:r>
                          </m:e>
                        </m:acc>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a:rPr>
                                  <m:t>𝑌</m:t>
                                </m:r>
                              </m:e>
                            </m:acc>
                          </m:e>
                          <m:sup>
                            <m:r>
                              <a:rPr lang="en-US" altLang="zh-CN" sz="2000" i="1">
                                <a:latin typeface="Cambria Math"/>
                              </a:rPr>
                              <m:t>𝑇</m:t>
                            </m:r>
                          </m:sup>
                        </m:sSup>
                      </m:e>
                    </m:d>
                    <m:r>
                      <a:rPr lang="en-US" altLang="zh-CN" sz="2000" i="1">
                        <a:latin typeface="Cambria Math"/>
                      </a:rPr>
                      <m:t>=</m:t>
                    </m:r>
                    <m:r>
                      <a:rPr lang="en-US" altLang="zh-CN" sz="2000" b="0" i="1" smtClean="0">
                        <a:latin typeface="Cambria Math"/>
                      </a:rPr>
                      <m:t>0</m:t>
                    </m:r>
                  </m:oMath>
                </a14:m>
                <a:r>
                  <a:rPr lang="zh-CN" altLang="en-US" sz="2000" dirty="0"/>
                  <a:t>，则称</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a:rPr>
                          <m:t>𝑋</m:t>
                        </m:r>
                      </m:e>
                    </m:acc>
                  </m:oMath>
                </a14:m>
                <a:r>
                  <a:rPr lang="zh-CN" altLang="en-US" sz="2000" dirty="0"/>
                  <a:t>与</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a:rPr>
                          <m:t>𝑌</m:t>
                        </m:r>
                      </m:e>
                    </m:acc>
                  </m:oMath>
                </a14:m>
                <a:r>
                  <a:rPr lang="zh-CN" altLang="en-US" sz="2000" dirty="0"/>
                  <a:t>正交。</a:t>
                </a:r>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1077667"/>
              </a:xfrm>
              <a:prstGeom prst="rect">
                <a:avLst/>
              </a:prstGeom>
              <a:blipFill rotWithShape="1">
                <a:blip r:embed="rId3"/>
                <a:stretch>
                  <a:fillRect l="-733" t="-3955" b="-5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257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22</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488833" cy="138935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随机矢量的描述</a:t>
                </a:r>
                <a:r>
                  <a:rPr lang="en-US" altLang="zh-CN" sz="2000" dirty="0"/>
                  <a:t>-</a:t>
                </a:r>
                <a:r>
                  <a:rPr lang="zh-CN" altLang="en-US" sz="2000" dirty="0"/>
                  <a:t>数字特征</a:t>
                </a:r>
                <a:endParaRPr lang="en-US" altLang="zh-CN" sz="2000" dirty="0"/>
              </a:p>
              <a:p>
                <a:r>
                  <a:rPr lang="en-US" altLang="zh-CN" sz="2000" dirty="0"/>
                  <a:t>    </a:t>
                </a:r>
                <a:r>
                  <a:rPr lang="zh-CN" altLang="en-US" sz="2000" dirty="0"/>
                  <a:t>（</a:t>
                </a:r>
                <a:r>
                  <a:rPr lang="en-US" altLang="zh-CN" sz="2000" dirty="0"/>
                  <a:t>7</a:t>
                </a:r>
                <a:r>
                  <a:rPr lang="zh-CN" altLang="en-US" sz="2000" dirty="0"/>
                  <a:t>）独立</a:t>
                </a:r>
                <a:endParaRPr lang="en-US" altLang="zh-CN" sz="2000" dirty="0"/>
              </a:p>
              <a:p>
                <a:pPr marL="0" lvl="1"/>
                <a:r>
                  <a:rPr lang="zh-CN" altLang="en-US" sz="2000" dirty="0"/>
                  <a:t>      随机矢量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a:rPr>
                          <m:t>𝑋</m:t>
                        </m:r>
                      </m:e>
                    </m:acc>
                  </m:oMath>
                </a14:m>
                <a:r>
                  <a:rPr lang="zh-CN" altLang="en-US" sz="2000" dirty="0"/>
                  <a:t>与</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a:rPr>
                          <m:t>𝑌</m:t>
                        </m:r>
                      </m:e>
                    </m:acc>
                  </m:oMath>
                </a14:m>
                <a:r>
                  <a:rPr lang="zh-CN" altLang="en-US" sz="2000" dirty="0"/>
                  <a:t>的联合概率密度函数</a:t>
                </a:r>
                <a14:m>
                  <m:oMath xmlns:m="http://schemas.openxmlformats.org/officeDocument/2006/math">
                    <m:r>
                      <a:rPr lang="en-US" altLang="zh-CN" sz="2000" b="0" i="1" smtClean="0">
                        <a:latin typeface="Cambria Math"/>
                      </a:rPr>
                      <m:t>𝑝</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𝑥</m:t>
                        </m:r>
                      </m:e>
                    </m:acc>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𝑦</m:t>
                        </m:r>
                      </m:e>
                    </m:acc>
                    <m:r>
                      <a:rPr lang="en-US" altLang="zh-CN" sz="2000" b="0" i="1" smtClean="0">
                        <a:latin typeface="Cambria Math"/>
                      </a:rPr>
                      <m:t>)</m:t>
                    </m:r>
                  </m:oMath>
                </a14:m>
                <a:r>
                  <a:rPr lang="zh-CN" altLang="en-US" sz="2000" dirty="0"/>
                  <a:t>若满足</a:t>
                </a:r>
                <a14:m>
                  <m:oMath xmlns:m="http://schemas.openxmlformats.org/officeDocument/2006/math">
                    <m:r>
                      <a:rPr lang="en-US" altLang="zh-CN" sz="2000" i="1">
                        <a:latin typeface="Cambria Math"/>
                      </a:rPr>
                      <m:t>𝑝</m:t>
                    </m:r>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a:rPr>
                              <m:t>𝑥</m:t>
                            </m:r>
                          </m:e>
                        </m:acc>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𝑦</m:t>
                            </m:r>
                          </m:e>
                        </m:acc>
                      </m:e>
                    </m:d>
                    <m:r>
                      <a:rPr lang="en-US" altLang="zh-CN" sz="2000" b="0" i="1" smtClean="0">
                        <a:latin typeface="Cambria Math"/>
                      </a:rPr>
                      <m:t>=</m:t>
                    </m:r>
                    <m:r>
                      <a:rPr lang="en-US" altLang="zh-CN" sz="2000" i="1">
                        <a:latin typeface="Cambria Math"/>
                      </a:rPr>
                      <m:t>𝑝</m:t>
                    </m:r>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𝑥</m:t>
                        </m:r>
                      </m:e>
                    </m:acc>
                    <m:r>
                      <a:rPr lang="en-US" altLang="zh-CN" sz="2000" i="1">
                        <a:latin typeface="Cambria Math"/>
                      </a:rPr>
                      <m:t>)</m:t>
                    </m:r>
                    <m:r>
                      <a:rPr lang="en-US" altLang="zh-CN" sz="2000" i="1">
                        <a:latin typeface="Cambria Math"/>
                      </a:rPr>
                      <m:t>𝑝</m:t>
                    </m:r>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𝑦</m:t>
                        </m:r>
                      </m:e>
                    </m:acc>
                    <m:r>
                      <a:rPr lang="en-US" altLang="zh-CN" sz="2000" i="1">
                        <a:latin typeface="Cambria Math"/>
                      </a:rPr>
                      <m:t>)</m:t>
                    </m:r>
                  </m:oMath>
                </a14:m>
                <a:r>
                  <a:rPr lang="zh-CN" altLang="en-US" sz="2000" dirty="0"/>
                  <a:t>，则称</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a:rPr>
                          <m:t>𝑋</m:t>
                        </m:r>
                      </m:e>
                    </m:acc>
                  </m:oMath>
                </a14:m>
                <a:r>
                  <a:rPr lang="zh-CN" altLang="en-US" sz="2000" dirty="0"/>
                  <a:t>与</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a:rPr>
                          <m:t>𝑌</m:t>
                        </m:r>
                      </m:e>
                    </m:acc>
                    <m:r>
                      <a:rPr lang="zh-CN" altLang="en-US" sz="2000" i="1" smtClean="0">
                        <a:latin typeface="Cambria Math"/>
                      </a:rPr>
                      <m:t>独立</m:t>
                    </m:r>
                  </m:oMath>
                </a14:m>
                <a:r>
                  <a:rPr lang="zh-CN" altLang="en-US" sz="2000" dirty="0"/>
                  <a:t>。</a:t>
                </a:r>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488833" cy="1389355"/>
              </a:xfrm>
              <a:prstGeom prst="rect">
                <a:avLst/>
              </a:prstGeom>
              <a:blipFill rotWithShape="1">
                <a:blip r:embed="rId3"/>
                <a:stretch>
                  <a:fillRect l="-733" t="-3070" b="-6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2559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4" name="Rectangle 12"/>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23</a:t>
            </a:fld>
            <a:endParaRPr lang="en-US" altLang="zh-CN" sz="2800" dirty="0"/>
          </a:p>
        </p:txBody>
      </p:sp>
      <p:sp>
        <p:nvSpPr>
          <p:cNvPr id="6"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8" name="TextBox 7"/>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9" name="TextBox 8"/>
              <p:cNvSpPr txBox="1"/>
              <p:nvPr/>
            </p:nvSpPr>
            <p:spPr>
              <a:xfrm>
                <a:off x="395535" y="2132856"/>
                <a:ext cx="7488833" cy="15136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正态分布</a:t>
                </a:r>
                <a:endParaRPr lang="en-US" altLang="zh-CN" sz="2000" dirty="0"/>
              </a:p>
              <a:p>
                <a:r>
                  <a:rPr lang="en-US" altLang="zh-CN" sz="2000" dirty="0"/>
                  <a:t>     </a:t>
                </a:r>
                <a:r>
                  <a:rPr lang="zh-CN" altLang="en-US" sz="2000" dirty="0"/>
                  <a:t> 正态分布的一维随机变量</a:t>
                </a:r>
                <a:r>
                  <a:rPr lang="en-US" altLang="zh-CN" sz="2000" i="1" dirty="0"/>
                  <a:t>X</a:t>
                </a:r>
                <a:r>
                  <a:rPr lang="zh-CN" altLang="en-US" sz="2000" dirty="0"/>
                  <a:t>的概率密度函数为</a:t>
                </a:r>
                <a:endParaRPr lang="en-US" altLang="zh-CN" sz="2000" dirty="0"/>
              </a:p>
              <a:p>
                <a:r>
                  <a:rPr lang="en-US" altLang="zh-CN" sz="2000" b="0" dirty="0"/>
                  <a:t>                    </a:t>
                </a:r>
                <a14:m>
                  <m:oMath xmlns:m="http://schemas.openxmlformats.org/officeDocument/2006/math">
                    <m:r>
                      <a:rPr lang="en-US" altLang="zh-CN" sz="2000" b="0" i="1" smtClean="0">
                        <a:latin typeface="Cambria Math"/>
                      </a:rPr>
                      <m:t>𝑝</m:t>
                    </m:r>
                    <m:d>
                      <m:dPr>
                        <m:ctrlPr>
                          <a:rPr lang="en-US" altLang="zh-CN" sz="2000" b="0" i="1" smtClean="0">
                            <a:latin typeface="Cambria Math" panose="02040503050406030204" pitchFamily="18" charset="0"/>
                          </a:rPr>
                        </m:ctrlPr>
                      </m:dPr>
                      <m:e>
                        <m:r>
                          <a:rPr lang="en-US" altLang="zh-CN" sz="2000" b="0" i="1" smtClean="0">
                            <a:latin typeface="Cambria Math"/>
                          </a:rPr>
                          <m:t>𝑥</m:t>
                        </m:r>
                      </m:e>
                    </m:d>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a:rPr>
                              <m:t>2</m:t>
                            </m:r>
                            <m:r>
                              <a:rPr lang="zh-CN" altLang="en-US" sz="2000" b="0" i="1" smtClean="0">
                                <a:latin typeface="Cambria Math"/>
                              </a:rPr>
                              <m:t>𝜋</m:t>
                            </m:r>
                          </m:e>
                        </m:rad>
                        <m:r>
                          <a:rPr lang="zh-CN" altLang="en-US" sz="2000" b="0" i="1" smtClean="0">
                            <a:latin typeface="Cambria Math"/>
                          </a:rPr>
                          <m:t>𝜎</m:t>
                        </m:r>
                      </m:den>
                    </m:f>
                    <m:r>
                      <m:rPr>
                        <m:sty m:val="p"/>
                      </m:rPr>
                      <a:rPr lang="en-US" altLang="zh-CN" sz="2000" b="0" i="0" smtClean="0">
                        <a:latin typeface="Cambria Math"/>
                      </a:rPr>
                      <m:t>exp</m:t>
                    </m:r>
                    <m:r>
                      <a:rPr lang="en-US" altLang="zh-CN" sz="2000" b="0" i="1" smtClean="0">
                        <a:latin typeface="Cambria Math"/>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a:rPr>
                              <m:t>(</m:t>
                            </m:r>
                            <m:r>
                              <a:rPr lang="en-US" altLang="zh-CN" sz="2000" b="0" i="1" smtClean="0">
                                <a:latin typeface="Cambria Math"/>
                              </a:rPr>
                              <m:t>𝑥</m:t>
                            </m:r>
                            <m:r>
                              <a:rPr lang="en-US" altLang="zh-CN" sz="2000" b="0" i="1" smtClean="0">
                                <a:latin typeface="Cambria Math"/>
                              </a:rPr>
                              <m:t>−</m:t>
                            </m:r>
                            <m:r>
                              <a:rPr lang="zh-CN" altLang="en-US" sz="2000" b="0" i="1" smtClean="0">
                                <a:latin typeface="Cambria Math"/>
                              </a:rPr>
                              <m:t>𝜇</m:t>
                            </m:r>
                            <m:r>
                              <a:rPr lang="en-US" altLang="zh-CN" sz="2000" b="0" i="1" smtClean="0">
                                <a:latin typeface="Cambria Math"/>
                              </a:rPr>
                              <m:t>)</m:t>
                            </m:r>
                          </m:e>
                          <m:sup>
                            <m:r>
                              <a:rPr lang="en-US" altLang="zh-CN" sz="2000" b="0" i="1" smtClean="0">
                                <a:latin typeface="Cambria Math"/>
                              </a:rPr>
                              <m:t>2</m:t>
                            </m:r>
                          </m:sup>
                        </m:sSup>
                      </m:num>
                      <m:den>
                        <m:r>
                          <a:rPr lang="en-US" altLang="zh-CN" sz="2000" b="0" i="1" smtClean="0">
                            <a:latin typeface="Cambria Math"/>
                          </a:rPr>
                          <m:t>2</m:t>
                        </m:r>
                        <m:sSup>
                          <m:sSupPr>
                            <m:ctrlPr>
                              <a:rPr lang="en-US" altLang="zh-CN" sz="2000" b="0" i="1" smtClean="0">
                                <a:latin typeface="Cambria Math" panose="02040503050406030204" pitchFamily="18" charset="0"/>
                              </a:rPr>
                            </m:ctrlPr>
                          </m:sSupPr>
                          <m:e>
                            <m:r>
                              <a:rPr lang="zh-CN" altLang="en-US" sz="2000" b="0" i="1" smtClean="0">
                                <a:latin typeface="Cambria Math"/>
                              </a:rPr>
                              <m:t>𝜎</m:t>
                            </m:r>
                          </m:e>
                          <m:sup>
                            <m:r>
                              <a:rPr lang="en-US" altLang="zh-CN" sz="2000" b="0" i="1" smtClean="0">
                                <a:latin typeface="Cambria Math"/>
                              </a:rPr>
                              <m:t>2</m:t>
                            </m:r>
                          </m:sup>
                        </m:sSup>
                      </m:den>
                    </m:f>
                    <m:r>
                      <a:rPr lang="en-US" altLang="zh-CN" sz="2000" b="0" i="1" smtClean="0">
                        <a:latin typeface="Cambria Math"/>
                      </a:rPr>
                      <m:t>]</m:t>
                    </m:r>
                  </m:oMath>
                </a14:m>
                <a:r>
                  <a:rPr lang="en-US" altLang="zh-CN" sz="2000" dirty="0"/>
                  <a:t>, </a:t>
                </a:r>
              </a:p>
              <a:p>
                <a:r>
                  <a:rPr lang="zh-CN" altLang="en-US" sz="2000" dirty="0"/>
                  <a:t>其中，</a:t>
                </a:r>
                <a:r>
                  <a:rPr lang="el-GR" altLang="zh-CN" sz="2000" i="1" dirty="0"/>
                  <a:t>μ</a:t>
                </a:r>
                <a:r>
                  <a:rPr lang="zh-CN" altLang="en-US" sz="2000" dirty="0"/>
                  <a:t>为数学期望，</a:t>
                </a:r>
                <a:r>
                  <a:rPr lang="el-GR" altLang="zh-CN" sz="2000" i="1" dirty="0"/>
                  <a:t>σ</a:t>
                </a:r>
                <a:r>
                  <a:rPr lang="en-US" altLang="zh-CN" sz="2000" i="1" baseline="30000" dirty="0"/>
                  <a:t>2</a:t>
                </a:r>
                <a:r>
                  <a:rPr lang="zh-CN" altLang="en-US" sz="2000" dirty="0"/>
                  <a:t>为方差。</a:t>
                </a:r>
                <a:endParaRPr lang="en-US" altLang="zh-CN"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95535" y="2132856"/>
                <a:ext cx="7488833" cy="1513684"/>
              </a:xfrm>
              <a:prstGeom prst="rect">
                <a:avLst/>
              </a:prstGeom>
              <a:blipFill rotWithShape="1">
                <a:blip r:embed="rId4"/>
                <a:stretch>
                  <a:fillRect l="-896" t="-2823" b="-6855"/>
                </a:stretch>
              </a:blipFill>
            </p:spPr>
            <p:txBody>
              <a:bodyPr/>
              <a:lstStyle/>
              <a:p>
                <a:r>
                  <a:rPr lang="zh-CN" altLang="en-US">
                    <a:noFill/>
                  </a:rPr>
                  <a:t> </a:t>
                </a:r>
              </a:p>
            </p:txBody>
          </p:sp>
        </mc:Fallback>
      </mc:AlternateContent>
      <p:grpSp>
        <p:nvGrpSpPr>
          <p:cNvPr id="10" name="Group 11"/>
          <p:cNvGrpSpPr>
            <a:grpSpLocks/>
          </p:cNvGrpSpPr>
          <p:nvPr/>
        </p:nvGrpSpPr>
        <p:grpSpPr bwMode="auto">
          <a:xfrm>
            <a:off x="5487584" y="3646270"/>
            <a:ext cx="3404896" cy="2519581"/>
            <a:chOff x="1266" y="1534"/>
            <a:chExt cx="4524" cy="2350"/>
          </a:xfrm>
        </p:grpSpPr>
        <p:graphicFrame>
          <p:nvGraphicFramePr>
            <p:cNvPr id="11" name="Object 9"/>
            <p:cNvGraphicFramePr>
              <a:graphicFrameLocks noChangeAspect="1"/>
            </p:cNvGraphicFramePr>
            <p:nvPr>
              <p:extLst>
                <p:ext uri="{D42A27DB-BD31-4B8C-83A1-F6EECF244321}">
                  <p14:modId xmlns:p14="http://schemas.microsoft.com/office/powerpoint/2010/main" val="143327550"/>
                </p:ext>
              </p:extLst>
            </p:nvPr>
          </p:nvGraphicFramePr>
          <p:xfrm>
            <a:off x="1266" y="1534"/>
            <a:ext cx="4524" cy="2238"/>
          </p:xfrm>
          <a:graphic>
            <a:graphicData uri="http://schemas.openxmlformats.org/presentationml/2006/ole">
              <mc:AlternateContent xmlns:mc="http://schemas.openxmlformats.org/markup-compatibility/2006">
                <mc:Choice xmlns:v="urn:schemas-microsoft-com:vml" Requires="v">
                  <p:oleObj spid="_x0000_s152174" name="Image" r:id="rId5" imgW="9574603" imgH="4736508" progId="Photoshop.Image.7">
                    <p:embed/>
                  </p:oleObj>
                </mc:Choice>
                <mc:Fallback>
                  <p:oleObj name="Image" r:id="rId5" imgW="9574603" imgH="4736508"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6" y="1534"/>
                          <a:ext cx="4524" cy="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0"/>
            <p:cNvSpPr>
              <a:spLocks noChangeArrowheads="1"/>
            </p:cNvSpPr>
            <p:nvPr/>
          </p:nvSpPr>
          <p:spPr bwMode="auto">
            <a:xfrm>
              <a:off x="2109" y="3612"/>
              <a:ext cx="2132"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6"/>
            <p:cNvGraphicFramePr>
              <a:graphicFrameLocks noChangeAspect="1"/>
            </p:cNvGraphicFramePr>
            <p:nvPr>
              <p:extLst>
                <p:ext uri="{D42A27DB-BD31-4B8C-83A1-F6EECF244321}">
                  <p14:modId xmlns:p14="http://schemas.microsoft.com/office/powerpoint/2010/main" val="287496375"/>
                </p:ext>
              </p:extLst>
            </p:nvPr>
          </p:nvGraphicFramePr>
          <p:xfrm>
            <a:off x="3487" y="3612"/>
            <a:ext cx="138" cy="149"/>
          </p:xfrm>
          <a:graphic>
            <a:graphicData uri="http://schemas.openxmlformats.org/presentationml/2006/ole">
              <mc:AlternateContent xmlns:mc="http://schemas.openxmlformats.org/markup-compatibility/2006">
                <mc:Choice xmlns:v="urn:schemas-microsoft-com:vml" Requires="v">
                  <p:oleObj spid="_x0000_s152175" name="Equation" r:id="rId7" imgW="152268" imgH="164957" progId="Equation.DSMT4">
                    <p:embed/>
                  </p:oleObj>
                </mc:Choice>
                <mc:Fallback>
                  <p:oleObj name="Equation" r:id="rId7" imgW="152268" imgH="16495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7" y="3612"/>
                          <a:ext cx="138" cy="149"/>
                        </a:xfrm>
                        <a:prstGeom prst="rect">
                          <a:avLst/>
                        </a:prstGeom>
                        <a:solidFill>
                          <a:srgbClr val="FFFFFF"/>
                        </a:solidFill>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804303854"/>
                </p:ext>
              </p:extLst>
            </p:nvPr>
          </p:nvGraphicFramePr>
          <p:xfrm>
            <a:off x="3992" y="3612"/>
            <a:ext cx="499" cy="206"/>
          </p:xfrm>
          <a:graphic>
            <a:graphicData uri="http://schemas.openxmlformats.org/presentationml/2006/ole">
              <mc:AlternateContent xmlns:mc="http://schemas.openxmlformats.org/markup-compatibility/2006">
                <mc:Choice xmlns:v="urn:schemas-microsoft-com:vml" Requires="v">
                  <p:oleObj spid="_x0000_s152176" name="Equation" r:id="rId9" imgW="469696" imgH="203112" progId="Equation.DSMT4">
                    <p:embed/>
                  </p:oleObj>
                </mc:Choice>
                <mc:Fallback>
                  <p:oleObj name="Equation" r:id="rId9" imgW="469696"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2" y="3612"/>
                          <a:ext cx="499" cy="206"/>
                        </a:xfrm>
                        <a:prstGeom prst="rect">
                          <a:avLst/>
                        </a:prstGeom>
                        <a:solidFill>
                          <a:srgbClr val="FFFFFF"/>
                        </a:solidFill>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4090172089"/>
                </p:ext>
              </p:extLst>
            </p:nvPr>
          </p:nvGraphicFramePr>
          <p:xfrm>
            <a:off x="2756" y="3542"/>
            <a:ext cx="499" cy="206"/>
          </p:xfrm>
          <a:graphic>
            <a:graphicData uri="http://schemas.openxmlformats.org/presentationml/2006/ole">
              <mc:AlternateContent xmlns:mc="http://schemas.openxmlformats.org/markup-compatibility/2006">
                <mc:Choice xmlns:v="urn:schemas-microsoft-com:vml" Requires="v">
                  <p:oleObj spid="_x0000_s152177" name="Equation" r:id="rId11" imgW="469696" imgH="203112" progId="Equation.DSMT4">
                    <p:embed/>
                  </p:oleObj>
                </mc:Choice>
                <mc:Fallback>
                  <p:oleObj name="Equation" r:id="rId11" imgW="469696"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6" y="3542"/>
                          <a:ext cx="499" cy="206"/>
                        </a:xfrm>
                        <a:prstGeom prst="rect">
                          <a:avLst/>
                        </a:prstGeom>
                        <a:solidFill>
                          <a:srgbClr val="FFFFFF"/>
                        </a:solidFill>
                      </p:spPr>
                    </p:pic>
                  </p:oleObj>
                </mc:Fallback>
              </mc:AlternateContent>
            </a:graphicData>
          </a:graphic>
        </p:graphicFrame>
      </p:grpSp>
      <mc:AlternateContent xmlns:mc="http://schemas.openxmlformats.org/markup-compatibility/2006" xmlns:a14="http://schemas.microsoft.com/office/drawing/2010/main">
        <mc:Choice Requires="a14">
          <p:sp>
            <p:nvSpPr>
              <p:cNvPr id="2" name="TextBox 1"/>
              <p:cNvSpPr txBox="1"/>
              <p:nvPr/>
            </p:nvSpPr>
            <p:spPr>
              <a:xfrm>
                <a:off x="899592" y="3666382"/>
                <a:ext cx="2924647" cy="10082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a:rPr>
                        <m:t>𝜇</m:t>
                      </m:r>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r>
                            <a:rPr lang="en-US" altLang="zh-CN" sz="2000" b="0" i="1" smtClean="0">
                              <a:latin typeface="Cambria Math"/>
                            </a:rPr>
                            <m:t>𝑋</m:t>
                          </m:r>
                        </m:e>
                      </m:d>
                      <m:r>
                        <a:rPr lang="en-US" altLang="zh-CN" sz="2000" b="0" i="1" smtClean="0">
                          <a:latin typeface="Cambria Math"/>
                        </a:rPr>
                        <m:t>=</m:t>
                      </m:r>
                      <m:nary>
                        <m:naryPr>
                          <m:limLoc m:val="undOvr"/>
                          <m:ctrlPr>
                            <a:rPr lang="en-US" altLang="zh-CN" sz="2000" b="0" i="1" smtClean="0">
                              <a:latin typeface="Cambria Math" panose="02040503050406030204" pitchFamily="18" charset="0"/>
                            </a:rPr>
                          </m:ctrlPr>
                        </m:naryPr>
                        <m:sub>
                          <m:r>
                            <m:rPr>
                              <m:brk m:alnAt="24"/>
                            </m:rPr>
                            <a:rPr lang="en-US" altLang="zh-CN" sz="2000" b="0" i="1" smtClean="0">
                              <a:latin typeface="Cambria Math"/>
                            </a:rPr>
                            <m:t>−</m:t>
                          </m:r>
                          <m:r>
                            <a:rPr lang="en-US" altLang="zh-CN" sz="2000" b="0" i="1" smtClean="0">
                              <a:latin typeface="Cambria Math"/>
                              <a:ea typeface="Cambria Math"/>
                            </a:rPr>
                            <m:t>∝</m:t>
                          </m:r>
                        </m:sub>
                        <m:sup>
                          <m:r>
                            <a:rPr lang="en-US" altLang="zh-CN" sz="2000" b="0" i="1" smtClean="0">
                              <a:latin typeface="Cambria Math"/>
                            </a:rPr>
                            <m:t>+</m:t>
                          </m:r>
                          <m:r>
                            <a:rPr lang="en-US" altLang="zh-CN" sz="2000" b="0" i="1" smtClean="0">
                              <a:latin typeface="Cambria Math"/>
                              <a:ea typeface="Cambria Math"/>
                            </a:rPr>
                            <m:t>∝</m:t>
                          </m:r>
                        </m:sup>
                        <m:e>
                          <m:r>
                            <a:rPr lang="en-US" altLang="zh-CN" sz="2000" b="0" i="1" smtClean="0">
                              <a:latin typeface="Cambria Math"/>
                            </a:rPr>
                            <m:t>𝑥𝑝</m:t>
                          </m:r>
                          <m:d>
                            <m:dPr>
                              <m:ctrlPr>
                                <a:rPr lang="en-US" altLang="zh-CN" sz="2000" b="0" i="1" smtClean="0">
                                  <a:latin typeface="Cambria Math" panose="02040503050406030204" pitchFamily="18" charset="0"/>
                                </a:rPr>
                              </m:ctrlPr>
                            </m:dPr>
                            <m:e>
                              <m:r>
                                <a:rPr lang="en-US" altLang="zh-CN" sz="2000" b="0" i="1" smtClean="0">
                                  <a:latin typeface="Cambria Math"/>
                                </a:rPr>
                                <m:t>𝑥</m:t>
                              </m:r>
                            </m:e>
                          </m:d>
                          <m:r>
                            <a:rPr lang="en-US" altLang="zh-CN" sz="2000" b="0" i="1" smtClean="0">
                              <a:latin typeface="Cambria Math"/>
                            </a:rPr>
                            <m:t>𝑑𝑥</m:t>
                          </m:r>
                        </m:e>
                      </m:nary>
                    </m:oMath>
                  </m:oMathPara>
                </a14:m>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899592" y="3666382"/>
                <a:ext cx="2924647" cy="1008225"/>
              </a:xfrm>
              <a:prstGeom prst="rect">
                <a:avLst/>
              </a:prstGeom>
              <a:blipFill rotWithShape="1">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27584" y="4909614"/>
                <a:ext cx="4598182" cy="10082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zh-CN" altLang="en-US" sz="2000" b="0" i="1" smtClean="0">
                              <a:latin typeface="Cambria Math"/>
                            </a:rPr>
                            <m:t>𝜎</m:t>
                          </m:r>
                        </m:e>
                        <m:sup>
                          <m:r>
                            <a:rPr lang="en-US" altLang="zh-CN" sz="2000" b="0" i="1" smtClean="0">
                              <a:latin typeface="Cambria Math"/>
                            </a:rPr>
                            <m:t>2</m:t>
                          </m:r>
                        </m:sup>
                      </m:sSup>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a:rPr>
                                <m:t>(</m:t>
                              </m:r>
                              <m:r>
                                <a:rPr lang="en-US" altLang="zh-CN" sz="2000" b="0" i="1" smtClean="0">
                                  <a:latin typeface="Cambria Math"/>
                                </a:rPr>
                                <m:t>𝑋</m:t>
                              </m:r>
                              <m:r>
                                <a:rPr lang="en-US" altLang="zh-CN" sz="2000" b="0" i="1" smtClean="0">
                                  <a:latin typeface="Cambria Math"/>
                                </a:rPr>
                                <m:t>−</m:t>
                              </m:r>
                              <m:r>
                                <a:rPr lang="zh-CN" altLang="en-US" sz="2000" b="0" i="1" smtClean="0">
                                  <a:latin typeface="Cambria Math"/>
                                </a:rPr>
                                <m:t>𝜇</m:t>
                              </m:r>
                              <m:r>
                                <a:rPr lang="en-US" altLang="zh-CN" sz="2000" b="0" i="1" smtClean="0">
                                  <a:latin typeface="Cambria Math"/>
                                </a:rPr>
                                <m:t>)</m:t>
                              </m:r>
                            </m:e>
                            <m:sup>
                              <m:r>
                                <a:rPr lang="en-US" altLang="zh-CN" sz="2000" b="0" i="1" smtClean="0">
                                  <a:latin typeface="Cambria Math"/>
                                </a:rPr>
                                <m:t>2</m:t>
                              </m:r>
                            </m:sup>
                          </m:sSup>
                        </m:e>
                      </m:d>
                      <m:r>
                        <a:rPr lang="en-US" altLang="zh-CN" sz="2000" b="0" i="1" smtClean="0">
                          <a:latin typeface="Cambria Math"/>
                        </a:rPr>
                        <m:t>=</m:t>
                      </m:r>
                      <m:nary>
                        <m:naryPr>
                          <m:limLoc m:val="undOvr"/>
                          <m:ctrlPr>
                            <a:rPr lang="en-US" altLang="zh-CN" sz="2000" b="0" i="1" smtClean="0">
                              <a:latin typeface="Cambria Math" panose="02040503050406030204" pitchFamily="18" charset="0"/>
                            </a:rPr>
                          </m:ctrlPr>
                        </m:naryPr>
                        <m:sub>
                          <m:r>
                            <m:rPr>
                              <m:brk m:alnAt="24"/>
                            </m:rPr>
                            <a:rPr lang="en-US" altLang="zh-CN" sz="2000" b="0" i="1" smtClean="0">
                              <a:latin typeface="Cambria Math"/>
                            </a:rPr>
                            <m:t>−</m:t>
                          </m:r>
                          <m:r>
                            <a:rPr lang="en-US" altLang="zh-CN" sz="2000" b="0" i="1" smtClean="0">
                              <a:latin typeface="Cambria Math"/>
                              <a:ea typeface="Cambria Math"/>
                            </a:rPr>
                            <m:t>∝</m:t>
                          </m:r>
                        </m:sub>
                        <m:sup>
                          <m:r>
                            <a:rPr lang="en-US" altLang="zh-CN" sz="2000" b="0" i="1" smtClean="0">
                              <a:latin typeface="Cambria Math"/>
                            </a:rPr>
                            <m:t>+</m:t>
                          </m:r>
                          <m:r>
                            <a:rPr lang="en-US" altLang="zh-CN" sz="2000" b="0" i="1" smtClean="0">
                              <a:latin typeface="Cambria Math"/>
                              <a:ea typeface="Cambria Math"/>
                            </a:rPr>
                            <m:t>∝</m:t>
                          </m:r>
                        </m:sup>
                        <m:e>
                          <m:sSup>
                            <m:sSupPr>
                              <m:ctrlPr>
                                <a:rPr lang="en-US" altLang="zh-CN" sz="2000" b="0" i="1" smtClean="0">
                                  <a:latin typeface="Cambria Math" panose="02040503050406030204" pitchFamily="18" charset="0"/>
                                </a:rPr>
                              </m:ctrlPr>
                            </m:sSupPr>
                            <m:e>
                              <m:r>
                                <a:rPr lang="en-US" altLang="zh-CN" sz="2000" b="0" i="1" smtClean="0">
                                  <a:latin typeface="Cambria Math"/>
                                </a:rPr>
                                <m:t>(</m:t>
                              </m:r>
                              <m:r>
                                <a:rPr lang="en-US" altLang="zh-CN" sz="2000" b="0" i="1" smtClean="0">
                                  <a:latin typeface="Cambria Math"/>
                                </a:rPr>
                                <m:t>𝑥</m:t>
                              </m:r>
                              <m:r>
                                <a:rPr lang="en-US" altLang="zh-CN" sz="2000" b="0" i="1" smtClean="0">
                                  <a:latin typeface="Cambria Math"/>
                                </a:rPr>
                                <m:t>−</m:t>
                              </m:r>
                              <m:r>
                                <a:rPr lang="zh-CN" altLang="en-US" sz="2000" b="0" i="1" smtClean="0">
                                  <a:latin typeface="Cambria Math"/>
                                </a:rPr>
                                <m:t>𝜇</m:t>
                              </m:r>
                              <m:r>
                                <a:rPr lang="en-US" altLang="zh-CN" sz="2000" b="0" i="1" smtClean="0">
                                  <a:latin typeface="Cambria Math"/>
                                </a:rPr>
                                <m:t>)</m:t>
                              </m:r>
                            </m:e>
                            <m:sup>
                              <m:r>
                                <a:rPr lang="en-US" altLang="zh-CN" sz="2000" b="0" i="1" smtClean="0">
                                  <a:latin typeface="Cambria Math"/>
                                </a:rPr>
                                <m:t>2</m:t>
                              </m:r>
                            </m:sup>
                          </m:sSup>
                          <m:r>
                            <a:rPr lang="en-US" altLang="zh-CN" sz="2000" b="0" i="1" smtClean="0">
                              <a:latin typeface="Cambria Math"/>
                            </a:rPr>
                            <m:t>𝑝</m:t>
                          </m:r>
                          <m:d>
                            <m:dPr>
                              <m:ctrlPr>
                                <a:rPr lang="en-US" altLang="zh-CN" sz="2000" b="0" i="1" smtClean="0">
                                  <a:latin typeface="Cambria Math" panose="02040503050406030204" pitchFamily="18" charset="0"/>
                                </a:rPr>
                              </m:ctrlPr>
                            </m:dPr>
                            <m:e>
                              <m:r>
                                <a:rPr lang="en-US" altLang="zh-CN" sz="2000" b="0" i="1" smtClean="0">
                                  <a:latin typeface="Cambria Math"/>
                                </a:rPr>
                                <m:t>𝑥</m:t>
                              </m:r>
                            </m:e>
                          </m:d>
                          <m:r>
                            <a:rPr lang="en-US" altLang="zh-CN" sz="2000" b="0" i="1" smtClean="0">
                              <a:latin typeface="Cambria Math"/>
                            </a:rPr>
                            <m:t>𝑑𝑥</m:t>
                          </m:r>
                        </m:e>
                      </m:nary>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27584" y="4909614"/>
                <a:ext cx="4598182" cy="1008225"/>
              </a:xfrm>
              <a:prstGeom prst="rect">
                <a:avLst/>
              </a:prstGeom>
              <a:blipFill rotWithShape="1">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6349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9" name="Object 9"/>
          <p:cNvGraphicFramePr>
            <a:graphicFrameLocks noChangeAspect="1"/>
          </p:cNvGraphicFramePr>
          <p:nvPr>
            <p:extLst>
              <p:ext uri="{D42A27DB-BD31-4B8C-83A1-F6EECF244321}">
                <p14:modId xmlns:p14="http://schemas.microsoft.com/office/powerpoint/2010/main" val="2627437280"/>
              </p:ext>
            </p:extLst>
          </p:nvPr>
        </p:nvGraphicFramePr>
        <p:xfrm>
          <a:off x="2771800" y="2427674"/>
          <a:ext cx="2376264" cy="423285"/>
        </p:xfrm>
        <a:graphic>
          <a:graphicData uri="http://schemas.openxmlformats.org/presentationml/2006/ole">
            <mc:AlternateContent xmlns:mc="http://schemas.openxmlformats.org/markup-compatibility/2006">
              <mc:Choice xmlns:v="urn:schemas-microsoft-com:vml" Requires="v">
                <p:oleObj spid="_x0000_s148126" name="公式" r:id="rId4" imgW="1307532" imgH="253890" progId="Equation.3">
                  <p:embed/>
                </p:oleObj>
              </mc:Choice>
              <mc:Fallback>
                <p:oleObj name="公式" r:id="rId4" imgW="1307532"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2427674"/>
                        <a:ext cx="2376264" cy="423285"/>
                      </a:xfrm>
                      <a:prstGeom prst="rect">
                        <a:avLst/>
                      </a:prstGeom>
                      <a:noFill/>
                    </p:spPr>
                  </p:pic>
                </p:oleObj>
              </mc:Fallback>
            </mc:AlternateContent>
          </a:graphicData>
        </a:graphic>
      </p:graphicFrame>
      <p:graphicFrame>
        <p:nvGraphicFramePr>
          <p:cNvPr id="179210" name="Object 10"/>
          <p:cNvGraphicFramePr>
            <a:graphicFrameLocks noChangeAspect="1"/>
          </p:cNvGraphicFramePr>
          <p:nvPr>
            <p:extLst>
              <p:ext uri="{D42A27DB-BD31-4B8C-83A1-F6EECF244321}">
                <p14:modId xmlns:p14="http://schemas.microsoft.com/office/powerpoint/2010/main" val="1518242113"/>
              </p:ext>
            </p:extLst>
          </p:nvPr>
        </p:nvGraphicFramePr>
        <p:xfrm>
          <a:off x="899592" y="2924944"/>
          <a:ext cx="6193554" cy="756444"/>
        </p:xfrm>
        <a:graphic>
          <a:graphicData uri="http://schemas.openxmlformats.org/presentationml/2006/ole">
            <mc:AlternateContent xmlns:mc="http://schemas.openxmlformats.org/markup-compatibility/2006">
              <mc:Choice xmlns:v="urn:schemas-microsoft-com:vml" Requires="v">
                <p:oleObj spid="_x0000_s148127" name="公式" r:id="rId6" imgW="4064000" imgH="419100" progId="Equation.3">
                  <p:embed/>
                </p:oleObj>
              </mc:Choice>
              <mc:Fallback>
                <p:oleObj name="公式" r:id="rId6" imgW="40640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2924944"/>
                        <a:ext cx="6193554" cy="756444"/>
                      </a:xfrm>
                      <a:prstGeom prst="rect">
                        <a:avLst/>
                      </a:prstGeom>
                      <a:noFill/>
                    </p:spPr>
                  </p:pic>
                </p:oleObj>
              </mc:Fallback>
            </mc:AlternateContent>
          </a:graphicData>
        </a:graphic>
      </p:graphicFrame>
      <p:sp>
        <p:nvSpPr>
          <p:cNvPr id="12"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24</a:t>
            </a:fld>
            <a:endParaRPr lang="en-US" altLang="zh-CN" sz="2800" dirty="0"/>
          </a:p>
        </p:txBody>
      </p:sp>
      <p:sp>
        <p:nvSpPr>
          <p:cNvPr id="11"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13" name="TextBox 12"/>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14" name="TextBox 13"/>
          <p:cNvSpPr txBox="1"/>
          <p:nvPr/>
        </p:nvSpPr>
        <p:spPr>
          <a:xfrm>
            <a:off x="395535" y="2132856"/>
            <a:ext cx="7992889"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正态分布（续）</a:t>
            </a:r>
            <a:endParaRPr lang="en-US" altLang="zh-CN" sz="2000" dirty="0"/>
          </a:p>
          <a:p>
            <a:r>
              <a:rPr lang="en-US" altLang="zh-CN" sz="2000" dirty="0"/>
              <a:t>     </a:t>
            </a:r>
            <a:r>
              <a:rPr lang="zh-CN" altLang="en-US" sz="2000" dirty="0"/>
              <a:t> 正态分布随机矢量                                   的概率密度函数定义为：</a:t>
            </a:r>
            <a:endParaRPr lang="en-US" altLang="zh-CN" sz="2000" dirty="0"/>
          </a:p>
        </p:txBody>
      </p:sp>
      <mc:AlternateContent xmlns:mc="http://schemas.openxmlformats.org/markup-compatibility/2006" xmlns:a14="http://schemas.microsoft.com/office/drawing/2010/main">
        <mc:Choice Requires="a14">
          <p:sp>
            <p:nvSpPr>
              <p:cNvPr id="2" name="TextBox 1"/>
              <p:cNvSpPr txBox="1"/>
              <p:nvPr/>
            </p:nvSpPr>
            <p:spPr>
              <a:xfrm>
                <a:off x="827584" y="3861048"/>
                <a:ext cx="7272808" cy="769891"/>
              </a:xfrm>
              <a:prstGeom prst="rect">
                <a:avLst/>
              </a:prstGeom>
              <a:noFill/>
            </p:spPr>
            <p:txBody>
              <a:bodyPr wrap="square" rtlCol="0">
                <a:spAutoFit/>
              </a:bodyPr>
              <a:lstStyle/>
              <a:p>
                <a:r>
                  <a:rPr lang="zh-CN" altLang="en-US" sz="2000" dirty="0"/>
                  <a:t>其中，</a:t>
                </a:r>
                <a14:m>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𝜇</m:t>
                        </m:r>
                      </m:e>
                    </m:acc>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a:rPr>
                              <m:t>𝑋</m:t>
                            </m:r>
                          </m:e>
                        </m:acc>
                      </m:e>
                    </m:d>
                    <m:r>
                      <a:rPr lang="en-US" altLang="zh-CN" sz="2000" b="0" i="1" smtClean="0">
                        <a:latin typeface="Cambria Math"/>
                      </a:rPr>
                      <m:t>=</m:t>
                    </m:r>
                    <m:d>
                      <m:dPr>
                        <m:ctrlPr>
                          <a:rPr lang="en-US" altLang="zh-CN" sz="2000" b="0" i="1" smtClean="0">
                            <a:latin typeface="Cambria Math" panose="02040503050406030204" pitchFamily="18" charset="0"/>
                          </a:rPr>
                        </m:ctrlPr>
                      </m:dPr>
                      <m:e>
                        <m:r>
                          <a:rPr lang="en-US" altLang="zh-CN" sz="2000" i="1">
                            <a:latin typeface="Cambria Math"/>
                          </a:rPr>
                          <m:t>𝐸</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b="0" i="1" smtClean="0">
                                    <a:latin typeface="Cambria Math"/>
                                  </a:rPr>
                                  <m:t>1</m:t>
                                </m:r>
                              </m:sub>
                            </m:sSub>
                          </m:e>
                        </m:d>
                        <m:r>
                          <a:rPr lang="en-US" altLang="zh-CN" sz="2000" b="0" i="1" smtClean="0">
                            <a:latin typeface="Cambria Math"/>
                          </a:rPr>
                          <m:t>,…,</m:t>
                        </m:r>
                        <m:r>
                          <a:rPr lang="en-US" altLang="zh-CN" sz="2000" b="0" i="1" smtClean="0">
                            <a:latin typeface="Cambria Math"/>
                          </a:rPr>
                          <m:t>𝐸</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𝑛</m:t>
                                </m:r>
                              </m:sub>
                            </m:sSub>
                          </m:e>
                        </m:d>
                      </m:e>
                    </m:d>
                  </m:oMath>
                </a14:m>
                <a:r>
                  <a:rPr lang="zh-CN" altLang="en-US" sz="2000" dirty="0"/>
                  <a:t>为</a:t>
                </a:r>
                <a:r>
                  <a:rPr lang="en-US" altLang="zh-CN" sz="2000" i="1" dirty="0"/>
                  <a:t>X</a:t>
                </a:r>
                <a:r>
                  <a:rPr lang="zh-CN" altLang="en-US" sz="2000" dirty="0"/>
                  <a:t>的数学期望矢量，</a:t>
                </a:r>
                <a14:m>
                  <m:oMath xmlns:m="http://schemas.openxmlformats.org/officeDocument/2006/math">
                    <m:nary>
                      <m:naryPr>
                        <m:chr m:val="∑"/>
                        <m:subHide m:val="on"/>
                        <m:supHide m:val="on"/>
                        <m:ctrlPr>
                          <a:rPr lang="zh-CN" altLang="en-US" sz="2000" i="1" smtClean="0">
                            <a:latin typeface="Cambria Math" panose="02040503050406030204" pitchFamily="18" charset="0"/>
                          </a:rPr>
                        </m:ctrlPr>
                      </m:naryPr>
                      <m:sub/>
                      <m:sup/>
                      <m:e>
                        <m:r>
                          <a:rPr lang="en-US" altLang="zh-CN" sz="2000" b="0" i="1" smtClean="0">
                            <a:latin typeface="Cambria Math"/>
                          </a:rPr>
                          <m:t> </m:t>
                        </m:r>
                      </m:e>
                    </m:nary>
                    <m:r>
                      <a:rPr lang="en-US" altLang="zh-CN" sz="2000" b="0" i="1" smtClean="0">
                        <a:latin typeface="Cambria Math"/>
                      </a:rPr>
                      <m:t> </m:t>
                    </m:r>
                  </m:oMath>
                </a14:m>
                <a:r>
                  <a:rPr lang="zh-CN" altLang="en-US" sz="2000" dirty="0"/>
                  <a:t>为</a:t>
                </a:r>
                <a:r>
                  <a:rPr lang="en-US" altLang="zh-CN" sz="2000" i="1" dirty="0"/>
                  <a:t>X</a:t>
                </a:r>
                <a:r>
                  <a:rPr lang="zh-CN" altLang="en-US" sz="2000" dirty="0"/>
                  <a:t>的协方差矩阵</a:t>
                </a:r>
              </a:p>
            </p:txBody>
          </p:sp>
        </mc:Choice>
        <mc:Fallback xmlns="">
          <p:sp>
            <p:nvSpPr>
              <p:cNvPr id="2" name="TextBox 1"/>
              <p:cNvSpPr txBox="1">
                <a:spLocks noRot="1" noChangeAspect="1" noMove="1" noResize="1" noEditPoints="1" noAdjustHandles="1" noChangeArrowheads="1" noChangeShapeType="1" noTextEdit="1"/>
              </p:cNvSpPr>
              <p:nvPr/>
            </p:nvSpPr>
            <p:spPr>
              <a:xfrm>
                <a:off x="827584" y="3861048"/>
                <a:ext cx="7272808" cy="769891"/>
              </a:xfrm>
              <a:prstGeom prst="rect">
                <a:avLst/>
              </a:prstGeom>
              <a:blipFill rotWithShape="1">
                <a:blip r:embed="rId8"/>
                <a:stretch>
                  <a:fillRect l="-922" t="-57480" r="-5113" b="-52756"/>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200698534"/>
              </p:ext>
            </p:extLst>
          </p:nvPr>
        </p:nvGraphicFramePr>
        <p:xfrm>
          <a:off x="1972498" y="4630939"/>
          <a:ext cx="5199003" cy="1636367"/>
        </p:xfrm>
        <a:graphic>
          <a:graphicData uri="http://schemas.openxmlformats.org/presentationml/2006/ole">
            <mc:AlternateContent xmlns:mc="http://schemas.openxmlformats.org/markup-compatibility/2006">
              <mc:Choice xmlns:v="urn:schemas-microsoft-com:vml" Requires="v">
                <p:oleObj spid="_x0000_s148128" name="公式" r:id="rId9" imgW="2984500" imgH="939800" progId="Equation.3">
                  <p:embed/>
                </p:oleObj>
              </mc:Choice>
              <mc:Fallback>
                <p:oleObj name="公式" r:id="rId9" imgW="2984500" imgH="9398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2498" y="4630939"/>
                        <a:ext cx="5199003" cy="16363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1280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25</a:t>
            </a:fld>
            <a:endParaRPr lang="en-US" altLang="zh-CN" sz="2800" dirty="0"/>
          </a:p>
        </p:txBody>
      </p:sp>
      <p:sp>
        <p:nvSpPr>
          <p:cNvPr id="11"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13" name="TextBox 12"/>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14" name="TextBox 13"/>
          <p:cNvSpPr txBox="1"/>
          <p:nvPr/>
        </p:nvSpPr>
        <p:spPr>
          <a:xfrm>
            <a:off x="395535" y="2132856"/>
            <a:ext cx="7992889"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各维度不相关的正态分布（续）</a:t>
            </a:r>
            <a:endParaRPr lang="en-US" altLang="zh-CN" sz="2000" dirty="0"/>
          </a:p>
        </p:txBody>
      </p:sp>
      <p:pic>
        <p:nvPicPr>
          <p:cNvPr id="17" name="图片 16">
            <a:extLst>
              <a:ext uri="{FF2B5EF4-FFF2-40B4-BE49-F238E27FC236}">
                <a16:creationId xmlns:a16="http://schemas.microsoft.com/office/drawing/2014/main" id="{6CF8A57F-9AF8-4D47-9FA5-8DE6C2614D1A}"/>
              </a:ext>
            </a:extLst>
          </p:cNvPr>
          <p:cNvPicPr>
            <a:picLocks noChangeAspect="1"/>
          </p:cNvPicPr>
          <p:nvPr/>
        </p:nvPicPr>
        <p:blipFill>
          <a:blip r:embed="rId3"/>
          <a:stretch>
            <a:fillRect/>
          </a:stretch>
        </p:blipFill>
        <p:spPr>
          <a:xfrm>
            <a:off x="899592" y="2509963"/>
            <a:ext cx="6845505" cy="834355"/>
          </a:xfrm>
          <a:prstGeom prst="rect">
            <a:avLst/>
          </a:prstGeom>
        </p:spPr>
      </p:pic>
      <p:pic>
        <p:nvPicPr>
          <p:cNvPr id="18" name="图片 17">
            <a:extLst>
              <a:ext uri="{FF2B5EF4-FFF2-40B4-BE49-F238E27FC236}">
                <a16:creationId xmlns:a16="http://schemas.microsoft.com/office/drawing/2014/main" id="{96E73285-492E-4B2A-8711-F662D8BCD0F9}"/>
              </a:ext>
            </a:extLst>
          </p:cNvPr>
          <p:cNvPicPr>
            <a:picLocks noChangeAspect="1"/>
          </p:cNvPicPr>
          <p:nvPr/>
        </p:nvPicPr>
        <p:blipFill>
          <a:blip r:embed="rId4"/>
          <a:stretch>
            <a:fillRect/>
          </a:stretch>
        </p:blipFill>
        <p:spPr>
          <a:xfrm>
            <a:off x="467544" y="3431442"/>
            <a:ext cx="6300192" cy="2844209"/>
          </a:xfrm>
          <a:prstGeom prst="rect">
            <a:avLst/>
          </a:prstGeom>
        </p:spPr>
      </p:pic>
    </p:spTree>
    <p:extLst>
      <p:ext uri="{BB962C8B-B14F-4D97-AF65-F5344CB8AC3E}">
        <p14:creationId xmlns:p14="http://schemas.microsoft.com/office/powerpoint/2010/main" val="355438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26</a:t>
            </a:fld>
            <a:endParaRPr lang="en-US" altLang="zh-CN" sz="2800" dirty="0"/>
          </a:p>
        </p:txBody>
      </p:sp>
      <p:sp>
        <p:nvSpPr>
          <p:cNvPr id="11"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13" name="TextBox 12"/>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p:sp>
        <p:nvSpPr>
          <p:cNvPr id="14" name="TextBox 13"/>
          <p:cNvSpPr txBox="1"/>
          <p:nvPr/>
        </p:nvSpPr>
        <p:spPr>
          <a:xfrm>
            <a:off x="395535" y="2132856"/>
            <a:ext cx="7992889"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各维度不相关的正态分布（续）</a:t>
            </a:r>
            <a:endParaRPr lang="en-US" altLang="zh-CN" sz="2000" dirty="0"/>
          </a:p>
        </p:txBody>
      </p:sp>
      <p:pic>
        <p:nvPicPr>
          <p:cNvPr id="2" name="图片 1">
            <a:extLst>
              <a:ext uri="{FF2B5EF4-FFF2-40B4-BE49-F238E27FC236}">
                <a16:creationId xmlns:a16="http://schemas.microsoft.com/office/drawing/2014/main" id="{E186C474-8EB0-46BC-BC90-DD89D067BC1D}"/>
              </a:ext>
            </a:extLst>
          </p:cNvPr>
          <p:cNvPicPr>
            <a:picLocks noChangeAspect="1"/>
          </p:cNvPicPr>
          <p:nvPr/>
        </p:nvPicPr>
        <p:blipFill>
          <a:blip r:embed="rId3"/>
          <a:stretch>
            <a:fillRect/>
          </a:stretch>
        </p:blipFill>
        <p:spPr>
          <a:xfrm>
            <a:off x="1569401" y="2547165"/>
            <a:ext cx="5110336" cy="1571929"/>
          </a:xfrm>
          <a:prstGeom prst="rect">
            <a:avLst/>
          </a:prstGeom>
        </p:spPr>
      </p:pic>
      <p:pic>
        <p:nvPicPr>
          <p:cNvPr id="3" name="图片 2">
            <a:extLst>
              <a:ext uri="{FF2B5EF4-FFF2-40B4-BE49-F238E27FC236}">
                <a16:creationId xmlns:a16="http://schemas.microsoft.com/office/drawing/2014/main" id="{CFAD4388-7BB1-427E-BC84-76D766A7933C}"/>
              </a:ext>
            </a:extLst>
          </p:cNvPr>
          <p:cNvPicPr>
            <a:picLocks noChangeAspect="1"/>
          </p:cNvPicPr>
          <p:nvPr/>
        </p:nvPicPr>
        <p:blipFill>
          <a:blip r:embed="rId4"/>
          <a:stretch>
            <a:fillRect/>
          </a:stretch>
        </p:blipFill>
        <p:spPr>
          <a:xfrm>
            <a:off x="539552" y="4410787"/>
            <a:ext cx="8316416" cy="1389227"/>
          </a:xfrm>
          <a:prstGeom prst="rect">
            <a:avLst/>
          </a:prstGeom>
        </p:spPr>
      </p:pic>
    </p:spTree>
    <p:extLst>
      <p:ext uri="{BB962C8B-B14F-4D97-AF65-F5344CB8AC3E}">
        <p14:creationId xmlns:p14="http://schemas.microsoft.com/office/powerpoint/2010/main" val="395433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27</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7" name="TextBox 6"/>
          <p:cNvSpPr txBox="1"/>
          <p:nvPr/>
        </p:nvSpPr>
        <p:spPr>
          <a:xfrm>
            <a:off x="323528" y="1541982"/>
            <a:ext cx="3801041" cy="461665"/>
          </a:xfrm>
          <a:prstGeom prst="rect">
            <a:avLst/>
          </a:prstGeom>
          <a:noFill/>
        </p:spPr>
        <p:txBody>
          <a:bodyPr wrap="none" rtlCol="0">
            <a:spAutoFit/>
          </a:bodyPr>
          <a:lstStyle/>
          <a:p>
            <a:r>
              <a:rPr lang="zh-CN" altLang="en-US" sz="2400" dirty="0"/>
              <a:t>补充</a:t>
            </a:r>
            <a:r>
              <a:rPr lang="en-US" altLang="zh-CN" sz="2400" dirty="0"/>
              <a:t>2 </a:t>
            </a:r>
            <a:r>
              <a:rPr lang="zh-CN" altLang="en-US" sz="2400" dirty="0"/>
              <a:t>概率分类的数学基础</a:t>
            </a:r>
          </a:p>
        </p:txBody>
      </p:sp>
      <mc:AlternateContent xmlns:mc="http://schemas.openxmlformats.org/markup-compatibility/2006" xmlns:a14="http://schemas.microsoft.com/office/drawing/2010/main">
        <mc:Choice Requires="a14">
          <p:sp>
            <p:nvSpPr>
              <p:cNvPr id="8" name="TextBox 7"/>
              <p:cNvSpPr txBox="1"/>
              <p:nvPr/>
            </p:nvSpPr>
            <p:spPr>
              <a:xfrm>
                <a:off x="395535" y="2132856"/>
                <a:ext cx="7992889" cy="163121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正态分布（续）</a:t>
                </a:r>
                <a:r>
                  <a:rPr lang="en-US" altLang="zh-CN" sz="2000" dirty="0"/>
                  <a:t>-</a:t>
                </a:r>
                <a:r>
                  <a:rPr lang="zh-CN" altLang="en-US" sz="2000" dirty="0"/>
                  <a:t>性质</a:t>
                </a:r>
                <a:endParaRPr lang="en-US" altLang="zh-CN" sz="2000" dirty="0"/>
              </a:p>
              <a:p>
                <a:pPr marL="800100" lvl="1" indent="-342900">
                  <a:buFont typeface="Wingdings" panose="05000000000000000000" pitchFamily="2" charset="2"/>
                  <a:buChar char="l"/>
                </a:pPr>
                <a:r>
                  <a:rPr lang="zh-CN" altLang="en-US" sz="2000" dirty="0"/>
                  <a:t>分布函数完全由</a:t>
                </a:r>
                <a14:m>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𝜇</m:t>
                        </m:r>
                      </m:e>
                    </m:acc>
                  </m:oMath>
                </a14:m>
                <a:r>
                  <a:rPr lang="zh-CN" altLang="en-US" sz="2000" dirty="0"/>
                  <a:t>和</a:t>
                </a:r>
                <a14:m>
                  <m:oMath xmlns:m="http://schemas.openxmlformats.org/officeDocument/2006/math">
                    <m:nary>
                      <m:naryPr>
                        <m:chr m:val="∑"/>
                        <m:subHide m:val="on"/>
                        <m:supHide m:val="on"/>
                        <m:ctrlPr>
                          <a:rPr lang="zh-CN" altLang="en-US" sz="2000" i="1">
                            <a:latin typeface="Cambria Math" panose="02040503050406030204" pitchFamily="18" charset="0"/>
                          </a:rPr>
                        </m:ctrlPr>
                      </m:naryPr>
                      <m:sub/>
                      <m:sup/>
                      <m:e>
                        <m:r>
                          <a:rPr lang="en-US" altLang="zh-CN" sz="2000" i="1">
                            <a:latin typeface="Cambria Math"/>
                          </a:rPr>
                          <m:t> </m:t>
                        </m:r>
                      </m:e>
                    </m:nary>
                  </m:oMath>
                </a14:m>
                <a:r>
                  <a:rPr lang="zh-CN" altLang="en-US" sz="2000" dirty="0"/>
                  <a:t>确定</a:t>
                </a:r>
                <a:endParaRPr lang="en-US" altLang="zh-CN" sz="2000" dirty="0"/>
              </a:p>
              <a:p>
                <a:pPr marL="800100" lvl="1" indent="-342900">
                  <a:buFont typeface="Wingdings" panose="05000000000000000000" pitchFamily="2" charset="2"/>
                  <a:buChar char="l"/>
                </a:pPr>
                <a:r>
                  <a:rPr lang="zh-CN" altLang="en-US" sz="2000" dirty="0"/>
                  <a:t>不相关等价于独立</a:t>
                </a:r>
                <a:endParaRPr lang="en-US" altLang="zh-CN" sz="2000" dirty="0"/>
              </a:p>
              <a:p>
                <a:pPr marL="800100" lvl="1" indent="-342900">
                  <a:buFont typeface="Wingdings" panose="05000000000000000000" pitchFamily="2" charset="2"/>
                  <a:buChar char="l"/>
                </a:pPr>
                <a:r>
                  <a:rPr lang="zh-CN" altLang="en-US" sz="2000" dirty="0"/>
                  <a:t>正态分布随机矢量的线性变换仍为正态随机矢量</a:t>
                </a:r>
                <a:endParaRPr lang="en-US" altLang="zh-CN" sz="2000" dirty="0"/>
              </a:p>
              <a:p>
                <a:pPr marL="800100" lvl="1" indent="-342900">
                  <a:buFont typeface="Wingdings" panose="05000000000000000000" pitchFamily="2" charset="2"/>
                  <a:buChar char="l"/>
                </a:pPr>
                <a:endParaRPr lang="en-US" altLang="zh-C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95535" y="2132856"/>
                <a:ext cx="7992889" cy="1631216"/>
              </a:xfrm>
              <a:prstGeom prst="rect">
                <a:avLst/>
              </a:prstGeom>
              <a:blipFill rotWithShape="1">
                <a:blip r:embed="rId3"/>
                <a:stretch>
                  <a:fillRect l="-686" t="-10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735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28</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7" name="TextBox 6"/>
              <p:cNvSpPr txBox="1"/>
              <p:nvPr/>
            </p:nvSpPr>
            <p:spPr>
              <a:xfrm>
                <a:off x="395535" y="2132856"/>
                <a:ext cx="7992889" cy="101662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计算向量的内积</a:t>
                </a:r>
                <a:endParaRPr lang="en-US" altLang="zh-CN" sz="2000" dirty="0"/>
              </a:p>
              <a:p>
                <a:pPr marL="800100" lvl="1" indent="-342900">
                  <a:buFont typeface="Wingdings" panose="05000000000000000000" pitchFamily="2" charset="2"/>
                  <a:buChar char="l"/>
                </a:pPr>
                <a:r>
                  <a:rPr lang="en-US" altLang="zh-CN" sz="2000" dirty="0"/>
                  <a:t> </a:t>
                </a:r>
                <a:r>
                  <a:rPr lang="zh-CN" altLang="en-US" sz="2000" dirty="0"/>
                  <a:t>设任意两个</a:t>
                </a:r>
                <a:r>
                  <a:rPr lang="en-US" altLang="zh-CN" sz="2000" dirty="0"/>
                  <a:t>n</a:t>
                </a:r>
                <a:r>
                  <a:rPr lang="zh-CN" altLang="en-US" sz="2000" dirty="0"/>
                  <a:t>维向量</a:t>
                </a:r>
                <a14:m>
                  <m:oMath xmlns:m="http://schemas.openxmlformats.org/officeDocument/2006/math">
                    <m:r>
                      <a:rPr lang="en-US" altLang="zh-CN" sz="2000" b="0" i="1" smtClean="0">
                        <a:latin typeface="Cambria Math"/>
                      </a:rPr>
                      <m:t>𝑋</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𝑛</m:t>
                        </m:r>
                      </m:sub>
                    </m:sSub>
                    <m:r>
                      <a:rPr lang="en-US" altLang="zh-CN" sz="2000" b="0" i="1" smtClean="0">
                        <a:latin typeface="Cambria Math"/>
                      </a:rPr>
                      <m:t>}</m:t>
                    </m:r>
                    <m:r>
                      <a:rPr lang="en-US" altLang="zh-CN" sz="2000" b="0" i="1" smtClean="0">
                        <a:latin typeface="Cambria Math" panose="02040503050406030204" pitchFamily="18" charset="0"/>
                      </a:rPr>
                      <m:t>′</m:t>
                    </m:r>
                  </m:oMath>
                </a14:m>
                <a:r>
                  <a:rPr lang="zh-CN" altLang="en-US" sz="2000" dirty="0"/>
                  <a:t>，</a:t>
                </a:r>
                <a:r>
                  <a:rPr lang="en-US" altLang="zh-CN" sz="2000" dirty="0"/>
                  <a:t> </a:t>
                </a:r>
                <a14:m>
                  <m:oMath xmlns:m="http://schemas.openxmlformats.org/officeDocument/2006/math">
                    <m:r>
                      <m:rPr>
                        <m:sty m:val="p"/>
                      </m:rPr>
                      <a:rPr lang="en-US" altLang="zh-CN" sz="2000" b="0" i="0" smtClean="0">
                        <a:latin typeface="Cambria Math"/>
                      </a:rPr>
                      <m:t>Y</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a:rPr>
                          <m:t>𝑦</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a:rPr>
                          <m:t>𝑦</m:t>
                        </m:r>
                      </m:e>
                      <m:sub>
                        <m:r>
                          <a:rPr lang="en-US" altLang="zh-CN" sz="2000" i="1">
                            <a:latin typeface="Cambria Math"/>
                          </a:rPr>
                          <m:t>𝑛</m:t>
                        </m:r>
                      </m:sub>
                    </m:sSub>
                    <m:r>
                      <a:rPr lang="en-US" altLang="zh-CN" sz="2000" i="1">
                        <a:latin typeface="Cambria Math"/>
                      </a:rPr>
                      <m:t>}</m:t>
                    </m:r>
                    <m:r>
                      <a:rPr lang="en-US" altLang="zh-CN" sz="2000" b="0" i="1" smtClean="0">
                        <a:latin typeface="Cambria Math" panose="02040503050406030204" pitchFamily="18" charset="0"/>
                      </a:rPr>
                      <m:t>′</m:t>
                    </m:r>
                    <m:r>
                      <a:rPr lang="en-US" altLang="zh-CN" sz="2000" i="1">
                        <a:latin typeface="Cambria Math"/>
                      </a:rPr>
                      <m:t> </m:t>
                    </m:r>
                  </m:oMath>
                </a14:m>
                <a:r>
                  <a:rPr lang="zh-CN" altLang="en-US" sz="2000" dirty="0"/>
                  <a:t>，其内积为</a:t>
                </a:r>
                <a14:m>
                  <m:oMath xmlns:m="http://schemas.openxmlformats.org/officeDocument/2006/math">
                    <m:r>
                      <a:rPr lang="en-US" altLang="zh-CN" sz="2000" b="0" i="0" smtClean="0">
                        <a:latin typeface="Cambria Math"/>
                      </a:rPr>
                      <m:t>(</m:t>
                    </m:r>
                    <m:r>
                      <a:rPr lang="en-US" altLang="zh-CN" sz="2000" b="0" i="1" smtClean="0">
                        <a:latin typeface="Cambria Math"/>
                      </a:rPr>
                      <m:t>𝑋</m:t>
                    </m:r>
                    <m:r>
                      <a:rPr lang="en-US" altLang="zh-CN" sz="2000" b="0" i="1" smtClean="0">
                        <a:latin typeface="Cambria Math"/>
                      </a:rPr>
                      <m:t>,</m:t>
                    </m:r>
                    <m:r>
                      <a:rPr lang="en-US" altLang="zh-CN" sz="2000" b="0" i="1" smtClean="0">
                        <a:latin typeface="Cambria Math"/>
                      </a:rPr>
                      <m:t>𝑌</m:t>
                    </m:r>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𝑛</m:t>
                        </m:r>
                      </m:sup>
                      <m:e>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a:rPr>
                              <m:t>𝑦</m:t>
                            </m:r>
                          </m:e>
                          <m:sub>
                            <m:r>
                              <a:rPr lang="en-US" altLang="zh-CN" sz="2000" b="0" i="1" smtClean="0">
                                <a:latin typeface="Cambria Math"/>
                              </a:rPr>
                              <m:t>𝑖</m:t>
                            </m:r>
                          </m:sub>
                        </m:sSub>
                      </m:e>
                    </m:nary>
                  </m:oMath>
                </a14:m>
                <a:endParaRPr lang="en-US" altLang="zh-C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5" y="2132856"/>
                <a:ext cx="7992889" cy="1016625"/>
              </a:xfrm>
              <a:prstGeom prst="rect">
                <a:avLst/>
              </a:prstGeom>
              <a:blipFill>
                <a:blip r:embed="rId3"/>
                <a:stretch>
                  <a:fillRect l="-686" t="-4790" r="-381" b="-718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115616" y="3717032"/>
                <a:ext cx="5608715" cy="400110"/>
              </a:xfrm>
              <a:prstGeom prst="rect">
                <a:avLst/>
              </a:prstGeom>
              <a:noFill/>
            </p:spPr>
            <p:txBody>
              <a:bodyPr wrap="none" rtlCol="0">
                <a:spAutoFit/>
              </a:bodyPr>
              <a:lstStyle/>
              <a:p>
                <a:r>
                  <a:rPr lang="zh-CN" altLang="en-US" sz="2000" dirty="0"/>
                  <a:t>例子：请口算</a:t>
                </a:r>
                <a14:m>
                  <m:oMath xmlns:m="http://schemas.openxmlformats.org/officeDocument/2006/math">
                    <m:r>
                      <a:rPr lang="en-US" altLang="zh-CN" sz="2000" i="1">
                        <a:latin typeface="Cambria Math"/>
                      </a:rPr>
                      <m:t>𝑋</m:t>
                    </m:r>
                    <m:r>
                      <a:rPr lang="en-US" altLang="zh-CN" sz="2000" i="1">
                        <a:latin typeface="Cambria Math"/>
                      </a:rPr>
                      <m:t>={1,2,3}′</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1,1</m:t>
                    </m:r>
                    <m:r>
                      <a:rPr lang="en-US" altLang="zh-CN" sz="2000" i="1">
                        <a:latin typeface="Cambria Math"/>
                      </a:rPr>
                      <m:t>}</m:t>
                    </m:r>
                    <m:r>
                      <a:rPr lang="en-US" altLang="zh-CN" sz="2000" b="0" i="1" smtClean="0">
                        <a:latin typeface="Cambria Math" panose="02040503050406030204" pitchFamily="18" charset="0"/>
                      </a:rPr>
                      <m:t>′</m:t>
                    </m:r>
                  </m:oMath>
                </a14:m>
                <a:r>
                  <a:rPr lang="zh-CN" altLang="en-US" sz="2000" dirty="0"/>
                  <a:t>的内积。</a:t>
                </a:r>
              </a:p>
            </p:txBody>
          </p:sp>
        </mc:Choice>
        <mc:Fallback xmlns="">
          <p:sp>
            <p:nvSpPr>
              <p:cNvPr id="2" name="TextBox 1"/>
              <p:cNvSpPr txBox="1">
                <a:spLocks noRot="1" noChangeAspect="1" noMove="1" noResize="1" noEditPoints="1" noAdjustHandles="1" noChangeArrowheads="1" noChangeShapeType="1" noTextEdit="1"/>
              </p:cNvSpPr>
              <p:nvPr/>
            </p:nvSpPr>
            <p:spPr>
              <a:xfrm>
                <a:off x="1115616" y="3717032"/>
                <a:ext cx="5608715" cy="400110"/>
              </a:xfrm>
              <a:prstGeom prst="rect">
                <a:avLst/>
              </a:prstGeom>
              <a:blipFill>
                <a:blip r:embed="rId4"/>
                <a:stretch>
                  <a:fillRect l="-1087" t="-12308" r="-217" b="-24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364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29</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7" name="TextBox 6"/>
              <p:cNvSpPr txBox="1"/>
              <p:nvPr/>
            </p:nvSpPr>
            <p:spPr>
              <a:xfrm>
                <a:off x="395535" y="2132856"/>
                <a:ext cx="7992889" cy="23378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计算向量的外积</a:t>
                </a:r>
                <a:endParaRPr lang="en-US" altLang="zh-CN" sz="2000" dirty="0"/>
              </a:p>
              <a:p>
                <a:pPr marL="800100" lvl="1" indent="-342900">
                  <a:buFont typeface="Wingdings" panose="05000000000000000000" pitchFamily="2" charset="2"/>
                  <a:buChar char="l"/>
                </a:pPr>
                <a:r>
                  <a:rPr lang="en-US" altLang="zh-CN" sz="2000" dirty="0"/>
                  <a:t> </a:t>
                </a:r>
                <a:r>
                  <a:rPr lang="zh-CN" altLang="en-US" sz="2000" dirty="0"/>
                  <a:t>为简单起见，设任意两个</a:t>
                </a:r>
                <a:r>
                  <a:rPr lang="en-US" altLang="zh-CN" sz="2000" dirty="0"/>
                  <a:t>3</a:t>
                </a:r>
                <a:r>
                  <a:rPr lang="zh-CN" altLang="en-US" sz="2000" dirty="0"/>
                  <a:t>维向量</a:t>
                </a:r>
                <a14:m>
                  <m:oMath xmlns:m="http://schemas.openxmlformats.org/officeDocument/2006/math">
                    <m:r>
                      <a:rPr lang="en-US" altLang="zh-CN" sz="2000" b="0" i="1" smtClean="0">
                        <a:latin typeface="Cambria Math"/>
                      </a:rPr>
                      <m:t>𝑋</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2</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3</m:t>
                        </m:r>
                      </m:sub>
                    </m:sSub>
                    <m:r>
                      <a:rPr lang="en-US" altLang="zh-CN" sz="2000" b="0" i="1" smtClean="0">
                        <a:latin typeface="Cambria Math"/>
                      </a:rPr>
                      <m:t>}</m:t>
                    </m:r>
                    <m:r>
                      <a:rPr lang="en-US" altLang="zh-CN" sz="2000" b="0" i="0" smtClean="0">
                        <a:latin typeface="Cambria Math" panose="02040503050406030204" pitchFamily="18" charset="0"/>
                      </a:rPr>
                      <m:t>′</m:t>
                    </m:r>
                  </m:oMath>
                </a14:m>
                <a:r>
                  <a:rPr lang="zh-CN" altLang="en-US" sz="2000" dirty="0"/>
                  <a:t>，</a:t>
                </a:r>
                <a:r>
                  <a:rPr lang="en-US" altLang="zh-CN" sz="2000" dirty="0"/>
                  <a:t> </a:t>
                </a:r>
                <a14:m>
                  <m:oMath xmlns:m="http://schemas.openxmlformats.org/officeDocument/2006/math">
                    <m:r>
                      <m:rPr>
                        <m:sty m:val="p"/>
                      </m:rPr>
                      <a:rPr lang="en-US" altLang="zh-CN" sz="2000" b="0" i="0" smtClean="0">
                        <a:latin typeface="Cambria Math"/>
                      </a:rPr>
                      <m:t>Y</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a:rPr>
                          <m:t>𝑦</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2</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a:rPr>
                          <m:t>𝑦</m:t>
                        </m:r>
                      </m:e>
                      <m:sub>
                        <m:r>
                          <a:rPr lang="en-US" altLang="zh-CN" sz="2000" b="0" i="1" smtClean="0">
                            <a:latin typeface="Cambria Math"/>
                          </a:rPr>
                          <m:t>3</m:t>
                        </m:r>
                      </m:sub>
                    </m:sSub>
                    <m:r>
                      <a:rPr lang="en-US" altLang="zh-CN" sz="2000" i="1">
                        <a:latin typeface="Cambria Math"/>
                      </a:rPr>
                      <m:t>}</m:t>
                    </m:r>
                    <m:r>
                      <a:rPr lang="en-US" altLang="zh-CN" sz="2000" b="0" i="1" smtClean="0">
                        <a:latin typeface="Cambria Math" panose="02040503050406030204" pitchFamily="18" charset="0"/>
                      </a:rPr>
                      <m:t>′</m:t>
                    </m:r>
                    <m:r>
                      <a:rPr lang="en-US" altLang="zh-CN" sz="2000" i="1">
                        <a:latin typeface="Cambria Math"/>
                      </a:rPr>
                      <m:t> </m:t>
                    </m:r>
                  </m:oMath>
                </a14:m>
                <a:r>
                  <a:rPr lang="zh-CN" altLang="en-US" sz="2000" dirty="0"/>
                  <a:t>，其外积为</a:t>
                </a:r>
                <a14:m>
                  <m:oMath xmlns:m="http://schemas.openxmlformats.org/officeDocument/2006/math">
                    <m:r>
                      <m:rPr>
                        <m:sty m:val="p"/>
                      </m:rPr>
                      <a:rPr lang="en-US" altLang="zh-CN" sz="2000">
                        <a:latin typeface="Cambria Math"/>
                      </a:rPr>
                      <m:t>A</m:t>
                    </m:r>
                    <m:r>
                      <a:rPr lang="en-US" altLang="zh-CN" sz="2000" b="0" i="1" smtClean="0">
                        <a:latin typeface="Cambria Math"/>
                      </a:rPr>
                      <m:t>=</m:t>
                    </m:r>
                    <m:d>
                      <m:dPr>
                        <m:ctrlPr>
                          <a:rPr lang="en-US" altLang="zh-CN" sz="2000" b="0" i="1" smtClean="0">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2</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3</m:t>
                                  </m:r>
                                </m:sub>
                              </m:sSub>
                            </m:e>
                          </m:mr>
                        </m:m>
                      </m:e>
                    </m:d>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3</m:t>
                                  </m:r>
                                </m:sub>
                              </m:sSub>
                            </m:e>
                          </m:mr>
                        </m:m>
                      </m:e>
                    </m:d>
                    <m:r>
                      <a:rPr lang="en-US" altLang="zh-CN" sz="2000" b="0" i="1" smtClean="0">
                        <a:latin typeface="Cambria Math"/>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smtClean="0">
                                      <a:latin typeface="Cambria Math" panose="02040503050406030204" pitchFamily="18" charset="0"/>
                                    </a:rPr>
                                  </m:ctrlPr>
                                </m:sSubPr>
                                <m:e>
                                  <m:r>
                                    <a:rPr lang="en-US" altLang="zh-CN" sz="2000" b="0" i="1" smtClean="0">
                                      <a:latin typeface="Cambria Math"/>
                                    </a:rPr>
                                    <m:t>𝑦</m:t>
                                  </m:r>
                                </m:e>
                                <m:sub>
                                  <m:r>
                                    <a:rPr lang="en-US" altLang="zh-CN" sz="2000" b="0" i="1" smtClean="0">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3</m:t>
                                  </m:r>
                                </m:sub>
                              </m:sSub>
                            </m:e>
                          </m:mr>
                          <m:mr>
                            <m:e>
                              <m:sSub>
                                <m:sSubPr>
                                  <m:ctrlPr>
                                    <a:rPr lang="en-US" altLang="zh-CN" sz="2000" i="1" smtClean="0">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3</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b="0" i="1" smtClean="0">
                                      <a:latin typeface="Cambria Math"/>
                                    </a:rPr>
                                    <m:t>3</m:t>
                                  </m:r>
                                </m:sub>
                              </m:sSub>
                            </m:e>
                          </m:mr>
                        </m:m>
                      </m:e>
                    </m:d>
                  </m:oMath>
                </a14:m>
                <a:endParaRPr lang="en-US" altLang="zh-C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5" y="2132856"/>
                <a:ext cx="7992889" cy="2337884"/>
              </a:xfrm>
              <a:prstGeom prst="rect">
                <a:avLst/>
              </a:prstGeom>
              <a:blipFill>
                <a:blip r:embed="rId3"/>
                <a:stretch>
                  <a:fillRect l="-686" t="-20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187624" y="4437112"/>
                <a:ext cx="5608715" cy="400110"/>
              </a:xfrm>
              <a:prstGeom prst="rect">
                <a:avLst/>
              </a:prstGeom>
              <a:noFill/>
            </p:spPr>
            <p:txBody>
              <a:bodyPr wrap="none" rtlCol="0">
                <a:spAutoFit/>
              </a:bodyPr>
              <a:lstStyle/>
              <a:p>
                <a:r>
                  <a:rPr lang="zh-CN" altLang="en-US" sz="2000" dirty="0"/>
                  <a:t>例子：请口算</a:t>
                </a:r>
                <a14:m>
                  <m:oMath xmlns:m="http://schemas.openxmlformats.org/officeDocument/2006/math">
                    <m:r>
                      <a:rPr lang="en-US" altLang="zh-CN" sz="2000" i="1">
                        <a:latin typeface="Cambria Math"/>
                      </a:rPr>
                      <m:t>𝑋</m:t>
                    </m:r>
                    <m:r>
                      <a:rPr lang="en-US" altLang="zh-CN" sz="2000" i="1">
                        <a:latin typeface="Cambria Math"/>
                      </a:rPr>
                      <m:t>={1,2,3}′</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1,1</m:t>
                    </m:r>
                    <m:r>
                      <a:rPr lang="en-US" altLang="zh-CN" sz="2000" i="1">
                        <a:latin typeface="Cambria Math"/>
                      </a:rPr>
                      <m:t>}</m:t>
                    </m:r>
                    <m:r>
                      <a:rPr lang="en-US" altLang="zh-CN" sz="2000" b="0" i="1" smtClean="0">
                        <a:latin typeface="Cambria Math" panose="02040503050406030204" pitchFamily="18" charset="0"/>
                      </a:rPr>
                      <m:t>′</m:t>
                    </m:r>
                  </m:oMath>
                </a14:m>
                <a:r>
                  <a:rPr lang="zh-CN" altLang="en-US" sz="2000" dirty="0"/>
                  <a:t>的外积。</a:t>
                </a:r>
              </a:p>
            </p:txBody>
          </p:sp>
        </mc:Choice>
        <mc:Fallback xmlns="">
          <p:sp>
            <p:nvSpPr>
              <p:cNvPr id="2" name="TextBox 1"/>
              <p:cNvSpPr txBox="1">
                <a:spLocks noRot="1" noChangeAspect="1" noMove="1" noResize="1" noEditPoints="1" noAdjustHandles="1" noChangeArrowheads="1" noChangeShapeType="1" noTextEdit="1"/>
              </p:cNvSpPr>
              <p:nvPr/>
            </p:nvSpPr>
            <p:spPr>
              <a:xfrm>
                <a:off x="1187624" y="4437112"/>
                <a:ext cx="5608715" cy="400110"/>
              </a:xfrm>
              <a:prstGeom prst="rect">
                <a:avLst/>
              </a:prstGeom>
              <a:blipFill>
                <a:blip r:embed="rId4"/>
                <a:stretch>
                  <a:fillRect l="-1196" t="-12121" r="-109"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35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51203" name="Rectangle 2"/>
          <p:cNvSpPr>
            <a:spLocks noGrp="1" noChangeArrowheads="1"/>
          </p:cNvSpPr>
          <p:nvPr>
            <p:ph type="title"/>
          </p:nvPr>
        </p:nvSpPr>
        <p:spPr/>
        <p:txBody>
          <a:bodyPr/>
          <a:lstStyle/>
          <a:p>
            <a:r>
              <a:rPr lang="zh-CN" altLang="en-US" dirty="0"/>
              <a:t>上一讲回顾</a:t>
            </a:r>
            <a:endParaRPr lang="zh-CN" altLang="zh-CN" dirty="0"/>
          </a:p>
        </p:txBody>
      </p:sp>
      <p:sp>
        <p:nvSpPr>
          <p:cNvPr id="51204" name="Rectangle 3"/>
          <p:cNvSpPr>
            <a:spLocks noGrp="1" noChangeArrowheads="1"/>
          </p:cNvSpPr>
          <p:nvPr>
            <p:ph type="body" idx="1"/>
          </p:nvPr>
        </p:nvSpPr>
        <p:spPr>
          <a:xfrm>
            <a:off x="683568" y="1700808"/>
            <a:ext cx="7772400" cy="3240360"/>
          </a:xfrm>
        </p:spPr>
        <p:txBody>
          <a:bodyPr/>
          <a:lstStyle/>
          <a:p>
            <a:pPr eaLnBrk="1" hangingPunct="1"/>
            <a:r>
              <a:rPr lang="en-US" altLang="zh-CN" sz="2400" dirty="0"/>
              <a:t>1.3 </a:t>
            </a:r>
            <a:r>
              <a:rPr lang="zh-CN" altLang="en-US" sz="2400" dirty="0"/>
              <a:t>模式识别概述</a:t>
            </a:r>
            <a:endParaRPr lang="en-US" altLang="zh-CN" sz="2400" dirty="0"/>
          </a:p>
          <a:p>
            <a:pPr lvl="1"/>
            <a:r>
              <a:rPr lang="zh-CN" altLang="en-US" sz="2000" dirty="0"/>
              <a:t>能用自己的语言描述按理论分类的模式识别系统，并指出他们的差异</a:t>
            </a:r>
            <a:endParaRPr lang="en-US" altLang="zh-CN" sz="2000" dirty="0"/>
          </a:p>
          <a:p>
            <a:pPr lvl="1"/>
            <a:r>
              <a:rPr lang="zh-CN" altLang="en-US" sz="2000" dirty="0"/>
              <a:t>能用自己的语言描述按实现分类的模式识别系统，并指出他们的差异</a:t>
            </a:r>
            <a:endParaRPr lang="en-US" altLang="zh-CN" sz="2000" dirty="0"/>
          </a:p>
          <a:p>
            <a:r>
              <a:rPr lang="en-US" altLang="zh-CN" sz="2400" dirty="0"/>
              <a:t>1.4 </a:t>
            </a:r>
            <a:r>
              <a:rPr lang="zh-CN" altLang="en-US" sz="2400" dirty="0"/>
              <a:t>模式识别应用</a:t>
            </a:r>
            <a:endParaRPr lang="en-US" altLang="zh-CN" sz="2400" dirty="0"/>
          </a:p>
          <a:p>
            <a:pPr lvl="1"/>
            <a:r>
              <a:rPr lang="zh-CN" altLang="en-US" sz="2000" dirty="0"/>
              <a:t>了解宏观领域的模式识别应用</a:t>
            </a:r>
            <a:endParaRPr lang="en-US" altLang="zh-CN" sz="2000" dirty="0"/>
          </a:p>
          <a:p>
            <a:pPr lvl="1"/>
            <a:r>
              <a:rPr lang="zh-CN" altLang="en-US" sz="2000" dirty="0"/>
              <a:t>了解生物识别的模式识别应用</a:t>
            </a:r>
            <a:endParaRPr lang="en-US" altLang="zh-CN" sz="2000" dirty="0"/>
          </a:p>
        </p:txBody>
      </p:sp>
      <p:sp>
        <p:nvSpPr>
          <p:cNvPr id="51205" name="矩形 1"/>
          <p:cNvSpPr>
            <a:spLocks noChangeArrowheads="1"/>
          </p:cNvSpPr>
          <p:nvPr/>
        </p:nvSpPr>
        <p:spPr bwMode="auto">
          <a:xfrm>
            <a:off x="8646680" y="6373328"/>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3</a:t>
            </a:fld>
            <a:endParaRPr lang="en-US" altLang="zh-CN" sz="2800" dirty="0"/>
          </a:p>
        </p:txBody>
      </p:sp>
    </p:spTree>
    <p:extLst>
      <p:ext uri="{BB962C8B-B14F-4D97-AF65-F5344CB8AC3E}">
        <p14:creationId xmlns:p14="http://schemas.microsoft.com/office/powerpoint/2010/main" val="198188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30</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7" name="TextBox 6"/>
              <p:cNvSpPr txBox="1"/>
              <p:nvPr/>
            </p:nvSpPr>
            <p:spPr>
              <a:xfrm>
                <a:off x="395535" y="2132856"/>
                <a:ext cx="7992889" cy="104034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计算微商</a:t>
                </a:r>
                <a:endParaRPr lang="en-US" altLang="zh-CN" sz="2000" dirty="0"/>
              </a:p>
              <a:p>
                <a:pPr marL="800100" lvl="1" indent="-342900">
                  <a:buFont typeface="Wingdings" panose="05000000000000000000" pitchFamily="2" charset="2"/>
                  <a:buChar char="l"/>
                </a:pPr>
                <a:r>
                  <a:rPr lang="zh-CN" altLang="en-US" sz="2000" dirty="0"/>
                  <a:t>设任意两个</a:t>
                </a:r>
                <a:r>
                  <a:rPr lang="en-US" altLang="zh-CN" sz="2000" dirty="0"/>
                  <a:t>n</a:t>
                </a:r>
                <a:r>
                  <a:rPr lang="zh-CN" altLang="en-US" sz="2000" dirty="0"/>
                  <a:t>维向量</a:t>
                </a:r>
                <a14:m>
                  <m:oMath xmlns:m="http://schemas.openxmlformats.org/officeDocument/2006/math">
                    <m:r>
                      <a:rPr lang="en-US" altLang="zh-CN" sz="2000" i="1">
                        <a:latin typeface="Cambria Math"/>
                      </a:rPr>
                      <m:t>𝑋</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𝑛</m:t>
                        </m:r>
                      </m:sub>
                    </m:sSub>
                    <m:r>
                      <a:rPr lang="en-US" altLang="zh-CN" sz="2000" i="1">
                        <a:latin typeface="Cambria Math"/>
                      </a:rPr>
                      <m:t>}</m:t>
                    </m:r>
                  </m:oMath>
                </a14:m>
                <a:r>
                  <a:rPr lang="zh-CN" altLang="en-US" sz="2000" dirty="0"/>
                  <a:t>，</a:t>
                </a:r>
                <a:r>
                  <a:rPr lang="en-US" altLang="zh-CN" sz="2000" dirty="0"/>
                  <a:t> </a:t>
                </a:r>
                <a14:m>
                  <m:oMath xmlns:m="http://schemas.openxmlformats.org/officeDocument/2006/math">
                    <m:r>
                      <m:rPr>
                        <m:sty m:val="p"/>
                      </m:rPr>
                      <a:rPr lang="en-US" altLang="zh-CN" sz="2000">
                        <a:latin typeface="Cambria Math"/>
                      </a:rPr>
                      <m:t>Y</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𝑛</m:t>
                        </m:r>
                      </m:sub>
                    </m:sSub>
                    <m:r>
                      <a:rPr lang="en-US" altLang="zh-CN" sz="2000" i="1">
                        <a:latin typeface="Cambria Math"/>
                      </a:rPr>
                      <m:t>} </m:t>
                    </m:r>
                  </m:oMath>
                </a14:m>
                <a:r>
                  <a:rPr lang="zh-CN" altLang="en-US" sz="2000" dirty="0"/>
                  <a:t>，矩阵</a:t>
                </a:r>
                <a14:m>
                  <m:oMath xmlns:m="http://schemas.openxmlformats.org/officeDocument/2006/math">
                    <m:r>
                      <a:rPr lang="en-US" altLang="zh-CN" sz="2000" b="0" i="1" smtClean="0">
                        <a:latin typeface="Cambria Math"/>
                      </a:rPr>
                      <m:t>𝐴</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𝑖𝑗</m:t>
                            </m:r>
                          </m:sub>
                        </m:sSub>
                        <m:r>
                          <a:rPr lang="en-US" altLang="zh-CN" sz="2000" b="0" i="1" smtClean="0">
                            <a:latin typeface="Cambria Math"/>
                          </a:rPr>
                          <m:t>)</m:t>
                        </m:r>
                      </m:e>
                      <m:sub>
                        <m:r>
                          <a:rPr lang="en-US" altLang="zh-CN" sz="2000" b="0" i="1" smtClean="0">
                            <a:latin typeface="Cambria Math"/>
                          </a:rPr>
                          <m:t>𝑛</m:t>
                        </m:r>
                        <m:r>
                          <a:rPr lang="en-US" altLang="zh-CN" sz="2000" b="0" i="1" smtClean="0">
                            <a:latin typeface="Cambria Math"/>
                            <a:ea typeface="Cambria Math"/>
                          </a:rPr>
                          <m:t>×</m:t>
                        </m:r>
                        <m:r>
                          <a:rPr lang="en-US" altLang="zh-CN" sz="2000" b="0" i="1" smtClean="0">
                            <a:latin typeface="Cambria Math"/>
                            <a:ea typeface="Cambria Math"/>
                          </a:rPr>
                          <m:t>𝑛</m:t>
                        </m:r>
                      </m:sub>
                    </m:sSub>
                  </m:oMath>
                </a14:m>
                <a:r>
                  <a:rPr lang="zh-CN" altLang="en-US" sz="2000" dirty="0"/>
                  <a:t>，和标量</a:t>
                </a:r>
                <a:r>
                  <a:rPr lang="en-US" altLang="zh-CN" sz="2000" i="1" dirty="0"/>
                  <a:t>k</a:t>
                </a:r>
                <a:r>
                  <a:rPr lang="zh-CN" altLang="en-US" sz="2000" dirty="0"/>
                  <a:t>，则</a:t>
                </a:r>
                <a:endParaRPr lang="en-US" altLang="zh-C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5" y="2132856"/>
                <a:ext cx="7992889" cy="1040349"/>
              </a:xfrm>
              <a:prstGeom prst="rect">
                <a:avLst/>
              </a:prstGeom>
              <a:blipFill rotWithShape="1">
                <a:blip r:embed="rId2"/>
                <a:stretch>
                  <a:fillRect l="-686" t="-4094" b="-7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49536" y="3502192"/>
                <a:ext cx="8411277" cy="1553439"/>
              </a:xfrm>
              <a:prstGeom prst="rect">
                <a:avLst/>
              </a:prstGeom>
              <a:noFill/>
            </p:spPr>
            <p:txBody>
              <a:bodyPr wrap="none" rtlCol="0">
                <a:spAutoFit/>
              </a:bodyPr>
              <a:lstStyle/>
              <a:p>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a:rPr>
                          <m:t>𝑑𝑋</m:t>
                        </m:r>
                      </m:num>
                      <m:den>
                        <m:r>
                          <a:rPr lang="en-US" altLang="zh-CN" sz="2000" b="0" i="1" smtClean="0">
                            <a:latin typeface="Cambria Math"/>
                          </a:rPr>
                          <m:t>𝑑𝑘</m:t>
                        </m:r>
                      </m:den>
                    </m:f>
                    <m:r>
                      <a:rPr lang="en-US" altLang="zh-CN" sz="2000" b="0" i="1" smtClean="0">
                        <a:latin typeface="Cambria Math"/>
                      </a:rPr>
                      <m:t>=</m:t>
                    </m:r>
                    <m:d>
                      <m:dPr>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f>
                                <m:fPr>
                                  <m:ctrlPr>
                                    <a:rPr lang="en-US" altLang="zh-CN" sz="2000" b="0" i="1" smtClean="0">
                                      <a:latin typeface="Cambria Math" panose="02040503050406030204" pitchFamily="18" charset="0"/>
                                    </a:rPr>
                                  </m:ctrlPr>
                                </m:fPr>
                                <m:num>
                                  <m:r>
                                    <m:rPr>
                                      <m:brk m:alnAt="7"/>
                                    </m:rP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num>
                                <m:den>
                                  <m:r>
                                    <m:rPr>
                                      <m:brk m:alnAt="7"/>
                                    </m:rPr>
                                    <a:rPr lang="en-US" altLang="zh-CN" sz="2000" b="0" i="1" smtClean="0">
                                      <a:latin typeface="Cambria Math"/>
                                    </a:rPr>
                                    <m:t>𝜕</m:t>
                                  </m:r>
                                  <m:r>
                                    <a:rPr lang="en-US" altLang="zh-CN" sz="2000" b="0" i="1" smtClean="0">
                                      <a:latin typeface="Cambria Math"/>
                                    </a:rPr>
                                    <m:t>𝑘</m:t>
                                  </m:r>
                                </m:den>
                              </m:f>
                            </m:e>
                          </m:mr>
                          <m:mr>
                            <m:e>
                              <m:r>
                                <a:rPr lang="en-US" altLang="zh-CN" sz="2000" b="0" i="1" smtClean="0">
                                  <a:latin typeface="Cambria Math"/>
                                </a:rPr>
                                <m:t>…</m:t>
                              </m:r>
                            </m:e>
                          </m:mr>
                          <m:mr>
                            <m:e>
                              <m:f>
                                <m:fPr>
                                  <m:ctrlPr>
                                    <a:rPr lang="en-US" altLang="zh-CN" sz="2000" i="1">
                                      <a:latin typeface="Cambria Math" panose="02040503050406030204" pitchFamily="18" charset="0"/>
                                    </a:rPr>
                                  </m:ctrlPr>
                                </m:fPr>
                                <m:num>
                                  <m:r>
                                    <m:rPr>
                                      <m:brk m:alnAt="7"/>
                                    </m:rP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b="0" i="1" smtClean="0">
                                          <a:latin typeface="Cambria Math"/>
                                        </a:rPr>
                                        <m:t>𝑛</m:t>
                                      </m:r>
                                    </m:sub>
                                  </m:sSub>
                                </m:num>
                                <m:den>
                                  <m:r>
                                    <m:rPr>
                                      <m:brk m:alnAt="7"/>
                                    </m:rPr>
                                    <a:rPr lang="en-US" altLang="zh-CN" sz="2000" i="1">
                                      <a:latin typeface="Cambria Math"/>
                                    </a:rPr>
                                    <m:t>𝜕</m:t>
                                  </m:r>
                                  <m:r>
                                    <a:rPr lang="en-US" altLang="zh-CN" sz="2000" i="1">
                                      <a:latin typeface="Cambria Math"/>
                                    </a:rPr>
                                    <m:t>𝑘</m:t>
                                  </m:r>
                                </m:den>
                              </m:f>
                            </m:e>
                          </m:mr>
                        </m:m>
                      </m:e>
                    </m:d>
                  </m:oMath>
                </a14:m>
                <a:r>
                  <a:rPr lang="zh-CN" altLang="en-US" sz="2000" dirty="0"/>
                  <a:t>，</a:t>
                </a:r>
                <a:r>
                  <a:rPr lang="en-US" altLang="zh-CN" sz="2000" dirty="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a:rPr>
                          <m:t>𝑑</m:t>
                        </m:r>
                        <m:r>
                          <a:rPr lang="en-US" altLang="zh-CN" sz="2000" b="0" i="1" smtClean="0">
                            <a:latin typeface="Cambria Math"/>
                          </a:rPr>
                          <m:t>𝑘</m:t>
                        </m:r>
                      </m:num>
                      <m:den>
                        <m:r>
                          <a:rPr lang="en-US" altLang="zh-CN" sz="2000" i="1">
                            <a:latin typeface="Cambria Math"/>
                          </a:rPr>
                          <m:t>𝑑</m:t>
                        </m:r>
                        <m:r>
                          <a:rPr lang="en-US" altLang="zh-CN" sz="2000" b="0" i="1" smtClean="0">
                            <a:latin typeface="Cambria Math"/>
                          </a:rPr>
                          <m:t>𝑋</m:t>
                        </m:r>
                      </m:den>
                    </m:f>
                    <m:r>
                      <a:rPr lang="en-US" altLang="zh-CN" sz="2000" i="1">
                        <a:latin typeface="Cambria Math"/>
                      </a:rPr>
                      <m:t>=</m:t>
                    </m:r>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f>
                                <m:fPr>
                                  <m:ctrlPr>
                                    <a:rPr lang="en-US" altLang="zh-CN" sz="2000" i="1">
                                      <a:latin typeface="Cambria Math" panose="02040503050406030204" pitchFamily="18" charset="0"/>
                                    </a:rPr>
                                  </m:ctrlPr>
                                </m:fPr>
                                <m:num>
                                  <m:r>
                                    <m:rPr>
                                      <m:brk m:alnAt="7"/>
                                    </m:rPr>
                                    <a:rPr lang="en-US" altLang="zh-CN" sz="2000" i="1">
                                      <a:latin typeface="Cambria Math"/>
                                    </a:rPr>
                                    <m:t>𝜕</m:t>
                                  </m:r>
                                  <m:r>
                                    <a:rPr lang="en-US" altLang="zh-CN" sz="2000" b="0" i="1" smtClean="0">
                                      <a:latin typeface="Cambria Math"/>
                                    </a:rPr>
                                    <m:t>𝑘</m:t>
                                  </m:r>
                                </m:num>
                                <m:den>
                                  <m:r>
                                    <m:rPr>
                                      <m:brk m:alnAt="7"/>
                                    </m:rP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den>
                              </m:f>
                            </m:e>
                          </m:mr>
                          <m:mr>
                            <m:e>
                              <m:r>
                                <a:rPr lang="en-US" altLang="zh-CN" sz="2000" i="1">
                                  <a:latin typeface="Cambria Math"/>
                                </a:rPr>
                                <m:t>…</m:t>
                              </m:r>
                            </m:e>
                          </m:mr>
                          <m:mr>
                            <m:e>
                              <m:f>
                                <m:fPr>
                                  <m:ctrlPr>
                                    <a:rPr lang="en-US" altLang="zh-CN" sz="2000" i="1">
                                      <a:latin typeface="Cambria Math" panose="02040503050406030204" pitchFamily="18" charset="0"/>
                                    </a:rPr>
                                  </m:ctrlPr>
                                </m:fPr>
                                <m:num>
                                  <m:r>
                                    <m:rPr>
                                      <m:brk m:alnAt="7"/>
                                    </m:rPr>
                                    <a:rPr lang="en-US" altLang="zh-CN" sz="2000" i="1">
                                      <a:latin typeface="Cambria Math"/>
                                    </a:rPr>
                                    <m:t>𝜕</m:t>
                                  </m:r>
                                  <m:r>
                                    <a:rPr lang="en-US" altLang="zh-CN" sz="2000" b="0" i="1" smtClean="0">
                                      <a:latin typeface="Cambria Math"/>
                                    </a:rPr>
                                    <m:t>𝑘</m:t>
                                  </m:r>
                                </m:num>
                                <m:den>
                                  <m:r>
                                    <m:rPr>
                                      <m:brk m:alnAt="7"/>
                                    </m:rP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𝑛</m:t>
                                      </m:r>
                                    </m:sub>
                                  </m:sSub>
                                </m:den>
                              </m:f>
                            </m:e>
                          </m:mr>
                        </m:m>
                      </m:e>
                    </m:d>
                  </m:oMath>
                </a14:m>
                <a:r>
                  <a:rPr lang="zh-CN" altLang="en-US" sz="2000" dirty="0"/>
                  <a:t>，</a:t>
                </a:r>
                <a14:m>
                  <m:oMath xmlns:m="http://schemas.openxmlformats.org/officeDocument/2006/math">
                    <m:f>
                      <m:fPr>
                        <m:ctrlPr>
                          <a:rPr lang="en-US" altLang="zh-CN" sz="2000" i="1" dirty="0" smtClean="0">
                            <a:latin typeface="Cambria Math" panose="02040503050406030204" pitchFamily="18" charset="0"/>
                          </a:rPr>
                        </m:ctrlPr>
                      </m:fPr>
                      <m:num>
                        <m:r>
                          <a:rPr lang="en-US" altLang="zh-CN" sz="2000" i="1" dirty="0" smtClean="0">
                            <a:latin typeface="Cambria Math"/>
                          </a:rPr>
                          <m:t>𝑑</m:t>
                        </m:r>
                        <m:r>
                          <a:rPr lang="en-US" altLang="zh-CN" sz="2000" b="0" i="1" dirty="0" smtClean="0">
                            <a:latin typeface="Cambria Math"/>
                          </a:rPr>
                          <m:t>𝑘</m:t>
                        </m:r>
                      </m:num>
                      <m:den>
                        <m:r>
                          <a:rPr lang="en-US" altLang="zh-CN" sz="2000" i="1" dirty="0" smtClean="0">
                            <a:latin typeface="Cambria Math"/>
                          </a:rPr>
                          <m:t>𝑑</m:t>
                        </m:r>
                        <m:r>
                          <a:rPr lang="en-US" altLang="zh-CN" sz="2000" b="0" i="1" dirty="0" smtClean="0">
                            <a:latin typeface="Cambria Math"/>
                          </a:rPr>
                          <m:t>𝐴</m:t>
                        </m:r>
                      </m:den>
                    </m:f>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d>
                          <m:dPr>
                            <m:ctrlPr>
                              <a:rPr lang="en-US" altLang="zh-CN" sz="2000" b="0" i="1" dirty="0" smtClean="0">
                                <a:latin typeface="Cambria Math" panose="02040503050406030204" pitchFamily="18" charset="0"/>
                              </a:rPr>
                            </m:ctrlPr>
                          </m:dPr>
                          <m:e>
                            <m:f>
                              <m:fPr>
                                <m:ctrlPr>
                                  <a:rPr lang="en-US" altLang="zh-CN" sz="2000" b="0" i="1" dirty="0" smtClean="0">
                                    <a:latin typeface="Cambria Math" panose="02040503050406030204" pitchFamily="18" charset="0"/>
                                  </a:rPr>
                                </m:ctrlPr>
                              </m:fPr>
                              <m:num>
                                <m:r>
                                  <a:rPr lang="en-US" altLang="zh-CN" sz="2000" b="0" i="1" dirty="0" smtClean="0">
                                    <a:latin typeface="Cambria Math"/>
                                  </a:rPr>
                                  <m:t>𝜕</m:t>
                                </m:r>
                                <m:r>
                                  <a:rPr lang="en-US" altLang="zh-CN" sz="2000" b="0" i="1" dirty="0" smtClean="0">
                                    <a:latin typeface="Cambria Math"/>
                                  </a:rPr>
                                  <m:t>𝑘</m:t>
                                </m:r>
                              </m:num>
                              <m:den>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𝑎</m:t>
                                    </m:r>
                                  </m:e>
                                  <m:sub>
                                    <m:r>
                                      <a:rPr lang="en-US" altLang="zh-CN" sz="2000" b="0" i="1" dirty="0" smtClean="0">
                                        <a:latin typeface="Cambria Math"/>
                                      </a:rPr>
                                      <m:t>𝑖𝑗</m:t>
                                    </m:r>
                                  </m:sub>
                                </m:sSub>
                              </m:den>
                            </m:f>
                          </m:e>
                        </m:d>
                      </m:e>
                      <m:sub>
                        <m:r>
                          <a:rPr lang="en-US" altLang="zh-CN" sz="2000" b="0" i="1" dirty="0" smtClean="0">
                            <a:latin typeface="Cambria Math"/>
                          </a:rPr>
                          <m:t>𝑛</m:t>
                        </m:r>
                        <m:r>
                          <a:rPr lang="en-US" altLang="zh-CN" sz="2000" b="0" i="1" dirty="0" smtClean="0">
                            <a:latin typeface="Cambria Math"/>
                            <a:ea typeface="Cambria Math"/>
                          </a:rPr>
                          <m:t>×</m:t>
                        </m:r>
                        <m:r>
                          <a:rPr lang="en-US" altLang="zh-CN" sz="2000" b="0" i="1" dirty="0" smtClean="0">
                            <a:latin typeface="Cambria Math"/>
                            <a:ea typeface="Cambria Math"/>
                          </a:rPr>
                          <m:t>𝑛</m:t>
                        </m:r>
                      </m:sub>
                    </m:sSub>
                  </m:oMath>
                </a14:m>
                <a:r>
                  <a:rPr lang="zh-CN" altLang="en-US" sz="2000" dirty="0"/>
                  <a:t>，</a:t>
                </a:r>
                <a14:m>
                  <m:oMath xmlns:m="http://schemas.openxmlformats.org/officeDocument/2006/math">
                    <m:f>
                      <m:fPr>
                        <m:ctrlPr>
                          <a:rPr lang="en-US" altLang="zh-CN" sz="2000" i="1" dirty="0" smtClean="0">
                            <a:latin typeface="Cambria Math" panose="02040503050406030204" pitchFamily="18" charset="0"/>
                          </a:rPr>
                        </m:ctrlPr>
                      </m:fPr>
                      <m:num>
                        <m:r>
                          <a:rPr lang="en-US" altLang="zh-CN" sz="2000" i="1" dirty="0" smtClean="0">
                            <a:latin typeface="Cambria Math"/>
                          </a:rPr>
                          <m:t>𝑑</m:t>
                        </m:r>
                        <m:r>
                          <a:rPr lang="en-US" altLang="zh-CN" sz="2000" b="0" i="1" dirty="0" smtClean="0">
                            <a:latin typeface="Cambria Math"/>
                          </a:rPr>
                          <m:t>𝑋</m:t>
                        </m:r>
                      </m:num>
                      <m:den>
                        <m:r>
                          <a:rPr lang="en-US" altLang="zh-CN" sz="2000" i="1" dirty="0" smtClean="0">
                            <a:latin typeface="Cambria Math"/>
                          </a:rPr>
                          <m:t>𝑑</m:t>
                        </m:r>
                        <m:r>
                          <a:rPr lang="en-US" altLang="zh-CN" sz="2000" b="0" i="1" dirty="0" smtClean="0">
                            <a:latin typeface="Cambria Math"/>
                          </a:rPr>
                          <m:t>𝑌</m:t>
                        </m:r>
                      </m:den>
                    </m:f>
                    <m:r>
                      <a:rPr lang="en-US" altLang="zh-CN" sz="2000" b="0" i="1" dirty="0" smtClean="0">
                        <a:latin typeface="Cambria Math"/>
                      </a:rPr>
                      <m:t>=</m:t>
                    </m:r>
                    <m:d>
                      <m:dPr>
                        <m:ctrlPr>
                          <a:rPr lang="en-US" altLang="zh-CN" sz="2000" b="0" i="1" dirty="0" smtClean="0">
                            <a:latin typeface="Cambria Math" panose="02040503050406030204" pitchFamily="18" charset="0"/>
                          </a:rPr>
                        </m:ctrlPr>
                      </m:dPr>
                      <m:e>
                        <m:m>
                          <m:mPr>
                            <m:mcs>
                              <m:mc>
                                <m:mcPr>
                                  <m:count m:val="3"/>
                                  <m:mcJc m:val="center"/>
                                </m:mcPr>
                              </m:mc>
                            </m:mcs>
                            <m:ctrlPr>
                              <a:rPr lang="en-US" altLang="zh-CN" sz="2000" b="0" i="1" dirty="0" smtClean="0">
                                <a:latin typeface="Cambria Math" panose="02040503050406030204" pitchFamily="18" charset="0"/>
                              </a:rPr>
                            </m:ctrlPr>
                          </m:mPr>
                          <m:mr>
                            <m:e>
                              <m:f>
                                <m:fPr>
                                  <m:ctrlPr>
                                    <a:rPr lang="en-US" altLang="zh-CN" sz="2000" b="0" i="1" dirty="0" smtClean="0">
                                      <a:latin typeface="Cambria Math" panose="02040503050406030204" pitchFamily="18" charset="0"/>
                                    </a:rPr>
                                  </m:ctrlPr>
                                </m:fPr>
                                <m:num>
                                  <m:r>
                                    <m:rPr>
                                      <m:brk m:alnAt="7"/>
                                    </m:rP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1</m:t>
                                      </m:r>
                                    </m:sub>
                                  </m:sSub>
                                </m:num>
                                <m:den>
                                  <m:r>
                                    <m:rPr>
                                      <m:brk m:alnAt="7"/>
                                    </m:rP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𝑦</m:t>
                                      </m:r>
                                    </m:e>
                                    <m:sub>
                                      <m:r>
                                        <a:rPr lang="en-US" altLang="zh-CN" sz="2000" b="0" i="1" dirty="0" smtClean="0">
                                          <a:latin typeface="Cambria Math"/>
                                        </a:rPr>
                                        <m:t>1</m:t>
                                      </m:r>
                                    </m:sub>
                                  </m:sSub>
                                </m:den>
                              </m:f>
                              <m:r>
                                <m:rPr>
                                  <m:brk m:alnAt="7"/>
                                </m:rPr>
                                <a:rPr lang="en-US" altLang="zh-CN" sz="2000" b="0" i="1" dirty="0" smtClean="0">
                                  <a:latin typeface="Cambria Math"/>
                                </a:rPr>
                                <m:t> </m:t>
                              </m:r>
                              <m:r>
                                <a:rPr lang="en-US" altLang="zh-CN" sz="2000" b="0" i="1" dirty="0" smtClean="0">
                                  <a:latin typeface="Cambria Math"/>
                                </a:rPr>
                                <m:t>    </m:t>
                              </m:r>
                              <m:f>
                                <m:fPr>
                                  <m:ctrlPr>
                                    <a:rPr lang="en-US" altLang="zh-CN" sz="2000" i="1" dirty="0">
                                      <a:latin typeface="Cambria Math" panose="02040503050406030204" pitchFamily="18" charset="0"/>
                                    </a:rPr>
                                  </m:ctrlPr>
                                </m:fPr>
                                <m:num>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𝑥</m:t>
                                      </m:r>
                                    </m:e>
                                    <m:sub>
                                      <m:r>
                                        <a:rPr lang="en-US" altLang="zh-CN" sz="2000" i="1" dirty="0">
                                          <a:latin typeface="Cambria Math"/>
                                        </a:rPr>
                                        <m:t>1</m:t>
                                      </m:r>
                                    </m:sub>
                                  </m:sSub>
                                </m:num>
                                <m:den>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𝑦</m:t>
                                      </m:r>
                                    </m:e>
                                    <m:sub>
                                      <m:r>
                                        <a:rPr lang="en-US" altLang="zh-CN" sz="2000" b="0" i="1" dirty="0" smtClean="0">
                                          <a:latin typeface="Cambria Math"/>
                                        </a:rPr>
                                        <m:t>2</m:t>
                                      </m:r>
                                    </m:sub>
                                  </m:sSub>
                                </m:den>
                              </m:f>
                            </m:e>
                            <m:e>
                              <m:r>
                                <a:rPr lang="en-US" altLang="zh-CN" sz="2000" b="0" i="1" dirty="0" smtClean="0">
                                  <a:latin typeface="Cambria Math"/>
                                </a:rPr>
                                <m:t>⋯</m:t>
                              </m:r>
                            </m:e>
                            <m:e>
                              <m:f>
                                <m:fPr>
                                  <m:ctrlPr>
                                    <a:rPr lang="en-US" altLang="zh-CN" sz="2000" i="1" dirty="0">
                                      <a:latin typeface="Cambria Math" panose="02040503050406030204" pitchFamily="18" charset="0"/>
                                    </a:rPr>
                                  </m:ctrlPr>
                                </m:fPr>
                                <m:num>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𝑥</m:t>
                                      </m:r>
                                    </m:e>
                                    <m:sub>
                                      <m:r>
                                        <a:rPr lang="en-US" altLang="zh-CN" sz="2000" i="1" dirty="0">
                                          <a:latin typeface="Cambria Math"/>
                                        </a:rPr>
                                        <m:t>1</m:t>
                                      </m:r>
                                    </m:sub>
                                  </m:sSub>
                                </m:num>
                                <m:den>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𝑦</m:t>
                                      </m:r>
                                    </m:e>
                                    <m:sub>
                                      <m:r>
                                        <a:rPr lang="en-US" altLang="zh-CN" sz="2000" b="0" i="1" dirty="0" smtClean="0">
                                          <a:latin typeface="Cambria Math"/>
                                        </a:rPr>
                                        <m:t>𝑛</m:t>
                                      </m:r>
                                    </m:sub>
                                  </m:sSub>
                                </m:den>
                              </m:f>
                            </m:e>
                          </m:mr>
                          <m:mr>
                            <m:e>
                              <m:r>
                                <a:rPr lang="en-US" altLang="zh-CN" sz="2000" b="0" i="1" dirty="0" smtClean="0">
                                  <a:latin typeface="Cambria Math"/>
                                </a:rPr>
                                <m:t>⋮</m:t>
                              </m:r>
                            </m:e>
                            <m:e>
                              <m:r>
                                <a:rPr lang="en-US" altLang="zh-CN" sz="2000" b="0" i="1" dirty="0" smtClean="0">
                                  <a:latin typeface="Cambria Math"/>
                                </a:rPr>
                                <m:t>⋱</m:t>
                              </m:r>
                            </m:e>
                            <m:e>
                              <m:r>
                                <a:rPr lang="en-US" altLang="zh-CN" sz="2000" b="0" i="1" dirty="0" smtClean="0">
                                  <a:latin typeface="Cambria Math"/>
                                </a:rPr>
                                <m:t>⋮</m:t>
                              </m:r>
                            </m:e>
                          </m:mr>
                          <m:mr>
                            <m:e>
                              <m:f>
                                <m:fPr>
                                  <m:ctrlPr>
                                    <a:rPr lang="en-US" altLang="zh-CN" sz="2000" i="1" dirty="0">
                                      <a:latin typeface="Cambria Math" panose="02040503050406030204" pitchFamily="18" charset="0"/>
                                    </a:rPr>
                                  </m:ctrlPr>
                                </m:fPr>
                                <m:num>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𝑥</m:t>
                                      </m:r>
                                    </m:e>
                                    <m:sub>
                                      <m:r>
                                        <a:rPr lang="en-US" altLang="zh-CN" sz="2000" b="0" i="1" dirty="0" smtClean="0">
                                          <a:latin typeface="Cambria Math"/>
                                        </a:rPr>
                                        <m:t>𝑛</m:t>
                                      </m:r>
                                    </m:sub>
                                  </m:sSub>
                                </m:num>
                                <m:den>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𝑦</m:t>
                                      </m:r>
                                    </m:e>
                                    <m:sub>
                                      <m:r>
                                        <a:rPr lang="en-US" altLang="zh-CN" sz="2000" i="1" dirty="0">
                                          <a:latin typeface="Cambria Math"/>
                                        </a:rPr>
                                        <m:t>1</m:t>
                                      </m:r>
                                    </m:sub>
                                  </m:sSub>
                                </m:den>
                              </m:f>
                              <m:r>
                                <a:rPr lang="en-US" altLang="zh-CN" sz="2000" b="0" i="1" dirty="0" smtClean="0">
                                  <a:latin typeface="Cambria Math"/>
                                </a:rPr>
                                <m:t>     </m:t>
                              </m:r>
                              <m:f>
                                <m:fPr>
                                  <m:ctrlPr>
                                    <a:rPr lang="en-US" altLang="zh-CN" sz="2000" i="1" dirty="0">
                                      <a:latin typeface="Cambria Math" panose="02040503050406030204" pitchFamily="18" charset="0"/>
                                    </a:rPr>
                                  </m:ctrlPr>
                                </m:fPr>
                                <m:num>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𝑥</m:t>
                                      </m:r>
                                    </m:e>
                                    <m:sub>
                                      <m:r>
                                        <a:rPr lang="en-US" altLang="zh-CN" sz="2000" b="0" i="1" dirty="0" smtClean="0">
                                          <a:latin typeface="Cambria Math"/>
                                        </a:rPr>
                                        <m:t>𝑛</m:t>
                                      </m:r>
                                    </m:sub>
                                  </m:sSub>
                                </m:num>
                                <m:den>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𝑦</m:t>
                                      </m:r>
                                    </m:e>
                                    <m:sub>
                                      <m:r>
                                        <a:rPr lang="en-US" altLang="zh-CN" sz="2000" b="0" i="1" dirty="0" smtClean="0">
                                          <a:latin typeface="Cambria Math"/>
                                        </a:rPr>
                                        <m:t>2</m:t>
                                      </m:r>
                                    </m:sub>
                                  </m:sSub>
                                </m:den>
                              </m:f>
                            </m:e>
                            <m:e>
                              <m:r>
                                <a:rPr lang="en-US" altLang="zh-CN" sz="2000" b="0" i="1" dirty="0" smtClean="0">
                                  <a:latin typeface="Cambria Math"/>
                                </a:rPr>
                                <m:t>⋯</m:t>
                              </m:r>
                            </m:e>
                            <m:e>
                              <m:f>
                                <m:fPr>
                                  <m:ctrlPr>
                                    <a:rPr lang="en-US" altLang="zh-CN" sz="2000" i="1" dirty="0">
                                      <a:latin typeface="Cambria Math" panose="02040503050406030204" pitchFamily="18" charset="0"/>
                                    </a:rPr>
                                  </m:ctrlPr>
                                </m:fPr>
                                <m:num>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𝑥</m:t>
                                      </m:r>
                                    </m:e>
                                    <m:sub>
                                      <m:r>
                                        <a:rPr lang="en-US" altLang="zh-CN" sz="2000" b="0" i="1" dirty="0" smtClean="0">
                                          <a:latin typeface="Cambria Math"/>
                                        </a:rPr>
                                        <m:t>𝑛</m:t>
                                      </m:r>
                                    </m:sub>
                                  </m:sSub>
                                </m:num>
                                <m:den>
                                  <m:r>
                                    <m:rPr>
                                      <m:brk m:alnAt="7"/>
                                    </m:rPr>
                                    <a:rPr lang="en-US" altLang="zh-CN" sz="2000" i="1"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𝑦</m:t>
                                      </m:r>
                                    </m:e>
                                    <m:sub>
                                      <m:r>
                                        <a:rPr lang="en-US" altLang="zh-CN" sz="2000" b="0" i="1" dirty="0" smtClean="0">
                                          <a:latin typeface="Cambria Math"/>
                                        </a:rPr>
                                        <m:t>𝑛</m:t>
                                      </m:r>
                                    </m:sub>
                                  </m:sSub>
                                </m:den>
                              </m:f>
                            </m:e>
                          </m:mr>
                        </m:m>
                      </m:e>
                    </m:d>
                  </m:oMath>
                </a14:m>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549536" y="3502192"/>
                <a:ext cx="8411277" cy="1553439"/>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C67E2B8-151A-411C-B02F-0C7977F08047}"/>
                  </a:ext>
                </a:extLst>
              </p:cNvPr>
              <p:cNvSpPr txBox="1"/>
              <p:nvPr/>
            </p:nvSpPr>
            <p:spPr>
              <a:xfrm>
                <a:off x="3059832" y="5157192"/>
                <a:ext cx="3600646" cy="7957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计算</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𝑑</m:t>
                          </m:r>
                          <m:r>
                            <m:rPr>
                              <m:sty m:val="p"/>
                            </m:rPr>
                            <a:rPr lang="en-US" altLang="zh-CN" sz="2400" i="1" smtClean="0">
                              <a:latin typeface="Cambria Math" panose="02040503050406030204" pitchFamily="18" charset="0"/>
                            </a:rPr>
                            <m:t>X</m:t>
                          </m:r>
                        </m:den>
                      </m:f>
                      <m:r>
                        <a:rPr lang="en-US" altLang="zh-CN" sz="2400" b="0" i="1" smtClean="0">
                          <a:latin typeface="Cambria Math"/>
                        </a:rPr>
                        <m:t>=</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a:extLst>
                  <a:ext uri="{FF2B5EF4-FFF2-40B4-BE49-F238E27FC236}">
                    <a16:creationId xmlns:a16="http://schemas.microsoft.com/office/drawing/2014/main" id="{3C67E2B8-151A-411C-B02F-0C7977F08047}"/>
                  </a:ext>
                </a:extLst>
              </p:cNvPr>
              <p:cNvSpPr txBox="1">
                <a:spLocks noRot="1" noChangeAspect="1" noMove="1" noResize="1" noEditPoints="1" noAdjustHandles="1" noChangeArrowheads="1" noChangeShapeType="1" noTextEdit="1"/>
              </p:cNvSpPr>
              <p:nvPr/>
            </p:nvSpPr>
            <p:spPr>
              <a:xfrm>
                <a:off x="3059832" y="5157192"/>
                <a:ext cx="3600646" cy="79579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743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31</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7" name="TextBox 6"/>
              <p:cNvSpPr txBox="1"/>
              <p:nvPr/>
            </p:nvSpPr>
            <p:spPr>
              <a:xfrm>
                <a:off x="395535" y="2132856"/>
                <a:ext cx="7992889" cy="101662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计算矩阵的迹</a:t>
                </a:r>
                <a:endParaRPr lang="en-US" altLang="zh-CN" sz="2000" dirty="0"/>
              </a:p>
              <a:p>
                <a:pPr marL="800100" lvl="1" indent="-342900">
                  <a:buFont typeface="Wingdings" panose="05000000000000000000" pitchFamily="2" charset="2"/>
                  <a:buChar char="l"/>
                </a:pPr>
                <a:r>
                  <a:rPr lang="en-US" altLang="zh-CN" sz="2000" dirty="0"/>
                  <a:t> n</a:t>
                </a:r>
                <a:r>
                  <a:rPr lang="zh-CN" altLang="en-US" sz="2000" dirty="0"/>
                  <a:t>阶矩阵</a:t>
                </a:r>
                <a:r>
                  <a:rPr lang="en-US" altLang="zh-CN" sz="2000" dirty="0"/>
                  <a:t>A</a:t>
                </a:r>
                <a:r>
                  <a:rPr lang="zh-CN" altLang="en-US" sz="2000" dirty="0"/>
                  <a:t>的主对角线上各元素之和称为</a:t>
                </a:r>
                <a:r>
                  <a:rPr lang="en-US" altLang="zh-CN" sz="2000" dirty="0"/>
                  <a:t>A</a:t>
                </a:r>
                <a:r>
                  <a:rPr lang="zh-CN" altLang="en-US" sz="2000" dirty="0"/>
                  <a:t>的迹，记作</a:t>
                </a:r>
                <a14:m>
                  <m:oMath xmlns:m="http://schemas.openxmlformats.org/officeDocument/2006/math">
                    <m:r>
                      <a:rPr lang="en-US" altLang="zh-CN" sz="2000" b="0" i="1" smtClean="0">
                        <a:latin typeface="Cambria Math"/>
                      </a:rPr>
                      <m:t>𝑡𝑟</m:t>
                    </m:r>
                    <m:d>
                      <m:dPr>
                        <m:ctrlPr>
                          <a:rPr lang="en-US" altLang="zh-CN" sz="2000" b="0" i="1" smtClean="0">
                            <a:latin typeface="Cambria Math" panose="02040503050406030204" pitchFamily="18" charset="0"/>
                          </a:rPr>
                        </m:ctrlPr>
                      </m:dPr>
                      <m:e>
                        <m:r>
                          <a:rPr lang="en-US" altLang="zh-CN" sz="2000" b="0" i="1" smtClean="0">
                            <a:latin typeface="Cambria Math"/>
                          </a:rPr>
                          <m:t>𝐴</m:t>
                        </m:r>
                      </m:e>
                    </m:d>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𝑛</m:t>
                        </m:r>
                      </m:sup>
                      <m:e>
                        <m:sSub>
                          <m:sSubPr>
                            <m:ctrlPr>
                              <a:rPr lang="en-US" altLang="zh-CN" sz="2000" b="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𝑖𝑖</m:t>
                            </m:r>
                          </m:sub>
                        </m:sSub>
                      </m:e>
                    </m:nary>
                  </m:oMath>
                </a14:m>
                <a:endParaRPr lang="en-US" altLang="zh-C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5" y="2132856"/>
                <a:ext cx="7992889" cy="1016625"/>
              </a:xfrm>
              <a:prstGeom prst="rect">
                <a:avLst/>
              </a:prstGeom>
              <a:blipFill rotWithShape="1">
                <a:blip r:embed="rId2"/>
                <a:stretch>
                  <a:fillRect l="-686" t="-4192" b="-718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27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32</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p:sp>
        <p:nvSpPr>
          <p:cNvPr id="7" name="TextBox 6"/>
          <p:cNvSpPr txBox="1"/>
          <p:nvPr/>
        </p:nvSpPr>
        <p:spPr>
          <a:xfrm>
            <a:off x="395534" y="3212976"/>
            <a:ext cx="7992889" cy="1015663"/>
          </a:xfrm>
          <a:prstGeom prst="rect">
            <a:avLst/>
          </a:prstGeom>
          <a:noFill/>
        </p:spPr>
        <p:txBody>
          <a:bodyPr wrap="square" rtlCol="0">
            <a:spAutoFit/>
          </a:bodyPr>
          <a:lstStyle/>
          <a:p>
            <a:r>
              <a:rPr lang="zh-CN" altLang="en-US" sz="2000" dirty="0">
                <a:solidFill>
                  <a:srgbClr val="000000"/>
                </a:solidFill>
              </a:rPr>
              <a:t>代数余子式的计算方法为：</a:t>
            </a:r>
            <a:endParaRPr lang="en-US" altLang="zh-CN" sz="2000" dirty="0">
              <a:solidFill>
                <a:srgbClr val="000000"/>
              </a:solidFill>
            </a:endParaRPr>
          </a:p>
          <a:p>
            <a:r>
              <a:rPr lang="zh-CN" altLang="en-US" sz="2000" dirty="0">
                <a:solidFill>
                  <a:srgbClr val="000000"/>
                </a:solidFill>
              </a:rPr>
              <a:t>    划去</a:t>
            </a:r>
            <a:r>
              <a:rPr lang="en-US" altLang="zh-CN" sz="2000" i="1" dirty="0" err="1">
                <a:solidFill>
                  <a:srgbClr val="000000"/>
                </a:solidFill>
              </a:rPr>
              <a:t>a</a:t>
            </a:r>
            <a:r>
              <a:rPr lang="en-US" altLang="zh-CN" sz="2000" i="1" baseline="-25000" dirty="0" err="1">
                <a:solidFill>
                  <a:srgbClr val="000000"/>
                </a:solidFill>
              </a:rPr>
              <a:t>ij</a:t>
            </a:r>
            <a:r>
              <a:rPr lang="zh-CN" altLang="en-US" sz="2000" dirty="0">
                <a:solidFill>
                  <a:srgbClr val="000000"/>
                </a:solidFill>
              </a:rPr>
              <a:t>所在的行和列的元素，余下元素构成的行列式叫做</a:t>
            </a:r>
            <a:r>
              <a:rPr lang="en-US" altLang="zh-CN" sz="2000" i="1" dirty="0" err="1">
                <a:solidFill>
                  <a:srgbClr val="000000"/>
                </a:solidFill>
              </a:rPr>
              <a:t>a</a:t>
            </a:r>
            <a:r>
              <a:rPr lang="en-US" altLang="zh-CN" sz="2000" i="1" baseline="-25000" dirty="0" err="1">
                <a:solidFill>
                  <a:srgbClr val="000000"/>
                </a:solidFill>
              </a:rPr>
              <a:t>ij</a:t>
            </a:r>
            <a:r>
              <a:rPr lang="zh-CN" altLang="en-US" sz="2000" dirty="0">
                <a:solidFill>
                  <a:srgbClr val="000000"/>
                </a:solidFill>
              </a:rPr>
              <a:t>的余子式，记作</a:t>
            </a:r>
            <a:r>
              <a:rPr lang="en-US" altLang="zh-CN" sz="2000" i="1" dirty="0" err="1">
                <a:solidFill>
                  <a:srgbClr val="000000"/>
                </a:solidFill>
              </a:rPr>
              <a:t>M</a:t>
            </a:r>
            <a:r>
              <a:rPr lang="en-US" altLang="zh-CN" sz="2000" i="1" baseline="-25000" dirty="0" err="1">
                <a:solidFill>
                  <a:srgbClr val="000000"/>
                </a:solidFill>
              </a:rPr>
              <a:t>ij</a:t>
            </a:r>
            <a:r>
              <a:rPr lang="en-US" altLang="zh-CN" sz="2000" i="1" baseline="-25000" dirty="0">
                <a:solidFill>
                  <a:srgbClr val="000000"/>
                </a:solidFill>
              </a:rPr>
              <a:t> </a:t>
            </a:r>
            <a:r>
              <a:rPr lang="zh-CN" altLang="en-US" sz="2000" dirty="0">
                <a:solidFill>
                  <a:srgbClr val="000000"/>
                </a:solidFill>
              </a:rPr>
              <a:t>，将                       叫做元素</a:t>
            </a:r>
            <a:r>
              <a:rPr lang="en-US" altLang="zh-CN" sz="2000" i="1" dirty="0" err="1">
                <a:solidFill>
                  <a:srgbClr val="000000"/>
                </a:solidFill>
              </a:rPr>
              <a:t>a</a:t>
            </a:r>
            <a:r>
              <a:rPr lang="en-US" altLang="zh-CN" sz="2000" i="1" baseline="-25000" dirty="0" err="1">
                <a:solidFill>
                  <a:srgbClr val="000000"/>
                </a:solidFill>
              </a:rPr>
              <a:t>ij</a:t>
            </a:r>
            <a:r>
              <a:rPr lang="zh-CN" altLang="en-US" sz="2000" dirty="0">
                <a:solidFill>
                  <a:srgbClr val="000000"/>
                </a:solidFill>
              </a:rPr>
              <a:t>的代数余子式。</a:t>
            </a:r>
            <a:endParaRPr lang="zh-CN" altLang="en-US" sz="2000" i="1"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73262608"/>
              </p:ext>
            </p:extLst>
          </p:nvPr>
        </p:nvGraphicFramePr>
        <p:xfrm>
          <a:off x="2411760" y="3825414"/>
          <a:ext cx="1382712" cy="403225"/>
        </p:xfrm>
        <a:graphic>
          <a:graphicData uri="http://schemas.openxmlformats.org/presentationml/2006/ole">
            <mc:AlternateContent xmlns:mc="http://schemas.openxmlformats.org/markup-compatibility/2006">
              <mc:Choice xmlns:v="urn:schemas-microsoft-com:vml" Requires="v">
                <p:oleObj spid="_x0000_s153729" name="公式" r:id="rId3" imgW="914003" imgH="266584" progId="Equation.3">
                  <p:embed/>
                </p:oleObj>
              </mc:Choice>
              <mc:Fallback>
                <p:oleObj name="公式" r:id="rId3" imgW="914003" imgH="266584"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825414"/>
                        <a:ext cx="13827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TextBox 7"/>
              <p:cNvSpPr txBox="1"/>
              <p:nvPr/>
            </p:nvSpPr>
            <p:spPr>
              <a:xfrm>
                <a:off x="395535" y="2000907"/>
                <a:ext cx="6696745" cy="104034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计算矩阵的行列式</a:t>
                </a:r>
                <a:endParaRPr lang="en-US" altLang="zh-CN" sz="2000" dirty="0"/>
              </a:p>
              <a:p>
                <a:r>
                  <a:rPr lang="zh-CN" altLang="en-US" sz="2000" dirty="0">
                    <a:solidFill>
                      <a:srgbClr val="000000"/>
                    </a:solidFill>
                  </a:rPr>
                  <a:t>      矩阵</a:t>
                </a:r>
                <a14:m>
                  <m:oMath xmlns:m="http://schemas.openxmlformats.org/officeDocument/2006/math">
                    <m:r>
                      <a:rPr lang="en-US" altLang="zh-CN" sz="2000" i="1">
                        <a:latin typeface="Cambria Math"/>
                      </a:rPr>
                      <m:t>𝐴</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𝑎</m:t>
                            </m:r>
                          </m:e>
                          <m:sub>
                            <m:r>
                              <a:rPr lang="en-US" altLang="zh-CN" sz="2000" i="1">
                                <a:latin typeface="Cambria Math"/>
                              </a:rPr>
                              <m:t>𝑖𝑗</m:t>
                            </m:r>
                          </m:sub>
                        </m:sSub>
                        <m:r>
                          <a:rPr lang="en-US" altLang="zh-CN" sz="2000" i="1">
                            <a:latin typeface="Cambria Math"/>
                          </a:rPr>
                          <m:t>)</m:t>
                        </m:r>
                      </m:e>
                      <m:sub>
                        <m:r>
                          <a:rPr lang="en-US" altLang="zh-CN" sz="2000" i="1">
                            <a:latin typeface="Cambria Math"/>
                          </a:rPr>
                          <m:t>𝑛</m:t>
                        </m:r>
                        <m:r>
                          <a:rPr lang="en-US" altLang="zh-CN" sz="2000" i="1">
                            <a:latin typeface="Cambria Math"/>
                            <a:ea typeface="Cambria Math"/>
                          </a:rPr>
                          <m:t>×</m:t>
                        </m:r>
                        <m:r>
                          <a:rPr lang="en-US" altLang="zh-CN" sz="2000" i="1">
                            <a:latin typeface="Cambria Math"/>
                            <a:ea typeface="Cambria Math"/>
                          </a:rPr>
                          <m:t>𝑛</m:t>
                        </m:r>
                      </m:sub>
                    </m:sSub>
                  </m:oMath>
                </a14:m>
                <a:r>
                  <a:rPr lang="zh-CN" altLang="en-US" sz="2000" dirty="0"/>
                  <a:t>的行列式为</a:t>
                </a:r>
                <a14:m>
                  <m:oMath xmlns:m="http://schemas.openxmlformats.org/officeDocument/2006/math">
                    <m:r>
                      <a:rPr lang="en-US" altLang="zh-CN" sz="2000" b="0" i="1" smtClean="0">
                        <a:latin typeface="Cambria Math"/>
                      </a:rPr>
                      <m:t>𝐷</m:t>
                    </m:r>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a:rPr>
                          <m:t>𝑖</m:t>
                        </m:r>
                        <m:r>
                          <a:rPr lang="en-US" altLang="zh-CN" sz="2000" b="0" i="1" smtClean="0">
                            <a:latin typeface="Cambria Math"/>
                          </a:rPr>
                          <m:t>=1</m:t>
                        </m:r>
                      </m:sub>
                      <m:sup>
                        <m:r>
                          <a:rPr lang="en-US" altLang="zh-CN" sz="2000" b="0" i="1" smtClean="0">
                            <a:latin typeface="Cambria Math"/>
                          </a:rPr>
                          <m:t>𝑛</m:t>
                        </m:r>
                      </m:sup>
                      <m:e>
                        <m:sSub>
                          <m:sSubPr>
                            <m:ctrlPr>
                              <a:rPr lang="en-US" altLang="zh-CN" sz="2000" b="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m:t>
                            </m:r>
                            <m:r>
                              <a:rPr lang="en-US" altLang="zh-CN" sz="2000" b="0" i="1" smtClean="0">
                                <a:latin typeface="Cambria Math"/>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a:rPr>
                              <m:t>𝐴</m:t>
                            </m:r>
                          </m:e>
                          <m:sub>
                            <m:r>
                              <a:rPr lang="en-US" altLang="zh-CN" sz="2000" b="0" i="1" smtClean="0">
                                <a:latin typeface="Cambria Math"/>
                              </a:rPr>
                              <m:t>1</m:t>
                            </m:r>
                            <m:r>
                              <a:rPr lang="en-US" altLang="zh-CN" sz="2000" b="0" i="1" smtClean="0">
                                <a:latin typeface="Cambria Math"/>
                              </a:rPr>
                              <m:t>𝑖</m:t>
                            </m:r>
                          </m:sub>
                        </m:sSub>
                      </m:e>
                    </m:nary>
                  </m:oMath>
                </a14:m>
                <a:r>
                  <a:rPr lang="zh-CN" altLang="en-US" sz="2000" dirty="0"/>
                  <a:t>，其中</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𝐴</m:t>
                        </m:r>
                      </m:e>
                      <m:sub>
                        <m:r>
                          <a:rPr lang="en-US" altLang="zh-CN" sz="2000" i="1">
                            <a:latin typeface="Cambria Math"/>
                          </a:rPr>
                          <m:t>1</m:t>
                        </m:r>
                        <m:r>
                          <a:rPr lang="en-US" altLang="zh-CN" sz="2000" i="1">
                            <a:latin typeface="Cambria Math"/>
                          </a:rPr>
                          <m:t>𝑖</m:t>
                        </m:r>
                      </m:sub>
                    </m:sSub>
                  </m:oMath>
                </a14:m>
                <a:r>
                  <a:rPr lang="zh-CN" altLang="en-US" sz="2000" dirty="0"/>
                  <a:t>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𝑎</m:t>
                        </m:r>
                      </m:e>
                      <m:sub>
                        <m:r>
                          <a:rPr lang="en-US" altLang="zh-CN" sz="2000" i="1">
                            <a:latin typeface="Cambria Math"/>
                          </a:rPr>
                          <m:t>1</m:t>
                        </m:r>
                        <m:r>
                          <a:rPr lang="en-US" altLang="zh-CN" sz="2000" i="1">
                            <a:latin typeface="Cambria Math"/>
                          </a:rPr>
                          <m:t>𝑖</m:t>
                        </m:r>
                      </m:sub>
                    </m:sSub>
                  </m:oMath>
                </a14:m>
                <a:r>
                  <a:rPr lang="zh-CN" altLang="en-US" sz="2000" dirty="0"/>
                  <a:t>的代数余子式。</a:t>
                </a:r>
              </a:p>
            </p:txBody>
          </p:sp>
        </mc:Choice>
        <mc:Fallback xmlns="">
          <p:sp>
            <p:nvSpPr>
              <p:cNvPr id="8" name="TextBox 7"/>
              <p:cNvSpPr txBox="1">
                <a:spLocks noRot="1" noChangeAspect="1" noMove="1" noResize="1" noEditPoints="1" noAdjustHandles="1" noChangeArrowheads="1" noChangeShapeType="1" noTextEdit="1"/>
              </p:cNvSpPr>
              <p:nvPr/>
            </p:nvSpPr>
            <p:spPr>
              <a:xfrm>
                <a:off x="395535" y="2000907"/>
                <a:ext cx="6696745" cy="1040349"/>
              </a:xfrm>
              <a:prstGeom prst="rect">
                <a:avLst/>
              </a:prstGeom>
              <a:blipFill rotWithShape="1">
                <a:blip r:embed="rId5"/>
                <a:stretch>
                  <a:fillRect l="-1002" t="-17544" b="-38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239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33</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8" name="TextBox 7"/>
              <p:cNvSpPr txBox="1"/>
              <p:nvPr/>
            </p:nvSpPr>
            <p:spPr>
              <a:xfrm>
                <a:off x="395535" y="2000907"/>
                <a:ext cx="6696745" cy="12139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计算矩阵的行列式</a:t>
                </a:r>
                <a:r>
                  <a:rPr lang="en-US" altLang="zh-CN" sz="2000" dirty="0"/>
                  <a:t>-</a:t>
                </a:r>
                <a:r>
                  <a:rPr lang="zh-CN" altLang="en-US" sz="2000" dirty="0"/>
                  <a:t>例题</a:t>
                </a:r>
                <a:endParaRPr lang="en-US" altLang="zh-CN" sz="2000" dirty="0"/>
              </a:p>
              <a:p>
                <a:r>
                  <a:rPr lang="zh-CN" altLang="en-US" sz="2000" dirty="0">
                    <a:solidFill>
                      <a:srgbClr val="000000"/>
                    </a:solidFill>
                  </a:rPr>
                  <a:t>      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a:rPr>
                                <m:t>1</m:t>
                              </m:r>
                            </m:e>
                            <m:e>
                              <m:r>
                                <a:rPr lang="en-US" altLang="zh-CN" sz="2000" b="0" i="1" smtClean="0">
                                  <a:latin typeface="Cambria Math"/>
                                </a:rPr>
                                <m:t>2</m:t>
                              </m:r>
                            </m:e>
                            <m:e>
                              <m:r>
                                <a:rPr lang="en-US" altLang="zh-CN" sz="2000" b="0" i="1" smtClean="0">
                                  <a:latin typeface="Cambria Math"/>
                                </a:rPr>
                                <m:t>3</m:t>
                              </m:r>
                            </m:e>
                          </m:mr>
                          <m:mr>
                            <m:e>
                              <m:r>
                                <a:rPr lang="en-US" altLang="zh-CN" sz="2000" b="0" i="1" smtClean="0">
                                  <a:latin typeface="Cambria Math"/>
                                </a:rPr>
                                <m:t>4</m:t>
                              </m:r>
                            </m:e>
                            <m:e>
                              <m:r>
                                <a:rPr lang="en-US" altLang="zh-CN" sz="2000" b="0" i="1" smtClean="0">
                                  <a:latin typeface="Cambria Math"/>
                                </a:rPr>
                                <m:t>5</m:t>
                              </m:r>
                            </m:e>
                            <m:e>
                              <m:r>
                                <a:rPr lang="en-US" altLang="zh-CN" sz="2000" b="0" i="1" smtClean="0">
                                  <a:latin typeface="Cambria Math"/>
                                </a:rPr>
                                <m:t>6</m:t>
                              </m:r>
                            </m:e>
                          </m:mr>
                          <m:mr>
                            <m:e>
                              <m:r>
                                <a:rPr lang="en-US" altLang="zh-CN" sz="2000" b="0" i="1" smtClean="0">
                                  <a:latin typeface="Cambria Math"/>
                                </a:rPr>
                                <m:t>7</m:t>
                              </m:r>
                            </m:e>
                            <m:e>
                              <m:r>
                                <a:rPr lang="en-US" altLang="zh-CN" sz="2000" b="0" i="1" smtClean="0">
                                  <a:latin typeface="Cambria Math"/>
                                </a:rPr>
                                <m:t>8</m:t>
                              </m:r>
                            </m:e>
                            <m:e>
                              <m:r>
                                <a:rPr lang="en-US" altLang="zh-CN" sz="2000" b="0" i="1" smtClean="0">
                                  <a:latin typeface="Cambria Math"/>
                                </a:rPr>
                                <m:t>9</m:t>
                              </m:r>
                            </m:e>
                          </m:mr>
                        </m:m>
                      </m:e>
                    </m:d>
                  </m:oMath>
                </a14:m>
                <a:r>
                  <a:rPr lang="zh-CN" altLang="en-US" sz="2000" dirty="0"/>
                  <a:t>的行列式。</a:t>
                </a:r>
              </a:p>
            </p:txBody>
          </p:sp>
        </mc:Choice>
        <mc:Fallback xmlns="">
          <p:sp>
            <p:nvSpPr>
              <p:cNvPr id="8" name="TextBox 7"/>
              <p:cNvSpPr txBox="1">
                <a:spLocks noRot="1" noChangeAspect="1" noMove="1" noResize="1" noEditPoints="1" noAdjustHandles="1" noChangeArrowheads="1" noChangeShapeType="1" noTextEdit="1"/>
              </p:cNvSpPr>
              <p:nvPr/>
            </p:nvSpPr>
            <p:spPr>
              <a:xfrm>
                <a:off x="395535" y="2000907"/>
                <a:ext cx="6696745" cy="1213987"/>
              </a:xfrm>
              <a:prstGeom prst="rect">
                <a:avLst/>
              </a:prstGeom>
              <a:blipFill rotWithShape="1">
                <a:blip r:embed="rId2"/>
                <a:stretch>
                  <a:fillRect l="-820" t="-35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587835" y="2132856"/>
                <a:ext cx="2482859"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1</m:t>
                              </m:r>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r>
                                <a:rPr lang="en-US" altLang="zh-CN" i="1">
                                  <a:latin typeface="Cambria Math"/>
                                </a:rPr>
                                <m:t>𝑖</m:t>
                              </m:r>
                            </m:sub>
                          </m:sSub>
                        </m:e>
                      </m:nary>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87835" y="2132856"/>
                <a:ext cx="2482859" cy="1268552"/>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823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34</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8" name="TextBox 7"/>
              <p:cNvSpPr txBox="1"/>
              <p:nvPr/>
            </p:nvSpPr>
            <p:spPr>
              <a:xfrm>
                <a:off x="395535" y="2000907"/>
                <a:ext cx="6696745" cy="12139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计算矩阵的行列式</a:t>
                </a:r>
                <a:r>
                  <a:rPr lang="en-US" altLang="zh-CN" sz="2000" dirty="0"/>
                  <a:t>-</a:t>
                </a:r>
                <a:r>
                  <a:rPr lang="zh-CN" altLang="en-US" sz="2000" dirty="0"/>
                  <a:t>例题</a:t>
                </a:r>
                <a:endParaRPr lang="en-US" altLang="zh-CN" sz="2000" dirty="0"/>
              </a:p>
              <a:p>
                <a:r>
                  <a:rPr lang="zh-CN" altLang="en-US" sz="2000" dirty="0">
                    <a:solidFill>
                      <a:srgbClr val="000000"/>
                    </a:solidFill>
                  </a:rPr>
                  <a:t>      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a:rPr>
                                <m:t>1</m:t>
                              </m:r>
                            </m:e>
                            <m:e>
                              <m:r>
                                <a:rPr lang="en-US" altLang="zh-CN" sz="2000" b="0" i="1" smtClean="0">
                                  <a:latin typeface="Cambria Math"/>
                                </a:rPr>
                                <m:t>2</m:t>
                              </m:r>
                            </m:e>
                            <m:e>
                              <m:r>
                                <a:rPr lang="en-US" altLang="zh-CN" sz="2000" b="0" i="1" smtClean="0">
                                  <a:latin typeface="Cambria Math"/>
                                </a:rPr>
                                <m:t>3</m:t>
                              </m:r>
                            </m:e>
                          </m:mr>
                          <m:mr>
                            <m:e>
                              <m:r>
                                <a:rPr lang="en-US" altLang="zh-CN" sz="2000" b="0" i="1" smtClean="0">
                                  <a:latin typeface="Cambria Math"/>
                                </a:rPr>
                                <m:t>4</m:t>
                              </m:r>
                            </m:e>
                            <m:e>
                              <m:r>
                                <a:rPr lang="en-US" altLang="zh-CN" sz="2000" b="0" i="1" smtClean="0">
                                  <a:latin typeface="Cambria Math"/>
                                </a:rPr>
                                <m:t>5</m:t>
                              </m:r>
                            </m:e>
                            <m:e>
                              <m:r>
                                <a:rPr lang="en-US" altLang="zh-CN" sz="2000" b="0" i="1" smtClean="0">
                                  <a:latin typeface="Cambria Math"/>
                                </a:rPr>
                                <m:t>6</m:t>
                              </m:r>
                            </m:e>
                          </m:mr>
                          <m:mr>
                            <m:e>
                              <m:r>
                                <a:rPr lang="en-US" altLang="zh-CN" sz="2000" b="0" i="1" smtClean="0">
                                  <a:latin typeface="Cambria Math"/>
                                </a:rPr>
                                <m:t>7</m:t>
                              </m:r>
                            </m:e>
                            <m:e>
                              <m:r>
                                <a:rPr lang="en-US" altLang="zh-CN" sz="2000" b="0" i="1" smtClean="0">
                                  <a:latin typeface="Cambria Math"/>
                                </a:rPr>
                                <m:t>8</m:t>
                              </m:r>
                            </m:e>
                            <m:e>
                              <m:r>
                                <a:rPr lang="en-US" altLang="zh-CN" sz="2000" b="0" i="1" smtClean="0">
                                  <a:latin typeface="Cambria Math"/>
                                </a:rPr>
                                <m:t>9</m:t>
                              </m:r>
                            </m:e>
                          </m:mr>
                        </m:m>
                      </m:e>
                    </m:d>
                  </m:oMath>
                </a14:m>
                <a:r>
                  <a:rPr lang="zh-CN" altLang="en-US" sz="2000" dirty="0"/>
                  <a:t>的行列式。</a:t>
                </a:r>
              </a:p>
            </p:txBody>
          </p:sp>
        </mc:Choice>
        <mc:Fallback xmlns="">
          <p:sp>
            <p:nvSpPr>
              <p:cNvPr id="8" name="TextBox 7"/>
              <p:cNvSpPr txBox="1">
                <a:spLocks noRot="1" noChangeAspect="1" noMove="1" noResize="1" noEditPoints="1" noAdjustHandles="1" noChangeArrowheads="1" noChangeShapeType="1" noTextEdit="1"/>
              </p:cNvSpPr>
              <p:nvPr/>
            </p:nvSpPr>
            <p:spPr>
              <a:xfrm>
                <a:off x="395535" y="2000907"/>
                <a:ext cx="6696745" cy="1213987"/>
              </a:xfrm>
              <a:prstGeom prst="rect">
                <a:avLst/>
              </a:prstGeom>
              <a:blipFill rotWithShape="1">
                <a:blip r:embed="rId2"/>
                <a:stretch>
                  <a:fillRect l="-820" t="-35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587835" y="2132856"/>
                <a:ext cx="2482859"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1</m:t>
                              </m:r>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r>
                                <a:rPr lang="en-US" altLang="zh-CN" i="1">
                                  <a:latin typeface="Cambria Math"/>
                                </a:rPr>
                                <m:t>𝑖</m:t>
                              </m:r>
                            </m:sub>
                          </m:sSub>
                        </m:e>
                      </m:nary>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87835" y="2132856"/>
                <a:ext cx="2482859" cy="1268552"/>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99591" y="3428245"/>
                <a:ext cx="6373027" cy="61183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11</m:t>
                        </m:r>
                      </m:sub>
                    </m:sSub>
                    <m:r>
                      <a:rPr lang="en-US" altLang="zh-CN" sz="2000" b="0" i="1" smtClean="0">
                        <a:latin typeface="Cambria Math"/>
                      </a:rPr>
                      <m:t>=1</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11</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1+1</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5</m:t>
                              </m:r>
                            </m:e>
                            <m:e>
                              <m:r>
                                <a:rPr lang="en-US" altLang="zh-CN" sz="2000" b="0" i="1" dirty="0" smtClean="0">
                                  <a:latin typeface="Cambria Math"/>
                                </a:rPr>
                                <m:t>6</m:t>
                              </m:r>
                            </m:e>
                          </m:mr>
                          <m:mr>
                            <m:e>
                              <m:r>
                                <a:rPr lang="en-US" altLang="zh-CN" sz="2000" b="0" i="1" dirty="0" smtClean="0">
                                  <a:latin typeface="Cambria Math"/>
                                </a:rPr>
                                <m:t>8</m:t>
                              </m:r>
                            </m:e>
                            <m:e>
                              <m:r>
                                <a:rPr lang="en-US" altLang="zh-CN" sz="2000" b="0" i="1" dirty="0" smtClean="0">
                                  <a:latin typeface="Cambria Math"/>
                                </a:rPr>
                                <m:t>9</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5∗9−6∗8</m:t>
                        </m:r>
                      </m:e>
                    </m:d>
                    <m:r>
                      <a:rPr lang="en-US" altLang="zh-CN" sz="2000" b="0" i="1" dirty="0" smtClean="0">
                        <a:latin typeface="Cambria Math"/>
                      </a:rPr>
                      <m:t>=−3</m:t>
                    </m:r>
                  </m:oMath>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899591" y="3428245"/>
                <a:ext cx="6373027" cy="611834"/>
              </a:xfrm>
              <a:prstGeom prst="rect">
                <a:avLst/>
              </a:prstGeom>
              <a:blipFill>
                <a:blip r:embed="rId4"/>
                <a:stretch>
                  <a:fillRect b="-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99591" y="4109145"/>
                <a:ext cx="6373027" cy="60555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12</m:t>
                        </m:r>
                      </m:sub>
                    </m:sSub>
                    <m:r>
                      <a:rPr lang="en-US" altLang="zh-CN" sz="2000" b="0" i="1" smtClean="0">
                        <a:latin typeface="Cambria Math"/>
                      </a:rPr>
                      <m:t>=2</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12</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1+2</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4</m:t>
                              </m:r>
                            </m:e>
                            <m:e>
                              <m:r>
                                <a:rPr lang="en-US" altLang="zh-CN" sz="2000" b="0" i="1" dirty="0" smtClean="0">
                                  <a:latin typeface="Cambria Math"/>
                                </a:rPr>
                                <m:t>6</m:t>
                              </m:r>
                            </m:e>
                          </m:mr>
                          <m:mr>
                            <m:e>
                              <m:r>
                                <a:rPr lang="en-US" altLang="zh-CN" sz="2000" b="0" i="1" dirty="0" smtClean="0">
                                  <a:latin typeface="Cambria Math"/>
                                </a:rPr>
                                <m:t>7</m:t>
                              </m:r>
                            </m:e>
                            <m:e>
                              <m:r>
                                <a:rPr lang="en-US" altLang="zh-CN" sz="2000" b="0" i="1" dirty="0" smtClean="0">
                                  <a:latin typeface="Cambria Math"/>
                                </a:rPr>
                                <m:t>9</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4∗9−6∗7</m:t>
                        </m:r>
                      </m:e>
                    </m:d>
                    <m:r>
                      <a:rPr lang="en-US" altLang="zh-CN" sz="2000" b="0" i="1" dirty="0" smtClean="0">
                        <a:latin typeface="Cambria Math"/>
                      </a:rPr>
                      <m:t>=6</m:t>
                    </m:r>
                  </m:oMath>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99591" y="4109145"/>
                <a:ext cx="6373027" cy="605550"/>
              </a:xfrm>
              <a:prstGeom prst="rect">
                <a:avLst/>
              </a:prstGeom>
              <a:blipFill rotWithShape="1">
                <a:blip r:embed="rId5"/>
                <a:stretch>
                  <a:fillRect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99591" y="4733274"/>
                <a:ext cx="6180666" cy="61183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13</m:t>
                        </m:r>
                      </m:sub>
                    </m:sSub>
                    <m:r>
                      <a:rPr lang="en-US" altLang="zh-CN" sz="2000" b="0" i="1" smtClean="0">
                        <a:latin typeface="Cambria Math"/>
                      </a:rPr>
                      <m:t>=3</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13</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1+3</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4</m:t>
                              </m:r>
                            </m:e>
                            <m:e>
                              <m:r>
                                <a:rPr lang="en-US" altLang="zh-CN" sz="2000" b="0" i="1" dirty="0" smtClean="0">
                                  <a:latin typeface="Cambria Math"/>
                                </a:rPr>
                                <m:t>5</m:t>
                              </m:r>
                            </m:e>
                          </m:mr>
                          <m:mr>
                            <m:e>
                              <m:r>
                                <a:rPr lang="en-US" altLang="zh-CN" sz="2000" b="0" i="1" dirty="0" smtClean="0">
                                  <a:latin typeface="Cambria Math"/>
                                </a:rPr>
                                <m:t>7</m:t>
                              </m:r>
                            </m:e>
                            <m:e>
                              <m:r>
                                <a:rPr lang="en-US" altLang="zh-CN" sz="2000" b="0" i="1" dirty="0" smtClean="0">
                                  <a:latin typeface="Cambria Math"/>
                                </a:rPr>
                                <m:t>8</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4∗8−5∗7</m:t>
                        </m:r>
                      </m:e>
                    </m:d>
                    <m:r>
                      <a:rPr lang="en-US" altLang="zh-CN" sz="2000" b="0" i="1" dirty="0" smtClean="0">
                        <a:latin typeface="Cambria Math"/>
                      </a:rPr>
                      <m:t>=</m:t>
                    </m:r>
                  </m:oMath>
                </a14:m>
                <a:r>
                  <a:rPr lang="en-US" altLang="zh-CN" sz="2000" dirty="0"/>
                  <a:t>-3</a:t>
                </a:r>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99591" y="4733274"/>
                <a:ext cx="6180666" cy="611834"/>
              </a:xfrm>
              <a:prstGeom prst="rect">
                <a:avLst/>
              </a:prstGeom>
              <a:blipFill rotWithShape="1">
                <a:blip r:embed="rId6"/>
                <a:stretch>
                  <a:fillRect r="-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99591" y="5497508"/>
                <a:ext cx="3028586" cy="400110"/>
              </a:xfrm>
              <a:prstGeom prst="rect">
                <a:avLst/>
              </a:prstGeom>
              <a:noFill/>
            </p:spPr>
            <p:txBody>
              <a:bodyPr wrap="none" rtlCol="0">
                <a:spAutoFit/>
              </a:bodyPr>
              <a:lstStyle/>
              <a:p>
                <a14:m>
                  <m:oMath xmlns:m="http://schemas.openxmlformats.org/officeDocument/2006/math">
                    <m:r>
                      <a:rPr lang="en-US" altLang="zh-CN" sz="2000" b="0" i="1" smtClean="0">
                        <a:latin typeface="Cambria Math"/>
                      </a:rPr>
                      <m:t>𝐷</m:t>
                    </m:r>
                    <m:r>
                      <a:rPr lang="en-US" altLang="zh-CN" sz="2000" b="0" i="1" smtClean="0">
                        <a:latin typeface="Cambria Math"/>
                      </a:rPr>
                      <m:t>=</m:t>
                    </m:r>
                  </m:oMath>
                </a14:m>
                <a:r>
                  <a:rPr lang="en-US" altLang="zh-CN" sz="2000" dirty="0"/>
                  <a:t>1*(-3)+2*(6)+3*(-3)=0</a:t>
                </a:r>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899591" y="5497508"/>
                <a:ext cx="3028586" cy="400110"/>
              </a:xfrm>
              <a:prstGeom prst="rect">
                <a:avLst/>
              </a:prstGeom>
              <a:blipFill rotWithShape="1">
                <a:blip r:embed="rId7"/>
                <a:stretch>
                  <a:fillRect t="-7692" r="-1815"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17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94" name="Rectangle 70"/>
          <p:cNvSpPr>
            <a:spLocks noChangeArrowheads="1"/>
          </p:cNvSpPr>
          <p:nvPr/>
        </p:nvSpPr>
        <p:spPr bwMode="auto">
          <a:xfrm>
            <a:off x="200757" y="5085184"/>
            <a:ext cx="744634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r>
              <a:rPr lang="en-US" altLang="zh-CN" sz="2000" dirty="0">
                <a:solidFill>
                  <a:srgbClr val="000000"/>
                </a:solidFill>
                <a:latin typeface="Times New Roman" pitchFamily="18" charset="0"/>
              </a:rPr>
              <a:t>       </a:t>
            </a:r>
            <a:r>
              <a:rPr lang="en-US" altLang="zh-CN" sz="2000" i="1" dirty="0" err="1">
                <a:solidFill>
                  <a:srgbClr val="000000"/>
                </a:solidFill>
                <a:latin typeface="Times New Roman" pitchFamily="18" charset="0"/>
              </a:rPr>
              <a:t>A</a:t>
            </a:r>
            <a:r>
              <a:rPr lang="en-US" altLang="zh-CN" sz="2000" i="1" baseline="-25000" dirty="0" err="1">
                <a:solidFill>
                  <a:srgbClr val="000000"/>
                </a:solidFill>
                <a:latin typeface="Times New Roman" pitchFamily="18" charset="0"/>
              </a:rPr>
              <a:t>ij</a:t>
            </a:r>
            <a:r>
              <a:rPr lang="zh-CN" altLang="en-US" sz="2000" dirty="0">
                <a:solidFill>
                  <a:srgbClr val="000000"/>
                </a:solidFill>
                <a:latin typeface="Times New Roman" pitchFamily="18" charset="0"/>
              </a:rPr>
              <a:t>是</a:t>
            </a:r>
            <a:r>
              <a:rPr lang="en-US" altLang="zh-CN" sz="2000" i="1" dirty="0" err="1">
                <a:solidFill>
                  <a:srgbClr val="000000"/>
                </a:solidFill>
                <a:latin typeface="Times New Roman" pitchFamily="18" charset="0"/>
              </a:rPr>
              <a:t>a</a:t>
            </a:r>
            <a:r>
              <a:rPr lang="en-US" altLang="zh-CN" sz="2000" i="1" baseline="-25000" dirty="0" err="1">
                <a:solidFill>
                  <a:srgbClr val="000000"/>
                </a:solidFill>
                <a:latin typeface="Times New Roman" pitchFamily="18" charset="0"/>
              </a:rPr>
              <a:t>ij</a:t>
            </a:r>
            <a:r>
              <a:rPr lang="zh-CN" altLang="en-US" sz="2000" dirty="0">
                <a:solidFill>
                  <a:srgbClr val="000000"/>
                </a:solidFill>
                <a:latin typeface="Times New Roman" pitchFamily="18" charset="0"/>
              </a:rPr>
              <a:t>的代数余子式，注意两者的行和列的标号互换。 </a:t>
            </a:r>
          </a:p>
        </p:txBody>
      </p:sp>
      <p:grpSp>
        <p:nvGrpSpPr>
          <p:cNvPr id="180304" name="Group 80"/>
          <p:cNvGrpSpPr>
            <a:grpSpLocks/>
          </p:cNvGrpSpPr>
          <p:nvPr/>
        </p:nvGrpSpPr>
        <p:grpSpPr bwMode="auto">
          <a:xfrm>
            <a:off x="689248" y="2287588"/>
            <a:ext cx="3073400" cy="887412"/>
            <a:chOff x="736" y="1887"/>
            <a:chExt cx="1936" cy="559"/>
          </a:xfrm>
        </p:grpSpPr>
        <p:graphicFrame>
          <p:nvGraphicFramePr>
            <p:cNvPr id="73742" name="Object 60"/>
            <p:cNvGraphicFramePr>
              <a:graphicFrameLocks noChangeAspect="1"/>
            </p:cNvGraphicFramePr>
            <p:nvPr/>
          </p:nvGraphicFramePr>
          <p:xfrm>
            <a:off x="1697" y="1887"/>
            <a:ext cx="975" cy="559"/>
          </p:xfrm>
          <a:graphic>
            <a:graphicData uri="http://schemas.openxmlformats.org/presentationml/2006/ole">
              <mc:AlternateContent xmlns:mc="http://schemas.openxmlformats.org/markup-compatibility/2006">
                <mc:Choice xmlns:v="urn:schemas-microsoft-com:vml" Requires="v">
                  <p:oleObj spid="_x0000_s155004" name="公式" r:id="rId3" imgW="774364" imgH="444307" progId="Equation.3">
                    <p:embed/>
                  </p:oleObj>
                </mc:Choice>
                <mc:Fallback>
                  <p:oleObj name="公式" r:id="rId3" imgW="774364"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1887"/>
                          <a:ext cx="975"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3" name="Rectangle 61"/>
            <p:cNvSpPr>
              <a:spLocks noChangeArrowheads="1"/>
            </p:cNvSpPr>
            <p:nvPr/>
          </p:nvSpPr>
          <p:spPr bwMode="auto">
            <a:xfrm>
              <a:off x="736" y="2000"/>
              <a:ext cx="9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000" dirty="0">
                  <a:solidFill>
                    <a:srgbClr val="000000"/>
                  </a:solidFill>
                  <a:latin typeface="Times New Roman" pitchFamily="18" charset="0"/>
                </a:rPr>
                <a:t>求逆矩阵：</a:t>
              </a:r>
            </a:p>
          </p:txBody>
        </p:sp>
      </p:grpSp>
      <p:grpSp>
        <p:nvGrpSpPr>
          <p:cNvPr id="180305" name="Group 81"/>
          <p:cNvGrpSpPr>
            <a:grpSpLocks/>
          </p:cNvGrpSpPr>
          <p:nvPr/>
        </p:nvGrpSpPr>
        <p:grpSpPr bwMode="auto">
          <a:xfrm>
            <a:off x="678624" y="3501008"/>
            <a:ext cx="6891338" cy="1500188"/>
            <a:chOff x="744" y="2700"/>
            <a:chExt cx="4341" cy="945"/>
          </a:xfrm>
        </p:grpSpPr>
        <p:graphicFrame>
          <p:nvGraphicFramePr>
            <p:cNvPr id="73738" name="Object 63"/>
            <p:cNvGraphicFramePr>
              <a:graphicFrameLocks noChangeAspect="1"/>
            </p:cNvGraphicFramePr>
            <p:nvPr>
              <p:extLst>
                <p:ext uri="{D42A27DB-BD31-4B8C-83A1-F6EECF244321}">
                  <p14:modId xmlns:p14="http://schemas.microsoft.com/office/powerpoint/2010/main" val="222560128"/>
                </p:ext>
              </p:extLst>
            </p:nvPr>
          </p:nvGraphicFramePr>
          <p:xfrm>
            <a:off x="975" y="2750"/>
            <a:ext cx="1599" cy="895"/>
          </p:xfrm>
          <a:graphic>
            <a:graphicData uri="http://schemas.openxmlformats.org/presentationml/2006/ole">
              <mc:AlternateContent xmlns:mc="http://schemas.openxmlformats.org/markup-compatibility/2006">
                <mc:Choice xmlns:v="urn:schemas-microsoft-com:vml" Requires="v">
                  <p:oleObj spid="_x0000_s155005" name="公式" r:id="rId5" imgW="1269449" imgH="710891" progId="Equation.3">
                    <p:embed/>
                  </p:oleObj>
                </mc:Choice>
                <mc:Fallback>
                  <p:oleObj name="公式" r:id="rId5" imgW="1269449" imgH="7108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750"/>
                          <a:ext cx="159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9" name="Object 64"/>
            <p:cNvGraphicFramePr>
              <a:graphicFrameLocks noChangeAspect="1"/>
            </p:cNvGraphicFramePr>
            <p:nvPr/>
          </p:nvGraphicFramePr>
          <p:xfrm>
            <a:off x="3358" y="2700"/>
            <a:ext cx="1727" cy="895"/>
          </p:xfrm>
          <a:graphic>
            <a:graphicData uri="http://schemas.openxmlformats.org/presentationml/2006/ole">
              <mc:AlternateContent xmlns:mc="http://schemas.openxmlformats.org/markup-compatibility/2006">
                <mc:Choice xmlns:v="urn:schemas-microsoft-com:vml" Requires="v">
                  <p:oleObj spid="_x0000_s155006" name="公式" r:id="rId7" imgW="1371600" imgH="711200" progId="Equation.3">
                    <p:embed/>
                  </p:oleObj>
                </mc:Choice>
                <mc:Fallback>
                  <p:oleObj name="公式" r:id="rId7" imgW="13716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 y="2700"/>
                          <a:ext cx="1727"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0" name="Rectangle 65"/>
            <p:cNvSpPr>
              <a:spLocks noChangeArrowheads="1"/>
            </p:cNvSpPr>
            <p:nvPr/>
          </p:nvSpPr>
          <p:spPr bwMode="auto">
            <a:xfrm>
              <a:off x="744" y="2992"/>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000" dirty="0">
                  <a:solidFill>
                    <a:srgbClr val="000000"/>
                  </a:solidFill>
                  <a:latin typeface="Times New Roman" pitchFamily="18" charset="0"/>
                </a:rPr>
                <a:t>若</a:t>
              </a:r>
            </a:p>
          </p:txBody>
        </p:sp>
        <p:sp>
          <p:nvSpPr>
            <p:cNvPr id="73741" name="Rectangle 66"/>
            <p:cNvSpPr>
              <a:spLocks noChangeArrowheads="1"/>
            </p:cNvSpPr>
            <p:nvPr/>
          </p:nvSpPr>
          <p:spPr bwMode="auto">
            <a:xfrm>
              <a:off x="2787" y="2991"/>
              <a:ext cx="4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000" dirty="0">
                  <a:solidFill>
                    <a:srgbClr val="000000"/>
                  </a:solidFill>
                  <a:latin typeface="Times New Roman" pitchFamily="18" charset="0"/>
                </a:rPr>
                <a:t>，则 </a:t>
              </a:r>
            </a:p>
          </p:txBody>
        </p:sp>
      </p:grpSp>
      <p:grpSp>
        <p:nvGrpSpPr>
          <p:cNvPr id="180301" name="Group 77"/>
          <p:cNvGrpSpPr>
            <a:grpSpLocks/>
          </p:cNvGrpSpPr>
          <p:nvPr/>
        </p:nvGrpSpPr>
        <p:grpSpPr bwMode="auto">
          <a:xfrm>
            <a:off x="3923928" y="2276872"/>
            <a:ext cx="3606800" cy="927100"/>
            <a:chOff x="3224" y="2320"/>
            <a:chExt cx="2272" cy="584"/>
          </a:xfrm>
        </p:grpSpPr>
        <p:sp>
          <p:nvSpPr>
            <p:cNvPr id="73736" name="Rectangle 76"/>
            <p:cNvSpPr>
              <a:spLocks noChangeArrowheads="1"/>
            </p:cNvSpPr>
            <p:nvPr/>
          </p:nvSpPr>
          <p:spPr bwMode="auto">
            <a:xfrm>
              <a:off x="3768" y="2320"/>
              <a:ext cx="1664" cy="584"/>
            </a:xfrm>
            <a:prstGeom prst="rect">
              <a:avLst/>
            </a:prstGeom>
            <a:solidFill>
              <a:srgbClr val="FFCC99">
                <a:alpha val="56078"/>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73737" name="Text Box 75"/>
            <p:cNvSpPr txBox="1">
              <a:spLocks noChangeArrowheads="1"/>
            </p:cNvSpPr>
            <p:nvPr/>
          </p:nvSpPr>
          <p:spPr bwMode="auto">
            <a:xfrm>
              <a:off x="3224" y="2328"/>
              <a:ext cx="2272"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dirty="0">
                  <a:solidFill>
                    <a:srgbClr val="000000"/>
                  </a:solidFill>
                  <a:latin typeface="Times New Roman" pitchFamily="18" charset="0"/>
                </a:rPr>
                <a:t>|</a:t>
              </a:r>
              <a:r>
                <a:rPr lang="en-US" altLang="zh-CN" sz="2000" b="1"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b="1" i="1" dirty="0">
                  <a:solidFill>
                    <a:srgbClr val="000000"/>
                  </a:solidFill>
                  <a:latin typeface="Times New Roman" pitchFamily="18" charset="0"/>
                </a:rPr>
                <a:t>A</a:t>
              </a:r>
              <a:r>
                <a:rPr lang="zh-CN" altLang="en-US" sz="2000" dirty="0">
                  <a:solidFill>
                    <a:srgbClr val="000000"/>
                  </a:solidFill>
                  <a:latin typeface="Times New Roman" pitchFamily="18" charset="0"/>
                </a:rPr>
                <a:t>的行列式</a:t>
              </a:r>
            </a:p>
            <a:p>
              <a:pPr eaLnBrk="1" hangingPunct="1">
                <a:spcBef>
                  <a:spcPct val="50000"/>
                </a:spcBef>
              </a:pPr>
              <a:r>
                <a:rPr lang="en-US" altLang="zh-CN" sz="2000" b="1"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b="1" i="1" dirty="0">
                  <a:solidFill>
                    <a:srgbClr val="000000"/>
                  </a:solidFill>
                  <a:latin typeface="Times New Roman" pitchFamily="18" charset="0"/>
                </a:rPr>
                <a:t>A</a:t>
              </a:r>
              <a:r>
                <a:rPr lang="zh-CN" altLang="en-US" sz="2000" dirty="0">
                  <a:solidFill>
                    <a:srgbClr val="000000"/>
                  </a:solidFill>
                  <a:latin typeface="Times New Roman" pitchFamily="18" charset="0"/>
                </a:rPr>
                <a:t>的伴随矩阵</a:t>
              </a:r>
            </a:p>
          </p:txBody>
        </p:sp>
      </p:grpSp>
      <p:sp>
        <p:nvSpPr>
          <p:cNvPr id="18" name="Slide Number Placeholder 5"/>
          <p:cNvSpPr>
            <a:spLocks noGrp="1"/>
          </p:cNvSpPr>
          <p:nvPr>
            <p:ph type="sldNum" sz="quarter" idx="4294967295"/>
          </p:nvPr>
        </p:nvSpPr>
        <p:spPr>
          <a:xfrm>
            <a:off x="8244408" y="6309320"/>
            <a:ext cx="899592" cy="457200"/>
          </a:xfrm>
          <a:prstGeom prst="rect">
            <a:avLst/>
          </a:prstGeom>
        </p:spPr>
        <p:txBody>
          <a:bodyPr/>
          <a:lstStyle/>
          <a:p>
            <a:pPr>
              <a:defRPr/>
            </a:pPr>
            <a:fld id="{7FE4A060-E7E6-4CE4-812B-AA64927C127D}" type="slidenum">
              <a:rPr lang="en-US" altLang="zh-CN" sz="2800" smtClean="0">
                <a:solidFill>
                  <a:schemeClr val="tx1"/>
                </a:solidFill>
              </a:rPr>
              <a:pPr>
                <a:defRPr/>
              </a:pPr>
              <a:t>35</a:t>
            </a:fld>
            <a:endParaRPr lang="en-US" altLang="zh-CN" sz="2800" dirty="0">
              <a:solidFill>
                <a:schemeClr val="tx1"/>
              </a:solidFill>
            </a:endParaRPr>
          </a:p>
        </p:txBody>
      </p:sp>
      <p:sp>
        <p:nvSpPr>
          <p:cNvPr id="17"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21" name="TextBox 20"/>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p:sp>
        <p:nvSpPr>
          <p:cNvPr id="22" name="TextBox 21"/>
          <p:cNvSpPr txBox="1"/>
          <p:nvPr/>
        </p:nvSpPr>
        <p:spPr>
          <a:xfrm>
            <a:off x="395535" y="2003647"/>
            <a:ext cx="2880321"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计算矩阵的逆矩阵</a:t>
            </a:r>
            <a:endParaRPr lang="en-US" altLang="zh-CN" sz="2000" dirty="0"/>
          </a:p>
        </p:txBody>
      </p:sp>
    </p:spTree>
    <p:extLst>
      <p:ext uri="{BB962C8B-B14F-4D97-AF65-F5344CB8AC3E}">
        <p14:creationId xmlns:p14="http://schemas.microsoft.com/office/powerpoint/2010/main" val="3048588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94"/>
                                        </p:tgtEl>
                                        <p:attrNameLst>
                                          <p:attrName>style.visibility</p:attrName>
                                        </p:attrNameLst>
                                      </p:cBhvr>
                                      <p:to>
                                        <p:strVal val="visible"/>
                                      </p:to>
                                    </p:set>
                                    <p:animEffect transition="in" filter="fade">
                                      <p:cBhvr>
                                        <p:cTn id="7" dur="500"/>
                                        <p:tgtEl>
                                          <p:spTgt spid="180294"/>
                                        </p:tgtEl>
                                      </p:cBhvr>
                                    </p:animEffect>
                                  </p:childTnLst>
                                </p:cTn>
                              </p:par>
                              <p:par>
                                <p:cTn id="8" presetID="10" presetClass="entr" presetSubtype="0" fill="hold" nodeType="withEffect">
                                  <p:stCondLst>
                                    <p:cond delay="0"/>
                                  </p:stCondLst>
                                  <p:childTnLst>
                                    <p:set>
                                      <p:cBhvr>
                                        <p:cTn id="9" dur="1" fill="hold">
                                          <p:stCondLst>
                                            <p:cond delay="0"/>
                                          </p:stCondLst>
                                        </p:cTn>
                                        <p:tgtEl>
                                          <p:spTgt spid="180304"/>
                                        </p:tgtEl>
                                        <p:attrNameLst>
                                          <p:attrName>style.visibility</p:attrName>
                                        </p:attrNameLst>
                                      </p:cBhvr>
                                      <p:to>
                                        <p:strVal val="visible"/>
                                      </p:to>
                                    </p:set>
                                    <p:animEffect transition="in" filter="fade">
                                      <p:cBhvr>
                                        <p:cTn id="10" dur="500"/>
                                        <p:tgtEl>
                                          <p:spTgt spid="180304"/>
                                        </p:tgtEl>
                                      </p:cBhvr>
                                    </p:animEffect>
                                  </p:childTnLst>
                                </p:cTn>
                              </p:par>
                              <p:par>
                                <p:cTn id="11" presetID="10" presetClass="entr" presetSubtype="0" fill="hold" nodeType="withEffect">
                                  <p:stCondLst>
                                    <p:cond delay="0"/>
                                  </p:stCondLst>
                                  <p:childTnLst>
                                    <p:set>
                                      <p:cBhvr>
                                        <p:cTn id="12" dur="1" fill="hold">
                                          <p:stCondLst>
                                            <p:cond delay="0"/>
                                          </p:stCondLst>
                                        </p:cTn>
                                        <p:tgtEl>
                                          <p:spTgt spid="180305"/>
                                        </p:tgtEl>
                                        <p:attrNameLst>
                                          <p:attrName>style.visibility</p:attrName>
                                        </p:attrNameLst>
                                      </p:cBhvr>
                                      <p:to>
                                        <p:strVal val="visible"/>
                                      </p:to>
                                    </p:set>
                                    <p:animEffect transition="in" filter="fade">
                                      <p:cBhvr>
                                        <p:cTn id="13" dur="500"/>
                                        <p:tgtEl>
                                          <p:spTgt spid="180305"/>
                                        </p:tgtEl>
                                      </p:cBhvr>
                                    </p:animEffect>
                                  </p:childTnLst>
                                </p:cTn>
                              </p:par>
                              <p:par>
                                <p:cTn id="14" presetID="10" presetClass="entr" presetSubtype="0" fill="hold" nodeType="withEffect">
                                  <p:stCondLst>
                                    <p:cond delay="0"/>
                                  </p:stCondLst>
                                  <p:childTnLst>
                                    <p:set>
                                      <p:cBhvr>
                                        <p:cTn id="15" dur="1" fill="hold">
                                          <p:stCondLst>
                                            <p:cond delay="0"/>
                                          </p:stCondLst>
                                        </p:cTn>
                                        <p:tgtEl>
                                          <p:spTgt spid="180301"/>
                                        </p:tgtEl>
                                        <p:attrNameLst>
                                          <p:attrName>style.visibility</p:attrName>
                                        </p:attrNameLst>
                                      </p:cBhvr>
                                      <p:to>
                                        <p:strVal val="visible"/>
                                      </p:to>
                                    </p:set>
                                    <p:animEffect transition="in" filter="fade">
                                      <p:cBhvr>
                                        <p:cTn id="16" dur="500"/>
                                        <p:tgtEl>
                                          <p:spTgt spid="18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36</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7" name="TextBox 6"/>
              <p:cNvSpPr txBox="1"/>
              <p:nvPr/>
            </p:nvSpPr>
            <p:spPr>
              <a:xfrm>
                <a:off x="395535" y="2132856"/>
                <a:ext cx="7992889" cy="134812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计算矩阵的特征值和特征向量</a:t>
                </a:r>
                <a:endParaRPr lang="en-US" altLang="zh-CN" sz="2000" dirty="0"/>
              </a:p>
              <a:p>
                <a:r>
                  <a:rPr lang="en-US" altLang="zh-CN" sz="2000" dirty="0"/>
                  <a:t>      </a:t>
                </a:r>
                <a:r>
                  <a:rPr lang="zh-CN" altLang="en-US" sz="2000" dirty="0"/>
                  <a:t>设</a:t>
                </a:r>
                <a14:m>
                  <m:oMath xmlns:m="http://schemas.openxmlformats.org/officeDocument/2006/math">
                    <m:r>
                      <a:rPr lang="en-US" altLang="zh-CN" sz="2000" b="0" i="1" smtClean="0">
                        <a:latin typeface="Cambria Math"/>
                      </a:rPr>
                      <m:t>𝐴</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𝑖𝑗</m:t>
                            </m:r>
                          </m:sub>
                        </m:sSub>
                        <m:r>
                          <a:rPr lang="en-US" altLang="zh-CN" sz="2000" b="0" i="1" smtClean="0">
                            <a:latin typeface="Cambria Math"/>
                          </a:rPr>
                          <m:t>)</m:t>
                        </m:r>
                      </m:e>
                      <m:sub>
                        <m:r>
                          <a:rPr lang="en-US" altLang="zh-CN" sz="2000" b="0" i="1" smtClean="0">
                            <a:latin typeface="Cambria Math"/>
                          </a:rPr>
                          <m:t>𝑛</m:t>
                        </m:r>
                        <m:r>
                          <a:rPr lang="en-US" altLang="zh-CN" sz="2000" b="0" i="1" smtClean="0">
                            <a:latin typeface="Cambria Math"/>
                            <a:ea typeface="Cambria Math"/>
                          </a:rPr>
                          <m:t>×</m:t>
                        </m:r>
                        <m:r>
                          <a:rPr lang="en-US" altLang="zh-CN" sz="2000" b="0" i="1" smtClean="0">
                            <a:latin typeface="Cambria Math"/>
                            <a:ea typeface="Cambria Math"/>
                          </a:rPr>
                          <m:t>𝑛</m:t>
                        </m:r>
                      </m:sub>
                    </m:sSub>
                  </m:oMath>
                </a14:m>
                <a:r>
                  <a:rPr lang="zh-CN" altLang="en-US" sz="2000" dirty="0"/>
                  <a:t>是</a:t>
                </a:r>
                <a:r>
                  <a:rPr lang="en-US" altLang="zh-CN" sz="2000" i="1" dirty="0"/>
                  <a:t>n</a:t>
                </a:r>
                <a:r>
                  <a:rPr lang="zh-CN" altLang="en-US" sz="2000" dirty="0"/>
                  <a:t>阶矩阵，若对于数</a:t>
                </a:r>
                <a14:m>
                  <m:oMath xmlns:m="http://schemas.openxmlformats.org/officeDocument/2006/math">
                    <m:r>
                      <a:rPr lang="zh-CN" altLang="en-US" sz="2000" i="1" smtClean="0">
                        <a:latin typeface="Cambria Math"/>
                      </a:rPr>
                      <m:t>𝜆</m:t>
                    </m:r>
                  </m:oMath>
                </a14:m>
                <a:r>
                  <a:rPr lang="zh-CN" altLang="en-US" sz="2000" dirty="0"/>
                  <a:t>，存在</a:t>
                </a:r>
                <a:r>
                  <a:rPr lang="en-US" altLang="zh-CN" sz="2000" i="1" dirty="0"/>
                  <a:t>n</a:t>
                </a:r>
                <a:r>
                  <a:rPr lang="zh-CN" altLang="en-US" sz="2000" dirty="0"/>
                  <a:t>维非零向量</a:t>
                </a:r>
                <a:r>
                  <a:rPr lang="en-US" altLang="zh-CN" sz="2000" i="1" dirty="0"/>
                  <a:t>X</a:t>
                </a:r>
                <a:r>
                  <a:rPr lang="zh-CN" altLang="en-US" sz="2000" dirty="0"/>
                  <a:t>，使得</a:t>
                </a:r>
                <a14:m>
                  <m:oMath xmlns:m="http://schemas.openxmlformats.org/officeDocument/2006/math">
                    <m:r>
                      <a:rPr lang="en-US" altLang="zh-CN" sz="2000" b="0" i="1" smtClean="0">
                        <a:latin typeface="Cambria Math"/>
                      </a:rPr>
                      <m:t>𝐴𝑋</m:t>
                    </m:r>
                    <m:r>
                      <a:rPr lang="en-US" altLang="zh-CN" sz="2000" b="0" i="1" smtClean="0">
                        <a:latin typeface="Cambria Math"/>
                      </a:rPr>
                      <m:t>=</m:t>
                    </m:r>
                    <m:r>
                      <a:rPr lang="zh-CN" altLang="en-US" sz="2000" b="0" i="1" smtClean="0">
                        <a:latin typeface="Cambria Math"/>
                      </a:rPr>
                      <m:t>𝜆</m:t>
                    </m:r>
                    <m:r>
                      <a:rPr lang="en-US" altLang="zh-CN" sz="2000" b="0" i="1" smtClean="0">
                        <a:latin typeface="Cambria Math"/>
                      </a:rPr>
                      <m:t>𝑋</m:t>
                    </m:r>
                  </m:oMath>
                </a14:m>
                <a:r>
                  <a:rPr lang="zh-CN" altLang="en-US" sz="2000" dirty="0"/>
                  <a:t>成立，则称</a:t>
                </a:r>
                <a14:m>
                  <m:oMath xmlns:m="http://schemas.openxmlformats.org/officeDocument/2006/math">
                    <m:r>
                      <a:rPr lang="zh-CN" altLang="en-US" sz="2000" i="1">
                        <a:latin typeface="Cambria Math"/>
                      </a:rPr>
                      <m:t>𝜆</m:t>
                    </m:r>
                  </m:oMath>
                </a14:m>
                <a:r>
                  <a:rPr lang="zh-CN" altLang="en-US" sz="2000" dirty="0"/>
                  <a:t>为</a:t>
                </a:r>
                <a:r>
                  <a:rPr lang="en-US" altLang="zh-CN" sz="2000" i="1" dirty="0"/>
                  <a:t>A</a:t>
                </a:r>
                <a:r>
                  <a:rPr lang="zh-CN" altLang="en-US" sz="2000" dirty="0"/>
                  <a:t>的一个特征值，</a:t>
                </a:r>
                <a:r>
                  <a:rPr lang="en-US" altLang="zh-CN" sz="2000" i="1" dirty="0"/>
                  <a:t>X</a:t>
                </a:r>
                <a:r>
                  <a:rPr lang="zh-CN" altLang="en-US" sz="2000" dirty="0"/>
                  <a:t>称为</a:t>
                </a:r>
                <a:r>
                  <a:rPr lang="en-US" altLang="zh-CN" sz="2000" i="1" dirty="0"/>
                  <a:t>A</a:t>
                </a:r>
                <a:r>
                  <a:rPr lang="zh-CN" altLang="en-US" sz="2000" dirty="0"/>
                  <a:t>的属于特征值</a:t>
                </a:r>
                <a14:m>
                  <m:oMath xmlns:m="http://schemas.openxmlformats.org/officeDocument/2006/math">
                    <m:r>
                      <a:rPr lang="zh-CN" altLang="en-US" sz="2000" i="1">
                        <a:latin typeface="Cambria Math"/>
                      </a:rPr>
                      <m:t>𝜆</m:t>
                    </m:r>
                  </m:oMath>
                </a14:m>
                <a:r>
                  <a:rPr lang="zh-CN" altLang="en-US" sz="2000" dirty="0"/>
                  <a:t>的特征向量。</a:t>
                </a:r>
                <a:endParaRPr lang="en-US" altLang="zh-C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5" y="2132856"/>
                <a:ext cx="7992889" cy="1348126"/>
              </a:xfrm>
              <a:prstGeom prst="rect">
                <a:avLst/>
              </a:prstGeom>
              <a:blipFill rotWithShape="1">
                <a:blip r:embed="rId2"/>
                <a:stretch>
                  <a:fillRect l="-839" t="-3167" r="-763" b="-63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11693" y="3628297"/>
                <a:ext cx="7206973" cy="137832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计算特征值</a:t>
                </a:r>
                <a:endParaRPr lang="en-US" altLang="zh-CN" sz="2000" dirty="0"/>
              </a:p>
              <a:p>
                <a:r>
                  <a:rPr lang="zh-CN" altLang="en-US" sz="2000" dirty="0"/>
                  <a:t>计算下列行列式即可求解特征值</a:t>
                </a:r>
                <a14:m>
                  <m:oMath xmlns:m="http://schemas.openxmlformats.org/officeDocument/2006/math">
                    <m:r>
                      <a:rPr lang="zh-CN" altLang="en-US" sz="2000" i="1">
                        <a:latin typeface="Cambria Math"/>
                      </a:rPr>
                      <m:t>𝜆</m:t>
                    </m:r>
                  </m:oMath>
                </a14:m>
                <a:r>
                  <a:rPr lang="zh-CN" altLang="en-US" sz="2000" dirty="0"/>
                  <a:t>：</a:t>
                </a:r>
                <a14:m>
                  <m:oMath xmlns:m="http://schemas.openxmlformats.org/officeDocument/2006/math">
                    <m:d>
                      <m:dPr>
                        <m:begChr m:val="|"/>
                        <m:endChr m:val="|"/>
                        <m:ctrlPr>
                          <a:rPr lang="en-US" altLang="zh-CN" sz="2000" b="0" i="1" dirty="0" smtClean="0">
                            <a:latin typeface="Cambria Math" panose="02040503050406030204" pitchFamily="18" charset="0"/>
                          </a:rPr>
                        </m:ctrlPr>
                      </m:dPr>
                      <m:e>
                        <m:m>
                          <m:mPr>
                            <m:mcs>
                              <m:mc>
                                <m:mcPr>
                                  <m:count m:val="3"/>
                                  <m:mcJc m:val="center"/>
                                </m:mcPr>
                              </m:mc>
                            </m:mcs>
                            <m:ctrlPr>
                              <a:rPr lang="en-US" altLang="zh-CN" sz="2000" i="1" dirty="0">
                                <a:latin typeface="Cambria Math" panose="02040503050406030204" pitchFamily="18" charset="0"/>
                              </a:rPr>
                            </m:ctrlPr>
                          </m:mPr>
                          <m:mr>
                            <m:e>
                              <m:r>
                                <m:rPr>
                                  <m:brk m:alnAt="7"/>
                                </m:rPr>
                                <a:rPr lang="zh-CN" altLang="en-US" sz="2000" i="1" dirty="0" smtClean="0">
                                  <a:latin typeface="Cambria Math"/>
                                </a:rPr>
                                <m:t>𝜆</m:t>
                              </m:r>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𝑎</m:t>
                                  </m:r>
                                </m:e>
                                <m:sub>
                                  <m:r>
                                    <a:rPr lang="en-US" altLang="zh-CN" sz="2000" b="0" i="1" dirty="0" smtClean="0">
                                      <a:latin typeface="Cambria Math"/>
                                    </a:rPr>
                                    <m:t>11</m:t>
                                  </m:r>
                                </m:sub>
                              </m:sSub>
                            </m:e>
                            <m:e>
                              <m:r>
                                <a:rPr lang="en-US" altLang="zh-CN" sz="2000" i="1" dirty="0">
                                  <a:latin typeface="Cambria Math"/>
                                </a:rPr>
                                <m:t>⋯</m:t>
                              </m:r>
                            </m:e>
                            <m:e>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𝑎</m:t>
                                  </m:r>
                                </m:e>
                                <m:sub>
                                  <m:r>
                                    <a:rPr lang="en-US" altLang="zh-CN" sz="2000" b="0" i="1" dirty="0" smtClean="0">
                                      <a:latin typeface="Cambria Math"/>
                                    </a:rPr>
                                    <m:t>1</m:t>
                                  </m:r>
                                  <m:r>
                                    <a:rPr lang="en-US" altLang="zh-CN" sz="2000" b="0" i="1" dirty="0" smtClean="0">
                                      <a:latin typeface="Cambria Math"/>
                                    </a:rPr>
                                    <m:t>𝑛</m:t>
                                  </m:r>
                                </m:sub>
                              </m:sSub>
                            </m:e>
                          </m:mr>
                          <m:mr>
                            <m:e>
                              <m:r>
                                <a:rPr lang="en-US" altLang="zh-CN" sz="2000" i="1" dirty="0">
                                  <a:latin typeface="Cambria Math"/>
                                </a:rPr>
                                <m:t>⋮</m:t>
                              </m:r>
                            </m:e>
                            <m:e>
                              <m:r>
                                <a:rPr lang="en-US" altLang="zh-CN" sz="2000" i="1" dirty="0">
                                  <a:latin typeface="Cambria Math"/>
                                </a:rPr>
                                <m:t>⋱</m:t>
                              </m:r>
                            </m:e>
                            <m:e>
                              <m:r>
                                <a:rPr lang="en-US" altLang="zh-CN" sz="2000" i="1" dirty="0">
                                  <a:latin typeface="Cambria Math"/>
                                </a:rPr>
                                <m:t>⋮</m:t>
                              </m:r>
                            </m:e>
                          </m:mr>
                          <m:mr>
                            <m:e>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𝑎</m:t>
                                  </m:r>
                                </m:e>
                                <m:sub>
                                  <m:r>
                                    <a:rPr lang="en-US" altLang="zh-CN" sz="2000" b="0" i="1" dirty="0" smtClean="0">
                                      <a:latin typeface="Cambria Math"/>
                                    </a:rPr>
                                    <m:t>𝑛</m:t>
                                  </m:r>
                                  <m:r>
                                    <a:rPr lang="en-US" altLang="zh-CN" sz="2000" b="0" i="1" dirty="0" smtClean="0">
                                      <a:latin typeface="Cambria Math"/>
                                    </a:rPr>
                                    <m:t>1</m:t>
                                  </m:r>
                                </m:sub>
                              </m:sSub>
                            </m:e>
                            <m:e>
                              <m:r>
                                <a:rPr lang="en-US" altLang="zh-CN" sz="2000" i="1" dirty="0">
                                  <a:latin typeface="Cambria Math"/>
                                </a:rPr>
                                <m:t>⋯</m:t>
                              </m:r>
                            </m:e>
                            <m:e>
                              <m:r>
                                <a:rPr lang="zh-CN" altLang="en-US" sz="2000" i="1" dirty="0" smtClean="0">
                                  <a:latin typeface="Cambria Math"/>
                                </a:rPr>
                                <m:t>𝜆</m:t>
                              </m:r>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a:rPr>
                                    <m:t>𝑎</m:t>
                                  </m:r>
                                </m:e>
                                <m:sub>
                                  <m:r>
                                    <a:rPr lang="en-US" altLang="zh-CN" sz="2000" b="0" i="1" dirty="0" smtClean="0">
                                      <a:latin typeface="Cambria Math"/>
                                    </a:rPr>
                                    <m:t>𝑛𝑛</m:t>
                                  </m:r>
                                </m:sub>
                              </m:sSub>
                            </m:e>
                          </m:mr>
                        </m:m>
                      </m:e>
                    </m:d>
                    <m:r>
                      <a:rPr lang="en-US" altLang="zh-CN" sz="2000" b="0" i="1" dirty="0" smtClean="0">
                        <a:latin typeface="Cambria Math"/>
                      </a:rPr>
                      <m:t>=0</m:t>
                    </m:r>
                  </m:oMath>
                </a14:m>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11693" y="3628297"/>
                <a:ext cx="7206973" cy="1378326"/>
              </a:xfrm>
              <a:prstGeom prst="rect">
                <a:avLst/>
              </a:prstGeom>
              <a:blipFill rotWithShape="1">
                <a:blip r:embed="rId3"/>
                <a:stretch>
                  <a:fillRect l="-931" t="-3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1750" y="5157192"/>
                <a:ext cx="4891660" cy="707886"/>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计算特征值</a:t>
                </a:r>
                <a:endParaRPr lang="en-US" altLang="zh-CN" sz="2000" dirty="0"/>
              </a:p>
              <a:p>
                <a:r>
                  <a:rPr lang="zh-CN" altLang="en-US" sz="2000" dirty="0"/>
                  <a:t>      解方程</a:t>
                </a:r>
                <a14:m>
                  <m:oMath xmlns:m="http://schemas.openxmlformats.org/officeDocument/2006/math">
                    <m:d>
                      <m:dPr>
                        <m:ctrlPr>
                          <a:rPr lang="en-US" altLang="zh-CN" sz="2000" i="1">
                            <a:latin typeface="Cambria Math" panose="02040503050406030204" pitchFamily="18" charset="0"/>
                          </a:rPr>
                        </m:ctrlPr>
                      </m:dPr>
                      <m:e>
                        <m:r>
                          <a:rPr lang="zh-CN" altLang="en-US" sz="2000" i="1">
                            <a:latin typeface="Cambria Math"/>
                          </a:rPr>
                          <m:t>𝜆</m:t>
                        </m:r>
                        <m:r>
                          <a:rPr lang="en-US" altLang="zh-CN" sz="2000" i="1">
                            <a:latin typeface="Cambria Math"/>
                          </a:rPr>
                          <m:t>𝐼</m:t>
                        </m:r>
                        <m:r>
                          <a:rPr lang="en-US" altLang="zh-CN" sz="2000" i="1">
                            <a:latin typeface="Cambria Math"/>
                          </a:rPr>
                          <m:t>−</m:t>
                        </m:r>
                        <m:r>
                          <a:rPr lang="en-US" altLang="zh-CN" sz="2000" i="1">
                            <a:latin typeface="Cambria Math"/>
                          </a:rPr>
                          <m:t>𝐴</m:t>
                        </m:r>
                      </m:e>
                    </m:d>
                    <m:r>
                      <a:rPr lang="en-US" altLang="zh-CN" sz="2000" i="1">
                        <a:latin typeface="Cambria Math"/>
                      </a:rPr>
                      <m:t>𝑋</m:t>
                    </m:r>
                    <m:r>
                      <a:rPr lang="en-US" altLang="zh-CN" sz="2000" i="1">
                        <a:latin typeface="Cambria Math"/>
                      </a:rPr>
                      <m:t>=0</m:t>
                    </m:r>
                  </m:oMath>
                </a14:m>
                <a:r>
                  <a:rPr lang="zh-CN" altLang="en-US" sz="2000" dirty="0"/>
                  <a:t>即可得特征向量</a:t>
                </a:r>
                <a:r>
                  <a:rPr lang="en-US" altLang="zh-CN" sz="2000" i="1" dirty="0"/>
                  <a:t>X</a:t>
                </a:r>
                <a:endParaRPr lang="zh-CN" altLang="en-US" sz="20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541750" y="5157192"/>
                <a:ext cx="4891660" cy="707886"/>
              </a:xfrm>
              <a:prstGeom prst="rect">
                <a:avLst/>
              </a:prstGeom>
              <a:blipFill rotWithShape="1">
                <a:blip r:embed="rId4"/>
                <a:stretch>
                  <a:fillRect l="-1122" t="-6034" r="-125" b="-155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2966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37</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8" name="TextBox 7"/>
              <p:cNvSpPr txBox="1"/>
              <p:nvPr/>
            </p:nvSpPr>
            <p:spPr>
              <a:xfrm>
                <a:off x="395535" y="2000907"/>
                <a:ext cx="6696745" cy="91127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计算矩阵的特征值和特征向量</a:t>
                </a:r>
                <a:r>
                  <a:rPr lang="en-US" altLang="zh-CN" sz="2000" dirty="0"/>
                  <a:t>-</a:t>
                </a:r>
                <a:r>
                  <a:rPr lang="zh-CN" altLang="en-US" sz="2000" dirty="0"/>
                  <a:t>例题</a:t>
                </a:r>
                <a:endParaRPr lang="en-US" altLang="zh-CN" sz="2000" dirty="0"/>
              </a:p>
              <a:p>
                <a:r>
                  <a:rPr lang="zh-CN" altLang="en-US" sz="2000" dirty="0">
                    <a:solidFill>
                      <a:srgbClr val="000000"/>
                    </a:solidFill>
                  </a:rPr>
                  <a:t>      计算矩阵</a:t>
                </a:r>
                <a14:m>
                  <m:oMath xmlns:m="http://schemas.openxmlformats.org/officeDocument/2006/math">
                    <m:r>
                      <a:rPr lang="en-US" altLang="zh-CN" sz="2000" i="1">
                        <a:latin typeface="Cambria Math"/>
                      </a:rPr>
                      <m:t>𝐴</m:t>
                    </m:r>
                    <m:r>
                      <a:rPr lang="en-US" altLang="zh-CN" sz="2000" i="1">
                        <a:latin typeface="Cambria Math"/>
                      </a:rPr>
                      <m:t>=</m:t>
                    </m:r>
                    <m:d>
                      <m:dPr>
                        <m:begChr m:val="|"/>
                        <m:endChr m:val="|"/>
                        <m:ctrlPr>
                          <a:rPr lang="en-US" altLang="zh-CN" sz="2000" i="1" smtClean="0">
                            <a:latin typeface="Cambria Math" panose="02040503050406030204" pitchFamily="18" charset="0"/>
                          </a:rPr>
                        </m:ctrlPr>
                      </m:dPr>
                      <m:e>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a:rPr>
                                <m:t>3</m:t>
                              </m:r>
                            </m:e>
                            <m:e>
                              <m:r>
                                <a:rPr lang="en-US" altLang="zh-CN" sz="2000" b="0" i="1" smtClean="0">
                                  <a:latin typeface="Cambria Math"/>
                                </a:rPr>
                                <m:t>4</m:t>
                              </m:r>
                            </m:e>
                          </m:mr>
                          <m:mr>
                            <m:e>
                              <m:r>
                                <a:rPr lang="en-US" altLang="zh-CN" sz="2000" b="0" i="1" smtClean="0">
                                  <a:latin typeface="Cambria Math"/>
                                </a:rPr>
                                <m:t>5</m:t>
                              </m:r>
                            </m:e>
                            <m:e>
                              <m:r>
                                <a:rPr lang="en-US" altLang="zh-CN" sz="2000" b="0" i="1" smtClean="0">
                                  <a:latin typeface="Cambria Math"/>
                                </a:rPr>
                                <m:t>2</m:t>
                              </m:r>
                            </m:e>
                          </m:mr>
                        </m:m>
                      </m:e>
                    </m:d>
                  </m:oMath>
                </a14:m>
                <a:r>
                  <a:rPr lang="zh-CN" altLang="en-US" sz="2000" dirty="0"/>
                  <a:t>的特征值和特征向量。</a:t>
                </a:r>
              </a:p>
            </p:txBody>
          </p:sp>
        </mc:Choice>
        <mc:Fallback xmlns="">
          <p:sp>
            <p:nvSpPr>
              <p:cNvPr id="8" name="TextBox 7"/>
              <p:cNvSpPr txBox="1">
                <a:spLocks noRot="1" noChangeAspect="1" noMove="1" noResize="1" noEditPoints="1" noAdjustHandles="1" noChangeArrowheads="1" noChangeShapeType="1" noTextEdit="1"/>
              </p:cNvSpPr>
              <p:nvPr/>
            </p:nvSpPr>
            <p:spPr>
              <a:xfrm>
                <a:off x="395535" y="2000907"/>
                <a:ext cx="6696745" cy="911275"/>
              </a:xfrm>
              <a:prstGeom prst="rect">
                <a:avLst/>
              </a:prstGeom>
              <a:blipFill rotWithShape="1">
                <a:blip r:embed="rId2"/>
                <a:stretch>
                  <a:fillRect l="-820" t="-4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94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38</a:t>
            </a:fld>
            <a:endParaRPr lang="en-US" altLang="zh-CN" sz="2800" dirty="0"/>
          </a:p>
        </p:txBody>
      </p:sp>
      <p:sp>
        <p:nvSpPr>
          <p:cNvPr id="5"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6" name="TextBox 5"/>
          <p:cNvSpPr txBox="1"/>
          <p:nvPr/>
        </p:nvSpPr>
        <p:spPr>
          <a:xfrm>
            <a:off x="323528" y="1541982"/>
            <a:ext cx="2262158" cy="461665"/>
          </a:xfrm>
          <a:prstGeom prst="rect">
            <a:avLst/>
          </a:prstGeom>
          <a:noFill/>
        </p:spPr>
        <p:txBody>
          <a:bodyPr wrap="none" rtlCol="0">
            <a:spAutoFit/>
          </a:bodyPr>
          <a:lstStyle/>
          <a:p>
            <a:r>
              <a:rPr lang="zh-CN" altLang="en-US" sz="2400" dirty="0"/>
              <a:t>补充</a:t>
            </a:r>
            <a:r>
              <a:rPr lang="en-US" altLang="zh-CN" sz="2400" dirty="0"/>
              <a:t>3 </a:t>
            </a:r>
            <a:r>
              <a:rPr lang="zh-CN" altLang="en-US" sz="2400" dirty="0"/>
              <a:t>矩阵运算</a:t>
            </a:r>
          </a:p>
        </p:txBody>
      </p:sp>
      <mc:AlternateContent xmlns:mc="http://schemas.openxmlformats.org/markup-compatibility/2006" xmlns:a14="http://schemas.microsoft.com/office/drawing/2010/main">
        <mc:Choice Requires="a14">
          <p:sp>
            <p:nvSpPr>
              <p:cNvPr id="8" name="TextBox 7"/>
              <p:cNvSpPr txBox="1"/>
              <p:nvPr/>
            </p:nvSpPr>
            <p:spPr>
              <a:xfrm>
                <a:off x="395535" y="2000907"/>
                <a:ext cx="6696745" cy="91127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计算矩阵的特征值和特征向量</a:t>
                </a:r>
                <a:r>
                  <a:rPr lang="en-US" altLang="zh-CN" sz="2000" dirty="0"/>
                  <a:t>-</a:t>
                </a:r>
                <a:r>
                  <a:rPr lang="zh-CN" altLang="en-US" sz="2000" dirty="0"/>
                  <a:t>例题</a:t>
                </a:r>
                <a:endParaRPr lang="en-US" altLang="zh-CN" sz="2000" dirty="0"/>
              </a:p>
              <a:p>
                <a:r>
                  <a:rPr lang="zh-CN" altLang="en-US" sz="2000" dirty="0">
                    <a:solidFill>
                      <a:srgbClr val="000000"/>
                    </a:solidFill>
                  </a:rPr>
                  <a:t>      计算矩阵</a:t>
                </a:r>
                <a14:m>
                  <m:oMath xmlns:m="http://schemas.openxmlformats.org/officeDocument/2006/math">
                    <m:r>
                      <a:rPr lang="en-US" altLang="zh-CN" sz="2000" i="1">
                        <a:latin typeface="Cambria Math"/>
                      </a:rPr>
                      <m:t>𝐴</m:t>
                    </m:r>
                    <m:r>
                      <a:rPr lang="en-US" altLang="zh-CN" sz="2000" i="1">
                        <a:latin typeface="Cambria Math"/>
                      </a:rPr>
                      <m:t>=</m:t>
                    </m:r>
                    <m:d>
                      <m:dPr>
                        <m:begChr m:val="|"/>
                        <m:endChr m:val="|"/>
                        <m:ctrlPr>
                          <a:rPr lang="en-US" altLang="zh-CN" sz="2000" i="1" smtClean="0">
                            <a:latin typeface="Cambria Math" panose="02040503050406030204" pitchFamily="18" charset="0"/>
                          </a:rPr>
                        </m:ctrlPr>
                      </m:dPr>
                      <m:e>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a:rPr>
                                <m:t>3</m:t>
                              </m:r>
                            </m:e>
                            <m:e>
                              <m:r>
                                <a:rPr lang="en-US" altLang="zh-CN" sz="2000" b="0" i="1" smtClean="0">
                                  <a:latin typeface="Cambria Math"/>
                                </a:rPr>
                                <m:t>4</m:t>
                              </m:r>
                            </m:e>
                          </m:mr>
                          <m:mr>
                            <m:e>
                              <m:r>
                                <a:rPr lang="en-US" altLang="zh-CN" sz="2000" b="0" i="1" smtClean="0">
                                  <a:latin typeface="Cambria Math"/>
                                </a:rPr>
                                <m:t>5</m:t>
                              </m:r>
                            </m:e>
                            <m:e>
                              <m:r>
                                <a:rPr lang="en-US" altLang="zh-CN" sz="2000" b="0" i="1" smtClean="0">
                                  <a:latin typeface="Cambria Math"/>
                                </a:rPr>
                                <m:t>2</m:t>
                              </m:r>
                            </m:e>
                          </m:mr>
                        </m:m>
                      </m:e>
                    </m:d>
                  </m:oMath>
                </a14:m>
                <a:r>
                  <a:rPr lang="zh-CN" altLang="en-US" sz="2000" dirty="0"/>
                  <a:t>的特征值和特征向量。</a:t>
                </a:r>
              </a:p>
            </p:txBody>
          </p:sp>
        </mc:Choice>
        <mc:Fallback xmlns="">
          <p:sp>
            <p:nvSpPr>
              <p:cNvPr id="8" name="TextBox 7"/>
              <p:cNvSpPr txBox="1">
                <a:spLocks noRot="1" noChangeAspect="1" noMove="1" noResize="1" noEditPoints="1" noAdjustHandles="1" noChangeArrowheads="1" noChangeShapeType="1" noTextEdit="1"/>
              </p:cNvSpPr>
              <p:nvPr/>
            </p:nvSpPr>
            <p:spPr>
              <a:xfrm>
                <a:off x="395535" y="2000907"/>
                <a:ext cx="6696745" cy="911275"/>
              </a:xfrm>
              <a:prstGeom prst="rect">
                <a:avLst/>
              </a:prstGeom>
              <a:blipFill rotWithShape="1">
                <a:blip r:embed="rId2"/>
                <a:stretch>
                  <a:fillRect l="-820" t="-4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70029" y="3111822"/>
                <a:ext cx="8316187"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𝐼</m:t>
                          </m:r>
                          <m:r>
                            <a:rPr lang="en-US" altLang="zh-CN" sz="2000" b="0" i="1" dirty="0" smtClean="0">
                              <a:latin typeface="Cambria Math"/>
                            </a:rPr>
                            <m:t>−</m:t>
                          </m:r>
                          <m:r>
                            <a:rPr lang="en-US" altLang="zh-CN" sz="2000" b="0" i="1" dirty="0" smtClean="0">
                              <a:latin typeface="Cambria Math"/>
                            </a:rPr>
                            <m:t>𝐴</m:t>
                          </m:r>
                        </m:e>
                      </m:d>
                      <m:r>
                        <a:rPr lang="en-US" altLang="zh-CN" sz="2000" b="0" i="1" dirty="0" smtClean="0">
                          <a:latin typeface="Cambria Math"/>
                        </a:rPr>
                        <m:t>=</m:t>
                      </m:r>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zh-CN" altLang="en-US" sz="2000" b="0" i="1" dirty="0" smtClean="0">
                                    <a:latin typeface="Cambria Math"/>
                                  </a:rPr>
                                  <m:t>𝜆</m:t>
                                </m:r>
                                <m:r>
                                  <a:rPr lang="en-US" altLang="zh-CN" sz="2000" b="0" i="1" dirty="0" smtClean="0">
                                    <a:latin typeface="Cambria Math"/>
                                  </a:rPr>
                                  <m:t>−3</m:t>
                                </m:r>
                              </m:e>
                              <m:e>
                                <m:r>
                                  <a:rPr lang="en-US" altLang="zh-CN" sz="2000" b="0" i="1" dirty="0" smtClean="0">
                                    <a:latin typeface="Cambria Math"/>
                                  </a:rPr>
                                  <m:t>−4</m:t>
                                </m:r>
                              </m:e>
                            </m:mr>
                            <m:mr>
                              <m:e>
                                <m:r>
                                  <a:rPr lang="en-US" altLang="zh-CN" sz="2000" b="0" i="1" dirty="0" smtClean="0">
                                    <a:latin typeface="Cambria Math"/>
                                  </a:rPr>
                                  <m:t>−5</m:t>
                                </m:r>
                              </m:e>
                              <m:e>
                                <m:r>
                                  <a:rPr lang="zh-CN" altLang="en-US" sz="2000" b="0" i="1" dirty="0" smtClean="0">
                                    <a:latin typeface="Cambria Math"/>
                                  </a:rPr>
                                  <m:t>𝜆</m:t>
                                </m:r>
                                <m:r>
                                  <a:rPr lang="en-US" altLang="zh-CN" sz="2000" b="0" i="1" dirty="0" smtClean="0">
                                    <a:latin typeface="Cambria Math"/>
                                  </a:rPr>
                                  <m:t>−2</m:t>
                                </m:r>
                              </m:e>
                            </m:mr>
                          </m:m>
                        </m:e>
                      </m:d>
                      <m:r>
                        <a:rPr lang="en-US" altLang="zh-CN" sz="2000" b="0" i="1" dirty="0" smtClean="0">
                          <a:latin typeface="Cambria Math"/>
                        </a:rPr>
                        <m:t>=</m:t>
                      </m:r>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−3</m:t>
                          </m:r>
                        </m:e>
                      </m:d>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−2</m:t>
                          </m:r>
                        </m:e>
                      </m:d>
                      <m:r>
                        <a:rPr lang="en-US" altLang="zh-CN" sz="2000" b="0" i="1" dirty="0" smtClean="0">
                          <a:latin typeface="Cambria Math"/>
                        </a:rPr>
                        <m:t>−</m:t>
                      </m:r>
                      <m:d>
                        <m:dPr>
                          <m:ctrlPr>
                            <a:rPr lang="en-US" altLang="zh-CN" sz="2000" b="0" i="1" dirty="0" smtClean="0">
                              <a:latin typeface="Cambria Math" panose="02040503050406030204" pitchFamily="18" charset="0"/>
                            </a:rPr>
                          </m:ctrlPr>
                        </m:dPr>
                        <m:e>
                          <m:r>
                            <a:rPr lang="en-US" altLang="zh-CN" sz="2000" b="0" i="1" dirty="0" smtClean="0">
                              <a:latin typeface="Cambria Math"/>
                            </a:rPr>
                            <m:t>−4</m:t>
                          </m:r>
                        </m:e>
                      </m:d>
                      <m:d>
                        <m:dPr>
                          <m:ctrlPr>
                            <a:rPr lang="en-US" altLang="zh-CN" sz="2000" b="0" i="1" dirty="0" smtClean="0">
                              <a:latin typeface="Cambria Math" panose="02040503050406030204" pitchFamily="18" charset="0"/>
                            </a:rPr>
                          </m:ctrlPr>
                        </m:dPr>
                        <m:e>
                          <m:r>
                            <a:rPr lang="en-US" altLang="zh-CN" sz="2000" b="0" i="1" dirty="0" smtClean="0">
                              <a:latin typeface="Cambria Math"/>
                            </a:rPr>
                            <m:t>−5</m:t>
                          </m:r>
                        </m:e>
                      </m:d>
                      <m:r>
                        <a:rPr lang="en-US" altLang="zh-CN" sz="2000" b="0" i="1" dirty="0" smtClean="0">
                          <a:latin typeface="Cambria Math"/>
                        </a:rPr>
                        <m:t>=(</m:t>
                      </m:r>
                      <m:r>
                        <a:rPr lang="zh-CN" altLang="en-US" sz="2000" b="0" i="1" dirty="0" smtClean="0">
                          <a:latin typeface="Cambria Math"/>
                        </a:rPr>
                        <m:t>𝜆</m:t>
                      </m:r>
                      <m:r>
                        <a:rPr lang="en-US" altLang="zh-CN" sz="2000" b="0" i="1" dirty="0" smtClean="0">
                          <a:latin typeface="Cambria Math"/>
                        </a:rPr>
                        <m:t>−7)(</m:t>
                      </m:r>
                      <m:r>
                        <a:rPr lang="zh-CN" altLang="en-US" sz="2000" b="0" i="1" dirty="0" smtClean="0">
                          <a:latin typeface="Cambria Math"/>
                        </a:rPr>
                        <m:t>𝜆</m:t>
                      </m:r>
                      <m:r>
                        <a:rPr lang="en-US" altLang="zh-CN" sz="2000" b="0" i="1" dirty="0" smtClean="0">
                          <a:latin typeface="Cambria Math"/>
                        </a:rPr>
                        <m:t>+2)</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70029" y="3111822"/>
                <a:ext cx="8316187" cy="61177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99591" y="4109145"/>
                <a:ext cx="3441583" cy="400110"/>
              </a:xfrm>
              <a:prstGeom prst="rect">
                <a:avLst/>
              </a:prstGeom>
              <a:noFill/>
            </p:spPr>
            <p:txBody>
              <a:bodyPr wrap="none" rtlCol="0">
                <a:spAutoFit/>
              </a:bodyPr>
              <a:lstStyle/>
              <a:p>
                <a:r>
                  <a:rPr lang="zh-CN" altLang="en-US" sz="2000" dirty="0"/>
                  <a:t>所以，特征值为</a:t>
                </a:r>
                <a14:m>
                  <m:oMath xmlns:m="http://schemas.openxmlformats.org/officeDocument/2006/math">
                    <m:r>
                      <m:rPr>
                        <m:sty m:val="p"/>
                      </m:rPr>
                      <a:rPr lang="el-GR" altLang="zh-CN" sz="2000" b="0" i="1" smtClean="0">
                        <a:latin typeface="Cambria Math"/>
                        <a:ea typeface="Cambria Math"/>
                      </a:rPr>
                      <m:t>λ</m:t>
                    </m:r>
                    <m:r>
                      <a:rPr lang="en-US" altLang="zh-CN" sz="2000" b="0" i="1" smtClean="0">
                        <a:latin typeface="Cambria Math"/>
                      </a:rPr>
                      <m:t>=7</m:t>
                    </m:r>
                  </m:oMath>
                </a14:m>
                <a:r>
                  <a:rPr lang="en-US" altLang="zh-CN" sz="2000" dirty="0"/>
                  <a:t>,</a:t>
                </a:r>
                <a14:m>
                  <m:oMath xmlns:m="http://schemas.openxmlformats.org/officeDocument/2006/math">
                    <m:r>
                      <m:rPr>
                        <m:sty m:val="p"/>
                      </m:rPr>
                      <a:rPr lang="el-GR" altLang="zh-CN" sz="2000" i="1" dirty="0" smtClean="0">
                        <a:latin typeface="Cambria Math"/>
                        <a:ea typeface="Cambria Math"/>
                      </a:rPr>
                      <m:t>λ</m:t>
                    </m:r>
                    <m:r>
                      <a:rPr lang="en-US" altLang="zh-CN" sz="2000" b="0" i="1" dirty="0" smtClean="0">
                        <a:latin typeface="Cambria Math"/>
                        <a:ea typeface="Cambria Math"/>
                      </a:rPr>
                      <m:t>=−2</m:t>
                    </m:r>
                  </m:oMath>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99591" y="4109145"/>
                <a:ext cx="3441583" cy="400110"/>
              </a:xfrm>
              <a:prstGeom prst="rect">
                <a:avLst/>
              </a:prstGeom>
              <a:blipFill rotWithShape="1">
                <a:blip r:embed="rId4"/>
                <a:stretch>
                  <a:fillRect l="-1950" t="-1060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7725" y="4653136"/>
                <a:ext cx="8538491" cy="605550"/>
              </a:xfrm>
              <a:prstGeom prst="rect">
                <a:avLst/>
              </a:prstGeom>
              <a:noFill/>
            </p:spPr>
            <p:txBody>
              <a:bodyPr wrap="none" rtlCol="0">
                <a:spAutoFit/>
              </a:bodyPr>
              <a:lstStyle/>
              <a:p>
                <a:r>
                  <a:rPr lang="zh-CN" altLang="en-US" sz="2000" dirty="0"/>
                  <a:t>当</a:t>
                </a:r>
                <a14:m>
                  <m:oMath xmlns:m="http://schemas.openxmlformats.org/officeDocument/2006/math">
                    <m:r>
                      <m:rPr>
                        <m:sty m:val="p"/>
                      </m:rPr>
                      <a:rPr lang="el-GR" altLang="zh-CN" sz="2000" i="1" smtClean="0">
                        <a:latin typeface="Cambria Math"/>
                        <a:ea typeface="Cambria Math"/>
                      </a:rPr>
                      <m:t>λ</m:t>
                    </m:r>
                    <m:r>
                      <a:rPr lang="en-US" altLang="zh-CN" sz="2000" b="0" i="1" smtClean="0">
                        <a:latin typeface="Cambria Math"/>
                      </a:rPr>
                      <m:t>=7</m:t>
                    </m:r>
                  </m:oMath>
                </a14:m>
                <a:r>
                  <a:rPr lang="zh-CN" altLang="en-US" sz="2000" dirty="0"/>
                  <a:t>时</a:t>
                </a:r>
                <a:r>
                  <a:rPr lang="en-US" altLang="zh-CN" sz="2000" dirty="0"/>
                  <a:t>,</a:t>
                </a:r>
                <a:r>
                  <a:rPr lang="zh-CN" altLang="en-US" sz="2000" dirty="0"/>
                  <a:t>由</a:t>
                </a:r>
                <a14:m>
                  <m:oMath xmlns:m="http://schemas.openxmlformats.org/officeDocument/2006/math">
                    <m:d>
                      <m:dPr>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7</m:t>
                              </m:r>
                              <m:r>
                                <a:rPr lang="en-US" altLang="zh-CN" sz="2000" b="0" i="1" dirty="0" smtClean="0">
                                  <a:latin typeface="Cambria Math"/>
                                </a:rPr>
                                <m:t>−3</m:t>
                              </m:r>
                            </m:e>
                            <m:e>
                              <m:r>
                                <a:rPr lang="en-US" altLang="zh-CN" sz="2000" b="0" i="1" dirty="0" smtClean="0">
                                  <a:latin typeface="Cambria Math"/>
                                </a:rPr>
                                <m:t>−4</m:t>
                              </m:r>
                            </m:e>
                          </m:mr>
                          <m:mr>
                            <m:e>
                              <m:r>
                                <a:rPr lang="en-US" altLang="zh-CN" sz="2000" b="0" i="1" dirty="0" smtClean="0">
                                  <a:latin typeface="Cambria Math"/>
                                </a:rPr>
                                <m:t>−5</m:t>
                              </m:r>
                            </m:e>
                            <m:e>
                              <m:r>
                                <a:rPr lang="en-US" altLang="zh-CN" sz="2000" b="0" i="1" dirty="0" smtClean="0">
                                  <a:latin typeface="Cambria Math"/>
                                </a:rPr>
                                <m:t>7−2</m:t>
                              </m:r>
                            </m:e>
                          </m:mr>
                        </m:m>
                      </m:e>
                    </m:d>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1</m:t>
                              </m:r>
                            </m:sub>
                          </m:sSub>
                        </m:e>
                      </m:m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2</m:t>
                              </m:r>
                            </m:sub>
                          </m:sSub>
                        </m:e>
                      </m:mr>
                    </m:m>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0</m:t>
                          </m:r>
                        </m:e>
                      </m:mr>
                      <m:mr>
                        <m:e>
                          <m:r>
                            <a:rPr lang="en-US" altLang="zh-CN" sz="2000" b="0" i="1" dirty="0" smtClean="0">
                              <a:latin typeface="Cambria Math"/>
                            </a:rPr>
                            <m:t>0</m:t>
                          </m:r>
                        </m:e>
                      </m:mr>
                    </m:m>
                    <m:r>
                      <a:rPr lang="en-US" altLang="zh-CN" sz="2000" b="0" i="1" dirty="0" smtClean="0">
                        <a:latin typeface="Cambria Math"/>
                      </a:rPr>
                      <m:t>)</m:t>
                    </m:r>
                  </m:oMath>
                </a14:m>
                <a:r>
                  <a:rPr lang="zh-CN" altLang="en-US" sz="2000" dirty="0"/>
                  <a:t>，解得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2</m:t>
                        </m:r>
                      </m:sub>
                    </m:sSub>
                  </m:oMath>
                </a14:m>
                <a:r>
                  <a:rPr lang="en-US" altLang="zh-CN" sz="2000" dirty="0"/>
                  <a:t>,</a:t>
                </a:r>
                <a:r>
                  <a:rPr lang="zh-CN" altLang="en-US" sz="2000" dirty="0"/>
                  <a:t>基础解为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(1,1)</m:t>
                        </m:r>
                      </m:e>
                      <m:sup>
                        <m:r>
                          <a:rPr lang="en-US" altLang="zh-CN" sz="2000" b="0" i="1" smtClean="0">
                            <a:latin typeface="Cambria Math"/>
                          </a:rPr>
                          <m:t>𝑇</m:t>
                        </m:r>
                      </m:sup>
                    </m:sSup>
                  </m:oMath>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47725" y="4653136"/>
                <a:ext cx="8538491" cy="605550"/>
              </a:xfrm>
              <a:prstGeom prst="rect">
                <a:avLst/>
              </a:prstGeom>
              <a:blipFill rotWithShape="1">
                <a:blip r:embed="rId5"/>
                <a:stretch>
                  <a:fillRect l="-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47725" y="5431686"/>
                <a:ext cx="6747040" cy="400110"/>
              </a:xfrm>
              <a:prstGeom prst="rect">
                <a:avLst/>
              </a:prstGeom>
              <a:noFill/>
            </p:spPr>
            <p:txBody>
              <a:bodyPr wrap="none" rtlCol="0">
                <a:spAutoFit/>
              </a:bodyPr>
              <a:lstStyle/>
              <a:p>
                <a:r>
                  <a:rPr lang="zh-CN" altLang="en-US" sz="2000" dirty="0"/>
                  <a:t>当</a:t>
                </a:r>
                <a14:m>
                  <m:oMath xmlns:m="http://schemas.openxmlformats.org/officeDocument/2006/math">
                    <m:r>
                      <m:rPr>
                        <m:sty m:val="p"/>
                      </m:rPr>
                      <a:rPr lang="el-GR" altLang="zh-CN" sz="2000" i="1" smtClean="0">
                        <a:latin typeface="Cambria Math"/>
                        <a:ea typeface="Cambria Math"/>
                      </a:rPr>
                      <m:t>λ</m:t>
                    </m:r>
                    <m:r>
                      <a:rPr lang="en-US" altLang="zh-CN" sz="2000" b="0" i="1" smtClean="0">
                        <a:latin typeface="Cambria Math"/>
                      </a:rPr>
                      <m:t>=−2</m:t>
                    </m:r>
                  </m:oMath>
                </a14:m>
                <a:r>
                  <a:rPr lang="zh-CN" altLang="en-US" sz="2000" dirty="0"/>
                  <a:t>时</a:t>
                </a:r>
                <a:r>
                  <a:rPr lang="en-US" altLang="zh-CN" sz="2000" dirty="0"/>
                  <a:t>,</a:t>
                </a:r>
                <a:r>
                  <a:rPr lang="zh-CN" altLang="en-US" sz="2000" dirty="0"/>
                  <a:t>类似的解得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5</m:t>
                        </m:r>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−4</m:t>
                        </m:r>
                        <m:r>
                          <a:rPr lang="en-US" altLang="zh-CN" sz="2000" b="0" i="1" smtClean="0">
                            <a:latin typeface="Cambria Math"/>
                          </a:rPr>
                          <m:t>𝑥</m:t>
                        </m:r>
                      </m:e>
                      <m:sub>
                        <m:r>
                          <a:rPr lang="en-US" altLang="zh-CN" sz="2000" b="0" i="1" smtClean="0">
                            <a:latin typeface="Cambria Math"/>
                          </a:rPr>
                          <m:t>2</m:t>
                        </m:r>
                      </m:sub>
                    </m:sSub>
                  </m:oMath>
                </a14:m>
                <a:r>
                  <a:rPr lang="en-US" altLang="zh-CN" sz="2000" dirty="0"/>
                  <a:t>,</a:t>
                </a:r>
                <a:r>
                  <a:rPr lang="zh-CN" altLang="en-US" sz="2000" dirty="0"/>
                  <a:t>基础解为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(4,−5)</m:t>
                        </m:r>
                      </m:e>
                      <m:sup>
                        <m:r>
                          <a:rPr lang="en-US" altLang="zh-CN" sz="2000" b="0" i="1" smtClean="0">
                            <a:latin typeface="Cambria Math"/>
                          </a:rPr>
                          <m:t>𝑇</m:t>
                        </m:r>
                      </m:sup>
                    </m:sSup>
                  </m:oMath>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47725" y="5431686"/>
                <a:ext cx="6747040" cy="400110"/>
              </a:xfrm>
              <a:prstGeom prst="rect">
                <a:avLst/>
              </a:prstGeom>
              <a:blipFill rotWithShape="1">
                <a:blip r:embed="rId6"/>
                <a:stretch>
                  <a:fillRect l="-995" t="-10606"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635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a:t>第一章 小结</a:t>
            </a:r>
            <a:endParaRPr lang="zh-CN" altLang="zh-CN" dirty="0"/>
          </a:p>
        </p:txBody>
      </p:sp>
      <p:sp>
        <p:nvSpPr>
          <p:cNvPr id="51204" name="Rectangle 3"/>
          <p:cNvSpPr>
            <a:spLocks noGrp="1" noChangeArrowheads="1"/>
          </p:cNvSpPr>
          <p:nvPr>
            <p:ph type="body" idx="1"/>
          </p:nvPr>
        </p:nvSpPr>
        <p:spPr>
          <a:xfrm>
            <a:off x="685800" y="1981200"/>
            <a:ext cx="7772400" cy="3175992"/>
          </a:xfrm>
        </p:spPr>
        <p:txBody>
          <a:bodyPr/>
          <a:lstStyle/>
          <a:p>
            <a:pPr eaLnBrk="1" hangingPunct="1"/>
            <a:r>
              <a:rPr lang="en-US" altLang="zh-CN" sz="2400" dirty="0"/>
              <a:t>1.1 </a:t>
            </a:r>
            <a:r>
              <a:rPr lang="zh-CN" altLang="en-US" sz="2400" dirty="0"/>
              <a:t>模式和模式识别的概念</a:t>
            </a:r>
            <a:endParaRPr lang="en-US" altLang="zh-CN" sz="2000" dirty="0"/>
          </a:p>
          <a:p>
            <a:pPr lvl="1"/>
            <a:r>
              <a:rPr lang="zh-CN" altLang="en-US" sz="2000" dirty="0"/>
              <a:t>能用自己的语言解释相关名词（模式、模式识别、样本、特征、模式类）</a:t>
            </a:r>
            <a:endParaRPr lang="en-US" altLang="zh-CN" sz="2000" dirty="0"/>
          </a:p>
          <a:p>
            <a:pPr lvl="1"/>
            <a:r>
              <a:rPr lang="zh-CN" altLang="en-US" sz="2000" dirty="0"/>
              <a:t>能举例说明模式识别系统中的相关内容</a:t>
            </a:r>
            <a:endParaRPr lang="en-US" altLang="zh-CN" sz="2000" dirty="0"/>
          </a:p>
          <a:p>
            <a:r>
              <a:rPr lang="en-US" altLang="zh-CN" sz="2400" dirty="0"/>
              <a:t>1.2</a:t>
            </a:r>
            <a:r>
              <a:rPr lang="zh-CN" altLang="en-US" sz="2400" dirty="0"/>
              <a:t> 模式识别系统</a:t>
            </a:r>
            <a:endParaRPr lang="en-US" altLang="zh-CN" sz="2000" dirty="0"/>
          </a:p>
          <a:p>
            <a:pPr lvl="1"/>
            <a:r>
              <a:rPr lang="zh-CN" altLang="en-US" sz="2000" dirty="0"/>
              <a:t>能画出模式识别系统框图</a:t>
            </a:r>
            <a:endParaRPr lang="en-US" altLang="zh-CN" sz="2000" dirty="0"/>
          </a:p>
          <a:p>
            <a:pPr lvl="1"/>
            <a:r>
              <a:rPr lang="zh-CN" altLang="en-US" sz="2000" dirty="0"/>
              <a:t>能用自己的语言描述模式识别系统各部分的功能</a:t>
            </a:r>
            <a:endParaRPr lang="en-US" altLang="zh-CN" sz="2000" dirty="0"/>
          </a:p>
          <a:p>
            <a:pPr lvl="1"/>
            <a:r>
              <a:rPr lang="zh-CN" altLang="en-US" sz="2000" dirty="0"/>
              <a:t>能举例说明模式识别系统</a:t>
            </a:r>
            <a:endParaRPr lang="en-US" altLang="zh-CN" sz="2000" dirty="0"/>
          </a:p>
        </p:txBody>
      </p:sp>
      <p:sp>
        <p:nvSpPr>
          <p:cNvPr id="51205" name="矩形 1"/>
          <p:cNvSpPr>
            <a:spLocks noChangeArrowheads="1"/>
          </p:cNvSpPr>
          <p:nvPr/>
        </p:nvSpPr>
        <p:spPr bwMode="auto">
          <a:xfrm>
            <a:off x="8646680" y="6373328"/>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39</a:t>
            </a:fld>
            <a:endParaRPr lang="en-US" altLang="zh-CN" sz="2800" dirty="0"/>
          </a:p>
        </p:txBody>
      </p:sp>
    </p:spTree>
    <p:extLst>
      <p:ext uri="{BB962C8B-B14F-4D97-AF65-F5344CB8AC3E}">
        <p14:creationId xmlns:p14="http://schemas.microsoft.com/office/powerpoint/2010/main" val="193054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81" name="Rectangle 9"/>
          <p:cNvSpPr>
            <a:spLocks noChangeArrowheads="1"/>
          </p:cNvSpPr>
          <p:nvPr/>
        </p:nvSpPr>
        <p:spPr bwMode="auto">
          <a:xfrm>
            <a:off x="1475656" y="35191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83"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Rectangle 2"/>
          <p:cNvSpPr txBox="1">
            <a:spLocks noRot="1"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a:t>1.1 </a:t>
            </a:r>
            <a:r>
              <a:rPr lang="zh-CN" altLang="en-US" kern="0" dirty="0"/>
              <a:t>模式和模式识别的概念</a:t>
            </a:r>
          </a:p>
        </p:txBody>
      </p:sp>
      <p:sp>
        <p:nvSpPr>
          <p:cNvPr id="10" name="内容占位符 2"/>
          <p:cNvSpPr txBox="1">
            <a:spLocks/>
          </p:cNvSpPr>
          <p:nvPr/>
        </p:nvSpPr>
        <p:spPr>
          <a:xfrm>
            <a:off x="480688" y="1674771"/>
            <a:ext cx="1989936" cy="576064"/>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None/>
            </a:pPr>
            <a:r>
              <a:rPr lang="zh-CN" altLang="en-US" sz="2400" kern="0" dirty="0"/>
              <a:t>名词解释</a:t>
            </a:r>
            <a:endParaRPr lang="en-US" altLang="zh-CN" sz="2400" kern="0" dirty="0"/>
          </a:p>
        </p:txBody>
      </p:sp>
      <p:sp>
        <p:nvSpPr>
          <p:cNvPr id="2" name="TextBox 1"/>
          <p:cNvSpPr txBox="1"/>
          <p:nvPr/>
        </p:nvSpPr>
        <p:spPr>
          <a:xfrm>
            <a:off x="486976" y="2282368"/>
            <a:ext cx="7877960" cy="286232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模式识别</a:t>
            </a:r>
            <a:r>
              <a:rPr lang="en-US" altLang="zh-CN" sz="2000" dirty="0"/>
              <a:t>(Pattern Recognition)</a:t>
            </a:r>
          </a:p>
          <a:p>
            <a:r>
              <a:rPr lang="en-US" altLang="zh-CN" sz="2000" dirty="0"/>
              <a:t>      </a:t>
            </a:r>
            <a:r>
              <a:rPr lang="zh-CN" altLang="en-US" sz="2000" dirty="0"/>
              <a:t>确定一个样本的类别属性（模式类）的过程，即把某一样本归属于多个类型中的某个类型。</a:t>
            </a:r>
            <a:endParaRPr lang="en-US" altLang="zh-CN" sz="2000" dirty="0"/>
          </a:p>
          <a:p>
            <a:pPr marL="342900" indent="-342900">
              <a:buFont typeface="Wingdings" panose="05000000000000000000" pitchFamily="2" charset="2"/>
              <a:buChar char="Ø"/>
            </a:pPr>
            <a:r>
              <a:rPr lang="zh-CN" altLang="en-US" sz="2000" dirty="0"/>
              <a:t>样本（</a:t>
            </a:r>
            <a:r>
              <a:rPr lang="en-US" altLang="zh-CN" sz="2000" dirty="0"/>
              <a:t>Sample)</a:t>
            </a:r>
          </a:p>
          <a:p>
            <a:r>
              <a:rPr lang="zh-CN" altLang="en-US" sz="2000" dirty="0"/>
              <a:t>      一个具体的研究（客观）对象。如患者，某人写的一个汉字，一幅图片等。</a:t>
            </a:r>
            <a:endParaRPr lang="en-US" altLang="zh-CN" sz="2000" dirty="0"/>
          </a:p>
          <a:p>
            <a:pPr marL="342900" indent="-342900">
              <a:buFont typeface="Wingdings" panose="05000000000000000000" pitchFamily="2" charset="2"/>
              <a:buChar char="Ø"/>
            </a:pPr>
            <a:r>
              <a:rPr lang="zh-CN" altLang="en-US" sz="2000" dirty="0"/>
              <a:t>模式</a:t>
            </a:r>
            <a:r>
              <a:rPr lang="en-US" altLang="zh-CN" sz="2000" dirty="0"/>
              <a:t>(Pattern)</a:t>
            </a:r>
          </a:p>
          <a:p>
            <a:r>
              <a:rPr lang="zh-CN" altLang="en-US" sz="2000" dirty="0"/>
              <a:t>      对客体（研究对象）</a:t>
            </a:r>
            <a:r>
              <a:rPr lang="zh-CN" altLang="en-US" sz="2000" dirty="0">
                <a:solidFill>
                  <a:srgbClr val="FF0000"/>
                </a:solidFill>
              </a:rPr>
              <a:t>特征</a:t>
            </a:r>
            <a:r>
              <a:rPr lang="zh-CN" altLang="en-US" sz="2000" dirty="0"/>
              <a:t>的描述（定量的或结构的描述），是取自客观世界的某一样本的测量值的集合（或综合）。</a:t>
            </a:r>
          </a:p>
        </p:txBody>
      </p:sp>
      <p:sp>
        <p:nvSpPr>
          <p:cNvPr id="11" name="矩形 1"/>
          <p:cNvSpPr>
            <a:spLocks noChangeArrowheads="1"/>
          </p:cNvSpPr>
          <p:nvPr/>
        </p:nvSpPr>
        <p:spPr bwMode="auto">
          <a:xfrm>
            <a:off x="8676456" y="6354778"/>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a:t>
            </a:fld>
            <a:endParaRPr lang="en-US" altLang="zh-CN" sz="2800" dirty="0"/>
          </a:p>
        </p:txBody>
      </p:sp>
    </p:spTree>
    <p:extLst>
      <p:ext uri="{BB962C8B-B14F-4D97-AF65-F5344CB8AC3E}">
        <p14:creationId xmlns:p14="http://schemas.microsoft.com/office/powerpoint/2010/main" val="2235251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a:t>第一章 小结</a:t>
            </a:r>
            <a:endParaRPr lang="zh-CN" altLang="zh-CN" dirty="0"/>
          </a:p>
        </p:txBody>
      </p:sp>
      <p:sp>
        <p:nvSpPr>
          <p:cNvPr id="51204" name="Rectangle 3"/>
          <p:cNvSpPr>
            <a:spLocks noGrp="1" noChangeArrowheads="1"/>
          </p:cNvSpPr>
          <p:nvPr>
            <p:ph type="body" idx="1"/>
          </p:nvPr>
        </p:nvSpPr>
        <p:spPr>
          <a:xfrm>
            <a:off x="683568" y="1700808"/>
            <a:ext cx="7772400" cy="4672520"/>
          </a:xfrm>
        </p:spPr>
        <p:txBody>
          <a:bodyPr/>
          <a:lstStyle/>
          <a:p>
            <a:pPr eaLnBrk="1" hangingPunct="1"/>
            <a:r>
              <a:rPr lang="en-US" altLang="zh-CN" sz="2400" dirty="0"/>
              <a:t>1.3 </a:t>
            </a:r>
            <a:r>
              <a:rPr lang="zh-CN" altLang="en-US" sz="2400" dirty="0"/>
              <a:t>模式识别概述</a:t>
            </a:r>
            <a:endParaRPr lang="en-US" altLang="zh-CN" sz="2400" dirty="0"/>
          </a:p>
          <a:p>
            <a:pPr lvl="1"/>
            <a:r>
              <a:rPr lang="zh-CN" altLang="en-US" sz="2000" dirty="0"/>
              <a:t>能用自己的语言描述按理论分类的模式识别系统，并指出他们的差异</a:t>
            </a:r>
            <a:endParaRPr lang="en-US" altLang="zh-CN" sz="2000" dirty="0"/>
          </a:p>
          <a:p>
            <a:pPr lvl="1"/>
            <a:r>
              <a:rPr lang="zh-CN" altLang="en-US" sz="2000" dirty="0"/>
              <a:t>能用自己的语言描述按实现分类的模式识别系统，并指出他们的差异</a:t>
            </a:r>
            <a:endParaRPr lang="en-US" altLang="zh-CN" sz="2000" dirty="0"/>
          </a:p>
          <a:p>
            <a:r>
              <a:rPr lang="en-US" altLang="zh-CN" sz="2400" dirty="0"/>
              <a:t>1.4 </a:t>
            </a:r>
            <a:r>
              <a:rPr lang="zh-CN" altLang="en-US" sz="2400" dirty="0"/>
              <a:t>模式识别应用</a:t>
            </a:r>
            <a:endParaRPr lang="en-US" altLang="zh-CN" sz="2400" dirty="0"/>
          </a:p>
          <a:p>
            <a:pPr lvl="1"/>
            <a:r>
              <a:rPr lang="zh-CN" altLang="en-US" sz="2000" dirty="0"/>
              <a:t>了解宏观领域的模式识别应用</a:t>
            </a:r>
            <a:endParaRPr lang="en-US" altLang="zh-CN" sz="2000" dirty="0"/>
          </a:p>
          <a:p>
            <a:pPr lvl="1"/>
            <a:r>
              <a:rPr lang="zh-CN" altLang="en-US" sz="2000" dirty="0"/>
              <a:t>了解生物识别的模式识别应用</a:t>
            </a:r>
            <a:endParaRPr lang="en-US" altLang="zh-CN" sz="2000" dirty="0"/>
          </a:p>
          <a:p>
            <a:r>
              <a:rPr lang="zh-CN" altLang="en-US" sz="2400" dirty="0"/>
              <a:t>补充 模式识别的数学基础</a:t>
            </a:r>
            <a:endParaRPr lang="en-US" altLang="zh-CN" sz="2400" dirty="0"/>
          </a:p>
          <a:p>
            <a:pPr lvl="1"/>
            <a:r>
              <a:rPr lang="zh-CN" altLang="en-US" sz="2000" dirty="0"/>
              <a:t>了解特征矢量和特征空间的概念</a:t>
            </a:r>
            <a:endParaRPr lang="en-US" altLang="zh-CN" sz="2000" dirty="0"/>
          </a:p>
          <a:p>
            <a:pPr lvl="1"/>
            <a:r>
              <a:rPr lang="zh-CN" altLang="en-US" sz="2000" dirty="0"/>
              <a:t>了解随机矢量的定义和描述</a:t>
            </a:r>
            <a:endParaRPr lang="en-US" altLang="zh-CN" sz="2000" dirty="0"/>
          </a:p>
          <a:p>
            <a:pPr lvl="1"/>
            <a:r>
              <a:rPr lang="zh-CN" altLang="en-US" sz="2000" dirty="0"/>
              <a:t>会进行基本的矩阵运算</a:t>
            </a:r>
            <a:endParaRPr lang="en-US" altLang="zh-CN" sz="2000" dirty="0"/>
          </a:p>
          <a:p>
            <a:pPr lvl="1"/>
            <a:endParaRPr lang="en-US" altLang="zh-CN" sz="2000" dirty="0"/>
          </a:p>
        </p:txBody>
      </p:sp>
      <p:sp>
        <p:nvSpPr>
          <p:cNvPr id="51205" name="矩形 1"/>
          <p:cNvSpPr>
            <a:spLocks noChangeArrowheads="1"/>
          </p:cNvSpPr>
          <p:nvPr/>
        </p:nvSpPr>
        <p:spPr bwMode="auto">
          <a:xfrm>
            <a:off x="8646680" y="6373328"/>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40</a:t>
            </a:fld>
            <a:endParaRPr lang="en-US" altLang="zh-CN" sz="2800" dirty="0"/>
          </a:p>
        </p:txBody>
      </p:sp>
    </p:spTree>
    <p:extLst>
      <p:ext uri="{BB962C8B-B14F-4D97-AF65-F5344CB8AC3E}">
        <p14:creationId xmlns:p14="http://schemas.microsoft.com/office/powerpoint/2010/main" val="1643788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85800" y="2148825"/>
                <a:ext cx="4880952" cy="400110"/>
              </a:xfrm>
              <a:prstGeom prst="rect">
                <a:avLst/>
              </a:prstGeom>
              <a:noFill/>
            </p:spPr>
            <p:txBody>
              <a:bodyPr wrap="none" rtlCol="0">
                <a:spAutoFit/>
              </a:bodyPr>
              <a:lstStyle/>
              <a:p>
                <a:r>
                  <a:rPr lang="en-US" altLang="zh-CN" sz="2000" dirty="0"/>
                  <a:t>1 </a:t>
                </a:r>
                <a:r>
                  <a:rPr lang="zh-CN" altLang="en-US" sz="2000" dirty="0"/>
                  <a:t>请计算</a:t>
                </a:r>
                <a14:m>
                  <m:oMath xmlns:m="http://schemas.openxmlformats.org/officeDocument/2006/math">
                    <m:r>
                      <a:rPr lang="en-US" altLang="zh-CN" sz="2000" i="1">
                        <a:latin typeface="Cambria Math"/>
                      </a:rPr>
                      <m:t>𝑋</m:t>
                    </m:r>
                    <m:r>
                      <a:rPr lang="en-US" altLang="zh-CN" sz="2000" i="1">
                        <a:latin typeface="Cambria Math"/>
                      </a:rPr>
                      <m:t>={3,2,1}</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2,3</m:t>
                    </m:r>
                    <m:r>
                      <a:rPr lang="en-US" altLang="zh-CN" sz="2000" i="1">
                        <a:latin typeface="Cambria Math"/>
                      </a:rPr>
                      <m:t>}</m:t>
                    </m:r>
                  </m:oMath>
                </a14:m>
                <a:r>
                  <a:rPr lang="zh-CN" altLang="en-US" sz="2000" dirty="0"/>
                  <a:t>的内积。</a:t>
                </a:r>
              </a:p>
            </p:txBody>
          </p:sp>
        </mc:Choice>
        <mc:Fallback xmlns="">
          <p:sp>
            <p:nvSpPr>
              <p:cNvPr id="3" name="TextBox 2"/>
              <p:cNvSpPr txBox="1">
                <a:spLocks noRot="1" noChangeAspect="1" noMove="1" noResize="1" noEditPoints="1" noAdjustHandles="1" noChangeArrowheads="1" noChangeShapeType="1" noTextEdit="1"/>
              </p:cNvSpPr>
              <p:nvPr/>
            </p:nvSpPr>
            <p:spPr>
              <a:xfrm>
                <a:off x="685800" y="2148825"/>
                <a:ext cx="4880952" cy="400110"/>
              </a:xfrm>
              <a:prstGeom prst="rect">
                <a:avLst/>
              </a:prstGeom>
              <a:blipFill rotWithShape="1">
                <a:blip r:embed="rId3"/>
                <a:stretch>
                  <a:fillRect l="-1375" t="-10606" r="-625" b="-27273"/>
                </a:stretch>
              </a:blipFill>
            </p:spPr>
            <p:txBody>
              <a:bodyPr/>
              <a:lstStyle/>
              <a:p>
                <a:r>
                  <a:rPr lang="zh-CN" altLang="en-US">
                    <a:noFill/>
                  </a:rPr>
                  <a:t> </a:t>
                </a:r>
              </a:p>
            </p:txBody>
          </p:sp>
        </mc:Fallback>
      </mc:AlternateContent>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mc:AlternateContent xmlns:mc="http://schemas.openxmlformats.org/markup-compatibility/2006" xmlns:a14="http://schemas.microsoft.com/office/drawing/2010/main">
        <mc:Choice Requires="a14">
          <p:sp>
            <p:nvSpPr>
              <p:cNvPr id="6" name="TextBox 5"/>
              <p:cNvSpPr txBox="1"/>
              <p:nvPr/>
            </p:nvSpPr>
            <p:spPr>
              <a:xfrm>
                <a:off x="685800" y="2723518"/>
                <a:ext cx="4880952" cy="400110"/>
              </a:xfrm>
              <a:prstGeom prst="rect">
                <a:avLst/>
              </a:prstGeom>
              <a:noFill/>
            </p:spPr>
            <p:txBody>
              <a:bodyPr wrap="none" rtlCol="0">
                <a:spAutoFit/>
              </a:bodyPr>
              <a:lstStyle/>
              <a:p>
                <a:r>
                  <a:rPr lang="en-US" altLang="zh-CN" sz="2000" dirty="0"/>
                  <a:t>2 </a:t>
                </a:r>
                <a:r>
                  <a:rPr lang="zh-CN" altLang="en-US" sz="2000" dirty="0"/>
                  <a:t>请计算</a:t>
                </a:r>
                <a14:m>
                  <m:oMath xmlns:m="http://schemas.openxmlformats.org/officeDocument/2006/math">
                    <m:r>
                      <a:rPr lang="en-US" altLang="zh-CN" sz="2000" i="1">
                        <a:latin typeface="Cambria Math"/>
                      </a:rPr>
                      <m:t>𝑋</m:t>
                    </m:r>
                    <m:r>
                      <a:rPr lang="en-US" altLang="zh-CN" sz="2000" i="1">
                        <a:latin typeface="Cambria Math"/>
                      </a:rPr>
                      <m:t>={3,2,1}</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2,3</m:t>
                    </m:r>
                    <m:r>
                      <a:rPr lang="en-US" altLang="zh-CN" sz="2000" i="1">
                        <a:latin typeface="Cambria Math"/>
                      </a:rPr>
                      <m:t>}</m:t>
                    </m:r>
                  </m:oMath>
                </a14:m>
                <a:r>
                  <a:rPr lang="zh-CN" altLang="en-US" sz="2000" dirty="0"/>
                  <a:t>的外积。</a:t>
                </a:r>
              </a:p>
            </p:txBody>
          </p:sp>
        </mc:Choice>
        <mc:Fallback xmlns="">
          <p:sp>
            <p:nvSpPr>
              <p:cNvPr id="6" name="TextBox 5"/>
              <p:cNvSpPr txBox="1">
                <a:spLocks noRot="1" noChangeAspect="1" noMove="1" noResize="1" noEditPoints="1" noAdjustHandles="1" noChangeArrowheads="1" noChangeShapeType="1" noTextEdit="1"/>
              </p:cNvSpPr>
              <p:nvPr/>
            </p:nvSpPr>
            <p:spPr>
              <a:xfrm>
                <a:off x="685800" y="2723518"/>
                <a:ext cx="4880952" cy="400110"/>
              </a:xfrm>
              <a:prstGeom prst="rect">
                <a:avLst/>
              </a:prstGeom>
              <a:blipFill rotWithShape="1">
                <a:blip r:embed="rId4"/>
                <a:stretch>
                  <a:fillRect l="-1375" t="-10769" r="-625"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5800" y="3284984"/>
                <a:ext cx="4566443" cy="912494"/>
              </a:xfrm>
              <a:prstGeom prst="rect">
                <a:avLst/>
              </a:prstGeom>
              <a:noFill/>
            </p:spPr>
            <p:txBody>
              <a:bodyPr wrap="none" rtlCol="0">
                <a:spAutoFit/>
              </a:bodyPr>
              <a:lstStyle/>
              <a:p>
                <a:r>
                  <a:rPr lang="en-US" altLang="zh-CN" sz="2000" dirty="0"/>
                  <a:t>3 </a:t>
                </a:r>
                <a:r>
                  <a:rPr lang="zh-CN" altLang="en-US" sz="2000" dirty="0"/>
                  <a:t>请计算矩阵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r>
                                <m:rPr>
                                  <m:brk m:alnAt="7"/>
                                </m:rPr>
                                <a:rPr lang="en-US" altLang="zh-CN" sz="2000" i="1">
                                  <a:latin typeface="Cambria Math"/>
                                </a:rPr>
                                <m:t>−</m:t>
                              </m:r>
                              <m:r>
                                <a:rPr lang="en-US" altLang="zh-CN" sz="2000" i="1">
                                  <a:latin typeface="Cambria Math"/>
                                </a:rPr>
                                <m:t>3</m:t>
                              </m:r>
                            </m:e>
                            <m:e>
                              <m:r>
                                <a:rPr lang="en-US" altLang="zh-CN" sz="2000" i="1">
                                  <a:latin typeface="Cambria Math"/>
                                </a:rPr>
                                <m:t>5</m:t>
                              </m:r>
                            </m:e>
                            <m:e>
                              <m:r>
                                <a:rPr lang="en-US" altLang="zh-CN" sz="2000" i="1">
                                  <a:latin typeface="Cambria Math"/>
                                </a:rPr>
                                <m:t>8</m:t>
                              </m:r>
                            </m:e>
                          </m:mr>
                          <m:mr>
                            <m:e>
                              <m:r>
                                <a:rPr lang="en-US" altLang="zh-CN" sz="2000" i="1">
                                  <a:latin typeface="Cambria Math"/>
                                </a:rPr>
                                <m:t>6</m:t>
                              </m:r>
                            </m:e>
                            <m:e>
                              <m:r>
                                <a:rPr lang="en-US" altLang="zh-CN" sz="2000" i="1">
                                  <a:latin typeface="Cambria Math"/>
                                </a:rPr>
                                <m:t>−4</m:t>
                              </m:r>
                            </m:e>
                            <m:e>
                              <m:r>
                                <a:rPr lang="en-US" altLang="zh-CN" sz="2000" i="1">
                                  <a:latin typeface="Cambria Math"/>
                                </a:rPr>
                                <m:t>1</m:t>
                              </m:r>
                            </m:e>
                          </m:mr>
                          <m:mr>
                            <m:e>
                              <m:r>
                                <a:rPr lang="en-US" altLang="zh-CN" sz="2000" i="1">
                                  <a:latin typeface="Cambria Math"/>
                                </a:rPr>
                                <m:t>7</m:t>
                              </m:r>
                            </m:e>
                            <m:e>
                              <m:r>
                                <a:rPr lang="en-US" altLang="zh-CN" sz="2000" i="1">
                                  <a:latin typeface="Cambria Math"/>
                                </a:rPr>
                                <m:t>2</m:t>
                              </m:r>
                            </m:e>
                            <m:e>
                              <m:r>
                                <a:rPr lang="en-US" altLang="zh-CN" sz="2000" i="1">
                                  <a:latin typeface="Cambria Math"/>
                                </a:rPr>
                                <m:t>9</m:t>
                              </m:r>
                            </m:e>
                          </m:mr>
                        </m:m>
                      </m:e>
                    </m:d>
                  </m:oMath>
                </a14:m>
                <a:r>
                  <a:rPr lang="zh-CN" altLang="en-US" sz="2000" dirty="0"/>
                  <a:t>的迹。</a:t>
                </a:r>
              </a:p>
            </p:txBody>
          </p:sp>
        </mc:Choice>
        <mc:Fallback xmlns="">
          <p:sp>
            <p:nvSpPr>
              <p:cNvPr id="7" name="TextBox 6"/>
              <p:cNvSpPr txBox="1">
                <a:spLocks noRot="1" noChangeAspect="1" noMove="1" noResize="1" noEditPoints="1" noAdjustHandles="1" noChangeArrowheads="1" noChangeShapeType="1" noTextEdit="1"/>
              </p:cNvSpPr>
              <p:nvPr/>
            </p:nvSpPr>
            <p:spPr>
              <a:xfrm>
                <a:off x="685800" y="3284984"/>
                <a:ext cx="4566443" cy="912494"/>
              </a:xfrm>
              <a:prstGeom prst="rect">
                <a:avLst/>
              </a:prstGeom>
              <a:blipFill rotWithShape="1">
                <a:blip r:embed="rId5"/>
                <a:stretch>
                  <a:fillRect l="-1469" r="-6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5800" y="4293096"/>
                <a:ext cx="5172378" cy="912494"/>
              </a:xfrm>
              <a:prstGeom prst="rect">
                <a:avLst/>
              </a:prstGeom>
              <a:noFill/>
            </p:spPr>
            <p:txBody>
              <a:bodyPr wrap="none" rtlCol="0">
                <a:spAutoFit/>
              </a:bodyPr>
              <a:lstStyle/>
              <a:p>
                <a:r>
                  <a:rPr lang="en-US" altLang="zh-CN" sz="2000" dirty="0"/>
                  <a:t>4 </a:t>
                </a:r>
                <a:r>
                  <a:rPr lang="zh-CN" altLang="en-US" sz="2000" dirty="0"/>
                  <a:t>请计算矩阵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r>
                                <m:rPr>
                                  <m:brk m:alnAt="7"/>
                                </m:rPr>
                                <a:rPr lang="en-US" altLang="zh-CN" sz="2000" b="0" i="1" smtClean="0">
                                  <a:latin typeface="Cambria Math"/>
                                </a:rPr>
                                <m:t>−</m:t>
                              </m:r>
                              <m:r>
                                <a:rPr lang="en-US" altLang="zh-CN" sz="2000" b="0" i="1" smtClean="0">
                                  <a:latin typeface="Cambria Math"/>
                                </a:rPr>
                                <m:t>3</m:t>
                              </m:r>
                            </m:e>
                            <m:e>
                              <m:r>
                                <a:rPr lang="en-US" altLang="zh-CN" sz="2000" b="0" i="1" smtClean="0">
                                  <a:latin typeface="Cambria Math"/>
                                </a:rPr>
                                <m:t>5</m:t>
                              </m:r>
                            </m:e>
                            <m:e>
                              <m:r>
                                <a:rPr lang="en-US" altLang="zh-CN" sz="2000" b="0" i="1" smtClean="0">
                                  <a:latin typeface="Cambria Math"/>
                                </a:rPr>
                                <m:t>8</m:t>
                              </m:r>
                            </m:e>
                          </m:mr>
                          <m:mr>
                            <m:e>
                              <m:r>
                                <a:rPr lang="en-US" altLang="zh-CN" sz="2000" b="0" i="1" smtClean="0">
                                  <a:latin typeface="Cambria Math"/>
                                </a:rPr>
                                <m:t>6</m:t>
                              </m:r>
                            </m:e>
                            <m:e>
                              <m:r>
                                <a:rPr lang="en-US" altLang="zh-CN" sz="2000" b="0" i="1" smtClean="0">
                                  <a:latin typeface="Cambria Math"/>
                                </a:rPr>
                                <m:t>−4</m:t>
                              </m:r>
                            </m:e>
                            <m:e>
                              <m:r>
                                <a:rPr lang="en-US" altLang="zh-CN" sz="2000" b="0" i="1" smtClean="0">
                                  <a:latin typeface="Cambria Math"/>
                                </a:rPr>
                                <m:t>1</m:t>
                              </m:r>
                            </m:e>
                          </m:mr>
                          <m:mr>
                            <m:e>
                              <m:r>
                                <a:rPr lang="en-US" altLang="zh-CN" sz="2000" i="1">
                                  <a:latin typeface="Cambria Math"/>
                                </a:rPr>
                                <m:t>7</m:t>
                              </m:r>
                            </m:e>
                            <m:e>
                              <m:r>
                                <a:rPr lang="en-US" altLang="zh-CN" sz="2000" b="0" i="1" smtClean="0">
                                  <a:latin typeface="Cambria Math"/>
                                </a:rPr>
                                <m:t>2</m:t>
                              </m:r>
                            </m:e>
                            <m:e>
                              <m:r>
                                <a:rPr lang="en-US" altLang="zh-CN" sz="2000" i="1">
                                  <a:latin typeface="Cambria Math"/>
                                </a:rPr>
                                <m:t>9</m:t>
                              </m:r>
                            </m:e>
                          </m:mr>
                        </m:m>
                      </m:e>
                    </m:d>
                  </m:oMath>
                </a14:m>
                <a:r>
                  <a:rPr lang="zh-CN" altLang="en-US" sz="2000" dirty="0"/>
                  <a:t>的行列式。</a:t>
                </a:r>
              </a:p>
            </p:txBody>
          </p:sp>
        </mc:Choice>
        <mc:Fallback xmlns="">
          <p:sp>
            <p:nvSpPr>
              <p:cNvPr id="8" name="TextBox 7"/>
              <p:cNvSpPr txBox="1">
                <a:spLocks noRot="1" noChangeAspect="1" noMove="1" noResize="1" noEditPoints="1" noAdjustHandles="1" noChangeArrowheads="1" noChangeShapeType="1" noTextEdit="1"/>
              </p:cNvSpPr>
              <p:nvPr/>
            </p:nvSpPr>
            <p:spPr>
              <a:xfrm>
                <a:off x="685800" y="4293096"/>
                <a:ext cx="5172378" cy="912494"/>
              </a:xfrm>
              <a:prstGeom prst="rect">
                <a:avLst/>
              </a:prstGeom>
              <a:blipFill rotWithShape="1">
                <a:blip r:embed="rId6"/>
                <a:stretch>
                  <a:fillRect l="-12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5800" y="5205590"/>
                <a:ext cx="5618076" cy="604396"/>
              </a:xfrm>
              <a:prstGeom prst="rect">
                <a:avLst/>
              </a:prstGeom>
              <a:noFill/>
            </p:spPr>
            <p:txBody>
              <a:bodyPr wrap="none" rtlCol="0">
                <a:spAutoFit/>
              </a:bodyPr>
              <a:lstStyle/>
              <a:p>
                <a:r>
                  <a:rPr lang="en-US" altLang="zh-CN" sz="2000" dirty="0"/>
                  <a:t>5 </a:t>
                </a:r>
                <a:r>
                  <a:rPr lang="zh-CN" altLang="en-US" sz="2000" dirty="0"/>
                  <a:t>请计算矩阵</a:t>
                </a:r>
                <a14:m>
                  <m:oMath xmlns:m="http://schemas.openxmlformats.org/officeDocument/2006/math">
                    <m:r>
                      <m:rPr>
                        <m:sty m:val="p"/>
                      </m:rPr>
                      <a:rPr lang="en-US" altLang="zh-CN" sz="2000" b="0" i="0" smtClean="0">
                        <a:latin typeface="Cambria Math"/>
                      </a:rPr>
                      <m:t>A</m:t>
                    </m:r>
                    <m:r>
                      <a:rPr lang="en-US" altLang="zh-CN" sz="2000" b="0" i="0" smtClean="0">
                        <a:latin typeface="Cambria Math"/>
                      </a:rPr>
                      <m:t>=</m:t>
                    </m:r>
                    <m:d>
                      <m:dPr>
                        <m:begChr m:val="|"/>
                        <m:endChr m:val="|"/>
                        <m:ctrlPr>
                          <a:rPr lang="en-US" altLang="zh-CN" sz="2000" i="1">
                            <a:latin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rPr>
                            </m:ctrlPr>
                          </m:mPr>
                          <m:mr>
                            <m:e>
                              <m:r>
                                <a:rPr lang="en-US" altLang="zh-CN" sz="2000" b="0" i="1" smtClean="0">
                                  <a:latin typeface="Cambria Math"/>
                                </a:rPr>
                                <m:t>2</m:t>
                              </m:r>
                            </m:e>
                            <m:e>
                              <m:r>
                                <a:rPr lang="en-US" altLang="zh-CN" sz="2000" b="0" i="1" smtClean="0">
                                  <a:latin typeface="Cambria Math"/>
                                </a:rPr>
                                <m:t>6</m:t>
                              </m:r>
                            </m:e>
                          </m:mr>
                          <m:mr>
                            <m:e>
                              <m:r>
                                <a:rPr lang="en-US" altLang="zh-CN" sz="2000" b="0" i="1" smtClean="0">
                                  <a:latin typeface="Cambria Math"/>
                                </a:rPr>
                                <m:t>−1</m:t>
                              </m:r>
                            </m:e>
                            <m:e>
                              <m:r>
                                <a:rPr lang="en-US" altLang="zh-CN" sz="2000" b="0" i="1" smtClean="0">
                                  <a:latin typeface="Cambria Math"/>
                                </a:rPr>
                                <m:t>7</m:t>
                              </m:r>
                            </m:e>
                          </m:mr>
                        </m:m>
                      </m:e>
                    </m:d>
                  </m:oMath>
                </a14:m>
                <a:r>
                  <a:rPr lang="zh-CN" altLang="en-US" sz="2000" dirty="0"/>
                  <a:t>的特征值和特征向量。</a:t>
                </a:r>
              </a:p>
            </p:txBody>
          </p:sp>
        </mc:Choice>
        <mc:Fallback xmlns="">
          <p:sp>
            <p:nvSpPr>
              <p:cNvPr id="9" name="TextBox 8"/>
              <p:cNvSpPr txBox="1">
                <a:spLocks noRot="1" noChangeAspect="1" noMove="1" noResize="1" noEditPoints="1" noAdjustHandles="1" noChangeArrowheads="1" noChangeShapeType="1" noTextEdit="1"/>
              </p:cNvSpPr>
              <p:nvPr/>
            </p:nvSpPr>
            <p:spPr>
              <a:xfrm>
                <a:off x="685800" y="5205590"/>
                <a:ext cx="5618076" cy="604396"/>
              </a:xfrm>
              <a:prstGeom prst="rect">
                <a:avLst/>
              </a:prstGeom>
              <a:blipFill rotWithShape="1">
                <a:blip r:embed="rId7"/>
                <a:stretch>
                  <a:fillRect l="-1194" r="-434" b="-1010"/>
                </a:stretch>
              </a:blipFill>
            </p:spPr>
            <p:txBody>
              <a:bodyPr/>
              <a:lstStyle/>
              <a:p>
                <a:r>
                  <a:rPr lang="zh-CN" altLang="en-US">
                    <a:noFill/>
                  </a:rPr>
                  <a:t> </a:t>
                </a:r>
              </a:p>
            </p:txBody>
          </p:sp>
        </mc:Fallback>
      </mc:AlternateContent>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41</a:t>
            </a:fld>
            <a:endParaRPr lang="en-US" altLang="zh-CN" sz="2800" dirty="0"/>
          </a:p>
        </p:txBody>
      </p:sp>
    </p:spTree>
    <p:extLst>
      <p:ext uri="{BB962C8B-B14F-4D97-AF65-F5344CB8AC3E}">
        <p14:creationId xmlns:p14="http://schemas.microsoft.com/office/powerpoint/2010/main" val="1493689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85800" y="2148825"/>
                <a:ext cx="4880952" cy="400110"/>
              </a:xfrm>
              <a:prstGeom prst="rect">
                <a:avLst/>
              </a:prstGeom>
              <a:noFill/>
            </p:spPr>
            <p:txBody>
              <a:bodyPr wrap="none" rtlCol="0">
                <a:spAutoFit/>
              </a:bodyPr>
              <a:lstStyle/>
              <a:p>
                <a:r>
                  <a:rPr lang="en-US" altLang="zh-CN" sz="2000" dirty="0"/>
                  <a:t>1 </a:t>
                </a:r>
                <a:r>
                  <a:rPr lang="zh-CN" altLang="en-US" sz="2000" dirty="0"/>
                  <a:t>请计算</a:t>
                </a:r>
                <a14:m>
                  <m:oMath xmlns:m="http://schemas.openxmlformats.org/officeDocument/2006/math">
                    <m:r>
                      <a:rPr lang="en-US" altLang="zh-CN" sz="2000" i="1">
                        <a:latin typeface="Cambria Math"/>
                      </a:rPr>
                      <m:t>𝑋</m:t>
                    </m:r>
                    <m:r>
                      <a:rPr lang="en-US" altLang="zh-CN" sz="2000" i="1">
                        <a:latin typeface="Cambria Math"/>
                      </a:rPr>
                      <m:t>={3,2,1}</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2,3</m:t>
                    </m:r>
                    <m:r>
                      <a:rPr lang="en-US" altLang="zh-CN" sz="2000" i="1">
                        <a:latin typeface="Cambria Math"/>
                      </a:rPr>
                      <m:t>}</m:t>
                    </m:r>
                  </m:oMath>
                </a14:m>
                <a:r>
                  <a:rPr lang="zh-CN" altLang="en-US" sz="2000" dirty="0"/>
                  <a:t>的内积。</a:t>
                </a:r>
              </a:p>
            </p:txBody>
          </p:sp>
        </mc:Choice>
        <mc:Fallback xmlns="">
          <p:sp>
            <p:nvSpPr>
              <p:cNvPr id="3" name="TextBox 2"/>
              <p:cNvSpPr txBox="1">
                <a:spLocks noRot="1" noChangeAspect="1" noMove="1" noResize="1" noEditPoints="1" noAdjustHandles="1" noChangeArrowheads="1" noChangeShapeType="1" noTextEdit="1"/>
              </p:cNvSpPr>
              <p:nvPr/>
            </p:nvSpPr>
            <p:spPr>
              <a:xfrm>
                <a:off x="685800" y="2148825"/>
                <a:ext cx="4880952" cy="400110"/>
              </a:xfrm>
              <a:prstGeom prst="rect">
                <a:avLst/>
              </a:prstGeom>
              <a:blipFill rotWithShape="1">
                <a:blip r:embed="rId3"/>
                <a:stretch>
                  <a:fillRect l="-1375" t="-10606" r="-625" b="-27273"/>
                </a:stretch>
              </a:blipFill>
            </p:spPr>
            <p:txBody>
              <a:bodyPr/>
              <a:lstStyle/>
              <a:p>
                <a:r>
                  <a:rPr lang="zh-CN" altLang="en-US">
                    <a:noFill/>
                  </a:rPr>
                  <a:t> </a:t>
                </a:r>
              </a:p>
            </p:txBody>
          </p:sp>
        </mc:Fallback>
      </mc:AlternateContent>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42</a:t>
            </a:fld>
            <a:endParaRPr lang="en-US" altLang="zh-CN" sz="2800" dirty="0"/>
          </a:p>
        </p:txBody>
      </p:sp>
      <mc:AlternateContent xmlns:mc="http://schemas.openxmlformats.org/markup-compatibility/2006" xmlns:a14="http://schemas.microsoft.com/office/drawing/2010/main">
        <mc:Choice Requires="a14">
          <p:sp>
            <p:nvSpPr>
              <p:cNvPr id="11" name="TextBox 10"/>
              <p:cNvSpPr txBox="1"/>
              <p:nvPr/>
            </p:nvSpPr>
            <p:spPr>
              <a:xfrm>
                <a:off x="709406" y="3429000"/>
                <a:ext cx="6106928" cy="401072"/>
              </a:xfrm>
              <a:prstGeom prst="rect">
                <a:avLst/>
              </a:prstGeom>
              <a:noFill/>
            </p:spPr>
            <p:txBody>
              <a:bodyPr wrap="none" rtlCol="0">
                <a:spAutoFit/>
              </a:bodyPr>
              <a:lstStyle/>
              <a:p>
                <a:r>
                  <a:rPr lang="zh-CN" altLang="en-US" sz="2000" dirty="0"/>
                  <a:t>解：</a:t>
                </a:r>
                <a:r>
                  <a:rPr lang="en-US" altLang="zh-CN" sz="2000" dirty="0"/>
                  <a:t> </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𝑋</m:t>
                        </m:r>
                        <m:r>
                          <a:rPr lang="en-US" altLang="zh-CN" sz="2000" i="1">
                            <a:latin typeface="Cambria Math"/>
                          </a:rPr>
                          <m:t>,</m:t>
                        </m:r>
                        <m:r>
                          <a:rPr lang="en-US" altLang="zh-CN" sz="2000" i="1">
                            <a:latin typeface="Cambria Math"/>
                          </a:rPr>
                          <m:t>𝑌</m:t>
                        </m:r>
                      </m:e>
                    </m:d>
                    <m:r>
                      <a:rPr lang="en-US" altLang="zh-CN" sz="2000" i="1">
                        <a:latin typeface="Cambria Math"/>
                      </a:rPr>
                      <m:t>=</m:t>
                    </m:r>
                    <m:nary>
                      <m:naryPr>
                        <m:chr m:val="∑"/>
                        <m:ctrlPr>
                          <a:rPr lang="en-US" altLang="zh-CN" sz="2000" i="1">
                            <a:latin typeface="Cambria Math" panose="02040503050406030204" pitchFamily="18" charset="0"/>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𝑛</m:t>
                        </m:r>
                      </m:sup>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𝑖</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𝑖</m:t>
                            </m:r>
                          </m:sub>
                        </m:sSub>
                      </m:e>
                    </m:nary>
                    <m:r>
                      <a:rPr lang="en-US" altLang="zh-CN" sz="2000" b="0" i="1" smtClean="0">
                        <a:latin typeface="Cambria Math"/>
                      </a:rPr>
                      <m:t>=3</m:t>
                    </m:r>
                    <m:r>
                      <a:rPr lang="zh-CN" altLang="en-US" sz="2000" b="0" i="1" smtClean="0">
                        <a:latin typeface="Cambria Math"/>
                      </a:rPr>
                      <m:t>∗</m:t>
                    </m:r>
                    <m:r>
                      <a:rPr lang="en-US" altLang="zh-CN" sz="2000" b="0" i="1" smtClean="0">
                        <a:latin typeface="Cambria Math"/>
                      </a:rPr>
                      <m:t>1+2</m:t>
                    </m:r>
                    <m:r>
                      <a:rPr lang="zh-CN" altLang="en-US" sz="2000" b="0" i="1" smtClean="0">
                        <a:latin typeface="Cambria Math"/>
                      </a:rPr>
                      <m:t>∗</m:t>
                    </m:r>
                    <m:r>
                      <a:rPr lang="en-US" altLang="zh-CN" sz="2000" b="0" i="1" smtClean="0">
                        <a:latin typeface="Cambria Math"/>
                      </a:rPr>
                      <m:t>2+1</m:t>
                    </m:r>
                    <m:r>
                      <a:rPr lang="zh-CN" altLang="en-US" sz="2000" b="0" i="1" smtClean="0">
                        <a:latin typeface="Cambria Math"/>
                      </a:rPr>
                      <m:t>∗</m:t>
                    </m:r>
                    <m:r>
                      <a:rPr lang="en-US" altLang="zh-CN" sz="2000" b="0" i="1" smtClean="0">
                        <a:latin typeface="Cambria Math"/>
                      </a:rPr>
                      <m:t>3=10</m:t>
                    </m:r>
                  </m:oMath>
                </a14:m>
                <a:r>
                  <a:rPr lang="zh-CN" altLang="en-US" sz="2000" dirty="0"/>
                  <a:t>。</a:t>
                </a:r>
              </a:p>
            </p:txBody>
          </p:sp>
        </mc:Choice>
        <mc:Fallback xmlns="">
          <p:sp>
            <p:nvSpPr>
              <p:cNvPr id="11" name="TextBox 10"/>
              <p:cNvSpPr txBox="1">
                <a:spLocks noRot="1" noChangeAspect="1" noMove="1" noResize="1" noEditPoints="1" noAdjustHandles="1" noChangeArrowheads="1" noChangeShapeType="1" noTextEdit="1"/>
              </p:cNvSpPr>
              <p:nvPr/>
            </p:nvSpPr>
            <p:spPr>
              <a:xfrm>
                <a:off x="709406" y="3429000"/>
                <a:ext cx="6106928" cy="401072"/>
              </a:xfrm>
              <a:prstGeom prst="rect">
                <a:avLst/>
              </a:prstGeom>
              <a:blipFill rotWithShape="1">
                <a:blip r:embed="rId4"/>
                <a:stretch>
                  <a:fillRect l="-998" t="-123077" r="-200" b="-186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2530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mc:AlternateContent xmlns:mc="http://schemas.openxmlformats.org/markup-compatibility/2006" xmlns:a14="http://schemas.microsoft.com/office/drawing/2010/main">
        <mc:Choice Requires="a14">
          <p:sp>
            <p:nvSpPr>
              <p:cNvPr id="6" name="TextBox 5"/>
              <p:cNvSpPr txBox="1"/>
              <p:nvPr/>
            </p:nvSpPr>
            <p:spPr>
              <a:xfrm>
                <a:off x="685800" y="2204864"/>
                <a:ext cx="4880952" cy="400110"/>
              </a:xfrm>
              <a:prstGeom prst="rect">
                <a:avLst/>
              </a:prstGeom>
              <a:noFill/>
            </p:spPr>
            <p:txBody>
              <a:bodyPr wrap="none" rtlCol="0">
                <a:spAutoFit/>
              </a:bodyPr>
              <a:lstStyle/>
              <a:p>
                <a:r>
                  <a:rPr lang="en-US" altLang="zh-CN" sz="2000" dirty="0"/>
                  <a:t>2 </a:t>
                </a:r>
                <a:r>
                  <a:rPr lang="zh-CN" altLang="en-US" sz="2000" dirty="0"/>
                  <a:t>请计算</a:t>
                </a:r>
                <a14:m>
                  <m:oMath xmlns:m="http://schemas.openxmlformats.org/officeDocument/2006/math">
                    <m:r>
                      <a:rPr lang="en-US" altLang="zh-CN" sz="2000" i="1">
                        <a:latin typeface="Cambria Math"/>
                      </a:rPr>
                      <m:t>𝑋</m:t>
                    </m:r>
                    <m:r>
                      <a:rPr lang="en-US" altLang="zh-CN" sz="2000" i="1">
                        <a:latin typeface="Cambria Math"/>
                      </a:rPr>
                      <m:t>={3,2,1}</m:t>
                    </m:r>
                  </m:oMath>
                </a14:m>
                <a:r>
                  <a:rPr lang="zh-CN" altLang="en-US" sz="2000" dirty="0"/>
                  <a:t>和</a:t>
                </a:r>
                <a14:m>
                  <m:oMath xmlns:m="http://schemas.openxmlformats.org/officeDocument/2006/math">
                    <m:r>
                      <m:rPr>
                        <m:sty m:val="p"/>
                      </m:rPr>
                      <a:rPr lang="en-US" altLang="zh-CN" sz="2000">
                        <a:latin typeface="Cambria Math"/>
                      </a:rPr>
                      <m:t>Y</m:t>
                    </m:r>
                    <m:r>
                      <a:rPr lang="en-US" altLang="zh-CN" sz="2000" i="1">
                        <a:latin typeface="Cambria Math"/>
                      </a:rPr>
                      <m:t>={</m:t>
                    </m:r>
                    <m:r>
                      <a:rPr lang="en-US" altLang="zh-CN" sz="2000" b="0" i="1" smtClean="0">
                        <a:latin typeface="Cambria Math"/>
                      </a:rPr>
                      <m:t>1</m:t>
                    </m:r>
                    <m:r>
                      <a:rPr lang="en-US" altLang="zh-CN" sz="2000" i="1">
                        <a:latin typeface="Cambria Math"/>
                      </a:rPr>
                      <m:t>,</m:t>
                    </m:r>
                    <m:r>
                      <a:rPr lang="en-US" altLang="zh-CN" sz="2000" b="0" i="1" smtClean="0">
                        <a:latin typeface="Cambria Math"/>
                      </a:rPr>
                      <m:t>2,3</m:t>
                    </m:r>
                    <m:r>
                      <a:rPr lang="en-US" altLang="zh-CN" sz="2000" i="1">
                        <a:latin typeface="Cambria Math"/>
                      </a:rPr>
                      <m:t>}</m:t>
                    </m:r>
                  </m:oMath>
                </a14:m>
                <a:r>
                  <a:rPr lang="zh-CN" altLang="en-US" sz="2000" dirty="0"/>
                  <a:t>的外积。</a:t>
                </a:r>
              </a:p>
            </p:txBody>
          </p:sp>
        </mc:Choice>
        <mc:Fallback xmlns="">
          <p:sp>
            <p:nvSpPr>
              <p:cNvPr id="6" name="TextBox 5"/>
              <p:cNvSpPr txBox="1">
                <a:spLocks noRot="1" noChangeAspect="1" noMove="1" noResize="1" noEditPoints="1" noAdjustHandles="1" noChangeArrowheads="1" noChangeShapeType="1" noTextEdit="1"/>
              </p:cNvSpPr>
              <p:nvPr/>
            </p:nvSpPr>
            <p:spPr>
              <a:xfrm>
                <a:off x="685800" y="2204864"/>
                <a:ext cx="4880952" cy="400110"/>
              </a:xfrm>
              <a:prstGeom prst="rect">
                <a:avLst/>
              </a:prstGeom>
              <a:blipFill rotWithShape="1">
                <a:blip r:embed="rId3"/>
                <a:stretch>
                  <a:fillRect l="-1375" t="-10769" r="-625" b="-29231"/>
                </a:stretch>
              </a:blipFill>
            </p:spPr>
            <p:txBody>
              <a:bodyPr/>
              <a:lstStyle/>
              <a:p>
                <a:r>
                  <a:rPr lang="zh-CN" altLang="en-US">
                    <a:noFill/>
                  </a:rPr>
                  <a:t> </a:t>
                </a:r>
              </a:p>
            </p:txBody>
          </p:sp>
        </mc:Fallback>
      </mc:AlternateContent>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43</a:t>
            </a:fld>
            <a:endParaRPr lang="en-US" altLang="zh-CN" sz="2800" dirty="0"/>
          </a:p>
        </p:txBody>
      </p:sp>
      <mc:AlternateContent xmlns:mc="http://schemas.openxmlformats.org/markup-compatibility/2006" xmlns:a14="http://schemas.microsoft.com/office/drawing/2010/main">
        <mc:Choice Requires="a14">
          <p:sp>
            <p:nvSpPr>
              <p:cNvPr id="11" name="TextBox 10"/>
              <p:cNvSpPr txBox="1"/>
              <p:nvPr/>
            </p:nvSpPr>
            <p:spPr>
              <a:xfrm>
                <a:off x="709406" y="3429000"/>
                <a:ext cx="8060027" cy="930704"/>
              </a:xfrm>
              <a:prstGeom prst="rect">
                <a:avLst/>
              </a:prstGeom>
              <a:noFill/>
            </p:spPr>
            <p:txBody>
              <a:bodyPr wrap="none" rtlCol="0">
                <a:spAutoFit/>
              </a:bodyPr>
              <a:lstStyle/>
              <a:p>
                <a:r>
                  <a:rPr lang="zh-CN" altLang="en-US" sz="2000" dirty="0"/>
                  <a:t>解：</a:t>
                </a:r>
                <a:r>
                  <a:rPr lang="en-US" altLang="zh-CN" sz="2000" dirty="0"/>
                  <a:t> </a:t>
                </a:r>
                <a14:m>
                  <m:oMath xmlns:m="http://schemas.openxmlformats.org/officeDocument/2006/math">
                    <m:r>
                      <m:rPr>
                        <m:sty m:val="p"/>
                      </m:rPr>
                      <a:rPr lang="en-US" altLang="zh-CN" sz="2000">
                        <a:latin typeface="Cambria Math"/>
                      </a:rPr>
                      <m:t>A</m:t>
                    </m:r>
                    <m:r>
                      <a:rPr lang="en-US" altLang="zh-CN" sz="2000" i="1">
                        <a:latin typeface="Cambria Math"/>
                      </a:rPr>
                      <m:t>=</m:t>
                    </m:r>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2</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3</m:t>
                                  </m:r>
                                </m:sub>
                              </m:sSub>
                            </m:e>
                          </m:mr>
                        </m:m>
                      </m:e>
                    </m:d>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3</m:t>
                                  </m:r>
                                </m:sub>
                              </m:sSub>
                            </m:e>
                          </m:mr>
                        </m:m>
                      </m:e>
                    </m:d>
                    <m:r>
                      <a:rPr lang="en-US" altLang="zh-CN" sz="2000" i="1">
                        <a:latin typeface="Cambria Math"/>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1</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3</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2</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3</m:t>
                                  </m:r>
                                </m:sub>
                              </m:sSub>
                            </m:e>
                          </m:mr>
                          <m:m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1</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2</m:t>
                                  </m:r>
                                </m:sub>
                              </m:sSub>
                            </m:e>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3</m:t>
                                  </m:r>
                                </m:sub>
                              </m:sSub>
                              <m:sSub>
                                <m:sSubPr>
                                  <m:ctrlPr>
                                    <a:rPr lang="en-US" altLang="zh-CN" sz="2000" i="1">
                                      <a:latin typeface="Cambria Math" panose="02040503050406030204" pitchFamily="18" charset="0"/>
                                    </a:rPr>
                                  </m:ctrlPr>
                                </m:sSubPr>
                                <m:e>
                                  <m:r>
                                    <a:rPr lang="en-US" altLang="zh-CN" sz="2000" i="1">
                                      <a:latin typeface="Cambria Math"/>
                                    </a:rPr>
                                    <m:t>𝑦</m:t>
                                  </m:r>
                                </m:e>
                                <m:sub>
                                  <m:r>
                                    <a:rPr lang="en-US" altLang="zh-CN" sz="2000" i="1">
                                      <a:latin typeface="Cambria Math"/>
                                    </a:rPr>
                                    <m:t>3</m:t>
                                  </m:r>
                                </m:sub>
                              </m:sSub>
                            </m:e>
                          </m:mr>
                        </m:m>
                      </m:e>
                    </m:d>
                    <m:r>
                      <a:rPr lang="en-US" altLang="zh-CN" sz="2000" b="0" i="0" smtClean="0">
                        <a:latin typeface="Cambria Math"/>
                      </a:rPr>
                      <m:t>=(</m:t>
                    </m:r>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a:rPr>
                            <m:t>3</m:t>
                          </m:r>
                        </m:e>
                        <m:e>
                          <m:r>
                            <a:rPr lang="en-US" altLang="zh-CN" sz="2000" b="0" i="1" smtClean="0">
                              <a:latin typeface="Cambria Math"/>
                            </a:rPr>
                            <m:t>6</m:t>
                          </m:r>
                        </m:e>
                        <m:e>
                          <m:r>
                            <a:rPr lang="en-US" altLang="zh-CN" sz="2000" b="0" i="1" smtClean="0">
                              <a:latin typeface="Cambria Math"/>
                            </a:rPr>
                            <m:t>9</m:t>
                          </m:r>
                        </m:e>
                      </m:mr>
                      <m:mr>
                        <m:e>
                          <m:r>
                            <a:rPr lang="en-US" altLang="zh-CN" sz="2000" b="0" i="1" smtClean="0">
                              <a:latin typeface="Cambria Math"/>
                            </a:rPr>
                            <m:t>2</m:t>
                          </m:r>
                        </m:e>
                        <m:e>
                          <m:r>
                            <a:rPr lang="en-US" altLang="zh-CN" sz="2000" b="0" i="1" smtClean="0">
                              <a:latin typeface="Cambria Math"/>
                            </a:rPr>
                            <m:t>4</m:t>
                          </m:r>
                        </m:e>
                        <m:e>
                          <m:r>
                            <a:rPr lang="en-US" altLang="zh-CN" sz="2000" b="0" i="1" smtClean="0">
                              <a:latin typeface="Cambria Math"/>
                            </a:rPr>
                            <m:t>6</m:t>
                          </m:r>
                        </m:e>
                      </m:mr>
                      <m:mr>
                        <m:e>
                          <m:r>
                            <a:rPr lang="en-US" altLang="zh-CN" sz="2000" b="0" i="1" smtClean="0">
                              <a:latin typeface="Cambria Math"/>
                            </a:rPr>
                            <m:t>1</m:t>
                          </m:r>
                        </m:e>
                        <m:e>
                          <m:r>
                            <a:rPr lang="en-US" altLang="zh-CN" sz="2000" b="0" i="1" smtClean="0">
                              <a:latin typeface="Cambria Math"/>
                            </a:rPr>
                            <m:t>2</m:t>
                          </m:r>
                        </m:e>
                        <m:e>
                          <m:r>
                            <a:rPr lang="en-US" altLang="zh-CN" sz="2000" b="0" i="1" smtClean="0">
                              <a:latin typeface="Cambria Math"/>
                            </a:rPr>
                            <m:t>3</m:t>
                          </m:r>
                        </m:e>
                      </m:mr>
                    </m:m>
                    <m:r>
                      <a:rPr lang="en-US" altLang="zh-CN" sz="2000" b="0" i="0" smtClean="0">
                        <a:latin typeface="Cambria Math"/>
                      </a:rPr>
                      <m:t>)</m:t>
                    </m:r>
                  </m:oMath>
                </a14:m>
                <a:r>
                  <a:rPr lang="zh-CN" altLang="en-US" sz="2000" dirty="0"/>
                  <a:t>。</a:t>
                </a:r>
              </a:p>
            </p:txBody>
          </p:sp>
        </mc:Choice>
        <mc:Fallback xmlns="">
          <p:sp>
            <p:nvSpPr>
              <p:cNvPr id="11" name="TextBox 10"/>
              <p:cNvSpPr txBox="1">
                <a:spLocks noRot="1" noChangeAspect="1" noMove="1" noResize="1" noEditPoints="1" noAdjustHandles="1" noChangeArrowheads="1" noChangeShapeType="1" noTextEdit="1"/>
              </p:cNvSpPr>
              <p:nvPr/>
            </p:nvSpPr>
            <p:spPr>
              <a:xfrm>
                <a:off x="709406" y="3429000"/>
                <a:ext cx="8060027" cy="930704"/>
              </a:xfrm>
              <a:prstGeom prst="rect">
                <a:avLst/>
              </a:prstGeom>
              <a:blipFill rotWithShape="1">
                <a:blip r:embed="rId4"/>
                <a:stretch>
                  <a:fillRect l="-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2194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mc:AlternateContent xmlns:mc="http://schemas.openxmlformats.org/markup-compatibility/2006" xmlns:a14="http://schemas.microsoft.com/office/drawing/2010/main">
        <mc:Choice Requires="a14">
          <p:sp>
            <p:nvSpPr>
              <p:cNvPr id="7" name="TextBox 6"/>
              <p:cNvSpPr txBox="1"/>
              <p:nvPr/>
            </p:nvSpPr>
            <p:spPr>
              <a:xfrm>
                <a:off x="685799" y="2132856"/>
                <a:ext cx="4566443" cy="912494"/>
              </a:xfrm>
              <a:prstGeom prst="rect">
                <a:avLst/>
              </a:prstGeom>
              <a:noFill/>
            </p:spPr>
            <p:txBody>
              <a:bodyPr wrap="none" rtlCol="0">
                <a:spAutoFit/>
              </a:bodyPr>
              <a:lstStyle/>
              <a:p>
                <a:r>
                  <a:rPr lang="en-US" altLang="zh-CN" sz="2000" dirty="0"/>
                  <a:t>3 </a:t>
                </a:r>
                <a:r>
                  <a:rPr lang="zh-CN" altLang="en-US" sz="2000" dirty="0"/>
                  <a:t>请计算矩阵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r>
                                <m:rPr>
                                  <m:brk m:alnAt="7"/>
                                </m:rPr>
                                <a:rPr lang="en-US" altLang="zh-CN" sz="2000" i="1">
                                  <a:latin typeface="Cambria Math"/>
                                </a:rPr>
                                <m:t>−</m:t>
                              </m:r>
                              <m:r>
                                <a:rPr lang="en-US" altLang="zh-CN" sz="2000" i="1">
                                  <a:latin typeface="Cambria Math"/>
                                </a:rPr>
                                <m:t>3</m:t>
                              </m:r>
                            </m:e>
                            <m:e>
                              <m:r>
                                <a:rPr lang="en-US" altLang="zh-CN" sz="2000" i="1">
                                  <a:latin typeface="Cambria Math"/>
                                </a:rPr>
                                <m:t>5</m:t>
                              </m:r>
                            </m:e>
                            <m:e>
                              <m:r>
                                <a:rPr lang="en-US" altLang="zh-CN" sz="2000" i="1">
                                  <a:latin typeface="Cambria Math"/>
                                </a:rPr>
                                <m:t>8</m:t>
                              </m:r>
                            </m:e>
                          </m:mr>
                          <m:mr>
                            <m:e>
                              <m:r>
                                <a:rPr lang="en-US" altLang="zh-CN" sz="2000" i="1">
                                  <a:latin typeface="Cambria Math"/>
                                </a:rPr>
                                <m:t>6</m:t>
                              </m:r>
                            </m:e>
                            <m:e>
                              <m:r>
                                <a:rPr lang="en-US" altLang="zh-CN" sz="2000" i="1">
                                  <a:latin typeface="Cambria Math"/>
                                </a:rPr>
                                <m:t>−4</m:t>
                              </m:r>
                            </m:e>
                            <m:e>
                              <m:r>
                                <a:rPr lang="en-US" altLang="zh-CN" sz="2000" i="1">
                                  <a:latin typeface="Cambria Math"/>
                                </a:rPr>
                                <m:t>1</m:t>
                              </m:r>
                            </m:e>
                          </m:mr>
                          <m:mr>
                            <m:e>
                              <m:r>
                                <a:rPr lang="en-US" altLang="zh-CN" sz="2000" i="1">
                                  <a:latin typeface="Cambria Math"/>
                                </a:rPr>
                                <m:t>7</m:t>
                              </m:r>
                            </m:e>
                            <m:e>
                              <m:r>
                                <a:rPr lang="en-US" altLang="zh-CN" sz="2000" i="1">
                                  <a:latin typeface="Cambria Math"/>
                                </a:rPr>
                                <m:t>2</m:t>
                              </m:r>
                            </m:e>
                            <m:e>
                              <m:r>
                                <a:rPr lang="en-US" altLang="zh-CN" sz="2000" i="1">
                                  <a:latin typeface="Cambria Math"/>
                                </a:rPr>
                                <m:t>9</m:t>
                              </m:r>
                            </m:e>
                          </m:mr>
                        </m:m>
                      </m:e>
                    </m:d>
                  </m:oMath>
                </a14:m>
                <a:r>
                  <a:rPr lang="zh-CN" altLang="en-US" sz="2000" dirty="0"/>
                  <a:t>的迹。</a:t>
                </a:r>
              </a:p>
            </p:txBody>
          </p:sp>
        </mc:Choice>
        <mc:Fallback xmlns="">
          <p:sp>
            <p:nvSpPr>
              <p:cNvPr id="7" name="TextBox 6"/>
              <p:cNvSpPr txBox="1">
                <a:spLocks noRot="1" noChangeAspect="1" noMove="1" noResize="1" noEditPoints="1" noAdjustHandles="1" noChangeArrowheads="1" noChangeShapeType="1" noTextEdit="1"/>
              </p:cNvSpPr>
              <p:nvPr/>
            </p:nvSpPr>
            <p:spPr>
              <a:xfrm>
                <a:off x="685799" y="2132856"/>
                <a:ext cx="4566443" cy="912494"/>
              </a:xfrm>
              <a:prstGeom prst="rect">
                <a:avLst/>
              </a:prstGeom>
              <a:blipFill rotWithShape="1">
                <a:blip r:embed="rId3"/>
                <a:stretch>
                  <a:fillRect l="-1333" r="-667"/>
                </a:stretch>
              </a:blipFill>
            </p:spPr>
            <p:txBody>
              <a:bodyPr/>
              <a:lstStyle/>
              <a:p>
                <a:r>
                  <a:rPr lang="zh-CN" altLang="en-US">
                    <a:noFill/>
                  </a:rPr>
                  <a:t> </a:t>
                </a:r>
              </a:p>
            </p:txBody>
          </p:sp>
        </mc:Fallback>
      </mc:AlternateContent>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44</a:t>
            </a:fld>
            <a:endParaRPr lang="en-US" altLang="zh-CN" sz="2800" dirty="0"/>
          </a:p>
        </p:txBody>
      </p:sp>
      <mc:AlternateContent xmlns:mc="http://schemas.openxmlformats.org/markup-compatibility/2006" xmlns:a14="http://schemas.microsoft.com/office/drawing/2010/main">
        <mc:Choice Requires="a14">
          <p:sp>
            <p:nvSpPr>
              <p:cNvPr id="11" name="TextBox 10"/>
              <p:cNvSpPr txBox="1"/>
              <p:nvPr/>
            </p:nvSpPr>
            <p:spPr>
              <a:xfrm>
                <a:off x="709406" y="3429000"/>
                <a:ext cx="4837286" cy="401072"/>
              </a:xfrm>
              <a:prstGeom prst="rect">
                <a:avLst/>
              </a:prstGeom>
              <a:noFill/>
            </p:spPr>
            <p:txBody>
              <a:bodyPr wrap="none" rtlCol="0">
                <a:spAutoFit/>
              </a:bodyPr>
              <a:lstStyle/>
              <a:p>
                <a:r>
                  <a:rPr lang="zh-CN" altLang="en-US" sz="2000" dirty="0"/>
                  <a:t>解：</a:t>
                </a:r>
                <a:r>
                  <a:rPr lang="en-US" altLang="zh-CN" sz="2000" dirty="0"/>
                  <a:t> </a:t>
                </a:r>
                <a14:m>
                  <m:oMath xmlns:m="http://schemas.openxmlformats.org/officeDocument/2006/math">
                    <m:r>
                      <a:rPr lang="en-US" altLang="zh-CN" sz="2000" i="1">
                        <a:latin typeface="Cambria Math"/>
                      </a:rPr>
                      <m:t>𝑡𝑟</m:t>
                    </m:r>
                    <m:d>
                      <m:dPr>
                        <m:ctrlPr>
                          <a:rPr lang="en-US" altLang="zh-CN" sz="2000" i="1">
                            <a:latin typeface="Cambria Math" panose="02040503050406030204" pitchFamily="18" charset="0"/>
                          </a:rPr>
                        </m:ctrlPr>
                      </m:dPr>
                      <m:e>
                        <m:r>
                          <a:rPr lang="en-US" altLang="zh-CN" sz="2000" i="1">
                            <a:latin typeface="Cambria Math"/>
                          </a:rPr>
                          <m:t>𝐴</m:t>
                        </m:r>
                      </m:e>
                    </m:d>
                    <m:r>
                      <a:rPr lang="en-US" altLang="zh-CN" sz="2000" i="1">
                        <a:latin typeface="Cambria Math"/>
                      </a:rPr>
                      <m:t>=</m:t>
                    </m:r>
                    <m:nary>
                      <m:naryPr>
                        <m:chr m:val="∑"/>
                        <m:ctrlPr>
                          <a:rPr lang="en-US" altLang="zh-CN" sz="2000" i="1">
                            <a:latin typeface="Cambria Math" panose="02040503050406030204" pitchFamily="18" charset="0"/>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𝑛</m:t>
                        </m:r>
                      </m:sup>
                      <m:e>
                        <m:sSub>
                          <m:sSubPr>
                            <m:ctrlPr>
                              <a:rPr lang="en-US" altLang="zh-CN" sz="2000" i="1">
                                <a:latin typeface="Cambria Math" panose="02040503050406030204" pitchFamily="18" charset="0"/>
                              </a:rPr>
                            </m:ctrlPr>
                          </m:sSubPr>
                          <m:e>
                            <m:r>
                              <a:rPr lang="en-US" altLang="zh-CN" sz="2000" i="1">
                                <a:latin typeface="Cambria Math"/>
                              </a:rPr>
                              <m:t>𝑎</m:t>
                            </m:r>
                          </m:e>
                          <m:sub>
                            <m:r>
                              <a:rPr lang="en-US" altLang="zh-CN" sz="2000" i="1">
                                <a:latin typeface="Cambria Math"/>
                              </a:rPr>
                              <m:t>𝑖𝑖</m:t>
                            </m:r>
                          </m:sub>
                        </m:sSub>
                      </m:e>
                    </m:nary>
                    <m:r>
                      <a:rPr lang="en-US" altLang="zh-CN" sz="2000" b="0" i="1" smtClean="0">
                        <a:latin typeface="Cambria Math"/>
                      </a:rPr>
                      <m:t>=−3−4+9=2</m:t>
                    </m:r>
                  </m:oMath>
                </a14:m>
                <a:r>
                  <a:rPr lang="zh-CN" altLang="en-US" sz="2000" dirty="0"/>
                  <a:t>。</a:t>
                </a:r>
              </a:p>
            </p:txBody>
          </p:sp>
        </mc:Choice>
        <mc:Fallback xmlns="">
          <p:sp>
            <p:nvSpPr>
              <p:cNvPr id="11" name="TextBox 10"/>
              <p:cNvSpPr txBox="1">
                <a:spLocks noRot="1" noChangeAspect="1" noMove="1" noResize="1" noEditPoints="1" noAdjustHandles="1" noChangeArrowheads="1" noChangeShapeType="1" noTextEdit="1"/>
              </p:cNvSpPr>
              <p:nvPr/>
            </p:nvSpPr>
            <p:spPr>
              <a:xfrm>
                <a:off x="709406" y="3429000"/>
                <a:ext cx="4837286" cy="401072"/>
              </a:xfrm>
              <a:prstGeom prst="rect">
                <a:avLst/>
              </a:prstGeom>
              <a:blipFill rotWithShape="1">
                <a:blip r:embed="rId4"/>
                <a:stretch>
                  <a:fillRect l="-1259" t="-123077" r="-378" b="-186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589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mc:AlternateContent xmlns:mc="http://schemas.openxmlformats.org/markup-compatibility/2006" xmlns:a14="http://schemas.microsoft.com/office/drawing/2010/main">
        <mc:Choice Requires="a14">
          <p:sp>
            <p:nvSpPr>
              <p:cNvPr id="8" name="TextBox 7"/>
              <p:cNvSpPr txBox="1"/>
              <p:nvPr/>
            </p:nvSpPr>
            <p:spPr>
              <a:xfrm>
                <a:off x="539552" y="2204864"/>
                <a:ext cx="5172378" cy="912494"/>
              </a:xfrm>
              <a:prstGeom prst="rect">
                <a:avLst/>
              </a:prstGeom>
              <a:noFill/>
            </p:spPr>
            <p:txBody>
              <a:bodyPr wrap="none" rtlCol="0">
                <a:spAutoFit/>
              </a:bodyPr>
              <a:lstStyle/>
              <a:p>
                <a:r>
                  <a:rPr lang="en-US" altLang="zh-CN" sz="2000" dirty="0"/>
                  <a:t>4 </a:t>
                </a:r>
                <a:r>
                  <a:rPr lang="zh-CN" altLang="en-US" sz="2000" dirty="0"/>
                  <a:t>请计算矩阵</a:t>
                </a:r>
                <a14:m>
                  <m:oMath xmlns:m="http://schemas.openxmlformats.org/officeDocument/2006/math">
                    <m:r>
                      <a:rPr lang="en-US" altLang="zh-CN" sz="2000" i="1">
                        <a:latin typeface="Cambria Math"/>
                      </a:rPr>
                      <m:t>𝐴</m:t>
                    </m:r>
                    <m:r>
                      <a:rPr lang="en-US" altLang="zh-CN" sz="2000" i="1">
                        <a:latin typeface="Cambria Math"/>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r>
                                <m:rPr>
                                  <m:brk m:alnAt="7"/>
                                </m:rPr>
                                <a:rPr lang="en-US" altLang="zh-CN" sz="2000" b="0" i="1" smtClean="0">
                                  <a:latin typeface="Cambria Math"/>
                                </a:rPr>
                                <m:t>−</m:t>
                              </m:r>
                              <m:r>
                                <a:rPr lang="en-US" altLang="zh-CN" sz="2000" b="0" i="1" smtClean="0">
                                  <a:latin typeface="Cambria Math"/>
                                </a:rPr>
                                <m:t>3</m:t>
                              </m:r>
                            </m:e>
                            <m:e>
                              <m:r>
                                <a:rPr lang="en-US" altLang="zh-CN" sz="2000" b="0" i="1" smtClean="0">
                                  <a:latin typeface="Cambria Math"/>
                                </a:rPr>
                                <m:t>5</m:t>
                              </m:r>
                            </m:e>
                            <m:e>
                              <m:r>
                                <a:rPr lang="en-US" altLang="zh-CN" sz="2000" b="0" i="1" smtClean="0">
                                  <a:latin typeface="Cambria Math"/>
                                </a:rPr>
                                <m:t>8</m:t>
                              </m:r>
                            </m:e>
                          </m:mr>
                          <m:mr>
                            <m:e>
                              <m:r>
                                <a:rPr lang="en-US" altLang="zh-CN" sz="2000" b="0" i="1" smtClean="0">
                                  <a:latin typeface="Cambria Math"/>
                                </a:rPr>
                                <m:t>6</m:t>
                              </m:r>
                            </m:e>
                            <m:e>
                              <m:r>
                                <a:rPr lang="en-US" altLang="zh-CN" sz="2000" b="0" i="1" smtClean="0">
                                  <a:latin typeface="Cambria Math"/>
                                </a:rPr>
                                <m:t>−4</m:t>
                              </m:r>
                            </m:e>
                            <m:e>
                              <m:r>
                                <a:rPr lang="en-US" altLang="zh-CN" sz="2000" b="0" i="1" smtClean="0">
                                  <a:latin typeface="Cambria Math"/>
                                </a:rPr>
                                <m:t>1</m:t>
                              </m:r>
                            </m:e>
                          </m:mr>
                          <m:mr>
                            <m:e>
                              <m:r>
                                <a:rPr lang="en-US" altLang="zh-CN" sz="2000" i="1">
                                  <a:latin typeface="Cambria Math"/>
                                </a:rPr>
                                <m:t>7</m:t>
                              </m:r>
                            </m:e>
                            <m:e>
                              <m:r>
                                <a:rPr lang="en-US" altLang="zh-CN" sz="2000" b="0" i="1" smtClean="0">
                                  <a:latin typeface="Cambria Math"/>
                                </a:rPr>
                                <m:t>2</m:t>
                              </m:r>
                            </m:e>
                            <m:e>
                              <m:r>
                                <a:rPr lang="en-US" altLang="zh-CN" sz="2000" i="1">
                                  <a:latin typeface="Cambria Math"/>
                                </a:rPr>
                                <m:t>9</m:t>
                              </m:r>
                            </m:e>
                          </m:mr>
                        </m:m>
                      </m:e>
                    </m:d>
                  </m:oMath>
                </a14:m>
                <a:r>
                  <a:rPr lang="zh-CN" altLang="en-US" sz="2000" dirty="0"/>
                  <a:t>的行列式。</a:t>
                </a:r>
              </a:p>
            </p:txBody>
          </p:sp>
        </mc:Choice>
        <mc:Fallback xmlns="">
          <p:sp>
            <p:nvSpPr>
              <p:cNvPr id="8" name="TextBox 7"/>
              <p:cNvSpPr txBox="1">
                <a:spLocks noRot="1" noChangeAspect="1" noMove="1" noResize="1" noEditPoints="1" noAdjustHandles="1" noChangeArrowheads="1" noChangeShapeType="1" noTextEdit="1"/>
              </p:cNvSpPr>
              <p:nvPr/>
            </p:nvSpPr>
            <p:spPr>
              <a:xfrm>
                <a:off x="539552" y="2204864"/>
                <a:ext cx="5172378" cy="912494"/>
              </a:xfrm>
              <a:prstGeom prst="rect">
                <a:avLst/>
              </a:prstGeom>
              <a:blipFill rotWithShape="1">
                <a:blip r:embed="rId3"/>
                <a:stretch>
                  <a:fillRect l="-1297"/>
                </a:stretch>
              </a:blipFill>
            </p:spPr>
            <p:txBody>
              <a:bodyPr/>
              <a:lstStyle/>
              <a:p>
                <a:r>
                  <a:rPr lang="zh-CN" altLang="en-US">
                    <a:noFill/>
                  </a:rPr>
                  <a:t> </a:t>
                </a:r>
              </a:p>
            </p:txBody>
          </p:sp>
        </mc:Fallback>
      </mc:AlternateContent>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45</a:t>
            </a:fld>
            <a:endParaRPr lang="en-US" altLang="zh-CN" sz="2800" dirty="0"/>
          </a:p>
        </p:txBody>
      </p:sp>
      <p:sp>
        <p:nvSpPr>
          <p:cNvPr id="11" name="TextBox 10"/>
          <p:cNvSpPr txBox="1"/>
          <p:nvPr/>
        </p:nvSpPr>
        <p:spPr>
          <a:xfrm>
            <a:off x="682600" y="3356992"/>
            <a:ext cx="697627" cy="400110"/>
          </a:xfrm>
          <a:prstGeom prst="rect">
            <a:avLst/>
          </a:prstGeom>
          <a:noFill/>
        </p:spPr>
        <p:txBody>
          <a:bodyPr wrap="none" rtlCol="0">
            <a:spAutoFit/>
          </a:bodyPr>
          <a:lstStyle/>
          <a:p>
            <a:r>
              <a:rPr lang="zh-CN" altLang="en-US" sz="2000" dirty="0"/>
              <a:t>解：</a:t>
            </a:r>
          </a:p>
        </p:txBody>
      </p:sp>
      <mc:AlternateContent xmlns:mc="http://schemas.openxmlformats.org/markup-compatibility/2006" xmlns:a14="http://schemas.microsoft.com/office/drawing/2010/main">
        <mc:Choice Requires="a14">
          <p:sp>
            <p:nvSpPr>
              <p:cNvPr id="12" name="TextBox 11"/>
              <p:cNvSpPr txBox="1"/>
              <p:nvPr/>
            </p:nvSpPr>
            <p:spPr>
              <a:xfrm>
                <a:off x="6478956" y="1772814"/>
                <a:ext cx="2482859"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1</m:t>
                              </m:r>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r>
                                <a:rPr lang="en-US" altLang="zh-CN" i="1">
                                  <a:latin typeface="Cambria Math"/>
                                </a:rPr>
                                <m:t>𝑖</m:t>
                              </m:r>
                            </m:sub>
                          </m:sSub>
                        </m:e>
                      </m:nary>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478956" y="1772814"/>
                <a:ext cx="2482859" cy="1268552"/>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31687" y="3251130"/>
                <a:ext cx="7092776" cy="60555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11</m:t>
                        </m:r>
                      </m:sub>
                    </m:sSub>
                    <m:r>
                      <a:rPr lang="en-US" altLang="zh-CN" sz="2000" b="0" i="1" smtClean="0">
                        <a:latin typeface="Cambria Math"/>
                      </a:rPr>
                      <m:t>=−3</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11</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1+1</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m:t>
                              </m:r>
                              <m:r>
                                <a:rPr lang="en-US" altLang="zh-CN" sz="2000" b="0" i="1" dirty="0" smtClean="0">
                                  <a:latin typeface="Cambria Math"/>
                                </a:rPr>
                                <m:t>4</m:t>
                              </m:r>
                            </m:e>
                            <m:e>
                              <m:r>
                                <a:rPr lang="en-US" altLang="zh-CN" sz="2000" b="0" i="1" dirty="0" smtClean="0">
                                  <a:latin typeface="Cambria Math"/>
                                </a:rPr>
                                <m:t>1</m:t>
                              </m:r>
                            </m:e>
                          </m:mr>
                          <m:mr>
                            <m:e>
                              <m:r>
                                <a:rPr lang="en-US" altLang="zh-CN" sz="2000" b="0" i="1" dirty="0" smtClean="0">
                                  <a:latin typeface="Cambria Math"/>
                                </a:rPr>
                                <m:t>2</m:t>
                              </m:r>
                            </m:e>
                            <m:e>
                              <m:r>
                                <a:rPr lang="en-US" altLang="zh-CN" sz="2000" b="0" i="1" dirty="0" smtClean="0">
                                  <a:latin typeface="Cambria Math"/>
                                </a:rPr>
                                <m:t>9</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−4∗9−1∗2</m:t>
                        </m:r>
                      </m:e>
                    </m:d>
                    <m:r>
                      <a:rPr lang="en-US" altLang="zh-CN" sz="2000" b="0" i="1" dirty="0" smtClean="0">
                        <a:latin typeface="Cambria Math"/>
                      </a:rPr>
                      <m:t>=−38</m:t>
                    </m:r>
                  </m:oMath>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131687" y="3251130"/>
                <a:ext cx="7092776" cy="60555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131687" y="4005064"/>
                <a:ext cx="6500562" cy="60555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12</m:t>
                        </m:r>
                      </m:sub>
                    </m:sSub>
                    <m:r>
                      <a:rPr lang="en-US" altLang="zh-CN" sz="2000" b="0" i="1" smtClean="0">
                        <a:latin typeface="Cambria Math"/>
                      </a:rPr>
                      <m:t>=5</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12</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1+2</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6</m:t>
                              </m:r>
                            </m:e>
                            <m:e>
                              <m:r>
                                <a:rPr lang="en-US" altLang="zh-CN" sz="2000" b="0" i="1" dirty="0" smtClean="0">
                                  <a:latin typeface="Cambria Math"/>
                                </a:rPr>
                                <m:t>1</m:t>
                              </m:r>
                            </m:e>
                          </m:mr>
                          <m:mr>
                            <m:e>
                              <m:r>
                                <a:rPr lang="en-US" altLang="zh-CN" sz="2000" b="0" i="1" dirty="0" smtClean="0">
                                  <a:latin typeface="Cambria Math"/>
                                </a:rPr>
                                <m:t>7</m:t>
                              </m:r>
                            </m:e>
                            <m:e>
                              <m:r>
                                <a:rPr lang="en-US" altLang="zh-CN" sz="2000" b="0" i="1" dirty="0" smtClean="0">
                                  <a:latin typeface="Cambria Math"/>
                                </a:rPr>
                                <m:t>9</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6∗9−1∗7</m:t>
                        </m:r>
                      </m:e>
                    </m:d>
                    <m:r>
                      <a:rPr lang="en-US" altLang="zh-CN" sz="2000" b="0" i="1" dirty="0" smtClean="0">
                        <a:latin typeface="Cambria Math"/>
                      </a:rPr>
                      <m:t>=</m:t>
                    </m:r>
                  </m:oMath>
                </a14:m>
                <a:r>
                  <a:rPr lang="en-US" altLang="zh-CN" sz="2000" dirty="0"/>
                  <a:t>-47</a:t>
                </a:r>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131687" y="4005064"/>
                <a:ext cx="6500562" cy="605550"/>
              </a:xfrm>
              <a:prstGeom prst="rect">
                <a:avLst/>
              </a:prstGeom>
              <a:blipFill rotWithShape="1">
                <a:blip r:embed="rId6"/>
                <a:stretch>
                  <a:fillRect r="-94"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131687" y="4717110"/>
                <a:ext cx="6919651" cy="604396"/>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𝑎</m:t>
                        </m:r>
                      </m:e>
                      <m:sub>
                        <m:r>
                          <a:rPr lang="en-US" altLang="zh-CN" sz="2000" b="0" i="1" smtClean="0">
                            <a:latin typeface="Cambria Math"/>
                          </a:rPr>
                          <m:t>13</m:t>
                        </m:r>
                      </m:sub>
                    </m:sSub>
                    <m:r>
                      <a:rPr lang="en-US" altLang="zh-CN" sz="2000" b="0" i="1" smtClean="0">
                        <a:latin typeface="Cambria Math"/>
                      </a:rPr>
                      <m:t>=8</m:t>
                    </m:r>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𝐴</m:t>
                        </m:r>
                      </m:e>
                      <m:sub>
                        <m:r>
                          <a:rPr lang="en-US" altLang="zh-CN" sz="2000" b="0" i="1" dirty="0" smtClean="0">
                            <a:latin typeface="Cambria Math"/>
                          </a:rPr>
                          <m:t>13</m:t>
                        </m:r>
                      </m:sub>
                    </m:sSub>
                    <m:r>
                      <a:rPr lang="en-US" altLang="zh-CN" sz="2000" b="0" i="1" dirty="0" smtClean="0">
                        <a:latin typeface="Cambria Math"/>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a:rPr>
                          <m:t>(−1)</m:t>
                        </m:r>
                      </m:e>
                      <m:sup>
                        <m:r>
                          <a:rPr lang="en-US" altLang="zh-CN" sz="2000" b="0" i="1" dirty="0" smtClean="0">
                            <a:latin typeface="Cambria Math"/>
                          </a:rPr>
                          <m:t>1+3</m:t>
                        </m:r>
                      </m:sup>
                    </m:sSup>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6</m:t>
                              </m:r>
                            </m:e>
                            <m:e>
                              <m:r>
                                <a:rPr lang="en-US" altLang="zh-CN" sz="2000" b="0" i="1" dirty="0" smtClean="0">
                                  <a:latin typeface="Cambria Math"/>
                                </a:rPr>
                                <m:t>−4</m:t>
                              </m:r>
                            </m:e>
                          </m:mr>
                          <m:mr>
                            <m:e>
                              <m:r>
                                <a:rPr lang="en-US" altLang="zh-CN" sz="2000" b="0" i="1" dirty="0" smtClean="0">
                                  <a:latin typeface="Cambria Math"/>
                                </a:rPr>
                                <m:t>7</m:t>
                              </m:r>
                            </m:e>
                            <m:e>
                              <m:r>
                                <a:rPr lang="en-US" altLang="zh-CN" sz="2000" b="0" i="1" dirty="0" smtClean="0">
                                  <a:latin typeface="Cambria Math"/>
                                </a:rPr>
                                <m:t>2</m:t>
                              </m:r>
                            </m:e>
                          </m:mr>
                        </m:m>
                      </m:e>
                    </m:d>
                    <m:r>
                      <a:rPr lang="en-US" altLang="zh-CN" sz="2000" b="0" i="1" dirty="0" smtClean="0">
                        <a:latin typeface="Cambria Math"/>
                      </a:rPr>
                      <m:t>=1∗</m:t>
                    </m:r>
                    <m:d>
                      <m:dPr>
                        <m:ctrlPr>
                          <a:rPr lang="en-US" altLang="zh-CN" sz="2000" b="0" i="1" dirty="0" smtClean="0">
                            <a:latin typeface="Cambria Math" panose="02040503050406030204" pitchFamily="18" charset="0"/>
                          </a:rPr>
                        </m:ctrlPr>
                      </m:dPr>
                      <m:e>
                        <m:r>
                          <a:rPr lang="en-US" altLang="zh-CN" sz="2000" b="0" i="1" dirty="0" smtClean="0">
                            <a:latin typeface="Cambria Math"/>
                          </a:rPr>
                          <m:t>6∗2−(−4)∗7</m:t>
                        </m:r>
                      </m:e>
                    </m:d>
                    <m:r>
                      <a:rPr lang="en-US" altLang="zh-CN" sz="2000" b="0" i="1" dirty="0" smtClean="0">
                        <a:latin typeface="Cambria Math"/>
                      </a:rPr>
                      <m:t>=40</m:t>
                    </m:r>
                  </m:oMath>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131687" y="4717110"/>
                <a:ext cx="6919651" cy="604396"/>
              </a:xfrm>
              <a:prstGeom prst="rect">
                <a:avLst/>
              </a:prstGeom>
              <a:blipFill rotWithShape="1">
                <a:blip r:embed="rId7"/>
                <a:stretch>
                  <a:fillRect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31687" y="5523715"/>
                <a:ext cx="3754746" cy="400110"/>
              </a:xfrm>
              <a:prstGeom prst="rect">
                <a:avLst/>
              </a:prstGeom>
              <a:noFill/>
            </p:spPr>
            <p:txBody>
              <a:bodyPr wrap="none" rtlCol="0">
                <a:spAutoFit/>
              </a:bodyPr>
              <a:lstStyle/>
              <a:p>
                <a14:m>
                  <m:oMath xmlns:m="http://schemas.openxmlformats.org/officeDocument/2006/math">
                    <m:r>
                      <a:rPr lang="en-US" altLang="zh-CN" sz="2000" b="0" i="1" smtClean="0">
                        <a:latin typeface="Cambria Math"/>
                      </a:rPr>
                      <m:t>𝐷</m:t>
                    </m:r>
                    <m:r>
                      <a:rPr lang="en-US" altLang="zh-CN" sz="2000" b="0" i="1" smtClean="0">
                        <a:latin typeface="Cambria Math"/>
                      </a:rPr>
                      <m:t>=</m:t>
                    </m:r>
                  </m:oMath>
                </a14:m>
                <a:r>
                  <a:rPr lang="en-US" altLang="zh-CN" sz="2000" dirty="0"/>
                  <a:t>-3*(-38)+5*(-47)+8*(40)=199</a:t>
                </a:r>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31687" y="5523715"/>
                <a:ext cx="3754746" cy="400110"/>
              </a:xfrm>
              <a:prstGeom prst="rect">
                <a:avLst/>
              </a:prstGeom>
              <a:blipFill rotWithShape="1">
                <a:blip r:embed="rId8"/>
                <a:stretch>
                  <a:fillRect t="-7576" r="-113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2291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kern="0" dirty="0"/>
              <a:t>补充</a:t>
            </a:r>
            <a:r>
              <a:rPr lang="en-US" altLang="zh-CN" kern="0" dirty="0"/>
              <a:t>-</a:t>
            </a:r>
            <a:r>
              <a:rPr lang="zh-CN" altLang="en-US" kern="0" dirty="0"/>
              <a:t>模式识别的数学基础</a:t>
            </a:r>
          </a:p>
        </p:txBody>
      </p:sp>
      <p:sp>
        <p:nvSpPr>
          <p:cNvPr id="5" name="TextBox 4"/>
          <p:cNvSpPr txBox="1"/>
          <p:nvPr/>
        </p:nvSpPr>
        <p:spPr>
          <a:xfrm>
            <a:off x="323528" y="1541982"/>
            <a:ext cx="1415772" cy="461665"/>
          </a:xfrm>
          <a:prstGeom prst="rect">
            <a:avLst/>
          </a:prstGeom>
          <a:noFill/>
        </p:spPr>
        <p:txBody>
          <a:bodyPr wrap="none" rtlCol="0">
            <a:spAutoFit/>
          </a:bodyPr>
          <a:lstStyle/>
          <a:p>
            <a:r>
              <a:rPr lang="zh-CN" altLang="en-US" sz="2400" dirty="0"/>
              <a:t>课堂练习</a:t>
            </a:r>
          </a:p>
        </p:txBody>
      </p:sp>
      <mc:AlternateContent xmlns:mc="http://schemas.openxmlformats.org/markup-compatibility/2006" xmlns:a14="http://schemas.microsoft.com/office/drawing/2010/main">
        <mc:Choice Requires="a14">
          <p:sp>
            <p:nvSpPr>
              <p:cNvPr id="9" name="TextBox 8"/>
              <p:cNvSpPr txBox="1"/>
              <p:nvPr/>
            </p:nvSpPr>
            <p:spPr>
              <a:xfrm>
                <a:off x="611560" y="2132856"/>
                <a:ext cx="5618076" cy="604396"/>
              </a:xfrm>
              <a:prstGeom prst="rect">
                <a:avLst/>
              </a:prstGeom>
              <a:noFill/>
            </p:spPr>
            <p:txBody>
              <a:bodyPr wrap="none" rtlCol="0">
                <a:spAutoFit/>
              </a:bodyPr>
              <a:lstStyle/>
              <a:p>
                <a:r>
                  <a:rPr lang="en-US" altLang="zh-CN" sz="2000" dirty="0"/>
                  <a:t>5 </a:t>
                </a:r>
                <a:r>
                  <a:rPr lang="zh-CN" altLang="en-US" sz="2000" dirty="0"/>
                  <a:t>请计算矩阵</a:t>
                </a:r>
                <a14:m>
                  <m:oMath xmlns:m="http://schemas.openxmlformats.org/officeDocument/2006/math">
                    <m:r>
                      <m:rPr>
                        <m:sty m:val="p"/>
                      </m:rPr>
                      <a:rPr lang="en-US" altLang="zh-CN" sz="2000">
                        <a:latin typeface="Cambria Math"/>
                      </a:rPr>
                      <m:t>A</m:t>
                    </m:r>
                    <m:r>
                      <a:rPr lang="en-US" altLang="zh-CN" sz="2000">
                        <a:latin typeface="Cambria Math"/>
                      </a:rPr>
                      <m:t>=</m:t>
                    </m:r>
                    <m:d>
                      <m:dPr>
                        <m:begChr m:val="|"/>
                        <m:endChr m:val="|"/>
                        <m:ctrlPr>
                          <a:rPr lang="en-US" altLang="zh-CN" sz="2000" i="1">
                            <a:latin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rPr>
                            </m:ctrlPr>
                          </m:mPr>
                          <m:mr>
                            <m:e>
                              <m:r>
                                <a:rPr lang="en-US" altLang="zh-CN" sz="2000" i="1">
                                  <a:latin typeface="Cambria Math"/>
                                </a:rPr>
                                <m:t>2</m:t>
                              </m:r>
                            </m:e>
                            <m:e>
                              <m:r>
                                <a:rPr lang="en-US" altLang="zh-CN" sz="2000" i="1">
                                  <a:latin typeface="Cambria Math"/>
                                </a:rPr>
                                <m:t>6</m:t>
                              </m:r>
                            </m:e>
                          </m:mr>
                          <m:mr>
                            <m:e>
                              <m:r>
                                <a:rPr lang="en-US" altLang="zh-CN" sz="2000" b="0" i="1" smtClean="0">
                                  <a:latin typeface="Cambria Math"/>
                                </a:rPr>
                                <m:t>−1</m:t>
                              </m:r>
                            </m:e>
                            <m:e>
                              <m:r>
                                <a:rPr lang="en-US" altLang="zh-CN" sz="2000" i="1">
                                  <a:latin typeface="Cambria Math"/>
                                </a:rPr>
                                <m:t>7</m:t>
                              </m:r>
                            </m:e>
                          </m:mr>
                        </m:m>
                      </m:e>
                    </m:d>
                  </m:oMath>
                </a14:m>
                <a:r>
                  <a:rPr lang="zh-CN" altLang="en-US" sz="2000" dirty="0"/>
                  <a:t>的特征值和特征向量。</a:t>
                </a:r>
              </a:p>
            </p:txBody>
          </p:sp>
        </mc:Choice>
        <mc:Fallback xmlns="">
          <p:sp>
            <p:nvSpPr>
              <p:cNvPr id="9" name="TextBox 8"/>
              <p:cNvSpPr txBox="1">
                <a:spLocks noRot="1" noChangeAspect="1" noMove="1" noResize="1" noEditPoints="1" noAdjustHandles="1" noChangeArrowheads="1" noChangeShapeType="1" noTextEdit="1"/>
              </p:cNvSpPr>
              <p:nvPr/>
            </p:nvSpPr>
            <p:spPr>
              <a:xfrm>
                <a:off x="611560" y="2132856"/>
                <a:ext cx="5618076" cy="604396"/>
              </a:xfrm>
              <a:prstGeom prst="rect">
                <a:avLst/>
              </a:prstGeom>
              <a:blipFill rotWithShape="1">
                <a:blip r:embed="rId3"/>
                <a:stretch>
                  <a:fillRect l="-1085" r="-434" b="-1010"/>
                </a:stretch>
              </a:blipFill>
            </p:spPr>
            <p:txBody>
              <a:bodyPr/>
              <a:lstStyle/>
              <a:p>
                <a:r>
                  <a:rPr lang="zh-CN" altLang="en-US">
                    <a:noFill/>
                  </a:rPr>
                  <a:t> </a:t>
                </a:r>
              </a:p>
            </p:txBody>
          </p:sp>
        </mc:Fallback>
      </mc:AlternateContent>
      <p:sp>
        <p:nvSpPr>
          <p:cNvPr id="10"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46</a:t>
            </a:fld>
            <a:endParaRPr lang="en-US" altLang="zh-CN" sz="2800" dirty="0"/>
          </a:p>
        </p:txBody>
      </p:sp>
      <mc:AlternateContent xmlns:mc="http://schemas.openxmlformats.org/markup-compatibility/2006" xmlns:a14="http://schemas.microsoft.com/office/drawing/2010/main">
        <mc:Choice Requires="a14">
          <p:sp>
            <p:nvSpPr>
              <p:cNvPr id="12" name="TextBox 11"/>
              <p:cNvSpPr txBox="1"/>
              <p:nvPr/>
            </p:nvSpPr>
            <p:spPr>
              <a:xfrm>
                <a:off x="470029" y="2952684"/>
                <a:ext cx="8341643" cy="611771"/>
              </a:xfrm>
              <a:prstGeom prst="rect">
                <a:avLst/>
              </a:prstGeom>
              <a:noFill/>
            </p:spPr>
            <p:txBody>
              <a:bodyPr wrap="none" rtlCol="0">
                <a:spAutoFit/>
              </a:bodyPr>
              <a:lstStyle/>
              <a:p>
                <a:r>
                  <a:rPr lang="zh-CN" altLang="en-US" sz="2000" b="0" dirty="0"/>
                  <a:t>解：</a:t>
                </a:r>
                <a14:m>
                  <m:oMath xmlns:m="http://schemas.openxmlformats.org/officeDocument/2006/math">
                    <m:d>
                      <m:dPr>
                        <m:begChr m:val="|"/>
                        <m:endChr m:val="|"/>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𝐼</m:t>
                        </m:r>
                        <m:r>
                          <a:rPr lang="en-US" altLang="zh-CN" sz="2000" b="0" i="1" dirty="0" smtClean="0">
                            <a:latin typeface="Cambria Math"/>
                          </a:rPr>
                          <m:t>−</m:t>
                        </m:r>
                        <m:r>
                          <a:rPr lang="en-US" altLang="zh-CN" sz="2000" b="0" i="1" dirty="0" smtClean="0">
                            <a:latin typeface="Cambria Math"/>
                          </a:rPr>
                          <m:t>𝐴</m:t>
                        </m:r>
                      </m:e>
                    </m:d>
                    <m:r>
                      <a:rPr lang="en-US" altLang="zh-CN" sz="2000" b="0" i="1" dirty="0" smtClean="0">
                        <a:latin typeface="Cambria Math"/>
                      </a:rPr>
                      <m:t>=</m:t>
                    </m:r>
                    <m:d>
                      <m:dPr>
                        <m:begChr m:val="|"/>
                        <m:endChr m:val="|"/>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zh-CN" altLang="en-US" sz="2000" b="0" i="1" dirty="0" smtClean="0">
                                  <a:latin typeface="Cambria Math"/>
                                </a:rPr>
                                <m:t>𝜆</m:t>
                              </m:r>
                              <m:r>
                                <a:rPr lang="en-US" altLang="zh-CN" sz="2000" b="0" i="1" dirty="0" smtClean="0">
                                  <a:latin typeface="Cambria Math"/>
                                </a:rPr>
                                <m:t>−2</m:t>
                              </m:r>
                            </m:e>
                            <m:e>
                              <m:r>
                                <a:rPr lang="en-US" altLang="zh-CN" sz="2000" b="0" i="1" dirty="0" smtClean="0">
                                  <a:latin typeface="Cambria Math"/>
                                </a:rPr>
                                <m:t>−6</m:t>
                              </m:r>
                            </m:e>
                          </m:mr>
                          <m:mr>
                            <m:e>
                              <m:r>
                                <a:rPr lang="en-US" altLang="zh-CN" sz="2000" b="0" i="1" dirty="0" smtClean="0">
                                  <a:latin typeface="Cambria Math"/>
                                </a:rPr>
                                <m:t>1</m:t>
                              </m:r>
                            </m:e>
                            <m:e>
                              <m:r>
                                <a:rPr lang="zh-CN" altLang="en-US" sz="2000" b="0" i="1" dirty="0" smtClean="0">
                                  <a:latin typeface="Cambria Math"/>
                                </a:rPr>
                                <m:t>𝜆</m:t>
                              </m:r>
                              <m:r>
                                <a:rPr lang="en-US" altLang="zh-CN" sz="2000" b="0" i="1" dirty="0" smtClean="0">
                                  <a:latin typeface="Cambria Math"/>
                                </a:rPr>
                                <m:t>−7</m:t>
                              </m:r>
                            </m:e>
                          </m:mr>
                        </m:m>
                      </m:e>
                    </m:d>
                    <m:r>
                      <a:rPr lang="en-US" altLang="zh-CN" sz="2000" b="0" i="1" dirty="0" smtClean="0">
                        <a:latin typeface="Cambria Math"/>
                      </a:rPr>
                      <m:t>=</m:t>
                    </m:r>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−2</m:t>
                        </m:r>
                      </m:e>
                    </m:d>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−7</m:t>
                        </m:r>
                      </m:e>
                    </m:d>
                    <m:r>
                      <a:rPr lang="en-US" altLang="zh-CN" sz="2000" b="0" i="1" dirty="0" smtClean="0">
                        <a:latin typeface="Cambria Math"/>
                      </a:rPr>
                      <m:t>+6=</m:t>
                    </m:r>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−4</m:t>
                        </m:r>
                      </m:e>
                    </m:d>
                    <m:d>
                      <m:dPr>
                        <m:ctrlPr>
                          <a:rPr lang="en-US" altLang="zh-CN" sz="2000" b="0" i="1" dirty="0" smtClean="0">
                            <a:latin typeface="Cambria Math" panose="02040503050406030204" pitchFamily="18" charset="0"/>
                          </a:rPr>
                        </m:ctrlPr>
                      </m:dPr>
                      <m:e>
                        <m:r>
                          <a:rPr lang="zh-CN" altLang="en-US" sz="2000" b="0" i="1" dirty="0" smtClean="0">
                            <a:latin typeface="Cambria Math"/>
                          </a:rPr>
                          <m:t>𝜆</m:t>
                        </m:r>
                        <m:r>
                          <a:rPr lang="en-US" altLang="zh-CN" sz="2000" b="0" i="1" dirty="0" smtClean="0">
                            <a:latin typeface="Cambria Math"/>
                          </a:rPr>
                          <m:t>−5</m:t>
                        </m:r>
                      </m:e>
                    </m:d>
                    <m:r>
                      <a:rPr lang="en-US" altLang="zh-CN" sz="2000" b="0" i="1" dirty="0" smtClean="0">
                        <a:latin typeface="Cambria Math"/>
                      </a:rPr>
                      <m:t>=0</m:t>
                    </m:r>
                  </m:oMath>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70029" y="2952684"/>
                <a:ext cx="8341643" cy="611771"/>
              </a:xfrm>
              <a:prstGeom prst="rect">
                <a:avLst/>
              </a:prstGeom>
              <a:blipFill rotWithShape="1">
                <a:blip r:embed="rId4"/>
                <a:stretch>
                  <a:fillRect l="-7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932096" y="3789040"/>
                <a:ext cx="3249223" cy="400110"/>
              </a:xfrm>
              <a:prstGeom prst="rect">
                <a:avLst/>
              </a:prstGeom>
              <a:noFill/>
            </p:spPr>
            <p:txBody>
              <a:bodyPr wrap="none" rtlCol="0">
                <a:spAutoFit/>
              </a:bodyPr>
              <a:lstStyle/>
              <a:p>
                <a:r>
                  <a:rPr lang="zh-CN" altLang="en-US" sz="2000" dirty="0"/>
                  <a:t>所以，特征值为</a:t>
                </a:r>
                <a14:m>
                  <m:oMath xmlns:m="http://schemas.openxmlformats.org/officeDocument/2006/math">
                    <m:r>
                      <m:rPr>
                        <m:sty m:val="p"/>
                      </m:rPr>
                      <a:rPr lang="el-GR" altLang="zh-CN" sz="2000" b="0" i="1" smtClean="0">
                        <a:latin typeface="Cambria Math"/>
                        <a:ea typeface="Cambria Math"/>
                      </a:rPr>
                      <m:t>λ</m:t>
                    </m:r>
                    <m:r>
                      <a:rPr lang="en-US" altLang="zh-CN" sz="2000" b="0" i="1" smtClean="0">
                        <a:latin typeface="Cambria Math"/>
                      </a:rPr>
                      <m:t>=4</m:t>
                    </m:r>
                  </m:oMath>
                </a14:m>
                <a:r>
                  <a:rPr lang="en-US" altLang="zh-CN" sz="2000" dirty="0"/>
                  <a:t>,</a:t>
                </a:r>
                <a14:m>
                  <m:oMath xmlns:m="http://schemas.openxmlformats.org/officeDocument/2006/math">
                    <m:r>
                      <m:rPr>
                        <m:sty m:val="p"/>
                      </m:rPr>
                      <a:rPr lang="el-GR" altLang="zh-CN" sz="2000" i="1" dirty="0" smtClean="0">
                        <a:latin typeface="Cambria Math"/>
                        <a:ea typeface="Cambria Math"/>
                      </a:rPr>
                      <m:t>λ</m:t>
                    </m:r>
                    <m:r>
                      <a:rPr lang="en-US" altLang="zh-CN" sz="2000" b="0" i="1" dirty="0" smtClean="0">
                        <a:latin typeface="Cambria Math"/>
                        <a:ea typeface="Cambria Math"/>
                      </a:rPr>
                      <m:t>=5</m:t>
                    </m:r>
                  </m:oMath>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932096" y="3789040"/>
                <a:ext cx="3249223" cy="400110"/>
              </a:xfrm>
              <a:prstGeom prst="rect">
                <a:avLst/>
              </a:prstGeom>
              <a:blipFill rotWithShape="1">
                <a:blip r:embed="rId5"/>
                <a:stretch>
                  <a:fillRect l="-2064" t="-10769"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1604" y="4383371"/>
                <a:ext cx="8545032" cy="605550"/>
              </a:xfrm>
              <a:prstGeom prst="rect">
                <a:avLst/>
              </a:prstGeom>
              <a:noFill/>
            </p:spPr>
            <p:txBody>
              <a:bodyPr wrap="none" rtlCol="0">
                <a:spAutoFit/>
              </a:bodyPr>
              <a:lstStyle/>
              <a:p>
                <a:r>
                  <a:rPr lang="zh-CN" altLang="en-US" sz="2000" dirty="0"/>
                  <a:t>当</a:t>
                </a:r>
                <a14:m>
                  <m:oMath xmlns:m="http://schemas.openxmlformats.org/officeDocument/2006/math">
                    <m:r>
                      <m:rPr>
                        <m:sty m:val="p"/>
                      </m:rPr>
                      <a:rPr lang="el-GR" altLang="zh-CN" sz="2000" i="1" smtClean="0">
                        <a:latin typeface="Cambria Math"/>
                        <a:ea typeface="Cambria Math"/>
                      </a:rPr>
                      <m:t>λ</m:t>
                    </m:r>
                    <m:r>
                      <a:rPr lang="en-US" altLang="zh-CN" sz="2000" b="0" i="1" smtClean="0">
                        <a:latin typeface="Cambria Math"/>
                      </a:rPr>
                      <m:t>=</m:t>
                    </m:r>
                  </m:oMath>
                </a14:m>
                <a:r>
                  <a:rPr lang="en-US" altLang="zh-CN" sz="2000" dirty="0"/>
                  <a:t>4</a:t>
                </a:r>
                <a:r>
                  <a:rPr lang="zh-CN" altLang="en-US" sz="2000" dirty="0"/>
                  <a:t>时</a:t>
                </a:r>
                <a:r>
                  <a:rPr lang="en-US" altLang="zh-CN" sz="2000" dirty="0"/>
                  <a:t>,</a:t>
                </a:r>
                <a:r>
                  <a:rPr lang="zh-CN" altLang="en-US" sz="2000" dirty="0"/>
                  <a:t>由</a:t>
                </a:r>
                <a14:m>
                  <m:oMath xmlns:m="http://schemas.openxmlformats.org/officeDocument/2006/math">
                    <m:d>
                      <m:dPr>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4</m:t>
                              </m:r>
                              <m:r>
                                <a:rPr lang="en-US" altLang="zh-CN" sz="2000" b="0" i="1" dirty="0" smtClean="0">
                                  <a:latin typeface="Cambria Math"/>
                                </a:rPr>
                                <m:t>−2</m:t>
                              </m:r>
                            </m:e>
                            <m:e>
                              <m:r>
                                <a:rPr lang="en-US" altLang="zh-CN" sz="2000" b="0" i="1" dirty="0" smtClean="0">
                                  <a:latin typeface="Cambria Math"/>
                                </a:rPr>
                                <m:t>−6</m:t>
                              </m:r>
                            </m:e>
                          </m:mr>
                          <m:mr>
                            <m:e>
                              <m:r>
                                <a:rPr lang="en-US" altLang="zh-CN" sz="2000" b="0" i="1" dirty="0" smtClean="0">
                                  <a:latin typeface="Cambria Math"/>
                                </a:rPr>
                                <m:t>1</m:t>
                              </m:r>
                            </m:e>
                            <m:e>
                              <m:r>
                                <a:rPr lang="en-US" altLang="zh-CN" sz="2000" b="0" i="1" dirty="0" smtClean="0">
                                  <a:latin typeface="Cambria Math"/>
                                </a:rPr>
                                <m:t>4−7</m:t>
                              </m:r>
                            </m:e>
                          </m:mr>
                        </m:m>
                      </m:e>
                    </m:d>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1</m:t>
                              </m:r>
                            </m:sub>
                          </m:sSub>
                        </m:e>
                      </m:m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2</m:t>
                              </m:r>
                            </m:sub>
                          </m:sSub>
                        </m:e>
                      </m:mr>
                    </m:m>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0</m:t>
                          </m:r>
                        </m:e>
                      </m:mr>
                      <m:mr>
                        <m:e>
                          <m:r>
                            <a:rPr lang="en-US" altLang="zh-CN" sz="2000" b="0" i="1" dirty="0" smtClean="0">
                              <a:latin typeface="Cambria Math"/>
                            </a:rPr>
                            <m:t>0</m:t>
                          </m:r>
                        </m:e>
                      </m:mr>
                    </m:m>
                    <m:r>
                      <a:rPr lang="en-US" altLang="zh-CN" sz="2000" b="0" i="1" dirty="0" smtClean="0">
                        <a:latin typeface="Cambria Math"/>
                      </a:rPr>
                      <m:t>)</m:t>
                    </m:r>
                  </m:oMath>
                </a14:m>
                <a:r>
                  <a:rPr lang="zh-CN" altLang="en-US" sz="2000" dirty="0"/>
                  <a:t>，解得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=3</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2</m:t>
                        </m:r>
                      </m:sub>
                    </m:sSub>
                  </m:oMath>
                </a14:m>
                <a:r>
                  <a:rPr lang="en-US" altLang="zh-CN" sz="2000" dirty="0"/>
                  <a:t>,</a:t>
                </a:r>
                <a:r>
                  <a:rPr lang="zh-CN" altLang="en-US" sz="2000" dirty="0"/>
                  <a:t>基础解为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(3,1)</m:t>
                        </m:r>
                      </m:e>
                      <m:sup>
                        <m:r>
                          <a:rPr lang="en-US" altLang="zh-CN" sz="2000" b="0" i="1" smtClean="0">
                            <a:latin typeface="Cambria Math"/>
                          </a:rPr>
                          <m:t>𝑇</m:t>
                        </m:r>
                      </m:sup>
                    </m:sSup>
                  </m:oMath>
                </a14:m>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71604" y="4383371"/>
                <a:ext cx="8545032" cy="605550"/>
              </a:xfrm>
              <a:prstGeom prst="rect">
                <a:avLst/>
              </a:prstGeom>
              <a:blipFill rotWithShape="1">
                <a:blip r:embed="rId6"/>
                <a:stretch>
                  <a:fillRect l="-785"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1604" y="5141321"/>
                <a:ext cx="8630696" cy="611771"/>
              </a:xfrm>
              <a:prstGeom prst="rect">
                <a:avLst/>
              </a:prstGeom>
              <a:noFill/>
            </p:spPr>
            <p:txBody>
              <a:bodyPr wrap="none" rtlCol="0">
                <a:spAutoFit/>
              </a:bodyPr>
              <a:lstStyle/>
              <a:p>
                <a:r>
                  <a:rPr lang="zh-CN" altLang="en-US" sz="2000" dirty="0"/>
                  <a:t>当</a:t>
                </a:r>
                <a14:m>
                  <m:oMath xmlns:m="http://schemas.openxmlformats.org/officeDocument/2006/math">
                    <m:r>
                      <m:rPr>
                        <m:sty m:val="p"/>
                      </m:rPr>
                      <a:rPr lang="el-GR" altLang="zh-CN" sz="2000" i="1" smtClean="0">
                        <a:latin typeface="Cambria Math"/>
                        <a:ea typeface="Cambria Math"/>
                      </a:rPr>
                      <m:t>λ</m:t>
                    </m:r>
                    <m:r>
                      <a:rPr lang="en-US" altLang="zh-CN" sz="2000" b="0" i="1" smtClean="0">
                        <a:latin typeface="Cambria Math"/>
                      </a:rPr>
                      <m:t>=</m:t>
                    </m:r>
                    <m:r>
                      <a:rPr lang="en-US" altLang="zh-CN" sz="2000" b="0" i="0" smtClean="0">
                        <a:latin typeface="Cambria Math"/>
                      </a:rPr>
                      <m:t>5</m:t>
                    </m:r>
                  </m:oMath>
                </a14:m>
                <a:r>
                  <a:rPr lang="zh-CN" altLang="en-US" sz="2000" dirty="0"/>
                  <a:t>时</a:t>
                </a:r>
                <a:r>
                  <a:rPr lang="en-US" altLang="zh-CN" sz="2000" dirty="0"/>
                  <a:t>,</a:t>
                </a:r>
                <a:r>
                  <a:rPr lang="zh-CN" altLang="en-US" sz="2000" dirty="0"/>
                  <a:t>由</a:t>
                </a:r>
                <a14:m>
                  <m:oMath xmlns:m="http://schemas.openxmlformats.org/officeDocument/2006/math">
                    <m:d>
                      <m:dPr>
                        <m:ctrlPr>
                          <a:rPr lang="en-US" altLang="zh-CN" sz="2000" b="0" i="1" dirty="0" smtClean="0">
                            <a:latin typeface="Cambria Math" panose="02040503050406030204" pitchFamily="18" charset="0"/>
                          </a:rPr>
                        </m:ctrlPr>
                      </m:dPr>
                      <m:e>
                        <m:m>
                          <m:mPr>
                            <m:mcs>
                              <m:mc>
                                <m:mcPr>
                                  <m:count m:val="2"/>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5</m:t>
                              </m:r>
                              <m:r>
                                <a:rPr lang="en-US" altLang="zh-CN" sz="2000" b="0" i="1" dirty="0" smtClean="0">
                                  <a:latin typeface="Cambria Math"/>
                                </a:rPr>
                                <m:t>−2</m:t>
                              </m:r>
                            </m:e>
                            <m:e>
                              <m:r>
                                <a:rPr lang="en-US" altLang="zh-CN" sz="2000" b="0" i="1" dirty="0" smtClean="0">
                                  <a:latin typeface="Cambria Math"/>
                                </a:rPr>
                                <m:t>−6</m:t>
                              </m:r>
                            </m:e>
                          </m:mr>
                          <m:mr>
                            <m:e>
                              <m:r>
                                <a:rPr lang="en-US" altLang="zh-CN" sz="2000" b="0" i="1" dirty="0" smtClean="0">
                                  <a:latin typeface="Cambria Math"/>
                                </a:rPr>
                                <m:t>1</m:t>
                              </m:r>
                            </m:e>
                            <m:e>
                              <m:r>
                                <a:rPr lang="en-US" altLang="zh-CN" sz="2000" b="0" i="1" dirty="0" smtClean="0">
                                  <a:latin typeface="Cambria Math"/>
                                </a:rPr>
                                <m:t>5−7</m:t>
                              </m:r>
                            </m:e>
                          </m:mr>
                        </m:m>
                      </m:e>
                    </m:d>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1</m:t>
                              </m:r>
                            </m:sub>
                          </m:sSub>
                        </m:e>
                      </m:mr>
                      <m:mr>
                        <m:e>
                          <m:sSub>
                            <m:sSubPr>
                              <m:ctrlPr>
                                <a:rPr lang="en-US" altLang="zh-CN" sz="2000" b="0" i="1" dirty="0" smtClean="0">
                                  <a:latin typeface="Cambria Math" panose="02040503050406030204" pitchFamily="18" charset="0"/>
                                </a:rPr>
                              </m:ctrlPr>
                            </m:sSubPr>
                            <m:e>
                              <m:r>
                                <a:rPr lang="en-US" altLang="zh-CN" sz="2000" b="0" i="1" dirty="0" smtClean="0">
                                  <a:latin typeface="Cambria Math"/>
                                </a:rPr>
                                <m:t>𝑥</m:t>
                              </m:r>
                            </m:e>
                            <m:sub>
                              <m:r>
                                <a:rPr lang="en-US" altLang="zh-CN" sz="2000" b="0" i="1" dirty="0" smtClean="0">
                                  <a:latin typeface="Cambria Math"/>
                                </a:rPr>
                                <m:t>2</m:t>
                              </m:r>
                            </m:sub>
                          </m:sSub>
                        </m:e>
                      </m:mr>
                    </m:m>
                    <m:r>
                      <a:rPr lang="en-US" altLang="zh-CN" sz="2000" b="0" i="1" dirty="0" smtClean="0">
                        <a:latin typeface="Cambria Math"/>
                      </a:rPr>
                      <m:t>)=(</m:t>
                    </m:r>
                    <m:m>
                      <m:mPr>
                        <m:mcs>
                          <m:mc>
                            <m:mcPr>
                              <m:count m:val="1"/>
                              <m:mcJc m:val="center"/>
                            </m:mcPr>
                          </m:mc>
                        </m:mcs>
                        <m:ctrlPr>
                          <a:rPr lang="en-US" altLang="zh-CN" sz="2000" b="0" i="1" dirty="0" smtClean="0">
                            <a:latin typeface="Cambria Math" panose="02040503050406030204" pitchFamily="18" charset="0"/>
                          </a:rPr>
                        </m:ctrlPr>
                      </m:mPr>
                      <m:mr>
                        <m:e>
                          <m:r>
                            <m:rPr>
                              <m:brk m:alnAt="7"/>
                            </m:rPr>
                            <a:rPr lang="en-US" altLang="zh-CN" sz="2000" b="0" i="1" dirty="0" smtClean="0">
                              <a:latin typeface="Cambria Math"/>
                            </a:rPr>
                            <m:t>0</m:t>
                          </m:r>
                        </m:e>
                      </m:mr>
                      <m:mr>
                        <m:e>
                          <m:r>
                            <a:rPr lang="en-US" altLang="zh-CN" sz="2000" b="0" i="1" dirty="0" smtClean="0">
                              <a:latin typeface="Cambria Math"/>
                            </a:rPr>
                            <m:t>0</m:t>
                          </m:r>
                        </m:e>
                      </m:mr>
                    </m:m>
                    <m:r>
                      <a:rPr lang="en-US" altLang="zh-CN" sz="2000" b="0" i="1" dirty="0" smtClean="0">
                        <a:latin typeface="Cambria Math"/>
                      </a:rPr>
                      <m:t>)</m:t>
                    </m:r>
                  </m:oMath>
                </a14:m>
                <a:r>
                  <a:rPr lang="zh-CN" altLang="en-US" sz="2000" dirty="0"/>
                  <a:t>，解得</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1</m:t>
                        </m:r>
                      </m:sub>
                    </m:sSub>
                    <m:r>
                      <a:rPr lang="en-US" altLang="zh-CN" sz="2000" b="0" i="1" smtClean="0">
                        <a:latin typeface="Cambria Math"/>
                      </a:rPr>
                      <m:t>=2</m:t>
                    </m:r>
                    <m:sSub>
                      <m:sSubPr>
                        <m:ctrlPr>
                          <a:rPr lang="en-US" altLang="zh-CN" sz="2000" b="0" i="1" smtClean="0">
                            <a:latin typeface="Cambria Math" panose="02040503050406030204" pitchFamily="18" charset="0"/>
                          </a:rPr>
                        </m:ctrlPr>
                      </m:sSubPr>
                      <m:e>
                        <m:r>
                          <a:rPr lang="en-US" altLang="zh-CN" sz="2000" b="0" i="1" smtClean="0">
                            <a:latin typeface="Cambria Math"/>
                          </a:rPr>
                          <m:t>𝑥</m:t>
                        </m:r>
                      </m:e>
                      <m:sub>
                        <m:r>
                          <a:rPr lang="en-US" altLang="zh-CN" sz="2000" b="0" i="1" smtClean="0">
                            <a:latin typeface="Cambria Math"/>
                          </a:rPr>
                          <m:t>2</m:t>
                        </m:r>
                      </m:sub>
                    </m:sSub>
                  </m:oMath>
                </a14:m>
                <a:r>
                  <a:rPr lang="en-US" altLang="zh-CN" sz="2000" dirty="0"/>
                  <a:t>,</a:t>
                </a:r>
                <a:r>
                  <a:rPr lang="zh-CN" altLang="en-US" sz="2000" dirty="0"/>
                  <a:t>基础解为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1</m:t>
                        </m:r>
                      </m:sub>
                    </m:sSub>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(2,1)</m:t>
                        </m:r>
                      </m:e>
                      <m:sup>
                        <m:r>
                          <a:rPr lang="en-US" altLang="zh-CN" sz="2000" b="0" i="1" smtClean="0">
                            <a:latin typeface="Cambria Math"/>
                          </a:rPr>
                          <m:t>𝑇</m:t>
                        </m:r>
                      </m:sup>
                    </m:sSup>
                  </m:oMath>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71604" y="5141321"/>
                <a:ext cx="8630696" cy="611771"/>
              </a:xfrm>
              <a:prstGeom prst="rect">
                <a:avLst/>
              </a:prstGeom>
              <a:blipFill rotWithShape="1">
                <a:blip r:embed="rId7"/>
                <a:stretch>
                  <a:fillRect l="-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3561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a:t>第二章提纲</a:t>
            </a:r>
            <a:endParaRPr lang="zh-CN" altLang="zh-CN" dirty="0"/>
          </a:p>
        </p:txBody>
      </p:sp>
      <p:sp>
        <p:nvSpPr>
          <p:cNvPr id="51204" name="Rectangle 3"/>
          <p:cNvSpPr>
            <a:spLocks noGrp="1" noChangeArrowheads="1"/>
          </p:cNvSpPr>
          <p:nvPr>
            <p:ph type="body" idx="1"/>
          </p:nvPr>
        </p:nvSpPr>
        <p:spPr>
          <a:xfrm>
            <a:off x="685800" y="1981200"/>
            <a:ext cx="7772400" cy="3896072"/>
          </a:xfrm>
        </p:spPr>
        <p:txBody>
          <a:bodyPr/>
          <a:lstStyle/>
          <a:p>
            <a:pPr eaLnBrk="1" hangingPunct="1"/>
            <a:r>
              <a:rPr lang="en-US" altLang="zh-CN" sz="2400" dirty="0"/>
              <a:t>2.1 </a:t>
            </a:r>
            <a:r>
              <a:rPr lang="zh-CN" altLang="en-US" sz="2400" dirty="0"/>
              <a:t>距离聚类的概念</a:t>
            </a:r>
            <a:endParaRPr lang="en-US" altLang="zh-CN" sz="2000" dirty="0"/>
          </a:p>
          <a:p>
            <a:pPr lvl="1" eaLnBrk="1" hangingPunct="1"/>
            <a:r>
              <a:rPr lang="zh-CN" altLang="en-US" sz="2000" dirty="0"/>
              <a:t>理解为什么使用距离进行聚类</a:t>
            </a:r>
            <a:endParaRPr lang="en-US" altLang="zh-CN" sz="2000" dirty="0"/>
          </a:p>
          <a:p>
            <a:pPr lvl="1" eaLnBrk="1" hangingPunct="1"/>
            <a:r>
              <a:rPr lang="zh-CN" altLang="en-US" sz="2000" dirty="0"/>
              <a:t>能从给定的例子中找出可用于分类的距离</a:t>
            </a:r>
            <a:endParaRPr lang="en-US" altLang="zh-CN" sz="2000" dirty="0"/>
          </a:p>
          <a:p>
            <a:r>
              <a:rPr lang="en-US" altLang="zh-CN" sz="2400" dirty="0"/>
              <a:t>2.2</a:t>
            </a:r>
            <a:r>
              <a:rPr lang="zh-CN" altLang="en-US" sz="2400" dirty="0"/>
              <a:t> 相似性测度和聚类准测</a:t>
            </a:r>
            <a:endParaRPr lang="en-US" altLang="zh-CN" sz="2000" dirty="0"/>
          </a:p>
          <a:p>
            <a:pPr lvl="1"/>
            <a:r>
              <a:rPr lang="zh-CN" altLang="en-US" sz="2000" dirty="0"/>
              <a:t>会使用各种距离公式计算样本间的距离</a:t>
            </a:r>
            <a:endParaRPr lang="en-US" altLang="zh-CN" sz="2000" dirty="0"/>
          </a:p>
          <a:p>
            <a:pPr lvl="1"/>
            <a:r>
              <a:rPr lang="zh-CN" altLang="en-US" sz="2000" dirty="0"/>
              <a:t>理解聚类准则要解决的问题</a:t>
            </a:r>
            <a:endParaRPr lang="en-US" altLang="zh-CN" sz="2000" dirty="0"/>
          </a:p>
          <a:p>
            <a:pPr lvl="1"/>
            <a:r>
              <a:rPr lang="zh-CN" altLang="en-US" sz="2000" dirty="0"/>
              <a:t>会根据实际应用确定合适的阈值和聚类准则函数</a:t>
            </a:r>
            <a:endParaRPr lang="en-US" altLang="zh-CN" sz="2000" dirty="0"/>
          </a:p>
          <a:p>
            <a:pPr eaLnBrk="1" hangingPunct="1"/>
            <a:r>
              <a:rPr lang="en-US" altLang="zh-CN" sz="2400" dirty="0"/>
              <a:t>2.3 </a:t>
            </a:r>
            <a:r>
              <a:rPr lang="zh-CN" altLang="en-US" sz="2400" dirty="0"/>
              <a:t>基于距离阈值的聚类算法</a:t>
            </a:r>
            <a:endParaRPr lang="en-US" altLang="zh-CN" sz="2400" dirty="0"/>
          </a:p>
          <a:p>
            <a:pPr lvl="1" eaLnBrk="1" hangingPunct="1"/>
            <a:r>
              <a:rPr lang="zh-CN" altLang="en-US" sz="2000" dirty="0"/>
              <a:t>会使用近邻聚类法进行聚类</a:t>
            </a:r>
            <a:endParaRPr lang="en-US" altLang="zh-CN" sz="2000" dirty="0"/>
          </a:p>
          <a:p>
            <a:pPr lvl="1"/>
            <a:r>
              <a:rPr lang="zh-CN" altLang="en-US" sz="2000" dirty="0"/>
              <a:t>会使用最大最小距离算法进行聚类</a:t>
            </a:r>
            <a:endParaRPr lang="en-US" altLang="zh-CN" sz="2000" dirty="0"/>
          </a:p>
        </p:txBody>
      </p:sp>
      <p:sp>
        <p:nvSpPr>
          <p:cNvPr id="51205" name="矩形 1"/>
          <p:cNvSpPr>
            <a:spLocks noChangeArrowheads="1"/>
          </p:cNvSpPr>
          <p:nvPr/>
        </p:nvSpPr>
        <p:spPr bwMode="auto">
          <a:xfrm>
            <a:off x="8676456" y="6334124"/>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47</a:t>
            </a:fld>
            <a:endParaRPr lang="en-US" altLang="zh-CN" sz="2800" dirty="0"/>
          </a:p>
        </p:txBody>
      </p:sp>
    </p:spTree>
    <p:extLst>
      <p:ext uri="{BB962C8B-B14F-4D97-AF65-F5344CB8AC3E}">
        <p14:creationId xmlns:p14="http://schemas.microsoft.com/office/powerpoint/2010/main" val="3372519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51203" name="Rectangle 2"/>
          <p:cNvSpPr>
            <a:spLocks noGrp="1" noChangeArrowheads="1"/>
          </p:cNvSpPr>
          <p:nvPr>
            <p:ph type="title"/>
          </p:nvPr>
        </p:nvSpPr>
        <p:spPr/>
        <p:txBody>
          <a:bodyPr/>
          <a:lstStyle/>
          <a:p>
            <a:pPr eaLnBrk="1" hangingPunct="1"/>
            <a:r>
              <a:rPr lang="zh-CN" altLang="en-US" dirty="0"/>
              <a:t>第二章提纲</a:t>
            </a:r>
            <a:endParaRPr lang="zh-CN" altLang="zh-CN" dirty="0"/>
          </a:p>
        </p:txBody>
      </p:sp>
      <p:sp>
        <p:nvSpPr>
          <p:cNvPr id="51204" name="Rectangle 3"/>
          <p:cNvSpPr>
            <a:spLocks noGrp="1" noChangeArrowheads="1"/>
          </p:cNvSpPr>
          <p:nvPr>
            <p:ph type="body" idx="1"/>
          </p:nvPr>
        </p:nvSpPr>
        <p:spPr>
          <a:xfrm>
            <a:off x="685800" y="1981200"/>
            <a:ext cx="7772400" cy="3896072"/>
          </a:xfrm>
        </p:spPr>
        <p:txBody>
          <a:bodyPr/>
          <a:lstStyle/>
          <a:p>
            <a:pPr eaLnBrk="1" hangingPunct="1"/>
            <a:r>
              <a:rPr lang="en-US" altLang="zh-CN" sz="2400" dirty="0"/>
              <a:t>2.4 </a:t>
            </a:r>
            <a:r>
              <a:rPr lang="zh-CN" altLang="en-US" sz="2400" dirty="0"/>
              <a:t>层次聚类法</a:t>
            </a:r>
            <a:endParaRPr lang="en-US" altLang="zh-CN" sz="2000" dirty="0"/>
          </a:p>
          <a:p>
            <a:pPr lvl="1" eaLnBrk="1" hangingPunct="1"/>
            <a:r>
              <a:rPr lang="zh-CN" altLang="en-US" sz="2000" dirty="0"/>
              <a:t>会使用层次聚类法解决实际问题</a:t>
            </a:r>
            <a:endParaRPr lang="en-US" altLang="zh-CN" sz="2000" dirty="0"/>
          </a:p>
          <a:p>
            <a:r>
              <a:rPr lang="en-US" altLang="zh-CN" sz="2400" dirty="0"/>
              <a:t>2.5</a:t>
            </a:r>
            <a:r>
              <a:rPr lang="zh-CN" altLang="en-US" sz="2400" dirty="0"/>
              <a:t> 动态聚类法</a:t>
            </a:r>
            <a:endParaRPr lang="en-US" altLang="zh-CN" sz="2000" dirty="0"/>
          </a:p>
          <a:p>
            <a:pPr lvl="1"/>
            <a:r>
              <a:rPr lang="zh-CN" altLang="en-US" sz="2000" dirty="0"/>
              <a:t>会使用</a:t>
            </a:r>
            <a:r>
              <a:rPr lang="en-US" altLang="zh-CN" sz="2000" dirty="0"/>
              <a:t>K-</a:t>
            </a:r>
            <a:r>
              <a:rPr lang="zh-CN" altLang="en-US" sz="2000" dirty="0"/>
              <a:t>均值算法进行聚类</a:t>
            </a:r>
            <a:endParaRPr lang="en-US" altLang="zh-CN" sz="2000" dirty="0"/>
          </a:p>
          <a:p>
            <a:pPr lvl="1"/>
            <a:r>
              <a:rPr lang="zh-CN" altLang="en-US" sz="2000" dirty="0"/>
              <a:t>会使用</a:t>
            </a:r>
            <a:r>
              <a:rPr lang="en-US" altLang="zh-CN" sz="2000" dirty="0"/>
              <a:t>ISODATA</a:t>
            </a:r>
            <a:r>
              <a:rPr lang="zh-CN" altLang="en-US" sz="2000" dirty="0"/>
              <a:t>算法进行聚类</a:t>
            </a:r>
            <a:endParaRPr lang="en-US" altLang="zh-CN" sz="2000" dirty="0"/>
          </a:p>
          <a:p>
            <a:pPr lvl="1"/>
            <a:r>
              <a:rPr lang="zh-CN" altLang="en-US" sz="2000" dirty="0"/>
              <a:t>会使用</a:t>
            </a:r>
            <a:r>
              <a:rPr lang="en-US" altLang="zh-CN" sz="2000" dirty="0"/>
              <a:t>DBSCAN</a:t>
            </a:r>
            <a:r>
              <a:rPr lang="zh-CN" altLang="en-US" sz="2000" dirty="0"/>
              <a:t>算法进行聚类</a:t>
            </a:r>
            <a:endParaRPr lang="en-US" altLang="zh-CN" sz="2000" dirty="0"/>
          </a:p>
          <a:p>
            <a:pPr eaLnBrk="1" hangingPunct="1"/>
            <a:r>
              <a:rPr lang="en-US" altLang="zh-CN" sz="2400" dirty="0"/>
              <a:t>2.6 </a:t>
            </a:r>
            <a:r>
              <a:rPr lang="zh-CN" altLang="en-US" sz="2400" dirty="0"/>
              <a:t>聚类结果的评价</a:t>
            </a:r>
            <a:endParaRPr lang="en-US" altLang="zh-CN" sz="2400" dirty="0"/>
          </a:p>
          <a:p>
            <a:pPr lvl="1" eaLnBrk="1" hangingPunct="1"/>
            <a:r>
              <a:rPr lang="zh-CN" altLang="en-US" sz="2000" dirty="0"/>
              <a:t>理解为什么对结果进行评价</a:t>
            </a:r>
            <a:endParaRPr lang="en-US" altLang="zh-CN" sz="2000" dirty="0"/>
          </a:p>
          <a:p>
            <a:pPr lvl="1" eaLnBrk="1" hangingPunct="1"/>
            <a:r>
              <a:rPr lang="zh-CN" altLang="en-US" sz="2000" dirty="0"/>
              <a:t>会使用常用的指标评价聚类结果</a:t>
            </a:r>
            <a:endParaRPr lang="en-US" altLang="zh-CN" sz="2000" dirty="0"/>
          </a:p>
        </p:txBody>
      </p:sp>
      <p:sp>
        <p:nvSpPr>
          <p:cNvPr id="51205" name="矩形 1"/>
          <p:cNvSpPr>
            <a:spLocks noChangeArrowheads="1"/>
          </p:cNvSpPr>
          <p:nvPr/>
        </p:nvSpPr>
        <p:spPr bwMode="auto">
          <a:xfrm>
            <a:off x="8626306"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2DFAF86-25B7-4530-8EC2-381E2FE2E14E}" type="slidenum">
              <a:rPr lang="en-US" altLang="zh-CN" sz="2800"/>
              <a:pPr eaLnBrk="1" hangingPunct="1">
                <a:spcBef>
                  <a:spcPct val="0"/>
                </a:spcBef>
                <a:buFontTx/>
                <a:buNone/>
              </a:pPr>
              <a:t>48</a:t>
            </a:fld>
            <a:endParaRPr lang="en-US" altLang="zh-CN" sz="2800" dirty="0"/>
          </a:p>
        </p:txBody>
      </p:sp>
    </p:spTree>
    <p:extLst>
      <p:ext uri="{BB962C8B-B14F-4D97-AF65-F5344CB8AC3E}">
        <p14:creationId xmlns:p14="http://schemas.microsoft.com/office/powerpoint/2010/main" val="15010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5461" name="Rectangle 5"/>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546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5466" name="Object 10"/>
          <p:cNvGraphicFramePr>
            <a:graphicFrameLocks noChangeAspect="1"/>
          </p:cNvGraphicFramePr>
          <p:nvPr>
            <p:extLst>
              <p:ext uri="{D42A27DB-BD31-4B8C-83A1-F6EECF244321}">
                <p14:modId xmlns:p14="http://schemas.microsoft.com/office/powerpoint/2010/main" val="1747183289"/>
              </p:ext>
            </p:extLst>
          </p:nvPr>
        </p:nvGraphicFramePr>
        <p:xfrm>
          <a:off x="1835696" y="2910389"/>
          <a:ext cx="288031" cy="420818"/>
        </p:xfrm>
        <a:graphic>
          <a:graphicData uri="http://schemas.openxmlformats.org/presentationml/2006/ole">
            <mc:AlternateContent xmlns:mc="http://schemas.openxmlformats.org/markup-compatibility/2006">
              <mc:Choice xmlns:v="urn:schemas-microsoft-com:vml" Requires="v">
                <p:oleObj spid="_x0000_s155736" name="公式" r:id="rId4" imgW="126725" imgH="177415" progId="Equation.3">
                  <p:embed/>
                </p:oleObj>
              </mc:Choice>
              <mc:Fallback>
                <p:oleObj name="公式" r:id="rId4" imgW="126725" imgH="1774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910389"/>
                        <a:ext cx="288031" cy="420818"/>
                      </a:xfrm>
                      <a:prstGeom prst="rect">
                        <a:avLst/>
                      </a:prstGeom>
                      <a:noFill/>
                    </p:spPr>
                  </p:pic>
                </p:oleObj>
              </mc:Fallback>
            </mc:AlternateContent>
          </a:graphicData>
        </a:graphic>
      </p:graphicFrame>
      <p:graphicFrame>
        <p:nvGraphicFramePr>
          <p:cNvPr id="275467" name="Object 11"/>
          <p:cNvGraphicFramePr>
            <a:graphicFrameLocks noChangeAspect="1"/>
          </p:cNvGraphicFramePr>
          <p:nvPr>
            <p:extLst>
              <p:ext uri="{D42A27DB-BD31-4B8C-83A1-F6EECF244321}">
                <p14:modId xmlns:p14="http://schemas.microsoft.com/office/powerpoint/2010/main" val="3884999851"/>
              </p:ext>
            </p:extLst>
          </p:nvPr>
        </p:nvGraphicFramePr>
        <p:xfrm>
          <a:off x="5436096" y="2852936"/>
          <a:ext cx="2592288" cy="570345"/>
        </p:xfrm>
        <a:graphic>
          <a:graphicData uri="http://schemas.openxmlformats.org/presentationml/2006/ole">
            <mc:AlternateContent xmlns:mc="http://schemas.openxmlformats.org/markup-compatibility/2006">
              <mc:Choice xmlns:v="urn:schemas-microsoft-com:vml" Requires="v">
                <p:oleObj spid="_x0000_s155737" name="公式" r:id="rId6" imgW="1104900" imgH="228600" progId="Equation.3">
                  <p:embed/>
                </p:oleObj>
              </mc:Choice>
              <mc:Fallback>
                <p:oleObj name="公式" r:id="rId6" imgW="11049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2852936"/>
                        <a:ext cx="2592288" cy="570345"/>
                      </a:xfrm>
                      <a:prstGeom prst="rect">
                        <a:avLst/>
                      </a:prstGeom>
                      <a:noFill/>
                    </p:spPr>
                  </p:pic>
                </p:oleObj>
              </mc:Fallback>
            </mc:AlternateContent>
          </a:graphicData>
        </a:graphic>
      </p:graphicFrame>
      <p:sp>
        <p:nvSpPr>
          <p:cNvPr id="10" name="Rectangle 2"/>
          <p:cNvSpPr txBox="1">
            <a:spLocks noRot="1" noChangeArrowheads="1"/>
          </p:cNvSpPr>
          <p:nvPr/>
        </p:nvSpPr>
        <p:spPr>
          <a:xfrm>
            <a:off x="685800" y="609600"/>
            <a:ext cx="7772400" cy="11430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a:t>1.1 </a:t>
            </a:r>
            <a:r>
              <a:rPr lang="zh-CN" altLang="en-US" kern="0" dirty="0"/>
              <a:t>模式和模式识别的概念</a:t>
            </a:r>
          </a:p>
        </p:txBody>
      </p:sp>
      <p:sp>
        <p:nvSpPr>
          <p:cNvPr id="11" name="内容占位符 2"/>
          <p:cNvSpPr txBox="1">
            <a:spLocks/>
          </p:cNvSpPr>
          <p:nvPr/>
        </p:nvSpPr>
        <p:spPr>
          <a:xfrm>
            <a:off x="480688" y="1674771"/>
            <a:ext cx="2363120" cy="576064"/>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None/>
            </a:pPr>
            <a:r>
              <a:rPr lang="zh-CN" altLang="en-US" sz="2400" kern="0" dirty="0"/>
              <a:t>名词解释（续）</a:t>
            </a:r>
            <a:endParaRPr lang="en-US" altLang="zh-CN" sz="2400" kern="0" dirty="0"/>
          </a:p>
        </p:txBody>
      </p:sp>
      <p:sp>
        <p:nvSpPr>
          <p:cNvPr id="12" name="TextBox 11"/>
          <p:cNvSpPr txBox="1"/>
          <p:nvPr/>
        </p:nvSpPr>
        <p:spPr>
          <a:xfrm>
            <a:off x="486976" y="2282368"/>
            <a:ext cx="7877960"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特征</a:t>
            </a:r>
            <a:r>
              <a:rPr lang="en-US" altLang="zh-CN" sz="2000" dirty="0"/>
              <a:t>(Features)</a:t>
            </a:r>
          </a:p>
          <a:p>
            <a:r>
              <a:rPr lang="zh-CN" altLang="en-US" sz="2000" dirty="0"/>
              <a:t>      能描述模式特性的量（测量值）。在统计模式识别方法中，通常用一个矢量    表示，称之为特征矢量，记为</a:t>
            </a:r>
            <a:endParaRPr lang="en-US" altLang="zh-CN" sz="2000" dirty="0"/>
          </a:p>
          <a:p>
            <a:endParaRPr lang="en-US" altLang="zh-CN" sz="2000" dirty="0"/>
          </a:p>
          <a:p>
            <a:pPr marL="342900" indent="-342900">
              <a:buFont typeface="Wingdings" panose="05000000000000000000" pitchFamily="2" charset="2"/>
              <a:buChar char="Ø"/>
            </a:pPr>
            <a:r>
              <a:rPr lang="zh-CN" altLang="en-US" sz="2000" dirty="0"/>
              <a:t>模式类</a:t>
            </a:r>
            <a:r>
              <a:rPr lang="en-US" altLang="zh-CN" sz="2000" dirty="0"/>
              <a:t>(Class)</a:t>
            </a:r>
          </a:p>
          <a:p>
            <a:r>
              <a:rPr lang="zh-CN" altLang="en-US" sz="2000" dirty="0"/>
              <a:t>      具有某些共同特性的模式的集合。</a:t>
            </a:r>
          </a:p>
        </p:txBody>
      </p:sp>
      <p:sp>
        <p:nvSpPr>
          <p:cNvPr id="13" name="矩形 1"/>
          <p:cNvSpPr>
            <a:spLocks noChangeArrowheads="1"/>
          </p:cNvSpPr>
          <p:nvPr/>
        </p:nvSpPr>
        <p:spPr bwMode="auto">
          <a:xfrm>
            <a:off x="8676456" y="6354778"/>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5</a:t>
            </a:fld>
            <a:endParaRPr lang="en-US" altLang="zh-CN" sz="2800" dirty="0"/>
          </a:p>
        </p:txBody>
      </p:sp>
    </p:spTree>
    <p:extLst>
      <p:ext uri="{BB962C8B-B14F-4D97-AF65-F5344CB8AC3E}">
        <p14:creationId xmlns:p14="http://schemas.microsoft.com/office/powerpoint/2010/main" val="349240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4294967295"/>
          </p:nvPr>
        </p:nvSpPr>
        <p:spPr>
          <a:xfrm>
            <a:off x="8549208" y="6309320"/>
            <a:ext cx="59479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a:spcBef>
                <a:spcPct val="0"/>
              </a:spcBef>
              <a:buClrTx/>
              <a:buFontTx/>
              <a:buNone/>
            </a:pPr>
            <a:fld id="{0368C038-3589-407A-84D8-76F33F880A0A}" type="slidenum">
              <a:rPr lang="en-US" altLang="zh-CN" sz="2800"/>
              <a:pPr>
                <a:spcBef>
                  <a:spcPct val="0"/>
                </a:spcBef>
                <a:buClrTx/>
                <a:buFontTx/>
                <a:buNone/>
              </a:pPr>
              <a:t>6</a:t>
            </a:fld>
            <a:endParaRPr lang="en-US" altLang="zh-CN" sz="2800" dirty="0"/>
          </a:p>
        </p:txBody>
      </p:sp>
      <p:sp>
        <p:nvSpPr>
          <p:cNvPr id="6" name="Rectangle 2"/>
          <p:cNvSpPr txBox="1">
            <a:spLocks noRot="1" noChangeArrowheads="1"/>
          </p:cNvSpPr>
          <p:nvPr/>
        </p:nvSpPr>
        <p:spPr>
          <a:xfrm>
            <a:off x="685800" y="609600"/>
            <a:ext cx="7772400" cy="803176"/>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kern="0" dirty="0"/>
              <a:t>1.2 </a:t>
            </a:r>
            <a:r>
              <a:rPr lang="zh-CN" altLang="en-US" kern="0" dirty="0"/>
              <a:t>模式识别系统</a:t>
            </a:r>
          </a:p>
        </p:txBody>
      </p:sp>
      <p:sp>
        <p:nvSpPr>
          <p:cNvPr id="5" name="内容占位符 2"/>
          <p:cNvSpPr txBox="1">
            <a:spLocks/>
          </p:cNvSpPr>
          <p:nvPr/>
        </p:nvSpPr>
        <p:spPr>
          <a:xfrm>
            <a:off x="480688" y="1556792"/>
            <a:ext cx="4883400" cy="576064"/>
          </a:xfrm>
          <a:prstGeom prst="rect">
            <a:avLst/>
          </a:prstGeom>
        </p:spPr>
        <p:txBody>
          <a:bodyPr/>
          <a:lst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None/>
            </a:pPr>
            <a:r>
              <a:rPr lang="zh-CN" altLang="en-US" sz="2400" kern="0" dirty="0"/>
              <a:t>模式识别系统模型</a:t>
            </a:r>
            <a:endParaRPr lang="en-US" altLang="zh-CN" sz="2400" kern="0" dirty="0"/>
          </a:p>
        </p:txBody>
      </p:sp>
      <p:sp>
        <p:nvSpPr>
          <p:cNvPr id="8" name="Text Box 8"/>
          <p:cNvSpPr txBox="1">
            <a:spLocks noChangeArrowheads="1"/>
          </p:cNvSpPr>
          <p:nvPr/>
        </p:nvSpPr>
        <p:spPr bwMode="auto">
          <a:xfrm>
            <a:off x="6353100" y="2259967"/>
            <a:ext cx="121126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72000">
            <a:spAutoFit/>
          </a:bodyP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algn="just" eaLnBrk="1" hangingPunct="1">
              <a:lnSpc>
                <a:spcPct val="130000"/>
              </a:lnSpc>
              <a:spcBef>
                <a:spcPct val="0"/>
              </a:spcBef>
              <a:buClrTx/>
              <a:buFontTx/>
              <a:buNone/>
            </a:pPr>
            <a:r>
              <a:rPr lang="zh-CN" altLang="en-US" sz="1600" b="1" dirty="0">
                <a:solidFill>
                  <a:srgbClr val="000000"/>
                </a:solidFill>
                <a:latin typeface="Times New Roman" pitchFamily="18" charset="0"/>
              </a:rPr>
              <a:t>判决过程</a:t>
            </a:r>
          </a:p>
        </p:txBody>
      </p:sp>
      <p:sp>
        <p:nvSpPr>
          <p:cNvPr id="9" name="Line 9"/>
          <p:cNvSpPr>
            <a:spLocks noChangeShapeType="1"/>
          </p:cNvSpPr>
          <p:nvPr/>
        </p:nvSpPr>
        <p:spPr bwMode="auto">
          <a:xfrm>
            <a:off x="7839000" y="2934655"/>
            <a:ext cx="733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8067600" y="3872867"/>
            <a:ext cx="490537" cy="6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AutoShape 11"/>
          <p:cNvSpPr>
            <a:spLocks noChangeArrowheads="1"/>
          </p:cNvSpPr>
          <p:nvPr/>
        </p:nvSpPr>
        <p:spPr bwMode="auto">
          <a:xfrm>
            <a:off x="6127675" y="3655380"/>
            <a:ext cx="1944687" cy="407987"/>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4981" tIns="37490" rIns="74981" bIns="72000" anchor="ct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eaLnBrk="1" hangingPunct="1">
              <a:lnSpc>
                <a:spcPct val="130000"/>
              </a:lnSpc>
              <a:spcBef>
                <a:spcPct val="0"/>
              </a:spcBef>
              <a:buClrTx/>
              <a:buFontTx/>
              <a:buNone/>
            </a:pPr>
            <a:r>
              <a:rPr lang="zh-CN" altLang="en-US" sz="1600" b="1" dirty="0"/>
              <a:t>分类规则训练</a:t>
            </a:r>
          </a:p>
        </p:txBody>
      </p:sp>
      <p:sp>
        <p:nvSpPr>
          <p:cNvPr id="12" name="AutoShape 12"/>
          <p:cNvSpPr>
            <a:spLocks noChangeArrowheads="1"/>
          </p:cNvSpPr>
          <p:nvPr/>
        </p:nvSpPr>
        <p:spPr bwMode="auto">
          <a:xfrm>
            <a:off x="6399137" y="2709230"/>
            <a:ext cx="1439863" cy="419100"/>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72000" anchor="ct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eaLnBrk="1" hangingPunct="1">
              <a:lnSpc>
                <a:spcPct val="130000"/>
              </a:lnSpc>
              <a:spcBef>
                <a:spcPct val="0"/>
              </a:spcBef>
              <a:buClrTx/>
              <a:buFontTx/>
              <a:buNone/>
            </a:pPr>
            <a:r>
              <a:rPr lang="zh-CN" altLang="en-US" sz="1600" b="1" dirty="0"/>
              <a:t>分类决策</a:t>
            </a:r>
          </a:p>
        </p:txBody>
      </p:sp>
      <p:sp>
        <p:nvSpPr>
          <p:cNvPr id="13" name="Line 13"/>
          <p:cNvSpPr>
            <a:spLocks noChangeShapeType="1"/>
          </p:cNvSpPr>
          <p:nvPr/>
        </p:nvSpPr>
        <p:spPr bwMode="auto">
          <a:xfrm flipH="1" flipV="1">
            <a:off x="7130975" y="3128330"/>
            <a:ext cx="0" cy="508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flipH="1">
            <a:off x="5633962" y="2890205"/>
            <a:ext cx="1588" cy="949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AutoShape 16"/>
          <p:cNvSpPr>
            <a:spLocks noChangeArrowheads="1"/>
          </p:cNvSpPr>
          <p:nvPr/>
        </p:nvSpPr>
        <p:spPr bwMode="auto">
          <a:xfrm>
            <a:off x="547612" y="3121980"/>
            <a:ext cx="1395413" cy="406400"/>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72000" anchor="ct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eaLnBrk="1" hangingPunct="1">
              <a:lnSpc>
                <a:spcPct val="130000"/>
              </a:lnSpc>
              <a:spcBef>
                <a:spcPct val="0"/>
              </a:spcBef>
              <a:buClrTx/>
              <a:buFontTx/>
              <a:buNone/>
            </a:pPr>
            <a:r>
              <a:rPr lang="zh-CN" altLang="en-US" sz="1600" b="1" dirty="0"/>
              <a:t>数据获取</a:t>
            </a:r>
          </a:p>
        </p:txBody>
      </p:sp>
      <p:sp>
        <p:nvSpPr>
          <p:cNvPr id="16" name="AutoShape 17"/>
          <p:cNvSpPr>
            <a:spLocks noChangeArrowheads="1"/>
          </p:cNvSpPr>
          <p:nvPr/>
        </p:nvSpPr>
        <p:spPr bwMode="auto">
          <a:xfrm>
            <a:off x="2382762" y="3061655"/>
            <a:ext cx="1225550" cy="452437"/>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72000" anchor="ct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eaLnBrk="1" hangingPunct="1">
              <a:lnSpc>
                <a:spcPct val="130000"/>
              </a:lnSpc>
              <a:spcBef>
                <a:spcPct val="0"/>
              </a:spcBef>
              <a:buClrTx/>
              <a:buFontTx/>
              <a:buNone/>
            </a:pPr>
            <a:r>
              <a:rPr lang="zh-CN" altLang="en-US" sz="1600" b="1" dirty="0"/>
              <a:t>预处理</a:t>
            </a:r>
          </a:p>
        </p:txBody>
      </p:sp>
      <p:sp>
        <p:nvSpPr>
          <p:cNvPr id="17" name="AutoShape 18"/>
          <p:cNvSpPr>
            <a:spLocks noChangeArrowheads="1"/>
          </p:cNvSpPr>
          <p:nvPr/>
        </p:nvSpPr>
        <p:spPr bwMode="auto">
          <a:xfrm>
            <a:off x="3995662" y="2996567"/>
            <a:ext cx="1368425" cy="715963"/>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72000" anchor="ctr">
            <a:spAutoFit/>
          </a:bodyPr>
          <a:lstStyle>
            <a:lvl1pPr indent="304800">
              <a:spcBef>
                <a:spcPct val="20000"/>
              </a:spcBef>
              <a:buClr>
                <a:schemeClr val="hlink"/>
              </a:buClr>
              <a:buFont typeface="Wingdings" pitchFamily="2" charset="2"/>
              <a:buChar char="§"/>
              <a:defRPr sz="32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buChar char="Ø"/>
              <a:defRPr sz="28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buChar char="¡"/>
              <a:defRPr sz="24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buChar char="Ø"/>
              <a:defRPr sz="2000">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Font typeface="Wingdings 2" pitchFamily="18" charset="2"/>
              <a:buChar char="¡"/>
              <a:defRPr sz="2000">
                <a:solidFill>
                  <a:schemeClr val="tx1"/>
                </a:solidFill>
                <a:latin typeface="Arial" pitchFamily="34" charset="0"/>
                <a:ea typeface="宋体" pitchFamily="2" charset="-122"/>
              </a:defRPr>
            </a:lvl9pPr>
          </a:lstStyle>
          <a:p>
            <a:pPr eaLnBrk="1" hangingPunct="1">
              <a:lnSpc>
                <a:spcPct val="130000"/>
              </a:lnSpc>
              <a:spcBef>
                <a:spcPct val="0"/>
              </a:spcBef>
              <a:buClrTx/>
              <a:buFontTx/>
              <a:buNone/>
            </a:pPr>
            <a:r>
              <a:rPr lang="zh-CN" altLang="en-US" sz="1600" b="1" dirty="0"/>
              <a:t>特征选择</a:t>
            </a:r>
          </a:p>
          <a:p>
            <a:pPr eaLnBrk="1" hangingPunct="1">
              <a:lnSpc>
                <a:spcPct val="130000"/>
              </a:lnSpc>
              <a:spcBef>
                <a:spcPct val="0"/>
              </a:spcBef>
              <a:buClrTx/>
              <a:buFontTx/>
              <a:buNone/>
            </a:pPr>
            <a:r>
              <a:rPr lang="zh-CN" altLang="en-US" sz="1600" b="1" dirty="0"/>
              <a:t> 或提取</a:t>
            </a:r>
          </a:p>
        </p:txBody>
      </p:sp>
      <p:sp>
        <p:nvSpPr>
          <p:cNvPr id="18" name="Line 19"/>
          <p:cNvSpPr>
            <a:spLocks noChangeShapeType="1"/>
          </p:cNvSpPr>
          <p:nvPr/>
        </p:nvSpPr>
        <p:spPr bwMode="auto">
          <a:xfrm>
            <a:off x="5364087" y="3385505"/>
            <a:ext cx="285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a:off x="5633962" y="2890205"/>
            <a:ext cx="765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1"/>
          <p:cNvSpPr>
            <a:spLocks noChangeShapeType="1"/>
          </p:cNvSpPr>
          <p:nvPr/>
        </p:nvSpPr>
        <p:spPr bwMode="auto">
          <a:xfrm>
            <a:off x="5633962" y="3834767"/>
            <a:ext cx="493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a:off x="1943025" y="3339467"/>
            <a:ext cx="4492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flipV="1">
            <a:off x="3608312" y="3295017"/>
            <a:ext cx="360363" cy="17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TextBox 1"/>
          <p:cNvSpPr txBox="1"/>
          <p:nvPr/>
        </p:nvSpPr>
        <p:spPr>
          <a:xfrm>
            <a:off x="1043797" y="4365104"/>
            <a:ext cx="4891083" cy="1015663"/>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t>模式识别系统处理的是任意的数据</a:t>
            </a:r>
            <a:endParaRPr lang="en-US" altLang="zh-CN" sz="2000" dirty="0"/>
          </a:p>
          <a:p>
            <a:pPr marL="342900" indent="-342900">
              <a:buFont typeface="Wingdings" panose="05000000000000000000" pitchFamily="2" charset="2"/>
              <a:buChar char="Ø"/>
            </a:pPr>
            <a:r>
              <a:rPr lang="zh-CN" altLang="en-US" sz="2000" dirty="0"/>
              <a:t>模式识别系统输出的是数据的分类结果</a:t>
            </a:r>
            <a:endParaRPr lang="en-US" altLang="zh-CN" sz="2000" dirty="0"/>
          </a:p>
          <a:p>
            <a:pPr marL="342900" indent="-342900">
              <a:buFont typeface="Wingdings" panose="05000000000000000000" pitchFamily="2" charset="2"/>
              <a:buChar char="Ø"/>
            </a:pPr>
            <a:r>
              <a:rPr lang="zh-CN" altLang="en-US" sz="2000" dirty="0"/>
              <a:t>模式识别系统处理的是数据中的特征</a:t>
            </a:r>
          </a:p>
        </p:txBody>
      </p:sp>
    </p:spTree>
    <p:extLst>
      <p:ext uri="{BB962C8B-B14F-4D97-AF65-F5344CB8AC3E}">
        <p14:creationId xmlns:p14="http://schemas.microsoft.com/office/powerpoint/2010/main" val="18094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ctrTitle"/>
          </p:nvPr>
        </p:nvSpPr>
        <p:spPr/>
        <p:txBody>
          <a:bodyPr/>
          <a:lstStyle/>
          <a:p>
            <a:pPr eaLnBrk="1" hangingPunct="1"/>
            <a:r>
              <a:rPr lang="zh-CN" altLang="en-US" sz="8800" dirty="0"/>
              <a:t>模式识别</a:t>
            </a:r>
          </a:p>
        </p:txBody>
      </p:sp>
      <p:sp>
        <p:nvSpPr>
          <p:cNvPr id="18436" name="Rectangle 5"/>
          <p:cNvSpPr>
            <a:spLocks noGrp="1" noChangeArrowheads="1"/>
          </p:cNvSpPr>
          <p:nvPr>
            <p:ph type="subTitle" idx="1"/>
          </p:nvPr>
        </p:nvSpPr>
        <p:spPr/>
        <p:txBody>
          <a:bodyPr/>
          <a:lstStyle/>
          <a:p>
            <a:pPr eaLnBrk="1" hangingPunct="1"/>
            <a:r>
              <a:rPr lang="zh-CN" altLang="en-US" sz="4800"/>
              <a:t>第</a:t>
            </a:r>
            <a:r>
              <a:rPr lang="en-US" altLang="zh-CN" sz="4800"/>
              <a:t>1</a:t>
            </a:r>
            <a:r>
              <a:rPr lang="zh-CN" altLang="en-US" sz="4800"/>
              <a:t>章 绪论</a:t>
            </a:r>
          </a:p>
        </p:txBody>
      </p:sp>
      <p:sp>
        <p:nvSpPr>
          <p:cNvPr id="5" name="Slide Number Placeholder 5"/>
          <p:cNvSpPr>
            <a:spLocks noGrp="1"/>
          </p:cNvSpPr>
          <p:nvPr>
            <p:ph type="sldNum" sz="quarter" idx="4294967295"/>
          </p:nvPr>
        </p:nvSpPr>
        <p:spPr>
          <a:xfrm>
            <a:off x="8566348" y="6366709"/>
            <a:ext cx="539552" cy="457200"/>
          </a:xfrm>
          <a:prstGeom prst="rect">
            <a:avLst/>
          </a:prstGeom>
        </p:spPr>
        <p:txBody>
          <a:bodyPr/>
          <a:lstStyle/>
          <a:p>
            <a:pPr>
              <a:defRPr/>
            </a:pPr>
            <a:fld id="{7FE4A060-E7E6-4CE4-812B-AA64927C127D}" type="slidenum">
              <a:rPr lang="en-US" altLang="zh-CN" sz="2800" smtClean="0">
                <a:solidFill>
                  <a:schemeClr val="tx1"/>
                </a:solidFill>
              </a:rPr>
              <a:pPr>
                <a:defRPr/>
              </a:pPr>
              <a:t>7</a:t>
            </a:fld>
            <a:endParaRPr lang="en-US" altLang="zh-CN" sz="2800" dirty="0">
              <a:solidFill>
                <a:schemeClr val="tx1"/>
              </a:solidFill>
            </a:endParaRPr>
          </a:p>
        </p:txBody>
      </p:sp>
    </p:spTree>
    <p:extLst>
      <p:ext uri="{BB962C8B-B14F-4D97-AF65-F5344CB8AC3E}">
        <p14:creationId xmlns:p14="http://schemas.microsoft.com/office/powerpoint/2010/main" val="146857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dirty="0">
              <a:latin typeface="Tahoma" pitchFamily="34" charset="0"/>
            </a:endParaRPr>
          </a:p>
        </p:txBody>
      </p:sp>
      <p:sp>
        <p:nvSpPr>
          <p:cNvPr id="18438" name="矩形 1"/>
          <p:cNvSpPr>
            <a:spLocks noChangeArrowheads="1"/>
          </p:cNvSpPr>
          <p:nvPr/>
        </p:nvSpPr>
        <p:spPr bwMode="auto">
          <a:xfrm>
            <a:off x="8657556" y="6334125"/>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C6A188-9118-4EAF-9756-1DDDEAC2C31D}" type="slidenum">
              <a:rPr lang="en-US" altLang="zh-CN" sz="2800"/>
              <a:pPr eaLnBrk="1" hangingPunct="1">
                <a:spcBef>
                  <a:spcPct val="0"/>
                </a:spcBef>
                <a:buFontTx/>
                <a:buNone/>
              </a:pPr>
              <a:t>8</a:t>
            </a:fld>
            <a:endParaRPr lang="en-US" altLang="zh-CN" sz="2800" dirty="0"/>
          </a:p>
        </p:txBody>
      </p:sp>
      <p:sp>
        <p:nvSpPr>
          <p:cNvPr id="7" name="标题 1"/>
          <p:cNvSpPr>
            <a:spLocks noGrp="1" noChangeArrowheads="1"/>
          </p:cNvSpPr>
          <p:nvPr>
            <p:ph type="title"/>
          </p:nvPr>
        </p:nvSpPr>
        <p:spPr>
          <a:xfrm>
            <a:off x="685800" y="609600"/>
            <a:ext cx="7772400" cy="1143000"/>
          </a:xfrm>
        </p:spPr>
        <p:txBody>
          <a:bodyPr/>
          <a:lstStyle/>
          <a:p>
            <a:r>
              <a:rPr lang="zh-CN" altLang="en-US" dirty="0"/>
              <a:t>补充</a:t>
            </a:r>
            <a:r>
              <a:rPr lang="en-US" altLang="zh-CN" dirty="0"/>
              <a:t> </a:t>
            </a:r>
            <a:r>
              <a:rPr lang="zh-CN" altLang="en-US" dirty="0"/>
              <a:t>模式识别的数学基础</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09" y="2303931"/>
            <a:ext cx="6534150" cy="3990975"/>
          </a:xfrm>
          <a:prstGeom prst="rect">
            <a:avLst/>
          </a:prstGeom>
        </p:spPr>
      </p:pic>
      <p:sp>
        <p:nvSpPr>
          <p:cNvPr id="5" name="右箭头 4"/>
          <p:cNvSpPr/>
          <p:nvPr/>
        </p:nvSpPr>
        <p:spPr bwMode="auto">
          <a:xfrm>
            <a:off x="5231062" y="5367042"/>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5790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a:t>补充</a:t>
            </a:r>
            <a:r>
              <a:rPr lang="en-US" altLang="zh-CN" dirty="0"/>
              <a:t> </a:t>
            </a:r>
            <a:r>
              <a:rPr lang="zh-CN" altLang="en-US" dirty="0"/>
              <a:t>模式识别的数学基础</a:t>
            </a:r>
          </a:p>
        </p:txBody>
      </p:sp>
      <p:sp>
        <p:nvSpPr>
          <p:cNvPr id="19459" name="灯片编号占位符 3"/>
          <p:cNvSpPr>
            <a:spLocks noGrp="1"/>
          </p:cNvSpPr>
          <p:nvPr>
            <p:ph type="sldNum" sz="quarter" idx="10"/>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l">
              <a:spcBef>
                <a:spcPct val="0"/>
              </a:spcBef>
              <a:buFontTx/>
              <a:buNone/>
            </a:pPr>
            <a:endParaRPr lang="en-US" altLang="zh-CN" sz="2800">
              <a:latin typeface="Tahoma" pitchFamily="34" charset="0"/>
            </a:endParaRPr>
          </a:p>
        </p:txBody>
      </p:sp>
      <p:sp>
        <p:nvSpPr>
          <p:cNvPr id="19462" name="矩形 1"/>
          <p:cNvSpPr>
            <a:spLocks noChangeArrowheads="1"/>
          </p:cNvSpPr>
          <p:nvPr/>
        </p:nvSpPr>
        <p:spPr bwMode="auto">
          <a:xfrm>
            <a:off x="8604448" y="6334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E17CA16-B624-4022-8931-CF47741B15C5}" type="slidenum">
              <a:rPr lang="en-US" altLang="zh-CN" sz="2800"/>
              <a:pPr eaLnBrk="1" hangingPunct="1">
                <a:spcBef>
                  <a:spcPct val="0"/>
                </a:spcBef>
                <a:buFontTx/>
                <a:buNone/>
              </a:pPr>
              <a:t>9</a:t>
            </a:fld>
            <a:endParaRPr lang="en-US" altLang="zh-CN" sz="2800" dirty="0"/>
          </a:p>
        </p:txBody>
      </p:sp>
      <p:sp>
        <p:nvSpPr>
          <p:cNvPr id="2" name="TextBox 1"/>
          <p:cNvSpPr txBox="1"/>
          <p:nvPr/>
        </p:nvSpPr>
        <p:spPr>
          <a:xfrm>
            <a:off x="775375" y="1772816"/>
            <a:ext cx="4185761" cy="461665"/>
          </a:xfrm>
          <a:prstGeom prst="rect">
            <a:avLst/>
          </a:prstGeom>
          <a:noFill/>
        </p:spPr>
        <p:txBody>
          <a:bodyPr wrap="none" rtlCol="0">
            <a:spAutoFit/>
          </a:bodyPr>
          <a:lstStyle/>
          <a:p>
            <a:r>
              <a:rPr lang="zh-CN" altLang="en-US" sz="2400" dirty="0"/>
              <a:t>模式识别的数学基础知识导图</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10724"/>
            <a:ext cx="6099632" cy="3938975"/>
          </a:xfrm>
          <a:prstGeom prst="rect">
            <a:avLst/>
          </a:prstGeom>
        </p:spPr>
      </p:pic>
    </p:spTree>
    <p:extLst>
      <p:ext uri="{BB962C8B-B14F-4D97-AF65-F5344CB8AC3E}">
        <p14:creationId xmlns:p14="http://schemas.microsoft.com/office/powerpoint/2010/main" val="2007138770"/>
      </p:ext>
    </p:extLst>
  </p:cSld>
  <p:clrMapOvr>
    <a:masterClrMapping/>
  </p:clrMapOvr>
</p:sld>
</file>

<file path=ppt/theme/theme1.xml><?xml version="1.0" encoding="utf-8"?>
<a:theme xmlns:a="http://schemas.openxmlformats.org/drawingml/2006/main" name="课件模板">
  <a:themeElements>
    <a:clrScheme name="SEU演示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U演示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EU演示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U演示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U演示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U演示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U演示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U演示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U演示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4440</TotalTime>
  <Pages>46</Pages>
  <Words>2768</Words>
  <Application>Microsoft Office PowerPoint</Application>
  <PresentationFormat>全屏显示(4:3)</PresentationFormat>
  <Paragraphs>377</Paragraphs>
  <Slides>48</Slides>
  <Notes>30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5</vt:i4>
      </vt:variant>
      <vt:variant>
        <vt:lpstr>幻灯片标题</vt:lpstr>
      </vt:variant>
      <vt:variant>
        <vt:i4>48</vt:i4>
      </vt:variant>
    </vt:vector>
  </HeadingPairs>
  <TitlesOfParts>
    <vt:vector size="59" baseType="lpstr">
      <vt:lpstr>Arial</vt:lpstr>
      <vt:lpstr>Cambria Math</vt:lpstr>
      <vt:lpstr>Tahoma</vt:lpstr>
      <vt:lpstr>Times New Roman</vt:lpstr>
      <vt:lpstr>Wingdings</vt:lpstr>
      <vt:lpstr>课件模板</vt:lpstr>
      <vt:lpstr>位图图像</vt:lpstr>
      <vt:lpstr>公式</vt:lpstr>
      <vt:lpstr>Microsoft 公式 3.0</vt:lpstr>
      <vt:lpstr>Equation</vt:lpstr>
      <vt:lpstr>Image</vt:lpstr>
      <vt:lpstr>模式识别</vt:lpstr>
      <vt:lpstr>上一讲回顾</vt:lpstr>
      <vt:lpstr>上一讲回顾</vt:lpstr>
      <vt:lpstr>PowerPoint 演示文稿</vt:lpstr>
      <vt:lpstr>PowerPoint 演示文稿</vt:lpstr>
      <vt:lpstr>PowerPoint 演示文稿</vt:lpstr>
      <vt:lpstr>模式识别</vt:lpstr>
      <vt:lpstr>补充 模式识别的数学基础</vt:lpstr>
      <vt:lpstr>补充 模式识别的数学基础</vt:lpstr>
      <vt:lpstr>补充-模式识别的数学基础</vt:lpstr>
      <vt:lpstr>补充-模式识别的数学基础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小结</vt:lpstr>
      <vt:lpstr>第一章 小结</vt:lpstr>
      <vt:lpstr>PowerPoint 演示文稿</vt:lpstr>
      <vt:lpstr>PowerPoint 演示文稿</vt:lpstr>
      <vt:lpstr>PowerPoint 演示文稿</vt:lpstr>
      <vt:lpstr>PowerPoint 演示文稿</vt:lpstr>
      <vt:lpstr>PowerPoint 演示文稿</vt:lpstr>
      <vt:lpstr>PowerPoint 演示文稿</vt:lpstr>
      <vt:lpstr>第二章提纲</vt:lpstr>
      <vt:lpstr>第二章提纲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subject>Bluetooth</dc:subject>
  <dc:creator>wancs</dc:creator>
  <cp:lastModifiedBy>zy qin</cp:lastModifiedBy>
  <cp:revision>432</cp:revision>
  <cp:lastPrinted>2000-11-02T06:39:21Z</cp:lastPrinted>
  <dcterms:created xsi:type="dcterms:W3CDTF">2019-05-11T00:16:05Z</dcterms:created>
  <dcterms:modified xsi:type="dcterms:W3CDTF">2020-10-16T02:56:42Z</dcterms:modified>
</cp:coreProperties>
</file>