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9"/>
  </p:notesMasterIdLst>
  <p:handoutMasterIdLst>
    <p:handoutMasterId r:id="rId50"/>
  </p:handoutMasterIdLst>
  <p:sldIdLst>
    <p:sldId id="257" r:id="rId2"/>
    <p:sldId id="258" r:id="rId3"/>
    <p:sldId id="334" r:id="rId4"/>
    <p:sldId id="302" r:id="rId5"/>
    <p:sldId id="678" r:id="rId6"/>
    <p:sldId id="373" r:id="rId7"/>
    <p:sldId id="305" r:id="rId8"/>
    <p:sldId id="343" r:id="rId9"/>
    <p:sldId id="344" r:id="rId10"/>
    <p:sldId id="345" r:id="rId11"/>
    <p:sldId id="674" r:id="rId12"/>
    <p:sldId id="675" r:id="rId13"/>
    <p:sldId id="676" r:id="rId14"/>
    <p:sldId id="677" r:id="rId15"/>
    <p:sldId id="673" r:id="rId16"/>
    <p:sldId id="346" r:id="rId17"/>
    <p:sldId id="376" r:id="rId18"/>
    <p:sldId id="378" r:id="rId19"/>
    <p:sldId id="347" r:id="rId20"/>
    <p:sldId id="348" r:id="rId21"/>
    <p:sldId id="349" r:id="rId22"/>
    <p:sldId id="350" r:id="rId23"/>
    <p:sldId id="351" r:id="rId24"/>
    <p:sldId id="352" r:id="rId25"/>
    <p:sldId id="341" r:id="rId26"/>
    <p:sldId id="342" r:id="rId27"/>
    <p:sldId id="335" r:id="rId28"/>
    <p:sldId id="353" r:id="rId29"/>
    <p:sldId id="354" r:id="rId30"/>
    <p:sldId id="355" r:id="rId31"/>
    <p:sldId id="356" r:id="rId32"/>
    <p:sldId id="357" r:id="rId33"/>
    <p:sldId id="358" r:id="rId34"/>
    <p:sldId id="388" r:id="rId35"/>
    <p:sldId id="336" r:id="rId36"/>
    <p:sldId id="359" r:id="rId37"/>
    <p:sldId id="360" r:id="rId38"/>
    <p:sldId id="361" r:id="rId39"/>
    <p:sldId id="362" r:id="rId40"/>
    <p:sldId id="369" r:id="rId41"/>
    <p:sldId id="364" r:id="rId42"/>
    <p:sldId id="365" r:id="rId43"/>
    <p:sldId id="366" r:id="rId44"/>
    <p:sldId id="367" r:id="rId45"/>
    <p:sldId id="368" r:id="rId46"/>
    <p:sldId id="330" r:id="rId47"/>
    <p:sldId id="331" r:id="rId48"/>
  </p:sldIdLst>
  <p:sldSz cx="9144000" cy="6858000" type="screen4x3"/>
  <p:notesSz cx="6781800" cy="99266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29" autoAdjust="0"/>
    <p:restoredTop sz="74401" autoAdjust="0"/>
  </p:normalViewPr>
  <p:slideViewPr>
    <p:cSldViewPr>
      <p:cViewPr varScale="1">
        <p:scale>
          <a:sx n="67" d="100"/>
          <a:sy n="67" d="100"/>
        </p:scale>
        <p:origin x="1350"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18" Type="http://schemas.openxmlformats.org/officeDocument/2006/relationships/image" Target="../media/image102.wmf"/><Relationship Id="rId3" Type="http://schemas.openxmlformats.org/officeDocument/2006/relationships/image" Target="../media/image87.wmf"/><Relationship Id="rId21" Type="http://schemas.openxmlformats.org/officeDocument/2006/relationships/image" Target="../media/image105.wmf"/><Relationship Id="rId7" Type="http://schemas.openxmlformats.org/officeDocument/2006/relationships/image" Target="../media/image91.wmf"/><Relationship Id="rId12" Type="http://schemas.openxmlformats.org/officeDocument/2006/relationships/image" Target="../media/image96.wmf"/><Relationship Id="rId17" Type="http://schemas.openxmlformats.org/officeDocument/2006/relationships/image" Target="../media/image101.wmf"/><Relationship Id="rId2" Type="http://schemas.openxmlformats.org/officeDocument/2006/relationships/image" Target="../media/image86.wmf"/><Relationship Id="rId16" Type="http://schemas.openxmlformats.org/officeDocument/2006/relationships/image" Target="../media/image100.wmf"/><Relationship Id="rId20" Type="http://schemas.openxmlformats.org/officeDocument/2006/relationships/image" Target="../media/image104.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24" Type="http://schemas.openxmlformats.org/officeDocument/2006/relationships/image" Target="../media/image108.wmf"/><Relationship Id="rId5" Type="http://schemas.openxmlformats.org/officeDocument/2006/relationships/image" Target="../media/image89.wmf"/><Relationship Id="rId15" Type="http://schemas.openxmlformats.org/officeDocument/2006/relationships/image" Target="../media/image99.wmf"/><Relationship Id="rId23" Type="http://schemas.openxmlformats.org/officeDocument/2006/relationships/image" Target="../media/image107.wmf"/><Relationship Id="rId10" Type="http://schemas.openxmlformats.org/officeDocument/2006/relationships/image" Target="../media/image94.wmf"/><Relationship Id="rId19" Type="http://schemas.openxmlformats.org/officeDocument/2006/relationships/image" Target="../media/image103.wmf"/><Relationship Id="rId4" Type="http://schemas.openxmlformats.org/officeDocument/2006/relationships/image" Target="../media/image88.wmf"/><Relationship Id="rId9" Type="http://schemas.openxmlformats.org/officeDocument/2006/relationships/image" Target="../media/image93.wmf"/><Relationship Id="rId14" Type="http://schemas.openxmlformats.org/officeDocument/2006/relationships/image" Target="../media/image98.wmf"/><Relationship Id="rId22"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21.wmf"/><Relationship Id="rId18" Type="http://schemas.openxmlformats.org/officeDocument/2006/relationships/image" Target="../media/image126.wmf"/><Relationship Id="rId26" Type="http://schemas.openxmlformats.org/officeDocument/2006/relationships/image" Target="../media/image134.wmf"/><Relationship Id="rId3" Type="http://schemas.openxmlformats.org/officeDocument/2006/relationships/image" Target="../media/image111.wmf"/><Relationship Id="rId21" Type="http://schemas.openxmlformats.org/officeDocument/2006/relationships/image" Target="../media/image129.wmf"/><Relationship Id="rId7" Type="http://schemas.openxmlformats.org/officeDocument/2006/relationships/image" Target="../media/image115.wmf"/><Relationship Id="rId12" Type="http://schemas.openxmlformats.org/officeDocument/2006/relationships/image" Target="../media/image120.wmf"/><Relationship Id="rId17" Type="http://schemas.openxmlformats.org/officeDocument/2006/relationships/image" Target="../media/image125.wmf"/><Relationship Id="rId25" Type="http://schemas.openxmlformats.org/officeDocument/2006/relationships/image" Target="../media/image133.wmf"/><Relationship Id="rId33" Type="http://schemas.openxmlformats.org/officeDocument/2006/relationships/image" Target="../media/image141.wmf"/><Relationship Id="rId2" Type="http://schemas.openxmlformats.org/officeDocument/2006/relationships/image" Target="../media/image110.wmf"/><Relationship Id="rId16" Type="http://schemas.openxmlformats.org/officeDocument/2006/relationships/image" Target="../media/image124.wmf"/><Relationship Id="rId20" Type="http://schemas.openxmlformats.org/officeDocument/2006/relationships/image" Target="../media/image128.wmf"/><Relationship Id="rId29" Type="http://schemas.openxmlformats.org/officeDocument/2006/relationships/image" Target="../media/image137.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24" Type="http://schemas.openxmlformats.org/officeDocument/2006/relationships/image" Target="../media/image132.wmf"/><Relationship Id="rId32" Type="http://schemas.openxmlformats.org/officeDocument/2006/relationships/image" Target="../media/image140.wmf"/><Relationship Id="rId5" Type="http://schemas.openxmlformats.org/officeDocument/2006/relationships/image" Target="../media/image113.wmf"/><Relationship Id="rId15" Type="http://schemas.openxmlformats.org/officeDocument/2006/relationships/image" Target="../media/image123.wmf"/><Relationship Id="rId23" Type="http://schemas.openxmlformats.org/officeDocument/2006/relationships/image" Target="../media/image131.wmf"/><Relationship Id="rId28" Type="http://schemas.openxmlformats.org/officeDocument/2006/relationships/image" Target="../media/image136.wmf"/><Relationship Id="rId10" Type="http://schemas.openxmlformats.org/officeDocument/2006/relationships/image" Target="../media/image118.wmf"/><Relationship Id="rId19" Type="http://schemas.openxmlformats.org/officeDocument/2006/relationships/image" Target="../media/image127.wmf"/><Relationship Id="rId31" Type="http://schemas.openxmlformats.org/officeDocument/2006/relationships/image" Target="../media/image139.wmf"/><Relationship Id="rId4" Type="http://schemas.openxmlformats.org/officeDocument/2006/relationships/image" Target="../media/image112.wmf"/><Relationship Id="rId9" Type="http://schemas.openxmlformats.org/officeDocument/2006/relationships/image" Target="../media/image117.wmf"/><Relationship Id="rId14" Type="http://schemas.openxmlformats.org/officeDocument/2006/relationships/image" Target="../media/image122.wmf"/><Relationship Id="rId22" Type="http://schemas.openxmlformats.org/officeDocument/2006/relationships/image" Target="../media/image130.wmf"/><Relationship Id="rId27" Type="http://schemas.openxmlformats.org/officeDocument/2006/relationships/image" Target="../media/image135.wmf"/><Relationship Id="rId30" Type="http://schemas.openxmlformats.org/officeDocument/2006/relationships/image" Target="../media/image13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21.wmf"/><Relationship Id="rId18" Type="http://schemas.openxmlformats.org/officeDocument/2006/relationships/image" Target="../media/image126.wmf"/><Relationship Id="rId26" Type="http://schemas.openxmlformats.org/officeDocument/2006/relationships/image" Target="../media/image142.wmf"/><Relationship Id="rId39" Type="http://schemas.openxmlformats.org/officeDocument/2006/relationships/image" Target="../media/image155.wmf"/><Relationship Id="rId3" Type="http://schemas.openxmlformats.org/officeDocument/2006/relationships/image" Target="../media/image111.wmf"/><Relationship Id="rId21" Type="http://schemas.openxmlformats.org/officeDocument/2006/relationships/image" Target="../media/image129.wmf"/><Relationship Id="rId34" Type="http://schemas.openxmlformats.org/officeDocument/2006/relationships/image" Target="../media/image150.wmf"/><Relationship Id="rId42" Type="http://schemas.openxmlformats.org/officeDocument/2006/relationships/image" Target="../media/image158.wmf"/><Relationship Id="rId7" Type="http://schemas.openxmlformats.org/officeDocument/2006/relationships/image" Target="../media/image115.wmf"/><Relationship Id="rId12" Type="http://schemas.openxmlformats.org/officeDocument/2006/relationships/image" Target="../media/image120.wmf"/><Relationship Id="rId17" Type="http://schemas.openxmlformats.org/officeDocument/2006/relationships/image" Target="../media/image125.wmf"/><Relationship Id="rId25" Type="http://schemas.openxmlformats.org/officeDocument/2006/relationships/image" Target="../media/image133.wmf"/><Relationship Id="rId33" Type="http://schemas.openxmlformats.org/officeDocument/2006/relationships/image" Target="../media/image149.wmf"/><Relationship Id="rId38" Type="http://schemas.openxmlformats.org/officeDocument/2006/relationships/image" Target="../media/image154.wmf"/><Relationship Id="rId2" Type="http://schemas.openxmlformats.org/officeDocument/2006/relationships/image" Target="../media/image110.wmf"/><Relationship Id="rId16" Type="http://schemas.openxmlformats.org/officeDocument/2006/relationships/image" Target="../media/image124.wmf"/><Relationship Id="rId20" Type="http://schemas.openxmlformats.org/officeDocument/2006/relationships/image" Target="../media/image128.wmf"/><Relationship Id="rId29" Type="http://schemas.openxmlformats.org/officeDocument/2006/relationships/image" Target="../media/image145.wmf"/><Relationship Id="rId41" Type="http://schemas.openxmlformats.org/officeDocument/2006/relationships/image" Target="../media/image157.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24" Type="http://schemas.openxmlformats.org/officeDocument/2006/relationships/image" Target="../media/image132.wmf"/><Relationship Id="rId32" Type="http://schemas.openxmlformats.org/officeDocument/2006/relationships/image" Target="../media/image148.wmf"/><Relationship Id="rId37" Type="http://schemas.openxmlformats.org/officeDocument/2006/relationships/image" Target="../media/image153.wmf"/><Relationship Id="rId40" Type="http://schemas.openxmlformats.org/officeDocument/2006/relationships/image" Target="../media/image156.wmf"/><Relationship Id="rId5" Type="http://schemas.openxmlformats.org/officeDocument/2006/relationships/image" Target="../media/image113.wmf"/><Relationship Id="rId15" Type="http://schemas.openxmlformats.org/officeDocument/2006/relationships/image" Target="../media/image123.wmf"/><Relationship Id="rId23" Type="http://schemas.openxmlformats.org/officeDocument/2006/relationships/image" Target="../media/image131.wmf"/><Relationship Id="rId28" Type="http://schemas.openxmlformats.org/officeDocument/2006/relationships/image" Target="../media/image144.wmf"/><Relationship Id="rId36" Type="http://schemas.openxmlformats.org/officeDocument/2006/relationships/image" Target="../media/image152.wmf"/><Relationship Id="rId10" Type="http://schemas.openxmlformats.org/officeDocument/2006/relationships/image" Target="../media/image118.wmf"/><Relationship Id="rId19" Type="http://schemas.openxmlformats.org/officeDocument/2006/relationships/image" Target="../media/image127.wmf"/><Relationship Id="rId31" Type="http://schemas.openxmlformats.org/officeDocument/2006/relationships/image" Target="../media/image147.wmf"/><Relationship Id="rId44" Type="http://schemas.openxmlformats.org/officeDocument/2006/relationships/image" Target="../media/image160.wmf"/><Relationship Id="rId4" Type="http://schemas.openxmlformats.org/officeDocument/2006/relationships/image" Target="../media/image112.wmf"/><Relationship Id="rId9" Type="http://schemas.openxmlformats.org/officeDocument/2006/relationships/image" Target="../media/image117.wmf"/><Relationship Id="rId14" Type="http://schemas.openxmlformats.org/officeDocument/2006/relationships/image" Target="../media/image122.wmf"/><Relationship Id="rId22" Type="http://schemas.openxmlformats.org/officeDocument/2006/relationships/image" Target="../media/image130.wmf"/><Relationship Id="rId27" Type="http://schemas.openxmlformats.org/officeDocument/2006/relationships/image" Target="../media/image143.wmf"/><Relationship Id="rId30" Type="http://schemas.openxmlformats.org/officeDocument/2006/relationships/image" Target="../media/image146.wmf"/><Relationship Id="rId35" Type="http://schemas.openxmlformats.org/officeDocument/2006/relationships/image" Target="../media/image151.wmf"/><Relationship Id="rId43"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5.wmf"/><Relationship Id="rId18" Type="http://schemas.openxmlformats.org/officeDocument/2006/relationships/image" Target="../media/image164.wmf"/><Relationship Id="rId3" Type="http://schemas.openxmlformats.org/officeDocument/2006/relationships/image" Target="../media/image154.wmf"/><Relationship Id="rId21" Type="http://schemas.openxmlformats.org/officeDocument/2006/relationships/image" Target="../media/image167.wmf"/><Relationship Id="rId7" Type="http://schemas.openxmlformats.org/officeDocument/2006/relationships/image" Target="../media/image158.wmf"/><Relationship Id="rId12" Type="http://schemas.openxmlformats.org/officeDocument/2006/relationships/image" Target="../media/image160.wmf"/><Relationship Id="rId17" Type="http://schemas.openxmlformats.org/officeDocument/2006/relationships/image" Target="../media/image163.wmf"/><Relationship Id="rId25" Type="http://schemas.openxmlformats.org/officeDocument/2006/relationships/image" Target="../media/image171.wmf"/><Relationship Id="rId2" Type="http://schemas.openxmlformats.org/officeDocument/2006/relationships/image" Target="../media/image153.wmf"/><Relationship Id="rId16" Type="http://schemas.openxmlformats.org/officeDocument/2006/relationships/image" Target="../media/image162.wmf"/><Relationship Id="rId20" Type="http://schemas.openxmlformats.org/officeDocument/2006/relationships/image" Target="../media/image166.wmf"/><Relationship Id="rId1" Type="http://schemas.openxmlformats.org/officeDocument/2006/relationships/image" Target="../media/image161.wmf"/><Relationship Id="rId6" Type="http://schemas.openxmlformats.org/officeDocument/2006/relationships/image" Target="../media/image157.wmf"/><Relationship Id="rId11" Type="http://schemas.openxmlformats.org/officeDocument/2006/relationships/image" Target="../media/image123.wmf"/><Relationship Id="rId24" Type="http://schemas.openxmlformats.org/officeDocument/2006/relationships/image" Target="../media/image170.wmf"/><Relationship Id="rId5" Type="http://schemas.openxmlformats.org/officeDocument/2006/relationships/image" Target="../media/image156.wmf"/><Relationship Id="rId15" Type="http://schemas.openxmlformats.org/officeDocument/2006/relationships/image" Target="../media/image127.wmf"/><Relationship Id="rId23" Type="http://schemas.openxmlformats.org/officeDocument/2006/relationships/image" Target="../media/image169.wmf"/><Relationship Id="rId10" Type="http://schemas.openxmlformats.org/officeDocument/2006/relationships/image" Target="../media/image122.wmf"/><Relationship Id="rId19" Type="http://schemas.openxmlformats.org/officeDocument/2006/relationships/image" Target="../media/image165.wmf"/><Relationship Id="rId4" Type="http://schemas.openxmlformats.org/officeDocument/2006/relationships/image" Target="../media/image155.wmf"/><Relationship Id="rId9" Type="http://schemas.openxmlformats.org/officeDocument/2006/relationships/image" Target="../media/image159.wmf"/><Relationship Id="rId14" Type="http://schemas.openxmlformats.org/officeDocument/2006/relationships/image" Target="../media/image126.wmf"/><Relationship Id="rId22" Type="http://schemas.openxmlformats.org/officeDocument/2006/relationships/image" Target="../media/image16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4E5F771-83FE-460C-9B96-62AC9455617D}" type="slidenum">
              <a:rPr lang="en-US" altLang="zh-CN"/>
              <a:pPr>
                <a:defRPr/>
              </a:pPr>
              <a:t>‹#›</a:t>
            </a:fld>
            <a:endParaRPr lang="en-US" altLang="zh-CN"/>
          </a:p>
        </p:txBody>
      </p:sp>
    </p:spTree>
    <p:extLst>
      <p:ext uri="{BB962C8B-B14F-4D97-AF65-F5344CB8AC3E}">
        <p14:creationId xmlns:p14="http://schemas.microsoft.com/office/powerpoint/2010/main" val="1813037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078A27F-C0E8-44F9-B256-6F5F5FBC5EBE}" type="slidenum">
              <a:rPr lang="en-US" altLang="zh-CN"/>
              <a:pPr>
                <a:defRPr/>
              </a:pPr>
              <a:t>‹#›</a:t>
            </a:fld>
            <a:endParaRPr lang="en-US" altLang="zh-CN"/>
          </a:p>
        </p:txBody>
      </p:sp>
    </p:spTree>
    <p:extLst>
      <p:ext uri="{BB962C8B-B14F-4D97-AF65-F5344CB8AC3E}">
        <p14:creationId xmlns:p14="http://schemas.microsoft.com/office/powerpoint/2010/main" val="505304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宋体" panose="02010600030101010101" pitchFamily="2" charset="-122"/>
                <a:ea typeface="宋体" panose="02010600030101010101" pitchFamily="2" charset="-122"/>
              </a:rPr>
              <a:t>根据模式之间的相似性对模式进行分类，对一批没有标出类别的模式样本集，将相似的归为一类，不相似的归为一类</a:t>
            </a:r>
            <a:endParaRPr lang="en-US" altLang="zh-CN" sz="1200" dirty="0">
              <a:latin typeface="宋体" panose="02010600030101010101" pitchFamily="2" charset="-122"/>
              <a:ea typeface="宋体" panose="02010600030101010101" pitchFamily="2" charset="-122"/>
            </a:endParaRPr>
          </a:p>
          <a:p>
            <a:r>
              <a:rPr lang="zh-CN" altLang="en-US" dirty="0"/>
              <a:t>相似性 </a:t>
            </a:r>
            <a:endParaRPr lang="en-US" altLang="zh-CN" dirty="0"/>
          </a:p>
          <a:p>
            <a:r>
              <a:rPr lang="zh-CN" altLang="en-US" dirty="0"/>
              <a:t>距离函数 </a:t>
            </a:r>
            <a:r>
              <a:rPr lang="en-US" altLang="zh-CN" dirty="0"/>
              <a:t>–</a:t>
            </a:r>
            <a:r>
              <a:rPr lang="en-US" altLang="zh-CN" baseline="0" dirty="0"/>
              <a:t> </a:t>
            </a:r>
            <a:r>
              <a:rPr lang="zh-CN" altLang="en-US" baseline="0" dirty="0"/>
              <a:t>特征</a:t>
            </a:r>
            <a:endParaRPr lang="zh-CN" altLang="en-US" dirty="0"/>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5</a:t>
            </a:fld>
            <a:endParaRPr lang="en-US" altLang="zh-CN"/>
          </a:p>
        </p:txBody>
      </p:sp>
    </p:spTree>
    <p:extLst>
      <p:ext uri="{BB962C8B-B14F-4D97-AF65-F5344CB8AC3E}">
        <p14:creationId xmlns:p14="http://schemas.microsoft.com/office/powerpoint/2010/main" val="297452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聚类中心一旦确定就不再变化。</a:t>
            </a:r>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29</a:t>
            </a:fld>
            <a:endParaRPr lang="en-US" altLang="zh-CN"/>
          </a:p>
        </p:txBody>
      </p:sp>
    </p:spTree>
    <p:extLst>
      <p:ext uri="{BB962C8B-B14F-4D97-AF65-F5344CB8AC3E}">
        <p14:creationId xmlns:p14="http://schemas.microsoft.com/office/powerpoint/2010/main" val="776499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pPr eaLnBrk="1" hangingPunct="1"/>
            <a:r>
              <a:rPr lang="en-US" altLang="zh-CN"/>
              <a:t> </a:t>
            </a:r>
            <a:r>
              <a:rPr lang="zh-CN" altLang="en-US"/>
              <a:t>定义类间距离的方法不同，分类结果会不太一致。实际问题中常用几种不同的方法，比较分类结果，从而选择一个比较切合实际的分类。</a:t>
            </a:r>
          </a:p>
        </p:txBody>
      </p:sp>
      <p:sp>
        <p:nvSpPr>
          <p:cNvPr id="45060"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20FC6D-1EC9-444D-AFE4-08637D831A73}" type="slidenum">
              <a:rPr lang="en-US" altLang="zh-CN" smtClean="0"/>
              <a:pPr eaLnBrk="1" hangingPunct="1"/>
              <a:t>41</a:t>
            </a:fld>
            <a:endParaRPr lang="en-US" altLang="zh-CN"/>
          </a:p>
        </p:txBody>
      </p:sp>
    </p:spTree>
    <p:extLst>
      <p:ext uri="{BB962C8B-B14F-4D97-AF65-F5344CB8AC3E}">
        <p14:creationId xmlns:p14="http://schemas.microsoft.com/office/powerpoint/2010/main" val="388881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此例使用了</a:t>
            </a:r>
            <a:r>
              <a:rPr lang="en-US" altLang="zh-CN" dirty="0"/>
              <a:t>5</a:t>
            </a:r>
            <a:r>
              <a:rPr lang="zh-CN" altLang="en-US"/>
              <a:t>维模式，已经没法图示，脑子也想象不出样本应该如何分布，我们就直接用层次聚类法来计算。</a:t>
            </a:r>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42</a:t>
            </a:fld>
            <a:endParaRPr lang="en-US" altLang="zh-CN"/>
          </a:p>
        </p:txBody>
      </p:sp>
    </p:spTree>
    <p:extLst>
      <p:ext uri="{BB962C8B-B14F-4D97-AF65-F5344CB8AC3E}">
        <p14:creationId xmlns:p14="http://schemas.microsoft.com/office/powerpoint/2010/main" val="84944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endParaRPr lang="zh-CN" altLang="en-US" dirty="0"/>
          </a:p>
        </p:txBody>
      </p:sp>
      <p:sp>
        <p:nvSpPr>
          <p:cNvPr id="43012"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093DC8-44A0-453B-94E1-77DB2610A3EA}" type="slidenum">
              <a:rPr lang="en-US" altLang="zh-CN" smtClean="0"/>
              <a:pPr eaLnBrk="1" hangingPunct="1"/>
              <a:t>9</a:t>
            </a:fld>
            <a:endParaRPr lang="en-US" altLang="zh-CN"/>
          </a:p>
        </p:txBody>
      </p:sp>
    </p:spTree>
    <p:extLst>
      <p:ext uri="{BB962C8B-B14F-4D97-AF65-F5344CB8AC3E}">
        <p14:creationId xmlns:p14="http://schemas.microsoft.com/office/powerpoint/2010/main" val="370702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zh-CN" altLang="en-US" b="0" i="0" dirty="0">
                <a:solidFill>
                  <a:srgbClr val="121212"/>
                </a:solidFill>
                <a:effectLst/>
                <a:latin typeface="-apple-system"/>
              </a:rPr>
              <a:t>举个一维的栗子，现在有两个类别，统一单位，第一个类别均值为</a:t>
            </a:r>
            <a:r>
              <a:rPr lang="en-US" altLang="zh-CN" b="0" i="0" dirty="0">
                <a:solidFill>
                  <a:srgbClr val="121212"/>
                </a:solidFill>
                <a:effectLst/>
                <a:latin typeface="-apple-system"/>
              </a:rPr>
              <a:t>0</a:t>
            </a:r>
            <a:r>
              <a:rPr lang="zh-CN" altLang="en-US" b="0" i="0" dirty="0">
                <a:solidFill>
                  <a:srgbClr val="121212"/>
                </a:solidFill>
                <a:effectLst/>
                <a:latin typeface="-apple-system"/>
              </a:rPr>
              <a:t>，方差为</a:t>
            </a:r>
            <a:r>
              <a:rPr lang="en-US" altLang="zh-CN" b="0" i="0" dirty="0">
                <a:solidFill>
                  <a:srgbClr val="121212"/>
                </a:solidFill>
                <a:effectLst/>
                <a:latin typeface="-apple-system"/>
              </a:rPr>
              <a:t>0.1</a:t>
            </a:r>
            <a:r>
              <a:rPr lang="zh-CN" altLang="en-US" b="0" i="0" dirty="0">
                <a:solidFill>
                  <a:srgbClr val="121212"/>
                </a:solidFill>
                <a:effectLst/>
                <a:latin typeface="-apple-system"/>
              </a:rPr>
              <a:t>，第二个类别均值为</a:t>
            </a:r>
            <a:r>
              <a:rPr lang="en-US" altLang="zh-CN" b="0" i="0" dirty="0">
                <a:solidFill>
                  <a:srgbClr val="121212"/>
                </a:solidFill>
                <a:effectLst/>
                <a:latin typeface="-apple-system"/>
              </a:rPr>
              <a:t>5</a:t>
            </a:r>
            <a:r>
              <a:rPr lang="zh-CN" altLang="en-US" b="0" i="0" dirty="0">
                <a:solidFill>
                  <a:srgbClr val="121212"/>
                </a:solidFill>
                <a:effectLst/>
                <a:latin typeface="-apple-system"/>
              </a:rPr>
              <a:t>，方差为</a:t>
            </a:r>
            <a:r>
              <a:rPr lang="en-US" altLang="zh-CN" b="0" i="0" dirty="0">
                <a:solidFill>
                  <a:srgbClr val="121212"/>
                </a:solidFill>
                <a:effectLst/>
                <a:latin typeface="-apple-system"/>
              </a:rPr>
              <a:t>5</a:t>
            </a:r>
            <a:r>
              <a:rPr lang="zh-CN" altLang="en-US" b="0" i="0" dirty="0">
                <a:solidFill>
                  <a:srgbClr val="121212"/>
                </a:solidFill>
                <a:effectLst/>
                <a:latin typeface="-apple-system"/>
              </a:rPr>
              <a:t>。那么一个值为</a:t>
            </a:r>
            <a:r>
              <a:rPr lang="en-US" altLang="zh-CN" b="0" i="0" dirty="0">
                <a:solidFill>
                  <a:srgbClr val="121212"/>
                </a:solidFill>
                <a:effectLst/>
                <a:latin typeface="-apple-system"/>
              </a:rPr>
              <a:t>2</a:t>
            </a:r>
            <a:r>
              <a:rPr lang="zh-CN" altLang="en-US" b="0" i="0" dirty="0">
                <a:solidFill>
                  <a:srgbClr val="121212"/>
                </a:solidFill>
                <a:effectLst/>
                <a:latin typeface="-apple-system"/>
              </a:rPr>
              <a:t>的点属于第一类的概率大还是第二类的概率大？距离上说应该是第一类，但是直觉上显然是第二类，因为第一类不太可能到达</a:t>
            </a:r>
            <a:r>
              <a:rPr lang="en-US" altLang="zh-CN" b="0" i="0" dirty="0">
                <a:solidFill>
                  <a:srgbClr val="121212"/>
                </a:solidFill>
                <a:effectLst/>
                <a:latin typeface="-apple-system"/>
              </a:rPr>
              <a:t>2</a:t>
            </a:r>
            <a:r>
              <a:rPr lang="zh-CN" altLang="en-US" b="0" i="0" dirty="0">
                <a:solidFill>
                  <a:srgbClr val="121212"/>
                </a:solidFill>
                <a:effectLst/>
                <a:latin typeface="-apple-system"/>
              </a:rPr>
              <a:t>这个位置。</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图中，</a:t>
            </a:r>
            <a:r>
              <a:rPr lang="en-US" altLang="zh-CN" b="0" i="0" dirty="0">
                <a:solidFill>
                  <a:srgbClr val="121212"/>
                </a:solidFill>
                <a:effectLst/>
                <a:latin typeface="-apple-system"/>
              </a:rPr>
              <a:t>A</a:t>
            </a:r>
            <a:r>
              <a:rPr lang="zh-CN" altLang="en-US" b="0" i="0" dirty="0">
                <a:solidFill>
                  <a:srgbClr val="121212"/>
                </a:solidFill>
                <a:effectLst/>
                <a:latin typeface="-apple-system"/>
              </a:rPr>
              <a:t>与</a:t>
            </a:r>
            <a:r>
              <a:rPr lang="en-US" altLang="zh-CN" b="0" i="0" dirty="0">
                <a:solidFill>
                  <a:srgbClr val="121212"/>
                </a:solidFill>
                <a:effectLst/>
                <a:latin typeface="-apple-system"/>
              </a:rPr>
              <a:t>B</a:t>
            </a:r>
            <a:r>
              <a:rPr lang="zh-CN" altLang="en-US" b="0" i="0" dirty="0">
                <a:solidFill>
                  <a:srgbClr val="121212"/>
                </a:solidFill>
                <a:effectLst/>
                <a:latin typeface="-apple-system"/>
              </a:rPr>
              <a:t>相对于原点的距离是相同的。但是由于样本总体沿着横轴分布，所以</a:t>
            </a:r>
            <a:r>
              <a:rPr lang="en-US" altLang="zh-CN" b="0" i="0" dirty="0">
                <a:solidFill>
                  <a:srgbClr val="121212"/>
                </a:solidFill>
                <a:effectLst/>
                <a:latin typeface="-apple-system"/>
              </a:rPr>
              <a:t>B</a:t>
            </a:r>
            <a:r>
              <a:rPr lang="zh-CN" altLang="en-US" b="0" i="0" dirty="0">
                <a:solidFill>
                  <a:srgbClr val="121212"/>
                </a:solidFill>
                <a:effectLst/>
                <a:latin typeface="-apple-system"/>
              </a:rPr>
              <a:t>点更有可能是这个样本中的点，而</a:t>
            </a:r>
            <a:r>
              <a:rPr lang="en-US" altLang="zh-CN" b="0" i="0" dirty="0">
                <a:solidFill>
                  <a:srgbClr val="121212"/>
                </a:solidFill>
                <a:effectLst/>
                <a:latin typeface="-apple-system"/>
              </a:rPr>
              <a:t>A</a:t>
            </a:r>
            <a:r>
              <a:rPr lang="zh-CN" altLang="en-US" b="0" i="0" dirty="0">
                <a:solidFill>
                  <a:srgbClr val="121212"/>
                </a:solidFill>
                <a:effectLst/>
                <a:latin typeface="-apple-system"/>
              </a:rPr>
              <a:t>则更有可能是离群点。</a:t>
            </a:r>
            <a:endParaRPr lang="zh-CN" altLang="en-US" dirty="0"/>
          </a:p>
        </p:txBody>
      </p:sp>
      <p:sp>
        <p:nvSpPr>
          <p:cNvPr id="44036"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5EB60A-9447-47B9-BBD3-5EEDC3D53E86}" type="slidenum">
              <a:rPr lang="en-US" altLang="zh-CN" smtClean="0"/>
              <a:pPr eaLnBrk="1" hangingPunct="1"/>
              <a:t>10</a:t>
            </a:fld>
            <a:endParaRPr lang="en-US" altLang="zh-CN"/>
          </a:p>
        </p:txBody>
      </p:sp>
    </p:spTree>
    <p:extLst>
      <p:ext uri="{BB962C8B-B14F-4D97-AF65-F5344CB8AC3E}">
        <p14:creationId xmlns:p14="http://schemas.microsoft.com/office/powerpoint/2010/main" val="232126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78A27F-C0E8-44F9-B256-6F5F5FBC5EBE}" type="slidenum">
              <a:rPr lang="en-US" altLang="zh-CN" smtClean="0"/>
              <a:pPr>
                <a:defRPr/>
              </a:pPr>
              <a:t>11</a:t>
            </a:fld>
            <a:endParaRPr lang="en-US" altLang="zh-CN"/>
          </a:p>
        </p:txBody>
      </p:sp>
    </p:spTree>
    <p:extLst>
      <p:ext uri="{BB962C8B-B14F-4D97-AF65-F5344CB8AC3E}">
        <p14:creationId xmlns:p14="http://schemas.microsoft.com/office/powerpoint/2010/main" val="356851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zh-CN" altLang="en-US" dirty="0"/>
              <a:t>为什么要计算样本点到均值向量的马氏距离？因为聚类分析中经常使用的一个判定准则是样本的到均值向量的距离是否小于给定的阈值。</a:t>
            </a:r>
            <a:endParaRPr lang="en-US" altLang="zh-CN" dirty="0"/>
          </a:p>
          <a:p>
            <a:r>
              <a:rPr lang="zh-CN" altLang="en-US" dirty="0"/>
              <a:t>严格的说</a:t>
            </a:r>
            <a:r>
              <a:rPr lang="en-US" altLang="zh-CN" dirty="0"/>
              <a:t>C</a:t>
            </a:r>
            <a:r>
              <a:rPr lang="zh-CN" altLang="en-US" dirty="0"/>
              <a:t>应该称为自协方差矩阵。</a:t>
            </a:r>
          </a:p>
        </p:txBody>
      </p:sp>
      <p:sp>
        <p:nvSpPr>
          <p:cNvPr id="44036" name="Slide Number Placeholder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5EB60A-9447-47B9-BBD3-5EEDC3D53E86}" type="slidenum">
              <a:rPr lang="en-US" altLang="zh-CN" smtClean="0"/>
              <a:pPr eaLnBrk="1" hangingPunct="1"/>
              <a:t>15</a:t>
            </a:fld>
            <a:endParaRPr lang="en-US" altLang="zh-CN"/>
          </a:p>
        </p:txBody>
      </p:sp>
    </p:spTree>
    <p:extLst>
      <p:ext uri="{BB962C8B-B14F-4D97-AF65-F5344CB8AC3E}">
        <p14:creationId xmlns:p14="http://schemas.microsoft.com/office/powerpoint/2010/main" val="310288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16</a:t>
            </a:fld>
            <a:endParaRPr lang="en-US" altLang="zh-CN"/>
          </a:p>
        </p:txBody>
      </p:sp>
    </p:spTree>
    <p:extLst>
      <p:ext uri="{BB962C8B-B14F-4D97-AF65-F5344CB8AC3E}">
        <p14:creationId xmlns:p14="http://schemas.microsoft.com/office/powerpoint/2010/main" val="21823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C-1=[[ 6., -4.],</a:t>
            </a:r>
          </a:p>
          <a:p>
            <a:r>
              <a:rPr lang="en-US" altLang="zh-CN" dirty="0"/>
              <a:t> [-4.,  6.]]</a:t>
            </a:r>
            <a:endParaRPr lang="zh-CN" altLang="en-US" dirty="0"/>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17</a:t>
            </a:fld>
            <a:endParaRPr lang="en-US" altLang="zh-CN"/>
          </a:p>
        </p:txBody>
      </p:sp>
    </p:spTree>
    <p:extLst>
      <p:ext uri="{BB962C8B-B14F-4D97-AF65-F5344CB8AC3E}">
        <p14:creationId xmlns:p14="http://schemas.microsoft.com/office/powerpoint/2010/main" val="278165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C-1=[[ 6., -4.],</a:t>
            </a:r>
          </a:p>
          <a:p>
            <a:r>
              <a:rPr lang="en-US" altLang="zh-CN" dirty="0"/>
              <a:t> [-4.,  6.]]</a:t>
            </a:r>
          </a:p>
          <a:p>
            <a:r>
              <a:rPr lang="en-US" altLang="zh-CN" dirty="0" err="1"/>
              <a:t>Euc</a:t>
            </a:r>
            <a:r>
              <a:rPr lang="en-US" altLang="zh-CN" dirty="0"/>
              <a:t>(A,B)=0.7</a:t>
            </a:r>
          </a:p>
          <a:p>
            <a:r>
              <a:rPr lang="en-US" altLang="zh-CN" dirty="0" err="1"/>
              <a:t>Euc</a:t>
            </a:r>
            <a:r>
              <a:rPr lang="en-US" altLang="zh-CN" dirty="0"/>
              <a:t>(A,D)=1.4</a:t>
            </a:r>
            <a:endParaRPr lang="zh-CN" altLang="en-US" dirty="0"/>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18</a:t>
            </a:fld>
            <a:endParaRPr lang="en-US" altLang="zh-CN"/>
          </a:p>
        </p:txBody>
      </p:sp>
    </p:spTree>
    <p:extLst>
      <p:ext uri="{BB962C8B-B14F-4D97-AF65-F5344CB8AC3E}">
        <p14:creationId xmlns:p14="http://schemas.microsoft.com/office/powerpoint/2010/main" val="36300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078A27F-C0E8-44F9-B256-6F5F5FBC5EBE}" type="slidenum">
              <a:rPr lang="en-US" altLang="zh-CN" smtClean="0"/>
              <a:pPr>
                <a:defRPr/>
              </a:pPr>
              <a:t>24</a:t>
            </a:fld>
            <a:endParaRPr lang="en-US" altLang="zh-CN"/>
          </a:p>
        </p:txBody>
      </p:sp>
    </p:spTree>
    <p:extLst>
      <p:ext uri="{BB962C8B-B14F-4D97-AF65-F5344CB8AC3E}">
        <p14:creationId xmlns:p14="http://schemas.microsoft.com/office/powerpoint/2010/main" val="304353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46292 w 97"/>
                <a:gd name="T1" fmla="*/ 16269 h 37"/>
                <a:gd name="T2" fmla="*/ 59305 w 97"/>
                <a:gd name="T3" fmla="*/ 13029 h 37"/>
                <a:gd name="T4" fmla="*/ 59942 w 97"/>
                <a:gd name="T5" fmla="*/ 11114 h 37"/>
                <a:gd name="T6" fmla="*/ 57365 w 97"/>
                <a:gd name="T7" fmla="*/ 0 h 37"/>
                <a:gd name="T8" fmla="*/ 16231 w 97"/>
                <a:gd name="T9" fmla="*/ 0 h 37"/>
                <a:gd name="T10" fmla="*/ 6582 w 97"/>
                <a:gd name="T11" fmla="*/ 14328 h 37"/>
                <a:gd name="T12" fmla="*/ 46292 w 97"/>
                <a:gd name="T13" fmla="*/ 162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329410 w 585"/>
                <a:gd name="T1" fmla="*/ 637 h 534"/>
                <a:gd name="T2" fmla="*/ 102650 w 585"/>
                <a:gd name="T3" fmla="*/ 0 h 534"/>
                <a:gd name="T4" fmla="*/ 147116 w 585"/>
                <a:gd name="T5" fmla="*/ 13692 h 534"/>
                <a:gd name="T6" fmla="*/ 113774 w 585"/>
                <a:gd name="T7" fmla="*/ 25443 h 534"/>
                <a:gd name="T8" fmla="*/ 135355 w 585"/>
                <a:gd name="T9" fmla="*/ 46343 h 534"/>
                <a:gd name="T10" fmla="*/ 48349 w 585"/>
                <a:gd name="T11" fmla="*/ 39110 h 534"/>
                <a:gd name="T12" fmla="*/ 16924 w 585"/>
                <a:gd name="T13" fmla="*/ 41051 h 534"/>
                <a:gd name="T14" fmla="*/ 130061 w 585"/>
                <a:gd name="T15" fmla="*/ 317769 h 534"/>
                <a:gd name="T16" fmla="*/ 94115 w 585"/>
                <a:gd name="T17" fmla="*/ 222607 h 534"/>
                <a:gd name="T18" fmla="*/ 68646 w 585"/>
                <a:gd name="T19" fmla="*/ 245321 h 534"/>
                <a:gd name="T20" fmla="*/ 61410 w 585"/>
                <a:gd name="T21" fmla="*/ 283921 h 534"/>
                <a:gd name="T22" fmla="*/ 81049 w 585"/>
                <a:gd name="T23" fmla="*/ 172898 h 534"/>
                <a:gd name="T24" fmla="*/ 100071 w 585"/>
                <a:gd name="T25" fmla="*/ 148753 h 534"/>
                <a:gd name="T26" fmla="*/ 136660 w 585"/>
                <a:gd name="T27" fmla="*/ 154682 h 534"/>
                <a:gd name="T28" fmla="*/ 122952 w 585"/>
                <a:gd name="T29" fmla="*/ 199746 h 534"/>
                <a:gd name="T30" fmla="*/ 125535 w 585"/>
                <a:gd name="T31" fmla="*/ 257709 h 534"/>
                <a:gd name="T32" fmla="*/ 336646 w 585"/>
                <a:gd name="T33" fmla="*/ 315187 h 534"/>
                <a:gd name="T34" fmla="*/ 296837 w 585"/>
                <a:gd name="T35" fmla="*/ 278629 h 534"/>
                <a:gd name="T36" fmla="*/ 277814 w 585"/>
                <a:gd name="T37" fmla="*/ 225190 h 534"/>
                <a:gd name="T38" fmla="*/ 258817 w 585"/>
                <a:gd name="T39" fmla="*/ 176244 h 534"/>
                <a:gd name="T40" fmla="*/ 300695 w 585"/>
                <a:gd name="T41" fmla="*/ 167070 h 534"/>
                <a:gd name="T42" fmla="*/ 266053 w 585"/>
                <a:gd name="T43" fmla="*/ 145508 h 534"/>
                <a:gd name="T44" fmla="*/ 286992 w 585"/>
                <a:gd name="T45" fmla="*/ 147449 h 534"/>
                <a:gd name="T46" fmla="*/ 286355 w 585"/>
                <a:gd name="T47" fmla="*/ 136340 h 534"/>
                <a:gd name="T48" fmla="*/ 245752 w 585"/>
                <a:gd name="T49" fmla="*/ 137644 h 534"/>
                <a:gd name="T50" fmla="*/ 233353 w 585"/>
                <a:gd name="T51" fmla="*/ 223886 h 534"/>
                <a:gd name="T52" fmla="*/ 226886 w 585"/>
                <a:gd name="T53" fmla="*/ 150032 h 534"/>
                <a:gd name="T54" fmla="*/ 216399 w 585"/>
                <a:gd name="T55" fmla="*/ 118791 h 534"/>
                <a:gd name="T56" fmla="*/ 226886 w 585"/>
                <a:gd name="T57" fmla="*/ 88698 h 534"/>
                <a:gd name="T58" fmla="*/ 221592 w 585"/>
                <a:gd name="T59" fmla="*/ 64554 h 534"/>
                <a:gd name="T60" fmla="*/ 216399 w 585"/>
                <a:gd name="T61" fmla="*/ 40414 h 534"/>
                <a:gd name="T62" fmla="*/ 241226 w 585"/>
                <a:gd name="T63" fmla="*/ 67263 h 534"/>
                <a:gd name="T64" fmla="*/ 271216 w 585"/>
                <a:gd name="T65" fmla="*/ 30730 h 534"/>
                <a:gd name="T66" fmla="*/ 267358 w 585"/>
                <a:gd name="T67" fmla="*/ 61976 h 534"/>
                <a:gd name="T68" fmla="*/ 262165 w 585"/>
                <a:gd name="T69" fmla="*/ 84837 h 534"/>
                <a:gd name="T70" fmla="*/ 262165 w 585"/>
                <a:gd name="T71" fmla="*/ 118149 h 534"/>
                <a:gd name="T72" fmla="*/ 364694 w 585"/>
                <a:gd name="T73" fmla="*/ 118149 h 534"/>
                <a:gd name="T74" fmla="*/ 362110 w 585"/>
                <a:gd name="T75" fmla="*/ 49583 h 534"/>
                <a:gd name="T76" fmla="*/ 162761 w 585"/>
                <a:gd name="T77" fmla="*/ 45064 h 534"/>
                <a:gd name="T78" fmla="*/ 191603 w 585"/>
                <a:gd name="T79" fmla="*/ 60697 h 534"/>
                <a:gd name="T80" fmla="*/ 111833 w 585"/>
                <a:gd name="T81" fmla="*/ 127323 h 534"/>
                <a:gd name="T82" fmla="*/ 45128 w 585"/>
                <a:gd name="T83" fmla="*/ 63917 h 534"/>
                <a:gd name="T84" fmla="*/ 124873 w 585"/>
                <a:gd name="T85" fmla="*/ 69204 h 534"/>
                <a:gd name="T86" fmla="*/ 143764 w 585"/>
                <a:gd name="T87" fmla="*/ 68567 h 534"/>
                <a:gd name="T88" fmla="*/ 197407 w 585"/>
                <a:gd name="T89" fmla="*/ 79014 h 534"/>
                <a:gd name="T90" fmla="*/ 180478 w 585"/>
                <a:gd name="T91" fmla="*/ 167070 h 534"/>
                <a:gd name="T92" fmla="*/ 169997 w 585"/>
                <a:gd name="T93" fmla="*/ 89360 h 534"/>
                <a:gd name="T94" fmla="*/ 111833 w 585"/>
                <a:gd name="T95" fmla="*/ 127323 h 534"/>
                <a:gd name="T96" fmla="*/ 145837 w 585"/>
                <a:gd name="T97" fmla="*/ 146812 h 534"/>
                <a:gd name="T98" fmla="*/ 161456 w 585"/>
                <a:gd name="T99" fmla="*/ 103153 h 534"/>
                <a:gd name="T100" fmla="*/ 213052 w 585"/>
                <a:gd name="T101" fmla="*/ 190573 h 534"/>
                <a:gd name="T102" fmla="*/ 140518 w 585"/>
                <a:gd name="T103" fmla="*/ 209425 h 534"/>
                <a:gd name="T104" fmla="*/ 201933 w 585"/>
                <a:gd name="T105" fmla="*/ 180762 h 534"/>
                <a:gd name="T106" fmla="*/ 207889 w 585"/>
                <a:gd name="T107" fmla="*/ 86752 h 534"/>
                <a:gd name="T108" fmla="*/ 204643 w 585"/>
                <a:gd name="T109" fmla="*/ 139049 h 534"/>
                <a:gd name="T110" fmla="*/ 195461 w 585"/>
                <a:gd name="T111" fmla="*/ 94010 h 534"/>
                <a:gd name="T112" fmla="*/ 331478 w 585"/>
                <a:gd name="T113" fmla="*/ 116845 h 534"/>
                <a:gd name="T114" fmla="*/ 301337 w 585"/>
                <a:gd name="T115" fmla="*/ 10573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6362 w 47"/>
                <a:gd name="T1" fmla="*/ 9809 h 56"/>
                <a:gd name="T2" fmla="*/ 17794 w 47"/>
                <a:gd name="T3" fmla="*/ 36522 h 56"/>
                <a:gd name="T4" fmla="*/ 26362 w 47"/>
                <a:gd name="T5" fmla="*/ 980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12536 w 41"/>
                <a:gd name="T1" fmla="*/ 17545 h 75"/>
                <a:gd name="T2" fmla="*/ 7955 w 41"/>
                <a:gd name="T3" fmla="*/ 45045 h 75"/>
                <a:gd name="T4" fmla="*/ 26507 w 41"/>
                <a:gd name="T5" fmla="*/ 29289 h 75"/>
                <a:gd name="T6" fmla="*/ 24554 w 41"/>
                <a:gd name="T7" fmla="*/ 15605 h 75"/>
                <a:gd name="T8" fmla="*/ 12536 w 41"/>
                <a:gd name="T9" fmla="*/ 175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73435 w 135"/>
                <a:gd name="T1" fmla="*/ 2574 h 63"/>
                <a:gd name="T2" fmla="*/ 15663 w 135"/>
                <a:gd name="T3" fmla="*/ 2574 h 63"/>
                <a:gd name="T4" fmla="*/ 1305 w 135"/>
                <a:gd name="T5" fmla="*/ 16203 h 63"/>
                <a:gd name="T6" fmla="*/ 39366 w 135"/>
                <a:gd name="T7" fmla="*/ 37680 h 63"/>
                <a:gd name="T8" fmla="*/ 62942 w 135"/>
                <a:gd name="T9" fmla="*/ 35111 h 63"/>
                <a:gd name="T10" fmla="*/ 74073 w 135"/>
                <a:gd name="T11" fmla="*/ 34470 h 63"/>
                <a:gd name="T12" fmla="*/ 73435 w 135"/>
                <a:gd name="T13" fmla="*/ 257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43559 w 97"/>
                <a:gd name="T1" fmla="*/ 3211 h 102"/>
                <a:gd name="T2" fmla="*/ 20236 w 97"/>
                <a:gd name="T3" fmla="*/ 3211 h 102"/>
                <a:gd name="T4" fmla="*/ 7860 w 97"/>
                <a:gd name="T5" fmla="*/ 37065 h 102"/>
                <a:gd name="T6" fmla="*/ 51445 w 97"/>
                <a:gd name="T7" fmla="*/ 40276 h 102"/>
                <a:gd name="T8" fmla="*/ 43559 w 97"/>
                <a:gd name="T9" fmla="*/ 3211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9858 w 99"/>
                <a:gd name="T1" fmla="*/ 0 h 19"/>
                <a:gd name="T2" fmla="*/ 26173 w 99"/>
                <a:gd name="T3" fmla="*/ 9802 h 19"/>
                <a:gd name="T4" fmla="*/ 98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3779 w 76"/>
                <a:gd name="T1" fmla="*/ 23977 h 47"/>
                <a:gd name="T2" fmla="*/ 46139 w 76"/>
                <a:gd name="T3" fmla="*/ 11033 h 47"/>
                <a:gd name="T4" fmla="*/ 31590 w 76"/>
                <a:gd name="T5" fmla="*/ 1931 h 47"/>
                <a:gd name="T6" fmla="*/ 12472 w 76"/>
                <a:gd name="T7" fmla="*/ 20649 h 47"/>
                <a:gd name="T8" fmla="*/ 13779 w 76"/>
                <a:gd name="T9" fmla="*/ 2397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47178 w 82"/>
                <a:gd name="T1" fmla="*/ 3882 h 37"/>
                <a:gd name="T2" fmla="*/ 15674 w 82"/>
                <a:gd name="T3" fmla="*/ 11114 h 37"/>
                <a:gd name="T4" fmla="*/ 11144 w 82"/>
                <a:gd name="T5" fmla="*/ 16911 h 37"/>
                <a:gd name="T6" fmla="*/ 49896 w 82"/>
                <a:gd name="T7" fmla="*/ 14970 h 37"/>
                <a:gd name="T8" fmla="*/ 53788 w 82"/>
                <a:gd name="T9" fmla="*/ 13029 h 37"/>
                <a:gd name="T10" fmla="*/ 53788 w 82"/>
                <a:gd name="T11" fmla="*/ 0 h 37"/>
                <a:gd name="T12" fmla="*/ 47178 w 82"/>
                <a:gd name="T13" fmla="*/ 388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3712 w 138"/>
                <a:gd name="T1" fmla="*/ 643 h 33"/>
                <a:gd name="T2" fmla="*/ 5169 w 138"/>
                <a:gd name="T3" fmla="*/ 9195 h 33"/>
                <a:gd name="T4" fmla="*/ 37272 w 138"/>
                <a:gd name="T5" fmla="*/ 14392 h 33"/>
                <a:gd name="T6" fmla="*/ 76598 w 138"/>
                <a:gd name="T7" fmla="*/ 15035 h 33"/>
                <a:gd name="T8" fmla="*/ 74651 w 138"/>
                <a:gd name="T9" fmla="*/ 5172 h 33"/>
                <a:gd name="T10" fmla="*/ 53700 w 138"/>
                <a:gd name="T11" fmla="*/ 1948 h 33"/>
                <a:gd name="T12" fmla="*/ 13712 w 138"/>
                <a:gd name="T13" fmla="*/ 64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64355 w 112"/>
                <a:gd name="T1" fmla="*/ 12244 h 29"/>
                <a:gd name="T2" fmla="*/ 67610 w 112"/>
                <a:gd name="T3" fmla="*/ 2558 h 29"/>
                <a:gd name="T4" fmla="*/ 48646 w 112"/>
                <a:gd name="T5" fmla="*/ 6389 h 29"/>
                <a:gd name="T6" fmla="*/ 23606 w 112"/>
                <a:gd name="T7" fmla="*/ 3826 h 29"/>
                <a:gd name="T8" fmla="*/ 1306 w 112"/>
                <a:gd name="T9" fmla="*/ 2558 h 29"/>
                <a:gd name="T10" fmla="*/ 64355 w 112"/>
                <a:gd name="T11" fmla="*/ 1224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940 w 115"/>
                <a:gd name="T1" fmla="*/ 34565 h 95"/>
                <a:gd name="T2" fmla="*/ 16900 w 115"/>
                <a:gd name="T3" fmla="*/ 35207 h 95"/>
                <a:gd name="T4" fmla="*/ 32622 w 115"/>
                <a:gd name="T5" fmla="*/ 50163 h 95"/>
                <a:gd name="T6" fmla="*/ 38442 w 115"/>
                <a:gd name="T7" fmla="*/ 54685 h 95"/>
                <a:gd name="T8" fmla="*/ 52735 w 115"/>
                <a:gd name="T9" fmla="*/ 33928 h 95"/>
                <a:gd name="T10" fmla="*/ 72337 w 115"/>
                <a:gd name="T11" fmla="*/ 33928 h 95"/>
                <a:gd name="T12" fmla="*/ 51456 w 115"/>
                <a:gd name="T13" fmla="*/ 17538 h 95"/>
                <a:gd name="T14" fmla="*/ 24119 w 115"/>
                <a:gd name="T15" fmla="*/ 10444 h 95"/>
                <a:gd name="T16" fmla="*/ 7861 w 115"/>
                <a:gd name="T17" fmla="*/ 26703 h 95"/>
                <a:gd name="T18" fmla="*/ 1940 w 115"/>
                <a:gd name="T19" fmla="*/ 3456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33457 w 65"/>
                <a:gd name="T1" fmla="*/ 26070 h 169"/>
                <a:gd name="T2" fmla="*/ 14400 w 65"/>
                <a:gd name="T3" fmla="*/ 31997 h 169"/>
                <a:gd name="T4" fmla="*/ 14400 w 65"/>
                <a:gd name="T5" fmla="*/ 38455 h 169"/>
                <a:gd name="T6" fmla="*/ 32819 w 65"/>
                <a:gd name="T7" fmla="*/ 58704 h 169"/>
                <a:gd name="T8" fmla="*/ 22316 w 65"/>
                <a:gd name="T9" fmla="*/ 76911 h 169"/>
                <a:gd name="T10" fmla="*/ 0 w 65"/>
                <a:gd name="T11" fmla="*/ 96522 h 169"/>
                <a:gd name="T12" fmla="*/ 11146 w 65"/>
                <a:gd name="T13" fmla="*/ 101045 h 169"/>
                <a:gd name="T14" fmla="*/ 30870 w 65"/>
                <a:gd name="T15" fmla="*/ 108271 h 169"/>
                <a:gd name="T16" fmla="*/ 41373 w 65"/>
                <a:gd name="T17" fmla="*/ 105689 h 169"/>
                <a:gd name="T18" fmla="*/ 42654 w 65"/>
                <a:gd name="T19" fmla="*/ 0 h 169"/>
                <a:gd name="T20" fmla="*/ 33457 w 65"/>
                <a:gd name="T21" fmla="*/ 2607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625 h 2"/>
                <a:gd name="T2" fmla="*/ 0 w 4"/>
                <a:gd name="T3" fmla="*/ 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26EC2E5E-141D-4710-A814-0438555B4BA8}" type="datetime1">
              <a:rPr lang="zh-CN" altLang="en-US"/>
              <a:pPr>
                <a:defRPr/>
              </a:pPr>
              <a:t>2020/10/22</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B886E3CE-B66E-4D30-BE12-2F695A0EBE91}" type="slidenum">
              <a:rPr lang="en-US" altLang="zh-CN"/>
              <a:pPr>
                <a:defRPr/>
              </a:pPr>
              <a:t>‹#›</a:t>
            </a:fld>
            <a:endParaRPr lang="en-US" altLang="zh-CN"/>
          </a:p>
        </p:txBody>
      </p:sp>
    </p:spTree>
    <p:extLst>
      <p:ext uri="{BB962C8B-B14F-4D97-AF65-F5344CB8AC3E}">
        <p14:creationId xmlns:p14="http://schemas.microsoft.com/office/powerpoint/2010/main" val="311970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2B53EC66-5867-4BDE-BC58-B322AB942B46}" type="datetime1">
              <a:rPr lang="zh-CN" altLang="en-US"/>
              <a:pPr>
                <a:defRPr/>
              </a:pPr>
              <a:t>2020/10/22</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E4BD3E68-08FA-49DA-9168-1143D3D261C1}" type="slidenum">
              <a:rPr lang="en-US" altLang="zh-CN"/>
              <a:pPr>
                <a:defRPr/>
              </a:pPr>
              <a:t>‹#›</a:t>
            </a:fld>
            <a:endParaRPr lang="en-US" altLang="zh-CN"/>
          </a:p>
        </p:txBody>
      </p:sp>
    </p:spTree>
    <p:extLst>
      <p:ext uri="{BB962C8B-B14F-4D97-AF65-F5344CB8AC3E}">
        <p14:creationId xmlns:p14="http://schemas.microsoft.com/office/powerpoint/2010/main" val="55543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228600"/>
            <a:ext cx="2135187" cy="58705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98450" y="228600"/>
            <a:ext cx="6253163" cy="58705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E1E4CCA8-BC23-462E-960B-814713371F48}" type="datetime1">
              <a:rPr lang="zh-CN" altLang="en-US"/>
              <a:pPr>
                <a:defRPr/>
              </a:pPr>
              <a:t>2020/10/22</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E5B143E8-C9B7-40C5-8684-6EB0DE9AFFB7}" type="slidenum">
              <a:rPr lang="en-US" altLang="zh-CN"/>
              <a:pPr>
                <a:defRPr/>
              </a:pPr>
              <a:t>‹#›</a:t>
            </a:fld>
            <a:endParaRPr lang="en-US" altLang="zh-CN"/>
          </a:p>
        </p:txBody>
      </p:sp>
    </p:spTree>
    <p:extLst>
      <p:ext uri="{BB962C8B-B14F-4D97-AF65-F5344CB8AC3E}">
        <p14:creationId xmlns:p14="http://schemas.microsoft.com/office/powerpoint/2010/main" val="102013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fld id="{CF5E6FDB-8436-4B27-A816-479D15C3782B}" type="datetime1">
              <a:rPr lang="zh-CN" altLang="en-US"/>
              <a:pPr>
                <a:defRPr/>
              </a:pPr>
              <a:t>2020/10/22</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53BFB4E6-1368-4ECB-8E84-C5A35CC90F26}" type="slidenum">
              <a:rPr lang="en-US" altLang="zh-CN"/>
              <a:pPr>
                <a:defRPr/>
              </a:pPr>
              <a:t>‹#›</a:t>
            </a:fld>
            <a:endParaRPr lang="en-US" altLang="zh-CN"/>
          </a:p>
        </p:txBody>
      </p:sp>
    </p:spTree>
    <p:extLst>
      <p:ext uri="{BB962C8B-B14F-4D97-AF65-F5344CB8AC3E}">
        <p14:creationId xmlns:p14="http://schemas.microsoft.com/office/powerpoint/2010/main" val="4010614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762500" y="1600200"/>
            <a:ext cx="4000500" cy="21732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762500" y="3925888"/>
            <a:ext cx="4000500" cy="217328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250"/>
          <p:cNvSpPr>
            <a:spLocks noGrp="1" noChangeArrowheads="1"/>
          </p:cNvSpPr>
          <p:nvPr>
            <p:ph type="dt" sz="half" idx="10"/>
          </p:nvPr>
        </p:nvSpPr>
        <p:spPr>
          <a:ln/>
        </p:spPr>
        <p:txBody>
          <a:bodyPr/>
          <a:lstStyle>
            <a:lvl1pPr>
              <a:defRPr/>
            </a:lvl1pPr>
          </a:lstStyle>
          <a:p>
            <a:pPr>
              <a:defRPr/>
            </a:pPr>
            <a:fld id="{7A8DBCF2-7125-48D5-B43C-197C88576A76}" type="datetime1">
              <a:rPr lang="zh-CN" altLang="en-US"/>
              <a:pPr>
                <a:defRPr/>
              </a:pPr>
              <a:t>2020/10/22</a:t>
            </a:fld>
            <a:endParaRPr lang="zh-CN" altLang="zh-CN"/>
          </a:p>
        </p:txBody>
      </p:sp>
      <p:sp>
        <p:nvSpPr>
          <p:cNvPr id="7"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a:ln/>
        </p:spPr>
        <p:txBody>
          <a:bodyPr/>
          <a:lstStyle>
            <a:lvl1pPr>
              <a:defRPr/>
            </a:lvl1pPr>
          </a:lstStyle>
          <a:p>
            <a:pPr>
              <a:defRPr/>
            </a:pPr>
            <a:fld id="{3BBAF5DE-F8FD-4770-B214-1602B7734B98}" type="slidenum">
              <a:rPr lang="en-US" altLang="zh-CN"/>
              <a:pPr>
                <a:defRPr/>
              </a:pPr>
              <a:t>‹#›</a:t>
            </a:fld>
            <a:endParaRPr lang="en-US" altLang="zh-CN"/>
          </a:p>
        </p:txBody>
      </p:sp>
    </p:spTree>
    <p:extLst>
      <p:ext uri="{BB962C8B-B14F-4D97-AF65-F5344CB8AC3E}">
        <p14:creationId xmlns:p14="http://schemas.microsoft.com/office/powerpoint/2010/main" val="23562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fld id="{ABF127F5-42DD-4291-BF77-39EC59DBBE78}" type="datetime1">
              <a:rPr lang="zh-CN" altLang="en-US"/>
              <a:pPr>
                <a:defRPr/>
              </a:pPr>
              <a:t>2020/10/22</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AB3DEE7F-A75C-4443-A97E-2859532B4606}" type="slidenum">
              <a:rPr lang="en-US" altLang="zh-CN"/>
              <a:pPr>
                <a:defRPr/>
              </a:pPr>
              <a:t>‹#›</a:t>
            </a:fld>
            <a:endParaRPr lang="en-US" altLang="zh-CN"/>
          </a:p>
        </p:txBody>
      </p:sp>
    </p:spTree>
    <p:extLst>
      <p:ext uri="{BB962C8B-B14F-4D97-AF65-F5344CB8AC3E}">
        <p14:creationId xmlns:p14="http://schemas.microsoft.com/office/powerpoint/2010/main" val="15850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50"/>
          <p:cNvSpPr>
            <a:spLocks noGrp="1" noChangeArrowheads="1"/>
          </p:cNvSpPr>
          <p:nvPr>
            <p:ph type="dt" sz="half" idx="10"/>
          </p:nvPr>
        </p:nvSpPr>
        <p:spPr>
          <a:ln/>
        </p:spPr>
        <p:txBody>
          <a:bodyPr/>
          <a:lstStyle>
            <a:lvl1pPr>
              <a:defRPr/>
            </a:lvl1pPr>
          </a:lstStyle>
          <a:p>
            <a:pPr>
              <a:defRPr/>
            </a:pPr>
            <a:fld id="{5D3514F2-204B-4DA6-93B1-884CDFFBAFE4}" type="datetime1">
              <a:rPr lang="zh-CN" altLang="en-US"/>
              <a:pPr>
                <a:defRPr/>
              </a:pPr>
              <a:t>2020/10/22</a:t>
            </a:fld>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150BAE8-1531-4133-96A2-F7EBFFB609FA}" type="slidenum">
              <a:rPr lang="en-US" altLang="zh-CN"/>
              <a:pPr>
                <a:defRPr/>
              </a:pPr>
              <a:t>‹#›</a:t>
            </a:fld>
            <a:endParaRPr lang="en-US" altLang="zh-CN"/>
          </a:p>
        </p:txBody>
      </p:sp>
    </p:spTree>
    <p:extLst>
      <p:ext uri="{BB962C8B-B14F-4D97-AF65-F5344CB8AC3E}">
        <p14:creationId xmlns:p14="http://schemas.microsoft.com/office/powerpoint/2010/main" val="396239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fld id="{988FA8AA-EF32-49F2-AC59-F6147F95B17E}" type="datetime1">
              <a:rPr lang="zh-CN" altLang="en-US"/>
              <a:pPr>
                <a:defRPr/>
              </a:pPr>
              <a:t>2020/10/22</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E5E892F7-D653-4DCE-91AB-E1361BB08236}" type="slidenum">
              <a:rPr lang="en-US" altLang="zh-CN"/>
              <a:pPr>
                <a:defRPr/>
              </a:pPr>
              <a:t>‹#›</a:t>
            </a:fld>
            <a:endParaRPr lang="en-US" altLang="zh-CN"/>
          </a:p>
        </p:txBody>
      </p:sp>
    </p:spTree>
    <p:extLst>
      <p:ext uri="{BB962C8B-B14F-4D97-AF65-F5344CB8AC3E}">
        <p14:creationId xmlns:p14="http://schemas.microsoft.com/office/powerpoint/2010/main" val="248656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fld id="{87A10F64-557B-43B3-9A81-48F0A2626115}" type="datetime1">
              <a:rPr lang="zh-CN" altLang="en-US"/>
              <a:pPr>
                <a:defRPr/>
              </a:pPr>
              <a:t>2020/10/22</a:t>
            </a:fld>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59E74A86-6FB4-45CD-9871-191EE70C423F}" type="slidenum">
              <a:rPr lang="en-US" altLang="zh-CN"/>
              <a:pPr>
                <a:defRPr/>
              </a:pPr>
              <a:t>‹#›</a:t>
            </a:fld>
            <a:endParaRPr lang="en-US" altLang="zh-CN"/>
          </a:p>
        </p:txBody>
      </p:sp>
    </p:spTree>
    <p:extLst>
      <p:ext uri="{BB962C8B-B14F-4D97-AF65-F5344CB8AC3E}">
        <p14:creationId xmlns:p14="http://schemas.microsoft.com/office/powerpoint/2010/main" val="308806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fld id="{1902C915-CD0B-4F1A-9B96-2FE8D0F48BCA}" type="datetime1">
              <a:rPr lang="zh-CN" altLang="en-US"/>
              <a:pPr>
                <a:defRPr/>
              </a:pPr>
              <a:t>2020/10/22</a:t>
            </a:fld>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CE2EDB53-844E-4F1C-9873-5B817E14B715}" type="slidenum">
              <a:rPr lang="en-US" altLang="zh-CN"/>
              <a:pPr>
                <a:defRPr/>
              </a:pPr>
              <a:t>‹#›</a:t>
            </a:fld>
            <a:endParaRPr lang="en-US" altLang="zh-CN"/>
          </a:p>
        </p:txBody>
      </p:sp>
    </p:spTree>
    <p:extLst>
      <p:ext uri="{BB962C8B-B14F-4D97-AF65-F5344CB8AC3E}">
        <p14:creationId xmlns:p14="http://schemas.microsoft.com/office/powerpoint/2010/main" val="397938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fld id="{E0DED20F-5BFB-4DBF-A863-C4D592656967}" type="datetime1">
              <a:rPr lang="zh-CN" altLang="en-US"/>
              <a:pPr>
                <a:defRPr/>
              </a:pPr>
              <a:t>2020/10/22</a:t>
            </a:fld>
            <a:endParaRPr lang="zh-CN"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44F6F0AD-C4DA-4780-8CC8-17604921DA0E}" type="slidenum">
              <a:rPr lang="en-US" altLang="zh-CN"/>
              <a:pPr>
                <a:defRPr/>
              </a:pPr>
              <a:t>‹#›</a:t>
            </a:fld>
            <a:endParaRPr lang="en-US" altLang="zh-CN"/>
          </a:p>
        </p:txBody>
      </p:sp>
    </p:spTree>
    <p:extLst>
      <p:ext uri="{BB962C8B-B14F-4D97-AF65-F5344CB8AC3E}">
        <p14:creationId xmlns:p14="http://schemas.microsoft.com/office/powerpoint/2010/main" val="209212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E49D41D7-0CE1-4859-97DD-3E1839670BD4}" type="datetime1">
              <a:rPr lang="zh-CN" altLang="en-US"/>
              <a:pPr>
                <a:defRPr/>
              </a:pPr>
              <a:t>2020/10/22</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F75B3E2C-A6DE-4478-BBD5-1030605B2A45}" type="slidenum">
              <a:rPr lang="en-US" altLang="zh-CN"/>
              <a:pPr>
                <a:defRPr/>
              </a:pPr>
              <a:t>‹#›</a:t>
            </a:fld>
            <a:endParaRPr lang="en-US" altLang="zh-CN"/>
          </a:p>
        </p:txBody>
      </p:sp>
    </p:spTree>
    <p:extLst>
      <p:ext uri="{BB962C8B-B14F-4D97-AF65-F5344CB8AC3E}">
        <p14:creationId xmlns:p14="http://schemas.microsoft.com/office/powerpoint/2010/main" val="400054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50"/>
          <p:cNvSpPr>
            <a:spLocks noGrp="1" noChangeArrowheads="1"/>
          </p:cNvSpPr>
          <p:nvPr>
            <p:ph type="dt" sz="half" idx="10"/>
          </p:nvPr>
        </p:nvSpPr>
        <p:spPr>
          <a:ln/>
        </p:spPr>
        <p:txBody>
          <a:bodyPr/>
          <a:lstStyle>
            <a:lvl1pPr>
              <a:defRPr/>
            </a:lvl1pPr>
          </a:lstStyle>
          <a:p>
            <a:pPr>
              <a:defRPr/>
            </a:pPr>
            <a:fld id="{099D92B8-DE8D-4C94-ACCC-82797543B539}" type="datetime1">
              <a:rPr lang="zh-CN" altLang="en-US"/>
              <a:pPr>
                <a:defRPr/>
              </a:pPr>
              <a:t>2020/10/22</a:t>
            </a:fld>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07925FB2-B4E2-417D-AD57-C08E547186AF}" type="slidenum">
              <a:rPr lang="en-US" altLang="zh-CN"/>
              <a:pPr>
                <a:defRPr/>
              </a:pPr>
              <a:t>‹#›</a:t>
            </a:fld>
            <a:endParaRPr lang="en-US" altLang="zh-CN"/>
          </a:p>
        </p:txBody>
      </p:sp>
    </p:spTree>
    <p:extLst>
      <p:ext uri="{BB962C8B-B14F-4D97-AF65-F5344CB8AC3E}">
        <p14:creationId xmlns:p14="http://schemas.microsoft.com/office/powerpoint/2010/main" val="324315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3143 h 60"/>
                <a:gd name="T4" fmla="*/ 3035 w 4"/>
                <a:gd name="T5" fmla="*/ 13143 h 60"/>
                <a:gd name="T6" fmla="*/ 3035 w 4"/>
                <a:gd name="T7" fmla="*/ 0 h 60"/>
                <a:gd name="T8" fmla="*/ 0 w 4"/>
                <a:gd name="T9" fmla="*/ 0 h 60"/>
                <a:gd name="T10" fmla="*/ 0 w 4"/>
                <a:gd name="T11" fmla="*/ 26418 h 60"/>
                <a:gd name="T12" fmla="*/ 0 w 4"/>
                <a:gd name="T13" fmla="*/ 39535 h 60"/>
                <a:gd name="T14" fmla="*/ 3035 w 4"/>
                <a:gd name="T15" fmla="*/ 39535 h 60"/>
                <a:gd name="T16" fmla="*/ 3035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3009 h 60"/>
                <a:gd name="T4" fmla="*/ 3035 w 4"/>
                <a:gd name="T5" fmla="*/ 13009 h 60"/>
                <a:gd name="T6" fmla="*/ 3035 w 4"/>
                <a:gd name="T7" fmla="*/ 0 h 60"/>
                <a:gd name="T8" fmla="*/ 0 w 4"/>
                <a:gd name="T9" fmla="*/ 0 h 60"/>
                <a:gd name="T10" fmla="*/ 0 w 4"/>
                <a:gd name="T11" fmla="*/ 26013 h 60"/>
                <a:gd name="T12" fmla="*/ 0 w 4"/>
                <a:gd name="T13" fmla="*/ 39021 h 60"/>
                <a:gd name="T14" fmla="*/ 3035 w 4"/>
                <a:gd name="T15" fmla="*/ 39021 h 60"/>
                <a:gd name="T16" fmla="*/ 3035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3143 h 60"/>
                <a:gd name="T4" fmla="*/ 2500 w 4"/>
                <a:gd name="T5" fmla="*/ 13143 h 60"/>
                <a:gd name="T6" fmla="*/ 2500 w 4"/>
                <a:gd name="T7" fmla="*/ 0 h 60"/>
                <a:gd name="T8" fmla="*/ 0 w 4"/>
                <a:gd name="T9" fmla="*/ 0 h 60"/>
                <a:gd name="T10" fmla="*/ 0 w 4"/>
                <a:gd name="T11" fmla="*/ 26418 h 60"/>
                <a:gd name="T12" fmla="*/ 0 w 4"/>
                <a:gd name="T13" fmla="*/ 39535 h 60"/>
                <a:gd name="T14" fmla="*/ 2500 w 4"/>
                <a:gd name="T15" fmla="*/ 39535 h 60"/>
                <a:gd name="T16" fmla="*/ 2500 w 4"/>
                <a:gd name="T17" fmla="*/ 26418 h 60"/>
                <a:gd name="T18" fmla="*/ 0 w 4"/>
                <a:gd name="T19" fmla="*/ 2641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3009 h 60"/>
                <a:gd name="T4" fmla="*/ 2500 w 4"/>
                <a:gd name="T5" fmla="*/ 13009 h 60"/>
                <a:gd name="T6" fmla="*/ 2500 w 4"/>
                <a:gd name="T7" fmla="*/ 0 h 60"/>
                <a:gd name="T8" fmla="*/ 0 w 4"/>
                <a:gd name="T9" fmla="*/ 0 h 60"/>
                <a:gd name="T10" fmla="*/ 0 w 4"/>
                <a:gd name="T11" fmla="*/ 26013 h 60"/>
                <a:gd name="T12" fmla="*/ 0 w 4"/>
                <a:gd name="T13" fmla="*/ 39021 h 60"/>
                <a:gd name="T14" fmla="*/ 2500 w 4"/>
                <a:gd name="T15" fmla="*/ 39021 h 60"/>
                <a:gd name="T16" fmla="*/ 2500 w 4"/>
                <a:gd name="T17" fmla="*/ 26013 h 60"/>
                <a:gd name="T18" fmla="*/ 0 w 4"/>
                <a:gd name="T19" fmla="*/ 2601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625 h 2"/>
                <a:gd name="T2" fmla="*/ 0 w 4"/>
                <a:gd name="T3" fmla="*/ 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9423 w 41"/>
                <a:gd name="T1" fmla="*/ 7918 h 16"/>
                <a:gd name="T2" fmla="*/ 24062 w 41"/>
                <a:gd name="T3" fmla="*/ 6612 h 16"/>
                <a:gd name="T4" fmla="*/ 24699 w 41"/>
                <a:gd name="T5" fmla="*/ 5974 h 16"/>
                <a:gd name="T6" fmla="*/ 20215 w 41"/>
                <a:gd name="T7" fmla="*/ 643 h 16"/>
                <a:gd name="T8" fmla="*/ 5150 w 41"/>
                <a:gd name="T9" fmla="*/ 7280 h 16"/>
                <a:gd name="T10" fmla="*/ 19423 w 41"/>
                <a:gd name="T11" fmla="*/ 791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106569 w 210"/>
                <a:gd name="T1" fmla="*/ 101398 h 193"/>
                <a:gd name="T2" fmla="*/ 99459 w 210"/>
                <a:gd name="T3" fmla="*/ 81731 h 193"/>
                <a:gd name="T4" fmla="*/ 92859 w 210"/>
                <a:gd name="T5" fmla="*/ 64800 h 193"/>
                <a:gd name="T6" fmla="*/ 107874 w 210"/>
                <a:gd name="T7" fmla="*/ 60785 h 193"/>
                <a:gd name="T8" fmla="*/ 95443 w 210"/>
                <a:gd name="T9" fmla="*/ 53680 h 193"/>
                <a:gd name="T10" fmla="*/ 102680 w 210"/>
                <a:gd name="T11" fmla="*/ 54317 h 193"/>
                <a:gd name="T12" fmla="*/ 102680 w 210"/>
                <a:gd name="T13" fmla="*/ 50302 h 193"/>
                <a:gd name="T14" fmla="*/ 88333 w 210"/>
                <a:gd name="T15" fmla="*/ 50944 h 193"/>
                <a:gd name="T16" fmla="*/ 83681 w 210"/>
                <a:gd name="T17" fmla="*/ 81731 h 193"/>
                <a:gd name="T18" fmla="*/ 81096 w 210"/>
                <a:gd name="T19" fmla="*/ 54954 h 193"/>
                <a:gd name="T20" fmla="*/ 77212 w 210"/>
                <a:gd name="T21" fmla="*/ 43834 h 193"/>
                <a:gd name="T22" fmla="*/ 81096 w 210"/>
                <a:gd name="T23" fmla="*/ 33371 h 193"/>
                <a:gd name="T24" fmla="*/ 79154 w 210"/>
                <a:gd name="T25" fmla="*/ 24193 h 193"/>
                <a:gd name="T26" fmla="*/ 77850 w 210"/>
                <a:gd name="T27" fmla="*/ 15651 h 193"/>
                <a:gd name="T28" fmla="*/ 86391 w 210"/>
                <a:gd name="T29" fmla="*/ 25472 h 193"/>
                <a:gd name="T30" fmla="*/ 97517 w 210"/>
                <a:gd name="T31" fmla="*/ 11763 h 193"/>
                <a:gd name="T32" fmla="*/ 96086 w 210"/>
                <a:gd name="T33" fmla="*/ 23525 h 193"/>
                <a:gd name="T34" fmla="*/ 93502 w 210"/>
                <a:gd name="T35" fmla="*/ 31429 h 193"/>
                <a:gd name="T36" fmla="*/ 94164 w 210"/>
                <a:gd name="T37" fmla="*/ 43834 h 193"/>
                <a:gd name="T38" fmla="*/ 130100 w 210"/>
                <a:gd name="T39" fmla="*/ 18999 h 193"/>
                <a:gd name="T40" fmla="*/ 58845 w 210"/>
                <a:gd name="T41" fmla="*/ 637 h 193"/>
                <a:gd name="T42" fmla="*/ 36599 w 210"/>
                <a:gd name="T43" fmla="*/ 5168 h 193"/>
                <a:gd name="T44" fmla="*/ 55624 w 210"/>
                <a:gd name="T45" fmla="*/ 7879 h 193"/>
                <a:gd name="T46" fmla="*/ 39183 w 210"/>
                <a:gd name="T47" fmla="*/ 14347 h 193"/>
                <a:gd name="T48" fmla="*/ 37903 w 210"/>
                <a:gd name="T49" fmla="*/ 18999 h 193"/>
                <a:gd name="T50" fmla="*/ 24831 w 210"/>
                <a:gd name="T51" fmla="*/ 11125 h 193"/>
                <a:gd name="T52" fmla="*/ 8542 w 210"/>
                <a:gd name="T53" fmla="*/ 75263 h 193"/>
                <a:gd name="T54" fmla="*/ 39845 w 210"/>
                <a:gd name="T55" fmla="*/ 95441 h 193"/>
                <a:gd name="T56" fmla="*/ 29488 w 210"/>
                <a:gd name="T57" fmla="*/ 87026 h 193"/>
                <a:gd name="T58" fmla="*/ 22889 w 210"/>
                <a:gd name="T59" fmla="*/ 94798 h 193"/>
                <a:gd name="T60" fmla="*/ 20947 w 210"/>
                <a:gd name="T61" fmla="*/ 83673 h 193"/>
                <a:gd name="T62" fmla="*/ 30125 w 210"/>
                <a:gd name="T63" fmla="*/ 56259 h 193"/>
                <a:gd name="T64" fmla="*/ 43835 w 210"/>
                <a:gd name="T65" fmla="*/ 54317 h 193"/>
                <a:gd name="T66" fmla="*/ 46445 w 210"/>
                <a:gd name="T67" fmla="*/ 62064 h 193"/>
                <a:gd name="T68" fmla="*/ 39845 w 210"/>
                <a:gd name="T69" fmla="*/ 79147 h 193"/>
                <a:gd name="T70" fmla="*/ 59487 w 210"/>
                <a:gd name="T71" fmla="*/ 117686 h 193"/>
                <a:gd name="T72" fmla="*/ 121710 w 210"/>
                <a:gd name="T73" fmla="*/ 108508 h 193"/>
                <a:gd name="T74" fmla="*/ 119000 w 210"/>
                <a:gd name="T75" fmla="*/ 43192 h 193"/>
                <a:gd name="T76" fmla="*/ 107874 w 210"/>
                <a:gd name="T77" fmla="*/ 39177 h 193"/>
                <a:gd name="T78" fmla="*/ 73860 w 210"/>
                <a:gd name="T79" fmla="*/ 39844 h 193"/>
                <a:gd name="T80" fmla="*/ 70613 w 210"/>
                <a:gd name="T81" fmla="*/ 56901 h 193"/>
                <a:gd name="T82" fmla="*/ 74628 w 210"/>
                <a:gd name="T83" fmla="*/ 32709 h 193"/>
                <a:gd name="T84" fmla="*/ 58208 w 210"/>
                <a:gd name="T85" fmla="*/ 16931 h 193"/>
                <a:gd name="T86" fmla="*/ 68666 w 210"/>
                <a:gd name="T87" fmla="*/ 22888 h 193"/>
                <a:gd name="T88" fmla="*/ 39845 w 210"/>
                <a:gd name="T89" fmla="*/ 47081 h 193"/>
                <a:gd name="T90" fmla="*/ 15652 w 210"/>
                <a:gd name="T91" fmla="*/ 24193 h 193"/>
                <a:gd name="T92" fmla="*/ 44498 w 210"/>
                <a:gd name="T93" fmla="*/ 26135 h 193"/>
                <a:gd name="T94" fmla="*/ 51740 w 210"/>
                <a:gd name="T95" fmla="*/ 26135 h 193"/>
                <a:gd name="T96" fmla="*/ 70613 w 210"/>
                <a:gd name="T97" fmla="*/ 29487 h 193"/>
                <a:gd name="T98" fmla="*/ 64807 w 210"/>
                <a:gd name="T99" fmla="*/ 60785 h 193"/>
                <a:gd name="T100" fmla="*/ 60792 w 210"/>
                <a:gd name="T101" fmla="*/ 33371 h 193"/>
                <a:gd name="T102" fmla="*/ 39845 w 210"/>
                <a:gd name="T103" fmla="*/ 47081 h 193"/>
                <a:gd name="T104" fmla="*/ 52377 w 210"/>
                <a:gd name="T105" fmla="*/ 53680 h 193"/>
                <a:gd name="T106" fmla="*/ 57545 w 210"/>
                <a:gd name="T107" fmla="*/ 37897 h 193"/>
                <a:gd name="T108" fmla="*/ 66724 w 210"/>
                <a:gd name="T109" fmla="*/ 94798 h 193"/>
                <a:gd name="T110" fmla="*/ 53682 w 210"/>
                <a:gd name="T111" fmla="*/ 62732 h 193"/>
                <a:gd name="T112" fmla="*/ 76570 w 210"/>
                <a:gd name="T113" fmla="*/ 6933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9187 w 17"/>
                <a:gd name="T1" fmla="*/ 3458 h 20"/>
                <a:gd name="T2" fmla="*/ 5964 w 17"/>
                <a:gd name="T3" fmla="*/ 13525 h 20"/>
                <a:gd name="T4" fmla="*/ 9187 w 17"/>
                <a:gd name="T5" fmla="*/ 3458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4545 w 15"/>
                <a:gd name="T1" fmla="*/ 6392 h 27"/>
                <a:gd name="T2" fmla="*/ 2594 w 15"/>
                <a:gd name="T3" fmla="*/ 16113 h 27"/>
                <a:gd name="T4" fmla="*/ 9885 w 15"/>
                <a:gd name="T5" fmla="*/ 10351 h 27"/>
                <a:gd name="T6" fmla="*/ 8573 w 15"/>
                <a:gd name="T7" fmla="*/ 5097 h 27"/>
                <a:gd name="T8" fmla="*/ 4545 w 15"/>
                <a:gd name="T9" fmla="*/ 639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6345 w 48"/>
                <a:gd name="T1" fmla="*/ 1271 h 23"/>
                <a:gd name="T2" fmla="*/ 5974 w 48"/>
                <a:gd name="T3" fmla="*/ 635 h 23"/>
                <a:gd name="T4" fmla="*/ 643 w 48"/>
                <a:gd name="T5" fmla="*/ 5775 h 23"/>
                <a:gd name="T6" fmla="*/ 14403 w 48"/>
                <a:gd name="T7" fmla="*/ 13607 h 23"/>
                <a:gd name="T8" fmla="*/ 22321 w 48"/>
                <a:gd name="T9" fmla="*/ 12947 h 23"/>
                <a:gd name="T10" fmla="*/ 26345 w 48"/>
                <a:gd name="T11" fmla="*/ 12311 h 23"/>
                <a:gd name="T12" fmla="*/ 26345 w 48"/>
                <a:gd name="T13" fmla="*/ 127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5652 w 35"/>
                <a:gd name="T1" fmla="*/ 1304 h 37"/>
                <a:gd name="T2" fmla="*/ 7237 w 35"/>
                <a:gd name="T3" fmla="*/ 1304 h 37"/>
                <a:gd name="T4" fmla="*/ 2584 w 35"/>
                <a:gd name="T5" fmla="*/ 13029 h 37"/>
                <a:gd name="T6" fmla="*/ 18362 w 35"/>
                <a:gd name="T7" fmla="*/ 14328 h 37"/>
                <a:gd name="T8" fmla="*/ 15652 w 35"/>
                <a:gd name="T9" fmla="*/ 130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3221 w 35"/>
                <a:gd name="T1" fmla="*/ 0 h 7"/>
                <a:gd name="T2" fmla="*/ 9184 w 35"/>
                <a:gd name="T3" fmla="*/ 3543 h 7"/>
                <a:gd name="T4" fmla="*/ 3221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4714 w 27"/>
                <a:gd name="T1" fmla="*/ 8561 h 16"/>
                <a:gd name="T2" fmla="*/ 16582 w 27"/>
                <a:gd name="T3" fmla="*/ 3898 h 16"/>
                <a:gd name="T4" fmla="*/ 11224 w 27"/>
                <a:gd name="T5" fmla="*/ 643 h 16"/>
                <a:gd name="T6" fmla="*/ 4714 w 27"/>
                <a:gd name="T7" fmla="*/ 7280 h 16"/>
                <a:gd name="T8" fmla="*/ 4714 w 27"/>
                <a:gd name="T9" fmla="*/ 856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6289 w 35"/>
                <a:gd name="T1" fmla="*/ 3890 h 17"/>
                <a:gd name="T2" fmla="*/ 5168 w 35"/>
                <a:gd name="T3" fmla="*/ 6602 h 17"/>
                <a:gd name="T4" fmla="*/ 3889 w 35"/>
                <a:gd name="T5" fmla="*/ 8549 h 17"/>
                <a:gd name="T6" fmla="*/ 17725 w 35"/>
                <a:gd name="T7" fmla="*/ 7907 h 17"/>
                <a:gd name="T8" fmla="*/ 16289 w 35"/>
                <a:gd name="T9" fmla="*/ 389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6182 w 49"/>
                <a:gd name="T1" fmla="*/ 1875 h 12"/>
                <a:gd name="T2" fmla="*/ 19061 w 49"/>
                <a:gd name="T3" fmla="*/ 625 h 12"/>
                <a:gd name="T4" fmla="*/ 4535 w 49"/>
                <a:gd name="T5" fmla="*/ 0 h 12"/>
                <a:gd name="T6" fmla="*/ 1306 w 49"/>
                <a:gd name="T7" fmla="*/ 3125 h 12"/>
                <a:gd name="T8" fmla="*/ 13088 w 49"/>
                <a:gd name="T9" fmla="*/ 5000 h 12"/>
                <a:gd name="T10" fmla="*/ 26971 w 49"/>
                <a:gd name="T11" fmla="*/ 5000 h 12"/>
                <a:gd name="T12" fmla="*/ 26182 w 49"/>
                <a:gd name="T13" fmla="*/ 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24573 w 40"/>
                <a:gd name="T1" fmla="*/ 1324 h 11"/>
                <a:gd name="T2" fmla="*/ 17255 w 40"/>
                <a:gd name="T3" fmla="*/ 2642 h 11"/>
                <a:gd name="T4" fmla="*/ 8628 w 40"/>
                <a:gd name="T5" fmla="*/ 1970 h 11"/>
                <a:gd name="T6" fmla="*/ 645 w 40"/>
                <a:gd name="T7" fmla="*/ 1324 h 11"/>
                <a:gd name="T8" fmla="*/ 23259 w 40"/>
                <a:gd name="T9" fmla="*/ 5417 h 11"/>
                <a:gd name="T10" fmla="*/ 24573 w 40"/>
                <a:gd name="T11" fmla="*/ 132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8150 w 41"/>
                <a:gd name="T1" fmla="*/ 5964 h 34"/>
                <a:gd name="T2" fmla="*/ 8487 w 41"/>
                <a:gd name="T3" fmla="*/ 3890 h 34"/>
                <a:gd name="T4" fmla="*/ 2575 w 41"/>
                <a:gd name="T5" fmla="*/ 9829 h 34"/>
                <a:gd name="T6" fmla="*/ 636 w 41"/>
                <a:gd name="T7" fmla="*/ 12440 h 34"/>
                <a:gd name="T8" fmla="*/ 5786 w 41"/>
                <a:gd name="T9" fmla="*/ 12440 h 34"/>
                <a:gd name="T10" fmla="*/ 11062 w 41"/>
                <a:gd name="T11" fmla="*/ 17736 h 34"/>
                <a:gd name="T12" fmla="*/ 13637 w 41"/>
                <a:gd name="T13" fmla="*/ 19679 h 34"/>
                <a:gd name="T14" fmla="*/ 18787 w 41"/>
                <a:gd name="T15" fmla="*/ 12440 h 34"/>
                <a:gd name="T16" fmla="*/ 25365 w 41"/>
                <a:gd name="T17" fmla="*/ 12440 h 34"/>
                <a:gd name="T18" fmla="*/ 18150 w 41"/>
                <a:gd name="T19" fmla="*/ 5964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4198 w 25"/>
                <a:gd name="T1" fmla="*/ 1272 h 63"/>
                <a:gd name="T2" fmla="*/ 11658 w 25"/>
                <a:gd name="T3" fmla="*/ 11059 h 63"/>
                <a:gd name="T4" fmla="*/ 4470 w 25"/>
                <a:gd name="T5" fmla="*/ 12993 h 63"/>
                <a:gd name="T6" fmla="*/ 4470 w 25"/>
                <a:gd name="T7" fmla="*/ 14931 h 63"/>
                <a:gd name="T8" fmla="*/ 10997 w 25"/>
                <a:gd name="T9" fmla="*/ 22114 h 63"/>
                <a:gd name="T10" fmla="*/ 7671 w 25"/>
                <a:gd name="T11" fmla="*/ 29200 h 63"/>
                <a:gd name="T12" fmla="*/ 0 w 25"/>
                <a:gd name="T13" fmla="*/ 35747 h 63"/>
                <a:gd name="T14" fmla="*/ 3200 w 25"/>
                <a:gd name="T15" fmla="*/ 37680 h 63"/>
                <a:gd name="T16" fmla="*/ 10362 w 25"/>
                <a:gd name="T17" fmla="*/ 40255 h 63"/>
                <a:gd name="T18" fmla="*/ 14858 w 25"/>
                <a:gd name="T19" fmla="*/ 37044 h 63"/>
                <a:gd name="T20" fmla="*/ 16128 w 25"/>
                <a:gd name="T21" fmla="*/ 9121 h 63"/>
                <a:gd name="T22" fmla="*/ 16128 w 25"/>
                <a:gd name="T23" fmla="*/ 1272 h 63"/>
                <a:gd name="T24" fmla="*/ 14198 w 25"/>
                <a:gd name="T25" fmla="*/ 127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644 w 546"/>
                <a:gd name="T1" fmla="*/ 296 h 497"/>
                <a:gd name="T2" fmla="*/ 784 w 546"/>
                <a:gd name="T3" fmla="*/ 5040 h 497"/>
                <a:gd name="T4" fmla="*/ 1789 w 546"/>
                <a:gd name="T5" fmla="*/ 27928 h 497"/>
                <a:gd name="T6" fmla="*/ 3849 w 546"/>
                <a:gd name="T7" fmla="*/ 32481 h 497"/>
                <a:gd name="T8" fmla="*/ 11247 w 546"/>
                <a:gd name="T9" fmla="*/ 34243 h 497"/>
                <a:gd name="T10" fmla="*/ 14538 w 546"/>
                <a:gd name="T11" fmla="*/ 35169 h 497"/>
                <a:gd name="T12" fmla="*/ 37007 w 546"/>
                <a:gd name="T13" fmla="*/ 33752 h 497"/>
                <a:gd name="T14" fmla="*/ 37945 w 546"/>
                <a:gd name="T15" fmla="*/ 11869 h 497"/>
                <a:gd name="T16" fmla="*/ 26274 w 546"/>
                <a:gd name="T17" fmla="*/ 1129 h 497"/>
                <a:gd name="T18" fmla="*/ 17719 w 546"/>
                <a:gd name="T19" fmla="*/ 2056 h 497"/>
                <a:gd name="T20" fmla="*/ 14091 w 546"/>
                <a:gd name="T21" fmla="*/ 784 h 497"/>
                <a:gd name="T22" fmla="*/ 10759 w 546"/>
                <a:gd name="T23" fmla="*/ 142 h 497"/>
                <a:gd name="T24" fmla="*/ 1644 w 546"/>
                <a:gd name="T25" fmla="*/ 29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46292 w 97"/>
                  <a:gd name="T1" fmla="*/ 16269 h 37"/>
                  <a:gd name="T2" fmla="*/ 59305 w 97"/>
                  <a:gd name="T3" fmla="*/ 13029 h 37"/>
                  <a:gd name="T4" fmla="*/ 59942 w 97"/>
                  <a:gd name="T5" fmla="*/ 11114 h 37"/>
                  <a:gd name="T6" fmla="*/ 57365 w 97"/>
                  <a:gd name="T7" fmla="*/ 0 h 37"/>
                  <a:gd name="T8" fmla="*/ 16231 w 97"/>
                  <a:gd name="T9" fmla="*/ 0 h 37"/>
                  <a:gd name="T10" fmla="*/ 6582 w 97"/>
                  <a:gd name="T11" fmla="*/ 14328 h 37"/>
                  <a:gd name="T12" fmla="*/ 46292 w 97"/>
                  <a:gd name="T13" fmla="*/ 162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329410 w 585"/>
                  <a:gd name="T1" fmla="*/ 637 h 534"/>
                  <a:gd name="T2" fmla="*/ 102650 w 585"/>
                  <a:gd name="T3" fmla="*/ 0 h 534"/>
                  <a:gd name="T4" fmla="*/ 147116 w 585"/>
                  <a:gd name="T5" fmla="*/ 13692 h 534"/>
                  <a:gd name="T6" fmla="*/ 113774 w 585"/>
                  <a:gd name="T7" fmla="*/ 25443 h 534"/>
                  <a:gd name="T8" fmla="*/ 135355 w 585"/>
                  <a:gd name="T9" fmla="*/ 46343 h 534"/>
                  <a:gd name="T10" fmla="*/ 48349 w 585"/>
                  <a:gd name="T11" fmla="*/ 39110 h 534"/>
                  <a:gd name="T12" fmla="*/ 16924 w 585"/>
                  <a:gd name="T13" fmla="*/ 41051 h 534"/>
                  <a:gd name="T14" fmla="*/ 130061 w 585"/>
                  <a:gd name="T15" fmla="*/ 317769 h 534"/>
                  <a:gd name="T16" fmla="*/ 94115 w 585"/>
                  <a:gd name="T17" fmla="*/ 222607 h 534"/>
                  <a:gd name="T18" fmla="*/ 68646 w 585"/>
                  <a:gd name="T19" fmla="*/ 245321 h 534"/>
                  <a:gd name="T20" fmla="*/ 61410 w 585"/>
                  <a:gd name="T21" fmla="*/ 283921 h 534"/>
                  <a:gd name="T22" fmla="*/ 81049 w 585"/>
                  <a:gd name="T23" fmla="*/ 172898 h 534"/>
                  <a:gd name="T24" fmla="*/ 100071 w 585"/>
                  <a:gd name="T25" fmla="*/ 148753 h 534"/>
                  <a:gd name="T26" fmla="*/ 136660 w 585"/>
                  <a:gd name="T27" fmla="*/ 154682 h 534"/>
                  <a:gd name="T28" fmla="*/ 122952 w 585"/>
                  <a:gd name="T29" fmla="*/ 199746 h 534"/>
                  <a:gd name="T30" fmla="*/ 125535 w 585"/>
                  <a:gd name="T31" fmla="*/ 257709 h 534"/>
                  <a:gd name="T32" fmla="*/ 336646 w 585"/>
                  <a:gd name="T33" fmla="*/ 315187 h 534"/>
                  <a:gd name="T34" fmla="*/ 296837 w 585"/>
                  <a:gd name="T35" fmla="*/ 278629 h 534"/>
                  <a:gd name="T36" fmla="*/ 277814 w 585"/>
                  <a:gd name="T37" fmla="*/ 225190 h 534"/>
                  <a:gd name="T38" fmla="*/ 258817 w 585"/>
                  <a:gd name="T39" fmla="*/ 176244 h 534"/>
                  <a:gd name="T40" fmla="*/ 300695 w 585"/>
                  <a:gd name="T41" fmla="*/ 167070 h 534"/>
                  <a:gd name="T42" fmla="*/ 266053 w 585"/>
                  <a:gd name="T43" fmla="*/ 145508 h 534"/>
                  <a:gd name="T44" fmla="*/ 286992 w 585"/>
                  <a:gd name="T45" fmla="*/ 147449 h 534"/>
                  <a:gd name="T46" fmla="*/ 286355 w 585"/>
                  <a:gd name="T47" fmla="*/ 136340 h 534"/>
                  <a:gd name="T48" fmla="*/ 245752 w 585"/>
                  <a:gd name="T49" fmla="*/ 137644 h 534"/>
                  <a:gd name="T50" fmla="*/ 233353 w 585"/>
                  <a:gd name="T51" fmla="*/ 223886 h 534"/>
                  <a:gd name="T52" fmla="*/ 226886 w 585"/>
                  <a:gd name="T53" fmla="*/ 150032 h 534"/>
                  <a:gd name="T54" fmla="*/ 216399 w 585"/>
                  <a:gd name="T55" fmla="*/ 118791 h 534"/>
                  <a:gd name="T56" fmla="*/ 226886 w 585"/>
                  <a:gd name="T57" fmla="*/ 88698 h 534"/>
                  <a:gd name="T58" fmla="*/ 221592 w 585"/>
                  <a:gd name="T59" fmla="*/ 64554 h 534"/>
                  <a:gd name="T60" fmla="*/ 216399 w 585"/>
                  <a:gd name="T61" fmla="*/ 40414 h 534"/>
                  <a:gd name="T62" fmla="*/ 241226 w 585"/>
                  <a:gd name="T63" fmla="*/ 67263 h 534"/>
                  <a:gd name="T64" fmla="*/ 271216 w 585"/>
                  <a:gd name="T65" fmla="*/ 30730 h 534"/>
                  <a:gd name="T66" fmla="*/ 267358 w 585"/>
                  <a:gd name="T67" fmla="*/ 61976 h 534"/>
                  <a:gd name="T68" fmla="*/ 262165 w 585"/>
                  <a:gd name="T69" fmla="*/ 84837 h 534"/>
                  <a:gd name="T70" fmla="*/ 262165 w 585"/>
                  <a:gd name="T71" fmla="*/ 118149 h 534"/>
                  <a:gd name="T72" fmla="*/ 364694 w 585"/>
                  <a:gd name="T73" fmla="*/ 118149 h 534"/>
                  <a:gd name="T74" fmla="*/ 362110 w 585"/>
                  <a:gd name="T75" fmla="*/ 49583 h 534"/>
                  <a:gd name="T76" fmla="*/ 162761 w 585"/>
                  <a:gd name="T77" fmla="*/ 45064 h 534"/>
                  <a:gd name="T78" fmla="*/ 191603 w 585"/>
                  <a:gd name="T79" fmla="*/ 60697 h 534"/>
                  <a:gd name="T80" fmla="*/ 111833 w 585"/>
                  <a:gd name="T81" fmla="*/ 127323 h 534"/>
                  <a:gd name="T82" fmla="*/ 45128 w 585"/>
                  <a:gd name="T83" fmla="*/ 63917 h 534"/>
                  <a:gd name="T84" fmla="*/ 124873 w 585"/>
                  <a:gd name="T85" fmla="*/ 69204 h 534"/>
                  <a:gd name="T86" fmla="*/ 143764 w 585"/>
                  <a:gd name="T87" fmla="*/ 68567 h 534"/>
                  <a:gd name="T88" fmla="*/ 197407 w 585"/>
                  <a:gd name="T89" fmla="*/ 79014 h 534"/>
                  <a:gd name="T90" fmla="*/ 180478 w 585"/>
                  <a:gd name="T91" fmla="*/ 167070 h 534"/>
                  <a:gd name="T92" fmla="*/ 169997 w 585"/>
                  <a:gd name="T93" fmla="*/ 89360 h 534"/>
                  <a:gd name="T94" fmla="*/ 111833 w 585"/>
                  <a:gd name="T95" fmla="*/ 127323 h 534"/>
                  <a:gd name="T96" fmla="*/ 145837 w 585"/>
                  <a:gd name="T97" fmla="*/ 146812 h 534"/>
                  <a:gd name="T98" fmla="*/ 161456 w 585"/>
                  <a:gd name="T99" fmla="*/ 103153 h 534"/>
                  <a:gd name="T100" fmla="*/ 213052 w 585"/>
                  <a:gd name="T101" fmla="*/ 190573 h 534"/>
                  <a:gd name="T102" fmla="*/ 140518 w 585"/>
                  <a:gd name="T103" fmla="*/ 209425 h 534"/>
                  <a:gd name="T104" fmla="*/ 201933 w 585"/>
                  <a:gd name="T105" fmla="*/ 180762 h 534"/>
                  <a:gd name="T106" fmla="*/ 207889 w 585"/>
                  <a:gd name="T107" fmla="*/ 86752 h 534"/>
                  <a:gd name="T108" fmla="*/ 204643 w 585"/>
                  <a:gd name="T109" fmla="*/ 139049 h 534"/>
                  <a:gd name="T110" fmla="*/ 195461 w 585"/>
                  <a:gd name="T111" fmla="*/ 94010 h 534"/>
                  <a:gd name="T112" fmla="*/ 331478 w 585"/>
                  <a:gd name="T113" fmla="*/ 116845 h 534"/>
                  <a:gd name="T114" fmla="*/ 301337 w 585"/>
                  <a:gd name="T115" fmla="*/ 10573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6362 w 47"/>
                  <a:gd name="T1" fmla="*/ 9809 h 56"/>
                  <a:gd name="T2" fmla="*/ 17794 w 47"/>
                  <a:gd name="T3" fmla="*/ 36522 h 56"/>
                  <a:gd name="T4" fmla="*/ 26362 w 47"/>
                  <a:gd name="T5" fmla="*/ 980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12536 w 41"/>
                  <a:gd name="T1" fmla="*/ 17545 h 75"/>
                  <a:gd name="T2" fmla="*/ 7955 w 41"/>
                  <a:gd name="T3" fmla="*/ 45045 h 75"/>
                  <a:gd name="T4" fmla="*/ 26507 w 41"/>
                  <a:gd name="T5" fmla="*/ 29289 h 75"/>
                  <a:gd name="T6" fmla="*/ 24554 w 41"/>
                  <a:gd name="T7" fmla="*/ 15605 h 75"/>
                  <a:gd name="T8" fmla="*/ 12536 w 41"/>
                  <a:gd name="T9" fmla="*/ 175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73435 w 135"/>
                  <a:gd name="T1" fmla="*/ 2574 h 63"/>
                  <a:gd name="T2" fmla="*/ 15663 w 135"/>
                  <a:gd name="T3" fmla="*/ 2574 h 63"/>
                  <a:gd name="T4" fmla="*/ 1305 w 135"/>
                  <a:gd name="T5" fmla="*/ 16203 h 63"/>
                  <a:gd name="T6" fmla="*/ 39366 w 135"/>
                  <a:gd name="T7" fmla="*/ 37680 h 63"/>
                  <a:gd name="T8" fmla="*/ 62942 w 135"/>
                  <a:gd name="T9" fmla="*/ 35111 h 63"/>
                  <a:gd name="T10" fmla="*/ 74073 w 135"/>
                  <a:gd name="T11" fmla="*/ 34470 h 63"/>
                  <a:gd name="T12" fmla="*/ 73435 w 135"/>
                  <a:gd name="T13" fmla="*/ 2574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43559 w 97"/>
                  <a:gd name="T1" fmla="*/ 3211 h 102"/>
                  <a:gd name="T2" fmla="*/ 20236 w 97"/>
                  <a:gd name="T3" fmla="*/ 3211 h 102"/>
                  <a:gd name="T4" fmla="*/ 7860 w 97"/>
                  <a:gd name="T5" fmla="*/ 37065 h 102"/>
                  <a:gd name="T6" fmla="*/ 51445 w 97"/>
                  <a:gd name="T7" fmla="*/ 40276 h 102"/>
                  <a:gd name="T8" fmla="*/ 43559 w 97"/>
                  <a:gd name="T9" fmla="*/ 3211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9858 w 99"/>
                  <a:gd name="T1" fmla="*/ 0 h 19"/>
                  <a:gd name="T2" fmla="*/ 26173 w 99"/>
                  <a:gd name="T3" fmla="*/ 9802 h 19"/>
                  <a:gd name="T4" fmla="*/ 9858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3779 w 76"/>
                  <a:gd name="T1" fmla="*/ 23977 h 47"/>
                  <a:gd name="T2" fmla="*/ 46139 w 76"/>
                  <a:gd name="T3" fmla="*/ 11033 h 47"/>
                  <a:gd name="T4" fmla="*/ 31590 w 76"/>
                  <a:gd name="T5" fmla="*/ 1931 h 47"/>
                  <a:gd name="T6" fmla="*/ 12472 w 76"/>
                  <a:gd name="T7" fmla="*/ 20649 h 47"/>
                  <a:gd name="T8" fmla="*/ 13779 w 76"/>
                  <a:gd name="T9" fmla="*/ 2397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47178 w 82"/>
                  <a:gd name="T1" fmla="*/ 3882 h 37"/>
                  <a:gd name="T2" fmla="*/ 15674 w 82"/>
                  <a:gd name="T3" fmla="*/ 11114 h 37"/>
                  <a:gd name="T4" fmla="*/ 11144 w 82"/>
                  <a:gd name="T5" fmla="*/ 16911 h 37"/>
                  <a:gd name="T6" fmla="*/ 49896 w 82"/>
                  <a:gd name="T7" fmla="*/ 14970 h 37"/>
                  <a:gd name="T8" fmla="*/ 53788 w 82"/>
                  <a:gd name="T9" fmla="*/ 13029 h 37"/>
                  <a:gd name="T10" fmla="*/ 53788 w 82"/>
                  <a:gd name="T11" fmla="*/ 0 h 37"/>
                  <a:gd name="T12" fmla="*/ 47178 w 82"/>
                  <a:gd name="T13" fmla="*/ 388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3712 w 138"/>
                  <a:gd name="T1" fmla="*/ 643 h 33"/>
                  <a:gd name="T2" fmla="*/ 5169 w 138"/>
                  <a:gd name="T3" fmla="*/ 9195 h 33"/>
                  <a:gd name="T4" fmla="*/ 37272 w 138"/>
                  <a:gd name="T5" fmla="*/ 14392 h 33"/>
                  <a:gd name="T6" fmla="*/ 76598 w 138"/>
                  <a:gd name="T7" fmla="*/ 15035 h 33"/>
                  <a:gd name="T8" fmla="*/ 74651 w 138"/>
                  <a:gd name="T9" fmla="*/ 5172 h 33"/>
                  <a:gd name="T10" fmla="*/ 53700 w 138"/>
                  <a:gd name="T11" fmla="*/ 1948 h 33"/>
                  <a:gd name="T12" fmla="*/ 13712 w 138"/>
                  <a:gd name="T13" fmla="*/ 64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64355 w 112"/>
                  <a:gd name="T1" fmla="*/ 12244 h 29"/>
                  <a:gd name="T2" fmla="*/ 67610 w 112"/>
                  <a:gd name="T3" fmla="*/ 2558 h 29"/>
                  <a:gd name="T4" fmla="*/ 48646 w 112"/>
                  <a:gd name="T5" fmla="*/ 6389 h 29"/>
                  <a:gd name="T6" fmla="*/ 23606 w 112"/>
                  <a:gd name="T7" fmla="*/ 3826 h 29"/>
                  <a:gd name="T8" fmla="*/ 1306 w 112"/>
                  <a:gd name="T9" fmla="*/ 2558 h 29"/>
                  <a:gd name="T10" fmla="*/ 64355 w 112"/>
                  <a:gd name="T11" fmla="*/ 1224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940 w 115"/>
                  <a:gd name="T1" fmla="*/ 34565 h 95"/>
                  <a:gd name="T2" fmla="*/ 16900 w 115"/>
                  <a:gd name="T3" fmla="*/ 35207 h 95"/>
                  <a:gd name="T4" fmla="*/ 32622 w 115"/>
                  <a:gd name="T5" fmla="*/ 50163 h 95"/>
                  <a:gd name="T6" fmla="*/ 38442 w 115"/>
                  <a:gd name="T7" fmla="*/ 54685 h 95"/>
                  <a:gd name="T8" fmla="*/ 52735 w 115"/>
                  <a:gd name="T9" fmla="*/ 33928 h 95"/>
                  <a:gd name="T10" fmla="*/ 72337 w 115"/>
                  <a:gd name="T11" fmla="*/ 33928 h 95"/>
                  <a:gd name="T12" fmla="*/ 51456 w 115"/>
                  <a:gd name="T13" fmla="*/ 17538 h 95"/>
                  <a:gd name="T14" fmla="*/ 24119 w 115"/>
                  <a:gd name="T15" fmla="*/ 10444 h 95"/>
                  <a:gd name="T16" fmla="*/ 7861 w 115"/>
                  <a:gd name="T17" fmla="*/ 26703 h 95"/>
                  <a:gd name="T18" fmla="*/ 1940 w 115"/>
                  <a:gd name="T19" fmla="*/ 3456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33457 w 65"/>
                  <a:gd name="T1" fmla="*/ 26070 h 169"/>
                  <a:gd name="T2" fmla="*/ 14400 w 65"/>
                  <a:gd name="T3" fmla="*/ 31997 h 169"/>
                  <a:gd name="T4" fmla="*/ 14400 w 65"/>
                  <a:gd name="T5" fmla="*/ 38455 h 169"/>
                  <a:gd name="T6" fmla="*/ 32819 w 65"/>
                  <a:gd name="T7" fmla="*/ 58704 h 169"/>
                  <a:gd name="T8" fmla="*/ 22316 w 65"/>
                  <a:gd name="T9" fmla="*/ 76911 h 169"/>
                  <a:gd name="T10" fmla="*/ 0 w 65"/>
                  <a:gd name="T11" fmla="*/ 96522 h 169"/>
                  <a:gd name="T12" fmla="*/ 11146 w 65"/>
                  <a:gd name="T13" fmla="*/ 101045 h 169"/>
                  <a:gd name="T14" fmla="*/ 30870 w 65"/>
                  <a:gd name="T15" fmla="*/ 108271 h 169"/>
                  <a:gd name="T16" fmla="*/ 41373 w 65"/>
                  <a:gd name="T17" fmla="*/ 105689 h 169"/>
                  <a:gd name="T18" fmla="*/ 42654 w 65"/>
                  <a:gd name="T19" fmla="*/ 0 h 169"/>
                  <a:gd name="T20" fmla="*/ 33457 w 65"/>
                  <a:gd name="T21" fmla="*/ 2607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F7A66F3-F761-4150-8A2A-EA7E245AEEA4}" type="datetime1">
              <a:rPr lang="zh-CN" altLang="en-US"/>
              <a:pPr>
                <a:defRPr/>
              </a:pPr>
              <a:t>2020/10/22</a:t>
            </a:fld>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39C428B4-363F-4E6C-A382-62AF2C431D8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23.wmf"/><Relationship Id="rId4" Type="http://schemas.openxmlformats.org/officeDocument/2006/relationships/oleObject" Target="../embeddings/oleObject19.bin"/><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8.xml"/><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8.bin"/><Relationship Id="rId1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3.bin"/><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9.emf"/><Relationship Id="rId5" Type="http://schemas.openxmlformats.org/officeDocument/2006/relationships/oleObject" Target="../embeddings/oleObject42.bin"/><Relationship Id="rId10" Type="http://schemas.openxmlformats.org/officeDocument/2006/relationships/image" Target="../media/image51.wmf"/><Relationship Id="rId4" Type="http://schemas.openxmlformats.org/officeDocument/2006/relationships/image" Target="../media/image48.emf"/><Relationship Id="rId9"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0.xml"/><Relationship Id="rId7"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5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5.bin"/></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62.wmf"/></Relationships>
</file>

<file path=ppt/slides/_rels/slide33.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0.bin"/><Relationship Id="rId5" Type="http://schemas.openxmlformats.org/officeDocument/2006/relationships/image" Target="../media/image65.wmf"/><Relationship Id="rId4" Type="http://schemas.openxmlformats.org/officeDocument/2006/relationships/oleObject" Target="../embeddings/oleObject59.bin"/></Relationships>
</file>

<file path=ppt/slides/_rels/slide34.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2.bin"/><Relationship Id="rId5" Type="http://schemas.openxmlformats.org/officeDocument/2006/relationships/image" Target="../media/image65.wmf"/><Relationship Id="rId4" Type="http://schemas.openxmlformats.org/officeDocument/2006/relationships/oleObject" Target="../embeddings/oleObject6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1.wmf"/><Relationship Id="rId5" Type="http://schemas.openxmlformats.org/officeDocument/2006/relationships/oleObject" Target="../embeddings/oleObject66.bin"/><Relationship Id="rId4" Type="http://schemas.openxmlformats.org/officeDocument/2006/relationships/image" Target="../media/image70.wmf"/></Relationships>
</file>

<file path=ppt/slides/_rels/slide39.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2.bin"/><Relationship Id="rId18" Type="http://schemas.openxmlformats.org/officeDocument/2006/relationships/image" Target="../media/image79.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6.wmf"/><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4.vml"/><Relationship Id="rId6" Type="http://schemas.openxmlformats.org/officeDocument/2006/relationships/image" Target="../media/image73.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75.wmf"/><Relationship Id="rId19" Type="http://schemas.openxmlformats.org/officeDocument/2006/relationships/oleObject" Target="../embeddings/oleObject75.bin"/><Relationship Id="rId4" Type="http://schemas.openxmlformats.org/officeDocument/2006/relationships/image" Target="../media/image72.wmf"/><Relationship Id="rId9" Type="http://schemas.openxmlformats.org/officeDocument/2006/relationships/oleObject" Target="../embeddings/oleObject70.bin"/><Relationship Id="rId14" Type="http://schemas.openxmlformats.org/officeDocument/2006/relationships/image" Target="../media/image7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11.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78.bin"/><Relationship Id="rId5" Type="http://schemas.openxmlformats.org/officeDocument/2006/relationships/image" Target="../media/image82.wmf"/><Relationship Id="rId4" Type="http://schemas.openxmlformats.org/officeDocument/2006/relationships/oleObject" Target="../embeddings/oleObject77.bin"/><Relationship Id="rId9" Type="http://schemas.openxmlformats.org/officeDocument/2006/relationships/image" Target="../media/image84.wmf"/></Relationships>
</file>

<file path=ppt/slides/_rels/slide42.xml.rels><?xml version="1.0" encoding="UTF-8" standalone="yes"?>
<Relationships xmlns="http://schemas.openxmlformats.org/package/2006/relationships"><Relationship Id="rId13" Type="http://schemas.openxmlformats.org/officeDocument/2006/relationships/image" Target="../media/image89.wmf"/><Relationship Id="rId18" Type="http://schemas.openxmlformats.org/officeDocument/2006/relationships/oleObject" Target="../embeddings/oleObject87.bin"/><Relationship Id="rId26" Type="http://schemas.openxmlformats.org/officeDocument/2006/relationships/oleObject" Target="../embeddings/oleObject91.bin"/><Relationship Id="rId39" Type="http://schemas.openxmlformats.org/officeDocument/2006/relationships/image" Target="../media/image102.wmf"/><Relationship Id="rId3" Type="http://schemas.openxmlformats.org/officeDocument/2006/relationships/notesSlide" Target="../notesSlides/notesSlide12.xml"/><Relationship Id="rId21" Type="http://schemas.openxmlformats.org/officeDocument/2006/relationships/image" Target="../media/image93.wmf"/><Relationship Id="rId34" Type="http://schemas.openxmlformats.org/officeDocument/2006/relationships/oleObject" Target="../embeddings/oleObject95.bin"/><Relationship Id="rId42" Type="http://schemas.openxmlformats.org/officeDocument/2006/relationships/oleObject" Target="../embeddings/oleObject99.bin"/><Relationship Id="rId47" Type="http://schemas.openxmlformats.org/officeDocument/2006/relationships/image" Target="../media/image106.wmf"/><Relationship Id="rId50" Type="http://schemas.openxmlformats.org/officeDocument/2006/relationships/oleObject" Target="../embeddings/oleObject103.bin"/><Relationship Id="rId7" Type="http://schemas.openxmlformats.org/officeDocument/2006/relationships/image" Target="../media/image86.wmf"/><Relationship Id="rId12" Type="http://schemas.openxmlformats.org/officeDocument/2006/relationships/oleObject" Target="../embeddings/oleObject84.bin"/><Relationship Id="rId17" Type="http://schemas.openxmlformats.org/officeDocument/2006/relationships/image" Target="../media/image91.wmf"/><Relationship Id="rId25" Type="http://schemas.openxmlformats.org/officeDocument/2006/relationships/image" Target="../media/image95.wmf"/><Relationship Id="rId33" Type="http://schemas.openxmlformats.org/officeDocument/2006/relationships/image" Target="../media/image99.wmf"/><Relationship Id="rId38" Type="http://schemas.openxmlformats.org/officeDocument/2006/relationships/oleObject" Target="../embeddings/oleObject97.bin"/><Relationship Id="rId46" Type="http://schemas.openxmlformats.org/officeDocument/2006/relationships/oleObject" Target="../embeddings/oleObject101.bin"/><Relationship Id="rId2" Type="http://schemas.openxmlformats.org/officeDocument/2006/relationships/slideLayout" Target="../slideLayouts/slideLayout7.xml"/><Relationship Id="rId16" Type="http://schemas.openxmlformats.org/officeDocument/2006/relationships/oleObject" Target="../embeddings/oleObject86.bin"/><Relationship Id="rId20" Type="http://schemas.openxmlformats.org/officeDocument/2006/relationships/oleObject" Target="../embeddings/oleObject88.bin"/><Relationship Id="rId29" Type="http://schemas.openxmlformats.org/officeDocument/2006/relationships/image" Target="../media/image97.wmf"/><Relationship Id="rId41" Type="http://schemas.openxmlformats.org/officeDocument/2006/relationships/image" Target="../media/image103.wmf"/><Relationship Id="rId1" Type="http://schemas.openxmlformats.org/officeDocument/2006/relationships/vmlDrawing" Target="../drawings/vmlDrawing27.vml"/><Relationship Id="rId6" Type="http://schemas.openxmlformats.org/officeDocument/2006/relationships/oleObject" Target="../embeddings/oleObject81.bin"/><Relationship Id="rId11" Type="http://schemas.openxmlformats.org/officeDocument/2006/relationships/image" Target="../media/image88.wmf"/><Relationship Id="rId24" Type="http://schemas.openxmlformats.org/officeDocument/2006/relationships/oleObject" Target="../embeddings/oleObject90.bin"/><Relationship Id="rId32" Type="http://schemas.openxmlformats.org/officeDocument/2006/relationships/oleObject" Target="../embeddings/oleObject94.bin"/><Relationship Id="rId37" Type="http://schemas.openxmlformats.org/officeDocument/2006/relationships/image" Target="../media/image101.wmf"/><Relationship Id="rId40" Type="http://schemas.openxmlformats.org/officeDocument/2006/relationships/oleObject" Target="../embeddings/oleObject98.bin"/><Relationship Id="rId45" Type="http://schemas.openxmlformats.org/officeDocument/2006/relationships/image" Target="../media/image105.wmf"/><Relationship Id="rId5" Type="http://schemas.openxmlformats.org/officeDocument/2006/relationships/image" Target="../media/image85.wmf"/><Relationship Id="rId15" Type="http://schemas.openxmlformats.org/officeDocument/2006/relationships/image" Target="../media/image90.wmf"/><Relationship Id="rId23" Type="http://schemas.openxmlformats.org/officeDocument/2006/relationships/image" Target="../media/image94.wmf"/><Relationship Id="rId28" Type="http://schemas.openxmlformats.org/officeDocument/2006/relationships/oleObject" Target="../embeddings/oleObject92.bin"/><Relationship Id="rId36" Type="http://schemas.openxmlformats.org/officeDocument/2006/relationships/oleObject" Target="../embeddings/oleObject96.bin"/><Relationship Id="rId49" Type="http://schemas.openxmlformats.org/officeDocument/2006/relationships/image" Target="../media/image107.wmf"/><Relationship Id="rId10" Type="http://schemas.openxmlformats.org/officeDocument/2006/relationships/oleObject" Target="../embeddings/oleObject83.bin"/><Relationship Id="rId19" Type="http://schemas.openxmlformats.org/officeDocument/2006/relationships/image" Target="../media/image92.wmf"/><Relationship Id="rId31" Type="http://schemas.openxmlformats.org/officeDocument/2006/relationships/image" Target="../media/image98.wmf"/><Relationship Id="rId44" Type="http://schemas.openxmlformats.org/officeDocument/2006/relationships/oleObject" Target="../embeddings/oleObject100.bin"/><Relationship Id="rId4" Type="http://schemas.openxmlformats.org/officeDocument/2006/relationships/oleObject" Target="../embeddings/oleObject80.bin"/><Relationship Id="rId9" Type="http://schemas.openxmlformats.org/officeDocument/2006/relationships/image" Target="../media/image87.w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6.wmf"/><Relationship Id="rId30" Type="http://schemas.openxmlformats.org/officeDocument/2006/relationships/oleObject" Target="../embeddings/oleObject93.bin"/><Relationship Id="rId35" Type="http://schemas.openxmlformats.org/officeDocument/2006/relationships/image" Target="../media/image100.wmf"/><Relationship Id="rId43" Type="http://schemas.openxmlformats.org/officeDocument/2006/relationships/image" Target="../media/image104.wmf"/><Relationship Id="rId48" Type="http://schemas.openxmlformats.org/officeDocument/2006/relationships/oleObject" Target="../embeddings/oleObject102.bin"/><Relationship Id="rId8" Type="http://schemas.openxmlformats.org/officeDocument/2006/relationships/oleObject" Target="../embeddings/oleObject82.bin"/><Relationship Id="rId51" Type="http://schemas.openxmlformats.org/officeDocument/2006/relationships/image" Target="../media/image108.wmf"/></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109.bin"/><Relationship Id="rId18" Type="http://schemas.openxmlformats.org/officeDocument/2006/relationships/oleObject" Target="../embeddings/oleObject112.bin"/><Relationship Id="rId26" Type="http://schemas.openxmlformats.org/officeDocument/2006/relationships/oleObject" Target="../embeddings/oleObject116.bin"/><Relationship Id="rId39" Type="http://schemas.openxmlformats.org/officeDocument/2006/relationships/oleObject" Target="../embeddings/oleObject123.bin"/><Relationship Id="rId21" Type="http://schemas.openxmlformats.org/officeDocument/2006/relationships/image" Target="../media/image117.wmf"/><Relationship Id="rId34" Type="http://schemas.openxmlformats.org/officeDocument/2006/relationships/oleObject" Target="../embeddings/oleObject120.bin"/><Relationship Id="rId42" Type="http://schemas.openxmlformats.org/officeDocument/2006/relationships/image" Target="../media/image127.wmf"/><Relationship Id="rId47" Type="http://schemas.openxmlformats.org/officeDocument/2006/relationships/oleObject" Target="../embeddings/oleObject127.bin"/><Relationship Id="rId50" Type="http://schemas.openxmlformats.org/officeDocument/2006/relationships/image" Target="../media/image131.wmf"/><Relationship Id="rId55" Type="http://schemas.openxmlformats.org/officeDocument/2006/relationships/oleObject" Target="../embeddings/oleObject131.bin"/><Relationship Id="rId63" Type="http://schemas.openxmlformats.org/officeDocument/2006/relationships/oleObject" Target="../embeddings/oleObject135.bin"/><Relationship Id="rId68" Type="http://schemas.openxmlformats.org/officeDocument/2006/relationships/image" Target="../media/image140.wmf"/><Relationship Id="rId7"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oleObject" Target="../embeddings/oleObject111.bin"/><Relationship Id="rId29" Type="http://schemas.openxmlformats.org/officeDocument/2006/relationships/image" Target="../media/image121.wmf"/><Relationship Id="rId1" Type="http://schemas.openxmlformats.org/officeDocument/2006/relationships/vmlDrawing" Target="../drawings/vmlDrawing28.vml"/><Relationship Id="rId6" Type="http://schemas.openxmlformats.org/officeDocument/2006/relationships/image" Target="../media/image110.wmf"/><Relationship Id="rId11" Type="http://schemas.openxmlformats.org/officeDocument/2006/relationships/oleObject" Target="../embeddings/oleObject108.bin"/><Relationship Id="rId24" Type="http://schemas.openxmlformats.org/officeDocument/2006/relationships/oleObject" Target="../embeddings/oleObject115.bin"/><Relationship Id="rId32" Type="http://schemas.openxmlformats.org/officeDocument/2006/relationships/oleObject" Target="../embeddings/oleObject119.bin"/><Relationship Id="rId37" Type="http://schemas.openxmlformats.org/officeDocument/2006/relationships/oleObject" Target="../embeddings/oleObject122.bin"/><Relationship Id="rId40" Type="http://schemas.openxmlformats.org/officeDocument/2006/relationships/image" Target="../media/image126.wmf"/><Relationship Id="rId45" Type="http://schemas.openxmlformats.org/officeDocument/2006/relationships/oleObject" Target="../embeddings/oleObject126.bin"/><Relationship Id="rId53" Type="http://schemas.openxmlformats.org/officeDocument/2006/relationships/oleObject" Target="../embeddings/oleObject130.bin"/><Relationship Id="rId58" Type="http://schemas.openxmlformats.org/officeDocument/2006/relationships/image" Target="../media/image135.wmf"/><Relationship Id="rId66" Type="http://schemas.openxmlformats.org/officeDocument/2006/relationships/image" Target="../media/image139.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image" Target="../media/image118.wmf"/><Relationship Id="rId28" Type="http://schemas.openxmlformats.org/officeDocument/2006/relationships/oleObject" Target="../embeddings/oleObject117.bin"/><Relationship Id="rId36" Type="http://schemas.openxmlformats.org/officeDocument/2006/relationships/image" Target="../media/image124.wmf"/><Relationship Id="rId49" Type="http://schemas.openxmlformats.org/officeDocument/2006/relationships/oleObject" Target="../embeddings/oleObject128.bin"/><Relationship Id="rId57" Type="http://schemas.openxmlformats.org/officeDocument/2006/relationships/oleObject" Target="../embeddings/oleObject132.bin"/><Relationship Id="rId61" Type="http://schemas.openxmlformats.org/officeDocument/2006/relationships/oleObject" Target="../embeddings/oleObject134.bin"/><Relationship Id="rId10" Type="http://schemas.openxmlformats.org/officeDocument/2006/relationships/image" Target="../media/image112.wmf"/><Relationship Id="rId19" Type="http://schemas.openxmlformats.org/officeDocument/2006/relationships/image" Target="../media/image116.wmf"/><Relationship Id="rId31" Type="http://schemas.openxmlformats.org/officeDocument/2006/relationships/image" Target="../media/image122.wmf"/><Relationship Id="rId44" Type="http://schemas.openxmlformats.org/officeDocument/2006/relationships/image" Target="../media/image128.wmf"/><Relationship Id="rId52" Type="http://schemas.openxmlformats.org/officeDocument/2006/relationships/image" Target="../media/image132.wmf"/><Relationship Id="rId60" Type="http://schemas.openxmlformats.org/officeDocument/2006/relationships/image" Target="../media/image136.wmf"/><Relationship Id="rId65" Type="http://schemas.openxmlformats.org/officeDocument/2006/relationships/oleObject" Target="../embeddings/oleObject136.bin"/><Relationship Id="rId4" Type="http://schemas.openxmlformats.org/officeDocument/2006/relationships/image" Target="../media/image109.wmf"/><Relationship Id="rId9" Type="http://schemas.openxmlformats.org/officeDocument/2006/relationships/oleObject" Target="../embeddings/oleObject107.bin"/><Relationship Id="rId14" Type="http://schemas.openxmlformats.org/officeDocument/2006/relationships/image" Target="../media/image114.wmf"/><Relationship Id="rId22" Type="http://schemas.openxmlformats.org/officeDocument/2006/relationships/oleObject" Target="../embeddings/oleObject114.bin"/><Relationship Id="rId27" Type="http://schemas.openxmlformats.org/officeDocument/2006/relationships/image" Target="../media/image120.wmf"/><Relationship Id="rId30" Type="http://schemas.openxmlformats.org/officeDocument/2006/relationships/oleObject" Target="../embeddings/oleObject118.bin"/><Relationship Id="rId35" Type="http://schemas.openxmlformats.org/officeDocument/2006/relationships/oleObject" Target="../embeddings/oleObject121.bin"/><Relationship Id="rId43" Type="http://schemas.openxmlformats.org/officeDocument/2006/relationships/oleObject" Target="../embeddings/oleObject125.bin"/><Relationship Id="rId48" Type="http://schemas.openxmlformats.org/officeDocument/2006/relationships/image" Target="../media/image130.wmf"/><Relationship Id="rId56" Type="http://schemas.openxmlformats.org/officeDocument/2006/relationships/image" Target="../media/image134.wmf"/><Relationship Id="rId64" Type="http://schemas.openxmlformats.org/officeDocument/2006/relationships/image" Target="../media/image138.wmf"/><Relationship Id="rId69" Type="http://schemas.openxmlformats.org/officeDocument/2006/relationships/oleObject" Target="../embeddings/oleObject138.bin"/><Relationship Id="rId8" Type="http://schemas.openxmlformats.org/officeDocument/2006/relationships/image" Target="../media/image111.wmf"/><Relationship Id="rId51" Type="http://schemas.openxmlformats.org/officeDocument/2006/relationships/oleObject" Target="../embeddings/oleObject129.bin"/><Relationship Id="rId3" Type="http://schemas.openxmlformats.org/officeDocument/2006/relationships/oleObject" Target="../embeddings/oleObject104.bin"/><Relationship Id="rId12" Type="http://schemas.openxmlformats.org/officeDocument/2006/relationships/image" Target="../media/image113.wmf"/><Relationship Id="rId17" Type="http://schemas.openxmlformats.org/officeDocument/2006/relationships/image" Target="../media/image115.wmf"/><Relationship Id="rId25" Type="http://schemas.openxmlformats.org/officeDocument/2006/relationships/image" Target="../media/image119.wmf"/><Relationship Id="rId33" Type="http://schemas.openxmlformats.org/officeDocument/2006/relationships/image" Target="../media/image123.wmf"/><Relationship Id="rId38" Type="http://schemas.openxmlformats.org/officeDocument/2006/relationships/image" Target="../media/image125.wmf"/><Relationship Id="rId46" Type="http://schemas.openxmlformats.org/officeDocument/2006/relationships/image" Target="../media/image129.wmf"/><Relationship Id="rId59" Type="http://schemas.openxmlformats.org/officeDocument/2006/relationships/oleObject" Target="../embeddings/oleObject133.bin"/><Relationship Id="rId67" Type="http://schemas.openxmlformats.org/officeDocument/2006/relationships/oleObject" Target="../embeddings/oleObject137.bin"/><Relationship Id="rId20" Type="http://schemas.openxmlformats.org/officeDocument/2006/relationships/oleObject" Target="../embeddings/oleObject113.bin"/><Relationship Id="rId41" Type="http://schemas.openxmlformats.org/officeDocument/2006/relationships/oleObject" Target="../embeddings/oleObject124.bin"/><Relationship Id="rId54" Type="http://schemas.openxmlformats.org/officeDocument/2006/relationships/image" Target="../media/image133.wmf"/><Relationship Id="rId62" Type="http://schemas.openxmlformats.org/officeDocument/2006/relationships/image" Target="../media/image137.wmf"/><Relationship Id="rId70" Type="http://schemas.openxmlformats.org/officeDocument/2006/relationships/image" Target="../media/image141.wmf"/></Relationships>
</file>

<file path=ppt/slides/_rels/slide44.xml.rels><?xml version="1.0" encoding="UTF-8" standalone="yes"?>
<Relationships xmlns="http://schemas.openxmlformats.org/package/2006/relationships"><Relationship Id="rId26" Type="http://schemas.openxmlformats.org/officeDocument/2006/relationships/oleObject" Target="../embeddings/oleObject151.bin"/><Relationship Id="rId21" Type="http://schemas.openxmlformats.org/officeDocument/2006/relationships/image" Target="../media/image117.wmf"/><Relationship Id="rId42" Type="http://schemas.openxmlformats.org/officeDocument/2006/relationships/image" Target="../media/image127.wmf"/><Relationship Id="rId47" Type="http://schemas.openxmlformats.org/officeDocument/2006/relationships/oleObject" Target="../embeddings/oleObject162.bin"/><Relationship Id="rId63" Type="http://schemas.openxmlformats.org/officeDocument/2006/relationships/oleObject" Target="../embeddings/oleObject170.bin"/><Relationship Id="rId68" Type="http://schemas.openxmlformats.org/officeDocument/2006/relationships/image" Target="../media/image148.wmf"/><Relationship Id="rId84" Type="http://schemas.openxmlformats.org/officeDocument/2006/relationships/oleObject" Target="../embeddings/oleObject185.bin"/><Relationship Id="rId89" Type="http://schemas.openxmlformats.org/officeDocument/2006/relationships/oleObject" Target="../embeddings/oleObject188.bin"/><Relationship Id="rId7" Type="http://schemas.openxmlformats.org/officeDocument/2006/relationships/oleObject" Target="../embeddings/oleObject141.bin"/><Relationship Id="rId71" Type="http://schemas.openxmlformats.org/officeDocument/2006/relationships/image" Target="../media/image149.wmf"/><Relationship Id="rId92" Type="http://schemas.openxmlformats.org/officeDocument/2006/relationships/image" Target="../media/image155.wmf"/><Relationship Id="rId2" Type="http://schemas.openxmlformats.org/officeDocument/2006/relationships/slideLayout" Target="../slideLayouts/slideLayout7.xml"/><Relationship Id="rId16" Type="http://schemas.openxmlformats.org/officeDocument/2006/relationships/oleObject" Target="../embeddings/oleObject146.bin"/><Relationship Id="rId29" Type="http://schemas.openxmlformats.org/officeDocument/2006/relationships/image" Target="../media/image121.wmf"/><Relationship Id="rId107" Type="http://schemas.openxmlformats.org/officeDocument/2006/relationships/oleObject" Target="../embeddings/oleObject199.bin"/><Relationship Id="rId11" Type="http://schemas.openxmlformats.org/officeDocument/2006/relationships/oleObject" Target="../embeddings/oleObject143.bin"/><Relationship Id="rId24" Type="http://schemas.openxmlformats.org/officeDocument/2006/relationships/oleObject" Target="../embeddings/oleObject150.bin"/><Relationship Id="rId32" Type="http://schemas.openxmlformats.org/officeDocument/2006/relationships/oleObject" Target="../embeddings/oleObject154.bin"/><Relationship Id="rId37" Type="http://schemas.openxmlformats.org/officeDocument/2006/relationships/oleObject" Target="../embeddings/oleObject157.bin"/><Relationship Id="rId40" Type="http://schemas.openxmlformats.org/officeDocument/2006/relationships/image" Target="../media/image126.wmf"/><Relationship Id="rId45" Type="http://schemas.openxmlformats.org/officeDocument/2006/relationships/oleObject" Target="../embeddings/oleObject161.bin"/><Relationship Id="rId53" Type="http://schemas.openxmlformats.org/officeDocument/2006/relationships/oleObject" Target="../embeddings/oleObject165.bin"/><Relationship Id="rId58" Type="http://schemas.openxmlformats.org/officeDocument/2006/relationships/image" Target="../media/image143.wmf"/><Relationship Id="rId66" Type="http://schemas.openxmlformats.org/officeDocument/2006/relationships/image" Target="../media/image147.wmf"/><Relationship Id="rId74" Type="http://schemas.openxmlformats.org/officeDocument/2006/relationships/oleObject" Target="../embeddings/oleObject177.bin"/><Relationship Id="rId79" Type="http://schemas.openxmlformats.org/officeDocument/2006/relationships/oleObject" Target="../embeddings/oleObject181.bin"/><Relationship Id="rId87" Type="http://schemas.openxmlformats.org/officeDocument/2006/relationships/oleObject" Target="../embeddings/oleObject187.bin"/><Relationship Id="rId102" Type="http://schemas.openxmlformats.org/officeDocument/2006/relationships/oleObject" Target="../embeddings/oleObject195.bin"/><Relationship Id="rId5" Type="http://schemas.openxmlformats.org/officeDocument/2006/relationships/oleObject" Target="../embeddings/oleObject140.bin"/><Relationship Id="rId61" Type="http://schemas.openxmlformats.org/officeDocument/2006/relationships/oleObject" Target="../embeddings/oleObject169.bin"/><Relationship Id="rId82" Type="http://schemas.openxmlformats.org/officeDocument/2006/relationships/oleObject" Target="../embeddings/oleObject183.bin"/><Relationship Id="rId90" Type="http://schemas.openxmlformats.org/officeDocument/2006/relationships/image" Target="../media/image154.wmf"/><Relationship Id="rId95" Type="http://schemas.openxmlformats.org/officeDocument/2006/relationships/oleObject" Target="../embeddings/oleObject191.bin"/><Relationship Id="rId19" Type="http://schemas.openxmlformats.org/officeDocument/2006/relationships/image" Target="../media/image116.wmf"/><Relationship Id="rId14" Type="http://schemas.openxmlformats.org/officeDocument/2006/relationships/image" Target="../media/image114.wmf"/><Relationship Id="rId22" Type="http://schemas.openxmlformats.org/officeDocument/2006/relationships/oleObject" Target="../embeddings/oleObject149.bin"/><Relationship Id="rId27" Type="http://schemas.openxmlformats.org/officeDocument/2006/relationships/image" Target="../media/image120.wmf"/><Relationship Id="rId30" Type="http://schemas.openxmlformats.org/officeDocument/2006/relationships/oleObject" Target="../embeddings/oleObject153.bin"/><Relationship Id="rId35" Type="http://schemas.openxmlformats.org/officeDocument/2006/relationships/oleObject" Target="../embeddings/oleObject156.bin"/><Relationship Id="rId43" Type="http://schemas.openxmlformats.org/officeDocument/2006/relationships/oleObject" Target="../embeddings/oleObject160.bin"/><Relationship Id="rId48" Type="http://schemas.openxmlformats.org/officeDocument/2006/relationships/image" Target="../media/image130.wmf"/><Relationship Id="rId56" Type="http://schemas.openxmlformats.org/officeDocument/2006/relationships/image" Target="../media/image142.wmf"/><Relationship Id="rId64" Type="http://schemas.openxmlformats.org/officeDocument/2006/relationships/image" Target="../media/image146.wmf"/><Relationship Id="rId69" Type="http://schemas.openxmlformats.org/officeDocument/2006/relationships/oleObject" Target="../embeddings/oleObject173.bin"/><Relationship Id="rId77" Type="http://schemas.openxmlformats.org/officeDocument/2006/relationships/oleObject" Target="../embeddings/oleObject179.bin"/><Relationship Id="rId100" Type="http://schemas.openxmlformats.org/officeDocument/2006/relationships/oleObject" Target="../embeddings/oleObject194.bin"/><Relationship Id="rId105" Type="http://schemas.openxmlformats.org/officeDocument/2006/relationships/image" Target="../media/image160.wmf"/><Relationship Id="rId8" Type="http://schemas.openxmlformats.org/officeDocument/2006/relationships/image" Target="../media/image111.wmf"/><Relationship Id="rId51" Type="http://schemas.openxmlformats.org/officeDocument/2006/relationships/oleObject" Target="../embeddings/oleObject164.bin"/><Relationship Id="rId72" Type="http://schemas.openxmlformats.org/officeDocument/2006/relationships/oleObject" Target="../embeddings/oleObject175.bin"/><Relationship Id="rId80" Type="http://schemas.openxmlformats.org/officeDocument/2006/relationships/image" Target="../media/image151.wmf"/><Relationship Id="rId85" Type="http://schemas.openxmlformats.org/officeDocument/2006/relationships/oleObject" Target="../embeddings/oleObject186.bin"/><Relationship Id="rId93" Type="http://schemas.openxmlformats.org/officeDocument/2006/relationships/oleObject" Target="../embeddings/oleObject190.bin"/><Relationship Id="rId98" Type="http://schemas.openxmlformats.org/officeDocument/2006/relationships/image" Target="../media/image158.wmf"/><Relationship Id="rId3" Type="http://schemas.openxmlformats.org/officeDocument/2006/relationships/oleObject" Target="../embeddings/oleObject139.bin"/><Relationship Id="rId12" Type="http://schemas.openxmlformats.org/officeDocument/2006/relationships/image" Target="../media/image113.wmf"/><Relationship Id="rId17" Type="http://schemas.openxmlformats.org/officeDocument/2006/relationships/image" Target="../media/image115.wmf"/><Relationship Id="rId25" Type="http://schemas.openxmlformats.org/officeDocument/2006/relationships/image" Target="../media/image119.wmf"/><Relationship Id="rId33" Type="http://schemas.openxmlformats.org/officeDocument/2006/relationships/image" Target="../media/image123.wmf"/><Relationship Id="rId38" Type="http://schemas.openxmlformats.org/officeDocument/2006/relationships/image" Target="../media/image125.wmf"/><Relationship Id="rId46" Type="http://schemas.openxmlformats.org/officeDocument/2006/relationships/image" Target="../media/image129.wmf"/><Relationship Id="rId59" Type="http://schemas.openxmlformats.org/officeDocument/2006/relationships/oleObject" Target="../embeddings/oleObject168.bin"/><Relationship Id="rId67" Type="http://schemas.openxmlformats.org/officeDocument/2006/relationships/oleObject" Target="../embeddings/oleObject172.bin"/><Relationship Id="rId103" Type="http://schemas.openxmlformats.org/officeDocument/2006/relationships/oleObject" Target="../embeddings/oleObject196.bin"/><Relationship Id="rId108" Type="http://schemas.openxmlformats.org/officeDocument/2006/relationships/oleObject" Target="../embeddings/oleObject200.bin"/><Relationship Id="rId20" Type="http://schemas.openxmlformats.org/officeDocument/2006/relationships/oleObject" Target="../embeddings/oleObject148.bin"/><Relationship Id="rId41" Type="http://schemas.openxmlformats.org/officeDocument/2006/relationships/oleObject" Target="../embeddings/oleObject159.bin"/><Relationship Id="rId54" Type="http://schemas.openxmlformats.org/officeDocument/2006/relationships/image" Target="../media/image133.wmf"/><Relationship Id="rId62" Type="http://schemas.openxmlformats.org/officeDocument/2006/relationships/image" Target="../media/image145.wmf"/><Relationship Id="rId70" Type="http://schemas.openxmlformats.org/officeDocument/2006/relationships/oleObject" Target="../embeddings/oleObject174.bin"/><Relationship Id="rId75" Type="http://schemas.openxmlformats.org/officeDocument/2006/relationships/image" Target="../media/image150.wmf"/><Relationship Id="rId83" Type="http://schemas.openxmlformats.org/officeDocument/2006/relationships/oleObject" Target="../embeddings/oleObject184.bin"/><Relationship Id="rId88" Type="http://schemas.openxmlformats.org/officeDocument/2006/relationships/image" Target="../media/image153.wmf"/><Relationship Id="rId91" Type="http://schemas.openxmlformats.org/officeDocument/2006/relationships/oleObject" Target="../embeddings/oleObject189.bin"/><Relationship Id="rId96" Type="http://schemas.openxmlformats.org/officeDocument/2006/relationships/image" Target="../media/image157.wmf"/><Relationship Id="rId1" Type="http://schemas.openxmlformats.org/officeDocument/2006/relationships/vmlDrawing" Target="../drawings/vmlDrawing29.vml"/><Relationship Id="rId6" Type="http://schemas.openxmlformats.org/officeDocument/2006/relationships/image" Target="../media/image110.wmf"/><Relationship Id="rId15" Type="http://schemas.openxmlformats.org/officeDocument/2006/relationships/oleObject" Target="../embeddings/oleObject145.bin"/><Relationship Id="rId23" Type="http://schemas.openxmlformats.org/officeDocument/2006/relationships/image" Target="../media/image118.wmf"/><Relationship Id="rId28" Type="http://schemas.openxmlformats.org/officeDocument/2006/relationships/oleObject" Target="../embeddings/oleObject152.bin"/><Relationship Id="rId36" Type="http://schemas.openxmlformats.org/officeDocument/2006/relationships/image" Target="../media/image124.wmf"/><Relationship Id="rId49" Type="http://schemas.openxmlformats.org/officeDocument/2006/relationships/oleObject" Target="../embeddings/oleObject163.bin"/><Relationship Id="rId57" Type="http://schemas.openxmlformats.org/officeDocument/2006/relationships/oleObject" Target="../embeddings/oleObject167.bin"/><Relationship Id="rId106" Type="http://schemas.openxmlformats.org/officeDocument/2006/relationships/oleObject" Target="../embeddings/oleObject198.bin"/><Relationship Id="rId10" Type="http://schemas.openxmlformats.org/officeDocument/2006/relationships/image" Target="../media/image112.wmf"/><Relationship Id="rId31" Type="http://schemas.openxmlformats.org/officeDocument/2006/relationships/image" Target="../media/image122.wmf"/><Relationship Id="rId44" Type="http://schemas.openxmlformats.org/officeDocument/2006/relationships/image" Target="../media/image128.wmf"/><Relationship Id="rId52" Type="http://schemas.openxmlformats.org/officeDocument/2006/relationships/image" Target="../media/image132.wmf"/><Relationship Id="rId60" Type="http://schemas.openxmlformats.org/officeDocument/2006/relationships/image" Target="../media/image144.wmf"/><Relationship Id="rId65" Type="http://schemas.openxmlformats.org/officeDocument/2006/relationships/oleObject" Target="../embeddings/oleObject171.bin"/><Relationship Id="rId73" Type="http://schemas.openxmlformats.org/officeDocument/2006/relationships/oleObject" Target="../embeddings/oleObject176.bin"/><Relationship Id="rId78" Type="http://schemas.openxmlformats.org/officeDocument/2006/relationships/oleObject" Target="../embeddings/oleObject180.bin"/><Relationship Id="rId81" Type="http://schemas.openxmlformats.org/officeDocument/2006/relationships/oleObject" Target="../embeddings/oleObject182.bin"/><Relationship Id="rId86" Type="http://schemas.openxmlformats.org/officeDocument/2006/relationships/image" Target="../media/image152.wmf"/><Relationship Id="rId94" Type="http://schemas.openxmlformats.org/officeDocument/2006/relationships/image" Target="../media/image156.wmf"/><Relationship Id="rId99" Type="http://schemas.openxmlformats.org/officeDocument/2006/relationships/oleObject" Target="../embeddings/oleObject193.bin"/><Relationship Id="rId101" Type="http://schemas.openxmlformats.org/officeDocument/2006/relationships/image" Target="../media/image159.wmf"/><Relationship Id="rId4" Type="http://schemas.openxmlformats.org/officeDocument/2006/relationships/image" Target="../media/image109.wmf"/><Relationship Id="rId9" Type="http://schemas.openxmlformats.org/officeDocument/2006/relationships/oleObject" Target="../embeddings/oleObject142.bin"/><Relationship Id="rId13" Type="http://schemas.openxmlformats.org/officeDocument/2006/relationships/oleObject" Target="../embeddings/oleObject144.bin"/><Relationship Id="rId18" Type="http://schemas.openxmlformats.org/officeDocument/2006/relationships/oleObject" Target="../embeddings/oleObject147.bin"/><Relationship Id="rId39" Type="http://schemas.openxmlformats.org/officeDocument/2006/relationships/oleObject" Target="../embeddings/oleObject158.bin"/><Relationship Id="rId34" Type="http://schemas.openxmlformats.org/officeDocument/2006/relationships/oleObject" Target="../embeddings/oleObject155.bin"/><Relationship Id="rId50" Type="http://schemas.openxmlformats.org/officeDocument/2006/relationships/image" Target="../media/image131.wmf"/><Relationship Id="rId55" Type="http://schemas.openxmlformats.org/officeDocument/2006/relationships/oleObject" Target="../embeddings/oleObject166.bin"/><Relationship Id="rId76" Type="http://schemas.openxmlformats.org/officeDocument/2006/relationships/oleObject" Target="../embeddings/oleObject178.bin"/><Relationship Id="rId97" Type="http://schemas.openxmlformats.org/officeDocument/2006/relationships/oleObject" Target="../embeddings/oleObject192.bin"/><Relationship Id="rId104" Type="http://schemas.openxmlformats.org/officeDocument/2006/relationships/oleObject" Target="../embeddings/oleObject197.bin"/></Relationships>
</file>

<file path=ppt/slides/_rels/slide45.xml.rels><?xml version="1.0" encoding="UTF-8" standalone="yes"?>
<Relationships xmlns="http://schemas.openxmlformats.org/package/2006/relationships"><Relationship Id="rId13" Type="http://schemas.openxmlformats.org/officeDocument/2006/relationships/oleObject" Target="../embeddings/oleObject206.bin"/><Relationship Id="rId18" Type="http://schemas.openxmlformats.org/officeDocument/2006/relationships/image" Target="../media/image119.wmf"/><Relationship Id="rId26" Type="http://schemas.openxmlformats.org/officeDocument/2006/relationships/image" Target="../media/image160.wmf"/><Relationship Id="rId39" Type="http://schemas.openxmlformats.org/officeDocument/2006/relationships/oleObject" Target="../embeddings/oleObject219.bin"/><Relationship Id="rId21" Type="http://schemas.openxmlformats.org/officeDocument/2006/relationships/oleObject" Target="../embeddings/oleObject210.bin"/><Relationship Id="rId34" Type="http://schemas.openxmlformats.org/officeDocument/2006/relationships/image" Target="../media/image162.wmf"/><Relationship Id="rId42" Type="http://schemas.openxmlformats.org/officeDocument/2006/relationships/oleObject" Target="../embeddings/oleObject222.bin"/><Relationship Id="rId47" Type="http://schemas.openxmlformats.org/officeDocument/2006/relationships/oleObject" Target="../embeddings/oleObject225.bin"/><Relationship Id="rId50" Type="http://schemas.openxmlformats.org/officeDocument/2006/relationships/image" Target="../media/image168.wmf"/><Relationship Id="rId55" Type="http://schemas.openxmlformats.org/officeDocument/2006/relationships/oleObject" Target="../embeddings/oleObject229.bin"/><Relationship Id="rId7" Type="http://schemas.openxmlformats.org/officeDocument/2006/relationships/oleObject" Target="../embeddings/oleObject203.bin"/><Relationship Id="rId12" Type="http://schemas.openxmlformats.org/officeDocument/2006/relationships/image" Target="../media/image156.wmf"/><Relationship Id="rId17" Type="http://schemas.openxmlformats.org/officeDocument/2006/relationships/oleObject" Target="../embeddings/oleObject208.bin"/><Relationship Id="rId25" Type="http://schemas.openxmlformats.org/officeDocument/2006/relationships/oleObject" Target="../embeddings/oleObject212.bin"/><Relationship Id="rId33" Type="http://schemas.openxmlformats.org/officeDocument/2006/relationships/oleObject" Target="../embeddings/oleObject216.bin"/><Relationship Id="rId38" Type="http://schemas.openxmlformats.org/officeDocument/2006/relationships/image" Target="../media/image164.wmf"/><Relationship Id="rId46"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158.wmf"/><Relationship Id="rId20" Type="http://schemas.openxmlformats.org/officeDocument/2006/relationships/image" Target="../media/image159.wmf"/><Relationship Id="rId29" Type="http://schemas.openxmlformats.org/officeDocument/2006/relationships/oleObject" Target="../embeddings/oleObject214.bin"/><Relationship Id="rId41" Type="http://schemas.openxmlformats.org/officeDocument/2006/relationships/oleObject" Target="../embeddings/oleObject221.bin"/><Relationship Id="rId54" Type="http://schemas.openxmlformats.org/officeDocument/2006/relationships/image" Target="../media/image170.wmf"/><Relationship Id="rId1" Type="http://schemas.openxmlformats.org/officeDocument/2006/relationships/vmlDrawing" Target="../drawings/vmlDrawing30.vml"/><Relationship Id="rId6" Type="http://schemas.openxmlformats.org/officeDocument/2006/relationships/image" Target="../media/image153.wmf"/><Relationship Id="rId11" Type="http://schemas.openxmlformats.org/officeDocument/2006/relationships/oleObject" Target="../embeddings/oleObject205.bin"/><Relationship Id="rId24" Type="http://schemas.openxmlformats.org/officeDocument/2006/relationships/image" Target="../media/image123.wmf"/><Relationship Id="rId32" Type="http://schemas.openxmlformats.org/officeDocument/2006/relationships/image" Target="../media/image127.wmf"/><Relationship Id="rId37" Type="http://schemas.openxmlformats.org/officeDocument/2006/relationships/oleObject" Target="../embeddings/oleObject218.bin"/><Relationship Id="rId40" Type="http://schemas.openxmlformats.org/officeDocument/2006/relationships/oleObject" Target="../embeddings/oleObject220.bin"/><Relationship Id="rId45" Type="http://schemas.openxmlformats.org/officeDocument/2006/relationships/image" Target="../media/image166.wmf"/><Relationship Id="rId53" Type="http://schemas.openxmlformats.org/officeDocument/2006/relationships/oleObject" Target="../embeddings/oleObject228.bin"/><Relationship Id="rId5" Type="http://schemas.openxmlformats.org/officeDocument/2006/relationships/oleObject" Target="../embeddings/oleObject202.bin"/><Relationship Id="rId15" Type="http://schemas.openxmlformats.org/officeDocument/2006/relationships/oleObject" Target="../embeddings/oleObject207.bin"/><Relationship Id="rId23" Type="http://schemas.openxmlformats.org/officeDocument/2006/relationships/oleObject" Target="../embeddings/oleObject211.bin"/><Relationship Id="rId28" Type="http://schemas.openxmlformats.org/officeDocument/2006/relationships/image" Target="../media/image125.wmf"/><Relationship Id="rId36" Type="http://schemas.openxmlformats.org/officeDocument/2006/relationships/image" Target="../media/image163.wmf"/><Relationship Id="rId49" Type="http://schemas.openxmlformats.org/officeDocument/2006/relationships/oleObject" Target="../embeddings/oleObject226.bin"/><Relationship Id="rId57" Type="http://schemas.openxmlformats.org/officeDocument/2006/relationships/image" Target="../media/image171.wmf"/><Relationship Id="rId10" Type="http://schemas.openxmlformats.org/officeDocument/2006/relationships/image" Target="../media/image155.wmf"/><Relationship Id="rId19" Type="http://schemas.openxmlformats.org/officeDocument/2006/relationships/oleObject" Target="../embeddings/oleObject209.bin"/><Relationship Id="rId31" Type="http://schemas.openxmlformats.org/officeDocument/2006/relationships/oleObject" Target="../embeddings/oleObject215.bin"/><Relationship Id="rId44" Type="http://schemas.openxmlformats.org/officeDocument/2006/relationships/oleObject" Target="../embeddings/oleObject223.bin"/><Relationship Id="rId52" Type="http://schemas.openxmlformats.org/officeDocument/2006/relationships/image" Target="../media/image169.wmf"/><Relationship Id="rId4" Type="http://schemas.openxmlformats.org/officeDocument/2006/relationships/image" Target="../media/image161.wmf"/><Relationship Id="rId9" Type="http://schemas.openxmlformats.org/officeDocument/2006/relationships/oleObject" Target="../embeddings/oleObject204.bin"/><Relationship Id="rId14" Type="http://schemas.openxmlformats.org/officeDocument/2006/relationships/image" Target="../media/image157.wmf"/><Relationship Id="rId22" Type="http://schemas.openxmlformats.org/officeDocument/2006/relationships/image" Target="../media/image122.wmf"/><Relationship Id="rId27" Type="http://schemas.openxmlformats.org/officeDocument/2006/relationships/oleObject" Target="../embeddings/oleObject213.bin"/><Relationship Id="rId30" Type="http://schemas.openxmlformats.org/officeDocument/2006/relationships/image" Target="../media/image126.wmf"/><Relationship Id="rId35" Type="http://schemas.openxmlformats.org/officeDocument/2006/relationships/oleObject" Target="../embeddings/oleObject217.bin"/><Relationship Id="rId43" Type="http://schemas.openxmlformats.org/officeDocument/2006/relationships/image" Target="../media/image165.wmf"/><Relationship Id="rId48" Type="http://schemas.openxmlformats.org/officeDocument/2006/relationships/image" Target="../media/image167.wmf"/><Relationship Id="rId56" Type="http://schemas.openxmlformats.org/officeDocument/2006/relationships/oleObject" Target="../embeddings/oleObject230.bin"/><Relationship Id="rId8" Type="http://schemas.openxmlformats.org/officeDocument/2006/relationships/image" Target="../media/image154.wmf"/><Relationship Id="rId51" Type="http://schemas.openxmlformats.org/officeDocument/2006/relationships/oleObject" Target="../embeddings/oleObject227.bin"/><Relationship Id="rId3" Type="http://schemas.openxmlformats.org/officeDocument/2006/relationships/oleObject" Target="../embeddings/oleObject201.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1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 Id="rId1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4DD0BC-66B1-4575-8B2D-BF97F7BA3CD2}" type="datetime1">
              <a:rPr lang="zh-CN" altLang="en-US" smtClean="0"/>
              <a:pPr eaLnBrk="1" hangingPunct="1"/>
              <a:t>2020/10/22</a:t>
            </a:fld>
            <a:endParaRPr lang="zh-CN" altLang="zh-CN"/>
          </a:p>
        </p:txBody>
      </p:sp>
      <p:sp>
        <p:nvSpPr>
          <p:cNvPr id="3075"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2A55805-699F-4F4E-963A-D73035FBBDF6}" type="slidenum">
              <a:rPr lang="en-US" altLang="zh-CN" smtClean="0"/>
              <a:pPr eaLnBrk="1" hangingPunct="1"/>
              <a:t>1</a:t>
            </a:fld>
            <a:endParaRPr lang="en-US" altLang="zh-CN"/>
          </a:p>
        </p:txBody>
      </p:sp>
      <p:sp>
        <p:nvSpPr>
          <p:cNvPr id="3076" name="Rectangle 3"/>
          <p:cNvSpPr>
            <a:spLocks noGrp="1" noRot="1" noChangeArrowheads="1"/>
          </p:cNvSpPr>
          <p:nvPr>
            <p:ph type="body" idx="1"/>
          </p:nvPr>
        </p:nvSpPr>
        <p:spPr/>
        <p:txBody>
          <a:bodyPr/>
          <a:lstStyle/>
          <a:p>
            <a:pPr algn="r" eaLnBrk="1" hangingPunct="1">
              <a:lnSpc>
                <a:spcPct val="90000"/>
              </a:lnSpc>
            </a:pPr>
            <a:endParaRPr lang="en-US" altLang="zh-CN" sz="3600" dirty="0"/>
          </a:p>
          <a:p>
            <a:pPr eaLnBrk="1" hangingPunct="1">
              <a:lnSpc>
                <a:spcPct val="90000"/>
              </a:lnSpc>
            </a:pPr>
            <a:endParaRPr lang="en-US" altLang="zh-CN" sz="3600" dirty="0"/>
          </a:p>
          <a:p>
            <a:pPr algn="ctr" eaLnBrk="1" hangingPunct="1">
              <a:lnSpc>
                <a:spcPct val="90000"/>
              </a:lnSpc>
              <a:buFont typeface="Wingdings" pitchFamily="2" charset="2"/>
              <a:buNone/>
            </a:pPr>
            <a:r>
              <a:rPr lang="zh-CN" altLang="en-US" sz="4800"/>
              <a:t>第三讲 </a:t>
            </a:r>
            <a:r>
              <a:rPr lang="zh-CN" altLang="en-US" sz="4800" dirty="0"/>
              <a:t>聚类分析（一）</a:t>
            </a:r>
          </a:p>
          <a:p>
            <a:pPr eaLnBrk="1" hangingPunct="1">
              <a:lnSpc>
                <a:spcPct val="90000"/>
              </a:lnSpc>
            </a:pPr>
            <a:endParaRPr lang="zh-CN" altLang="en-US" sz="4800" dirty="0"/>
          </a:p>
          <a:p>
            <a:pPr algn="ctr" eaLnBrk="1" hangingPunct="1">
              <a:lnSpc>
                <a:spcPct val="90000"/>
              </a:lnSpc>
              <a:buFont typeface="Wingdings" pitchFamily="2" charset="2"/>
              <a:buNone/>
            </a:pPr>
            <a:r>
              <a:rPr lang="zh-CN" altLang="en-US" sz="40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800" dirty="0">
                <a:solidFill>
                  <a:srgbClr val="000099"/>
                </a:solidFill>
              </a:rPr>
              <a:t>东南大学网络空间安全学院</a:t>
            </a:r>
          </a:p>
          <a:p>
            <a:pPr algn="ctr" eaLnBrk="1" hangingPunct="1">
              <a:lnSpc>
                <a:spcPct val="90000"/>
              </a:lnSpc>
              <a:buFont typeface="Wingdings" pitchFamily="2" charset="2"/>
              <a:buNone/>
            </a:pPr>
            <a:r>
              <a:rPr lang="en-US" altLang="zh-CN" sz="2800" dirty="0">
                <a:solidFill>
                  <a:srgbClr val="000099"/>
                </a:solidFill>
              </a:rPr>
              <a:t>zyqin@seu.edu.cn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4"/>
          <p:cNvSpPr>
            <a:spLocks noChangeArrowheads="1"/>
          </p:cNvSpPr>
          <p:nvPr/>
        </p:nvSpPr>
        <p:spPr bwMode="auto">
          <a:xfrm>
            <a:off x="304800" y="300038"/>
            <a:ext cx="6248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dirty="0"/>
              <a:t>2.  </a:t>
            </a:r>
            <a:r>
              <a:rPr lang="zh-CN" altLang="en-US" sz="2400" b="1" dirty="0"/>
              <a:t>马氏距离</a:t>
            </a:r>
            <a:r>
              <a:rPr lang="en-US" altLang="zh-CN" sz="2400" dirty="0"/>
              <a:t>(</a:t>
            </a:r>
            <a:r>
              <a:rPr lang="en-US" altLang="zh-CN" sz="2400" dirty="0" err="1"/>
              <a:t>Maharanobis</a:t>
            </a:r>
            <a:r>
              <a:rPr lang="en-US" altLang="zh-CN" sz="2400" dirty="0"/>
              <a:t>)</a:t>
            </a:r>
            <a:r>
              <a:rPr lang="en-US" altLang="zh-CN" sz="2400" b="1" dirty="0"/>
              <a:t> </a:t>
            </a:r>
          </a:p>
        </p:txBody>
      </p:sp>
      <p:sp>
        <p:nvSpPr>
          <p:cNvPr id="13" name="文本框 12">
            <a:extLst>
              <a:ext uri="{FF2B5EF4-FFF2-40B4-BE49-F238E27FC236}">
                <a16:creationId xmlns:a16="http://schemas.microsoft.com/office/drawing/2014/main" id="{53D5BB2A-2FBE-4A19-8B96-F227976DD2EB}"/>
              </a:ext>
            </a:extLst>
          </p:cNvPr>
          <p:cNvSpPr txBox="1"/>
          <p:nvPr/>
        </p:nvSpPr>
        <p:spPr>
          <a:xfrm>
            <a:off x="609600" y="1014195"/>
            <a:ext cx="7848600" cy="369332"/>
          </a:xfrm>
          <a:prstGeom prst="rect">
            <a:avLst/>
          </a:prstGeom>
          <a:noFill/>
        </p:spPr>
        <p:txBody>
          <a:bodyPr wrap="square">
            <a:spAutoFit/>
          </a:bodyPr>
          <a:lstStyle/>
          <a:p>
            <a:r>
              <a:rPr lang="zh-CN" altLang="en-US" b="0" i="0" dirty="0">
                <a:solidFill>
                  <a:srgbClr val="121212"/>
                </a:solidFill>
                <a:effectLst/>
                <a:latin typeface="-apple-system"/>
              </a:rPr>
              <a:t>采用归一化可消除维度间</a:t>
            </a:r>
            <a:r>
              <a:rPr lang="en-US" altLang="zh-CN" b="0" i="0" dirty="0">
                <a:solidFill>
                  <a:srgbClr val="121212"/>
                </a:solidFill>
                <a:effectLst/>
                <a:latin typeface="-apple-system"/>
              </a:rPr>
              <a:t>scale</a:t>
            </a:r>
            <a:r>
              <a:rPr lang="zh-CN" altLang="en-US" b="0" i="0" dirty="0">
                <a:solidFill>
                  <a:srgbClr val="121212"/>
                </a:solidFill>
                <a:effectLst/>
                <a:latin typeface="-apple-system"/>
              </a:rPr>
              <a:t>不同的问题，但是样本分布也会影响分类。</a:t>
            </a:r>
            <a:endParaRPr lang="zh-CN" altLang="en-US" dirty="0"/>
          </a:p>
        </p:txBody>
      </p:sp>
      <p:sp>
        <p:nvSpPr>
          <p:cNvPr id="15" name="文本框 14">
            <a:extLst>
              <a:ext uri="{FF2B5EF4-FFF2-40B4-BE49-F238E27FC236}">
                <a16:creationId xmlns:a16="http://schemas.microsoft.com/office/drawing/2014/main" id="{A1D3BC15-BD40-4C14-A459-B423704E9FA2}"/>
              </a:ext>
            </a:extLst>
          </p:cNvPr>
          <p:cNvSpPr txBox="1"/>
          <p:nvPr/>
        </p:nvSpPr>
        <p:spPr>
          <a:xfrm>
            <a:off x="762000" y="1676400"/>
            <a:ext cx="6934200" cy="369332"/>
          </a:xfrm>
          <a:prstGeom prst="rect">
            <a:avLst/>
          </a:prstGeom>
          <a:noFill/>
        </p:spPr>
        <p:txBody>
          <a:bodyPr wrap="square">
            <a:spAutoFit/>
          </a:bodyPr>
          <a:lstStyle/>
          <a:p>
            <a:r>
              <a:rPr lang="zh-CN" altLang="en-US" b="0" i="0" dirty="0">
                <a:solidFill>
                  <a:srgbClr val="121212"/>
                </a:solidFill>
                <a:effectLst/>
                <a:latin typeface="-apple-system"/>
              </a:rPr>
              <a:t>在一个方差较小的维度下很小的差别就有可能成为离群点。</a:t>
            </a:r>
            <a:endParaRPr lang="zh-CN" altLang="en-US" dirty="0"/>
          </a:p>
        </p:txBody>
      </p:sp>
      <p:pic>
        <p:nvPicPr>
          <p:cNvPr id="5" name="图片 4">
            <a:extLst>
              <a:ext uri="{FF2B5EF4-FFF2-40B4-BE49-F238E27FC236}">
                <a16:creationId xmlns:a16="http://schemas.microsoft.com/office/drawing/2014/main" id="{D2773D9D-125C-4EF6-BED3-CEEA0A05A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334220"/>
            <a:ext cx="5715000" cy="42237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BFD68D-C17F-4B4D-9BDC-BDA8834DFFF0}"/>
              </a:ext>
            </a:extLst>
          </p:cNvPr>
          <p:cNvSpPr>
            <a:spLocks noGrp="1"/>
          </p:cNvSpPr>
          <p:nvPr>
            <p:ph type="dt" sz="half" idx="10"/>
          </p:nvPr>
        </p:nvSpPr>
        <p:spPr/>
        <p:txBody>
          <a:bodyPr/>
          <a:lstStyle/>
          <a:p>
            <a:pPr>
              <a:defRPr/>
            </a:pPr>
            <a:fld id="{E0DED20F-5BFB-4DBF-A863-C4D592656967}" type="datetime1">
              <a:rPr lang="zh-CN" altLang="en-US" smtClean="0"/>
              <a:pPr>
                <a:defRPr/>
              </a:pPr>
              <a:t>2020/10/22</a:t>
            </a:fld>
            <a:endParaRPr lang="zh-CN" altLang="zh-CN"/>
          </a:p>
        </p:txBody>
      </p:sp>
      <p:sp>
        <p:nvSpPr>
          <p:cNvPr id="3" name="灯片编号占位符 2">
            <a:extLst>
              <a:ext uri="{FF2B5EF4-FFF2-40B4-BE49-F238E27FC236}">
                <a16:creationId xmlns:a16="http://schemas.microsoft.com/office/drawing/2014/main" id="{CCF77196-D59C-43FE-BBCF-FC09FCB6EDE2}"/>
              </a:ext>
            </a:extLst>
          </p:cNvPr>
          <p:cNvSpPr>
            <a:spLocks noGrp="1"/>
          </p:cNvSpPr>
          <p:nvPr>
            <p:ph type="sldNum" sz="quarter" idx="12"/>
          </p:nvPr>
        </p:nvSpPr>
        <p:spPr/>
        <p:txBody>
          <a:bodyPr/>
          <a:lstStyle/>
          <a:p>
            <a:pPr>
              <a:defRPr/>
            </a:pPr>
            <a:fld id="{44F6F0AD-C4DA-4780-8CC8-17604921DA0E}" type="slidenum">
              <a:rPr lang="en-US" altLang="zh-CN" smtClean="0"/>
              <a:pPr>
                <a:defRPr/>
              </a:pPr>
              <a:t>11</a:t>
            </a:fld>
            <a:endParaRPr lang="en-US" altLang="zh-CN"/>
          </a:p>
        </p:txBody>
      </p:sp>
      <p:pic>
        <p:nvPicPr>
          <p:cNvPr id="4" name="图片 3">
            <a:extLst>
              <a:ext uri="{FF2B5EF4-FFF2-40B4-BE49-F238E27FC236}">
                <a16:creationId xmlns:a16="http://schemas.microsoft.com/office/drawing/2014/main" id="{F71CFAD3-BEF0-48D4-8BC4-D7395C1D98B9}"/>
              </a:ext>
            </a:extLst>
          </p:cNvPr>
          <p:cNvPicPr>
            <a:picLocks noChangeAspect="1"/>
          </p:cNvPicPr>
          <p:nvPr/>
        </p:nvPicPr>
        <p:blipFill>
          <a:blip r:embed="rId3"/>
          <a:stretch>
            <a:fillRect/>
          </a:stretch>
        </p:blipFill>
        <p:spPr>
          <a:xfrm>
            <a:off x="1676400" y="1392923"/>
            <a:ext cx="4953000" cy="3419563"/>
          </a:xfrm>
          <a:prstGeom prst="rect">
            <a:avLst/>
          </a:prstGeom>
        </p:spPr>
      </p:pic>
      <p:sp>
        <p:nvSpPr>
          <p:cNvPr id="6" name="文本框 5">
            <a:extLst>
              <a:ext uri="{FF2B5EF4-FFF2-40B4-BE49-F238E27FC236}">
                <a16:creationId xmlns:a16="http://schemas.microsoft.com/office/drawing/2014/main" id="{32ACBA61-5EC5-494E-A486-D7DF16EC71BB}"/>
              </a:ext>
            </a:extLst>
          </p:cNvPr>
          <p:cNvSpPr txBox="1"/>
          <p:nvPr/>
        </p:nvSpPr>
        <p:spPr>
          <a:xfrm>
            <a:off x="762000" y="622430"/>
            <a:ext cx="4575842" cy="369332"/>
          </a:xfrm>
          <a:prstGeom prst="rect">
            <a:avLst/>
          </a:prstGeom>
          <a:noFill/>
        </p:spPr>
        <p:txBody>
          <a:bodyPr wrap="square">
            <a:spAutoFit/>
          </a:bodyPr>
          <a:lstStyle/>
          <a:p>
            <a:r>
              <a:rPr lang="zh-CN" altLang="en-US" b="0" i="0" dirty="0">
                <a:solidFill>
                  <a:srgbClr val="121212"/>
                </a:solidFill>
                <a:effectLst/>
                <a:latin typeface="-apple-system"/>
              </a:rPr>
              <a:t>更一般的情况，维度间是不独立的。</a:t>
            </a:r>
            <a:endParaRPr lang="zh-CN" altLang="en-US" dirty="0"/>
          </a:p>
        </p:txBody>
      </p:sp>
      <p:sp>
        <p:nvSpPr>
          <p:cNvPr id="7" name="Rectangle 1">
            <a:extLst>
              <a:ext uri="{FF2B5EF4-FFF2-40B4-BE49-F238E27FC236}">
                <a16:creationId xmlns:a16="http://schemas.microsoft.com/office/drawing/2014/main" id="{F0AAEF60-9F5A-44F2-83C3-4D9F73A19A47}"/>
              </a:ext>
            </a:extLst>
          </p:cNvPr>
          <p:cNvSpPr>
            <a:spLocks noChangeArrowheads="1"/>
          </p:cNvSpPr>
          <p:nvPr/>
        </p:nvSpPr>
        <p:spPr bwMode="auto">
          <a:xfrm>
            <a:off x="1000511" y="5105400"/>
            <a:ext cx="714297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121212"/>
                </a:solidFill>
                <a:effectLst/>
                <a:latin typeface="Arial" panose="020B0604020202020204" pitchFamily="34" charset="0"/>
                <a:ea typeface="-apple-system"/>
              </a:rPr>
              <a:t>那么我们需要怎么做来计算距离呢？只</a:t>
            </a: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需要将变量</a:t>
            </a:r>
            <a:r>
              <a:rPr kumimoji="0" lang="zh-CN" altLang="zh-CN" sz="1600" b="0" i="0" u="none" strike="noStrike" cap="none" normalizeH="0" baseline="0" dirty="0">
                <a:ln>
                  <a:noFill/>
                </a:ln>
                <a:solidFill>
                  <a:srgbClr val="121212"/>
                </a:solidFill>
                <a:effectLst/>
                <a:latin typeface="Arial Unicode MS"/>
                <a:ea typeface="Menlo"/>
              </a:rPr>
              <a:t>按照主成分进行旋转</a:t>
            </a:r>
            <a:r>
              <a:rPr kumimoji="0" lang="zh-CN" altLang="zh-CN" sz="1600" b="0" i="0" u="none" strike="noStrike" cap="none" normalizeH="0" baseline="0" dirty="0">
                <a:ln>
                  <a:noFill/>
                </a:ln>
                <a:solidFill>
                  <a:srgbClr val="121212"/>
                </a:solidFill>
                <a:effectLst/>
                <a:ea typeface="-apple-system"/>
              </a:rPr>
              <a:t>，</a:t>
            </a:r>
            <a:endParaRPr kumimoji="0" lang="en-US" altLang="zh-CN" sz="1600" b="0" i="0" u="none" strike="noStrike" cap="none" normalizeH="0" baseline="0" dirty="0">
              <a:ln>
                <a:noFill/>
              </a:ln>
              <a:solidFill>
                <a:srgbClr val="121212"/>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121212"/>
                </a:solidFill>
                <a:effectLst/>
                <a:ea typeface="-apple-system"/>
              </a:rPr>
              <a:t>让维度间相互</a:t>
            </a:r>
            <a:r>
              <a:rPr kumimoji="0" lang="zh-CN" altLang="zh-CN" sz="1600" b="1" i="0" u="none" strike="noStrike" cap="none" normalizeH="0" baseline="0" dirty="0">
                <a:ln>
                  <a:noFill/>
                </a:ln>
                <a:solidFill>
                  <a:srgbClr val="121212"/>
                </a:solidFill>
                <a:effectLst/>
                <a:latin typeface="Arial" panose="020B0604020202020204" pitchFamily="34" charset="0"/>
                <a:ea typeface="-apple-system"/>
              </a:rPr>
              <a:t>独立</a:t>
            </a:r>
            <a:r>
              <a:rPr kumimoji="0" lang="zh-CN" altLang="zh-CN" sz="1600" b="0" i="0" u="none" strike="noStrike" cap="none" normalizeH="0" baseline="0" dirty="0">
                <a:ln>
                  <a:noFill/>
                </a:ln>
                <a:solidFill>
                  <a:srgbClr val="121212"/>
                </a:solidFill>
                <a:effectLst/>
                <a:latin typeface="Arial" panose="020B0604020202020204" pitchFamily="34" charset="0"/>
                <a:ea typeface="-apple-system"/>
              </a:rPr>
              <a:t>，然后进行</a:t>
            </a:r>
            <a:r>
              <a:rPr kumimoji="0" lang="zh-CN" altLang="zh-CN" sz="1600" b="0" i="0" u="none" strike="noStrike" cap="none" normalizeH="0" baseline="0" dirty="0">
                <a:ln>
                  <a:noFill/>
                </a:ln>
                <a:solidFill>
                  <a:srgbClr val="121212"/>
                </a:solidFill>
                <a:effectLst/>
                <a:latin typeface="Arial Unicode MS"/>
                <a:ea typeface="Menlo"/>
              </a:rPr>
              <a:t>标准化</a:t>
            </a:r>
            <a:r>
              <a:rPr kumimoji="0" lang="zh-CN" altLang="zh-CN" sz="1600" b="0" i="0" u="none" strike="noStrike" cap="none" normalizeH="0" baseline="0" dirty="0">
                <a:ln>
                  <a:noFill/>
                </a:ln>
                <a:solidFill>
                  <a:srgbClr val="121212"/>
                </a:solidFill>
                <a:effectLst/>
                <a:ea typeface="-apple-system"/>
              </a:rPr>
              <a:t>，让维度</a:t>
            </a:r>
            <a:r>
              <a:rPr kumimoji="0" lang="zh-CN" altLang="zh-CN" sz="1600" b="1" i="0" u="none" strike="noStrike" cap="none" normalizeH="0" baseline="0" dirty="0">
                <a:ln>
                  <a:noFill/>
                </a:ln>
                <a:solidFill>
                  <a:srgbClr val="121212"/>
                </a:solidFill>
                <a:effectLst/>
                <a:latin typeface="Arial" panose="020B0604020202020204" pitchFamily="34" charset="0"/>
                <a:ea typeface="-apple-system"/>
              </a:rPr>
              <a:t>同分布</a:t>
            </a:r>
            <a:r>
              <a:rPr kumimoji="0" lang="zh-CN" altLang="zh-CN" sz="1600" b="0" i="0" u="none" strike="noStrike" cap="none" normalizeH="0" baseline="0" dirty="0">
                <a:ln>
                  <a:noFill/>
                </a:ln>
                <a:solidFill>
                  <a:srgbClr val="121212"/>
                </a:solidFill>
                <a:effectLst/>
                <a:latin typeface="Arial" panose="020B0604020202020204" pitchFamily="34" charset="0"/>
                <a:ea typeface="-apple-system"/>
              </a:rPr>
              <a:t>就</a:t>
            </a:r>
            <a:r>
              <a:rPr kumimoji="0" lang="zh-CN" altLang="en-US" sz="1600" b="0" i="0" u="none" strike="noStrike" cap="none" normalizeH="0" baseline="0" dirty="0">
                <a:ln>
                  <a:noFill/>
                </a:ln>
                <a:solidFill>
                  <a:srgbClr val="121212"/>
                </a:solidFill>
                <a:effectLst/>
                <a:latin typeface="Arial" panose="020B0604020202020204" pitchFamily="34" charset="0"/>
                <a:ea typeface="-apple-system"/>
              </a:rPr>
              <a:t>可以计算欧氏距离</a:t>
            </a: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了</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1547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8753C7-D706-4EFC-BEA4-A06E285E37EE}"/>
              </a:ext>
            </a:extLst>
          </p:cNvPr>
          <p:cNvSpPr>
            <a:spLocks noGrp="1"/>
          </p:cNvSpPr>
          <p:nvPr>
            <p:ph type="dt" sz="half" idx="10"/>
          </p:nvPr>
        </p:nvSpPr>
        <p:spPr/>
        <p:txBody>
          <a:bodyPr/>
          <a:lstStyle/>
          <a:p>
            <a:pPr>
              <a:defRPr/>
            </a:pPr>
            <a:fld id="{E0DED20F-5BFB-4DBF-A863-C4D592656967}" type="datetime1">
              <a:rPr lang="zh-CN" altLang="en-US" smtClean="0"/>
              <a:pPr>
                <a:defRPr/>
              </a:pPr>
              <a:t>2020/10/22</a:t>
            </a:fld>
            <a:endParaRPr lang="zh-CN" altLang="zh-CN"/>
          </a:p>
        </p:txBody>
      </p:sp>
      <p:sp>
        <p:nvSpPr>
          <p:cNvPr id="3" name="灯片编号占位符 2">
            <a:extLst>
              <a:ext uri="{FF2B5EF4-FFF2-40B4-BE49-F238E27FC236}">
                <a16:creationId xmlns:a16="http://schemas.microsoft.com/office/drawing/2014/main" id="{83AEFAD5-72CA-4AEF-AFDD-53038FD13C42}"/>
              </a:ext>
            </a:extLst>
          </p:cNvPr>
          <p:cNvSpPr>
            <a:spLocks noGrp="1"/>
          </p:cNvSpPr>
          <p:nvPr>
            <p:ph type="sldNum" sz="quarter" idx="12"/>
          </p:nvPr>
        </p:nvSpPr>
        <p:spPr/>
        <p:txBody>
          <a:bodyPr/>
          <a:lstStyle/>
          <a:p>
            <a:pPr>
              <a:defRPr/>
            </a:pPr>
            <a:fld id="{44F6F0AD-C4DA-4780-8CC8-17604921DA0E}" type="slidenum">
              <a:rPr lang="en-US" altLang="zh-CN" smtClean="0"/>
              <a:pPr>
                <a:defRPr/>
              </a:pPr>
              <a:t>12</a:t>
            </a:fld>
            <a:endParaRPr lang="en-US" altLang="zh-CN"/>
          </a:p>
        </p:txBody>
      </p:sp>
      <p:sp>
        <p:nvSpPr>
          <p:cNvPr id="5" name="文本框 4">
            <a:extLst>
              <a:ext uri="{FF2B5EF4-FFF2-40B4-BE49-F238E27FC236}">
                <a16:creationId xmlns:a16="http://schemas.microsoft.com/office/drawing/2014/main" id="{674D5C14-1CE3-4A7F-A028-24EFE13E9393}"/>
              </a:ext>
            </a:extLst>
          </p:cNvPr>
          <p:cNvSpPr txBox="1"/>
          <p:nvPr/>
        </p:nvSpPr>
        <p:spPr>
          <a:xfrm>
            <a:off x="838200" y="533400"/>
            <a:ext cx="7391400" cy="923330"/>
          </a:xfrm>
          <a:prstGeom prst="rect">
            <a:avLst/>
          </a:prstGeom>
          <a:noFill/>
        </p:spPr>
        <p:txBody>
          <a:bodyPr wrap="square">
            <a:spAutoFit/>
          </a:bodyPr>
          <a:lstStyle/>
          <a:p>
            <a:r>
              <a:rPr lang="zh-CN" altLang="en-US" b="0" i="0" dirty="0">
                <a:solidFill>
                  <a:srgbClr val="121212"/>
                </a:solidFill>
                <a:effectLst/>
                <a:latin typeface="-apple-system"/>
              </a:rPr>
              <a:t>由主成分分析可知，由于主成分就是特征向量方向，每个方向的方差就是对应的特征值，所以只需要按照特征向量的方向旋转，然后缩放特征值倍就可以了，可以得到以下的结果：</a:t>
            </a:r>
            <a:endParaRPr lang="zh-CN" altLang="en-US" dirty="0"/>
          </a:p>
        </p:txBody>
      </p:sp>
      <p:pic>
        <p:nvPicPr>
          <p:cNvPr id="6" name="图片 5">
            <a:extLst>
              <a:ext uri="{FF2B5EF4-FFF2-40B4-BE49-F238E27FC236}">
                <a16:creationId xmlns:a16="http://schemas.microsoft.com/office/drawing/2014/main" id="{DD34B2D5-B94D-4B67-B673-37A9DDBB5DAD}"/>
              </a:ext>
            </a:extLst>
          </p:cNvPr>
          <p:cNvPicPr>
            <a:picLocks noChangeAspect="1"/>
          </p:cNvPicPr>
          <p:nvPr/>
        </p:nvPicPr>
        <p:blipFill>
          <a:blip r:embed="rId2"/>
          <a:stretch>
            <a:fillRect/>
          </a:stretch>
        </p:blipFill>
        <p:spPr>
          <a:xfrm>
            <a:off x="5257800" y="1744815"/>
            <a:ext cx="3738777" cy="4212325"/>
          </a:xfrm>
          <a:prstGeom prst="rect">
            <a:avLst/>
          </a:prstGeom>
        </p:spPr>
      </p:pic>
      <p:sp>
        <p:nvSpPr>
          <p:cNvPr id="8" name="文本框 7">
            <a:extLst>
              <a:ext uri="{FF2B5EF4-FFF2-40B4-BE49-F238E27FC236}">
                <a16:creationId xmlns:a16="http://schemas.microsoft.com/office/drawing/2014/main" id="{46A1F4E2-B152-4C58-8ABD-29FCDF6F1EE3}"/>
              </a:ext>
            </a:extLst>
          </p:cNvPr>
          <p:cNvSpPr txBox="1"/>
          <p:nvPr/>
        </p:nvSpPr>
        <p:spPr>
          <a:xfrm>
            <a:off x="1066800" y="4191000"/>
            <a:ext cx="3505200" cy="646331"/>
          </a:xfrm>
          <a:prstGeom prst="rect">
            <a:avLst/>
          </a:prstGeom>
          <a:noFill/>
        </p:spPr>
        <p:txBody>
          <a:bodyPr wrap="square">
            <a:spAutoFit/>
          </a:bodyPr>
          <a:lstStyle/>
          <a:p>
            <a:r>
              <a:rPr lang="zh-CN" altLang="en-US" b="0" i="0" dirty="0">
                <a:solidFill>
                  <a:srgbClr val="121212"/>
                </a:solidFill>
                <a:effectLst/>
                <a:latin typeface="-apple-system"/>
              </a:rPr>
              <a:t>离群点就被成功分离，这时候的欧式距离就是马氏距离。</a:t>
            </a:r>
            <a:endParaRPr lang="zh-CN" altLang="en-US" dirty="0"/>
          </a:p>
        </p:txBody>
      </p:sp>
    </p:spTree>
    <p:extLst>
      <p:ext uri="{BB962C8B-B14F-4D97-AF65-F5344CB8AC3E}">
        <p14:creationId xmlns:p14="http://schemas.microsoft.com/office/powerpoint/2010/main" val="236003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66600-9E67-4856-9C97-65AD1B8861F4}"/>
              </a:ext>
            </a:extLst>
          </p:cNvPr>
          <p:cNvSpPr>
            <a:spLocks noGrp="1"/>
          </p:cNvSpPr>
          <p:nvPr>
            <p:ph type="dt" sz="half" idx="10"/>
          </p:nvPr>
        </p:nvSpPr>
        <p:spPr/>
        <p:txBody>
          <a:bodyPr/>
          <a:lstStyle/>
          <a:p>
            <a:pPr>
              <a:defRPr/>
            </a:pPr>
            <a:fld id="{E0DED20F-5BFB-4DBF-A863-C4D592656967}" type="datetime1">
              <a:rPr lang="zh-CN" altLang="en-US" smtClean="0"/>
              <a:pPr>
                <a:defRPr/>
              </a:pPr>
              <a:t>2020/10/22</a:t>
            </a:fld>
            <a:endParaRPr lang="zh-CN" altLang="zh-CN"/>
          </a:p>
        </p:txBody>
      </p:sp>
      <p:sp>
        <p:nvSpPr>
          <p:cNvPr id="3" name="灯片编号占位符 2">
            <a:extLst>
              <a:ext uri="{FF2B5EF4-FFF2-40B4-BE49-F238E27FC236}">
                <a16:creationId xmlns:a16="http://schemas.microsoft.com/office/drawing/2014/main" id="{8F6C22DC-48CE-4430-B017-C9976C601505}"/>
              </a:ext>
            </a:extLst>
          </p:cNvPr>
          <p:cNvSpPr>
            <a:spLocks noGrp="1"/>
          </p:cNvSpPr>
          <p:nvPr>
            <p:ph type="sldNum" sz="quarter" idx="12"/>
          </p:nvPr>
        </p:nvSpPr>
        <p:spPr/>
        <p:txBody>
          <a:bodyPr/>
          <a:lstStyle/>
          <a:p>
            <a:pPr>
              <a:defRPr/>
            </a:pPr>
            <a:fld id="{44F6F0AD-C4DA-4780-8CC8-17604921DA0E}" type="slidenum">
              <a:rPr lang="en-US" altLang="zh-CN" smtClean="0"/>
              <a:pPr>
                <a:defRPr/>
              </a:pPr>
              <a:t>13</a:t>
            </a:fld>
            <a:endParaRPr lang="en-US" altLang="zh-CN"/>
          </a:p>
        </p:txBody>
      </p:sp>
      <p:sp>
        <p:nvSpPr>
          <p:cNvPr id="5" name="文本框 4">
            <a:extLst>
              <a:ext uri="{FF2B5EF4-FFF2-40B4-BE49-F238E27FC236}">
                <a16:creationId xmlns:a16="http://schemas.microsoft.com/office/drawing/2014/main" id="{FC1460CC-6228-4838-8E12-C97F88B21BB1}"/>
              </a:ext>
            </a:extLst>
          </p:cNvPr>
          <p:cNvSpPr txBox="1"/>
          <p:nvPr/>
        </p:nvSpPr>
        <p:spPr>
          <a:xfrm>
            <a:off x="838200" y="304800"/>
            <a:ext cx="4575842" cy="523220"/>
          </a:xfrm>
          <a:prstGeom prst="rect">
            <a:avLst/>
          </a:prstGeom>
          <a:noFill/>
        </p:spPr>
        <p:txBody>
          <a:bodyPr wrap="square">
            <a:spAutoFit/>
          </a:bodyPr>
          <a:lstStyle/>
          <a:p>
            <a:pPr algn="l"/>
            <a:r>
              <a:rPr lang="zh-CN" altLang="en-US" sz="2800" b="1" i="0" dirty="0">
                <a:solidFill>
                  <a:srgbClr val="121212"/>
                </a:solidFill>
                <a:effectLst/>
                <a:latin typeface="-apple-system"/>
              </a:rPr>
              <a:t>马氏距离的推导</a:t>
            </a:r>
          </a:p>
        </p:txBody>
      </p:sp>
      <p:sp>
        <p:nvSpPr>
          <p:cNvPr id="7" name="文本框 6">
            <a:extLst>
              <a:ext uri="{FF2B5EF4-FFF2-40B4-BE49-F238E27FC236}">
                <a16:creationId xmlns:a16="http://schemas.microsoft.com/office/drawing/2014/main" id="{7394C25B-092D-4BC9-BB80-3877DAA98322}"/>
              </a:ext>
            </a:extLst>
          </p:cNvPr>
          <p:cNvSpPr txBox="1"/>
          <p:nvPr/>
        </p:nvSpPr>
        <p:spPr>
          <a:xfrm>
            <a:off x="990600" y="1219200"/>
            <a:ext cx="6553200" cy="646331"/>
          </a:xfrm>
          <a:prstGeom prst="rect">
            <a:avLst/>
          </a:prstGeom>
          <a:noFill/>
        </p:spPr>
        <p:txBody>
          <a:bodyPr wrap="square">
            <a:spAutoFit/>
          </a:bodyPr>
          <a:lstStyle/>
          <a:p>
            <a:r>
              <a:rPr lang="zh-CN" altLang="en-US" b="0" i="0" dirty="0">
                <a:solidFill>
                  <a:srgbClr val="121212"/>
                </a:solidFill>
                <a:effectLst/>
                <a:latin typeface="-apple-system"/>
              </a:rPr>
              <a:t>首先要对数据点进行旋转，旋转至主成分，维度间线性无关，</a:t>
            </a:r>
            <a:endParaRPr lang="en-US" altLang="zh-CN" b="0" i="0" dirty="0">
              <a:solidFill>
                <a:srgbClr val="121212"/>
              </a:solidFill>
              <a:effectLst/>
              <a:latin typeface="-apple-system"/>
            </a:endParaRPr>
          </a:p>
          <a:p>
            <a:r>
              <a:rPr lang="zh-CN" altLang="en-US" b="0" i="0" dirty="0">
                <a:solidFill>
                  <a:srgbClr val="121212"/>
                </a:solidFill>
                <a:effectLst/>
                <a:latin typeface="-apple-system"/>
              </a:rPr>
              <a:t>旋转变换</a:t>
            </a:r>
            <a:r>
              <a:rPr lang="en-US" altLang="zh-CN" b="0" i="0" dirty="0">
                <a:solidFill>
                  <a:srgbClr val="121212"/>
                </a:solidFill>
                <a:effectLst/>
                <a:latin typeface="-apple-system"/>
              </a:rPr>
              <a:t>U</a:t>
            </a:r>
            <a:r>
              <a:rPr lang="zh-CN" altLang="en-US" b="0" i="0" dirty="0">
                <a:solidFill>
                  <a:srgbClr val="121212"/>
                </a:solidFill>
                <a:effectLst/>
                <a:latin typeface="-apple-system"/>
              </a:rPr>
              <a:t>为正交单位矩阵。假设新的坐标</a:t>
            </a:r>
            <a:r>
              <a:rPr lang="en-US" altLang="zh-CN" b="0" i="1" dirty="0">
                <a:solidFill>
                  <a:srgbClr val="121212"/>
                </a:solidFill>
                <a:effectLst/>
                <a:latin typeface="+mj-ea"/>
                <a:ea typeface="+mj-ea"/>
              </a:rPr>
              <a:t>F</a:t>
            </a:r>
            <a:r>
              <a:rPr lang="zh-CN" altLang="en-US" b="0" i="0" dirty="0">
                <a:solidFill>
                  <a:srgbClr val="121212"/>
                </a:solidFill>
                <a:effectLst/>
                <a:latin typeface="-apple-system"/>
              </a:rPr>
              <a:t>为：</a:t>
            </a:r>
            <a:endParaRPr lang="zh-CN" altLang="en-US" dirty="0"/>
          </a:p>
        </p:txBody>
      </p:sp>
      <p:sp>
        <p:nvSpPr>
          <p:cNvPr id="11" name="文本框 10">
            <a:extLst>
              <a:ext uri="{FF2B5EF4-FFF2-40B4-BE49-F238E27FC236}">
                <a16:creationId xmlns:a16="http://schemas.microsoft.com/office/drawing/2014/main" id="{BAE418E9-F301-4647-A287-32588C1564ED}"/>
              </a:ext>
            </a:extLst>
          </p:cNvPr>
          <p:cNvSpPr txBox="1"/>
          <p:nvPr/>
        </p:nvSpPr>
        <p:spPr>
          <a:xfrm>
            <a:off x="798512" y="3475940"/>
            <a:ext cx="7543800" cy="369332"/>
          </a:xfrm>
          <a:prstGeom prst="rect">
            <a:avLst/>
          </a:prstGeom>
          <a:noFill/>
        </p:spPr>
        <p:txBody>
          <a:bodyPr wrap="square">
            <a:spAutoFit/>
          </a:bodyPr>
          <a:lstStyle/>
          <a:p>
            <a:r>
              <a:rPr lang="zh-CN" altLang="en-US" dirty="0">
                <a:effectLst/>
              </a:rPr>
              <a:t>又变换后维度间线性无关且每个维度自己的方差为特征值，所以满足：</a:t>
            </a:r>
            <a:endParaRPr lang="zh-CN" altLang="en-US" dirty="0"/>
          </a:p>
        </p:txBody>
      </p:sp>
      <p:graphicFrame>
        <p:nvGraphicFramePr>
          <p:cNvPr id="10" name="Object 16">
            <a:extLst>
              <a:ext uri="{FF2B5EF4-FFF2-40B4-BE49-F238E27FC236}">
                <a16:creationId xmlns:a16="http://schemas.microsoft.com/office/drawing/2014/main" id="{D838B34F-0907-4F44-9BB9-C54FB03137C9}"/>
              </a:ext>
            </a:extLst>
          </p:cNvPr>
          <p:cNvGraphicFramePr>
            <a:graphicFrameLocks noChangeAspect="1"/>
          </p:cNvGraphicFramePr>
          <p:nvPr/>
        </p:nvGraphicFramePr>
        <p:xfrm>
          <a:off x="2755900" y="1831975"/>
          <a:ext cx="3629025" cy="1462088"/>
        </p:xfrm>
        <a:graphic>
          <a:graphicData uri="http://schemas.openxmlformats.org/presentationml/2006/ole">
            <mc:AlternateContent xmlns:mc="http://schemas.openxmlformats.org/markup-compatibility/2006">
              <mc:Choice xmlns:v="urn:schemas-microsoft-com:vml" Requires="v">
                <p:oleObj spid="_x0000_s45064" name="Equation" r:id="rId3" imgW="1777680" imgH="774360" progId="Equation.DSMT4">
                  <p:embed/>
                </p:oleObj>
              </mc:Choice>
              <mc:Fallback>
                <p:oleObj name="Equation" r:id="rId3" imgW="1777680" imgH="774360" progId="Equation.DSMT4">
                  <p:embed/>
                  <p:pic>
                    <p:nvPicPr>
                      <p:cNvPr id="10" name="Object 16">
                        <a:extLst>
                          <a:ext uri="{FF2B5EF4-FFF2-40B4-BE49-F238E27FC236}">
                            <a16:creationId xmlns:a16="http://schemas.microsoft.com/office/drawing/2014/main" id="{D838B34F-0907-4F44-9BB9-C54FB03137C9}"/>
                          </a:ext>
                        </a:extLst>
                      </p:cNvPr>
                      <p:cNvPicPr>
                        <a:picLocks noChangeAspect="1" noChangeArrowheads="1"/>
                      </p:cNvPicPr>
                      <p:nvPr/>
                    </p:nvPicPr>
                    <p:blipFill>
                      <a:blip r:embed="rId4"/>
                      <a:srcRect/>
                      <a:stretch>
                        <a:fillRect/>
                      </a:stretch>
                    </p:blipFill>
                    <p:spPr bwMode="auto">
                      <a:xfrm>
                        <a:off x="2755900" y="1831975"/>
                        <a:ext cx="3629025" cy="146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 name="Object 16">
            <a:extLst>
              <a:ext uri="{FF2B5EF4-FFF2-40B4-BE49-F238E27FC236}">
                <a16:creationId xmlns:a16="http://schemas.microsoft.com/office/drawing/2014/main" id="{7992CDCB-1BF8-4782-850C-0CC554F6E70B}"/>
              </a:ext>
            </a:extLst>
          </p:cNvPr>
          <p:cNvGraphicFramePr>
            <a:graphicFrameLocks noChangeAspect="1"/>
          </p:cNvGraphicFramePr>
          <p:nvPr/>
        </p:nvGraphicFramePr>
        <p:xfrm>
          <a:off x="2133600" y="4027149"/>
          <a:ext cx="3889375" cy="527050"/>
        </p:xfrm>
        <a:graphic>
          <a:graphicData uri="http://schemas.openxmlformats.org/presentationml/2006/ole">
            <mc:AlternateContent xmlns:mc="http://schemas.openxmlformats.org/markup-compatibility/2006">
              <mc:Choice xmlns:v="urn:schemas-microsoft-com:vml" Requires="v">
                <p:oleObj spid="_x0000_s45065" name="Equation" r:id="rId5" imgW="1904760" imgH="279360" progId="Equation.DSMT4">
                  <p:embed/>
                </p:oleObj>
              </mc:Choice>
              <mc:Fallback>
                <p:oleObj name="Equation" r:id="rId5" imgW="1904760" imgH="279360" progId="Equation.DSMT4">
                  <p:embed/>
                  <p:pic>
                    <p:nvPicPr>
                      <p:cNvPr id="12" name="Object 16">
                        <a:extLst>
                          <a:ext uri="{FF2B5EF4-FFF2-40B4-BE49-F238E27FC236}">
                            <a16:creationId xmlns:a16="http://schemas.microsoft.com/office/drawing/2014/main" id="{7992CDCB-1BF8-4782-850C-0CC554F6E70B}"/>
                          </a:ext>
                        </a:extLst>
                      </p:cNvPr>
                      <p:cNvPicPr>
                        <a:picLocks noChangeAspect="1" noChangeArrowheads="1"/>
                      </p:cNvPicPr>
                      <p:nvPr/>
                    </p:nvPicPr>
                    <p:blipFill>
                      <a:blip r:embed="rId6"/>
                      <a:srcRect/>
                      <a:stretch>
                        <a:fillRect/>
                      </a:stretch>
                    </p:blipFill>
                    <p:spPr bwMode="auto">
                      <a:xfrm>
                        <a:off x="2133600" y="4027149"/>
                        <a:ext cx="3889375"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16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04F20C-4F20-4BE8-8908-37D10AABF466}"/>
              </a:ext>
            </a:extLst>
          </p:cNvPr>
          <p:cNvSpPr>
            <a:spLocks noGrp="1"/>
          </p:cNvSpPr>
          <p:nvPr>
            <p:ph type="dt" sz="half" idx="10"/>
          </p:nvPr>
        </p:nvSpPr>
        <p:spPr/>
        <p:txBody>
          <a:bodyPr/>
          <a:lstStyle/>
          <a:p>
            <a:pPr>
              <a:defRPr/>
            </a:pPr>
            <a:fld id="{E0DED20F-5BFB-4DBF-A863-C4D592656967}" type="datetime1">
              <a:rPr lang="zh-CN" altLang="en-US" smtClean="0"/>
              <a:pPr>
                <a:defRPr/>
              </a:pPr>
              <a:t>2020/10/22</a:t>
            </a:fld>
            <a:endParaRPr lang="zh-CN" altLang="zh-CN"/>
          </a:p>
        </p:txBody>
      </p:sp>
      <p:sp>
        <p:nvSpPr>
          <p:cNvPr id="3" name="灯片编号占位符 2">
            <a:extLst>
              <a:ext uri="{FF2B5EF4-FFF2-40B4-BE49-F238E27FC236}">
                <a16:creationId xmlns:a16="http://schemas.microsoft.com/office/drawing/2014/main" id="{54C28448-D114-4A12-A98F-4241CC1DE2D8}"/>
              </a:ext>
            </a:extLst>
          </p:cNvPr>
          <p:cNvSpPr>
            <a:spLocks noGrp="1"/>
          </p:cNvSpPr>
          <p:nvPr>
            <p:ph type="sldNum" sz="quarter" idx="12"/>
          </p:nvPr>
        </p:nvSpPr>
        <p:spPr/>
        <p:txBody>
          <a:bodyPr/>
          <a:lstStyle/>
          <a:p>
            <a:pPr>
              <a:defRPr/>
            </a:pPr>
            <a:fld id="{44F6F0AD-C4DA-4780-8CC8-17604921DA0E}" type="slidenum">
              <a:rPr lang="en-US" altLang="zh-CN" smtClean="0"/>
              <a:pPr>
                <a:defRPr/>
              </a:pPr>
              <a:t>14</a:t>
            </a:fld>
            <a:endParaRPr lang="en-US" altLang="zh-CN"/>
          </a:p>
        </p:txBody>
      </p:sp>
      <p:sp>
        <p:nvSpPr>
          <p:cNvPr id="5" name="文本框 4">
            <a:extLst>
              <a:ext uri="{FF2B5EF4-FFF2-40B4-BE49-F238E27FC236}">
                <a16:creationId xmlns:a16="http://schemas.microsoft.com/office/drawing/2014/main" id="{3C4F59B1-823F-44C0-A535-D0CC1B92BF65}"/>
              </a:ext>
            </a:extLst>
          </p:cNvPr>
          <p:cNvSpPr txBox="1"/>
          <p:nvPr/>
        </p:nvSpPr>
        <p:spPr>
          <a:xfrm>
            <a:off x="533400" y="1066800"/>
            <a:ext cx="7620000" cy="646331"/>
          </a:xfrm>
          <a:prstGeom prst="rect">
            <a:avLst/>
          </a:prstGeom>
          <a:noFill/>
        </p:spPr>
        <p:txBody>
          <a:bodyPr wrap="square">
            <a:spAutoFit/>
          </a:bodyPr>
          <a:lstStyle/>
          <a:p>
            <a:r>
              <a:rPr lang="zh-CN" altLang="en-US" b="0" i="0" dirty="0">
                <a:solidFill>
                  <a:srgbClr val="121212"/>
                </a:solidFill>
                <a:effectLst/>
                <a:latin typeface="-apple-system"/>
              </a:rPr>
              <a:t>然后进行缩放，即标准化，此时计算出的欧式距离即为马氏距离，所以马氏距离的计算公式为：</a:t>
            </a:r>
            <a:endParaRPr lang="zh-CN" altLang="en-US" dirty="0"/>
          </a:p>
        </p:txBody>
      </p:sp>
      <p:graphicFrame>
        <p:nvGraphicFramePr>
          <p:cNvPr id="6" name="Object 16">
            <a:extLst>
              <a:ext uri="{FF2B5EF4-FFF2-40B4-BE49-F238E27FC236}">
                <a16:creationId xmlns:a16="http://schemas.microsoft.com/office/drawing/2014/main" id="{08CF72AB-972C-467D-BCE6-FF6A4DCD60A2}"/>
              </a:ext>
            </a:extLst>
          </p:cNvPr>
          <p:cNvGraphicFramePr>
            <a:graphicFrameLocks noChangeAspect="1"/>
          </p:cNvGraphicFramePr>
          <p:nvPr/>
        </p:nvGraphicFramePr>
        <p:xfrm>
          <a:off x="990600" y="1828800"/>
          <a:ext cx="6273800" cy="1965325"/>
        </p:xfrm>
        <a:graphic>
          <a:graphicData uri="http://schemas.openxmlformats.org/presentationml/2006/ole">
            <mc:AlternateContent xmlns:mc="http://schemas.openxmlformats.org/markup-compatibility/2006">
              <mc:Choice xmlns:v="urn:schemas-microsoft-com:vml" Requires="v">
                <p:oleObj spid="_x0000_s46085" name="Equation" r:id="rId3" imgW="3073320" imgH="1041120" progId="Equation.DSMT4">
                  <p:embed/>
                </p:oleObj>
              </mc:Choice>
              <mc:Fallback>
                <p:oleObj name="Equation" r:id="rId3" imgW="3073320" imgH="1041120" progId="Equation.DSMT4">
                  <p:embed/>
                  <p:pic>
                    <p:nvPicPr>
                      <p:cNvPr id="6" name="Object 16">
                        <a:extLst>
                          <a:ext uri="{FF2B5EF4-FFF2-40B4-BE49-F238E27FC236}">
                            <a16:creationId xmlns:a16="http://schemas.microsoft.com/office/drawing/2014/main" id="{08CF72AB-972C-467D-BCE6-FF6A4DCD60A2}"/>
                          </a:ext>
                        </a:extLst>
                      </p:cNvPr>
                      <p:cNvPicPr>
                        <a:picLocks noChangeAspect="1" noChangeArrowheads="1"/>
                      </p:cNvPicPr>
                      <p:nvPr/>
                    </p:nvPicPr>
                    <p:blipFill>
                      <a:blip r:embed="rId4"/>
                      <a:srcRect/>
                      <a:stretch>
                        <a:fillRect/>
                      </a:stretch>
                    </p:blipFill>
                    <p:spPr bwMode="auto">
                      <a:xfrm>
                        <a:off x="990600" y="1828800"/>
                        <a:ext cx="6273800" cy="196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3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1" name="Group 23"/>
          <p:cNvGrpSpPr>
            <a:grpSpLocks/>
          </p:cNvGrpSpPr>
          <p:nvPr/>
        </p:nvGrpSpPr>
        <p:grpSpPr bwMode="auto">
          <a:xfrm>
            <a:off x="609600" y="3048000"/>
            <a:ext cx="5491163" cy="1493838"/>
            <a:chOff x="217" y="1710"/>
            <a:chExt cx="3459" cy="941"/>
          </a:xfrm>
        </p:grpSpPr>
        <p:sp>
          <p:nvSpPr>
            <p:cNvPr id="11273" name="Rectangle 7"/>
            <p:cNvSpPr>
              <a:spLocks noChangeArrowheads="1"/>
            </p:cNvSpPr>
            <p:nvPr/>
          </p:nvSpPr>
          <p:spPr bwMode="auto">
            <a:xfrm>
              <a:off x="217" y="2007"/>
              <a:ext cx="345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400"/>
                <a:t>对</a:t>
              </a:r>
              <a:r>
                <a:rPr lang="en-US" altLang="zh-CN" sz="2400" i="1"/>
                <a:t>n</a:t>
              </a:r>
              <a:r>
                <a:rPr lang="zh-CN" altLang="en-US" sz="2400"/>
                <a:t>维向量：       </a:t>
              </a:r>
              <a:r>
                <a:rPr lang="zh-CN" altLang="en-US" sz="2400" b="1"/>
                <a:t>         </a:t>
              </a:r>
              <a:r>
                <a:rPr lang="en-US" altLang="zh-CN" sz="2400" b="1"/>
                <a:t>,</a:t>
              </a:r>
            </a:p>
          </p:txBody>
        </p:sp>
        <p:graphicFrame>
          <p:nvGraphicFramePr>
            <p:cNvPr id="11274" name="Object 11"/>
            <p:cNvGraphicFramePr>
              <a:graphicFrameLocks noChangeAspect="1"/>
            </p:cNvGraphicFramePr>
            <p:nvPr/>
          </p:nvGraphicFramePr>
          <p:xfrm>
            <a:off x="1255" y="1710"/>
            <a:ext cx="800" cy="941"/>
          </p:xfrm>
          <a:graphic>
            <a:graphicData uri="http://schemas.openxmlformats.org/presentationml/2006/ole">
              <mc:AlternateContent xmlns:mc="http://schemas.openxmlformats.org/markup-compatibility/2006">
                <mc:Choice xmlns:v="urn:schemas-microsoft-com:vml" Requires="v">
                  <p:oleObj spid="_x0000_s47118" name="公式" r:id="rId4" imgW="609336" imgH="710891" progId="Equation.3">
                    <p:embed/>
                  </p:oleObj>
                </mc:Choice>
                <mc:Fallback>
                  <p:oleObj name="公式" r:id="rId4" imgW="609336" imgH="710891" progId="Equation.3">
                    <p:embed/>
                    <p:pic>
                      <p:nvPicPr>
                        <p:cNvPr id="11274"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 y="1710"/>
                          <a:ext cx="800" cy="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1275" name="Object 13"/>
            <p:cNvGraphicFramePr>
              <a:graphicFrameLocks noChangeAspect="1"/>
            </p:cNvGraphicFramePr>
            <p:nvPr/>
          </p:nvGraphicFramePr>
          <p:xfrm>
            <a:off x="2332" y="1713"/>
            <a:ext cx="712" cy="896"/>
          </p:xfrm>
          <a:graphic>
            <a:graphicData uri="http://schemas.openxmlformats.org/presentationml/2006/ole">
              <mc:AlternateContent xmlns:mc="http://schemas.openxmlformats.org/markup-compatibility/2006">
                <mc:Choice xmlns:v="urn:schemas-microsoft-com:vml" Requires="v">
                  <p:oleObj spid="_x0000_s47119" name="公式" r:id="rId6" imgW="685800" imgH="711200" progId="Equation.3">
                    <p:embed/>
                  </p:oleObj>
                </mc:Choice>
                <mc:Fallback>
                  <p:oleObj name="公式" r:id="rId6" imgW="685800" imgH="711200" progId="Equation.3">
                    <p:embed/>
                    <p:pic>
                      <p:nvPicPr>
                        <p:cNvPr id="11275"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2" y="1713"/>
                          <a:ext cx="712"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11267" name="Group 22"/>
          <p:cNvGrpSpPr>
            <a:grpSpLocks/>
          </p:cNvGrpSpPr>
          <p:nvPr/>
        </p:nvGrpSpPr>
        <p:grpSpPr bwMode="auto">
          <a:xfrm>
            <a:off x="457200" y="685800"/>
            <a:ext cx="6248400" cy="2439987"/>
            <a:chOff x="288" y="297"/>
            <a:chExt cx="3936" cy="1537"/>
          </a:xfrm>
        </p:grpSpPr>
        <p:sp>
          <p:nvSpPr>
            <p:cNvPr id="11271" name="Rectangle 4"/>
            <p:cNvSpPr>
              <a:spLocks noChangeArrowheads="1"/>
            </p:cNvSpPr>
            <p:nvPr/>
          </p:nvSpPr>
          <p:spPr bwMode="auto">
            <a:xfrm>
              <a:off x="288" y="297"/>
              <a:ext cx="3936" cy="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t>  (</a:t>
              </a:r>
              <a:r>
                <a:rPr lang="zh-CN" altLang="en-US" sz="2400" dirty="0"/>
                <a:t>样本点到均值向量的马氏距离</a:t>
              </a:r>
              <a:r>
                <a:rPr lang="en-US" altLang="zh-CN" sz="2400" dirty="0"/>
                <a:t>)</a:t>
              </a:r>
              <a:r>
                <a:rPr lang="zh-CN" altLang="en-US" sz="2400" dirty="0"/>
                <a:t>平方表达式：</a:t>
              </a:r>
              <a:endParaRPr lang="en-US" altLang="zh-CN" sz="2400" dirty="0"/>
            </a:p>
            <a:p>
              <a:pPr>
                <a:lnSpc>
                  <a:spcPct val="130000"/>
                </a:lnSpc>
              </a:pPr>
              <a:endParaRPr lang="zh-CN" altLang="en-US" sz="2400" dirty="0"/>
            </a:p>
            <a:p>
              <a:pPr>
                <a:lnSpc>
                  <a:spcPct val="130000"/>
                </a:lnSpc>
              </a:pPr>
              <a:r>
                <a:rPr lang="zh-CN" altLang="en-US" sz="2400" dirty="0"/>
                <a:t>式中，</a:t>
              </a:r>
              <a:r>
                <a:rPr lang="en-US" altLang="zh-CN" sz="2400" b="1" i="1" dirty="0"/>
                <a:t>X</a:t>
              </a:r>
              <a:r>
                <a:rPr lang="zh-CN" altLang="en-US" sz="2400" dirty="0"/>
                <a:t>：模式向量；</a:t>
              </a:r>
            </a:p>
            <a:p>
              <a:pPr>
                <a:lnSpc>
                  <a:spcPct val="130000"/>
                </a:lnSpc>
              </a:pPr>
              <a:r>
                <a:rPr lang="zh-CN" altLang="en-US" sz="2400" dirty="0"/>
                <a:t>           </a:t>
              </a:r>
              <a:r>
                <a:rPr lang="en-US" altLang="zh-CN" sz="2400" b="1" i="1" dirty="0"/>
                <a:t>M</a:t>
              </a:r>
              <a:r>
                <a:rPr lang="zh-CN" altLang="en-US" sz="2400" dirty="0"/>
                <a:t>：均值向量；</a:t>
              </a:r>
            </a:p>
            <a:p>
              <a:pPr>
                <a:lnSpc>
                  <a:spcPct val="130000"/>
                </a:lnSpc>
              </a:pPr>
              <a:r>
                <a:rPr lang="zh-CN" altLang="en-US" sz="2400" dirty="0"/>
                <a:t>           </a:t>
              </a:r>
              <a:r>
                <a:rPr lang="en-US" altLang="zh-CN" sz="2400" b="1" i="1" dirty="0"/>
                <a:t>C</a:t>
              </a:r>
              <a:r>
                <a:rPr lang="zh-CN" altLang="en-US" sz="2400" dirty="0"/>
                <a:t>：该类模式总体的协方差矩阵。</a:t>
              </a:r>
            </a:p>
          </p:txBody>
        </p:sp>
        <p:graphicFrame>
          <p:nvGraphicFramePr>
            <p:cNvPr id="11272" name="Object 5"/>
            <p:cNvGraphicFramePr>
              <a:graphicFrameLocks noChangeAspect="1"/>
            </p:cNvGraphicFramePr>
            <p:nvPr/>
          </p:nvGraphicFramePr>
          <p:xfrm>
            <a:off x="1152" y="643"/>
            <a:ext cx="2502" cy="285"/>
          </p:xfrm>
          <a:graphic>
            <a:graphicData uri="http://schemas.openxmlformats.org/presentationml/2006/ole">
              <mc:AlternateContent xmlns:mc="http://schemas.openxmlformats.org/markup-compatibility/2006">
                <mc:Choice xmlns:v="urn:schemas-microsoft-com:vml" Requires="v">
                  <p:oleObj spid="_x0000_s47120" name="公式" r:id="rId8" imgW="1765300" imgH="228600" progId="Equation.3">
                    <p:embed/>
                  </p:oleObj>
                </mc:Choice>
                <mc:Fallback>
                  <p:oleObj name="公式" r:id="rId8" imgW="1765300" imgH="228600" progId="Equation.3">
                    <p:embed/>
                    <p:pic>
                      <p:nvPicPr>
                        <p:cNvPr id="1127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643"/>
                          <a:ext cx="250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73744" name="Object 16"/>
          <p:cNvGraphicFramePr>
            <a:graphicFrameLocks noChangeAspect="1"/>
          </p:cNvGraphicFramePr>
          <p:nvPr/>
        </p:nvGraphicFramePr>
        <p:xfrm>
          <a:off x="1143000" y="4495800"/>
          <a:ext cx="6819900" cy="2254250"/>
        </p:xfrm>
        <a:graphic>
          <a:graphicData uri="http://schemas.openxmlformats.org/presentationml/2006/ole">
            <mc:AlternateContent xmlns:mc="http://schemas.openxmlformats.org/markup-compatibility/2006">
              <mc:Choice xmlns:v="urn:schemas-microsoft-com:vml" Requires="v">
                <p:oleObj spid="_x0000_s47121" name="公式" r:id="rId10" imgW="3340100" imgH="1193800" progId="Equation.3">
                  <p:embed/>
                </p:oleObj>
              </mc:Choice>
              <mc:Fallback>
                <p:oleObj name="公式" r:id="rId10" imgW="3340100" imgH="1193800" progId="Equation.3">
                  <p:embed/>
                  <p:pic>
                    <p:nvPicPr>
                      <p:cNvPr id="73744"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4495800"/>
                        <a:ext cx="6819900"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1269" name="Rectangle 19"/>
          <p:cNvSpPr>
            <a:spLocks noChangeArrowheads="1"/>
          </p:cNvSpPr>
          <p:nvPr/>
        </p:nvSpPr>
        <p:spPr bwMode="auto">
          <a:xfrm>
            <a:off x="7416800" y="2103438"/>
            <a:ext cx="15494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en-US" altLang="zh-CN" sz="2400">
                <a:solidFill>
                  <a:srgbClr val="000099"/>
                </a:solidFill>
              </a:rPr>
              <a:t>( M_Mean )</a:t>
            </a:r>
            <a:r>
              <a:rPr lang="en-US" altLang="zh-CN" sz="2400"/>
              <a:t> </a:t>
            </a:r>
          </a:p>
        </p:txBody>
      </p:sp>
      <p:sp>
        <p:nvSpPr>
          <p:cNvPr id="11270" name="Rectangle 20"/>
          <p:cNvSpPr>
            <a:spLocks noChangeArrowheads="1"/>
          </p:cNvSpPr>
          <p:nvPr/>
        </p:nvSpPr>
        <p:spPr bwMode="auto">
          <a:xfrm>
            <a:off x="7164388" y="2598738"/>
            <a:ext cx="19526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en-US" altLang="zh-CN" sz="2400">
                <a:solidFill>
                  <a:srgbClr val="000099"/>
                </a:solidFill>
              </a:rPr>
              <a:t>( C_covariance)</a:t>
            </a:r>
          </a:p>
        </p:txBody>
      </p:sp>
    </p:spTree>
    <p:extLst>
      <p:ext uri="{BB962C8B-B14F-4D97-AF65-F5344CB8AC3E}">
        <p14:creationId xmlns:p14="http://schemas.microsoft.com/office/powerpoint/2010/main" val="2731448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51"/>
                                        </p:tgtEl>
                                        <p:attrNameLst>
                                          <p:attrName>style.visibility</p:attrName>
                                        </p:attrNameLst>
                                      </p:cBhvr>
                                      <p:to>
                                        <p:strVal val="visible"/>
                                      </p:to>
                                    </p:set>
                                    <p:animEffect transition="in" filter="fade">
                                      <p:cBhvr>
                                        <p:cTn id="7" dur="500"/>
                                        <p:tgtEl>
                                          <p:spTgt spid="73751"/>
                                        </p:tgtEl>
                                      </p:cBhvr>
                                    </p:animEffect>
                                  </p:childTnLst>
                                </p:cTn>
                              </p:par>
                              <p:par>
                                <p:cTn id="8" presetID="10" presetClass="entr" presetSubtype="0" fill="hold" nodeType="withEffect">
                                  <p:stCondLst>
                                    <p:cond delay="0"/>
                                  </p:stCondLst>
                                  <p:childTnLst>
                                    <p:set>
                                      <p:cBhvr>
                                        <p:cTn id="9" dur="1" fill="hold">
                                          <p:stCondLst>
                                            <p:cond delay="0"/>
                                          </p:stCondLst>
                                        </p:cTn>
                                        <p:tgtEl>
                                          <p:spTgt spid="73744"/>
                                        </p:tgtEl>
                                        <p:attrNameLst>
                                          <p:attrName>style.visibility</p:attrName>
                                        </p:attrNameLst>
                                      </p:cBhvr>
                                      <p:to>
                                        <p:strVal val="visible"/>
                                      </p:to>
                                    </p:set>
                                    <p:animEffect transition="in" filter="fade">
                                      <p:cBhvr>
                                        <p:cTn id="10" dur="500"/>
                                        <p:tgtEl>
                                          <p:spTgt spid="73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91" name="Object 4"/>
          <p:cNvGraphicFramePr>
            <a:graphicFrameLocks noChangeAspect="1"/>
          </p:cNvGraphicFramePr>
          <p:nvPr/>
        </p:nvGraphicFramePr>
        <p:xfrm>
          <a:off x="611188" y="549275"/>
          <a:ext cx="8010525" cy="1844675"/>
        </p:xfrm>
        <a:graphic>
          <a:graphicData uri="http://schemas.openxmlformats.org/presentationml/2006/ole">
            <mc:AlternateContent xmlns:mc="http://schemas.openxmlformats.org/markup-compatibility/2006">
              <mc:Choice xmlns:v="urn:schemas-microsoft-com:vml" Requires="v">
                <p:oleObj spid="_x0000_s48139" name="公式" r:id="rId4" imgW="4521200" imgH="939800" progId="Equation.3">
                  <p:embed/>
                </p:oleObj>
              </mc:Choice>
              <mc:Fallback>
                <p:oleObj name="公式" r:id="rId4" imgW="4521200" imgH="939800" progId="Equation.3">
                  <p:embed/>
                  <p:pic>
                    <p:nvPicPr>
                      <p:cNvPr id="12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549275"/>
                        <a:ext cx="8010525"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292" name="Rectangle 7"/>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93" name="Object 6"/>
          <p:cNvGraphicFramePr>
            <a:graphicFrameLocks noChangeAspect="1"/>
          </p:cNvGraphicFramePr>
          <p:nvPr/>
        </p:nvGraphicFramePr>
        <p:xfrm>
          <a:off x="566738" y="2484438"/>
          <a:ext cx="3690937" cy="1905000"/>
        </p:xfrm>
        <a:graphic>
          <a:graphicData uri="http://schemas.openxmlformats.org/presentationml/2006/ole">
            <mc:AlternateContent xmlns:mc="http://schemas.openxmlformats.org/markup-compatibility/2006">
              <mc:Choice xmlns:v="urn:schemas-microsoft-com:vml" Requires="v">
                <p:oleObj spid="_x0000_s48140" name="Equation" r:id="rId6" imgW="1574800" imgH="939800" progId="Equation.DSMT4">
                  <p:embed/>
                </p:oleObj>
              </mc:Choice>
              <mc:Fallback>
                <p:oleObj name="Equation" r:id="rId6" imgW="1574800" imgH="939800" progId="Equation.DSMT4">
                  <p:embed/>
                  <p:pic>
                    <p:nvPicPr>
                      <p:cNvPr id="1229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2484438"/>
                        <a:ext cx="3690937"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294" name="Rectangle 1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295" name="Group 17"/>
          <p:cNvGrpSpPr>
            <a:grpSpLocks/>
          </p:cNvGrpSpPr>
          <p:nvPr/>
        </p:nvGrpSpPr>
        <p:grpSpPr bwMode="auto">
          <a:xfrm>
            <a:off x="442913" y="4364038"/>
            <a:ext cx="8701087" cy="1041400"/>
            <a:chOff x="279" y="2821"/>
            <a:chExt cx="5481" cy="656"/>
          </a:xfrm>
        </p:grpSpPr>
        <p:sp>
          <p:nvSpPr>
            <p:cNvPr id="12297" name="Rectangle 9"/>
            <p:cNvSpPr>
              <a:spLocks noChangeArrowheads="1"/>
            </p:cNvSpPr>
            <p:nvPr/>
          </p:nvSpPr>
          <p:spPr bwMode="auto">
            <a:xfrm>
              <a:off x="279" y="2821"/>
              <a:ext cx="5481" cy="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a:cs typeface="Times New Roman" pitchFamily="18" charset="0"/>
                </a:rPr>
                <a:t>        </a:t>
              </a:r>
              <a:r>
                <a:rPr lang="zh-CN" altLang="en-US" sz="2400">
                  <a:solidFill>
                    <a:srgbClr val="993300"/>
                  </a:solidFill>
                  <a:cs typeface="Times New Roman" pitchFamily="18" charset="0"/>
                </a:rPr>
                <a:t>表示的概念是各分量上模式样本到均值的距离，也就是在各维上模式的分散情况。</a:t>
              </a:r>
              <a:r>
                <a:rPr lang="zh-CN" altLang="en-US" sz="2400">
                  <a:cs typeface="Times New Roman" pitchFamily="18" charset="0"/>
                </a:rPr>
                <a:t>    </a:t>
              </a:r>
              <a:r>
                <a:rPr lang="zh-CN" altLang="en-US" sz="2400"/>
                <a:t>越大，离均值越远。 </a:t>
              </a:r>
            </a:p>
          </p:txBody>
        </p:sp>
        <p:graphicFrame>
          <p:nvGraphicFramePr>
            <p:cNvPr id="12298" name="Object 11"/>
            <p:cNvGraphicFramePr>
              <a:graphicFrameLocks noChangeAspect="1"/>
            </p:cNvGraphicFramePr>
            <p:nvPr/>
          </p:nvGraphicFramePr>
          <p:xfrm>
            <a:off x="2448" y="3192"/>
            <a:ext cx="262" cy="283"/>
          </p:xfrm>
          <a:graphic>
            <a:graphicData uri="http://schemas.openxmlformats.org/presentationml/2006/ole">
              <mc:AlternateContent xmlns:mc="http://schemas.openxmlformats.org/markup-compatibility/2006">
                <mc:Choice xmlns:v="urn:schemas-microsoft-com:vml" Requires="v">
                  <p:oleObj spid="_x0000_s48141" name="公式" r:id="rId8" imgW="241195" imgH="253890" progId="Equation.3">
                    <p:embed/>
                  </p:oleObj>
                </mc:Choice>
                <mc:Fallback>
                  <p:oleObj name="公式" r:id="rId8" imgW="241195" imgH="253890" progId="Equation.3">
                    <p:embed/>
                    <p:pic>
                      <p:nvPicPr>
                        <p:cNvPr id="12298"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3192"/>
                          <a:ext cx="262"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8600" y="1219200"/>
            <a:ext cx="6477000" cy="4857750"/>
            <a:chOff x="144" y="768"/>
            <a:chExt cx="4080" cy="3060"/>
          </a:xfrm>
        </p:grpSpPr>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l="7692" t="4398" r="6593" b="4733"/>
            <a:stretch>
              <a:fillRect/>
            </a:stretch>
          </p:blipFill>
          <p:spPr bwMode="auto">
            <a:xfrm>
              <a:off x="144" y="768"/>
              <a:ext cx="4080" cy="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5"/>
            <p:cNvSpPr>
              <a:spLocks noChangeShapeType="1"/>
            </p:cNvSpPr>
            <p:nvPr/>
          </p:nvSpPr>
          <p:spPr bwMode="auto">
            <a:xfrm flipV="1">
              <a:off x="1632" y="1872"/>
              <a:ext cx="1200"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6"/>
            <p:cNvSpPr>
              <a:spLocks noChangeShapeType="1"/>
            </p:cNvSpPr>
            <p:nvPr/>
          </p:nvSpPr>
          <p:spPr bwMode="auto">
            <a:xfrm flipH="1" flipV="1">
              <a:off x="1104" y="2256"/>
              <a:ext cx="52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Text Box 7"/>
          <p:cNvSpPr txBox="1">
            <a:spLocks noChangeArrowheads="1"/>
          </p:cNvSpPr>
          <p:nvPr/>
        </p:nvSpPr>
        <p:spPr bwMode="auto">
          <a:xfrm>
            <a:off x="6629400" y="1295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a:ea typeface="宋体" panose="02010600030101010101" pitchFamily="2" charset="-122"/>
              </a:rPr>
              <a:t>Covariance Matrix:</a:t>
            </a:r>
          </a:p>
        </p:txBody>
      </p:sp>
      <p:graphicFrame>
        <p:nvGraphicFramePr>
          <p:cNvPr id="7" name="Object 8"/>
          <p:cNvGraphicFramePr>
            <a:graphicFrameLocks noChangeAspect="1"/>
          </p:cNvGraphicFramePr>
          <p:nvPr/>
        </p:nvGraphicFramePr>
        <p:xfrm>
          <a:off x="6803485" y="1825912"/>
          <a:ext cx="2085975" cy="1000125"/>
        </p:xfrm>
        <a:graphic>
          <a:graphicData uri="http://schemas.openxmlformats.org/presentationml/2006/ole">
            <mc:AlternateContent xmlns:mc="http://schemas.openxmlformats.org/markup-compatibility/2006">
              <mc:Choice xmlns:v="urn:schemas-microsoft-com:vml" Requires="v">
                <p:oleObj spid="_x0000_s50180" name="Equation" r:id="rId5" imgW="952200" imgH="457200" progId="Equation.DSMT4">
                  <p:embed/>
                </p:oleObj>
              </mc:Choice>
              <mc:Fallback>
                <p:oleObj name="Equation" r:id="rId5" imgW="952200" imgH="457200" progId="Equation.DSMT4">
                  <p:embed/>
                  <p:pic>
                    <p:nvPicPr>
                      <p:cNvPr id="7" name="Object 8"/>
                      <p:cNvPicPr>
                        <a:picLocks noChangeAspect="1" noChangeArrowheads="1"/>
                      </p:cNvPicPr>
                      <p:nvPr/>
                    </p:nvPicPr>
                    <p:blipFill>
                      <a:blip r:embed="rId6"/>
                      <a:srcRect/>
                      <a:stretch>
                        <a:fillRect/>
                      </a:stretch>
                    </p:blipFill>
                    <p:spPr bwMode="auto">
                      <a:xfrm>
                        <a:off x="6803485" y="1825912"/>
                        <a:ext cx="20859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1447800" y="3352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a:ea typeface="宋体" panose="02010600030101010101" pitchFamily="2" charset="-122"/>
              </a:rPr>
              <a:t>B</a:t>
            </a:r>
          </a:p>
        </p:txBody>
      </p:sp>
      <p:sp>
        <p:nvSpPr>
          <p:cNvPr id="9" name="Text Box 10"/>
          <p:cNvSpPr txBox="1">
            <a:spLocks noChangeArrowheads="1"/>
          </p:cNvSpPr>
          <p:nvPr/>
        </p:nvSpPr>
        <p:spPr bwMode="auto">
          <a:xfrm>
            <a:off x="2438400" y="40528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dirty="0">
                <a:ea typeface="宋体" panose="02010600030101010101" pitchFamily="2" charset="-122"/>
              </a:rPr>
              <a:t>A</a:t>
            </a:r>
          </a:p>
        </p:txBody>
      </p:sp>
      <p:sp>
        <p:nvSpPr>
          <p:cNvPr id="10" name="Text Box 11"/>
          <p:cNvSpPr txBox="1">
            <a:spLocks noChangeArrowheads="1"/>
          </p:cNvSpPr>
          <p:nvPr/>
        </p:nvSpPr>
        <p:spPr bwMode="auto">
          <a:xfrm>
            <a:off x="4343400" y="2590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dirty="0"/>
              <a:t>D</a:t>
            </a:r>
            <a:endParaRPr lang="en-US" altLang="zh-CN" sz="1800" dirty="0">
              <a:ea typeface="宋体" panose="02010600030101010101" pitchFamily="2" charset="-122"/>
            </a:endParaRPr>
          </a:p>
        </p:txBody>
      </p:sp>
      <p:sp>
        <p:nvSpPr>
          <p:cNvPr id="11" name="Text Box 12"/>
          <p:cNvSpPr txBox="1">
            <a:spLocks noChangeArrowheads="1"/>
          </p:cNvSpPr>
          <p:nvPr/>
        </p:nvSpPr>
        <p:spPr bwMode="auto">
          <a:xfrm>
            <a:off x="6855872" y="3276600"/>
            <a:ext cx="1981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dirty="0">
                <a:ea typeface="宋体" panose="02010600030101010101" pitchFamily="2" charset="-122"/>
              </a:rPr>
              <a:t>A: (0.5, 0.5)</a:t>
            </a:r>
          </a:p>
          <a:p>
            <a:pPr>
              <a:spcBef>
                <a:spcPct val="50000"/>
              </a:spcBef>
            </a:pPr>
            <a:r>
              <a:rPr lang="en-US" altLang="zh-CN" sz="1800" dirty="0">
                <a:ea typeface="宋体" panose="02010600030101010101" pitchFamily="2" charset="-122"/>
              </a:rPr>
              <a:t>B: (0, 1)</a:t>
            </a:r>
          </a:p>
          <a:p>
            <a:pPr>
              <a:spcBef>
                <a:spcPct val="50000"/>
              </a:spcBef>
            </a:pPr>
            <a:r>
              <a:rPr lang="en-US" altLang="zh-CN" sz="1800" dirty="0">
                <a:ea typeface="宋体" panose="02010600030101010101" pitchFamily="2" charset="-122"/>
              </a:rPr>
              <a:t>D: (1.5, 1.5)</a:t>
            </a:r>
            <a:endParaRPr lang="en-US" altLang="zh-CN" sz="1800" dirty="0"/>
          </a:p>
          <a:p>
            <a:pPr>
              <a:spcBef>
                <a:spcPct val="50000"/>
              </a:spcBef>
            </a:pPr>
            <a:endParaRPr lang="en-US" altLang="zh-CN" sz="1800" dirty="0">
              <a:ea typeface="宋体" panose="02010600030101010101" pitchFamily="2" charset="-122"/>
            </a:endParaRPr>
          </a:p>
          <a:p>
            <a:pPr>
              <a:spcBef>
                <a:spcPct val="50000"/>
              </a:spcBef>
            </a:pPr>
            <a:endParaRPr lang="en-US" altLang="zh-CN" sz="1800" dirty="0">
              <a:ea typeface="宋体" panose="02010600030101010101" pitchFamily="2" charset="-122"/>
            </a:endParaRPr>
          </a:p>
        </p:txBody>
      </p:sp>
      <p:sp>
        <p:nvSpPr>
          <p:cNvPr id="12" name="矩形 11"/>
          <p:cNvSpPr/>
          <p:nvPr/>
        </p:nvSpPr>
        <p:spPr>
          <a:xfrm>
            <a:off x="533400" y="383530"/>
            <a:ext cx="3610284" cy="461665"/>
          </a:xfrm>
          <a:prstGeom prst="rect">
            <a:avLst/>
          </a:prstGeom>
        </p:spPr>
        <p:txBody>
          <a:bodyPr wrap="none">
            <a:spAutoFit/>
          </a:bodyPr>
          <a:lstStyle/>
          <a:p>
            <a:r>
              <a:rPr lang="zh-CN" altLang="en-US" sz="2400" b="1" dirty="0"/>
              <a:t>马氏距离</a:t>
            </a:r>
            <a:r>
              <a:rPr lang="en-US" altLang="zh-CN" sz="2400" b="1" dirty="0"/>
              <a:t>(</a:t>
            </a:r>
            <a:r>
              <a:rPr lang="en-US" altLang="zh-CN" sz="2400" b="1" dirty="0" err="1"/>
              <a:t>Maharanobis</a:t>
            </a:r>
            <a:r>
              <a:rPr lang="en-US" altLang="zh-CN" sz="2400" b="1" dirty="0"/>
              <a:t>) </a:t>
            </a:r>
            <a:endParaRPr lang="zh-CN" altLang="en-US" sz="2400" b="1" dirty="0"/>
          </a:p>
        </p:txBody>
      </p:sp>
      <p:sp>
        <p:nvSpPr>
          <p:cNvPr id="14" name="矩形 13"/>
          <p:cNvSpPr/>
          <p:nvPr/>
        </p:nvSpPr>
        <p:spPr>
          <a:xfrm>
            <a:off x="6715125" y="4556209"/>
            <a:ext cx="1481496" cy="2062103"/>
          </a:xfrm>
          <a:prstGeom prst="rect">
            <a:avLst/>
          </a:prstGeom>
        </p:spPr>
        <p:txBody>
          <a:bodyPr wrap="none">
            <a:spAutoFit/>
          </a:bodyPr>
          <a:lstStyle/>
          <a:p>
            <a:r>
              <a:rPr lang="en-US" altLang="zh-CN" b="1" dirty="0">
                <a:solidFill>
                  <a:srgbClr val="C00000"/>
                </a:solidFill>
              </a:rPr>
              <a:t>A,B   </a:t>
            </a:r>
          </a:p>
          <a:p>
            <a:r>
              <a:rPr lang="zh-CN" altLang="en-US" b="1" dirty="0">
                <a:solidFill>
                  <a:srgbClr val="0070C0"/>
                </a:solidFill>
              </a:rPr>
              <a:t>欧式距离</a:t>
            </a:r>
            <a:r>
              <a:rPr lang="en-US" altLang="zh-CN" b="1" dirty="0">
                <a:solidFill>
                  <a:srgbClr val="0070C0"/>
                </a:solidFill>
              </a:rPr>
              <a:t>=</a:t>
            </a:r>
            <a:r>
              <a:rPr lang="zh-CN" altLang="en-US" b="1" dirty="0">
                <a:solidFill>
                  <a:srgbClr val="0070C0"/>
                </a:solidFill>
              </a:rPr>
              <a:t>？</a:t>
            </a:r>
            <a:endParaRPr lang="en-US" altLang="zh-CN" b="1" dirty="0">
              <a:solidFill>
                <a:srgbClr val="0070C0"/>
              </a:solidFill>
            </a:endParaRPr>
          </a:p>
          <a:p>
            <a:r>
              <a:rPr lang="zh-CN" altLang="en-US" b="1" dirty="0">
                <a:solidFill>
                  <a:srgbClr val="0070C0"/>
                </a:solidFill>
              </a:rPr>
              <a:t>马氏距离</a:t>
            </a:r>
            <a:r>
              <a:rPr lang="en-US" altLang="zh-CN" b="1" dirty="0">
                <a:solidFill>
                  <a:srgbClr val="0070C0"/>
                </a:solidFill>
              </a:rPr>
              <a:t>=</a:t>
            </a:r>
            <a:r>
              <a:rPr lang="zh-CN" altLang="en-US" b="1" dirty="0">
                <a:solidFill>
                  <a:srgbClr val="0070C0"/>
                </a:solidFill>
              </a:rPr>
              <a:t>？</a:t>
            </a:r>
            <a:endParaRPr lang="en-US" altLang="zh-CN" b="1" dirty="0">
              <a:solidFill>
                <a:srgbClr val="0070C0"/>
              </a:solidFill>
            </a:endParaRPr>
          </a:p>
          <a:p>
            <a:r>
              <a:rPr lang="en-US" altLang="zh-CN" b="1" dirty="0">
                <a:solidFill>
                  <a:srgbClr val="C00000"/>
                </a:solidFill>
              </a:rPr>
              <a:t>A,D   </a:t>
            </a:r>
          </a:p>
          <a:p>
            <a:r>
              <a:rPr lang="zh-CN" altLang="en-US" b="1" dirty="0">
                <a:solidFill>
                  <a:srgbClr val="0070C0"/>
                </a:solidFill>
              </a:rPr>
              <a:t>欧式距离</a:t>
            </a:r>
            <a:r>
              <a:rPr lang="en-US" altLang="zh-CN" b="1" dirty="0">
                <a:solidFill>
                  <a:srgbClr val="0070C0"/>
                </a:solidFill>
              </a:rPr>
              <a:t>=</a:t>
            </a:r>
            <a:r>
              <a:rPr lang="zh-CN" altLang="en-US" b="1" dirty="0">
                <a:solidFill>
                  <a:srgbClr val="0070C0"/>
                </a:solidFill>
              </a:rPr>
              <a:t>？</a:t>
            </a:r>
            <a:endParaRPr lang="en-US" altLang="zh-CN" b="1" dirty="0">
              <a:solidFill>
                <a:srgbClr val="0070C0"/>
              </a:solidFill>
            </a:endParaRPr>
          </a:p>
          <a:p>
            <a:r>
              <a:rPr lang="zh-CN" altLang="en-US" b="1" dirty="0">
                <a:solidFill>
                  <a:srgbClr val="0070C0"/>
                </a:solidFill>
              </a:rPr>
              <a:t>马氏距离</a:t>
            </a:r>
            <a:r>
              <a:rPr lang="en-US" altLang="zh-CN" b="1" dirty="0">
                <a:solidFill>
                  <a:srgbClr val="0070C0"/>
                </a:solidFill>
              </a:rPr>
              <a:t>=?</a:t>
            </a:r>
          </a:p>
          <a:p>
            <a:endParaRPr lang="en-US" altLang="zh-CN" sz="2000" b="1" dirty="0">
              <a:solidFill>
                <a:srgbClr val="C00000"/>
              </a:solidFill>
            </a:endParaRPr>
          </a:p>
        </p:txBody>
      </p:sp>
    </p:spTree>
    <p:extLst>
      <p:ext uri="{BB962C8B-B14F-4D97-AF65-F5344CB8AC3E}">
        <p14:creationId xmlns:p14="http://schemas.microsoft.com/office/powerpoint/2010/main" val="29798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8600" y="1219200"/>
            <a:ext cx="6477000" cy="4857750"/>
            <a:chOff x="144" y="768"/>
            <a:chExt cx="4080" cy="3060"/>
          </a:xfrm>
        </p:grpSpPr>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l="7692" t="4398" r="6593" b="4733"/>
            <a:stretch>
              <a:fillRect/>
            </a:stretch>
          </p:blipFill>
          <p:spPr bwMode="auto">
            <a:xfrm>
              <a:off x="144" y="768"/>
              <a:ext cx="4080" cy="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5"/>
            <p:cNvSpPr>
              <a:spLocks noChangeShapeType="1"/>
            </p:cNvSpPr>
            <p:nvPr/>
          </p:nvSpPr>
          <p:spPr bwMode="auto">
            <a:xfrm flipV="1">
              <a:off x="1632" y="1872"/>
              <a:ext cx="1200"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6"/>
            <p:cNvSpPr>
              <a:spLocks noChangeShapeType="1"/>
            </p:cNvSpPr>
            <p:nvPr/>
          </p:nvSpPr>
          <p:spPr bwMode="auto">
            <a:xfrm flipH="1" flipV="1">
              <a:off x="1104" y="2256"/>
              <a:ext cx="52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Text Box 7"/>
          <p:cNvSpPr txBox="1">
            <a:spLocks noChangeArrowheads="1"/>
          </p:cNvSpPr>
          <p:nvPr/>
        </p:nvSpPr>
        <p:spPr bwMode="auto">
          <a:xfrm>
            <a:off x="6629400" y="1295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a:ea typeface="宋体" panose="02010600030101010101" pitchFamily="2" charset="-122"/>
              </a:rPr>
              <a:t>Covariance Matrix:</a:t>
            </a:r>
          </a:p>
        </p:txBody>
      </p:sp>
      <p:graphicFrame>
        <p:nvGraphicFramePr>
          <p:cNvPr id="7" name="Object 8"/>
          <p:cNvGraphicFramePr>
            <a:graphicFrameLocks noChangeAspect="1"/>
          </p:cNvGraphicFramePr>
          <p:nvPr/>
        </p:nvGraphicFramePr>
        <p:xfrm>
          <a:off x="6803485" y="1825912"/>
          <a:ext cx="2085975" cy="1000125"/>
        </p:xfrm>
        <a:graphic>
          <a:graphicData uri="http://schemas.openxmlformats.org/presentationml/2006/ole">
            <mc:AlternateContent xmlns:mc="http://schemas.openxmlformats.org/markup-compatibility/2006">
              <mc:Choice xmlns:v="urn:schemas-microsoft-com:vml" Requires="v">
                <p:oleObj spid="_x0000_s51206" name="Equation" r:id="rId5" imgW="952200" imgH="457200" progId="Equation.DSMT4">
                  <p:embed/>
                </p:oleObj>
              </mc:Choice>
              <mc:Fallback>
                <p:oleObj name="Equation" r:id="rId5" imgW="952200" imgH="457200" progId="Equation.DSMT4">
                  <p:embed/>
                  <p:pic>
                    <p:nvPicPr>
                      <p:cNvPr id="7" name="Object 8"/>
                      <p:cNvPicPr>
                        <a:picLocks noChangeAspect="1" noChangeArrowheads="1"/>
                      </p:cNvPicPr>
                      <p:nvPr/>
                    </p:nvPicPr>
                    <p:blipFill>
                      <a:blip r:embed="rId6"/>
                      <a:srcRect/>
                      <a:stretch>
                        <a:fillRect/>
                      </a:stretch>
                    </p:blipFill>
                    <p:spPr bwMode="auto">
                      <a:xfrm>
                        <a:off x="6803485" y="1825912"/>
                        <a:ext cx="20859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1447800" y="3352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a:ea typeface="宋体" panose="02010600030101010101" pitchFamily="2" charset="-122"/>
              </a:rPr>
              <a:t>B</a:t>
            </a:r>
          </a:p>
        </p:txBody>
      </p:sp>
      <p:sp>
        <p:nvSpPr>
          <p:cNvPr id="9" name="Text Box 10"/>
          <p:cNvSpPr txBox="1">
            <a:spLocks noChangeArrowheads="1"/>
          </p:cNvSpPr>
          <p:nvPr/>
        </p:nvSpPr>
        <p:spPr bwMode="auto">
          <a:xfrm>
            <a:off x="2438400" y="40528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a:ea typeface="宋体" panose="02010600030101010101" pitchFamily="2" charset="-122"/>
              </a:rPr>
              <a:t>A</a:t>
            </a:r>
          </a:p>
        </p:txBody>
      </p:sp>
      <p:sp>
        <p:nvSpPr>
          <p:cNvPr id="10" name="Text Box 11"/>
          <p:cNvSpPr txBox="1">
            <a:spLocks noChangeArrowheads="1"/>
          </p:cNvSpPr>
          <p:nvPr/>
        </p:nvSpPr>
        <p:spPr bwMode="auto">
          <a:xfrm>
            <a:off x="4343400" y="2590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dirty="0"/>
              <a:t>D</a:t>
            </a:r>
            <a:endParaRPr lang="en-US" altLang="zh-CN" sz="1800" dirty="0">
              <a:ea typeface="宋体" panose="02010600030101010101" pitchFamily="2" charset="-122"/>
            </a:endParaRPr>
          </a:p>
        </p:txBody>
      </p:sp>
      <p:sp>
        <p:nvSpPr>
          <p:cNvPr id="11" name="Text Box 12"/>
          <p:cNvSpPr txBox="1">
            <a:spLocks noChangeArrowheads="1"/>
          </p:cNvSpPr>
          <p:nvPr/>
        </p:nvSpPr>
        <p:spPr bwMode="auto">
          <a:xfrm>
            <a:off x="6858000" y="2989836"/>
            <a:ext cx="1981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zh-CN" sz="1800" dirty="0">
                <a:ea typeface="宋体" panose="02010600030101010101" pitchFamily="2" charset="-122"/>
              </a:rPr>
              <a:t>A: (0.5, 0.5)</a:t>
            </a:r>
          </a:p>
          <a:p>
            <a:pPr>
              <a:spcBef>
                <a:spcPct val="50000"/>
              </a:spcBef>
            </a:pPr>
            <a:r>
              <a:rPr lang="en-US" altLang="zh-CN" sz="1800" dirty="0">
                <a:ea typeface="宋体" panose="02010600030101010101" pitchFamily="2" charset="-122"/>
              </a:rPr>
              <a:t>B: (0, 1)</a:t>
            </a:r>
          </a:p>
          <a:p>
            <a:pPr>
              <a:spcBef>
                <a:spcPct val="50000"/>
              </a:spcBef>
            </a:pPr>
            <a:r>
              <a:rPr lang="en-US" altLang="zh-CN" sz="1800" dirty="0">
                <a:ea typeface="宋体" panose="02010600030101010101" pitchFamily="2" charset="-122"/>
              </a:rPr>
              <a:t>D: (1.5, 1.5)</a:t>
            </a:r>
          </a:p>
        </p:txBody>
      </p:sp>
      <p:sp>
        <p:nvSpPr>
          <p:cNvPr id="12" name="矩形 11"/>
          <p:cNvSpPr/>
          <p:nvPr/>
        </p:nvSpPr>
        <p:spPr>
          <a:xfrm>
            <a:off x="533400" y="383530"/>
            <a:ext cx="3610284" cy="461665"/>
          </a:xfrm>
          <a:prstGeom prst="rect">
            <a:avLst/>
          </a:prstGeom>
        </p:spPr>
        <p:txBody>
          <a:bodyPr wrap="none">
            <a:spAutoFit/>
          </a:bodyPr>
          <a:lstStyle/>
          <a:p>
            <a:r>
              <a:rPr lang="zh-CN" altLang="en-US" sz="2400" b="1" dirty="0"/>
              <a:t>马氏距离</a:t>
            </a:r>
            <a:r>
              <a:rPr lang="en-US" altLang="zh-CN" sz="2400" b="1" dirty="0"/>
              <a:t>(</a:t>
            </a:r>
            <a:r>
              <a:rPr lang="en-US" altLang="zh-CN" sz="2400" b="1" dirty="0" err="1"/>
              <a:t>Maharanobis</a:t>
            </a:r>
            <a:r>
              <a:rPr lang="en-US" altLang="zh-CN" sz="2400" b="1" dirty="0"/>
              <a:t>) </a:t>
            </a:r>
            <a:endParaRPr lang="zh-CN" altLang="en-US" sz="2400" b="1" dirty="0"/>
          </a:p>
        </p:txBody>
      </p:sp>
      <p:graphicFrame>
        <p:nvGraphicFramePr>
          <p:cNvPr id="13" name="Object 5"/>
          <p:cNvGraphicFramePr>
            <a:graphicFrameLocks noChangeAspect="1"/>
          </p:cNvGraphicFramePr>
          <p:nvPr/>
        </p:nvGraphicFramePr>
        <p:xfrm>
          <a:off x="5619750" y="493099"/>
          <a:ext cx="3200400" cy="452437"/>
        </p:xfrm>
        <a:graphic>
          <a:graphicData uri="http://schemas.openxmlformats.org/presentationml/2006/ole">
            <mc:AlternateContent xmlns:mc="http://schemas.openxmlformats.org/markup-compatibility/2006">
              <mc:Choice xmlns:v="urn:schemas-microsoft-com:vml" Requires="v">
                <p:oleObj spid="_x0000_s51207" name="Equation" r:id="rId7" imgW="1422360" imgH="228600" progId="Equation.DSMT4">
                  <p:embed/>
                </p:oleObj>
              </mc:Choice>
              <mc:Fallback>
                <p:oleObj name="Equation" r:id="rId7" imgW="1422360" imgH="228600" progId="Equation.DSMT4">
                  <p:embed/>
                  <p:pic>
                    <p:nvPicPr>
                      <p:cNvPr id="13" name="Object 5"/>
                      <p:cNvPicPr>
                        <a:picLocks noChangeAspect="1" noChangeArrowheads="1"/>
                      </p:cNvPicPr>
                      <p:nvPr/>
                    </p:nvPicPr>
                    <p:blipFill>
                      <a:blip r:embed="rId8"/>
                      <a:srcRect/>
                      <a:stretch>
                        <a:fillRect/>
                      </a:stretch>
                    </p:blipFill>
                    <p:spPr bwMode="auto">
                      <a:xfrm>
                        <a:off x="5619750" y="493099"/>
                        <a:ext cx="3200400" cy="452437"/>
                      </a:xfrm>
                      <a:prstGeom prst="rect">
                        <a:avLst/>
                      </a:prstGeom>
                      <a:solidFill>
                        <a:srgbClr val="FFC000"/>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6784435" y="4480173"/>
            <a:ext cx="1981200" cy="1615827"/>
          </a:xfrm>
          <a:prstGeom prst="rect">
            <a:avLst/>
          </a:prstGeom>
          <a:solidFill>
            <a:srgbClr val="FFC000"/>
          </a:solidFill>
          <a:ln>
            <a:solidFill>
              <a:schemeClr val="accent2">
                <a:lumMod val="75000"/>
              </a:schemeClr>
            </a:solidFill>
          </a:ln>
        </p:spPr>
        <p:txBody>
          <a:bodyPr wrap="square">
            <a:spAutoFit/>
          </a:bodyPr>
          <a:lstStyle/>
          <a:p>
            <a:pPr>
              <a:spcBef>
                <a:spcPct val="50000"/>
              </a:spcBef>
            </a:pPr>
            <a:r>
              <a:rPr lang="en-US" altLang="zh-CN" dirty="0" err="1"/>
              <a:t>Euc</a:t>
            </a:r>
            <a:r>
              <a:rPr lang="en-US" altLang="zh-CN" dirty="0"/>
              <a:t>(A,B)=0.7</a:t>
            </a:r>
          </a:p>
          <a:p>
            <a:pPr>
              <a:spcBef>
                <a:spcPct val="50000"/>
              </a:spcBef>
            </a:pPr>
            <a:r>
              <a:rPr lang="en-US" altLang="zh-CN" dirty="0" err="1"/>
              <a:t>Euc</a:t>
            </a:r>
            <a:r>
              <a:rPr lang="en-US" altLang="zh-CN" dirty="0"/>
              <a:t>(A,D)=1.4</a:t>
            </a:r>
          </a:p>
          <a:p>
            <a:pPr>
              <a:spcBef>
                <a:spcPct val="50000"/>
              </a:spcBef>
            </a:pPr>
            <a:r>
              <a:rPr lang="en-US" altLang="zh-CN" dirty="0" err="1"/>
              <a:t>Mah</a:t>
            </a:r>
            <a:r>
              <a:rPr lang="en-US" altLang="zh-CN" dirty="0"/>
              <a:t> (A,B) = 5</a:t>
            </a:r>
          </a:p>
          <a:p>
            <a:pPr>
              <a:spcBef>
                <a:spcPct val="50000"/>
              </a:spcBef>
            </a:pPr>
            <a:r>
              <a:rPr lang="en-US" altLang="zh-CN" dirty="0" err="1"/>
              <a:t>Mah</a:t>
            </a:r>
            <a:r>
              <a:rPr lang="en-US" altLang="zh-CN" dirty="0"/>
              <a:t> (A,D) = 4 </a:t>
            </a:r>
          </a:p>
        </p:txBody>
      </p:sp>
    </p:spTree>
    <p:extLst>
      <p:ext uri="{BB962C8B-B14F-4D97-AF65-F5344CB8AC3E}">
        <p14:creationId xmlns:p14="http://schemas.microsoft.com/office/powerpoint/2010/main" val="141527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012" name="Group 236"/>
          <p:cNvGrpSpPr>
            <a:grpSpLocks/>
          </p:cNvGrpSpPr>
          <p:nvPr/>
        </p:nvGrpSpPr>
        <p:grpSpPr bwMode="auto">
          <a:xfrm>
            <a:off x="6315075" y="3536950"/>
            <a:ext cx="2481263" cy="2700338"/>
            <a:chOff x="3617" y="2273"/>
            <a:chExt cx="1563" cy="1701"/>
          </a:xfrm>
        </p:grpSpPr>
        <p:sp>
          <p:nvSpPr>
            <p:cNvPr id="13335" name="Rectangle 138"/>
            <p:cNvSpPr>
              <a:spLocks noChangeArrowheads="1"/>
            </p:cNvSpPr>
            <p:nvPr/>
          </p:nvSpPr>
          <p:spPr bwMode="auto">
            <a:xfrm>
              <a:off x="4468" y="2614"/>
              <a:ext cx="386" cy="659"/>
            </a:xfrm>
            <a:prstGeom prst="rect">
              <a:avLst/>
            </a:prstGeom>
            <a:solidFill>
              <a:srgbClr val="33CC33"/>
            </a:solidFill>
            <a:ln w="9525">
              <a:solidFill>
                <a:srgbClr val="000000"/>
              </a:solidFill>
              <a:miter lim="800000"/>
              <a:headEnd/>
              <a:tailEnd/>
            </a:ln>
          </p:spPr>
          <p:txBody>
            <a:bodyPr/>
            <a:lstStyle/>
            <a:p>
              <a:endParaRPr lang="zh-CN" altLang="en-US"/>
            </a:p>
          </p:txBody>
        </p:sp>
        <p:sp>
          <p:nvSpPr>
            <p:cNvPr id="13336" name="Rectangle 140"/>
            <p:cNvSpPr>
              <a:spLocks noChangeArrowheads="1"/>
            </p:cNvSpPr>
            <p:nvPr/>
          </p:nvSpPr>
          <p:spPr bwMode="auto">
            <a:xfrm>
              <a:off x="3844" y="2614"/>
              <a:ext cx="397" cy="658"/>
            </a:xfrm>
            <a:prstGeom prst="rect">
              <a:avLst/>
            </a:prstGeom>
            <a:solidFill>
              <a:srgbClr val="33CC33"/>
            </a:solidFill>
            <a:ln w="9525">
              <a:solidFill>
                <a:srgbClr val="000000"/>
              </a:solidFill>
              <a:miter lim="800000"/>
              <a:headEnd/>
              <a:tailEnd/>
            </a:ln>
          </p:spPr>
          <p:txBody>
            <a:bodyPr/>
            <a:lstStyle/>
            <a:p>
              <a:endParaRPr lang="zh-CN" altLang="en-US"/>
            </a:p>
          </p:txBody>
        </p:sp>
        <p:sp>
          <p:nvSpPr>
            <p:cNvPr id="13337" name="Rectangle 141"/>
            <p:cNvSpPr>
              <a:spLocks noChangeArrowheads="1"/>
            </p:cNvSpPr>
            <p:nvPr/>
          </p:nvSpPr>
          <p:spPr bwMode="auto">
            <a:xfrm>
              <a:off x="4468" y="3464"/>
              <a:ext cx="386" cy="482"/>
            </a:xfrm>
            <a:prstGeom prst="rect">
              <a:avLst/>
            </a:prstGeom>
            <a:solidFill>
              <a:srgbClr val="33CC33"/>
            </a:solidFill>
            <a:ln w="9525">
              <a:solidFill>
                <a:srgbClr val="000000"/>
              </a:solidFill>
              <a:miter lim="800000"/>
              <a:headEnd/>
              <a:tailEnd/>
            </a:ln>
          </p:spPr>
          <p:txBody>
            <a:bodyPr/>
            <a:lstStyle/>
            <a:p>
              <a:endParaRPr lang="zh-CN" altLang="en-US"/>
            </a:p>
          </p:txBody>
        </p:sp>
        <p:sp>
          <p:nvSpPr>
            <p:cNvPr id="13338" name="Line 142"/>
            <p:cNvSpPr>
              <a:spLocks noChangeShapeType="1"/>
            </p:cNvSpPr>
            <p:nvPr/>
          </p:nvSpPr>
          <p:spPr bwMode="auto">
            <a:xfrm flipH="1" flipV="1">
              <a:off x="3617" y="2375"/>
              <a:ext cx="7" cy="15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39" name="Line 143"/>
            <p:cNvSpPr>
              <a:spLocks noChangeShapeType="1"/>
            </p:cNvSpPr>
            <p:nvPr/>
          </p:nvSpPr>
          <p:spPr bwMode="auto">
            <a:xfrm flipV="1">
              <a:off x="3624" y="3968"/>
              <a:ext cx="1556" cy="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40" name="Oval 144"/>
            <p:cNvSpPr>
              <a:spLocks noChangeArrowheads="1"/>
            </p:cNvSpPr>
            <p:nvPr/>
          </p:nvSpPr>
          <p:spPr bwMode="auto">
            <a:xfrm>
              <a:off x="3812" y="3364"/>
              <a:ext cx="32" cy="27"/>
            </a:xfrm>
            <a:prstGeom prst="ellipse">
              <a:avLst/>
            </a:prstGeom>
            <a:solidFill>
              <a:srgbClr val="000000"/>
            </a:solidFill>
            <a:ln w="9525">
              <a:solidFill>
                <a:srgbClr val="000000"/>
              </a:solidFill>
              <a:round/>
              <a:headEnd/>
              <a:tailEnd/>
            </a:ln>
          </p:spPr>
          <p:txBody>
            <a:bodyPr/>
            <a:lstStyle/>
            <a:p>
              <a:endParaRPr lang="zh-CN" altLang="en-US"/>
            </a:p>
          </p:txBody>
        </p:sp>
        <p:sp>
          <p:nvSpPr>
            <p:cNvPr id="13341" name="Oval 145"/>
            <p:cNvSpPr>
              <a:spLocks noChangeArrowheads="1"/>
            </p:cNvSpPr>
            <p:nvPr/>
          </p:nvSpPr>
          <p:spPr bwMode="auto">
            <a:xfrm>
              <a:off x="4292" y="2759"/>
              <a:ext cx="34" cy="34"/>
            </a:xfrm>
            <a:prstGeom prst="ellipse">
              <a:avLst/>
            </a:prstGeom>
            <a:solidFill>
              <a:srgbClr val="000000"/>
            </a:solidFill>
            <a:ln w="9525">
              <a:solidFill>
                <a:srgbClr val="000000"/>
              </a:solidFill>
              <a:round/>
              <a:headEnd/>
              <a:tailEnd/>
            </a:ln>
          </p:spPr>
          <p:txBody>
            <a:bodyPr/>
            <a:lstStyle/>
            <a:p>
              <a:endParaRPr lang="zh-CN" altLang="en-US"/>
            </a:p>
          </p:txBody>
        </p:sp>
        <p:graphicFrame>
          <p:nvGraphicFramePr>
            <p:cNvPr id="13342" name="Object 150"/>
            <p:cNvGraphicFramePr>
              <a:graphicFrameLocks noChangeAspect="1"/>
            </p:cNvGraphicFramePr>
            <p:nvPr/>
          </p:nvGraphicFramePr>
          <p:xfrm>
            <a:off x="5039" y="3719"/>
            <a:ext cx="120" cy="168"/>
          </p:xfrm>
          <a:graphic>
            <a:graphicData uri="http://schemas.openxmlformats.org/presentationml/2006/ole">
              <mc:AlternateContent xmlns:mc="http://schemas.openxmlformats.org/markup-compatibility/2006">
                <mc:Choice xmlns:v="urn:schemas-microsoft-com:vml" Requires="v">
                  <p:oleObj spid="_x0000_s13579" name="公式" r:id="rId3" imgW="152268" imgH="215713" progId="Equation.3">
                    <p:embed/>
                  </p:oleObj>
                </mc:Choice>
                <mc:Fallback>
                  <p:oleObj name="公式" r:id="rId3" imgW="152268" imgH="215713" progId="Equation.3">
                    <p:embed/>
                    <p:pic>
                      <p:nvPicPr>
                        <p:cNvPr id="0" name="Object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 y="3719"/>
                          <a:ext cx="120"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3343" name="Object 152"/>
            <p:cNvGraphicFramePr>
              <a:graphicFrameLocks noChangeAspect="1"/>
            </p:cNvGraphicFramePr>
            <p:nvPr/>
          </p:nvGraphicFramePr>
          <p:xfrm>
            <a:off x="3649" y="2273"/>
            <a:ext cx="138" cy="168"/>
          </p:xfrm>
          <a:graphic>
            <a:graphicData uri="http://schemas.openxmlformats.org/presentationml/2006/ole">
              <mc:AlternateContent xmlns:mc="http://schemas.openxmlformats.org/markup-compatibility/2006">
                <mc:Choice xmlns:v="urn:schemas-microsoft-com:vml" Requires="v">
                  <p:oleObj spid="_x0000_s13580" name="公式" r:id="rId5" imgW="177569" imgH="215619" progId="Equation.3">
                    <p:embed/>
                  </p:oleObj>
                </mc:Choice>
                <mc:Fallback>
                  <p:oleObj name="公式" r:id="rId5" imgW="177569" imgH="215619" progId="Equation.3">
                    <p:embed/>
                    <p:pic>
                      <p:nvPicPr>
                        <p:cNvPr id="0" name="Object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 y="2273"/>
                          <a:ext cx="13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3344" name="Object 154"/>
            <p:cNvGraphicFramePr>
              <a:graphicFrameLocks noChangeAspect="1"/>
            </p:cNvGraphicFramePr>
            <p:nvPr/>
          </p:nvGraphicFramePr>
          <p:xfrm>
            <a:off x="3617" y="3237"/>
            <a:ext cx="199" cy="226"/>
          </p:xfrm>
          <a:graphic>
            <a:graphicData uri="http://schemas.openxmlformats.org/presentationml/2006/ole">
              <mc:AlternateContent xmlns:mc="http://schemas.openxmlformats.org/markup-compatibility/2006">
                <mc:Choice xmlns:v="urn:schemas-microsoft-com:vml" Requires="v">
                  <p:oleObj spid="_x0000_s13581" name="公式" r:id="rId7" imgW="203112" imgH="228501" progId="Equation.3">
                    <p:embed/>
                  </p:oleObj>
                </mc:Choice>
                <mc:Fallback>
                  <p:oleObj name="公式" r:id="rId7" imgW="203112" imgH="228501" progId="Equation.3">
                    <p:embed/>
                    <p:pic>
                      <p:nvPicPr>
                        <p:cNvPr id="0" name="Object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 y="3237"/>
                          <a:ext cx="199" cy="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3345" name="Object 156"/>
            <p:cNvGraphicFramePr>
              <a:graphicFrameLocks noChangeAspect="1"/>
            </p:cNvGraphicFramePr>
            <p:nvPr/>
          </p:nvGraphicFramePr>
          <p:xfrm>
            <a:off x="4245" y="2500"/>
            <a:ext cx="200" cy="227"/>
          </p:xfrm>
          <a:graphic>
            <a:graphicData uri="http://schemas.openxmlformats.org/presentationml/2006/ole">
              <mc:AlternateContent xmlns:mc="http://schemas.openxmlformats.org/markup-compatibility/2006">
                <mc:Choice xmlns:v="urn:schemas-microsoft-com:vml" Requires="v">
                  <p:oleObj spid="_x0000_s13582" name="公式" r:id="rId9" imgW="215713" imgH="241091" progId="Equation.3">
                    <p:embed/>
                  </p:oleObj>
                </mc:Choice>
                <mc:Fallback>
                  <p:oleObj name="公式" r:id="rId9" imgW="215713" imgH="241091" progId="Equation.3">
                    <p:embed/>
                    <p:pic>
                      <p:nvPicPr>
                        <p:cNvPr id="0" name="Object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5" y="2500"/>
                          <a:ext cx="200"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346" name="Rectangle 203"/>
            <p:cNvSpPr>
              <a:spLocks noChangeArrowheads="1"/>
            </p:cNvSpPr>
            <p:nvPr/>
          </p:nvSpPr>
          <p:spPr bwMode="auto">
            <a:xfrm>
              <a:off x="3839" y="3464"/>
              <a:ext cx="402" cy="485"/>
            </a:xfrm>
            <a:prstGeom prst="rect">
              <a:avLst/>
            </a:prstGeom>
            <a:solidFill>
              <a:srgbClr val="33CC33"/>
            </a:solidFill>
            <a:ln w="9525">
              <a:solidFill>
                <a:srgbClr val="000000"/>
              </a:solidFill>
              <a:miter lim="800000"/>
              <a:headEnd/>
              <a:tailEnd/>
            </a:ln>
          </p:spPr>
          <p:txBody>
            <a:bodyPr/>
            <a:lstStyle/>
            <a:p>
              <a:endParaRPr lang="zh-CN" altLang="en-US"/>
            </a:p>
          </p:txBody>
        </p:sp>
      </p:grpSp>
      <p:sp>
        <p:nvSpPr>
          <p:cNvPr id="75886" name="Rectangle 110"/>
          <p:cNvSpPr>
            <a:spLocks noChangeArrowheads="1"/>
          </p:cNvSpPr>
          <p:nvPr/>
        </p:nvSpPr>
        <p:spPr bwMode="auto">
          <a:xfrm>
            <a:off x="631825" y="3043238"/>
            <a:ext cx="650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400"/>
              <a:t>当</a:t>
            </a:r>
            <a:r>
              <a:rPr lang="en-US" altLang="zh-CN" sz="2400" i="1"/>
              <a:t>m</a:t>
            </a:r>
            <a:r>
              <a:rPr lang="en-US" altLang="zh-CN" sz="2400"/>
              <a:t>=2</a:t>
            </a:r>
            <a:r>
              <a:rPr lang="zh-CN" altLang="en-US" sz="2400"/>
              <a:t>时，明氏距离为欧氏距离。</a:t>
            </a:r>
          </a:p>
        </p:txBody>
      </p:sp>
      <p:sp>
        <p:nvSpPr>
          <p:cNvPr id="13316" name="Rectangle 107"/>
          <p:cNvSpPr>
            <a:spLocks noChangeArrowheads="1"/>
          </p:cNvSpPr>
          <p:nvPr/>
        </p:nvSpPr>
        <p:spPr bwMode="auto">
          <a:xfrm>
            <a:off x="628650" y="990600"/>
            <a:ext cx="720725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i="1"/>
              <a:t>n</a:t>
            </a:r>
            <a:r>
              <a:rPr lang="zh-CN" altLang="en-US" sz="2400"/>
              <a:t>维模式样本向量</a:t>
            </a:r>
            <a:r>
              <a:rPr lang="en-US" altLang="zh-CN" sz="2400" b="1" i="1"/>
              <a:t>X</a:t>
            </a:r>
            <a:r>
              <a:rPr lang="en-US" altLang="zh-CN" sz="2400" i="1" baseline="-25000"/>
              <a:t>i</a:t>
            </a:r>
            <a:r>
              <a:rPr lang="zh-CN" altLang="en-US" sz="2400"/>
              <a:t>、</a:t>
            </a:r>
            <a:r>
              <a:rPr lang="en-US" altLang="zh-CN" sz="2400" b="1" i="1"/>
              <a:t>X</a:t>
            </a:r>
            <a:r>
              <a:rPr lang="en-US" altLang="zh-CN" sz="2400" i="1" baseline="-25000"/>
              <a:t>j</a:t>
            </a:r>
            <a:r>
              <a:rPr lang="zh-CN" altLang="en-US" sz="2400"/>
              <a:t>间的明氏距离表示为 ：</a:t>
            </a:r>
          </a:p>
          <a:p>
            <a:endParaRPr lang="zh-CN" altLang="en-US" sz="2400"/>
          </a:p>
          <a:p>
            <a:endParaRPr lang="zh-CN" altLang="en-US" sz="2400"/>
          </a:p>
          <a:p>
            <a:endParaRPr lang="zh-CN" altLang="en-US" sz="2400"/>
          </a:p>
          <a:p>
            <a:r>
              <a:rPr lang="zh-CN" altLang="en-US" sz="2400"/>
              <a:t>式中， </a:t>
            </a:r>
            <a:r>
              <a:rPr lang="en-US" altLang="zh-CN" sz="2400" i="1"/>
              <a:t>x</a:t>
            </a:r>
            <a:r>
              <a:rPr lang="en-US" altLang="zh-CN" sz="2400" i="1" baseline="-25000"/>
              <a:t>ik</a:t>
            </a:r>
            <a:r>
              <a:rPr lang="zh-CN" altLang="en-US" sz="2400"/>
              <a:t>、</a:t>
            </a:r>
            <a:r>
              <a:rPr lang="en-US" altLang="zh-CN" sz="2400" i="1"/>
              <a:t>x</a:t>
            </a:r>
            <a:r>
              <a:rPr lang="en-US" altLang="zh-CN" sz="2400" i="1" baseline="-25000"/>
              <a:t>jk</a:t>
            </a:r>
            <a:r>
              <a:rPr lang="zh-CN" altLang="en-US" sz="2400"/>
              <a:t>分别表示</a:t>
            </a:r>
            <a:r>
              <a:rPr lang="en-US" altLang="zh-CN" sz="2400" b="1" i="1"/>
              <a:t>X</a:t>
            </a:r>
            <a:r>
              <a:rPr lang="en-US" altLang="zh-CN" sz="2400" i="1" baseline="-25000"/>
              <a:t>i</a:t>
            </a:r>
            <a:r>
              <a:rPr lang="zh-CN" altLang="en-US" sz="2400"/>
              <a:t>和</a:t>
            </a:r>
            <a:r>
              <a:rPr lang="en-US" altLang="zh-CN" sz="2400" b="1" i="1"/>
              <a:t>X</a:t>
            </a:r>
            <a:r>
              <a:rPr lang="en-US" altLang="zh-CN" sz="2400" i="1" baseline="-25000"/>
              <a:t>j</a:t>
            </a:r>
            <a:r>
              <a:rPr lang="zh-CN" altLang="en-US" sz="2400"/>
              <a:t>的第</a:t>
            </a:r>
            <a:r>
              <a:rPr lang="en-US" altLang="zh-CN" sz="2400" i="1"/>
              <a:t>k</a:t>
            </a:r>
            <a:r>
              <a:rPr lang="zh-CN" altLang="en-US" sz="2400"/>
              <a:t>个分量。</a:t>
            </a:r>
          </a:p>
        </p:txBody>
      </p:sp>
      <p:sp>
        <p:nvSpPr>
          <p:cNvPr id="13317" name="Rectangle 114"/>
          <p:cNvSpPr>
            <a:spLocks noChangeArrowheads="1"/>
          </p:cNvSpPr>
          <p:nvPr/>
        </p:nvSpPr>
        <p:spPr bwMode="auto">
          <a:xfrm>
            <a:off x="0" y="-342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8" name="Rectangle 118"/>
          <p:cNvSpPr>
            <a:spLocks noChangeArrowheads="1"/>
          </p:cNvSpPr>
          <p:nvPr/>
        </p:nvSpPr>
        <p:spPr bwMode="auto">
          <a:xfrm>
            <a:off x="0" y="-342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9" name="Rectangle 120"/>
          <p:cNvSpPr>
            <a:spLocks noChangeArrowheads="1"/>
          </p:cNvSpPr>
          <p:nvPr/>
        </p:nvSpPr>
        <p:spPr bwMode="auto">
          <a:xfrm>
            <a:off x="0" y="-342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20" name="Object 108"/>
          <p:cNvGraphicFramePr>
            <a:graphicFrameLocks noChangeAspect="1"/>
          </p:cNvGraphicFramePr>
          <p:nvPr/>
        </p:nvGraphicFramePr>
        <p:xfrm>
          <a:off x="1835150" y="1447800"/>
          <a:ext cx="4184650" cy="1008063"/>
        </p:xfrm>
        <a:graphic>
          <a:graphicData uri="http://schemas.openxmlformats.org/presentationml/2006/ole">
            <mc:AlternateContent xmlns:mc="http://schemas.openxmlformats.org/markup-compatibility/2006">
              <mc:Choice xmlns:v="urn:schemas-microsoft-com:vml" Requires="v">
                <p:oleObj spid="_x0000_s13583" name="公式" r:id="rId11" imgW="1981200" imgH="508000" progId="Equation.3">
                  <p:embed/>
                </p:oleObj>
              </mc:Choice>
              <mc:Fallback>
                <p:oleObj name="公式" r:id="rId11" imgW="1981200" imgH="508000" progId="Equation.3">
                  <p:embed/>
                  <p:pic>
                    <p:nvPicPr>
                      <p:cNvPr id="0" name="Object 1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1447800"/>
                        <a:ext cx="4184650"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5912" name="Line 136"/>
          <p:cNvSpPr>
            <a:spLocks noChangeShapeType="1"/>
          </p:cNvSpPr>
          <p:nvPr/>
        </p:nvSpPr>
        <p:spPr bwMode="auto">
          <a:xfrm>
            <a:off x="6681788" y="5292725"/>
            <a:ext cx="738187" cy="3175"/>
          </a:xfrm>
          <a:prstGeom prst="line">
            <a:avLst/>
          </a:prstGeom>
          <a:noFill/>
          <a:ln w="19050">
            <a:solidFill>
              <a:srgbClr val="CC33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5913" name="Line 137"/>
          <p:cNvSpPr>
            <a:spLocks noChangeShapeType="1"/>
          </p:cNvSpPr>
          <p:nvPr/>
        </p:nvSpPr>
        <p:spPr bwMode="auto">
          <a:xfrm flipH="1">
            <a:off x="7400925" y="4348163"/>
            <a:ext cx="0" cy="944562"/>
          </a:xfrm>
          <a:prstGeom prst="line">
            <a:avLst/>
          </a:prstGeom>
          <a:noFill/>
          <a:ln w="19050">
            <a:solidFill>
              <a:srgbClr val="CC33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75934" name="Object 158"/>
          <p:cNvGraphicFramePr>
            <a:graphicFrameLocks noChangeAspect="1"/>
          </p:cNvGraphicFramePr>
          <p:nvPr/>
        </p:nvGraphicFramePr>
        <p:xfrm>
          <a:off x="1682750" y="6005513"/>
          <a:ext cx="4502150" cy="612775"/>
        </p:xfrm>
        <a:graphic>
          <a:graphicData uri="http://schemas.openxmlformats.org/presentationml/2006/ole">
            <mc:AlternateContent xmlns:mc="http://schemas.openxmlformats.org/markup-compatibility/2006">
              <mc:Choice xmlns:v="urn:schemas-microsoft-com:vml" Requires="v">
                <p:oleObj spid="_x0000_s13584" name="公式" r:id="rId13" imgW="2057400" imgH="279400" progId="Equation.3">
                  <p:embed/>
                </p:oleObj>
              </mc:Choice>
              <mc:Fallback>
                <p:oleObj name="公式" r:id="rId13" imgW="2057400" imgH="279400" progId="Equation.3">
                  <p:embed/>
                  <p:pic>
                    <p:nvPicPr>
                      <p:cNvPr id="0" name="Object 1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2750" y="6005513"/>
                        <a:ext cx="4502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75937" name="Group 161"/>
          <p:cNvGrpSpPr>
            <a:grpSpLocks/>
          </p:cNvGrpSpPr>
          <p:nvPr/>
        </p:nvGrpSpPr>
        <p:grpSpPr bwMode="auto">
          <a:xfrm>
            <a:off x="8077200" y="4302125"/>
            <a:ext cx="576263" cy="401638"/>
            <a:chOff x="4731" y="2755"/>
            <a:chExt cx="363" cy="253"/>
          </a:xfrm>
        </p:grpSpPr>
        <p:sp>
          <p:nvSpPr>
            <p:cNvPr id="13333" name="AutoShape 148"/>
            <p:cNvSpPr>
              <a:spLocks noChangeArrowheads="1"/>
            </p:cNvSpPr>
            <p:nvPr/>
          </p:nvSpPr>
          <p:spPr bwMode="auto">
            <a:xfrm>
              <a:off x="4780" y="2766"/>
              <a:ext cx="307" cy="170"/>
            </a:xfrm>
            <a:prstGeom prst="wedgeRoundRectCallout">
              <a:avLst>
                <a:gd name="adj1" fmla="val -197727"/>
                <a:gd name="adj2" fmla="val 97940"/>
                <a:gd name="adj3" fmla="val 16667"/>
              </a:avLst>
            </a:prstGeom>
            <a:solidFill>
              <a:srgbClr val="FFFF66"/>
            </a:solidFill>
            <a:ln w="9525">
              <a:solidFill>
                <a:srgbClr val="000000"/>
              </a:solidFill>
              <a:miter lim="800000"/>
              <a:headEnd/>
              <a:tailEnd/>
            </a:ln>
          </p:spPr>
          <p:txBody>
            <a:bodyPr lIns="0" tIns="0" rIns="0" bIns="0"/>
            <a:lstStyle/>
            <a:p>
              <a:endParaRPr lang="zh-CN" altLang="zh-CN"/>
            </a:p>
          </p:txBody>
        </p:sp>
        <p:sp>
          <p:nvSpPr>
            <p:cNvPr id="13334" name="AutoShape 149"/>
            <p:cNvSpPr>
              <a:spLocks noChangeArrowheads="1"/>
            </p:cNvSpPr>
            <p:nvPr/>
          </p:nvSpPr>
          <p:spPr bwMode="auto">
            <a:xfrm>
              <a:off x="4731" y="2755"/>
              <a:ext cx="363" cy="253"/>
            </a:xfrm>
            <a:prstGeom prst="wedgeRoundRectCallout">
              <a:avLst>
                <a:gd name="adj1" fmla="val -223079"/>
                <a:gd name="adj2" fmla="val 193356"/>
                <a:gd name="adj3" fmla="val 16667"/>
              </a:avLst>
            </a:prstGeom>
            <a:solidFill>
              <a:srgbClr val="FFFF66"/>
            </a:solidFill>
            <a:ln w="9525">
              <a:solidFill>
                <a:srgbClr val="000000"/>
              </a:solidFill>
              <a:miter lim="800000"/>
              <a:headEnd/>
              <a:tailEnd/>
            </a:ln>
          </p:spPr>
          <p:txBody>
            <a:bodyPr lIns="0" tIns="0" rIns="0" bIns="0"/>
            <a:lstStyle/>
            <a:p>
              <a:pPr algn="just"/>
              <a:r>
                <a:rPr lang="zh-CN" altLang="en-US"/>
                <a:t>街坊</a:t>
              </a:r>
            </a:p>
          </p:txBody>
        </p:sp>
      </p:grpSp>
      <p:sp>
        <p:nvSpPr>
          <p:cNvPr id="75922" name="Line 146"/>
          <p:cNvSpPr>
            <a:spLocks noChangeShapeType="1"/>
          </p:cNvSpPr>
          <p:nvPr/>
        </p:nvSpPr>
        <p:spPr bwMode="auto">
          <a:xfrm flipH="1">
            <a:off x="6637338" y="4348163"/>
            <a:ext cx="742950" cy="944562"/>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5923" name="AutoShape 147"/>
          <p:cNvSpPr>
            <a:spLocks noChangeArrowheads="1"/>
          </p:cNvSpPr>
          <p:nvPr/>
        </p:nvSpPr>
        <p:spPr bwMode="auto">
          <a:xfrm>
            <a:off x="6411913" y="4257675"/>
            <a:ext cx="584200" cy="303213"/>
          </a:xfrm>
          <a:prstGeom prst="wedgeRoundRectCallout">
            <a:avLst>
              <a:gd name="adj1" fmla="val 64944"/>
              <a:gd name="adj2" fmla="val 103926"/>
              <a:gd name="adj3" fmla="val 16667"/>
            </a:avLst>
          </a:prstGeom>
          <a:solidFill>
            <a:srgbClr val="FFCCCC"/>
          </a:solidFill>
          <a:ln w="9525">
            <a:solidFill>
              <a:srgbClr val="000000"/>
            </a:solidFill>
            <a:miter lim="800000"/>
            <a:headEnd/>
            <a:tailEnd/>
          </a:ln>
        </p:spPr>
        <p:txBody>
          <a:bodyPr lIns="0" tIns="0" rIns="0" bIns="0"/>
          <a:lstStyle/>
          <a:p>
            <a:pPr algn="just"/>
            <a:r>
              <a:rPr lang="zh-CN" altLang="en-US"/>
              <a:t>欧氏</a:t>
            </a:r>
          </a:p>
        </p:txBody>
      </p:sp>
      <p:sp>
        <p:nvSpPr>
          <p:cNvPr id="13327" name="Rectangle 237"/>
          <p:cNvSpPr>
            <a:spLocks noChangeArrowheads="1"/>
          </p:cNvSpPr>
          <p:nvPr/>
        </p:nvSpPr>
        <p:spPr bwMode="auto">
          <a:xfrm>
            <a:off x="434975" y="400050"/>
            <a:ext cx="336708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en-US" altLang="zh-CN" sz="2400" b="1"/>
              <a:t>3.  </a:t>
            </a:r>
            <a:r>
              <a:rPr lang="zh-CN" altLang="en-US" sz="2400" b="1"/>
              <a:t>明氏距离</a:t>
            </a:r>
            <a:r>
              <a:rPr lang="en-US" altLang="zh-CN" sz="2400"/>
              <a:t>( Minkowaki )</a:t>
            </a:r>
          </a:p>
        </p:txBody>
      </p:sp>
      <p:grpSp>
        <p:nvGrpSpPr>
          <p:cNvPr id="76017" name="Group 241"/>
          <p:cNvGrpSpPr>
            <a:grpSpLocks/>
          </p:cNvGrpSpPr>
          <p:nvPr/>
        </p:nvGrpSpPr>
        <p:grpSpPr bwMode="auto">
          <a:xfrm>
            <a:off x="646113" y="3479800"/>
            <a:ext cx="5872162" cy="1817688"/>
            <a:chOff x="407" y="2192"/>
            <a:chExt cx="3699" cy="1145"/>
          </a:xfrm>
        </p:grpSpPr>
        <p:sp>
          <p:nvSpPr>
            <p:cNvPr id="13330" name="Rectangle 126"/>
            <p:cNvSpPr>
              <a:spLocks noChangeArrowheads="1"/>
            </p:cNvSpPr>
            <p:nvPr/>
          </p:nvSpPr>
          <p:spPr bwMode="auto">
            <a:xfrm>
              <a:off x="407" y="2192"/>
              <a:ext cx="1501" cy="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40000"/>
                </a:lnSpc>
              </a:pPr>
              <a:r>
                <a:rPr lang="zh-CN" altLang="en-US" sz="2400">
                  <a:cs typeface="Times New Roman" pitchFamily="18" charset="0"/>
                </a:rPr>
                <a:t>当</a:t>
              </a:r>
              <a:r>
                <a:rPr lang="en-US" altLang="zh-CN" sz="2400" i="1">
                  <a:cs typeface="Times New Roman" pitchFamily="18" charset="0"/>
                </a:rPr>
                <a:t>m</a:t>
              </a:r>
              <a:r>
                <a:rPr lang="en-US" altLang="zh-CN" sz="2400">
                  <a:cs typeface="Times New Roman" pitchFamily="18" charset="0"/>
                </a:rPr>
                <a:t>=1</a:t>
              </a:r>
              <a:r>
                <a:rPr lang="zh-CN" altLang="en-US" sz="2400">
                  <a:cs typeface="Times New Roman" pitchFamily="18" charset="0"/>
                </a:rPr>
                <a:t>时：</a:t>
              </a:r>
            </a:p>
          </p:txBody>
        </p:sp>
        <p:graphicFrame>
          <p:nvGraphicFramePr>
            <p:cNvPr id="13331" name="Object 128"/>
            <p:cNvGraphicFramePr>
              <a:graphicFrameLocks noChangeAspect="1"/>
            </p:cNvGraphicFramePr>
            <p:nvPr/>
          </p:nvGraphicFramePr>
          <p:xfrm>
            <a:off x="1137" y="2473"/>
            <a:ext cx="2130" cy="575"/>
          </p:xfrm>
          <a:graphic>
            <a:graphicData uri="http://schemas.openxmlformats.org/presentationml/2006/ole">
              <mc:AlternateContent xmlns:mc="http://schemas.openxmlformats.org/markup-compatibility/2006">
                <mc:Choice xmlns:v="urn:schemas-microsoft-com:vml" Requires="v">
                  <p:oleObj spid="_x0000_s13585" name="公式" r:id="rId15" imgW="1587500" imgH="431800" progId="Equation.3">
                    <p:embed/>
                  </p:oleObj>
                </mc:Choice>
                <mc:Fallback>
                  <p:oleObj name="公式" r:id="rId15" imgW="1587500" imgH="431800" progId="Equation.3">
                    <p:embed/>
                    <p:pic>
                      <p:nvPicPr>
                        <p:cNvPr id="0" name="Object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7" y="2473"/>
                          <a:ext cx="2130" cy="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332" name="Rectangle 238"/>
            <p:cNvSpPr>
              <a:spLocks noChangeArrowheads="1"/>
            </p:cNvSpPr>
            <p:nvPr/>
          </p:nvSpPr>
          <p:spPr bwMode="auto">
            <a:xfrm>
              <a:off x="485" y="3011"/>
              <a:ext cx="3621"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pPr>
                <a:lnSpc>
                  <a:spcPct val="140000"/>
                </a:lnSpc>
              </a:pPr>
              <a:r>
                <a:rPr lang="zh-CN" altLang="en-US" sz="2400"/>
                <a:t>称为“街区”距离 </a:t>
              </a:r>
              <a:r>
                <a:rPr lang="en-US" altLang="zh-CN" sz="2400"/>
                <a:t>(“City block”distance)</a:t>
              </a:r>
              <a:r>
                <a:rPr lang="zh-CN" altLang="en-US" sz="2400"/>
                <a:t>。</a:t>
              </a:r>
            </a:p>
          </p:txBody>
        </p:sp>
      </p:grpSp>
      <p:sp>
        <p:nvSpPr>
          <p:cNvPr id="76015" name="Rectangle 239"/>
          <p:cNvSpPr>
            <a:spLocks noChangeArrowheads="1"/>
          </p:cNvSpPr>
          <p:nvPr/>
        </p:nvSpPr>
        <p:spPr bwMode="auto">
          <a:xfrm>
            <a:off x="682625" y="5459022"/>
            <a:ext cx="2382838" cy="546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40000"/>
              </a:lnSpc>
            </a:pPr>
            <a:r>
              <a:rPr lang="zh-CN" altLang="en-US" sz="2400" dirty="0">
                <a:cs typeface="Times New Roman" pitchFamily="18" charset="0"/>
              </a:rPr>
              <a:t>当</a:t>
            </a:r>
            <a:r>
              <a:rPr lang="en-US" altLang="zh-CN" sz="2400" i="1" dirty="0">
                <a:cs typeface="Times New Roman" pitchFamily="18" charset="0"/>
              </a:rPr>
              <a:t>n</a:t>
            </a:r>
            <a:r>
              <a:rPr lang="en-US" altLang="zh-CN" sz="2400" dirty="0">
                <a:cs typeface="Times New Roman" pitchFamily="18" charset="0"/>
              </a:rPr>
              <a:t>=2</a:t>
            </a:r>
            <a:r>
              <a:rPr lang="zh-CN" altLang="en-US" sz="2400" dirty="0">
                <a:cs typeface="Times New Roman" pitchFamily="18" charset="0"/>
              </a:rPr>
              <a:t>时：图示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886"/>
                                        </p:tgtEl>
                                        <p:attrNameLst>
                                          <p:attrName>style.visibility</p:attrName>
                                        </p:attrNameLst>
                                      </p:cBhvr>
                                      <p:to>
                                        <p:strVal val="visible"/>
                                      </p:to>
                                    </p:set>
                                    <p:animEffect transition="in" filter="fade">
                                      <p:cBhvr>
                                        <p:cTn id="7" dur="500"/>
                                        <p:tgtEl>
                                          <p:spTgt spid="75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6017"/>
                                        </p:tgtEl>
                                        <p:attrNameLst>
                                          <p:attrName>style.visibility</p:attrName>
                                        </p:attrNameLst>
                                      </p:cBhvr>
                                      <p:to>
                                        <p:strVal val="visible"/>
                                      </p:to>
                                    </p:set>
                                    <p:animEffect transition="in" filter="fade">
                                      <p:cBhvr>
                                        <p:cTn id="12" dur="500"/>
                                        <p:tgtEl>
                                          <p:spTgt spid="760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015"/>
                                        </p:tgtEl>
                                        <p:attrNameLst>
                                          <p:attrName>style.visibility</p:attrName>
                                        </p:attrNameLst>
                                      </p:cBhvr>
                                      <p:to>
                                        <p:strVal val="visible"/>
                                      </p:to>
                                    </p:set>
                                    <p:animEffect transition="in" filter="fade">
                                      <p:cBhvr>
                                        <p:cTn id="17" dur="500"/>
                                        <p:tgtEl>
                                          <p:spTgt spid="76015"/>
                                        </p:tgtEl>
                                      </p:cBhvr>
                                    </p:animEffect>
                                  </p:childTnLst>
                                </p:cTn>
                              </p:par>
                              <p:par>
                                <p:cTn id="18" presetID="10" presetClass="entr" presetSubtype="0" fill="hold" nodeType="withEffect">
                                  <p:stCondLst>
                                    <p:cond delay="0"/>
                                  </p:stCondLst>
                                  <p:childTnLst>
                                    <p:set>
                                      <p:cBhvr>
                                        <p:cTn id="19" dur="1" fill="hold">
                                          <p:stCondLst>
                                            <p:cond delay="0"/>
                                          </p:stCondLst>
                                        </p:cTn>
                                        <p:tgtEl>
                                          <p:spTgt spid="75934"/>
                                        </p:tgtEl>
                                        <p:attrNameLst>
                                          <p:attrName>style.visibility</p:attrName>
                                        </p:attrNameLst>
                                      </p:cBhvr>
                                      <p:to>
                                        <p:strVal val="visible"/>
                                      </p:to>
                                    </p:set>
                                    <p:animEffect transition="in" filter="fade">
                                      <p:cBhvr>
                                        <p:cTn id="20" dur="500"/>
                                        <p:tgtEl>
                                          <p:spTgt spid="75934"/>
                                        </p:tgtEl>
                                      </p:cBhvr>
                                    </p:animEffect>
                                  </p:childTnLst>
                                </p:cTn>
                              </p:par>
                              <p:par>
                                <p:cTn id="21" presetID="10" presetClass="entr" presetSubtype="0" fill="hold" nodeType="withEffect">
                                  <p:stCondLst>
                                    <p:cond delay="0"/>
                                  </p:stCondLst>
                                  <p:childTnLst>
                                    <p:set>
                                      <p:cBhvr>
                                        <p:cTn id="22" dur="1" fill="hold">
                                          <p:stCondLst>
                                            <p:cond delay="0"/>
                                          </p:stCondLst>
                                        </p:cTn>
                                        <p:tgtEl>
                                          <p:spTgt spid="76012"/>
                                        </p:tgtEl>
                                        <p:attrNameLst>
                                          <p:attrName>style.visibility</p:attrName>
                                        </p:attrNameLst>
                                      </p:cBhvr>
                                      <p:to>
                                        <p:strVal val="visible"/>
                                      </p:to>
                                    </p:set>
                                    <p:animEffect transition="in" filter="fade">
                                      <p:cBhvr>
                                        <p:cTn id="23" dur="500"/>
                                        <p:tgtEl>
                                          <p:spTgt spid="760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75912"/>
                                        </p:tgtEl>
                                        <p:attrNameLst>
                                          <p:attrName>style.visibility</p:attrName>
                                        </p:attrNameLst>
                                      </p:cBhvr>
                                      <p:to>
                                        <p:strVal val="visible"/>
                                      </p:to>
                                    </p:set>
                                    <p:anim calcmode="lin" valueType="num">
                                      <p:cBhvr>
                                        <p:cTn id="28" dur="1000" fill="hold"/>
                                        <p:tgtEl>
                                          <p:spTgt spid="75912"/>
                                        </p:tgtEl>
                                        <p:attrNameLst>
                                          <p:attrName>ppt_w</p:attrName>
                                        </p:attrNameLst>
                                      </p:cBhvr>
                                      <p:tavLst>
                                        <p:tav tm="0">
                                          <p:val>
                                            <p:fltVal val="0"/>
                                          </p:val>
                                        </p:tav>
                                        <p:tav tm="100000">
                                          <p:val>
                                            <p:strVal val="#ppt_w"/>
                                          </p:val>
                                        </p:tav>
                                      </p:tavLst>
                                    </p:anim>
                                    <p:anim calcmode="lin" valueType="num">
                                      <p:cBhvr>
                                        <p:cTn id="29" dur="1000" fill="hold"/>
                                        <p:tgtEl>
                                          <p:spTgt spid="75912"/>
                                        </p:tgtEl>
                                        <p:attrNameLst>
                                          <p:attrName>ppt_h</p:attrName>
                                        </p:attrNameLst>
                                      </p:cBhvr>
                                      <p:tavLst>
                                        <p:tav tm="0">
                                          <p:val>
                                            <p:fltVal val="0"/>
                                          </p:val>
                                        </p:tav>
                                        <p:tav tm="100000">
                                          <p:val>
                                            <p:strVal val="#ppt_h"/>
                                          </p:val>
                                        </p:tav>
                                      </p:tavLst>
                                    </p:anim>
                                    <p:anim calcmode="lin" valueType="num">
                                      <p:cBhvr>
                                        <p:cTn id="30" dur="1000" fill="hold"/>
                                        <p:tgtEl>
                                          <p:spTgt spid="75912"/>
                                        </p:tgtEl>
                                        <p:attrNameLst>
                                          <p:attrName>style.rotation</p:attrName>
                                        </p:attrNameLst>
                                      </p:cBhvr>
                                      <p:tavLst>
                                        <p:tav tm="0">
                                          <p:val>
                                            <p:fltVal val="90"/>
                                          </p:val>
                                        </p:tav>
                                        <p:tav tm="100000">
                                          <p:val>
                                            <p:fltVal val="0"/>
                                          </p:val>
                                        </p:tav>
                                      </p:tavLst>
                                    </p:anim>
                                    <p:animEffect transition="in" filter="fade">
                                      <p:cBhvr>
                                        <p:cTn id="31" dur="1000"/>
                                        <p:tgtEl>
                                          <p:spTgt spid="759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75913"/>
                                        </p:tgtEl>
                                        <p:attrNameLst>
                                          <p:attrName>style.visibility</p:attrName>
                                        </p:attrNameLst>
                                      </p:cBhvr>
                                      <p:to>
                                        <p:strVal val="visible"/>
                                      </p:to>
                                    </p:set>
                                    <p:anim calcmode="lin" valueType="num">
                                      <p:cBhvr>
                                        <p:cTn id="36" dur="1000" fill="hold"/>
                                        <p:tgtEl>
                                          <p:spTgt spid="75913"/>
                                        </p:tgtEl>
                                        <p:attrNameLst>
                                          <p:attrName>ppt_w</p:attrName>
                                        </p:attrNameLst>
                                      </p:cBhvr>
                                      <p:tavLst>
                                        <p:tav tm="0">
                                          <p:val>
                                            <p:fltVal val="0"/>
                                          </p:val>
                                        </p:tav>
                                        <p:tav tm="100000">
                                          <p:val>
                                            <p:strVal val="#ppt_w"/>
                                          </p:val>
                                        </p:tav>
                                      </p:tavLst>
                                    </p:anim>
                                    <p:anim calcmode="lin" valueType="num">
                                      <p:cBhvr>
                                        <p:cTn id="37" dur="1000" fill="hold"/>
                                        <p:tgtEl>
                                          <p:spTgt spid="75913"/>
                                        </p:tgtEl>
                                        <p:attrNameLst>
                                          <p:attrName>ppt_h</p:attrName>
                                        </p:attrNameLst>
                                      </p:cBhvr>
                                      <p:tavLst>
                                        <p:tav tm="0">
                                          <p:val>
                                            <p:fltVal val="0"/>
                                          </p:val>
                                        </p:tav>
                                        <p:tav tm="100000">
                                          <p:val>
                                            <p:strVal val="#ppt_h"/>
                                          </p:val>
                                        </p:tav>
                                      </p:tavLst>
                                    </p:anim>
                                    <p:anim calcmode="lin" valueType="num">
                                      <p:cBhvr>
                                        <p:cTn id="38" dur="1000" fill="hold"/>
                                        <p:tgtEl>
                                          <p:spTgt spid="75913"/>
                                        </p:tgtEl>
                                        <p:attrNameLst>
                                          <p:attrName>style.rotation</p:attrName>
                                        </p:attrNameLst>
                                      </p:cBhvr>
                                      <p:tavLst>
                                        <p:tav tm="0">
                                          <p:val>
                                            <p:fltVal val="90"/>
                                          </p:val>
                                        </p:tav>
                                        <p:tav tm="100000">
                                          <p:val>
                                            <p:fltVal val="0"/>
                                          </p:val>
                                        </p:tav>
                                      </p:tavLst>
                                    </p:anim>
                                    <p:animEffect transition="in" filter="fade">
                                      <p:cBhvr>
                                        <p:cTn id="39" dur="1000"/>
                                        <p:tgtEl>
                                          <p:spTgt spid="759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75937"/>
                                        </p:tgtEl>
                                        <p:attrNameLst>
                                          <p:attrName>style.visibility</p:attrName>
                                        </p:attrNameLst>
                                      </p:cBhvr>
                                      <p:to>
                                        <p:strVal val="visible"/>
                                      </p:to>
                                    </p:set>
                                    <p:animEffect transition="in" filter="fade">
                                      <p:cBhvr>
                                        <p:cTn id="44" dur="500"/>
                                        <p:tgtEl>
                                          <p:spTgt spid="759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1" presetClass="entr" presetSubtype="0" fill="hold" grpId="0" nodeType="clickEffect">
                                  <p:stCondLst>
                                    <p:cond delay="0"/>
                                  </p:stCondLst>
                                  <p:iterate type="lt">
                                    <p:tmPct val="5000"/>
                                  </p:iterate>
                                  <p:childTnLst>
                                    <p:set>
                                      <p:cBhvr>
                                        <p:cTn id="48" dur="1" fill="hold">
                                          <p:stCondLst>
                                            <p:cond delay="0"/>
                                          </p:stCondLst>
                                        </p:cTn>
                                        <p:tgtEl>
                                          <p:spTgt spid="75922"/>
                                        </p:tgtEl>
                                        <p:attrNameLst>
                                          <p:attrName>style.visibility</p:attrName>
                                        </p:attrNameLst>
                                      </p:cBhvr>
                                      <p:to>
                                        <p:strVal val="visible"/>
                                      </p:to>
                                    </p:set>
                                    <p:anim calcmode="lin" valueType="num">
                                      <p:cBhvr>
                                        <p:cTn id="49" dur="1000" fill="hold"/>
                                        <p:tgtEl>
                                          <p:spTgt spid="75922"/>
                                        </p:tgtEl>
                                        <p:attrNameLst>
                                          <p:attrName>ppt_w</p:attrName>
                                        </p:attrNameLst>
                                      </p:cBhvr>
                                      <p:tavLst>
                                        <p:tav tm="0">
                                          <p:val>
                                            <p:fltVal val="0"/>
                                          </p:val>
                                        </p:tav>
                                        <p:tav tm="100000">
                                          <p:val>
                                            <p:strVal val="#ppt_w"/>
                                          </p:val>
                                        </p:tav>
                                      </p:tavLst>
                                    </p:anim>
                                    <p:anim calcmode="lin" valueType="num">
                                      <p:cBhvr>
                                        <p:cTn id="50" dur="1000" fill="hold"/>
                                        <p:tgtEl>
                                          <p:spTgt spid="75922"/>
                                        </p:tgtEl>
                                        <p:attrNameLst>
                                          <p:attrName>ppt_h</p:attrName>
                                        </p:attrNameLst>
                                      </p:cBhvr>
                                      <p:tavLst>
                                        <p:tav tm="0">
                                          <p:val>
                                            <p:fltVal val="0"/>
                                          </p:val>
                                        </p:tav>
                                        <p:tav tm="100000">
                                          <p:val>
                                            <p:strVal val="#ppt_h"/>
                                          </p:val>
                                        </p:tav>
                                      </p:tavLst>
                                    </p:anim>
                                    <p:anim calcmode="lin" valueType="num">
                                      <p:cBhvr>
                                        <p:cTn id="51" dur="1000" fill="hold"/>
                                        <p:tgtEl>
                                          <p:spTgt spid="75922"/>
                                        </p:tgtEl>
                                        <p:attrNameLst>
                                          <p:attrName>style.rotation</p:attrName>
                                        </p:attrNameLst>
                                      </p:cBhvr>
                                      <p:tavLst>
                                        <p:tav tm="0">
                                          <p:val>
                                            <p:fltVal val="90"/>
                                          </p:val>
                                        </p:tav>
                                        <p:tav tm="100000">
                                          <p:val>
                                            <p:fltVal val="0"/>
                                          </p:val>
                                        </p:tav>
                                      </p:tavLst>
                                    </p:anim>
                                    <p:animEffect transition="in" filter="fade">
                                      <p:cBhvr>
                                        <p:cTn id="52" dur="1000"/>
                                        <p:tgtEl>
                                          <p:spTgt spid="75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5923"/>
                                        </p:tgtEl>
                                        <p:attrNameLst>
                                          <p:attrName>style.visibility</p:attrName>
                                        </p:attrNameLst>
                                      </p:cBhvr>
                                      <p:to>
                                        <p:strVal val="visible"/>
                                      </p:to>
                                    </p:set>
                                    <p:animEffect transition="in" filter="fade">
                                      <p:cBhvr>
                                        <p:cTn id="57" dur="500"/>
                                        <p:tgtEl>
                                          <p:spTgt spid="7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86" grpId="0"/>
      <p:bldP spid="75912" grpId="0" animBg="1"/>
      <p:bldP spid="75913" grpId="0" animBg="1"/>
      <p:bldP spid="75922" grpId="0" animBg="1"/>
      <p:bldP spid="75923" grpId="0" animBg="1"/>
      <p:bldP spid="760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16382E-FF0D-411A-B930-86335B63AE2A}" type="datetime1">
              <a:rPr lang="zh-CN" altLang="en-US" smtClean="0"/>
              <a:pPr eaLnBrk="1" hangingPunct="1"/>
              <a:t>2020/10/22</a:t>
            </a:fld>
            <a:endParaRPr lang="zh-CN" altLang="zh-CN"/>
          </a:p>
        </p:txBody>
      </p:sp>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B2F89F-C7ED-49E3-AF9D-99D5FE9D9D0F}" type="slidenum">
              <a:rPr lang="en-US" altLang="zh-CN" smtClean="0"/>
              <a:pPr eaLnBrk="1" hangingPunct="1"/>
              <a:t>2</a:t>
            </a:fld>
            <a:endParaRPr lang="en-US" altLang="zh-CN"/>
          </a:p>
        </p:txBody>
      </p:sp>
      <p:sp>
        <p:nvSpPr>
          <p:cNvPr id="4100" name="Rectangle 2"/>
          <p:cNvSpPr>
            <a:spLocks noGrp="1" noRot="1" noChangeArrowheads="1"/>
          </p:cNvSpPr>
          <p:nvPr>
            <p:ph type="title"/>
          </p:nvPr>
        </p:nvSpPr>
        <p:spPr/>
        <p:txBody>
          <a:bodyPr/>
          <a:lstStyle/>
          <a:p>
            <a:pPr eaLnBrk="1" hangingPunct="1"/>
            <a:r>
              <a:rPr lang="zh-CN" altLang="en-US"/>
              <a:t>上讲复习</a:t>
            </a:r>
          </a:p>
        </p:txBody>
      </p:sp>
      <p:sp>
        <p:nvSpPr>
          <p:cNvPr id="4101" name="Rectangle 3"/>
          <p:cNvSpPr>
            <a:spLocks noGrp="1" noRot="1" noChangeArrowheads="1"/>
          </p:cNvSpPr>
          <p:nvPr>
            <p:ph type="body" idx="1"/>
          </p:nvPr>
        </p:nvSpPr>
        <p:spPr/>
        <p:txBody>
          <a:bodyPr/>
          <a:lstStyle/>
          <a:p>
            <a:pPr eaLnBrk="1" hangingPunct="1"/>
            <a:r>
              <a:rPr lang="zh-CN" altLang="en-US"/>
              <a:t>什么是模式识别</a:t>
            </a:r>
          </a:p>
          <a:p>
            <a:pPr eaLnBrk="1" hangingPunct="1"/>
            <a:r>
              <a:rPr lang="zh-CN" altLang="en-US"/>
              <a:t>模式识别的实例</a:t>
            </a:r>
          </a:p>
          <a:p>
            <a:pPr eaLnBrk="1" hangingPunct="1"/>
            <a:r>
              <a:rPr lang="zh-CN" altLang="en-US"/>
              <a:t>模式识别系统的组成</a:t>
            </a:r>
          </a:p>
          <a:p>
            <a:pPr eaLnBrk="1" hangingPunct="1"/>
            <a:r>
              <a:rPr lang="zh-CN" altLang="en-US"/>
              <a:t>本门课程的上课内容和其他信息</a:t>
            </a:r>
          </a:p>
          <a:p>
            <a:pPr eaLnBrk="1" hangingPunct="1"/>
            <a:r>
              <a:rPr lang="zh-CN" altLang="en-US"/>
              <a:t>模式识别的数学基础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417513" y="400050"/>
            <a:ext cx="319087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en-US" altLang="zh-CN" sz="2400" b="1"/>
              <a:t>4</a:t>
            </a:r>
            <a:r>
              <a:rPr lang="zh-CN" altLang="en-US" sz="2400" b="1"/>
              <a:t>．汉明</a:t>
            </a:r>
            <a:r>
              <a:rPr lang="en-US" altLang="zh-CN" sz="2400" b="1"/>
              <a:t>(Hamming)</a:t>
            </a:r>
            <a:r>
              <a:rPr lang="zh-CN" altLang="en-US" sz="2400" b="1"/>
              <a:t>距离</a:t>
            </a:r>
            <a:endParaRPr lang="zh-CN" altLang="en-US" sz="2400"/>
          </a:p>
        </p:txBody>
      </p:sp>
      <p:graphicFrame>
        <p:nvGraphicFramePr>
          <p:cNvPr id="14339" name="Object 5"/>
          <p:cNvGraphicFramePr>
            <a:graphicFrameLocks noChangeAspect="1"/>
          </p:cNvGraphicFramePr>
          <p:nvPr/>
        </p:nvGraphicFramePr>
        <p:xfrm>
          <a:off x="2187575" y="1495425"/>
          <a:ext cx="3908425" cy="900113"/>
        </p:xfrm>
        <a:graphic>
          <a:graphicData uri="http://schemas.openxmlformats.org/presentationml/2006/ole">
            <mc:AlternateContent xmlns:mc="http://schemas.openxmlformats.org/markup-compatibility/2006">
              <mc:Choice xmlns:v="urn:schemas-microsoft-com:vml" Requires="v">
                <p:oleObj spid="_x0000_s14415" name="公式" r:id="rId3" imgW="1981200" imgH="457200" progId="Equation.3">
                  <p:embed/>
                </p:oleObj>
              </mc:Choice>
              <mc:Fallback>
                <p:oleObj name="公式" r:id="rId3" imgW="19812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1495425"/>
                        <a:ext cx="3908425"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4340" name="Rectangle 15"/>
          <p:cNvSpPr>
            <a:spLocks noChangeArrowheads="1"/>
          </p:cNvSpPr>
          <p:nvPr/>
        </p:nvSpPr>
        <p:spPr bwMode="auto">
          <a:xfrm>
            <a:off x="3548063" y="3795713"/>
            <a:ext cx="252412"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endParaRPr lang="en-US" altLang="zh-CN" sz="2400"/>
          </a:p>
          <a:p>
            <a:pPr eaLnBrk="0" hangingPunct="0"/>
            <a:r>
              <a:rPr lang="en-US" altLang="zh-CN" sz="2400"/>
              <a:t>   </a:t>
            </a:r>
          </a:p>
        </p:txBody>
      </p:sp>
      <p:sp>
        <p:nvSpPr>
          <p:cNvPr id="14341" name="Rectangle 25"/>
          <p:cNvSpPr>
            <a:spLocks noChangeArrowheads="1"/>
          </p:cNvSpPr>
          <p:nvPr/>
        </p:nvSpPr>
        <p:spPr bwMode="auto">
          <a:xfrm>
            <a:off x="455613" y="950913"/>
            <a:ext cx="7234237"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r>
              <a:rPr lang="zh-CN" altLang="en-US" sz="2400"/>
              <a:t>设</a:t>
            </a:r>
            <a:r>
              <a:rPr lang="en-US" altLang="zh-CN" sz="2400" b="1" i="1"/>
              <a:t>X</a:t>
            </a:r>
            <a:r>
              <a:rPr lang="en-US" altLang="zh-CN" sz="2400" i="1" baseline="-25000"/>
              <a:t>i</a:t>
            </a:r>
            <a:r>
              <a:rPr lang="zh-CN" altLang="en-US" sz="2400"/>
              <a:t>、</a:t>
            </a:r>
            <a:r>
              <a:rPr lang="en-US" altLang="zh-CN" sz="2400" b="1" i="1"/>
              <a:t>X</a:t>
            </a:r>
            <a:r>
              <a:rPr lang="en-US" altLang="zh-CN" sz="2400" i="1" baseline="-25000"/>
              <a:t>j</a:t>
            </a:r>
            <a:r>
              <a:rPr lang="en-US" altLang="zh-CN" sz="2400" baseline="-25000"/>
              <a:t> </a:t>
            </a:r>
            <a:r>
              <a:rPr lang="zh-CN" altLang="en-US" sz="2400"/>
              <a:t>为</a:t>
            </a:r>
            <a:r>
              <a:rPr lang="en-US" altLang="zh-CN" sz="2400" i="1"/>
              <a:t>n</a:t>
            </a:r>
            <a:r>
              <a:rPr lang="zh-CN" altLang="en-US" sz="2400"/>
              <a:t>维二值（</a:t>
            </a:r>
            <a:r>
              <a:rPr lang="en-US" altLang="zh-CN" sz="2400"/>
              <a:t>1</a:t>
            </a:r>
            <a:r>
              <a:rPr lang="zh-CN" altLang="en-US" sz="2400"/>
              <a:t>或－</a:t>
            </a:r>
            <a:r>
              <a:rPr lang="en-US" altLang="zh-CN" sz="2400"/>
              <a:t>1</a:t>
            </a:r>
            <a:r>
              <a:rPr lang="zh-CN" altLang="en-US" sz="2400"/>
              <a:t>）模式样本向量，则</a:t>
            </a:r>
          </a:p>
        </p:txBody>
      </p:sp>
      <p:sp>
        <p:nvSpPr>
          <p:cNvPr id="176154" name="Rectangle 26"/>
          <p:cNvSpPr>
            <a:spLocks noChangeArrowheads="1"/>
          </p:cNvSpPr>
          <p:nvPr/>
        </p:nvSpPr>
        <p:spPr bwMode="auto">
          <a:xfrm>
            <a:off x="515938" y="3151188"/>
            <a:ext cx="70199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nSpc>
                <a:spcPct val="130000"/>
              </a:lnSpc>
            </a:pPr>
            <a:r>
              <a:rPr lang="zh-CN" altLang="en-US" sz="2400"/>
              <a:t>两个模式向量的各分量取值均不同：</a:t>
            </a:r>
            <a:r>
              <a:rPr lang="en-US" altLang="zh-CN" sz="2400" i="1"/>
              <a:t>D</a:t>
            </a:r>
            <a:r>
              <a:rPr lang="en-US" altLang="zh-CN" sz="2400" i="1" baseline="-25000"/>
              <a:t>h</a:t>
            </a:r>
            <a:r>
              <a:rPr lang="en-US" altLang="zh-CN" sz="2400"/>
              <a:t>(</a:t>
            </a:r>
            <a:r>
              <a:rPr lang="en-US" altLang="zh-CN" sz="2400" b="1" i="1"/>
              <a:t>X</a:t>
            </a:r>
            <a:r>
              <a:rPr lang="en-US" altLang="zh-CN" sz="2400" i="1" baseline="-25000"/>
              <a:t>i</a:t>
            </a:r>
            <a:r>
              <a:rPr lang="en-US" altLang="zh-CN" sz="2400"/>
              <a:t>, </a:t>
            </a:r>
            <a:r>
              <a:rPr lang="en-US" altLang="zh-CN" sz="2400" b="1" i="1"/>
              <a:t>X</a:t>
            </a:r>
            <a:r>
              <a:rPr lang="en-US" altLang="zh-CN" sz="2400" i="1" baseline="-25000"/>
              <a:t>j</a:t>
            </a:r>
            <a:r>
              <a:rPr lang="en-US" altLang="zh-CN" sz="2400"/>
              <a:t>)=</a:t>
            </a:r>
            <a:r>
              <a:rPr lang="en-US" altLang="zh-CN" sz="2400" i="1"/>
              <a:t>n</a:t>
            </a:r>
            <a:r>
              <a:rPr lang="zh-CN" altLang="en-US" sz="2400"/>
              <a:t>；</a:t>
            </a:r>
          </a:p>
          <a:p>
            <a:pPr>
              <a:lnSpc>
                <a:spcPct val="130000"/>
              </a:lnSpc>
            </a:pPr>
            <a:r>
              <a:rPr lang="zh-CN" altLang="en-US" sz="2400"/>
              <a:t>                                                全相同： </a:t>
            </a:r>
            <a:r>
              <a:rPr lang="en-US" altLang="zh-CN" sz="2400" i="1"/>
              <a:t>D</a:t>
            </a:r>
            <a:r>
              <a:rPr lang="en-US" altLang="zh-CN" sz="2400" i="1" baseline="-25000"/>
              <a:t>h</a:t>
            </a:r>
            <a:r>
              <a:rPr lang="en-US" altLang="zh-CN" sz="2400"/>
              <a:t>(</a:t>
            </a:r>
            <a:r>
              <a:rPr lang="en-US" altLang="zh-CN" sz="2400" b="1" i="1"/>
              <a:t>X</a:t>
            </a:r>
            <a:r>
              <a:rPr lang="en-US" altLang="zh-CN" sz="2400" i="1" baseline="-25000"/>
              <a:t>i</a:t>
            </a:r>
            <a:r>
              <a:rPr lang="en-US" altLang="zh-CN" sz="2400"/>
              <a:t>, </a:t>
            </a:r>
            <a:r>
              <a:rPr lang="en-US" altLang="zh-CN" sz="2400" b="1" i="1"/>
              <a:t>X</a:t>
            </a:r>
            <a:r>
              <a:rPr lang="en-US" altLang="zh-CN" sz="2400" i="1" baseline="-25000"/>
              <a:t>j</a:t>
            </a:r>
            <a:r>
              <a:rPr lang="en-US" altLang="zh-CN" sz="2400"/>
              <a:t>)=0</a:t>
            </a:r>
          </a:p>
        </p:txBody>
      </p:sp>
      <p:sp>
        <p:nvSpPr>
          <p:cNvPr id="14343" name="Rectangle 27"/>
          <p:cNvSpPr>
            <a:spLocks noChangeArrowheads="1"/>
          </p:cNvSpPr>
          <p:nvPr/>
        </p:nvSpPr>
        <p:spPr bwMode="auto">
          <a:xfrm>
            <a:off x="557213" y="2581275"/>
            <a:ext cx="6589712"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r>
              <a:rPr lang="zh-CN" altLang="en-US" sz="2400"/>
              <a:t>式中， </a:t>
            </a:r>
            <a:r>
              <a:rPr lang="en-US" altLang="zh-CN" sz="2400" i="1"/>
              <a:t>x</a:t>
            </a:r>
            <a:r>
              <a:rPr lang="en-US" altLang="zh-CN" sz="2400" i="1" baseline="-25000"/>
              <a:t>ik</a:t>
            </a:r>
            <a:r>
              <a:rPr lang="zh-CN" altLang="en-US" sz="2400"/>
              <a:t>、</a:t>
            </a:r>
            <a:r>
              <a:rPr lang="en-US" altLang="zh-CN" sz="2400" i="1"/>
              <a:t>x</a:t>
            </a:r>
            <a:r>
              <a:rPr lang="en-US" altLang="zh-CN" sz="2400" i="1" baseline="-25000"/>
              <a:t>jk</a:t>
            </a:r>
            <a:r>
              <a:rPr lang="zh-CN" altLang="en-US" sz="2400"/>
              <a:t>分别表示</a:t>
            </a:r>
            <a:r>
              <a:rPr lang="en-US" altLang="zh-CN" sz="2400" b="1" i="1"/>
              <a:t>X</a:t>
            </a:r>
            <a:r>
              <a:rPr lang="en-US" altLang="zh-CN" sz="2400" i="1" baseline="-25000"/>
              <a:t>i</a:t>
            </a:r>
            <a:r>
              <a:rPr lang="zh-CN" altLang="en-US" sz="2400"/>
              <a:t>和</a:t>
            </a:r>
            <a:r>
              <a:rPr lang="en-US" altLang="zh-CN" sz="2400" b="1" i="1"/>
              <a:t>X</a:t>
            </a:r>
            <a:r>
              <a:rPr lang="en-US" altLang="zh-CN" sz="2400" i="1" baseline="-25000"/>
              <a:t>j</a:t>
            </a:r>
            <a:r>
              <a:rPr lang="zh-CN" altLang="en-US" sz="2400"/>
              <a:t>的第</a:t>
            </a:r>
            <a:r>
              <a:rPr lang="en-US" altLang="zh-CN" sz="2400" i="1"/>
              <a:t>k</a:t>
            </a:r>
            <a:r>
              <a:rPr lang="zh-CN" altLang="en-US" sz="2400"/>
              <a:t>个分量。</a:t>
            </a:r>
          </a:p>
        </p:txBody>
      </p:sp>
      <p:sp>
        <p:nvSpPr>
          <p:cNvPr id="14344" name="Rectangle 28"/>
          <p:cNvSpPr>
            <a:spLocks noChangeArrowheads="1"/>
          </p:cNvSpPr>
          <p:nvPr/>
        </p:nvSpPr>
        <p:spPr bwMode="auto">
          <a:xfrm>
            <a:off x="515938" y="1728788"/>
            <a:ext cx="15240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zh-CN" altLang="en-US" sz="2400"/>
              <a:t>汉明距离：</a:t>
            </a:r>
          </a:p>
        </p:txBody>
      </p:sp>
      <p:sp>
        <p:nvSpPr>
          <p:cNvPr id="176157" name="Rectangle 29"/>
          <p:cNvSpPr>
            <a:spLocks noChangeArrowheads="1"/>
          </p:cNvSpPr>
          <p:nvPr/>
        </p:nvSpPr>
        <p:spPr bwMode="auto">
          <a:xfrm>
            <a:off x="430213" y="4481513"/>
            <a:ext cx="26035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en-US" altLang="zh-CN" sz="2400" b="1"/>
              <a:t>5</a:t>
            </a:r>
            <a:r>
              <a:rPr lang="zh-CN" altLang="en-US" sz="2400" b="1"/>
              <a:t>．角度相似性函数</a:t>
            </a:r>
          </a:p>
        </p:txBody>
      </p:sp>
      <p:graphicFrame>
        <p:nvGraphicFramePr>
          <p:cNvPr id="176158" name="Object 30"/>
          <p:cNvGraphicFramePr>
            <a:graphicFrameLocks noChangeAspect="1"/>
          </p:cNvGraphicFramePr>
          <p:nvPr/>
        </p:nvGraphicFramePr>
        <p:xfrm>
          <a:off x="2374900" y="4862513"/>
          <a:ext cx="3214688" cy="1019175"/>
        </p:xfrm>
        <a:graphic>
          <a:graphicData uri="http://schemas.openxmlformats.org/presentationml/2006/ole">
            <mc:AlternateContent xmlns:mc="http://schemas.openxmlformats.org/markup-compatibility/2006">
              <mc:Choice xmlns:v="urn:schemas-microsoft-com:vml" Requires="v">
                <p:oleObj spid="_x0000_s14416" name="公式" r:id="rId5" imgW="1562100" imgH="495300" progId="Equation.3">
                  <p:embed/>
                </p:oleObj>
              </mc:Choice>
              <mc:Fallback>
                <p:oleObj name="公式" r:id="rId5" imgW="1562100" imgH="4953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4900" y="4862513"/>
                        <a:ext cx="3214688"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76160" name="Rectangle 32"/>
          <p:cNvSpPr>
            <a:spLocks noChangeArrowheads="1"/>
          </p:cNvSpPr>
          <p:nvPr/>
        </p:nvSpPr>
        <p:spPr bwMode="auto">
          <a:xfrm>
            <a:off x="358775" y="6048375"/>
            <a:ext cx="6551613"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r>
              <a:rPr lang="zh-CN" altLang="en-US" sz="2400"/>
              <a:t>是模式向量</a:t>
            </a:r>
            <a:r>
              <a:rPr lang="en-US" altLang="zh-CN" sz="2400" b="1" i="1"/>
              <a:t>X</a:t>
            </a:r>
            <a:r>
              <a:rPr lang="en-US" altLang="zh-CN" sz="2400" i="1" baseline="-25000"/>
              <a:t>i</a:t>
            </a:r>
            <a:r>
              <a:rPr lang="zh-CN" altLang="en-US" sz="2400"/>
              <a:t>，</a:t>
            </a:r>
            <a:r>
              <a:rPr lang="en-US" altLang="zh-CN" sz="2400" b="1" i="1"/>
              <a:t>X</a:t>
            </a:r>
            <a:r>
              <a:rPr lang="en-US" altLang="zh-CN" sz="2400" i="1" baseline="-25000"/>
              <a:t>j</a:t>
            </a:r>
            <a:r>
              <a:rPr lang="zh-CN" altLang="en-US" sz="2400"/>
              <a:t>之间夹角的余弦。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154"/>
                                        </p:tgtEl>
                                        <p:attrNameLst>
                                          <p:attrName>style.visibility</p:attrName>
                                        </p:attrNameLst>
                                      </p:cBhvr>
                                      <p:to>
                                        <p:strVal val="visible"/>
                                      </p:to>
                                    </p:set>
                                    <p:animEffect transition="in" filter="fade">
                                      <p:cBhvr>
                                        <p:cTn id="7" dur="500"/>
                                        <p:tgtEl>
                                          <p:spTgt spid="17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6157"/>
                                        </p:tgtEl>
                                        <p:attrNameLst>
                                          <p:attrName>style.visibility</p:attrName>
                                        </p:attrNameLst>
                                      </p:cBhvr>
                                      <p:to>
                                        <p:strVal val="visible"/>
                                      </p:to>
                                    </p:set>
                                    <p:animEffect transition="in" filter="fade">
                                      <p:cBhvr>
                                        <p:cTn id="12" dur="500"/>
                                        <p:tgtEl>
                                          <p:spTgt spid="176157"/>
                                        </p:tgtEl>
                                      </p:cBhvr>
                                    </p:animEffect>
                                  </p:childTnLst>
                                </p:cTn>
                              </p:par>
                              <p:par>
                                <p:cTn id="13" presetID="10" presetClass="entr" presetSubtype="0" fill="hold" nodeType="withEffect">
                                  <p:stCondLst>
                                    <p:cond delay="0"/>
                                  </p:stCondLst>
                                  <p:childTnLst>
                                    <p:set>
                                      <p:cBhvr>
                                        <p:cTn id="14" dur="1" fill="hold">
                                          <p:stCondLst>
                                            <p:cond delay="0"/>
                                          </p:stCondLst>
                                        </p:cTn>
                                        <p:tgtEl>
                                          <p:spTgt spid="176158"/>
                                        </p:tgtEl>
                                        <p:attrNameLst>
                                          <p:attrName>style.visibility</p:attrName>
                                        </p:attrNameLst>
                                      </p:cBhvr>
                                      <p:to>
                                        <p:strVal val="visible"/>
                                      </p:to>
                                    </p:set>
                                    <p:animEffect transition="in" filter="fade">
                                      <p:cBhvr>
                                        <p:cTn id="15" dur="500"/>
                                        <p:tgtEl>
                                          <p:spTgt spid="1761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6160"/>
                                        </p:tgtEl>
                                        <p:attrNameLst>
                                          <p:attrName>style.visibility</p:attrName>
                                        </p:attrNameLst>
                                      </p:cBhvr>
                                      <p:to>
                                        <p:strVal val="visible"/>
                                      </p:to>
                                    </p:set>
                                    <p:animEffect transition="in" filter="fade">
                                      <p:cBhvr>
                                        <p:cTn id="18" dur="500"/>
                                        <p:tgtEl>
                                          <p:spTgt spid="17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4" grpId="0"/>
      <p:bldP spid="176157" grpId="0"/>
      <p:bldP spid="1761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80975" y="1040274"/>
            <a:ext cx="8905875" cy="10341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zh-CN" altLang="en-US" sz="2400" b="1" dirty="0"/>
              <a:t>聚类准则：</a:t>
            </a:r>
            <a:r>
              <a:rPr lang="zh-CN" altLang="en-US" sz="2400" dirty="0"/>
              <a:t>根据相似性测度确定的，衡量模式之间是否相似的标</a:t>
            </a:r>
          </a:p>
          <a:p>
            <a:pPr>
              <a:lnSpc>
                <a:spcPct val="130000"/>
              </a:lnSpc>
            </a:pPr>
            <a:r>
              <a:rPr lang="zh-CN" altLang="en-US" sz="2400" dirty="0"/>
              <a:t>        </a:t>
            </a:r>
            <a:r>
              <a:rPr lang="en-US" altLang="zh-CN" sz="2400" dirty="0"/>
              <a:t>  </a:t>
            </a:r>
            <a:r>
              <a:rPr lang="zh-CN" altLang="en-US" sz="2400" dirty="0"/>
              <a:t>准。即把不同模式聚为一类还是归为不同类的准则。</a:t>
            </a:r>
          </a:p>
        </p:txBody>
      </p:sp>
      <p:sp>
        <p:nvSpPr>
          <p:cNvPr id="76805" name="Rectangle 5"/>
          <p:cNvSpPr>
            <a:spLocks noChangeArrowheads="1"/>
          </p:cNvSpPr>
          <p:nvPr/>
        </p:nvSpPr>
        <p:spPr bwMode="auto">
          <a:xfrm>
            <a:off x="260350" y="2203450"/>
            <a:ext cx="8474075" cy="111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40000"/>
              </a:lnSpc>
            </a:pPr>
            <a:r>
              <a:rPr lang="zh-CN" altLang="en-US" sz="2400"/>
              <a:t>确定聚类准则的两种方式：</a:t>
            </a:r>
          </a:p>
          <a:p>
            <a:pPr>
              <a:lnSpc>
                <a:spcPct val="140000"/>
              </a:lnSpc>
            </a:pPr>
            <a:r>
              <a:rPr lang="en-US" altLang="zh-CN" sz="2400"/>
              <a:t>1.  </a:t>
            </a:r>
            <a:r>
              <a:rPr lang="zh-CN" altLang="en-US" sz="2400"/>
              <a:t>阈值准则：根据规定的距离阈值进行分类的准则。</a:t>
            </a:r>
          </a:p>
        </p:txBody>
      </p:sp>
      <p:sp>
        <p:nvSpPr>
          <p:cNvPr id="76807" name="Rectangle 7"/>
          <p:cNvSpPr>
            <a:spLocks noChangeArrowheads="1"/>
          </p:cNvSpPr>
          <p:nvPr/>
        </p:nvSpPr>
        <p:spPr bwMode="auto">
          <a:xfrm>
            <a:off x="250825" y="3338513"/>
            <a:ext cx="8893175" cy="1516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t>2.  </a:t>
            </a:r>
            <a:r>
              <a:rPr lang="zh-CN" altLang="en-US" sz="2400" dirty="0"/>
              <a:t>函数准则：利用聚类准则函数进行分类的准则。</a:t>
            </a:r>
          </a:p>
          <a:p>
            <a:pPr>
              <a:lnSpc>
                <a:spcPct val="130000"/>
              </a:lnSpc>
            </a:pPr>
            <a:r>
              <a:rPr lang="zh-CN" altLang="en-US" sz="2400" dirty="0"/>
              <a:t>       </a:t>
            </a:r>
            <a:r>
              <a:rPr lang="zh-CN" altLang="en-US" sz="2400" dirty="0">
                <a:solidFill>
                  <a:srgbClr val="993300"/>
                </a:solidFill>
              </a:rPr>
              <a:t>聚类准则函数：在聚类分析中，表示模式类间相似或差异性的函数。</a:t>
            </a:r>
          </a:p>
        </p:txBody>
      </p:sp>
      <p:grpSp>
        <p:nvGrpSpPr>
          <p:cNvPr id="76815" name="Group 15"/>
          <p:cNvGrpSpPr>
            <a:grpSpLocks/>
          </p:cNvGrpSpPr>
          <p:nvPr/>
        </p:nvGrpSpPr>
        <p:grpSpPr bwMode="auto">
          <a:xfrm>
            <a:off x="249238" y="4772025"/>
            <a:ext cx="8937625" cy="1516063"/>
            <a:chOff x="157" y="2628"/>
            <a:chExt cx="5630" cy="955"/>
          </a:xfrm>
        </p:grpSpPr>
        <p:sp>
          <p:nvSpPr>
            <p:cNvPr id="15367" name="Rectangle 10"/>
            <p:cNvSpPr>
              <a:spLocks noChangeArrowheads="1"/>
            </p:cNvSpPr>
            <p:nvPr/>
          </p:nvSpPr>
          <p:spPr bwMode="auto">
            <a:xfrm>
              <a:off x="157" y="2628"/>
              <a:ext cx="5630" cy="9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a:cs typeface="Times New Roman" pitchFamily="18" charset="0"/>
                </a:rPr>
                <a:t>        </a:t>
              </a:r>
              <a:r>
                <a:rPr lang="zh-CN" altLang="en-US" sz="2400">
                  <a:cs typeface="Times New Roman" pitchFamily="18" charset="0"/>
                </a:rPr>
                <a:t>它应是模式样本集</a:t>
              </a:r>
              <a:r>
                <a:rPr lang="en-US" altLang="zh-CN" sz="2400">
                  <a:cs typeface="Times New Roman" pitchFamily="18" charset="0"/>
                </a:rPr>
                <a:t>{</a:t>
              </a:r>
              <a:r>
                <a:rPr lang="en-US" altLang="zh-CN" sz="2400" i="1">
                  <a:cs typeface="Times New Roman" pitchFamily="18" charset="0"/>
                </a:rPr>
                <a:t>X </a:t>
              </a:r>
              <a:r>
                <a:rPr lang="en-US" altLang="zh-CN" sz="2400">
                  <a:cs typeface="Times New Roman" pitchFamily="18" charset="0"/>
                </a:rPr>
                <a:t>}</a:t>
              </a:r>
              <a:r>
                <a:rPr lang="zh-CN" altLang="en-US" sz="2400"/>
                <a:t>和模式类别                          的函数。可使聚类分析转化为寻找准则函数极值的最优化问题。一种常用的指标是误差平方之和。</a:t>
              </a:r>
            </a:p>
          </p:txBody>
        </p:sp>
        <p:graphicFrame>
          <p:nvGraphicFramePr>
            <p:cNvPr id="15368" name="Object 8"/>
            <p:cNvGraphicFramePr>
              <a:graphicFrameLocks noChangeAspect="1"/>
            </p:cNvGraphicFramePr>
            <p:nvPr/>
          </p:nvGraphicFramePr>
          <p:xfrm>
            <a:off x="3449" y="2730"/>
            <a:ext cx="1390" cy="254"/>
          </p:xfrm>
          <a:graphic>
            <a:graphicData uri="http://schemas.openxmlformats.org/presentationml/2006/ole">
              <mc:AlternateContent xmlns:mc="http://schemas.openxmlformats.org/markup-compatibility/2006">
                <mc:Choice xmlns:v="urn:schemas-microsoft-com:vml" Requires="v">
                  <p:oleObj spid="_x0000_s15403" name="公式" r:id="rId3" imgW="1218671" imgH="241195" progId="Equation.3">
                    <p:embed/>
                  </p:oleObj>
                </mc:Choice>
                <mc:Fallback>
                  <p:oleObj name="公式" r:id="rId3" imgW="1218671"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 y="2730"/>
                          <a:ext cx="1390" cy="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5366" name="Rectangle 14"/>
          <p:cNvSpPr>
            <a:spLocks noChangeArrowheads="1"/>
          </p:cNvSpPr>
          <p:nvPr/>
        </p:nvSpPr>
        <p:spPr bwMode="auto">
          <a:xfrm>
            <a:off x="314325" y="450850"/>
            <a:ext cx="2614613"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r>
              <a:rPr lang="en-US" altLang="zh-CN" sz="2400" b="1"/>
              <a:t>2.2.2  </a:t>
            </a:r>
            <a:r>
              <a:rPr lang="zh-CN" altLang="en-US" sz="2400" b="1"/>
              <a:t>聚类准则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fade">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7"/>
                                        </p:tgtEl>
                                        <p:attrNameLst>
                                          <p:attrName>style.visibility</p:attrName>
                                        </p:attrNameLst>
                                      </p:cBhvr>
                                      <p:to>
                                        <p:strVal val="visible"/>
                                      </p:to>
                                    </p:set>
                                    <p:animEffect transition="in" filter="fade">
                                      <p:cBhvr>
                                        <p:cTn id="12" dur="500"/>
                                        <p:tgtEl>
                                          <p:spTgt spid="76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6815"/>
                                        </p:tgtEl>
                                        <p:attrNameLst>
                                          <p:attrName>style.visibility</p:attrName>
                                        </p:attrNameLst>
                                      </p:cBhvr>
                                      <p:to>
                                        <p:strVal val="visible"/>
                                      </p:to>
                                    </p:set>
                                    <p:animEffect transition="in" filter="fade">
                                      <p:cBhvr>
                                        <p:cTn id="17" dur="500"/>
                                        <p:tgtEl>
                                          <p:spTgt spid="7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768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2"/>
          <p:cNvGrpSpPr>
            <a:grpSpLocks/>
          </p:cNvGrpSpPr>
          <p:nvPr/>
        </p:nvGrpSpPr>
        <p:grpSpPr bwMode="auto">
          <a:xfrm>
            <a:off x="612775" y="515938"/>
            <a:ext cx="5357813" cy="925512"/>
            <a:chOff x="386" y="253"/>
            <a:chExt cx="3375" cy="583"/>
          </a:xfrm>
        </p:grpSpPr>
        <p:sp>
          <p:nvSpPr>
            <p:cNvPr id="16399" name="Rectangle 5"/>
            <p:cNvSpPr>
              <a:spLocks noChangeArrowheads="1"/>
            </p:cNvSpPr>
            <p:nvPr/>
          </p:nvSpPr>
          <p:spPr bwMode="auto">
            <a:xfrm>
              <a:off x="386" y="393"/>
              <a:ext cx="153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a:cs typeface="Times New Roman" pitchFamily="18" charset="0"/>
                </a:rPr>
                <a:t>聚类准则函数： </a:t>
              </a:r>
              <a:endParaRPr lang="zh-CN" altLang="en-US" sz="2400"/>
            </a:p>
          </p:txBody>
        </p:sp>
        <p:graphicFrame>
          <p:nvGraphicFramePr>
            <p:cNvPr id="16400" name="Object 4"/>
            <p:cNvGraphicFramePr>
              <a:graphicFrameLocks noChangeAspect="1"/>
            </p:cNvGraphicFramePr>
            <p:nvPr/>
          </p:nvGraphicFramePr>
          <p:xfrm>
            <a:off x="1986" y="253"/>
            <a:ext cx="1775" cy="583"/>
          </p:xfrm>
          <a:graphic>
            <a:graphicData uri="http://schemas.openxmlformats.org/presentationml/2006/ole">
              <mc:AlternateContent xmlns:mc="http://schemas.openxmlformats.org/markup-compatibility/2006">
                <mc:Choice xmlns:v="urn:schemas-microsoft-com:vml" Requires="v">
                  <p:oleObj spid="_x0000_s16567" name="公式" r:id="rId3" imgW="1333500" imgH="482600" progId="Equation.3">
                    <p:embed/>
                  </p:oleObj>
                </mc:Choice>
                <mc:Fallback>
                  <p:oleObj name="公式" r:id="rId3" imgW="13335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 y="253"/>
                          <a:ext cx="1775" cy="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6387" name="Rectangle 11"/>
          <p:cNvSpPr>
            <a:spLocks noChangeArrowheads="1"/>
          </p:cNvSpPr>
          <p:nvPr/>
        </p:nvSpPr>
        <p:spPr bwMode="auto">
          <a:xfrm>
            <a:off x="220663" y="1462088"/>
            <a:ext cx="52879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a:cs typeface="Times New Roman" pitchFamily="18" charset="0"/>
              </a:rPr>
              <a:t>式中：</a:t>
            </a:r>
            <a:r>
              <a:rPr lang="en-US" altLang="zh-CN" sz="2400" i="1">
                <a:cs typeface="Times New Roman" pitchFamily="18" charset="0"/>
              </a:rPr>
              <a:t>c</a:t>
            </a:r>
            <a:r>
              <a:rPr lang="zh-CN" altLang="en-US" sz="2400">
                <a:cs typeface="Times New Roman" pitchFamily="18" charset="0"/>
              </a:rPr>
              <a:t>为聚类类别的数目，</a:t>
            </a:r>
            <a:endParaRPr lang="zh-CN" altLang="en-US" sz="2400"/>
          </a:p>
        </p:txBody>
      </p:sp>
      <p:grpSp>
        <p:nvGrpSpPr>
          <p:cNvPr id="16388" name="Group 16"/>
          <p:cNvGrpSpPr>
            <a:grpSpLocks/>
          </p:cNvGrpSpPr>
          <p:nvPr/>
        </p:nvGrpSpPr>
        <p:grpSpPr bwMode="auto">
          <a:xfrm>
            <a:off x="1166813" y="1836738"/>
            <a:ext cx="6770687" cy="981075"/>
            <a:chOff x="821" y="1139"/>
            <a:chExt cx="4265" cy="618"/>
          </a:xfrm>
        </p:grpSpPr>
        <p:graphicFrame>
          <p:nvGraphicFramePr>
            <p:cNvPr id="16395" name="Object 10"/>
            <p:cNvGraphicFramePr>
              <a:graphicFrameLocks noChangeAspect="1"/>
            </p:cNvGraphicFramePr>
            <p:nvPr/>
          </p:nvGraphicFramePr>
          <p:xfrm>
            <a:off x="821" y="1139"/>
            <a:ext cx="1425" cy="618"/>
          </p:xfrm>
          <a:graphic>
            <a:graphicData uri="http://schemas.openxmlformats.org/presentationml/2006/ole">
              <mc:AlternateContent xmlns:mc="http://schemas.openxmlformats.org/markup-compatibility/2006">
                <mc:Choice xmlns:v="urn:schemas-microsoft-com:vml" Requires="v">
                  <p:oleObj spid="_x0000_s16568" name="公式" r:id="rId5" imgW="1002865" imgH="482391" progId="Equation.3">
                    <p:embed/>
                  </p:oleObj>
                </mc:Choice>
                <mc:Fallback>
                  <p:oleObj name="公式" r:id="rId5" imgW="1002865" imgH="48239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 y="1139"/>
                          <a:ext cx="1425" cy="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96" name="Object 9"/>
            <p:cNvGraphicFramePr>
              <a:graphicFrameLocks noChangeAspect="1"/>
            </p:cNvGraphicFramePr>
            <p:nvPr/>
          </p:nvGraphicFramePr>
          <p:xfrm>
            <a:off x="2863" y="1310"/>
            <a:ext cx="215" cy="283"/>
          </p:xfrm>
          <a:graphic>
            <a:graphicData uri="http://schemas.openxmlformats.org/presentationml/2006/ole">
              <mc:AlternateContent xmlns:mc="http://schemas.openxmlformats.org/markup-compatibility/2006">
                <mc:Choice xmlns:v="urn:schemas-microsoft-com:vml" Requires="v">
                  <p:oleObj spid="_x0000_s16569" name="公式" r:id="rId7" imgW="177646" imgH="241091" progId="Equation.3">
                    <p:embed/>
                  </p:oleObj>
                </mc:Choice>
                <mc:Fallback>
                  <p:oleObj name="公式" r:id="rId7" imgW="177646" imgH="24109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3" y="1310"/>
                          <a:ext cx="215"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6397" name="Rectangle 12"/>
            <p:cNvSpPr>
              <a:spLocks noChangeArrowheads="1"/>
            </p:cNvSpPr>
            <p:nvPr/>
          </p:nvSpPr>
          <p:spPr bwMode="auto">
            <a:xfrm>
              <a:off x="2143" y="1272"/>
              <a:ext cx="6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2400">
                  <a:cs typeface="Times New Roman" pitchFamily="18" charset="0"/>
                </a:rPr>
                <a:t>为属于</a:t>
              </a:r>
              <a:endParaRPr lang="zh-CN" altLang="en-US" sz="2400"/>
            </a:p>
          </p:txBody>
        </p:sp>
        <p:sp>
          <p:nvSpPr>
            <p:cNvPr id="16398" name="Rectangle 13"/>
            <p:cNvSpPr>
              <a:spLocks noChangeArrowheads="1"/>
            </p:cNvSpPr>
            <p:nvPr/>
          </p:nvSpPr>
          <p:spPr bwMode="auto">
            <a:xfrm>
              <a:off x="3050" y="1272"/>
              <a:ext cx="20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2400">
                  <a:cs typeface="Times New Roman" pitchFamily="18" charset="0"/>
                </a:rPr>
                <a:t>集的样本的均值向量，</a:t>
              </a:r>
              <a:endParaRPr lang="zh-CN" altLang="en-US" sz="2400"/>
            </a:p>
          </p:txBody>
        </p:sp>
      </p:grpSp>
      <p:grpSp>
        <p:nvGrpSpPr>
          <p:cNvPr id="16389" name="Group 23"/>
          <p:cNvGrpSpPr>
            <a:grpSpLocks/>
          </p:cNvGrpSpPr>
          <p:nvPr/>
        </p:nvGrpSpPr>
        <p:grpSpPr bwMode="auto">
          <a:xfrm>
            <a:off x="1195388" y="2871788"/>
            <a:ext cx="3187700" cy="539750"/>
            <a:chOff x="1104" y="1629"/>
            <a:chExt cx="2008" cy="340"/>
          </a:xfrm>
        </p:grpSpPr>
        <p:graphicFrame>
          <p:nvGraphicFramePr>
            <p:cNvPr id="16392" name="Object 8"/>
            <p:cNvGraphicFramePr>
              <a:graphicFrameLocks noChangeAspect="1"/>
            </p:cNvGraphicFramePr>
            <p:nvPr/>
          </p:nvGraphicFramePr>
          <p:xfrm>
            <a:off x="1104" y="1629"/>
            <a:ext cx="312" cy="340"/>
          </p:xfrm>
          <a:graphic>
            <a:graphicData uri="http://schemas.openxmlformats.org/presentationml/2006/ole">
              <mc:AlternateContent xmlns:mc="http://schemas.openxmlformats.org/markup-compatibility/2006">
                <mc:Choice xmlns:v="urn:schemas-microsoft-com:vml" Requires="v">
                  <p:oleObj spid="_x0000_s16570" name="公式" r:id="rId9" imgW="215713" imgH="241091" progId="Equation.3">
                    <p:embed/>
                  </p:oleObj>
                </mc:Choice>
                <mc:Fallback>
                  <p:oleObj name="公式" r:id="rId9" imgW="215713" imgH="24109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1629"/>
                          <a:ext cx="312" cy="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93" name="Object 7"/>
            <p:cNvGraphicFramePr>
              <a:graphicFrameLocks noChangeAspect="1"/>
            </p:cNvGraphicFramePr>
            <p:nvPr/>
          </p:nvGraphicFramePr>
          <p:xfrm>
            <a:off x="1643" y="1658"/>
            <a:ext cx="236" cy="311"/>
          </p:xfrm>
          <a:graphic>
            <a:graphicData uri="http://schemas.openxmlformats.org/presentationml/2006/ole">
              <mc:AlternateContent xmlns:mc="http://schemas.openxmlformats.org/markup-compatibility/2006">
                <mc:Choice xmlns:v="urn:schemas-microsoft-com:vml" Requires="v">
                  <p:oleObj spid="_x0000_s16571" name="公式" r:id="rId11" imgW="177646" imgH="241091" progId="Equation.3">
                    <p:embed/>
                  </p:oleObj>
                </mc:Choice>
                <mc:Fallback>
                  <p:oleObj name="公式" r:id="rId11" imgW="177646" imgH="24109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 y="1658"/>
                          <a:ext cx="236" cy="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6394" name="Rectangle 14"/>
            <p:cNvSpPr>
              <a:spLocks noChangeArrowheads="1"/>
            </p:cNvSpPr>
            <p:nvPr/>
          </p:nvSpPr>
          <p:spPr bwMode="auto">
            <a:xfrm>
              <a:off x="1359" y="1661"/>
              <a:ext cx="175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2400">
                  <a:cs typeface="Times New Roman" pitchFamily="18" charset="0"/>
                </a:rPr>
                <a:t>为     </a:t>
              </a:r>
              <a:r>
                <a:rPr lang="zh-CN" altLang="en-US" sz="2400"/>
                <a:t>中样本数目。 </a:t>
              </a:r>
            </a:p>
          </p:txBody>
        </p:sp>
      </p:grpSp>
      <p:sp>
        <p:nvSpPr>
          <p:cNvPr id="77842" name="Rectangle 18"/>
          <p:cNvSpPr>
            <a:spLocks noChangeArrowheads="1"/>
          </p:cNvSpPr>
          <p:nvPr/>
        </p:nvSpPr>
        <p:spPr bwMode="auto">
          <a:xfrm>
            <a:off x="250825" y="3662363"/>
            <a:ext cx="8893175"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i="1" dirty="0"/>
              <a:t>        </a:t>
            </a:r>
            <a:r>
              <a:rPr lang="en-US" altLang="zh-CN" sz="2400" i="1" dirty="0">
                <a:solidFill>
                  <a:srgbClr val="9A3300"/>
                </a:solidFill>
              </a:rPr>
              <a:t>J</a:t>
            </a:r>
            <a:r>
              <a:rPr lang="zh-CN" altLang="en-US" sz="2400" dirty="0">
                <a:solidFill>
                  <a:srgbClr val="9A3300"/>
                </a:solidFill>
              </a:rPr>
              <a:t>代表了分属于</a:t>
            </a:r>
            <a:r>
              <a:rPr lang="en-US" altLang="zh-CN" sz="2400" i="1" dirty="0">
                <a:solidFill>
                  <a:srgbClr val="9A3300"/>
                </a:solidFill>
              </a:rPr>
              <a:t>c</a:t>
            </a:r>
            <a:r>
              <a:rPr lang="zh-CN" altLang="en-US" sz="2400" dirty="0">
                <a:solidFill>
                  <a:srgbClr val="9A3300"/>
                </a:solidFill>
              </a:rPr>
              <a:t>个聚类类别的全部模式样本与其相应类别模式均值之间的误差平方和。 </a:t>
            </a:r>
          </a:p>
        </p:txBody>
      </p:sp>
      <p:sp>
        <p:nvSpPr>
          <p:cNvPr id="77843" name="Rectangle 19"/>
          <p:cNvSpPr>
            <a:spLocks noChangeArrowheads="1"/>
          </p:cNvSpPr>
          <p:nvPr/>
        </p:nvSpPr>
        <p:spPr bwMode="auto">
          <a:xfrm>
            <a:off x="280988" y="4994275"/>
            <a:ext cx="8748712" cy="1531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zh-CN" altLang="en-US" sz="2400"/>
              <a:t>适用范围：</a:t>
            </a:r>
          </a:p>
          <a:p>
            <a:pPr>
              <a:lnSpc>
                <a:spcPct val="130000"/>
              </a:lnSpc>
            </a:pPr>
            <a:r>
              <a:rPr lang="zh-CN" altLang="en-US" sz="2400"/>
              <a:t>       适用于样本类数给定，各类样本密集且数目相差不多，而不同类间的样本又明显分开的情况。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42">
                                            <p:txEl>
                                              <p:pRg st="0" end="0"/>
                                            </p:txEl>
                                          </p:spTgt>
                                        </p:tgtEl>
                                        <p:attrNameLst>
                                          <p:attrName>style.visibility</p:attrName>
                                        </p:attrNameLst>
                                      </p:cBhvr>
                                      <p:to>
                                        <p:strVal val="visible"/>
                                      </p:to>
                                    </p:set>
                                    <p:animEffect transition="in" filter="fade">
                                      <p:cBhvr>
                                        <p:cTn id="7" dur="500"/>
                                        <p:tgtEl>
                                          <p:spTgt spid="77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7843">
                                            <p:txEl>
                                              <p:pRg st="0" end="0"/>
                                            </p:txEl>
                                          </p:spTgt>
                                        </p:tgtEl>
                                        <p:attrNameLst>
                                          <p:attrName>style.visibility</p:attrName>
                                        </p:attrNameLst>
                                      </p:cBhvr>
                                      <p:to>
                                        <p:strVal val="visible"/>
                                      </p:to>
                                    </p:set>
                                    <p:animEffect transition="in" filter="fade">
                                      <p:cBhvr>
                                        <p:cTn id="12" dur="500"/>
                                        <p:tgtEl>
                                          <p:spTgt spid="7784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7843">
                                            <p:txEl>
                                              <p:pRg st="1" end="1"/>
                                            </p:txEl>
                                          </p:spTgt>
                                        </p:tgtEl>
                                        <p:attrNameLst>
                                          <p:attrName>style.visibility</p:attrName>
                                        </p:attrNameLst>
                                      </p:cBhvr>
                                      <p:to>
                                        <p:strVal val="visible"/>
                                      </p:to>
                                    </p:set>
                                    <p:animEffect transition="in" filter="fade">
                                      <p:cBhvr>
                                        <p:cTn id="15" dur="500"/>
                                        <p:tgtEl>
                                          <p:spTgt spid="77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31800" y="285750"/>
            <a:ext cx="15716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a:t>例</a:t>
            </a:r>
            <a:r>
              <a:rPr lang="en-US" altLang="zh-CN" sz="2400"/>
              <a:t>1</a:t>
            </a:r>
            <a:r>
              <a:rPr lang="zh-CN" altLang="en-US" sz="2400"/>
              <a:t>：</a:t>
            </a:r>
          </a:p>
        </p:txBody>
      </p:sp>
      <p:sp>
        <p:nvSpPr>
          <p:cNvPr id="17411" name="Rectangle 6"/>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78857" name="Rectangle 9"/>
          <p:cNvSpPr>
            <a:spLocks noChangeArrowheads="1"/>
          </p:cNvSpPr>
          <p:nvPr/>
        </p:nvSpPr>
        <p:spPr bwMode="auto">
          <a:xfrm>
            <a:off x="990601" y="4803510"/>
            <a:ext cx="2895599" cy="1440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spAutoFit/>
          </a:bodyPr>
          <a:lstStyle/>
          <a:p>
            <a:pPr>
              <a:lnSpc>
                <a:spcPct val="130000"/>
              </a:lnSpc>
            </a:pPr>
            <a:r>
              <a:rPr lang="zh-CN" altLang="en-US" sz="2400" dirty="0"/>
              <a:t>类内误差平方和很小，类间距离很远。</a:t>
            </a:r>
          </a:p>
          <a:p>
            <a:pPr>
              <a:lnSpc>
                <a:spcPct val="130000"/>
              </a:lnSpc>
            </a:pPr>
            <a:r>
              <a:rPr lang="zh-CN" altLang="en-US" sz="2400" dirty="0"/>
              <a:t>可得到最好的结果。</a:t>
            </a:r>
          </a:p>
        </p:txBody>
      </p:sp>
      <p:grpSp>
        <p:nvGrpSpPr>
          <p:cNvPr id="78865" name="Group 17"/>
          <p:cNvGrpSpPr>
            <a:grpSpLocks/>
          </p:cNvGrpSpPr>
          <p:nvPr/>
        </p:nvGrpSpPr>
        <p:grpSpPr bwMode="auto">
          <a:xfrm>
            <a:off x="4735513" y="4738688"/>
            <a:ext cx="4179887" cy="1516062"/>
            <a:chOff x="2983" y="2985"/>
            <a:chExt cx="2467" cy="955"/>
          </a:xfrm>
        </p:grpSpPr>
        <p:sp>
          <p:nvSpPr>
            <p:cNvPr id="17416" name="Rectangle 12"/>
            <p:cNvSpPr>
              <a:spLocks noChangeArrowheads="1"/>
            </p:cNvSpPr>
            <p:nvPr/>
          </p:nvSpPr>
          <p:spPr bwMode="auto">
            <a:xfrm>
              <a:off x="2983" y="2985"/>
              <a:ext cx="2467" cy="9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cs typeface="Times New Roman" pitchFamily="18" charset="0"/>
                </a:rPr>
                <a:t>      </a:t>
              </a:r>
              <a:r>
                <a:rPr lang="zh-CN" altLang="en-US" sz="2400" dirty="0">
                  <a:cs typeface="Times New Roman" pitchFamily="18" charset="0"/>
                </a:rPr>
                <a:t>类长轴两端距离中心很远，</a:t>
              </a:r>
              <a:r>
                <a:rPr lang="en-US" altLang="zh-CN" sz="2400" i="1" dirty="0">
                  <a:cs typeface="Times New Roman" pitchFamily="18" charset="0"/>
                </a:rPr>
                <a:t>J</a:t>
              </a:r>
              <a:r>
                <a:rPr lang="zh-CN" altLang="en-US" sz="2400" dirty="0">
                  <a:cs typeface="Times New Roman" pitchFamily="18" charset="0"/>
                </a:rPr>
                <a:t>值较大，结果不易令人满意。</a:t>
              </a:r>
              <a:endParaRPr lang="zh-CN" altLang="en-US" sz="2400" dirty="0"/>
            </a:p>
          </p:txBody>
        </p:sp>
        <p:graphicFrame>
          <p:nvGraphicFramePr>
            <p:cNvPr id="17417" name="Object 10"/>
            <p:cNvGraphicFramePr>
              <a:graphicFrameLocks noChangeAspect="1"/>
            </p:cNvGraphicFramePr>
            <p:nvPr>
              <p:extLst>
                <p:ext uri="{D42A27DB-BD31-4B8C-83A1-F6EECF244321}">
                  <p14:modId xmlns:p14="http://schemas.microsoft.com/office/powerpoint/2010/main" val="70794290"/>
                </p:ext>
              </p:extLst>
            </p:nvPr>
          </p:nvGraphicFramePr>
          <p:xfrm>
            <a:off x="3111" y="3166"/>
            <a:ext cx="245" cy="264"/>
          </p:xfrm>
          <a:graphic>
            <a:graphicData uri="http://schemas.openxmlformats.org/presentationml/2006/ole">
              <mc:AlternateContent xmlns:mc="http://schemas.openxmlformats.org/markup-compatibility/2006">
                <mc:Choice xmlns:v="urn:schemas-microsoft-com:vml" Requires="v">
                  <p:oleObj spid="_x0000_s17452" name="公式" r:id="rId3" imgW="177569" imgH="215619" progId="Equation.3">
                    <p:embed/>
                  </p:oleObj>
                </mc:Choice>
                <mc:Fallback>
                  <p:oleObj name="公式" r:id="rId3" imgW="177569" imgH="21561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 y="3166"/>
                          <a:ext cx="245"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pic>
        <p:nvPicPr>
          <p:cNvPr id="17414"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13" y="741363"/>
            <a:ext cx="4051300" cy="377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15"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7263" y="665163"/>
            <a:ext cx="3814762" cy="3892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fade">
                                      <p:cBhvr>
                                        <p:cTn id="7" dur="500"/>
                                        <p:tgtEl>
                                          <p:spTgt spid="78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8865"/>
                                        </p:tgtEl>
                                        <p:attrNameLst>
                                          <p:attrName>style.visibility</p:attrName>
                                        </p:attrNameLst>
                                      </p:cBhvr>
                                      <p:to>
                                        <p:strVal val="visible"/>
                                      </p:to>
                                    </p:set>
                                    <p:animEffect transition="in" filter="fade">
                                      <p:cBhvr>
                                        <p:cTn id="12" dur="500"/>
                                        <p:tgtEl>
                                          <p:spTgt spid="7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110" name="Picture 2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2163" y="2103438"/>
            <a:ext cx="3978275"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0105" name="Rectangle 233"/>
          <p:cNvSpPr>
            <a:spLocks noChangeArrowheads="1"/>
          </p:cNvSpPr>
          <p:nvPr/>
        </p:nvSpPr>
        <p:spPr bwMode="auto">
          <a:xfrm>
            <a:off x="6284913" y="6035675"/>
            <a:ext cx="12192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zh-CN" altLang="en-US" sz="2400"/>
              <a:t>错误分类</a:t>
            </a:r>
          </a:p>
        </p:txBody>
      </p:sp>
      <p:sp>
        <p:nvSpPr>
          <p:cNvPr id="18436" name="Rectangle 4"/>
          <p:cNvSpPr>
            <a:spLocks noChangeArrowheads="1"/>
          </p:cNvSpPr>
          <p:nvPr/>
        </p:nvSpPr>
        <p:spPr bwMode="auto">
          <a:xfrm>
            <a:off x="611188" y="579438"/>
            <a:ext cx="36464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a:t>例</a:t>
            </a:r>
            <a:r>
              <a:rPr lang="en-US" altLang="zh-CN" sz="2400"/>
              <a:t>2</a:t>
            </a:r>
            <a:r>
              <a:rPr lang="zh-CN" altLang="en-US" sz="2400"/>
              <a:t>：另一种情况 </a:t>
            </a:r>
          </a:p>
        </p:txBody>
      </p:sp>
      <p:sp>
        <p:nvSpPr>
          <p:cNvPr id="18437" name="Rectangle 6"/>
          <p:cNvSpPr>
            <a:spLocks noChangeArrowheads="1"/>
          </p:cNvSpPr>
          <p:nvPr/>
        </p:nvSpPr>
        <p:spPr bwMode="auto">
          <a:xfrm>
            <a:off x="627063" y="965200"/>
            <a:ext cx="7900987"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zh-CN" altLang="en-US" sz="2400"/>
              <a:t>有时可能把样本数目多的一类分拆为二，造成错误聚类。</a:t>
            </a:r>
          </a:p>
          <a:p>
            <a:pPr>
              <a:lnSpc>
                <a:spcPct val="130000"/>
              </a:lnSpc>
            </a:pPr>
            <a:r>
              <a:rPr lang="zh-CN" altLang="en-US" sz="2400"/>
              <a:t>原因：这样分开，</a:t>
            </a:r>
            <a:r>
              <a:rPr lang="en-US" altLang="zh-CN" sz="2400" i="1"/>
              <a:t>J</a:t>
            </a:r>
            <a:r>
              <a:rPr lang="zh-CN" altLang="en-US" sz="2400"/>
              <a:t>值会更小。</a:t>
            </a:r>
          </a:p>
        </p:txBody>
      </p:sp>
      <p:sp>
        <p:nvSpPr>
          <p:cNvPr id="79880" name="Line 8"/>
          <p:cNvSpPr>
            <a:spLocks noChangeShapeType="1"/>
          </p:cNvSpPr>
          <p:nvPr/>
        </p:nvSpPr>
        <p:spPr bwMode="auto">
          <a:xfrm flipV="1">
            <a:off x="6605588" y="4641850"/>
            <a:ext cx="314325" cy="66675"/>
          </a:xfrm>
          <a:prstGeom prst="line">
            <a:avLst/>
          </a:prstGeom>
          <a:noFill/>
          <a:ln w="28575">
            <a:solidFill>
              <a:srgbClr val="33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79881" name="Line 9"/>
          <p:cNvSpPr>
            <a:spLocks noChangeShapeType="1"/>
          </p:cNvSpPr>
          <p:nvPr/>
        </p:nvSpPr>
        <p:spPr bwMode="auto">
          <a:xfrm>
            <a:off x="6140450" y="4403725"/>
            <a:ext cx="442913" cy="298450"/>
          </a:xfrm>
          <a:prstGeom prst="line">
            <a:avLst/>
          </a:prstGeom>
          <a:noFill/>
          <a:ln w="28575">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18440" name="Rectangle 12"/>
          <p:cNvSpPr>
            <a:spLocks noChangeArrowheads="1"/>
          </p:cNvSpPr>
          <p:nvPr/>
        </p:nvSpPr>
        <p:spPr bwMode="auto">
          <a:xfrm>
            <a:off x="1871663" y="6072188"/>
            <a:ext cx="12954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zh-CN" altLang="en-US" sz="2400"/>
              <a:t>正确分类 </a:t>
            </a:r>
          </a:p>
        </p:txBody>
      </p:sp>
      <p:pic>
        <p:nvPicPr>
          <p:cNvPr id="18441" name="Picture 2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88" y="2122488"/>
            <a:ext cx="4179887" cy="3830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0110"/>
                                        </p:tgtEl>
                                        <p:attrNameLst>
                                          <p:attrName>style.visibility</p:attrName>
                                        </p:attrNameLst>
                                      </p:cBhvr>
                                      <p:to>
                                        <p:strVal val="visible"/>
                                      </p:to>
                                    </p:set>
                                    <p:animEffect transition="in" filter="fade">
                                      <p:cBhvr>
                                        <p:cTn id="7" dur="500"/>
                                        <p:tgtEl>
                                          <p:spTgt spid="80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105"/>
                                        </p:tgtEl>
                                        <p:attrNameLst>
                                          <p:attrName>style.visibility</p:attrName>
                                        </p:attrNameLst>
                                      </p:cBhvr>
                                      <p:to>
                                        <p:strVal val="visible"/>
                                      </p:to>
                                    </p:set>
                                    <p:animEffect transition="in" filter="fade">
                                      <p:cBhvr>
                                        <p:cTn id="10" dur="500"/>
                                        <p:tgtEl>
                                          <p:spTgt spid="801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79880"/>
                                        </p:tgtEl>
                                        <p:attrNameLst>
                                          <p:attrName>style.visibility</p:attrName>
                                        </p:attrNameLst>
                                      </p:cBhvr>
                                      <p:to>
                                        <p:strVal val="visible"/>
                                      </p:to>
                                    </p:set>
                                    <p:anim calcmode="lin" valueType="num">
                                      <p:cBhvr>
                                        <p:cTn id="15" dur="1000" fill="hold"/>
                                        <p:tgtEl>
                                          <p:spTgt spid="79880"/>
                                        </p:tgtEl>
                                        <p:attrNameLst>
                                          <p:attrName>ppt_w</p:attrName>
                                        </p:attrNameLst>
                                      </p:cBhvr>
                                      <p:tavLst>
                                        <p:tav tm="0">
                                          <p:val>
                                            <p:fltVal val="0"/>
                                          </p:val>
                                        </p:tav>
                                        <p:tav tm="100000">
                                          <p:val>
                                            <p:strVal val="#ppt_w"/>
                                          </p:val>
                                        </p:tav>
                                      </p:tavLst>
                                    </p:anim>
                                    <p:anim calcmode="lin" valueType="num">
                                      <p:cBhvr>
                                        <p:cTn id="16" dur="1000" fill="hold"/>
                                        <p:tgtEl>
                                          <p:spTgt spid="79880"/>
                                        </p:tgtEl>
                                        <p:attrNameLst>
                                          <p:attrName>ppt_h</p:attrName>
                                        </p:attrNameLst>
                                      </p:cBhvr>
                                      <p:tavLst>
                                        <p:tav tm="0">
                                          <p:val>
                                            <p:fltVal val="0"/>
                                          </p:val>
                                        </p:tav>
                                        <p:tav tm="100000">
                                          <p:val>
                                            <p:strVal val="#ppt_h"/>
                                          </p:val>
                                        </p:tav>
                                      </p:tavLst>
                                    </p:anim>
                                    <p:anim calcmode="lin" valueType="num">
                                      <p:cBhvr>
                                        <p:cTn id="17" dur="1000" fill="hold"/>
                                        <p:tgtEl>
                                          <p:spTgt spid="79880"/>
                                        </p:tgtEl>
                                        <p:attrNameLst>
                                          <p:attrName>style.rotation</p:attrName>
                                        </p:attrNameLst>
                                      </p:cBhvr>
                                      <p:tavLst>
                                        <p:tav tm="0">
                                          <p:val>
                                            <p:fltVal val="90"/>
                                          </p:val>
                                        </p:tav>
                                        <p:tav tm="100000">
                                          <p:val>
                                            <p:fltVal val="0"/>
                                          </p:val>
                                        </p:tav>
                                      </p:tavLst>
                                    </p:anim>
                                    <p:animEffect transition="in" filter="fade">
                                      <p:cBhvr>
                                        <p:cTn id="18" dur="1000"/>
                                        <p:tgtEl>
                                          <p:spTgt spid="798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79881"/>
                                        </p:tgtEl>
                                        <p:attrNameLst>
                                          <p:attrName>style.visibility</p:attrName>
                                        </p:attrNameLst>
                                      </p:cBhvr>
                                      <p:to>
                                        <p:strVal val="visible"/>
                                      </p:to>
                                    </p:set>
                                    <p:anim calcmode="lin" valueType="num">
                                      <p:cBhvr>
                                        <p:cTn id="23" dur="1000" fill="hold"/>
                                        <p:tgtEl>
                                          <p:spTgt spid="79881"/>
                                        </p:tgtEl>
                                        <p:attrNameLst>
                                          <p:attrName>ppt_w</p:attrName>
                                        </p:attrNameLst>
                                      </p:cBhvr>
                                      <p:tavLst>
                                        <p:tav tm="0">
                                          <p:val>
                                            <p:fltVal val="0"/>
                                          </p:val>
                                        </p:tav>
                                        <p:tav tm="100000">
                                          <p:val>
                                            <p:strVal val="#ppt_w"/>
                                          </p:val>
                                        </p:tav>
                                      </p:tavLst>
                                    </p:anim>
                                    <p:anim calcmode="lin" valueType="num">
                                      <p:cBhvr>
                                        <p:cTn id="24" dur="1000" fill="hold"/>
                                        <p:tgtEl>
                                          <p:spTgt spid="79881"/>
                                        </p:tgtEl>
                                        <p:attrNameLst>
                                          <p:attrName>ppt_h</p:attrName>
                                        </p:attrNameLst>
                                      </p:cBhvr>
                                      <p:tavLst>
                                        <p:tav tm="0">
                                          <p:val>
                                            <p:fltVal val="0"/>
                                          </p:val>
                                        </p:tav>
                                        <p:tav tm="100000">
                                          <p:val>
                                            <p:strVal val="#ppt_h"/>
                                          </p:val>
                                        </p:tav>
                                      </p:tavLst>
                                    </p:anim>
                                    <p:anim calcmode="lin" valueType="num">
                                      <p:cBhvr>
                                        <p:cTn id="25" dur="1000" fill="hold"/>
                                        <p:tgtEl>
                                          <p:spTgt spid="79881"/>
                                        </p:tgtEl>
                                        <p:attrNameLst>
                                          <p:attrName>style.rotation</p:attrName>
                                        </p:attrNameLst>
                                      </p:cBhvr>
                                      <p:tavLst>
                                        <p:tav tm="0">
                                          <p:val>
                                            <p:fltVal val="90"/>
                                          </p:val>
                                        </p:tav>
                                        <p:tav tm="100000">
                                          <p:val>
                                            <p:fltVal val="0"/>
                                          </p:val>
                                        </p:tav>
                                      </p:tavLst>
                                    </p:anim>
                                    <p:animEffect transition="in" filter="fade">
                                      <p:cBhvr>
                                        <p:cTn id="26" dur="10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05" grpId="0"/>
      <p:bldP spid="79880" grpId="0" animBg="1"/>
      <p:bldP spid="7988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345F5C-6D48-42E0-BCF8-836A52081EC8}" type="datetime1">
              <a:rPr lang="zh-CN" altLang="en-US" smtClean="0"/>
              <a:pPr eaLnBrk="1" hangingPunct="1"/>
              <a:t>2020/10/22</a:t>
            </a:fld>
            <a:endParaRPr lang="zh-CN" altLang="zh-CN"/>
          </a:p>
        </p:txBody>
      </p:sp>
      <p:sp>
        <p:nvSpPr>
          <p:cNvPr id="19459"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955D6B-81A2-4BDB-ABE3-504A67F226A1}" type="slidenum">
              <a:rPr lang="en-US" altLang="zh-CN" smtClean="0"/>
              <a:pPr eaLnBrk="1" hangingPunct="1"/>
              <a:t>25</a:t>
            </a:fld>
            <a:endParaRPr lang="en-US" altLang="zh-CN"/>
          </a:p>
        </p:txBody>
      </p:sp>
      <p:sp>
        <p:nvSpPr>
          <p:cNvPr id="19460" name="Rectangle 2"/>
          <p:cNvSpPr>
            <a:spLocks noGrp="1" noRot="1" noChangeArrowheads="1"/>
          </p:cNvSpPr>
          <p:nvPr>
            <p:ph type="title"/>
          </p:nvPr>
        </p:nvSpPr>
        <p:spPr/>
        <p:txBody>
          <a:bodyPr/>
          <a:lstStyle/>
          <a:p>
            <a:pPr eaLnBrk="1" hangingPunct="1"/>
            <a:r>
              <a:rPr lang="zh-CN" altLang="en-US"/>
              <a:t>聚类分析在经济上的一个应用</a:t>
            </a:r>
          </a:p>
        </p:txBody>
      </p:sp>
      <p:sp>
        <p:nvSpPr>
          <p:cNvPr id="140291" name="Rectangle 3"/>
          <p:cNvSpPr>
            <a:spLocks noGrp="1" noRot="1" noChangeArrowheads="1"/>
          </p:cNvSpPr>
          <p:nvPr>
            <p:ph type="body" idx="1"/>
          </p:nvPr>
        </p:nvSpPr>
        <p:spPr>
          <a:xfrm>
            <a:off x="250825" y="1600200"/>
            <a:ext cx="8424863" cy="4525963"/>
          </a:xfrm>
        </p:spPr>
        <p:txBody>
          <a:bodyPr/>
          <a:lstStyle/>
          <a:p>
            <a:pPr eaLnBrk="1" hangingPunct="1"/>
            <a:r>
              <a:rPr lang="zh-CN" altLang="en-US"/>
              <a:t>谁经常光顾商店，谁买什么东西，买多少？</a:t>
            </a:r>
          </a:p>
          <a:p>
            <a:pPr eaLnBrk="1" hangingPunct="1"/>
            <a:r>
              <a:rPr lang="zh-CN" altLang="en-US"/>
              <a:t>按用户卡记录的光临次数、光临时间、性别、年龄、职业、购物种类、金额等变量分类</a:t>
            </a:r>
          </a:p>
          <a:p>
            <a:pPr eaLnBrk="1" hangingPunct="1"/>
            <a:r>
              <a:rPr lang="zh-CN" altLang="en-US"/>
              <a:t>这样商店可以</a:t>
            </a:r>
            <a:r>
              <a:rPr lang="en-US" altLang="zh-CN"/>
              <a:t>….</a:t>
            </a:r>
          </a:p>
          <a:p>
            <a:pPr lvl="1" eaLnBrk="1" hangingPunct="1"/>
            <a:r>
              <a:rPr lang="zh-CN" altLang="en-US"/>
              <a:t>识别顾客购买模式（如喜欢一大早来买酸奶和鲜肉，习惯周末时一次性大采购）</a:t>
            </a:r>
          </a:p>
          <a:p>
            <a:pPr lvl="1" eaLnBrk="1" hangingPunct="1"/>
            <a:r>
              <a:rPr lang="zh-CN" altLang="en-US"/>
              <a:t>刻画不同的客户群的特征（用变量来刻画）</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98D0C52-8BDE-4705-ADD6-6B191B3AB053}" type="datetime1">
              <a:rPr lang="zh-CN" altLang="en-US" smtClean="0"/>
              <a:pPr eaLnBrk="1" hangingPunct="1"/>
              <a:t>2020/10/22</a:t>
            </a:fld>
            <a:endParaRPr lang="zh-CN" altLang="zh-CN"/>
          </a:p>
        </p:txBody>
      </p:sp>
      <p:sp>
        <p:nvSpPr>
          <p:cNvPr id="20483"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A85B8C-07DE-44DB-9C91-6952D32D637D}" type="slidenum">
              <a:rPr lang="en-US" altLang="zh-CN" smtClean="0"/>
              <a:pPr eaLnBrk="1" hangingPunct="1"/>
              <a:t>26</a:t>
            </a:fld>
            <a:endParaRPr lang="en-US" altLang="zh-CN"/>
          </a:p>
        </p:txBody>
      </p:sp>
      <p:sp>
        <p:nvSpPr>
          <p:cNvPr id="20484" name="Rectangle 2"/>
          <p:cNvSpPr>
            <a:spLocks noGrp="1" noRot="1" noChangeArrowheads="1"/>
          </p:cNvSpPr>
          <p:nvPr>
            <p:ph type="title"/>
          </p:nvPr>
        </p:nvSpPr>
        <p:spPr/>
        <p:txBody>
          <a:bodyPr/>
          <a:lstStyle/>
          <a:p>
            <a:pPr eaLnBrk="1" hangingPunct="1"/>
            <a:r>
              <a:rPr lang="zh-CN" altLang="en-US"/>
              <a:t>聚类分析的应用</a:t>
            </a:r>
          </a:p>
        </p:txBody>
      </p:sp>
      <p:sp>
        <p:nvSpPr>
          <p:cNvPr id="141315" name="Rectangle 3"/>
          <p:cNvSpPr>
            <a:spLocks noGrp="1" noRot="1" noChangeArrowheads="1"/>
          </p:cNvSpPr>
          <p:nvPr>
            <p:ph type="body" idx="1"/>
          </p:nvPr>
        </p:nvSpPr>
        <p:spPr/>
        <p:txBody>
          <a:bodyPr/>
          <a:lstStyle/>
          <a:p>
            <a:pPr eaLnBrk="1" hangingPunct="1"/>
            <a:r>
              <a:rPr lang="zh-CN" altLang="en-US" sz="2800" dirty="0"/>
              <a:t>为什么这样分类？</a:t>
            </a:r>
          </a:p>
          <a:p>
            <a:pPr lvl="1" eaLnBrk="1" hangingPunct="1"/>
            <a:r>
              <a:rPr lang="zh-CN" altLang="en-US" sz="2400" dirty="0"/>
              <a:t>因为每一个类别里面的人消费方式都不一样，需要针对不同的人群，制定不同的关系管理方式，以提高客户对公司商业</a:t>
            </a:r>
            <a:r>
              <a:rPr lang="zh-CN" altLang="en-US" sz="2400"/>
              <a:t>活动的响应</a:t>
            </a:r>
            <a:r>
              <a:rPr lang="zh-CN" altLang="en-US" sz="2400" dirty="0"/>
              <a:t>率。</a:t>
            </a:r>
          </a:p>
          <a:p>
            <a:pPr eaLnBrk="1" hangingPunct="1"/>
            <a:r>
              <a:rPr lang="zh-CN" altLang="en-US" sz="2800" dirty="0"/>
              <a:t>挖掘有价值的客户，并制定相应的促销策略：</a:t>
            </a:r>
          </a:p>
          <a:p>
            <a:pPr lvl="1" eaLnBrk="1" hangingPunct="1"/>
            <a:r>
              <a:rPr lang="zh-CN" altLang="en-US" sz="2400" dirty="0"/>
              <a:t>如，对经常购买酸奶的客户</a:t>
            </a:r>
          </a:p>
          <a:p>
            <a:pPr lvl="1" eaLnBrk="1" hangingPunct="1"/>
            <a:r>
              <a:rPr lang="zh-CN" altLang="en-US" sz="2400" dirty="0"/>
              <a:t>对累计消费达到</a:t>
            </a:r>
            <a:r>
              <a:rPr lang="en-US" altLang="zh-CN" sz="2400" dirty="0"/>
              <a:t>12</a:t>
            </a:r>
            <a:r>
              <a:rPr lang="zh-CN" altLang="en-US" sz="2400" dirty="0"/>
              <a:t>个月的老客户</a:t>
            </a:r>
          </a:p>
          <a:p>
            <a:pPr eaLnBrk="1" hangingPunct="1"/>
            <a:r>
              <a:rPr lang="zh-CN" altLang="en-US" sz="2800" dirty="0"/>
              <a:t>针对潜在客户派发广告，比在大街上乱发传单命中率更高，成本更低！</a:t>
            </a:r>
          </a:p>
          <a:p>
            <a:pPr lvl="1" eaLnBrk="1" hangingPunct="1"/>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0" dur="500"/>
                                        <p:tgtEl>
                                          <p:spTgt spid="1413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5" dur="500"/>
                                        <p:tgtEl>
                                          <p:spTgt spid="14131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18" dur="500"/>
                                        <p:tgtEl>
                                          <p:spTgt spid="14131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1" dur="500"/>
                                        <p:tgtEl>
                                          <p:spTgt spid="14131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26"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CFCF79F-11F6-4464-AA5F-A975343C1EB8}" type="datetime1">
              <a:rPr lang="zh-CN" altLang="en-US" smtClean="0"/>
              <a:pPr eaLnBrk="1" hangingPunct="1"/>
              <a:t>2020/10/22</a:t>
            </a:fld>
            <a:endParaRPr lang="zh-CN" altLang="zh-CN"/>
          </a:p>
        </p:txBody>
      </p:sp>
      <p:sp>
        <p:nvSpPr>
          <p:cNvPr id="21507"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A61C20-7374-4032-83F3-D344C86223ED}" type="slidenum">
              <a:rPr lang="en-US" altLang="zh-CN" smtClean="0"/>
              <a:pPr eaLnBrk="1" hangingPunct="1"/>
              <a:t>27</a:t>
            </a:fld>
            <a:endParaRPr lang="en-US" altLang="zh-CN"/>
          </a:p>
        </p:txBody>
      </p:sp>
      <p:sp>
        <p:nvSpPr>
          <p:cNvPr id="21508" name="Rectangle 2"/>
          <p:cNvSpPr>
            <a:spLocks noGrp="1" noRot="1" noChangeArrowheads="1"/>
          </p:cNvSpPr>
          <p:nvPr>
            <p:ph type="title"/>
          </p:nvPr>
        </p:nvSpPr>
        <p:spPr/>
        <p:txBody>
          <a:bodyPr/>
          <a:lstStyle/>
          <a:p>
            <a:pPr eaLnBrk="1" hangingPunct="1"/>
            <a:r>
              <a:rPr lang="zh-CN" altLang="en-US"/>
              <a:t>本讲内容</a:t>
            </a:r>
          </a:p>
        </p:txBody>
      </p:sp>
      <p:sp>
        <p:nvSpPr>
          <p:cNvPr id="21509" name="Rectangle 3"/>
          <p:cNvSpPr>
            <a:spLocks noGrp="1" noRot="1" noChangeArrowheads="1"/>
          </p:cNvSpPr>
          <p:nvPr>
            <p:ph type="body" idx="1"/>
          </p:nvPr>
        </p:nvSpPr>
        <p:spPr/>
        <p:txBody>
          <a:bodyPr/>
          <a:lstStyle/>
          <a:p>
            <a:pPr eaLnBrk="1" hangingPunct="1"/>
            <a:r>
              <a:rPr lang="zh-CN" altLang="en-US"/>
              <a:t>聚类分析概念</a:t>
            </a:r>
          </a:p>
          <a:p>
            <a:pPr eaLnBrk="1" hangingPunct="1"/>
            <a:r>
              <a:rPr lang="zh-CN" altLang="en-US"/>
              <a:t>相似性测度和聚类准则</a:t>
            </a:r>
          </a:p>
          <a:p>
            <a:pPr eaLnBrk="1" hangingPunct="1"/>
            <a:r>
              <a:rPr lang="zh-CN" altLang="en-US">
                <a:solidFill>
                  <a:schemeClr val="hlink"/>
                </a:solidFill>
              </a:rPr>
              <a:t>基于距离阈值的聚类算法</a:t>
            </a:r>
          </a:p>
          <a:p>
            <a:pPr eaLnBrk="1" hangingPunct="1"/>
            <a:r>
              <a:rPr lang="zh-CN" altLang="en-US"/>
              <a:t>系统聚类法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685800" y="493713"/>
            <a:ext cx="76200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3200" b="1"/>
              <a:t>2.3  </a:t>
            </a:r>
            <a:r>
              <a:rPr lang="zh-CN" altLang="en-US" sz="3200" b="1"/>
              <a:t>基于距离阈值的聚类算法</a:t>
            </a:r>
          </a:p>
        </p:txBody>
      </p:sp>
      <p:grpSp>
        <p:nvGrpSpPr>
          <p:cNvPr id="22531" name="Group 58"/>
          <p:cNvGrpSpPr>
            <a:grpSpLocks/>
          </p:cNvGrpSpPr>
          <p:nvPr/>
        </p:nvGrpSpPr>
        <p:grpSpPr bwMode="auto">
          <a:xfrm>
            <a:off x="357576" y="1905000"/>
            <a:ext cx="8758237" cy="1033463"/>
            <a:chOff x="261" y="1051"/>
            <a:chExt cx="5517" cy="651"/>
          </a:xfrm>
        </p:grpSpPr>
        <p:sp>
          <p:nvSpPr>
            <p:cNvPr id="22539" name="Rectangle 7"/>
            <p:cNvSpPr>
              <a:spLocks noChangeArrowheads="1"/>
            </p:cNvSpPr>
            <p:nvPr/>
          </p:nvSpPr>
          <p:spPr bwMode="auto">
            <a:xfrm>
              <a:off x="261" y="1051"/>
              <a:ext cx="5517" cy="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lnSpc>
                  <a:spcPct val="130000"/>
                </a:lnSpc>
              </a:pPr>
              <a:r>
                <a:rPr lang="en-US" altLang="zh-CN" sz="2400" b="1" dirty="0">
                  <a:cs typeface="Times New Roman" pitchFamily="18" charset="0"/>
                </a:rPr>
                <a:t>1.  </a:t>
              </a:r>
              <a:r>
                <a:rPr lang="zh-CN" altLang="en-US" sz="2400" b="1" dirty="0">
                  <a:cs typeface="Times New Roman" pitchFamily="18" charset="0"/>
                </a:rPr>
                <a:t>问题：</a:t>
              </a:r>
              <a:r>
                <a:rPr lang="zh-CN" altLang="en-US" sz="2400" dirty="0">
                  <a:cs typeface="Times New Roman" pitchFamily="18" charset="0"/>
                </a:rPr>
                <a:t>有</a:t>
              </a:r>
              <a:r>
                <a:rPr lang="en-US" altLang="zh-CN" sz="2400" i="1" dirty="0">
                  <a:cs typeface="Times New Roman" pitchFamily="18" charset="0"/>
                </a:rPr>
                <a:t>N</a:t>
              </a:r>
              <a:r>
                <a:rPr lang="zh-CN" altLang="en-US" sz="2400" dirty="0">
                  <a:cs typeface="Times New Roman" pitchFamily="18" charset="0"/>
                </a:rPr>
                <a:t>个待分类的模式                  </a:t>
              </a:r>
              <a:r>
                <a:rPr lang="zh-CN" altLang="en-US" sz="2400" dirty="0"/>
                <a:t>，要求按距离阈值</a:t>
              </a:r>
              <a:r>
                <a:rPr lang="en-US" altLang="zh-CN" sz="2400" i="1" dirty="0"/>
                <a:t>T</a:t>
              </a:r>
              <a:r>
                <a:rPr lang="zh-CN" altLang="en-US" sz="2400" dirty="0"/>
                <a:t>分类到以             为聚类中心的模式类中。</a:t>
              </a:r>
            </a:p>
          </p:txBody>
        </p:sp>
        <p:graphicFrame>
          <p:nvGraphicFramePr>
            <p:cNvPr id="22540" name="Object 6"/>
            <p:cNvGraphicFramePr>
              <a:graphicFrameLocks noChangeAspect="1"/>
            </p:cNvGraphicFramePr>
            <p:nvPr>
              <p:extLst>
                <p:ext uri="{D42A27DB-BD31-4B8C-83A1-F6EECF244321}">
                  <p14:modId xmlns:p14="http://schemas.microsoft.com/office/powerpoint/2010/main" val="252027468"/>
                </p:ext>
              </p:extLst>
            </p:nvPr>
          </p:nvGraphicFramePr>
          <p:xfrm>
            <a:off x="2827" y="1102"/>
            <a:ext cx="1192" cy="295"/>
          </p:xfrm>
          <a:graphic>
            <a:graphicData uri="http://schemas.openxmlformats.org/presentationml/2006/ole">
              <mc:AlternateContent xmlns:mc="http://schemas.openxmlformats.org/markup-compatibility/2006">
                <mc:Choice xmlns:v="urn:schemas-microsoft-com:vml" Requires="v">
                  <p:oleObj spid="_x0000_s22675" name="公式" r:id="rId3" imgW="1028700" imgH="254000" progId="Equation.3">
                    <p:embed/>
                  </p:oleObj>
                </mc:Choice>
                <mc:Fallback>
                  <p:oleObj name="公式" r:id="rId3" imgW="1028700" imgH="254000" progId="Equation.3">
                    <p:embed/>
                    <p:pic>
                      <p:nvPicPr>
                        <p:cNvPr id="0" name="Object 6"/>
                        <p:cNvPicPr>
                          <a:picLocks noChangeAspect="1" noChangeArrowheads="1"/>
                        </p:cNvPicPr>
                        <p:nvPr/>
                      </p:nvPicPr>
                      <p:blipFill>
                        <a:blip r:embed="rId4"/>
                        <a:srcRect/>
                        <a:stretch>
                          <a:fillRect/>
                        </a:stretch>
                      </p:blipFill>
                      <p:spPr bwMode="auto">
                        <a:xfrm>
                          <a:off x="2827" y="1102"/>
                          <a:ext cx="1192"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2541" name="Object 5"/>
            <p:cNvGraphicFramePr>
              <a:graphicFrameLocks noChangeAspect="1"/>
            </p:cNvGraphicFramePr>
            <p:nvPr>
              <p:extLst>
                <p:ext uri="{D42A27DB-BD31-4B8C-83A1-F6EECF244321}">
                  <p14:modId xmlns:p14="http://schemas.microsoft.com/office/powerpoint/2010/main" val="1418333690"/>
                </p:ext>
              </p:extLst>
            </p:nvPr>
          </p:nvGraphicFramePr>
          <p:xfrm>
            <a:off x="900" y="1416"/>
            <a:ext cx="729" cy="252"/>
          </p:xfrm>
          <a:graphic>
            <a:graphicData uri="http://schemas.openxmlformats.org/presentationml/2006/ole">
              <mc:AlternateContent xmlns:mc="http://schemas.openxmlformats.org/markup-compatibility/2006">
                <mc:Choice xmlns:v="urn:schemas-microsoft-com:vml" Requires="v">
                  <p:oleObj spid="_x0000_s22676" name="公式" r:id="rId5" imgW="596900" imgH="203200" progId="Equation.3">
                    <p:embed/>
                  </p:oleObj>
                </mc:Choice>
                <mc:Fallback>
                  <p:oleObj name="公式" r:id="rId5" imgW="596900" imgH="203200" progId="Equation.3">
                    <p:embed/>
                    <p:pic>
                      <p:nvPicPr>
                        <p:cNvPr id="0" name="Object 5"/>
                        <p:cNvPicPr>
                          <a:picLocks noChangeAspect="1" noChangeArrowheads="1"/>
                        </p:cNvPicPr>
                        <p:nvPr/>
                      </p:nvPicPr>
                      <p:blipFill>
                        <a:blip r:embed="rId6"/>
                        <a:srcRect/>
                        <a:stretch>
                          <a:fillRect/>
                        </a:stretch>
                      </p:blipFill>
                      <p:spPr bwMode="auto">
                        <a:xfrm>
                          <a:off x="900" y="1416"/>
                          <a:ext cx="72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80928" name="Rectangle 32"/>
          <p:cNvSpPr>
            <a:spLocks noChangeArrowheads="1"/>
          </p:cNvSpPr>
          <p:nvPr/>
        </p:nvSpPr>
        <p:spPr bwMode="auto">
          <a:xfrm>
            <a:off x="563563" y="3505200"/>
            <a:ext cx="8580437"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indent="304800">
              <a:lnSpc>
                <a:spcPct val="130000"/>
              </a:lnSpc>
            </a:pPr>
            <a:r>
              <a:rPr lang="en-US" altLang="zh-CN" sz="2400" b="1" dirty="0">
                <a:cs typeface="Times New Roman" pitchFamily="18" charset="0"/>
              </a:rPr>
              <a:t>2.  </a:t>
            </a:r>
            <a:r>
              <a:rPr lang="zh-CN" altLang="en-US" sz="2400" b="1" dirty="0">
                <a:cs typeface="Times New Roman" pitchFamily="18" charset="0"/>
              </a:rPr>
              <a:t>算法描述</a:t>
            </a:r>
          </a:p>
          <a:p>
            <a:pPr indent="304800">
              <a:lnSpc>
                <a:spcPct val="130000"/>
              </a:lnSpc>
            </a:pPr>
            <a:r>
              <a:rPr lang="zh-CN" altLang="en-US" sz="2400" dirty="0">
                <a:cs typeface="Times New Roman" pitchFamily="18" charset="0"/>
              </a:rPr>
              <a:t>① 任取样本</a:t>
            </a:r>
            <a:r>
              <a:rPr lang="en-US" altLang="zh-CN" sz="2400" b="1" i="1" dirty="0">
                <a:cs typeface="Times New Roman" pitchFamily="18" charset="0"/>
              </a:rPr>
              <a:t>X</a:t>
            </a:r>
            <a:r>
              <a:rPr lang="en-US" altLang="zh-CN" sz="2400" i="1" baseline="-25000" dirty="0">
                <a:cs typeface="Times New Roman" pitchFamily="18" charset="0"/>
              </a:rPr>
              <a:t>i</a:t>
            </a:r>
            <a:r>
              <a:rPr lang="en-US" altLang="zh-CN" sz="2400" baseline="-25000" dirty="0">
                <a:cs typeface="Times New Roman" pitchFamily="18" charset="0"/>
              </a:rPr>
              <a:t> </a:t>
            </a:r>
            <a:r>
              <a:rPr lang="zh-CN" altLang="en-US" sz="2400" dirty="0"/>
              <a:t>作为第一个聚类中心的初始值，如令</a:t>
            </a:r>
            <a:r>
              <a:rPr lang="en-US" altLang="zh-CN" sz="2400" b="1" i="1" dirty="0"/>
              <a:t>Z</a:t>
            </a:r>
            <a:r>
              <a:rPr lang="en-US" altLang="zh-CN" sz="2400" baseline="-25000" dirty="0"/>
              <a:t>1</a:t>
            </a:r>
            <a:r>
              <a:rPr lang="en-US" altLang="zh-CN" sz="2400" dirty="0"/>
              <a:t> = </a:t>
            </a:r>
            <a:r>
              <a:rPr lang="en-US" altLang="zh-CN" sz="2400" b="1" i="1" dirty="0"/>
              <a:t>X</a:t>
            </a:r>
            <a:r>
              <a:rPr lang="en-US" altLang="zh-CN" sz="2400" baseline="-25000" dirty="0"/>
              <a:t>1</a:t>
            </a:r>
            <a:r>
              <a:rPr lang="en-US" altLang="zh-CN" sz="2400" dirty="0"/>
              <a:t> </a:t>
            </a:r>
            <a:r>
              <a:rPr lang="zh-CN" altLang="en-US" sz="2400" dirty="0"/>
              <a:t>。</a:t>
            </a:r>
          </a:p>
        </p:txBody>
      </p:sp>
      <p:sp>
        <p:nvSpPr>
          <p:cNvPr id="22533"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80935" name="Rectangle 39"/>
          <p:cNvSpPr>
            <a:spLocks noChangeArrowheads="1"/>
          </p:cNvSpPr>
          <p:nvPr/>
        </p:nvSpPr>
        <p:spPr bwMode="auto">
          <a:xfrm>
            <a:off x="685800" y="4800600"/>
            <a:ext cx="7058025" cy="1516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cs typeface="Times New Roman" pitchFamily="18" charset="0"/>
              </a:rPr>
              <a:t>② </a:t>
            </a:r>
            <a:r>
              <a:rPr lang="zh-CN" altLang="en-US" sz="2400" dirty="0">
                <a:cs typeface="Times New Roman" pitchFamily="18" charset="0"/>
              </a:rPr>
              <a:t>计算样本</a:t>
            </a:r>
            <a:r>
              <a:rPr lang="en-US" altLang="zh-CN" sz="2400" b="1" i="1" dirty="0"/>
              <a:t>X</a:t>
            </a:r>
            <a:r>
              <a:rPr lang="en-US" altLang="zh-CN" sz="2400" baseline="-25000" dirty="0"/>
              <a:t>2</a:t>
            </a:r>
            <a:r>
              <a:rPr lang="en-US" altLang="zh-CN" sz="2400" dirty="0">
                <a:cs typeface="Times New Roman" pitchFamily="18" charset="0"/>
              </a:rPr>
              <a:t> </a:t>
            </a:r>
            <a:r>
              <a:rPr lang="zh-CN" altLang="en-US" sz="2400" dirty="0"/>
              <a:t>到</a:t>
            </a:r>
            <a:r>
              <a:rPr lang="en-US" altLang="zh-CN" sz="2400" b="1" i="1" dirty="0"/>
              <a:t>Z</a:t>
            </a:r>
            <a:r>
              <a:rPr lang="en-US" altLang="zh-CN" sz="2400" baseline="-25000" dirty="0"/>
              <a:t>1</a:t>
            </a:r>
            <a:r>
              <a:rPr lang="en-US" altLang="zh-CN" sz="2400" dirty="0"/>
              <a:t> </a:t>
            </a:r>
            <a:r>
              <a:rPr lang="zh-CN" altLang="en-US" sz="2400" dirty="0"/>
              <a:t>的欧氏距离                         ，</a:t>
            </a:r>
          </a:p>
          <a:p>
            <a:pPr>
              <a:lnSpc>
                <a:spcPct val="130000"/>
              </a:lnSpc>
            </a:pPr>
            <a:r>
              <a:rPr lang="zh-CN" altLang="en-US" sz="2400" dirty="0"/>
              <a:t>     若           ，定义一新的聚类中心</a:t>
            </a:r>
            <a:r>
              <a:rPr lang="en-US" altLang="zh-CN" sz="2400" b="1" i="1" dirty="0"/>
              <a:t>Z</a:t>
            </a:r>
            <a:r>
              <a:rPr lang="en-US" altLang="zh-CN" sz="2400" baseline="-25000" dirty="0"/>
              <a:t>2</a:t>
            </a:r>
            <a:r>
              <a:rPr lang="en-US" altLang="zh-CN" sz="2400" dirty="0"/>
              <a:t> = </a:t>
            </a:r>
            <a:r>
              <a:rPr lang="en-US" altLang="zh-CN" sz="2400" b="1" i="1" dirty="0"/>
              <a:t>X</a:t>
            </a:r>
            <a:r>
              <a:rPr lang="en-US" altLang="zh-CN" sz="2400" baseline="-25000" dirty="0"/>
              <a:t>2</a:t>
            </a:r>
            <a:r>
              <a:rPr lang="en-US" altLang="zh-CN" sz="2400" dirty="0"/>
              <a:t> </a:t>
            </a:r>
            <a:r>
              <a:rPr lang="zh-CN" altLang="en-US" sz="2400" dirty="0"/>
              <a:t>；</a:t>
            </a:r>
          </a:p>
          <a:p>
            <a:pPr>
              <a:lnSpc>
                <a:spcPct val="130000"/>
              </a:lnSpc>
            </a:pPr>
            <a:r>
              <a:rPr lang="zh-CN" altLang="en-US" sz="2400" dirty="0"/>
              <a:t>     否则 </a:t>
            </a:r>
            <a:r>
              <a:rPr lang="en-US" altLang="zh-CN" sz="2400" b="1" i="1" dirty="0"/>
              <a:t>X</a:t>
            </a:r>
            <a:r>
              <a:rPr lang="en-US" altLang="zh-CN" sz="2400" baseline="-25000" dirty="0"/>
              <a:t>2 </a:t>
            </a:r>
            <a:r>
              <a:rPr lang="en-US" altLang="zh-CN" sz="2400" dirty="0"/>
              <a:t>∈</a:t>
            </a:r>
            <a:r>
              <a:rPr lang="zh-CN" altLang="en-US" sz="2400" dirty="0"/>
              <a:t>以</a:t>
            </a:r>
            <a:r>
              <a:rPr lang="en-US" altLang="zh-CN" sz="2400" b="1" i="1" dirty="0"/>
              <a:t>Z</a:t>
            </a:r>
            <a:r>
              <a:rPr lang="en-US" altLang="zh-CN" sz="2400" baseline="-25000" dirty="0"/>
              <a:t>1</a:t>
            </a:r>
            <a:r>
              <a:rPr lang="zh-CN" altLang="en-US" sz="2400" dirty="0"/>
              <a:t>为中心的聚类。</a:t>
            </a:r>
          </a:p>
        </p:txBody>
      </p:sp>
      <p:graphicFrame>
        <p:nvGraphicFramePr>
          <p:cNvPr id="80932" name="Object 36"/>
          <p:cNvGraphicFramePr>
            <a:graphicFrameLocks noChangeAspect="1"/>
          </p:cNvGraphicFramePr>
          <p:nvPr>
            <p:extLst>
              <p:ext uri="{D42A27DB-BD31-4B8C-83A1-F6EECF244321}">
                <p14:modId xmlns:p14="http://schemas.microsoft.com/office/powerpoint/2010/main" val="3581309603"/>
              </p:ext>
            </p:extLst>
          </p:nvPr>
        </p:nvGraphicFramePr>
        <p:xfrm>
          <a:off x="5105400" y="4860130"/>
          <a:ext cx="1925638" cy="506413"/>
        </p:xfrm>
        <a:graphic>
          <a:graphicData uri="http://schemas.openxmlformats.org/presentationml/2006/ole">
            <mc:AlternateContent xmlns:mc="http://schemas.openxmlformats.org/markup-compatibility/2006">
              <mc:Choice xmlns:v="urn:schemas-microsoft-com:vml" Requires="v">
                <p:oleObj spid="_x0000_s22677" name="公式" r:id="rId7" imgW="965200" imgH="254000" progId="Equation.3">
                  <p:embed/>
                </p:oleObj>
              </mc:Choice>
              <mc:Fallback>
                <p:oleObj name="公式" r:id="rId7" imgW="965200" imgH="2540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860130"/>
                        <a:ext cx="1925638"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80940" name="Object 44"/>
          <p:cNvGraphicFramePr>
            <a:graphicFrameLocks noChangeAspect="1"/>
          </p:cNvGraphicFramePr>
          <p:nvPr>
            <p:extLst>
              <p:ext uri="{D42A27DB-BD31-4B8C-83A1-F6EECF244321}">
                <p14:modId xmlns:p14="http://schemas.microsoft.com/office/powerpoint/2010/main" val="4033517488"/>
              </p:ext>
            </p:extLst>
          </p:nvPr>
        </p:nvGraphicFramePr>
        <p:xfrm>
          <a:off x="1492250" y="5410200"/>
          <a:ext cx="946150" cy="431800"/>
        </p:xfrm>
        <a:graphic>
          <a:graphicData uri="http://schemas.openxmlformats.org/presentationml/2006/ole">
            <mc:AlternateContent xmlns:mc="http://schemas.openxmlformats.org/markup-compatibility/2006">
              <mc:Choice xmlns:v="urn:schemas-microsoft-com:vml" Requires="v">
                <p:oleObj spid="_x0000_s22678" name="公式" r:id="rId9" imgW="520474" imgH="215806" progId="Equation.3">
                  <p:embed/>
                </p:oleObj>
              </mc:Choice>
              <mc:Fallback>
                <p:oleObj name="公式" r:id="rId9" imgW="520474" imgH="215806"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2250" y="5410200"/>
                        <a:ext cx="9461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2537" name="Text Box 53"/>
          <p:cNvSpPr txBox="1">
            <a:spLocks noChangeArrowheads="1"/>
          </p:cNvSpPr>
          <p:nvPr/>
        </p:nvSpPr>
        <p:spPr bwMode="auto">
          <a:xfrm>
            <a:off x="6324600" y="2830512"/>
            <a:ext cx="250031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solidFill>
                  <a:srgbClr val="000099"/>
                </a:solidFill>
              </a:rPr>
              <a:t>（</a:t>
            </a:r>
            <a:r>
              <a:rPr lang="en-US" altLang="zh-CN" sz="2400" dirty="0" err="1">
                <a:solidFill>
                  <a:srgbClr val="000099"/>
                </a:solidFill>
              </a:rPr>
              <a:t>T_threshold</a:t>
            </a:r>
            <a:r>
              <a:rPr lang="en-US" altLang="zh-CN" sz="2400" dirty="0">
                <a:solidFill>
                  <a:srgbClr val="000099"/>
                </a:solidFill>
              </a:rPr>
              <a:t> )</a:t>
            </a:r>
          </a:p>
        </p:txBody>
      </p:sp>
      <p:sp>
        <p:nvSpPr>
          <p:cNvPr id="22538" name="Rectangle 57"/>
          <p:cNvSpPr>
            <a:spLocks noChangeArrowheads="1"/>
          </p:cNvSpPr>
          <p:nvPr/>
        </p:nvSpPr>
        <p:spPr bwMode="auto">
          <a:xfrm>
            <a:off x="436563" y="1204913"/>
            <a:ext cx="2525712" cy="474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p>
            <a:pPr>
              <a:lnSpc>
                <a:spcPct val="130000"/>
              </a:lnSpc>
            </a:pPr>
            <a:r>
              <a:rPr lang="en-US" altLang="zh-CN" sz="2400" b="1"/>
              <a:t>2.3.1  </a:t>
            </a:r>
            <a:r>
              <a:rPr lang="zh-CN" altLang="en-US" sz="2400" b="1"/>
              <a:t>近邻聚类法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928"/>
                                        </p:tgtEl>
                                        <p:attrNameLst>
                                          <p:attrName>style.visibility</p:attrName>
                                        </p:attrNameLst>
                                      </p:cBhvr>
                                      <p:to>
                                        <p:strVal val="visible"/>
                                      </p:to>
                                    </p:set>
                                    <p:animEffect transition="in" filter="fade">
                                      <p:cBhvr>
                                        <p:cTn id="7" dur="500"/>
                                        <p:tgtEl>
                                          <p:spTgt spid="809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935"/>
                                        </p:tgtEl>
                                        <p:attrNameLst>
                                          <p:attrName>style.visibility</p:attrName>
                                        </p:attrNameLst>
                                      </p:cBhvr>
                                      <p:to>
                                        <p:strVal val="visible"/>
                                      </p:to>
                                    </p:set>
                                    <p:animEffect transition="in" filter="fade">
                                      <p:cBhvr>
                                        <p:cTn id="12" dur="500"/>
                                        <p:tgtEl>
                                          <p:spTgt spid="80935"/>
                                        </p:tgtEl>
                                      </p:cBhvr>
                                    </p:animEffect>
                                  </p:childTnLst>
                                </p:cTn>
                              </p:par>
                              <p:par>
                                <p:cTn id="13" presetID="10" presetClass="entr" presetSubtype="0" fill="hold" nodeType="withEffect">
                                  <p:stCondLst>
                                    <p:cond delay="0"/>
                                  </p:stCondLst>
                                  <p:childTnLst>
                                    <p:set>
                                      <p:cBhvr>
                                        <p:cTn id="14" dur="1" fill="hold">
                                          <p:stCondLst>
                                            <p:cond delay="0"/>
                                          </p:stCondLst>
                                        </p:cTn>
                                        <p:tgtEl>
                                          <p:spTgt spid="80932"/>
                                        </p:tgtEl>
                                        <p:attrNameLst>
                                          <p:attrName>style.visibility</p:attrName>
                                        </p:attrNameLst>
                                      </p:cBhvr>
                                      <p:to>
                                        <p:strVal val="visible"/>
                                      </p:to>
                                    </p:set>
                                    <p:animEffect transition="in" filter="fade">
                                      <p:cBhvr>
                                        <p:cTn id="15" dur="500"/>
                                        <p:tgtEl>
                                          <p:spTgt spid="80932"/>
                                        </p:tgtEl>
                                      </p:cBhvr>
                                    </p:animEffect>
                                  </p:childTnLst>
                                </p:cTn>
                              </p:par>
                              <p:par>
                                <p:cTn id="16" presetID="10" presetClass="entr" presetSubtype="0" fill="hold" nodeType="withEffect">
                                  <p:stCondLst>
                                    <p:cond delay="0"/>
                                  </p:stCondLst>
                                  <p:childTnLst>
                                    <p:set>
                                      <p:cBhvr>
                                        <p:cTn id="17" dur="1" fill="hold">
                                          <p:stCondLst>
                                            <p:cond delay="0"/>
                                          </p:stCondLst>
                                        </p:cTn>
                                        <p:tgtEl>
                                          <p:spTgt spid="80940"/>
                                        </p:tgtEl>
                                        <p:attrNameLst>
                                          <p:attrName>style.visibility</p:attrName>
                                        </p:attrNameLst>
                                      </p:cBhvr>
                                      <p:to>
                                        <p:strVal val="visible"/>
                                      </p:to>
                                    </p:set>
                                    <p:animEffect transition="in" filter="fade">
                                      <p:cBhvr>
                                        <p:cTn id="18" dur="500"/>
                                        <p:tgtEl>
                                          <p:spTgt spid="80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8" grpId="0"/>
      <p:bldP spid="809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57"/>
          <p:cNvGrpSpPr>
            <a:grpSpLocks/>
          </p:cNvGrpSpPr>
          <p:nvPr/>
        </p:nvGrpSpPr>
        <p:grpSpPr bwMode="auto">
          <a:xfrm>
            <a:off x="227013" y="625475"/>
            <a:ext cx="8916987" cy="2316163"/>
            <a:chOff x="143" y="394"/>
            <a:chExt cx="5617" cy="1459"/>
          </a:xfrm>
        </p:grpSpPr>
        <p:sp>
          <p:nvSpPr>
            <p:cNvPr id="23558" name="Rectangle 32"/>
            <p:cNvSpPr>
              <a:spLocks noChangeArrowheads="1"/>
            </p:cNvSpPr>
            <p:nvPr/>
          </p:nvSpPr>
          <p:spPr bwMode="auto">
            <a:xfrm>
              <a:off x="462" y="1565"/>
              <a:ext cx="446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sz="2400">
                  <a:cs typeface="Times New Roman" pitchFamily="18" charset="0"/>
                </a:rPr>
                <a:t>……</a:t>
              </a:r>
              <a:r>
                <a:rPr lang="zh-CN" altLang="en-US" sz="2400">
                  <a:cs typeface="Times New Roman" pitchFamily="18" charset="0"/>
                </a:rPr>
                <a:t>依此类推，直到将所有的</a:t>
              </a:r>
              <a:r>
                <a:rPr lang="en-US" altLang="zh-CN" sz="2400" i="1">
                  <a:cs typeface="Times New Roman" pitchFamily="18" charset="0"/>
                </a:rPr>
                <a:t>N</a:t>
              </a:r>
              <a:r>
                <a:rPr lang="zh-CN" altLang="en-US" sz="2400"/>
                <a:t>个样本都进行分类。</a:t>
              </a:r>
            </a:p>
          </p:txBody>
        </p:sp>
        <p:sp>
          <p:nvSpPr>
            <p:cNvPr id="23559" name="Rectangle 8"/>
            <p:cNvSpPr>
              <a:spLocks noChangeArrowheads="1"/>
            </p:cNvSpPr>
            <p:nvPr/>
          </p:nvSpPr>
          <p:spPr bwMode="auto">
            <a:xfrm>
              <a:off x="143" y="394"/>
              <a:ext cx="5617"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t>③ </a:t>
              </a:r>
              <a:r>
                <a:rPr lang="zh-CN" altLang="en-US" sz="2400" dirty="0">
                  <a:cs typeface="Times New Roman" pitchFamily="18" charset="0"/>
                </a:rPr>
                <a:t>假设已有聚类中心</a:t>
              </a:r>
              <a:r>
                <a:rPr lang="en-US" altLang="zh-CN" sz="2400" b="1" i="1" dirty="0">
                  <a:cs typeface="Times New Roman" pitchFamily="18" charset="0"/>
                </a:rPr>
                <a:t>Z</a:t>
              </a:r>
              <a:r>
                <a:rPr lang="en-US" altLang="zh-CN" sz="2400" baseline="-25000" dirty="0">
                  <a:cs typeface="Times New Roman" pitchFamily="18" charset="0"/>
                </a:rPr>
                <a:t>1</a:t>
              </a:r>
              <a:r>
                <a:rPr lang="zh-CN" altLang="en-US" sz="2400" dirty="0">
                  <a:cs typeface="Times New Roman" pitchFamily="18" charset="0"/>
                </a:rPr>
                <a:t>、</a:t>
              </a:r>
              <a:r>
                <a:rPr lang="en-US" altLang="zh-CN" sz="2400" b="1" i="1" dirty="0">
                  <a:cs typeface="Times New Roman" pitchFamily="18" charset="0"/>
                </a:rPr>
                <a:t>Z</a:t>
              </a:r>
              <a:r>
                <a:rPr lang="en-US" altLang="zh-CN" sz="2400" baseline="-25000" dirty="0">
                  <a:cs typeface="Times New Roman" pitchFamily="18" charset="0"/>
                </a:rPr>
                <a:t>2</a:t>
              </a:r>
              <a:r>
                <a:rPr lang="zh-CN" altLang="en-US" sz="2400" dirty="0"/>
                <a:t>，计算</a:t>
              </a:r>
              <a:r>
                <a:rPr lang="en-US" altLang="zh-CN" sz="2400" dirty="0"/>
                <a:t> </a:t>
              </a:r>
              <a:r>
                <a:rPr lang="zh-CN" altLang="en-US" sz="2400" dirty="0"/>
                <a:t>                    和                    ，</a:t>
              </a:r>
            </a:p>
          </p:txBody>
        </p:sp>
        <p:graphicFrame>
          <p:nvGraphicFramePr>
            <p:cNvPr id="23560" name="Object 5"/>
            <p:cNvGraphicFramePr>
              <a:graphicFrameLocks noChangeAspect="1"/>
            </p:cNvGraphicFramePr>
            <p:nvPr/>
          </p:nvGraphicFramePr>
          <p:xfrm>
            <a:off x="3101" y="467"/>
            <a:ext cx="1038" cy="283"/>
          </p:xfrm>
          <a:graphic>
            <a:graphicData uri="http://schemas.openxmlformats.org/presentationml/2006/ole">
              <mc:AlternateContent xmlns:mc="http://schemas.openxmlformats.org/markup-compatibility/2006">
                <mc:Choice xmlns:v="urn:schemas-microsoft-com:vml" Requires="v">
                  <p:oleObj spid="_x0000_s23699" name="公式" r:id="rId4" imgW="965200" imgH="254000" progId="Equation.3">
                    <p:embed/>
                  </p:oleObj>
                </mc:Choice>
                <mc:Fallback>
                  <p:oleObj name="公式" r:id="rId4" imgW="9652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1" y="467"/>
                          <a:ext cx="1038"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3561" name="Object 4"/>
            <p:cNvGraphicFramePr>
              <a:graphicFrameLocks noChangeAspect="1"/>
            </p:cNvGraphicFramePr>
            <p:nvPr>
              <p:extLst>
                <p:ext uri="{D42A27DB-BD31-4B8C-83A1-F6EECF244321}">
                  <p14:modId xmlns:p14="http://schemas.microsoft.com/office/powerpoint/2010/main" val="140824653"/>
                </p:ext>
              </p:extLst>
            </p:nvPr>
          </p:nvGraphicFramePr>
          <p:xfrm>
            <a:off x="4464" y="480"/>
            <a:ext cx="1052" cy="270"/>
          </p:xfrm>
          <a:graphic>
            <a:graphicData uri="http://schemas.openxmlformats.org/presentationml/2006/ole">
              <mc:AlternateContent xmlns:mc="http://schemas.openxmlformats.org/markup-compatibility/2006">
                <mc:Choice xmlns:v="urn:schemas-microsoft-com:vml" Requires="v">
                  <p:oleObj spid="_x0000_s23700" name="公式" r:id="rId6" imgW="990600" imgH="241300" progId="Equation.3">
                    <p:embed/>
                  </p:oleObj>
                </mc:Choice>
                <mc:Fallback>
                  <p:oleObj name="公式" r:id="rId6" imgW="990600" imgH="241300" progId="Equation.3">
                    <p:embed/>
                    <p:pic>
                      <p:nvPicPr>
                        <p:cNvPr id="0" name="Object 4"/>
                        <p:cNvPicPr>
                          <a:picLocks noChangeAspect="1" noChangeArrowheads="1"/>
                        </p:cNvPicPr>
                        <p:nvPr/>
                      </p:nvPicPr>
                      <p:blipFill>
                        <a:blip r:embed="rId7"/>
                        <a:srcRect/>
                        <a:stretch>
                          <a:fillRect/>
                        </a:stretch>
                      </p:blipFill>
                      <p:spPr bwMode="auto">
                        <a:xfrm>
                          <a:off x="4464" y="480"/>
                          <a:ext cx="1052"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3562" name="Rectangle 17"/>
            <p:cNvSpPr>
              <a:spLocks noChangeArrowheads="1"/>
            </p:cNvSpPr>
            <p:nvPr/>
          </p:nvSpPr>
          <p:spPr bwMode="auto">
            <a:xfrm>
              <a:off x="375" y="827"/>
              <a:ext cx="475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a:cs typeface="Times New Roman" pitchFamily="18" charset="0"/>
                </a:rPr>
                <a:t>若          且           </a:t>
              </a:r>
              <a:r>
                <a:rPr lang="zh-CN" altLang="en-US" sz="2400"/>
                <a:t>，则建立第三个聚类中心</a:t>
              </a:r>
              <a:r>
                <a:rPr lang="en-US" altLang="zh-CN" sz="2400" b="1" i="1"/>
                <a:t>Z</a:t>
              </a:r>
              <a:r>
                <a:rPr lang="en-US" altLang="zh-CN" sz="2400" baseline="-25000"/>
                <a:t>3</a:t>
              </a:r>
              <a:r>
                <a:rPr lang="en-US" altLang="zh-CN" sz="2400"/>
                <a:t> = </a:t>
              </a:r>
              <a:r>
                <a:rPr lang="en-US" altLang="zh-CN" sz="2400" b="1" i="1"/>
                <a:t>X</a:t>
              </a:r>
              <a:r>
                <a:rPr lang="en-US" altLang="zh-CN" sz="2400" baseline="-25000"/>
                <a:t>3</a:t>
              </a:r>
              <a:r>
                <a:rPr lang="zh-CN" altLang="en-US" sz="2400">
                  <a:cs typeface="Times New Roman" pitchFamily="18" charset="0"/>
                </a:rPr>
                <a:t>； </a:t>
              </a:r>
            </a:p>
          </p:txBody>
        </p:sp>
        <p:graphicFrame>
          <p:nvGraphicFramePr>
            <p:cNvPr id="23563" name="Object 16"/>
            <p:cNvGraphicFramePr>
              <a:graphicFrameLocks noChangeAspect="1"/>
            </p:cNvGraphicFramePr>
            <p:nvPr>
              <p:extLst>
                <p:ext uri="{D42A27DB-BD31-4B8C-83A1-F6EECF244321}">
                  <p14:modId xmlns:p14="http://schemas.microsoft.com/office/powerpoint/2010/main" val="2261052555"/>
                </p:ext>
              </p:extLst>
            </p:nvPr>
          </p:nvGraphicFramePr>
          <p:xfrm>
            <a:off x="672" y="816"/>
            <a:ext cx="549" cy="274"/>
          </p:xfrm>
          <a:graphic>
            <a:graphicData uri="http://schemas.openxmlformats.org/presentationml/2006/ole">
              <mc:AlternateContent xmlns:mc="http://schemas.openxmlformats.org/markup-compatibility/2006">
                <mc:Choice xmlns:v="urn:schemas-microsoft-com:vml" Requires="v">
                  <p:oleObj spid="_x0000_s23701" name="公式" r:id="rId8" imgW="508000" imgH="228600" progId="Equation.3">
                    <p:embed/>
                  </p:oleObj>
                </mc:Choice>
                <mc:Fallback>
                  <p:oleObj name="公式" r:id="rId8" imgW="508000" imgH="2286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816"/>
                          <a:ext cx="549"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3564" name="Object 15"/>
            <p:cNvGraphicFramePr>
              <a:graphicFrameLocks noChangeAspect="1"/>
            </p:cNvGraphicFramePr>
            <p:nvPr>
              <p:extLst>
                <p:ext uri="{D42A27DB-BD31-4B8C-83A1-F6EECF244321}">
                  <p14:modId xmlns:p14="http://schemas.microsoft.com/office/powerpoint/2010/main" val="327493240"/>
                </p:ext>
              </p:extLst>
            </p:nvPr>
          </p:nvGraphicFramePr>
          <p:xfrm>
            <a:off x="1296" y="816"/>
            <a:ext cx="606" cy="274"/>
          </p:xfrm>
          <a:graphic>
            <a:graphicData uri="http://schemas.openxmlformats.org/presentationml/2006/ole">
              <mc:AlternateContent xmlns:mc="http://schemas.openxmlformats.org/markup-compatibility/2006">
                <mc:Choice xmlns:v="urn:schemas-microsoft-com:vml" Requires="v">
                  <p:oleObj spid="_x0000_s23702" name="公式" r:id="rId10" imgW="508000" imgH="228600" progId="Equation.3">
                    <p:embed/>
                  </p:oleObj>
                </mc:Choice>
                <mc:Fallback>
                  <p:oleObj name="公式" r:id="rId10" imgW="508000" imgH="228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816"/>
                          <a:ext cx="60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3565" name="Rectangle 26"/>
            <p:cNvSpPr>
              <a:spLocks noChangeArrowheads="1"/>
            </p:cNvSpPr>
            <p:nvPr/>
          </p:nvSpPr>
          <p:spPr bwMode="auto">
            <a:xfrm>
              <a:off x="396" y="1214"/>
              <a:ext cx="499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zh-CN" altLang="en-US" sz="2400" dirty="0">
                  <a:cs typeface="Times New Roman" pitchFamily="18" charset="0"/>
                </a:rPr>
                <a:t>否则</a:t>
              </a:r>
              <a:r>
                <a:rPr lang="en-US" altLang="zh-CN" sz="2400" b="1" i="1" dirty="0"/>
                <a:t>X</a:t>
              </a:r>
              <a:r>
                <a:rPr lang="en-US" altLang="zh-CN" sz="2400" baseline="-25000" dirty="0"/>
                <a:t>3</a:t>
              </a:r>
              <a:r>
                <a:rPr lang="en-US" altLang="zh-CN" sz="2400" dirty="0"/>
                <a:t>∈</a:t>
              </a:r>
              <a:r>
                <a:rPr lang="zh-CN" altLang="en-US" sz="2400" dirty="0"/>
                <a:t>离</a:t>
              </a:r>
              <a:r>
                <a:rPr lang="en-US" altLang="zh-CN" sz="2400" b="1" i="1" dirty="0"/>
                <a:t>Z</a:t>
              </a:r>
              <a:r>
                <a:rPr lang="en-US" altLang="zh-CN" sz="2400" baseline="-25000" dirty="0"/>
                <a:t>1</a:t>
              </a:r>
              <a:r>
                <a:rPr lang="zh-CN" altLang="en-US" sz="2400" dirty="0"/>
                <a:t>和</a:t>
              </a:r>
              <a:r>
                <a:rPr lang="en-US" altLang="zh-CN" sz="2400" b="1" i="1" dirty="0"/>
                <a:t>Z</a:t>
              </a:r>
              <a:r>
                <a:rPr lang="en-US" altLang="zh-CN" sz="2400" baseline="-25000" dirty="0"/>
                <a:t>2</a:t>
              </a:r>
              <a:r>
                <a:rPr lang="zh-CN" altLang="en-US" sz="2400" dirty="0"/>
                <a:t>中最近者（最近邻的聚类中心）。</a:t>
              </a:r>
            </a:p>
          </p:txBody>
        </p:sp>
      </p:grpSp>
      <p:sp>
        <p:nvSpPr>
          <p:cNvPr id="81970" name="Rectangle 50"/>
          <p:cNvSpPr>
            <a:spLocks noChangeArrowheads="1"/>
          </p:cNvSpPr>
          <p:nvPr/>
        </p:nvSpPr>
        <p:spPr bwMode="auto">
          <a:xfrm>
            <a:off x="307975" y="3541713"/>
            <a:ext cx="2101850" cy="566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a:t>3.  </a:t>
            </a:r>
            <a:r>
              <a:rPr lang="zh-CN" altLang="en-US" sz="2400" b="1"/>
              <a:t>算法特点</a:t>
            </a:r>
          </a:p>
        </p:txBody>
      </p:sp>
      <p:sp>
        <p:nvSpPr>
          <p:cNvPr id="81971" name="Rectangle 51"/>
          <p:cNvSpPr>
            <a:spLocks noChangeArrowheads="1"/>
          </p:cNvSpPr>
          <p:nvPr/>
        </p:nvSpPr>
        <p:spPr bwMode="auto">
          <a:xfrm>
            <a:off x="450850" y="5872163"/>
            <a:ext cx="7531100" cy="474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nSpc>
                <a:spcPct val="130000"/>
              </a:lnSpc>
            </a:pPr>
            <a:r>
              <a:rPr lang="en-US" altLang="zh-CN" sz="2400" dirty="0"/>
              <a:t>2</a:t>
            </a:r>
            <a:r>
              <a:rPr lang="zh-CN" altLang="en-US" sz="2400" dirty="0"/>
              <a:t>）优点：计算简单。（一种虽粗糙但快速的方法）</a:t>
            </a:r>
          </a:p>
        </p:txBody>
      </p:sp>
      <p:sp>
        <p:nvSpPr>
          <p:cNvPr id="81972" name="Rectangle 52"/>
          <p:cNvSpPr>
            <a:spLocks noChangeArrowheads="1"/>
          </p:cNvSpPr>
          <p:nvPr/>
        </p:nvSpPr>
        <p:spPr bwMode="auto">
          <a:xfrm>
            <a:off x="390525" y="4192588"/>
            <a:ext cx="857885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nSpc>
                <a:spcPct val="125000"/>
              </a:lnSpc>
            </a:pPr>
            <a:r>
              <a:rPr lang="en-US" altLang="zh-CN" sz="2400" dirty="0"/>
              <a:t>1</a:t>
            </a:r>
            <a:r>
              <a:rPr lang="zh-CN" altLang="en-US" sz="2400" dirty="0"/>
              <a:t>）局限性：很大程度上依赖于距离阈值</a:t>
            </a:r>
            <a:r>
              <a:rPr lang="en-US" altLang="zh-CN" sz="2400" i="1" dirty="0"/>
              <a:t>T</a:t>
            </a:r>
            <a:r>
              <a:rPr lang="zh-CN" altLang="en-US" sz="2400" dirty="0"/>
              <a:t>的大小、第一个聚类     中心的位置选择、待分类模式样本的排列次序、以及样本分布</a:t>
            </a:r>
          </a:p>
          <a:p>
            <a:pPr>
              <a:lnSpc>
                <a:spcPct val="125000"/>
              </a:lnSpc>
            </a:pPr>
            <a:r>
              <a:rPr lang="zh-CN" altLang="en-US" sz="2400" dirty="0"/>
              <a:t>的几何性质等。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70"/>
                                        </p:tgtEl>
                                        <p:attrNameLst>
                                          <p:attrName>style.visibility</p:attrName>
                                        </p:attrNameLst>
                                      </p:cBhvr>
                                      <p:to>
                                        <p:strVal val="visible"/>
                                      </p:to>
                                    </p:set>
                                    <p:animEffect transition="in" filter="fade">
                                      <p:cBhvr>
                                        <p:cTn id="7" dur="500"/>
                                        <p:tgtEl>
                                          <p:spTgt spid="819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72"/>
                                        </p:tgtEl>
                                        <p:attrNameLst>
                                          <p:attrName>style.visibility</p:attrName>
                                        </p:attrNameLst>
                                      </p:cBhvr>
                                      <p:to>
                                        <p:strVal val="visible"/>
                                      </p:to>
                                    </p:set>
                                    <p:animEffect transition="in" filter="fade">
                                      <p:cBhvr>
                                        <p:cTn id="10" dur="500"/>
                                        <p:tgtEl>
                                          <p:spTgt spid="819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71"/>
                                        </p:tgtEl>
                                        <p:attrNameLst>
                                          <p:attrName>style.visibility</p:attrName>
                                        </p:attrNameLst>
                                      </p:cBhvr>
                                      <p:to>
                                        <p:strVal val="visible"/>
                                      </p:to>
                                    </p:set>
                                    <p:animEffect transition="in" filter="fade">
                                      <p:cBhvr>
                                        <p:cTn id="15" dur="500"/>
                                        <p:tgtEl>
                                          <p:spTgt spid="8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0" grpId="0"/>
      <p:bldP spid="81971" grpId="0"/>
      <p:bldP spid="819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305745-9433-45FD-B523-C6DB17B7B6B1}" type="datetime1">
              <a:rPr lang="zh-CN" altLang="en-US" smtClean="0"/>
              <a:pPr eaLnBrk="1" hangingPunct="1"/>
              <a:t>2020/10/22</a:t>
            </a:fld>
            <a:endParaRPr lang="zh-CN" altLang="zh-CN"/>
          </a:p>
        </p:txBody>
      </p:sp>
      <p:sp>
        <p:nvSpPr>
          <p:cNvPr id="5123"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2671C3-93F2-4AFC-8059-FDFBF9BB64D1}" type="slidenum">
              <a:rPr lang="en-US" altLang="zh-CN" smtClean="0"/>
              <a:pPr eaLnBrk="1" hangingPunct="1"/>
              <a:t>3</a:t>
            </a:fld>
            <a:endParaRPr lang="en-US" altLang="zh-CN"/>
          </a:p>
        </p:txBody>
      </p:sp>
      <p:sp>
        <p:nvSpPr>
          <p:cNvPr id="5124" name="Rectangle 2"/>
          <p:cNvSpPr>
            <a:spLocks noGrp="1" noRot="1" noChangeArrowheads="1"/>
          </p:cNvSpPr>
          <p:nvPr>
            <p:ph type="title"/>
          </p:nvPr>
        </p:nvSpPr>
        <p:spPr/>
        <p:txBody>
          <a:bodyPr/>
          <a:lstStyle/>
          <a:p>
            <a:pPr eaLnBrk="1" hangingPunct="1"/>
            <a:r>
              <a:rPr lang="zh-CN" altLang="en-US"/>
              <a:t>模式识别系统</a:t>
            </a:r>
          </a:p>
        </p:txBody>
      </p:sp>
      <p:sp>
        <p:nvSpPr>
          <p:cNvPr id="5125" name="Rectangle 3"/>
          <p:cNvSpPr>
            <a:spLocks noGrp="1" noRot="1" noChangeArrowheads="1"/>
          </p:cNvSpPr>
          <p:nvPr>
            <p:ph type="body" idx="1"/>
          </p:nvPr>
        </p:nvSpPr>
        <p:spPr/>
        <p:txBody>
          <a:bodyPr/>
          <a:lstStyle/>
          <a:p>
            <a:pPr eaLnBrk="1" hangingPunct="1"/>
            <a:r>
              <a:rPr lang="zh-CN" altLang="en-US"/>
              <a:t>模式识别系统的基本构成</a:t>
            </a:r>
          </a:p>
        </p:txBody>
      </p:sp>
      <p:sp>
        <p:nvSpPr>
          <p:cNvPr id="5126" name="Text Box 4"/>
          <p:cNvSpPr txBox="1">
            <a:spLocks noChangeArrowheads="1"/>
          </p:cNvSpPr>
          <p:nvPr/>
        </p:nvSpPr>
        <p:spPr bwMode="auto">
          <a:xfrm>
            <a:off x="1358900" y="3087688"/>
            <a:ext cx="838200" cy="8318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a:latin typeface="Times New Roman" pitchFamily="18" charset="0"/>
              </a:rPr>
              <a:t>数据获取</a:t>
            </a:r>
          </a:p>
        </p:txBody>
      </p:sp>
      <p:sp>
        <p:nvSpPr>
          <p:cNvPr id="5127" name="Line 5"/>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28" name="Text Box 6"/>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a:latin typeface="Times New Roman" pitchFamily="18" charset="0"/>
              </a:rPr>
              <a:t>特征提取和选择</a:t>
            </a:r>
          </a:p>
        </p:txBody>
      </p:sp>
      <p:sp>
        <p:nvSpPr>
          <p:cNvPr id="5129" name="Line 7"/>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0" name="Text Box 8"/>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a:latin typeface="Times New Roman" pitchFamily="18" charset="0"/>
              </a:rPr>
              <a:t>预处理</a:t>
            </a:r>
          </a:p>
        </p:txBody>
      </p:sp>
      <p:sp>
        <p:nvSpPr>
          <p:cNvPr id="5131" name="Line 9"/>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2" name="Text Box 10"/>
          <p:cNvSpPr txBox="1">
            <a:spLocks noChangeArrowheads="1"/>
          </p:cNvSpPr>
          <p:nvPr/>
        </p:nvSpPr>
        <p:spPr bwMode="auto">
          <a:xfrm>
            <a:off x="6637338" y="3671888"/>
            <a:ext cx="914400" cy="8318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a:latin typeface="Times New Roman" pitchFamily="18" charset="0"/>
              </a:rPr>
              <a:t>分类决策</a:t>
            </a:r>
          </a:p>
        </p:txBody>
      </p:sp>
      <p:sp>
        <p:nvSpPr>
          <p:cNvPr id="5133" name="Line 11"/>
          <p:cNvSpPr>
            <a:spLocks noChangeShapeType="1"/>
          </p:cNvSpPr>
          <p:nvPr/>
        </p:nvSpPr>
        <p:spPr bwMode="auto">
          <a:xfrm>
            <a:off x="5905500" y="3475038"/>
            <a:ext cx="207963"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4" name="Line 12"/>
          <p:cNvSpPr>
            <a:spLocks noChangeShapeType="1"/>
          </p:cNvSpPr>
          <p:nvPr/>
        </p:nvSpPr>
        <p:spPr bwMode="auto">
          <a:xfrm>
            <a:off x="6113463" y="2822575"/>
            <a:ext cx="0" cy="1254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5" name="Text Box 13"/>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a:latin typeface="Times New Roman" pitchFamily="18" charset="0"/>
              </a:rPr>
              <a:t>分类器设计</a:t>
            </a:r>
          </a:p>
        </p:txBody>
      </p:sp>
      <p:sp>
        <p:nvSpPr>
          <p:cNvPr id="5136" name="Line 14"/>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7" name="Line 15"/>
          <p:cNvSpPr>
            <a:spLocks noChangeShapeType="1"/>
          </p:cNvSpPr>
          <p:nvPr/>
        </p:nvSpPr>
        <p:spPr bwMode="auto">
          <a:xfrm>
            <a:off x="6088063" y="3475038"/>
            <a:ext cx="194627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138" name="Line 16"/>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73063" y="952500"/>
            <a:ext cx="8685212" cy="1516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304800">
              <a:lnSpc>
                <a:spcPct val="130000"/>
              </a:lnSpc>
            </a:pPr>
            <a:r>
              <a:rPr lang="en-US" altLang="zh-CN" sz="2400"/>
              <a:t>     </a:t>
            </a:r>
            <a:r>
              <a:rPr lang="zh-CN" altLang="en-US" sz="2400"/>
              <a:t>用先验知识指导阈值</a:t>
            </a:r>
            <a:r>
              <a:rPr lang="en-US" altLang="zh-CN" sz="2400" i="1"/>
              <a:t>T </a:t>
            </a:r>
            <a:r>
              <a:rPr lang="zh-CN" altLang="en-US" sz="2400"/>
              <a:t>和起始点</a:t>
            </a:r>
            <a:r>
              <a:rPr lang="en-US" altLang="zh-CN" sz="2400" b="1" i="1"/>
              <a:t>Z</a:t>
            </a:r>
            <a:r>
              <a:rPr lang="en-US" altLang="zh-CN" sz="2400" baseline="-25000"/>
              <a:t>1</a:t>
            </a:r>
            <a:r>
              <a:rPr lang="zh-CN" altLang="en-US" sz="2400"/>
              <a:t>的选择，可获得合理的聚类结果。否则只能选择不同的初值重复试探，并对聚类结果进行验算，根据一定的</a:t>
            </a:r>
            <a:r>
              <a:rPr lang="zh-CN" altLang="en-US" sz="2400">
                <a:solidFill>
                  <a:srgbClr val="993300"/>
                </a:solidFill>
              </a:rPr>
              <a:t>评价标准</a:t>
            </a:r>
            <a:r>
              <a:rPr lang="zh-CN" altLang="en-US" sz="2400"/>
              <a:t>，得出合理的聚类结果。   </a:t>
            </a:r>
          </a:p>
        </p:txBody>
      </p:sp>
      <p:grpSp>
        <p:nvGrpSpPr>
          <p:cNvPr id="83102" name="Group 158"/>
          <p:cNvGrpSpPr>
            <a:grpSpLocks/>
          </p:cNvGrpSpPr>
          <p:nvPr/>
        </p:nvGrpSpPr>
        <p:grpSpPr bwMode="auto">
          <a:xfrm>
            <a:off x="3563938" y="3508375"/>
            <a:ext cx="3182937" cy="1431925"/>
            <a:chOff x="2200" y="2273"/>
            <a:chExt cx="2005" cy="902"/>
          </a:xfrm>
        </p:grpSpPr>
        <p:sp>
          <p:nvSpPr>
            <p:cNvPr id="24721" name="Text Box 77"/>
            <p:cNvSpPr txBox="1">
              <a:spLocks noChangeArrowheads="1"/>
            </p:cNvSpPr>
            <p:nvPr/>
          </p:nvSpPr>
          <p:spPr bwMode="auto">
            <a:xfrm>
              <a:off x="2257" y="2273"/>
              <a:ext cx="1814" cy="902"/>
            </a:xfrm>
            <a:prstGeom prst="rect">
              <a:avLst/>
            </a:prstGeom>
            <a:solidFill>
              <a:srgbClr val="FFFFFF">
                <a:alpha val="0"/>
              </a:srgbClr>
            </a:solidFill>
            <a:ln>
              <a:noFill/>
            </a:ln>
            <a:extLs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indent="3048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2000" b="1">
                  <a:solidFill>
                    <a:srgbClr val="000000"/>
                  </a:solidFill>
                  <a:latin typeface="Times New Roman" pitchFamily="18" charset="0"/>
                </a:rPr>
                <a:t>对结果验算，类内各样本点间距离方差之和太大</a:t>
              </a:r>
            </a:p>
            <a:p>
              <a:pPr algn="just" eaLnBrk="1" hangingPunct="1"/>
              <a:endParaRPr lang="zh-CN" altLang="en-US" sz="2000" b="1">
                <a:solidFill>
                  <a:srgbClr val="000000"/>
                </a:solidFill>
                <a:latin typeface="Times New Roman" pitchFamily="18" charset="0"/>
              </a:endParaRPr>
            </a:p>
            <a:p>
              <a:pPr algn="just" eaLnBrk="1" hangingPunct="1"/>
              <a:r>
                <a:rPr lang="zh-CN" altLang="en-US" sz="2000" b="1">
                  <a:solidFill>
                    <a:srgbClr val="000000"/>
                  </a:solidFill>
                  <a:latin typeface="Times New Roman" pitchFamily="18" charset="0"/>
                </a:rPr>
                <a:t>减小</a:t>
              </a:r>
              <a:r>
                <a:rPr lang="en-US" altLang="zh-CN" sz="2000" b="1" i="1">
                  <a:solidFill>
                    <a:srgbClr val="000000"/>
                  </a:solidFill>
                  <a:latin typeface="Times New Roman" pitchFamily="18" charset="0"/>
                </a:rPr>
                <a:t>T</a:t>
              </a:r>
              <a:r>
                <a:rPr lang="zh-CN" altLang="en-US" sz="2000" b="1">
                  <a:solidFill>
                    <a:srgbClr val="000000"/>
                  </a:solidFill>
                  <a:latin typeface="Times New Roman" pitchFamily="18" charset="0"/>
                </a:rPr>
                <a:t>，修改中心</a:t>
              </a:r>
              <a:r>
                <a:rPr lang="en-US" altLang="zh-CN" sz="2000" b="1" i="1">
                  <a:solidFill>
                    <a:srgbClr val="000000"/>
                  </a:solidFill>
                  <a:latin typeface="Times New Roman" pitchFamily="18" charset="0"/>
                </a:rPr>
                <a:t>Z</a:t>
              </a:r>
              <a:r>
                <a:rPr lang="zh-CN" altLang="en-US" sz="2000" b="1">
                  <a:solidFill>
                    <a:srgbClr val="000000"/>
                  </a:solidFill>
                  <a:latin typeface="Times New Roman" pitchFamily="18" charset="0"/>
                </a:rPr>
                <a:t>。</a:t>
              </a:r>
              <a:endParaRPr lang="zh-CN" altLang="en-US" sz="2000" b="1">
                <a:solidFill>
                  <a:srgbClr val="000000"/>
                </a:solidFill>
              </a:endParaRPr>
            </a:p>
          </p:txBody>
        </p:sp>
        <p:sp>
          <p:nvSpPr>
            <p:cNvPr id="24722" name="AutoShape 78"/>
            <p:cNvSpPr>
              <a:spLocks noChangeArrowheads="1"/>
            </p:cNvSpPr>
            <p:nvPr/>
          </p:nvSpPr>
          <p:spPr bwMode="auto">
            <a:xfrm>
              <a:off x="2200" y="2727"/>
              <a:ext cx="2005" cy="75"/>
            </a:xfrm>
            <a:prstGeom prst="rightArrow">
              <a:avLst>
                <a:gd name="adj1" fmla="val 50000"/>
                <a:gd name="adj2" fmla="val 668333"/>
              </a:avLst>
            </a:prstGeom>
            <a:solidFill>
              <a:srgbClr val="FFFFFF"/>
            </a:solidFill>
            <a:ln w="9525">
              <a:solidFill>
                <a:srgbClr val="000000"/>
              </a:solidFill>
              <a:miter lim="800000"/>
              <a:headEnd/>
              <a:tailEnd/>
            </a:ln>
          </p:spPr>
          <p:txBody>
            <a:bodyPr/>
            <a:lstStyle/>
            <a:p>
              <a:endParaRPr lang="zh-CN" altLang="en-US"/>
            </a:p>
          </p:txBody>
        </p:sp>
      </p:grpSp>
      <p:grpSp>
        <p:nvGrpSpPr>
          <p:cNvPr id="83103" name="Group 159"/>
          <p:cNvGrpSpPr>
            <a:grpSpLocks/>
          </p:cNvGrpSpPr>
          <p:nvPr/>
        </p:nvGrpSpPr>
        <p:grpSpPr bwMode="auto">
          <a:xfrm>
            <a:off x="6804025" y="3508375"/>
            <a:ext cx="1727200" cy="1504950"/>
            <a:chOff x="4241" y="2273"/>
            <a:chExt cx="1088" cy="948"/>
          </a:xfrm>
        </p:grpSpPr>
        <p:grpSp>
          <p:nvGrpSpPr>
            <p:cNvPr id="24652" name="Group 81"/>
            <p:cNvGrpSpPr>
              <a:grpSpLocks/>
            </p:cNvGrpSpPr>
            <p:nvPr/>
          </p:nvGrpSpPr>
          <p:grpSpPr bwMode="auto">
            <a:xfrm>
              <a:off x="4241" y="2273"/>
              <a:ext cx="1088" cy="948"/>
              <a:chOff x="7514" y="7353"/>
              <a:chExt cx="1742" cy="1515"/>
            </a:xfrm>
          </p:grpSpPr>
          <p:grpSp>
            <p:nvGrpSpPr>
              <p:cNvPr id="24654" name="Group 82"/>
              <p:cNvGrpSpPr>
                <a:grpSpLocks/>
              </p:cNvGrpSpPr>
              <p:nvPr/>
            </p:nvGrpSpPr>
            <p:grpSpPr bwMode="auto">
              <a:xfrm>
                <a:off x="7514" y="7353"/>
                <a:ext cx="1742" cy="1515"/>
                <a:chOff x="7514" y="7353"/>
                <a:chExt cx="1742" cy="1515"/>
              </a:xfrm>
            </p:grpSpPr>
            <p:sp>
              <p:nvSpPr>
                <p:cNvPr id="24656" name="Oval 83"/>
                <p:cNvSpPr>
                  <a:spLocks noChangeArrowheads="1"/>
                </p:cNvSpPr>
                <p:nvPr/>
              </p:nvSpPr>
              <p:spPr bwMode="auto">
                <a:xfrm>
                  <a:off x="8548" y="8118"/>
                  <a:ext cx="678" cy="705"/>
                </a:xfrm>
                <a:prstGeom prst="ellipse">
                  <a:avLst/>
                </a:prstGeom>
                <a:solidFill>
                  <a:srgbClr val="FFFFFF"/>
                </a:solidFill>
                <a:ln w="9525">
                  <a:solidFill>
                    <a:srgbClr val="000000"/>
                  </a:solidFill>
                  <a:round/>
                  <a:headEnd/>
                  <a:tailEnd/>
                </a:ln>
              </p:spPr>
              <p:txBody>
                <a:bodyPr/>
                <a:lstStyle/>
                <a:p>
                  <a:endParaRPr lang="zh-CN" altLang="en-US"/>
                </a:p>
              </p:txBody>
            </p:sp>
            <p:grpSp>
              <p:nvGrpSpPr>
                <p:cNvPr id="24657" name="Group 84"/>
                <p:cNvGrpSpPr>
                  <a:grpSpLocks/>
                </p:cNvGrpSpPr>
                <p:nvPr/>
              </p:nvGrpSpPr>
              <p:grpSpPr bwMode="auto">
                <a:xfrm>
                  <a:off x="8618" y="8205"/>
                  <a:ext cx="481" cy="480"/>
                  <a:chOff x="4373" y="6481"/>
                  <a:chExt cx="417" cy="416"/>
                </a:xfrm>
              </p:grpSpPr>
              <p:sp>
                <p:nvSpPr>
                  <p:cNvPr id="24706" name="AutoShape 85"/>
                  <p:cNvSpPr>
                    <a:spLocks noChangeArrowheads="1"/>
                  </p:cNvSpPr>
                  <p:nvPr/>
                </p:nvSpPr>
                <p:spPr bwMode="auto">
                  <a:xfrm>
                    <a:off x="4650" y="6481"/>
                    <a:ext cx="75" cy="78"/>
                  </a:xfrm>
                  <a:prstGeom prst="flowChartConnector">
                    <a:avLst/>
                  </a:prstGeom>
                  <a:solidFill>
                    <a:srgbClr val="000000"/>
                  </a:solidFill>
                  <a:ln w="9525">
                    <a:solidFill>
                      <a:srgbClr val="000000"/>
                    </a:solidFill>
                    <a:round/>
                    <a:headEnd/>
                    <a:tailEnd/>
                  </a:ln>
                </p:spPr>
                <p:txBody>
                  <a:bodyPr/>
                  <a:lstStyle/>
                  <a:p>
                    <a:endParaRPr lang="zh-CN" altLang="en-US"/>
                  </a:p>
                </p:txBody>
              </p:sp>
              <p:grpSp>
                <p:nvGrpSpPr>
                  <p:cNvPr id="24707" name="Group 86"/>
                  <p:cNvGrpSpPr>
                    <a:grpSpLocks/>
                  </p:cNvGrpSpPr>
                  <p:nvPr/>
                </p:nvGrpSpPr>
                <p:grpSpPr bwMode="auto">
                  <a:xfrm>
                    <a:off x="4373" y="6507"/>
                    <a:ext cx="417" cy="390"/>
                    <a:chOff x="4386" y="6507"/>
                    <a:chExt cx="417" cy="390"/>
                  </a:xfrm>
                </p:grpSpPr>
                <p:sp>
                  <p:nvSpPr>
                    <p:cNvPr id="24708" name="AutoShape 87"/>
                    <p:cNvSpPr>
                      <a:spLocks noChangeArrowheads="1"/>
                    </p:cNvSpPr>
                    <p:nvPr/>
                  </p:nvSpPr>
                  <p:spPr bwMode="auto">
                    <a:xfrm>
                      <a:off x="4690" y="668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9" name="AutoShape 88"/>
                    <p:cNvSpPr>
                      <a:spLocks noChangeArrowheads="1"/>
                    </p:cNvSpPr>
                    <p:nvPr/>
                  </p:nvSpPr>
                  <p:spPr bwMode="auto">
                    <a:xfrm>
                      <a:off x="4595" y="681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0" name="AutoShape 89"/>
                    <p:cNvSpPr>
                      <a:spLocks noChangeArrowheads="1"/>
                    </p:cNvSpPr>
                    <p:nvPr/>
                  </p:nvSpPr>
                  <p:spPr bwMode="auto">
                    <a:xfrm>
                      <a:off x="4546" y="6624"/>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1" name="AutoShape 90"/>
                    <p:cNvSpPr>
                      <a:spLocks noChangeArrowheads="1"/>
                    </p:cNvSpPr>
                    <p:nvPr/>
                  </p:nvSpPr>
                  <p:spPr bwMode="auto">
                    <a:xfrm>
                      <a:off x="4702" y="6780"/>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2" name="AutoShape 91"/>
                    <p:cNvSpPr>
                      <a:spLocks noChangeArrowheads="1"/>
                    </p:cNvSpPr>
                    <p:nvPr/>
                  </p:nvSpPr>
                  <p:spPr bwMode="auto">
                    <a:xfrm>
                      <a:off x="4456" y="6728"/>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3" name="AutoShape 92"/>
                    <p:cNvSpPr>
                      <a:spLocks noChangeArrowheads="1"/>
                    </p:cNvSpPr>
                    <p:nvPr/>
                  </p:nvSpPr>
                  <p:spPr bwMode="auto">
                    <a:xfrm>
                      <a:off x="4636" y="657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4" name="AutoShape 93"/>
                    <p:cNvSpPr>
                      <a:spLocks noChangeArrowheads="1"/>
                    </p:cNvSpPr>
                    <p:nvPr/>
                  </p:nvSpPr>
                  <p:spPr bwMode="auto">
                    <a:xfrm>
                      <a:off x="4386" y="6616"/>
                      <a:ext cx="73"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5" name="AutoShape 94"/>
                    <p:cNvSpPr>
                      <a:spLocks noChangeArrowheads="1"/>
                    </p:cNvSpPr>
                    <p:nvPr/>
                  </p:nvSpPr>
                  <p:spPr bwMode="auto">
                    <a:xfrm>
                      <a:off x="4728" y="6611"/>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6" name="AutoShape 95"/>
                    <p:cNvSpPr>
                      <a:spLocks noChangeArrowheads="1"/>
                    </p:cNvSpPr>
                    <p:nvPr/>
                  </p:nvSpPr>
                  <p:spPr bwMode="auto">
                    <a:xfrm flipV="1">
                      <a:off x="4474" y="6806"/>
                      <a:ext cx="80"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7" name="AutoShape 96"/>
                    <p:cNvSpPr>
                      <a:spLocks noChangeArrowheads="1"/>
                    </p:cNvSpPr>
                    <p:nvPr/>
                  </p:nvSpPr>
                  <p:spPr bwMode="auto">
                    <a:xfrm>
                      <a:off x="4612" y="6694"/>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8" name="AutoShape 97"/>
                    <p:cNvSpPr>
                      <a:spLocks noChangeArrowheads="1"/>
                    </p:cNvSpPr>
                    <p:nvPr/>
                  </p:nvSpPr>
                  <p:spPr bwMode="auto">
                    <a:xfrm>
                      <a:off x="4560" y="650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19" name="AutoShape 98"/>
                    <p:cNvSpPr>
                      <a:spLocks noChangeArrowheads="1"/>
                    </p:cNvSpPr>
                    <p:nvPr/>
                  </p:nvSpPr>
                  <p:spPr bwMode="auto">
                    <a:xfrm>
                      <a:off x="4455" y="6637"/>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20" name="AutoShape 99"/>
                    <p:cNvSpPr>
                      <a:spLocks noChangeArrowheads="1"/>
                    </p:cNvSpPr>
                    <p:nvPr/>
                  </p:nvSpPr>
                  <p:spPr bwMode="auto">
                    <a:xfrm>
                      <a:off x="4464" y="655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sp>
              <p:nvSpPr>
                <p:cNvPr id="24658" name="Line 100"/>
                <p:cNvSpPr>
                  <a:spLocks noChangeShapeType="1"/>
                </p:cNvSpPr>
                <p:nvPr/>
              </p:nvSpPr>
              <p:spPr bwMode="auto">
                <a:xfrm>
                  <a:off x="8848" y="8460"/>
                  <a:ext cx="316" cy="21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659" name="Oval 101"/>
                <p:cNvSpPr>
                  <a:spLocks noChangeArrowheads="1"/>
                </p:cNvSpPr>
                <p:nvPr/>
              </p:nvSpPr>
              <p:spPr bwMode="auto">
                <a:xfrm>
                  <a:off x="7558" y="8163"/>
                  <a:ext cx="678" cy="705"/>
                </a:xfrm>
                <a:prstGeom prst="ellipse">
                  <a:avLst/>
                </a:prstGeom>
                <a:solidFill>
                  <a:srgbClr val="FFFFFF"/>
                </a:solidFill>
                <a:ln w="9525">
                  <a:solidFill>
                    <a:srgbClr val="000000"/>
                  </a:solidFill>
                  <a:round/>
                  <a:headEnd/>
                  <a:tailEnd/>
                </a:ln>
              </p:spPr>
              <p:txBody>
                <a:bodyPr/>
                <a:lstStyle/>
                <a:p>
                  <a:endParaRPr lang="zh-CN" altLang="en-US"/>
                </a:p>
              </p:txBody>
            </p:sp>
            <p:sp>
              <p:nvSpPr>
                <p:cNvPr id="24660" name="Oval 102"/>
                <p:cNvSpPr>
                  <a:spLocks noChangeArrowheads="1"/>
                </p:cNvSpPr>
                <p:nvPr/>
              </p:nvSpPr>
              <p:spPr bwMode="auto">
                <a:xfrm>
                  <a:off x="8578" y="7353"/>
                  <a:ext cx="678" cy="705"/>
                </a:xfrm>
                <a:prstGeom prst="ellipse">
                  <a:avLst/>
                </a:prstGeom>
                <a:solidFill>
                  <a:srgbClr val="FFFFFF"/>
                </a:solidFill>
                <a:ln w="9525">
                  <a:solidFill>
                    <a:srgbClr val="000000"/>
                  </a:solidFill>
                  <a:round/>
                  <a:headEnd/>
                  <a:tailEnd/>
                </a:ln>
              </p:spPr>
              <p:txBody>
                <a:bodyPr/>
                <a:lstStyle/>
                <a:p>
                  <a:endParaRPr lang="zh-CN" altLang="en-US"/>
                </a:p>
              </p:txBody>
            </p:sp>
            <p:sp>
              <p:nvSpPr>
                <p:cNvPr id="24661" name="Oval 103"/>
                <p:cNvSpPr>
                  <a:spLocks noChangeArrowheads="1"/>
                </p:cNvSpPr>
                <p:nvPr/>
              </p:nvSpPr>
              <p:spPr bwMode="auto">
                <a:xfrm>
                  <a:off x="7514" y="7398"/>
                  <a:ext cx="678" cy="705"/>
                </a:xfrm>
                <a:prstGeom prst="ellipse">
                  <a:avLst/>
                </a:prstGeom>
                <a:solidFill>
                  <a:srgbClr val="FFFFFF"/>
                </a:solidFill>
                <a:ln w="9525">
                  <a:solidFill>
                    <a:srgbClr val="000000"/>
                  </a:solidFill>
                  <a:round/>
                  <a:headEnd/>
                  <a:tailEnd/>
                </a:ln>
              </p:spPr>
              <p:txBody>
                <a:bodyPr/>
                <a:lstStyle/>
                <a:p>
                  <a:endParaRPr lang="zh-CN" altLang="en-US"/>
                </a:p>
              </p:txBody>
            </p:sp>
            <p:grpSp>
              <p:nvGrpSpPr>
                <p:cNvPr id="24662" name="Group 104"/>
                <p:cNvGrpSpPr>
                  <a:grpSpLocks/>
                </p:cNvGrpSpPr>
                <p:nvPr/>
              </p:nvGrpSpPr>
              <p:grpSpPr bwMode="auto">
                <a:xfrm>
                  <a:off x="7664" y="8238"/>
                  <a:ext cx="482" cy="538"/>
                  <a:chOff x="3596" y="7522"/>
                  <a:chExt cx="418" cy="468"/>
                </a:xfrm>
              </p:grpSpPr>
              <p:sp>
                <p:nvSpPr>
                  <p:cNvPr id="24693" name="AutoShape 105"/>
                  <p:cNvSpPr>
                    <a:spLocks noChangeArrowheads="1"/>
                  </p:cNvSpPr>
                  <p:nvPr/>
                </p:nvSpPr>
                <p:spPr bwMode="auto">
                  <a:xfrm>
                    <a:off x="3674" y="783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4" name="AutoShape 106"/>
                  <p:cNvSpPr>
                    <a:spLocks noChangeArrowheads="1"/>
                  </p:cNvSpPr>
                  <p:nvPr/>
                </p:nvSpPr>
                <p:spPr bwMode="auto">
                  <a:xfrm>
                    <a:off x="3817" y="786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5" name="AutoShape 107"/>
                  <p:cNvSpPr>
                    <a:spLocks noChangeArrowheads="1"/>
                  </p:cNvSpPr>
                  <p:nvPr/>
                </p:nvSpPr>
                <p:spPr bwMode="auto">
                  <a:xfrm>
                    <a:off x="3791" y="7756"/>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6" name="AutoShape 108"/>
                  <p:cNvSpPr>
                    <a:spLocks noChangeArrowheads="1"/>
                  </p:cNvSpPr>
                  <p:nvPr/>
                </p:nvSpPr>
                <p:spPr bwMode="auto">
                  <a:xfrm>
                    <a:off x="3936" y="777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7" name="AutoShape 109"/>
                  <p:cNvSpPr>
                    <a:spLocks noChangeArrowheads="1"/>
                  </p:cNvSpPr>
                  <p:nvPr/>
                </p:nvSpPr>
                <p:spPr bwMode="auto">
                  <a:xfrm>
                    <a:off x="3765" y="7925"/>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8" name="AutoShape 110"/>
                  <p:cNvSpPr>
                    <a:spLocks noChangeArrowheads="1"/>
                  </p:cNvSpPr>
                  <p:nvPr/>
                </p:nvSpPr>
                <p:spPr bwMode="auto">
                  <a:xfrm>
                    <a:off x="3908" y="7847"/>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9" name="AutoShape 111"/>
                  <p:cNvSpPr>
                    <a:spLocks noChangeArrowheads="1"/>
                  </p:cNvSpPr>
                  <p:nvPr/>
                </p:nvSpPr>
                <p:spPr bwMode="auto">
                  <a:xfrm>
                    <a:off x="3700" y="77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0" name="AutoShape 112"/>
                  <p:cNvSpPr>
                    <a:spLocks noChangeArrowheads="1"/>
                  </p:cNvSpPr>
                  <p:nvPr/>
                </p:nvSpPr>
                <p:spPr bwMode="auto">
                  <a:xfrm>
                    <a:off x="3777" y="7639"/>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1" name="AutoShape 113"/>
                  <p:cNvSpPr>
                    <a:spLocks noChangeArrowheads="1"/>
                  </p:cNvSpPr>
                  <p:nvPr/>
                </p:nvSpPr>
                <p:spPr bwMode="auto">
                  <a:xfrm>
                    <a:off x="3855" y="7691"/>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2" name="AutoShape 114"/>
                  <p:cNvSpPr>
                    <a:spLocks noChangeArrowheads="1"/>
                  </p:cNvSpPr>
                  <p:nvPr/>
                </p:nvSpPr>
                <p:spPr bwMode="auto">
                  <a:xfrm>
                    <a:off x="3661" y="760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3" name="AutoShape 115"/>
                  <p:cNvSpPr>
                    <a:spLocks noChangeArrowheads="1"/>
                  </p:cNvSpPr>
                  <p:nvPr/>
                </p:nvSpPr>
                <p:spPr bwMode="auto">
                  <a:xfrm>
                    <a:off x="3596" y="7678"/>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4" name="AutoShape 116"/>
                  <p:cNvSpPr>
                    <a:spLocks noChangeArrowheads="1"/>
                  </p:cNvSpPr>
                  <p:nvPr/>
                </p:nvSpPr>
                <p:spPr bwMode="auto">
                  <a:xfrm>
                    <a:off x="3791" y="75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705" name="AutoShape 117"/>
                  <p:cNvSpPr>
                    <a:spLocks noChangeArrowheads="1"/>
                  </p:cNvSpPr>
                  <p:nvPr/>
                </p:nvSpPr>
                <p:spPr bwMode="auto">
                  <a:xfrm>
                    <a:off x="3908" y="7613"/>
                    <a:ext cx="80" cy="65"/>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24663" name="Group 118"/>
                <p:cNvGrpSpPr>
                  <a:grpSpLocks/>
                </p:cNvGrpSpPr>
                <p:nvPr/>
              </p:nvGrpSpPr>
              <p:grpSpPr bwMode="auto">
                <a:xfrm>
                  <a:off x="7603" y="7484"/>
                  <a:ext cx="486" cy="510"/>
                  <a:chOff x="3622" y="5935"/>
                  <a:chExt cx="421" cy="442"/>
                </a:xfrm>
              </p:grpSpPr>
              <p:sp>
                <p:nvSpPr>
                  <p:cNvPr id="24681" name="AutoShape 119"/>
                  <p:cNvSpPr>
                    <a:spLocks noChangeArrowheads="1"/>
                  </p:cNvSpPr>
                  <p:nvPr/>
                </p:nvSpPr>
                <p:spPr bwMode="auto">
                  <a:xfrm>
                    <a:off x="3704" y="624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2" name="AutoShape 120"/>
                  <p:cNvSpPr>
                    <a:spLocks noChangeArrowheads="1"/>
                  </p:cNvSpPr>
                  <p:nvPr/>
                </p:nvSpPr>
                <p:spPr bwMode="auto">
                  <a:xfrm>
                    <a:off x="3910" y="627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3" name="AutoShape 121"/>
                  <p:cNvSpPr>
                    <a:spLocks noChangeArrowheads="1"/>
                  </p:cNvSpPr>
                  <p:nvPr/>
                </p:nvSpPr>
                <p:spPr bwMode="auto">
                  <a:xfrm>
                    <a:off x="3817" y="6169"/>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4" name="AutoShape 122"/>
                  <p:cNvSpPr>
                    <a:spLocks noChangeArrowheads="1"/>
                  </p:cNvSpPr>
                  <p:nvPr/>
                </p:nvSpPr>
                <p:spPr bwMode="auto">
                  <a:xfrm>
                    <a:off x="3969" y="6135"/>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5" name="AutoShape 123"/>
                  <p:cNvSpPr>
                    <a:spLocks noChangeArrowheads="1"/>
                  </p:cNvSpPr>
                  <p:nvPr/>
                </p:nvSpPr>
                <p:spPr bwMode="auto">
                  <a:xfrm>
                    <a:off x="3729" y="61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6" name="AutoShape 124"/>
                  <p:cNvSpPr>
                    <a:spLocks noChangeArrowheads="1"/>
                  </p:cNvSpPr>
                  <p:nvPr/>
                </p:nvSpPr>
                <p:spPr bwMode="auto">
                  <a:xfrm>
                    <a:off x="3807" y="605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7" name="AutoShape 125"/>
                  <p:cNvSpPr>
                    <a:spLocks noChangeArrowheads="1"/>
                  </p:cNvSpPr>
                  <p:nvPr/>
                </p:nvSpPr>
                <p:spPr bwMode="auto">
                  <a:xfrm>
                    <a:off x="3691" y="5969"/>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8" name="AutoShape 126"/>
                  <p:cNvSpPr>
                    <a:spLocks noChangeArrowheads="1"/>
                  </p:cNvSpPr>
                  <p:nvPr/>
                </p:nvSpPr>
                <p:spPr bwMode="auto">
                  <a:xfrm>
                    <a:off x="3622" y="6091"/>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9" name="AutoShape 127"/>
                  <p:cNvSpPr>
                    <a:spLocks noChangeArrowheads="1"/>
                  </p:cNvSpPr>
                  <p:nvPr/>
                </p:nvSpPr>
                <p:spPr bwMode="auto">
                  <a:xfrm>
                    <a:off x="3820" y="59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0" name="AutoShape 128"/>
                  <p:cNvSpPr>
                    <a:spLocks noChangeArrowheads="1"/>
                  </p:cNvSpPr>
                  <p:nvPr/>
                </p:nvSpPr>
                <p:spPr bwMode="auto">
                  <a:xfrm>
                    <a:off x="3931" y="6026"/>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1" name="AutoShape 129"/>
                  <p:cNvSpPr>
                    <a:spLocks noChangeArrowheads="1"/>
                  </p:cNvSpPr>
                  <p:nvPr/>
                </p:nvSpPr>
                <p:spPr bwMode="auto">
                  <a:xfrm>
                    <a:off x="3899" y="6177"/>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92" name="AutoShape 130"/>
                  <p:cNvSpPr>
                    <a:spLocks noChangeArrowheads="1"/>
                  </p:cNvSpPr>
                  <p:nvPr/>
                </p:nvSpPr>
                <p:spPr bwMode="auto">
                  <a:xfrm>
                    <a:off x="3830" y="629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24664" name="Group 131"/>
                <p:cNvGrpSpPr>
                  <a:grpSpLocks/>
                </p:cNvGrpSpPr>
                <p:nvPr/>
              </p:nvGrpSpPr>
              <p:grpSpPr bwMode="auto">
                <a:xfrm>
                  <a:off x="8669" y="7469"/>
                  <a:ext cx="490" cy="495"/>
                  <a:chOff x="4338" y="5896"/>
                  <a:chExt cx="427" cy="429"/>
                </a:xfrm>
              </p:grpSpPr>
              <p:sp>
                <p:nvSpPr>
                  <p:cNvPr id="24667" name="AutoShape 132"/>
                  <p:cNvSpPr>
                    <a:spLocks noChangeArrowheads="1"/>
                  </p:cNvSpPr>
                  <p:nvPr/>
                </p:nvSpPr>
                <p:spPr bwMode="auto">
                  <a:xfrm>
                    <a:off x="4652" y="6104"/>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68" name="AutoShape 133"/>
                  <p:cNvSpPr>
                    <a:spLocks noChangeArrowheads="1"/>
                  </p:cNvSpPr>
                  <p:nvPr/>
                </p:nvSpPr>
                <p:spPr bwMode="auto">
                  <a:xfrm>
                    <a:off x="4531" y="6247"/>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69" name="AutoShape 134"/>
                  <p:cNvSpPr>
                    <a:spLocks noChangeArrowheads="1"/>
                  </p:cNvSpPr>
                  <p:nvPr/>
                </p:nvSpPr>
                <p:spPr bwMode="auto">
                  <a:xfrm>
                    <a:off x="4508" y="6039"/>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0" name="AutoShape 135"/>
                  <p:cNvSpPr>
                    <a:spLocks noChangeArrowheads="1"/>
                  </p:cNvSpPr>
                  <p:nvPr/>
                </p:nvSpPr>
                <p:spPr bwMode="auto">
                  <a:xfrm>
                    <a:off x="4600" y="6195"/>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1" name="AutoShape 136"/>
                  <p:cNvSpPr>
                    <a:spLocks noChangeArrowheads="1"/>
                  </p:cNvSpPr>
                  <p:nvPr/>
                </p:nvSpPr>
                <p:spPr bwMode="auto">
                  <a:xfrm>
                    <a:off x="4338" y="614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2" name="AutoShape 137"/>
                  <p:cNvSpPr>
                    <a:spLocks noChangeArrowheads="1"/>
                  </p:cNvSpPr>
                  <p:nvPr/>
                </p:nvSpPr>
                <p:spPr bwMode="auto">
                  <a:xfrm>
                    <a:off x="4597" y="5987"/>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3" name="AutoShape 138"/>
                  <p:cNvSpPr>
                    <a:spLocks noChangeArrowheads="1"/>
                  </p:cNvSpPr>
                  <p:nvPr/>
                </p:nvSpPr>
                <p:spPr bwMode="auto">
                  <a:xfrm>
                    <a:off x="4347" y="6031"/>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4" name="AutoShape 139"/>
                  <p:cNvSpPr>
                    <a:spLocks noChangeArrowheads="1"/>
                  </p:cNvSpPr>
                  <p:nvPr/>
                </p:nvSpPr>
                <p:spPr bwMode="auto">
                  <a:xfrm>
                    <a:off x="4690" y="602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5" name="AutoShape 140"/>
                  <p:cNvSpPr>
                    <a:spLocks noChangeArrowheads="1"/>
                  </p:cNvSpPr>
                  <p:nvPr/>
                </p:nvSpPr>
                <p:spPr bwMode="auto">
                  <a:xfrm>
                    <a:off x="4463" y="616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6" name="AutoShape 141"/>
                  <p:cNvSpPr>
                    <a:spLocks noChangeArrowheads="1"/>
                  </p:cNvSpPr>
                  <p:nvPr/>
                </p:nvSpPr>
                <p:spPr bwMode="auto">
                  <a:xfrm>
                    <a:off x="4574" y="610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7" name="AutoShape 142"/>
                  <p:cNvSpPr>
                    <a:spLocks noChangeArrowheads="1"/>
                  </p:cNvSpPr>
                  <p:nvPr/>
                </p:nvSpPr>
                <p:spPr bwMode="auto">
                  <a:xfrm>
                    <a:off x="4522" y="592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8" name="AutoShape 143"/>
                  <p:cNvSpPr>
                    <a:spLocks noChangeArrowheads="1"/>
                  </p:cNvSpPr>
                  <p:nvPr/>
                </p:nvSpPr>
                <p:spPr bwMode="auto">
                  <a:xfrm>
                    <a:off x="4416" y="605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79" name="AutoShape 144"/>
                  <p:cNvSpPr>
                    <a:spLocks noChangeArrowheads="1"/>
                  </p:cNvSpPr>
                  <p:nvPr/>
                </p:nvSpPr>
                <p:spPr bwMode="auto">
                  <a:xfrm>
                    <a:off x="4612" y="589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80" name="AutoShape 145"/>
                  <p:cNvSpPr>
                    <a:spLocks noChangeArrowheads="1"/>
                  </p:cNvSpPr>
                  <p:nvPr/>
                </p:nvSpPr>
                <p:spPr bwMode="auto">
                  <a:xfrm>
                    <a:off x="4425" y="5974"/>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sp>
              <p:nvSpPr>
                <p:cNvPr id="24665" name="Line 146"/>
                <p:cNvSpPr>
                  <a:spLocks noChangeShapeType="1"/>
                </p:cNvSpPr>
                <p:nvPr/>
              </p:nvSpPr>
              <p:spPr bwMode="auto">
                <a:xfrm>
                  <a:off x="8894" y="7710"/>
                  <a:ext cx="316" cy="21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666" name="Line 147"/>
                <p:cNvSpPr>
                  <a:spLocks noChangeShapeType="1"/>
                </p:cNvSpPr>
                <p:nvPr/>
              </p:nvSpPr>
              <p:spPr bwMode="auto">
                <a:xfrm flipH="1">
                  <a:off x="7516" y="7770"/>
                  <a:ext cx="358" cy="105"/>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4655" name="Line 148"/>
              <p:cNvSpPr>
                <a:spLocks noChangeShapeType="1"/>
              </p:cNvSpPr>
              <p:nvPr/>
            </p:nvSpPr>
            <p:spPr bwMode="auto">
              <a:xfrm flipH="1">
                <a:off x="7574" y="8505"/>
                <a:ext cx="284" cy="15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aphicFrame>
          <p:nvGraphicFramePr>
            <p:cNvPr id="24653" name="Object 149"/>
            <p:cNvGraphicFramePr>
              <a:graphicFrameLocks noChangeAspect="1"/>
            </p:cNvGraphicFramePr>
            <p:nvPr/>
          </p:nvGraphicFramePr>
          <p:xfrm>
            <a:off x="4723" y="2585"/>
            <a:ext cx="167" cy="226"/>
          </p:xfrm>
          <a:graphic>
            <a:graphicData uri="http://schemas.openxmlformats.org/presentationml/2006/ole">
              <mc:AlternateContent xmlns:mc="http://schemas.openxmlformats.org/markup-compatibility/2006">
                <mc:Choice xmlns:v="urn:schemas-microsoft-com:vml" Requires="v">
                  <p:oleObj spid="_x0000_s24823" name="公式" r:id="rId3" imgW="164885" imgH="215619" progId="Equation.3">
                    <p:embed/>
                  </p:oleObj>
                </mc:Choice>
                <mc:Fallback>
                  <p:oleObj name="公式" r:id="rId3" imgW="164885" imgH="215619" progId="Equation.3">
                    <p:embed/>
                    <p:pic>
                      <p:nvPicPr>
                        <p:cNvPr id="0" name="Object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 y="2585"/>
                          <a:ext cx="167" cy="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83101" name="Group 157"/>
          <p:cNvGrpSpPr>
            <a:grpSpLocks/>
          </p:cNvGrpSpPr>
          <p:nvPr/>
        </p:nvGrpSpPr>
        <p:grpSpPr bwMode="auto">
          <a:xfrm>
            <a:off x="593725" y="3373438"/>
            <a:ext cx="2881313" cy="1665287"/>
            <a:chOff x="329" y="2188"/>
            <a:chExt cx="1815" cy="1049"/>
          </a:xfrm>
        </p:grpSpPr>
        <p:grpSp>
          <p:nvGrpSpPr>
            <p:cNvPr id="24583" name="Group 9"/>
            <p:cNvGrpSpPr>
              <a:grpSpLocks/>
            </p:cNvGrpSpPr>
            <p:nvPr/>
          </p:nvGrpSpPr>
          <p:grpSpPr bwMode="auto">
            <a:xfrm>
              <a:off x="329" y="2188"/>
              <a:ext cx="1815" cy="1049"/>
              <a:chOff x="2976" y="5691"/>
              <a:chExt cx="2521" cy="1453"/>
            </a:xfrm>
          </p:grpSpPr>
          <p:grpSp>
            <p:nvGrpSpPr>
              <p:cNvPr id="24586" name="Group 10"/>
              <p:cNvGrpSpPr>
                <a:grpSpLocks/>
              </p:cNvGrpSpPr>
              <p:nvPr/>
            </p:nvGrpSpPr>
            <p:grpSpPr bwMode="auto">
              <a:xfrm>
                <a:off x="3544" y="6666"/>
                <a:ext cx="418" cy="467"/>
                <a:chOff x="3596" y="7522"/>
                <a:chExt cx="418" cy="468"/>
              </a:xfrm>
            </p:grpSpPr>
            <p:sp>
              <p:nvSpPr>
                <p:cNvPr id="24639" name="AutoShape 11"/>
                <p:cNvSpPr>
                  <a:spLocks noChangeArrowheads="1"/>
                </p:cNvSpPr>
                <p:nvPr/>
              </p:nvSpPr>
              <p:spPr bwMode="auto">
                <a:xfrm>
                  <a:off x="3674" y="783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0" name="AutoShape 12"/>
                <p:cNvSpPr>
                  <a:spLocks noChangeArrowheads="1"/>
                </p:cNvSpPr>
                <p:nvPr/>
              </p:nvSpPr>
              <p:spPr bwMode="auto">
                <a:xfrm>
                  <a:off x="3817" y="786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1" name="AutoShape 13"/>
                <p:cNvSpPr>
                  <a:spLocks noChangeArrowheads="1"/>
                </p:cNvSpPr>
                <p:nvPr/>
              </p:nvSpPr>
              <p:spPr bwMode="auto">
                <a:xfrm>
                  <a:off x="3791" y="7756"/>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2" name="AutoShape 14"/>
                <p:cNvSpPr>
                  <a:spLocks noChangeArrowheads="1"/>
                </p:cNvSpPr>
                <p:nvPr/>
              </p:nvSpPr>
              <p:spPr bwMode="auto">
                <a:xfrm>
                  <a:off x="3936" y="7774"/>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3" name="AutoShape 15"/>
                <p:cNvSpPr>
                  <a:spLocks noChangeArrowheads="1"/>
                </p:cNvSpPr>
                <p:nvPr/>
              </p:nvSpPr>
              <p:spPr bwMode="auto">
                <a:xfrm>
                  <a:off x="3765" y="7925"/>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4" name="AutoShape 16"/>
                <p:cNvSpPr>
                  <a:spLocks noChangeArrowheads="1"/>
                </p:cNvSpPr>
                <p:nvPr/>
              </p:nvSpPr>
              <p:spPr bwMode="auto">
                <a:xfrm>
                  <a:off x="3908" y="7847"/>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5" name="AutoShape 17"/>
                <p:cNvSpPr>
                  <a:spLocks noChangeArrowheads="1"/>
                </p:cNvSpPr>
                <p:nvPr/>
              </p:nvSpPr>
              <p:spPr bwMode="auto">
                <a:xfrm>
                  <a:off x="3700" y="77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6" name="AutoShape 18"/>
                <p:cNvSpPr>
                  <a:spLocks noChangeArrowheads="1"/>
                </p:cNvSpPr>
                <p:nvPr/>
              </p:nvSpPr>
              <p:spPr bwMode="auto">
                <a:xfrm>
                  <a:off x="3777" y="7639"/>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7" name="AutoShape 19"/>
                <p:cNvSpPr>
                  <a:spLocks noChangeArrowheads="1"/>
                </p:cNvSpPr>
                <p:nvPr/>
              </p:nvSpPr>
              <p:spPr bwMode="auto">
                <a:xfrm>
                  <a:off x="3855" y="7691"/>
                  <a:ext cx="79"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8" name="AutoShape 20"/>
                <p:cNvSpPr>
                  <a:spLocks noChangeArrowheads="1"/>
                </p:cNvSpPr>
                <p:nvPr/>
              </p:nvSpPr>
              <p:spPr bwMode="auto">
                <a:xfrm>
                  <a:off x="3661" y="7600"/>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49" name="AutoShape 21"/>
                <p:cNvSpPr>
                  <a:spLocks noChangeArrowheads="1"/>
                </p:cNvSpPr>
                <p:nvPr/>
              </p:nvSpPr>
              <p:spPr bwMode="auto">
                <a:xfrm>
                  <a:off x="3596" y="7678"/>
                  <a:ext cx="80"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50" name="AutoShape 22"/>
                <p:cNvSpPr>
                  <a:spLocks noChangeArrowheads="1"/>
                </p:cNvSpPr>
                <p:nvPr/>
              </p:nvSpPr>
              <p:spPr bwMode="auto">
                <a:xfrm>
                  <a:off x="3791" y="7522"/>
                  <a:ext cx="78" cy="6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51" name="AutoShape 23"/>
                <p:cNvSpPr>
                  <a:spLocks noChangeArrowheads="1"/>
                </p:cNvSpPr>
                <p:nvPr/>
              </p:nvSpPr>
              <p:spPr bwMode="auto">
                <a:xfrm>
                  <a:off x="3908" y="7613"/>
                  <a:ext cx="80" cy="65"/>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24587" name="Group 24"/>
              <p:cNvGrpSpPr>
                <a:grpSpLocks/>
              </p:cNvGrpSpPr>
              <p:nvPr/>
            </p:nvGrpSpPr>
            <p:grpSpPr bwMode="auto">
              <a:xfrm>
                <a:off x="3518" y="6091"/>
                <a:ext cx="421" cy="442"/>
                <a:chOff x="3622" y="5935"/>
                <a:chExt cx="421" cy="442"/>
              </a:xfrm>
            </p:grpSpPr>
            <p:sp>
              <p:nvSpPr>
                <p:cNvPr id="24627" name="AutoShape 25"/>
                <p:cNvSpPr>
                  <a:spLocks noChangeArrowheads="1"/>
                </p:cNvSpPr>
                <p:nvPr/>
              </p:nvSpPr>
              <p:spPr bwMode="auto">
                <a:xfrm>
                  <a:off x="3704" y="624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8" name="AutoShape 26"/>
                <p:cNvSpPr>
                  <a:spLocks noChangeArrowheads="1"/>
                </p:cNvSpPr>
                <p:nvPr/>
              </p:nvSpPr>
              <p:spPr bwMode="auto">
                <a:xfrm>
                  <a:off x="3910" y="627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9" name="AutoShape 27"/>
                <p:cNvSpPr>
                  <a:spLocks noChangeArrowheads="1"/>
                </p:cNvSpPr>
                <p:nvPr/>
              </p:nvSpPr>
              <p:spPr bwMode="auto">
                <a:xfrm>
                  <a:off x="3817" y="6169"/>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0" name="AutoShape 28"/>
                <p:cNvSpPr>
                  <a:spLocks noChangeArrowheads="1"/>
                </p:cNvSpPr>
                <p:nvPr/>
              </p:nvSpPr>
              <p:spPr bwMode="auto">
                <a:xfrm>
                  <a:off x="3969" y="6135"/>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1" name="AutoShape 29"/>
                <p:cNvSpPr>
                  <a:spLocks noChangeArrowheads="1"/>
                </p:cNvSpPr>
                <p:nvPr/>
              </p:nvSpPr>
              <p:spPr bwMode="auto">
                <a:xfrm>
                  <a:off x="3729" y="61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2" name="AutoShape 30"/>
                <p:cNvSpPr>
                  <a:spLocks noChangeArrowheads="1"/>
                </p:cNvSpPr>
                <p:nvPr/>
              </p:nvSpPr>
              <p:spPr bwMode="auto">
                <a:xfrm>
                  <a:off x="3807" y="605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3" name="AutoShape 31"/>
                <p:cNvSpPr>
                  <a:spLocks noChangeArrowheads="1"/>
                </p:cNvSpPr>
                <p:nvPr/>
              </p:nvSpPr>
              <p:spPr bwMode="auto">
                <a:xfrm>
                  <a:off x="3691" y="5969"/>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4" name="AutoShape 32"/>
                <p:cNvSpPr>
                  <a:spLocks noChangeArrowheads="1"/>
                </p:cNvSpPr>
                <p:nvPr/>
              </p:nvSpPr>
              <p:spPr bwMode="auto">
                <a:xfrm>
                  <a:off x="3622" y="6091"/>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5" name="AutoShape 33"/>
                <p:cNvSpPr>
                  <a:spLocks noChangeArrowheads="1"/>
                </p:cNvSpPr>
                <p:nvPr/>
              </p:nvSpPr>
              <p:spPr bwMode="auto">
                <a:xfrm>
                  <a:off x="3820" y="5935"/>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6" name="AutoShape 34"/>
                <p:cNvSpPr>
                  <a:spLocks noChangeArrowheads="1"/>
                </p:cNvSpPr>
                <p:nvPr/>
              </p:nvSpPr>
              <p:spPr bwMode="auto">
                <a:xfrm>
                  <a:off x="3931" y="6026"/>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7" name="AutoShape 35"/>
                <p:cNvSpPr>
                  <a:spLocks noChangeArrowheads="1"/>
                </p:cNvSpPr>
                <p:nvPr/>
              </p:nvSpPr>
              <p:spPr bwMode="auto">
                <a:xfrm>
                  <a:off x="3899" y="6177"/>
                  <a:ext cx="75" cy="80"/>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38" name="AutoShape 36"/>
                <p:cNvSpPr>
                  <a:spLocks noChangeArrowheads="1"/>
                </p:cNvSpPr>
                <p:nvPr/>
              </p:nvSpPr>
              <p:spPr bwMode="auto">
                <a:xfrm>
                  <a:off x="3830" y="629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24588" name="Group 37"/>
              <p:cNvGrpSpPr>
                <a:grpSpLocks/>
              </p:cNvGrpSpPr>
              <p:nvPr/>
            </p:nvGrpSpPr>
            <p:grpSpPr bwMode="auto">
              <a:xfrm>
                <a:off x="4442" y="6078"/>
                <a:ext cx="425" cy="429"/>
                <a:chOff x="4338" y="5896"/>
                <a:chExt cx="427" cy="429"/>
              </a:xfrm>
            </p:grpSpPr>
            <p:sp>
              <p:nvSpPr>
                <p:cNvPr id="24613" name="AutoShape 38"/>
                <p:cNvSpPr>
                  <a:spLocks noChangeArrowheads="1"/>
                </p:cNvSpPr>
                <p:nvPr/>
              </p:nvSpPr>
              <p:spPr bwMode="auto">
                <a:xfrm>
                  <a:off x="4652" y="6104"/>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4" name="AutoShape 39"/>
                <p:cNvSpPr>
                  <a:spLocks noChangeArrowheads="1"/>
                </p:cNvSpPr>
                <p:nvPr/>
              </p:nvSpPr>
              <p:spPr bwMode="auto">
                <a:xfrm>
                  <a:off x="4531" y="6247"/>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5" name="AutoShape 40"/>
                <p:cNvSpPr>
                  <a:spLocks noChangeArrowheads="1"/>
                </p:cNvSpPr>
                <p:nvPr/>
              </p:nvSpPr>
              <p:spPr bwMode="auto">
                <a:xfrm>
                  <a:off x="4508" y="6039"/>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6" name="AutoShape 41"/>
                <p:cNvSpPr>
                  <a:spLocks noChangeArrowheads="1"/>
                </p:cNvSpPr>
                <p:nvPr/>
              </p:nvSpPr>
              <p:spPr bwMode="auto">
                <a:xfrm>
                  <a:off x="4600" y="6195"/>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7" name="AutoShape 42"/>
                <p:cNvSpPr>
                  <a:spLocks noChangeArrowheads="1"/>
                </p:cNvSpPr>
                <p:nvPr/>
              </p:nvSpPr>
              <p:spPr bwMode="auto">
                <a:xfrm>
                  <a:off x="4338" y="6143"/>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8" name="AutoShape 43"/>
                <p:cNvSpPr>
                  <a:spLocks noChangeArrowheads="1"/>
                </p:cNvSpPr>
                <p:nvPr/>
              </p:nvSpPr>
              <p:spPr bwMode="auto">
                <a:xfrm>
                  <a:off x="4597" y="5987"/>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9" name="AutoShape 44"/>
                <p:cNvSpPr>
                  <a:spLocks noChangeArrowheads="1"/>
                </p:cNvSpPr>
                <p:nvPr/>
              </p:nvSpPr>
              <p:spPr bwMode="auto">
                <a:xfrm>
                  <a:off x="4347" y="6031"/>
                  <a:ext cx="74"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0" name="AutoShape 45"/>
                <p:cNvSpPr>
                  <a:spLocks noChangeArrowheads="1"/>
                </p:cNvSpPr>
                <p:nvPr/>
              </p:nvSpPr>
              <p:spPr bwMode="auto">
                <a:xfrm>
                  <a:off x="4690" y="602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1" name="AutoShape 46"/>
                <p:cNvSpPr>
                  <a:spLocks noChangeArrowheads="1"/>
                </p:cNvSpPr>
                <p:nvPr/>
              </p:nvSpPr>
              <p:spPr bwMode="auto">
                <a:xfrm>
                  <a:off x="4463" y="616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2" name="AutoShape 47"/>
                <p:cNvSpPr>
                  <a:spLocks noChangeArrowheads="1"/>
                </p:cNvSpPr>
                <p:nvPr/>
              </p:nvSpPr>
              <p:spPr bwMode="auto">
                <a:xfrm>
                  <a:off x="4574" y="610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3" name="AutoShape 48"/>
                <p:cNvSpPr>
                  <a:spLocks noChangeArrowheads="1"/>
                </p:cNvSpPr>
                <p:nvPr/>
              </p:nvSpPr>
              <p:spPr bwMode="auto">
                <a:xfrm>
                  <a:off x="4522" y="5922"/>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4" name="AutoShape 49"/>
                <p:cNvSpPr>
                  <a:spLocks noChangeArrowheads="1"/>
                </p:cNvSpPr>
                <p:nvPr/>
              </p:nvSpPr>
              <p:spPr bwMode="auto">
                <a:xfrm>
                  <a:off x="4416" y="605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5" name="AutoShape 50"/>
                <p:cNvSpPr>
                  <a:spLocks noChangeArrowheads="1"/>
                </p:cNvSpPr>
                <p:nvPr/>
              </p:nvSpPr>
              <p:spPr bwMode="auto">
                <a:xfrm>
                  <a:off x="4612" y="5896"/>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26" name="AutoShape 51"/>
                <p:cNvSpPr>
                  <a:spLocks noChangeArrowheads="1"/>
                </p:cNvSpPr>
                <p:nvPr/>
              </p:nvSpPr>
              <p:spPr bwMode="auto">
                <a:xfrm>
                  <a:off x="4425" y="5974"/>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nvGrpSpPr>
              <p:cNvPr id="24589" name="Group 52"/>
              <p:cNvGrpSpPr>
                <a:grpSpLocks/>
              </p:cNvGrpSpPr>
              <p:nvPr/>
            </p:nvGrpSpPr>
            <p:grpSpPr bwMode="auto">
              <a:xfrm>
                <a:off x="4425" y="6663"/>
                <a:ext cx="417" cy="416"/>
                <a:chOff x="4373" y="6481"/>
                <a:chExt cx="417" cy="416"/>
              </a:xfrm>
            </p:grpSpPr>
            <p:sp>
              <p:nvSpPr>
                <p:cNvPr id="24598" name="AutoShape 53"/>
                <p:cNvSpPr>
                  <a:spLocks noChangeArrowheads="1"/>
                </p:cNvSpPr>
                <p:nvPr/>
              </p:nvSpPr>
              <p:spPr bwMode="auto">
                <a:xfrm>
                  <a:off x="4650" y="6481"/>
                  <a:ext cx="75" cy="78"/>
                </a:xfrm>
                <a:prstGeom prst="flowChartConnector">
                  <a:avLst/>
                </a:prstGeom>
                <a:solidFill>
                  <a:srgbClr val="000000"/>
                </a:solidFill>
                <a:ln w="9525">
                  <a:solidFill>
                    <a:srgbClr val="000000"/>
                  </a:solidFill>
                  <a:round/>
                  <a:headEnd/>
                  <a:tailEnd/>
                </a:ln>
              </p:spPr>
              <p:txBody>
                <a:bodyPr/>
                <a:lstStyle/>
                <a:p>
                  <a:endParaRPr lang="zh-CN" altLang="en-US"/>
                </a:p>
              </p:txBody>
            </p:sp>
            <p:grpSp>
              <p:nvGrpSpPr>
                <p:cNvPr id="24599" name="Group 54"/>
                <p:cNvGrpSpPr>
                  <a:grpSpLocks/>
                </p:cNvGrpSpPr>
                <p:nvPr/>
              </p:nvGrpSpPr>
              <p:grpSpPr bwMode="auto">
                <a:xfrm>
                  <a:off x="4373" y="6507"/>
                  <a:ext cx="417" cy="390"/>
                  <a:chOff x="4386" y="6507"/>
                  <a:chExt cx="417" cy="390"/>
                </a:xfrm>
              </p:grpSpPr>
              <p:sp>
                <p:nvSpPr>
                  <p:cNvPr id="24600" name="AutoShape 55"/>
                  <p:cNvSpPr>
                    <a:spLocks noChangeArrowheads="1"/>
                  </p:cNvSpPr>
                  <p:nvPr/>
                </p:nvSpPr>
                <p:spPr bwMode="auto">
                  <a:xfrm>
                    <a:off x="4690" y="6689"/>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1" name="AutoShape 56"/>
                  <p:cNvSpPr>
                    <a:spLocks noChangeArrowheads="1"/>
                  </p:cNvSpPr>
                  <p:nvPr/>
                </p:nvSpPr>
                <p:spPr bwMode="auto">
                  <a:xfrm>
                    <a:off x="4595" y="6819"/>
                    <a:ext cx="78"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2" name="AutoShape 57"/>
                  <p:cNvSpPr>
                    <a:spLocks noChangeArrowheads="1"/>
                  </p:cNvSpPr>
                  <p:nvPr/>
                </p:nvSpPr>
                <p:spPr bwMode="auto">
                  <a:xfrm>
                    <a:off x="4546" y="6624"/>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3" name="AutoShape 58"/>
                  <p:cNvSpPr>
                    <a:spLocks noChangeArrowheads="1"/>
                  </p:cNvSpPr>
                  <p:nvPr/>
                </p:nvSpPr>
                <p:spPr bwMode="auto">
                  <a:xfrm>
                    <a:off x="4702" y="6780"/>
                    <a:ext cx="77"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4" name="AutoShape 59"/>
                  <p:cNvSpPr>
                    <a:spLocks noChangeArrowheads="1"/>
                  </p:cNvSpPr>
                  <p:nvPr/>
                </p:nvSpPr>
                <p:spPr bwMode="auto">
                  <a:xfrm>
                    <a:off x="4456" y="6728"/>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5" name="AutoShape 60"/>
                  <p:cNvSpPr>
                    <a:spLocks noChangeArrowheads="1"/>
                  </p:cNvSpPr>
                  <p:nvPr/>
                </p:nvSpPr>
                <p:spPr bwMode="auto">
                  <a:xfrm>
                    <a:off x="4636" y="6572"/>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6" name="AutoShape 61"/>
                  <p:cNvSpPr>
                    <a:spLocks noChangeArrowheads="1"/>
                  </p:cNvSpPr>
                  <p:nvPr/>
                </p:nvSpPr>
                <p:spPr bwMode="auto">
                  <a:xfrm>
                    <a:off x="4386" y="6616"/>
                    <a:ext cx="73"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7" name="AutoShape 62"/>
                  <p:cNvSpPr>
                    <a:spLocks noChangeArrowheads="1"/>
                  </p:cNvSpPr>
                  <p:nvPr/>
                </p:nvSpPr>
                <p:spPr bwMode="auto">
                  <a:xfrm>
                    <a:off x="4728" y="6611"/>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8" name="AutoShape 63"/>
                  <p:cNvSpPr>
                    <a:spLocks noChangeArrowheads="1"/>
                  </p:cNvSpPr>
                  <p:nvPr/>
                </p:nvSpPr>
                <p:spPr bwMode="auto">
                  <a:xfrm flipV="1">
                    <a:off x="4474" y="6806"/>
                    <a:ext cx="80"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09" name="AutoShape 64"/>
                  <p:cNvSpPr>
                    <a:spLocks noChangeArrowheads="1"/>
                  </p:cNvSpPr>
                  <p:nvPr/>
                </p:nvSpPr>
                <p:spPr bwMode="auto">
                  <a:xfrm>
                    <a:off x="4612" y="6694"/>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0" name="AutoShape 65"/>
                  <p:cNvSpPr>
                    <a:spLocks noChangeArrowheads="1"/>
                  </p:cNvSpPr>
                  <p:nvPr/>
                </p:nvSpPr>
                <p:spPr bwMode="auto">
                  <a:xfrm>
                    <a:off x="4560" y="6507"/>
                    <a:ext cx="75"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1" name="AutoShape 66"/>
                  <p:cNvSpPr>
                    <a:spLocks noChangeArrowheads="1"/>
                  </p:cNvSpPr>
                  <p:nvPr/>
                </p:nvSpPr>
                <p:spPr bwMode="auto">
                  <a:xfrm>
                    <a:off x="4455" y="6637"/>
                    <a:ext cx="76" cy="7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24612" name="AutoShape 67"/>
                  <p:cNvSpPr>
                    <a:spLocks noChangeArrowheads="1"/>
                  </p:cNvSpPr>
                  <p:nvPr/>
                </p:nvSpPr>
                <p:spPr bwMode="auto">
                  <a:xfrm>
                    <a:off x="4464" y="6559"/>
                    <a:ext cx="78" cy="78"/>
                  </a:xfrm>
                  <a:prstGeom prst="flowChartConnector">
                    <a:avLst/>
                  </a:prstGeom>
                  <a:solidFill>
                    <a:srgbClr val="000000"/>
                  </a:solidFill>
                  <a:ln w="9525">
                    <a:solidFill>
                      <a:srgbClr val="000000"/>
                    </a:solidFill>
                    <a:round/>
                    <a:headEnd/>
                    <a:tailEnd/>
                  </a:ln>
                </p:spPr>
                <p:txBody>
                  <a:bodyPr/>
                  <a:lstStyle/>
                  <a:p>
                    <a:endParaRPr lang="zh-CN" altLang="en-US"/>
                  </a:p>
                </p:txBody>
              </p:sp>
            </p:grpSp>
          </p:grpSp>
          <p:grpSp>
            <p:nvGrpSpPr>
              <p:cNvPr id="24590" name="Group 68"/>
              <p:cNvGrpSpPr>
                <a:grpSpLocks/>
              </p:cNvGrpSpPr>
              <p:nvPr/>
            </p:nvGrpSpPr>
            <p:grpSpPr bwMode="auto">
              <a:xfrm>
                <a:off x="2976" y="5691"/>
                <a:ext cx="2513" cy="1453"/>
                <a:chOff x="2962" y="5691"/>
                <a:chExt cx="2513" cy="1454"/>
              </a:xfrm>
            </p:grpSpPr>
            <p:sp>
              <p:nvSpPr>
                <p:cNvPr id="24595" name="Freeform 69"/>
                <p:cNvSpPr>
                  <a:spLocks/>
                </p:cNvSpPr>
                <p:nvPr/>
              </p:nvSpPr>
              <p:spPr bwMode="auto">
                <a:xfrm>
                  <a:off x="2962" y="5704"/>
                  <a:ext cx="1265" cy="1441"/>
                </a:xfrm>
                <a:custGeom>
                  <a:avLst/>
                  <a:gdLst>
                    <a:gd name="T0" fmla="*/ 821 w 1461"/>
                    <a:gd name="T1" fmla="*/ 156 h 1663"/>
                    <a:gd name="T2" fmla="*/ 715 w 1461"/>
                    <a:gd name="T3" fmla="*/ 71 h 1663"/>
                    <a:gd name="T4" fmla="*/ 614 w 1461"/>
                    <a:gd name="T5" fmla="*/ 24 h 1663"/>
                    <a:gd name="T6" fmla="*/ 506 w 1461"/>
                    <a:gd name="T7" fmla="*/ 3 h 1663"/>
                    <a:gd name="T8" fmla="*/ 425 w 1461"/>
                    <a:gd name="T9" fmla="*/ 3 h 1663"/>
                    <a:gd name="T10" fmla="*/ 327 w 1461"/>
                    <a:gd name="T11" fmla="*/ 29 h 1663"/>
                    <a:gd name="T12" fmla="*/ 226 w 1461"/>
                    <a:gd name="T13" fmla="*/ 66 h 1663"/>
                    <a:gd name="T14" fmla="*/ 134 w 1461"/>
                    <a:gd name="T15" fmla="*/ 143 h 1663"/>
                    <a:gd name="T16" fmla="*/ 67 w 1461"/>
                    <a:gd name="T17" fmla="*/ 224 h 1663"/>
                    <a:gd name="T18" fmla="*/ 29 w 1461"/>
                    <a:gd name="T19" fmla="*/ 317 h 1663"/>
                    <a:gd name="T20" fmla="*/ 3 w 1461"/>
                    <a:gd name="T21" fmla="*/ 426 h 1663"/>
                    <a:gd name="T22" fmla="*/ 3 w 1461"/>
                    <a:gd name="T23" fmla="*/ 529 h 1663"/>
                    <a:gd name="T24" fmla="*/ 29 w 1461"/>
                    <a:gd name="T25" fmla="*/ 621 h 1663"/>
                    <a:gd name="T26" fmla="*/ 75 w 1461"/>
                    <a:gd name="T27" fmla="*/ 723 h 1663"/>
                    <a:gd name="T28" fmla="*/ 130 w 1461"/>
                    <a:gd name="T29" fmla="*/ 790 h 1663"/>
                    <a:gd name="T30" fmla="*/ 181 w 1461"/>
                    <a:gd name="T31" fmla="*/ 835 h 1663"/>
                    <a:gd name="T32" fmla="*/ 257 w 1461"/>
                    <a:gd name="T33" fmla="*/ 879 h 1663"/>
                    <a:gd name="T34" fmla="*/ 332 w 1461"/>
                    <a:gd name="T35" fmla="*/ 912 h 1663"/>
                    <a:gd name="T36" fmla="*/ 446 w 1461"/>
                    <a:gd name="T37" fmla="*/ 934 h 1663"/>
                    <a:gd name="T38" fmla="*/ 513 w 1461"/>
                    <a:gd name="T39" fmla="*/ 934 h 1663"/>
                    <a:gd name="T40" fmla="*/ 602 w 1461"/>
                    <a:gd name="T41" fmla="*/ 920 h 1663"/>
                    <a:gd name="T42" fmla="*/ 703 w 1461"/>
                    <a:gd name="T43" fmla="*/ 884 h 1663"/>
                    <a:gd name="T44" fmla="*/ 816 w 1461"/>
                    <a:gd name="T45" fmla="*/ 807 h 16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61" h="1663">
                      <a:moveTo>
                        <a:pt x="1461" y="277"/>
                      </a:moveTo>
                      <a:cubicBezTo>
                        <a:pt x="1397" y="221"/>
                        <a:pt x="1334" y="166"/>
                        <a:pt x="1273" y="127"/>
                      </a:cubicBezTo>
                      <a:cubicBezTo>
                        <a:pt x="1212" y="88"/>
                        <a:pt x="1155" y="63"/>
                        <a:pt x="1093" y="43"/>
                      </a:cubicBezTo>
                      <a:cubicBezTo>
                        <a:pt x="1031" y="23"/>
                        <a:pt x="955" y="13"/>
                        <a:pt x="899" y="7"/>
                      </a:cubicBezTo>
                      <a:cubicBezTo>
                        <a:pt x="843" y="1"/>
                        <a:pt x="810" y="0"/>
                        <a:pt x="757" y="7"/>
                      </a:cubicBezTo>
                      <a:cubicBezTo>
                        <a:pt x="704" y="14"/>
                        <a:pt x="642" y="34"/>
                        <a:pt x="583" y="52"/>
                      </a:cubicBezTo>
                      <a:cubicBezTo>
                        <a:pt x="524" y="70"/>
                        <a:pt x="460" y="85"/>
                        <a:pt x="403" y="118"/>
                      </a:cubicBezTo>
                      <a:cubicBezTo>
                        <a:pt x="346" y="151"/>
                        <a:pt x="286" y="207"/>
                        <a:pt x="239" y="253"/>
                      </a:cubicBezTo>
                      <a:cubicBezTo>
                        <a:pt x="192" y="299"/>
                        <a:pt x="150" y="346"/>
                        <a:pt x="119" y="397"/>
                      </a:cubicBezTo>
                      <a:cubicBezTo>
                        <a:pt x="88" y="448"/>
                        <a:pt x="70" y="502"/>
                        <a:pt x="51" y="562"/>
                      </a:cubicBezTo>
                      <a:cubicBezTo>
                        <a:pt x="32" y="622"/>
                        <a:pt x="14" y="695"/>
                        <a:pt x="7" y="757"/>
                      </a:cubicBezTo>
                      <a:cubicBezTo>
                        <a:pt x="0" y="819"/>
                        <a:pt x="0" y="879"/>
                        <a:pt x="7" y="937"/>
                      </a:cubicBezTo>
                      <a:cubicBezTo>
                        <a:pt x="14" y="995"/>
                        <a:pt x="30" y="1045"/>
                        <a:pt x="51" y="1102"/>
                      </a:cubicBezTo>
                      <a:cubicBezTo>
                        <a:pt x="72" y="1159"/>
                        <a:pt x="103" y="1232"/>
                        <a:pt x="133" y="1282"/>
                      </a:cubicBezTo>
                      <a:cubicBezTo>
                        <a:pt x="163" y="1332"/>
                        <a:pt x="200" y="1369"/>
                        <a:pt x="231" y="1402"/>
                      </a:cubicBezTo>
                      <a:cubicBezTo>
                        <a:pt x="262" y="1435"/>
                        <a:pt x="283" y="1457"/>
                        <a:pt x="321" y="1483"/>
                      </a:cubicBezTo>
                      <a:cubicBezTo>
                        <a:pt x="359" y="1509"/>
                        <a:pt x="412" y="1535"/>
                        <a:pt x="457" y="1558"/>
                      </a:cubicBezTo>
                      <a:cubicBezTo>
                        <a:pt x="502" y="1581"/>
                        <a:pt x="535" y="1601"/>
                        <a:pt x="591" y="1618"/>
                      </a:cubicBezTo>
                      <a:cubicBezTo>
                        <a:pt x="647" y="1635"/>
                        <a:pt x="739" y="1651"/>
                        <a:pt x="793" y="1657"/>
                      </a:cubicBezTo>
                      <a:cubicBezTo>
                        <a:pt x="847" y="1663"/>
                        <a:pt x="867" y="1661"/>
                        <a:pt x="913" y="1657"/>
                      </a:cubicBezTo>
                      <a:cubicBezTo>
                        <a:pt x="959" y="1653"/>
                        <a:pt x="1015" y="1648"/>
                        <a:pt x="1071" y="1633"/>
                      </a:cubicBezTo>
                      <a:cubicBezTo>
                        <a:pt x="1127" y="1618"/>
                        <a:pt x="1188" y="1600"/>
                        <a:pt x="1251" y="1567"/>
                      </a:cubicBezTo>
                      <a:cubicBezTo>
                        <a:pt x="1314" y="1534"/>
                        <a:pt x="1418" y="1456"/>
                        <a:pt x="1453" y="1432"/>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4596" name="Freeform 70"/>
                <p:cNvSpPr>
                  <a:spLocks/>
                </p:cNvSpPr>
                <p:nvPr/>
              </p:nvSpPr>
              <p:spPr bwMode="auto">
                <a:xfrm flipH="1">
                  <a:off x="4208" y="5691"/>
                  <a:ext cx="1267" cy="1440"/>
                </a:xfrm>
                <a:custGeom>
                  <a:avLst/>
                  <a:gdLst>
                    <a:gd name="T0" fmla="*/ 826 w 1461"/>
                    <a:gd name="T1" fmla="*/ 156 h 1663"/>
                    <a:gd name="T2" fmla="*/ 720 w 1461"/>
                    <a:gd name="T3" fmla="*/ 71 h 1663"/>
                    <a:gd name="T4" fmla="*/ 618 w 1461"/>
                    <a:gd name="T5" fmla="*/ 24 h 1663"/>
                    <a:gd name="T6" fmla="*/ 508 w 1461"/>
                    <a:gd name="T7" fmla="*/ 3 h 1663"/>
                    <a:gd name="T8" fmla="*/ 428 w 1461"/>
                    <a:gd name="T9" fmla="*/ 3 h 1663"/>
                    <a:gd name="T10" fmla="*/ 330 w 1461"/>
                    <a:gd name="T11" fmla="*/ 29 h 1663"/>
                    <a:gd name="T12" fmla="*/ 228 w 1461"/>
                    <a:gd name="T13" fmla="*/ 66 h 1663"/>
                    <a:gd name="T14" fmla="*/ 135 w 1461"/>
                    <a:gd name="T15" fmla="*/ 143 h 1663"/>
                    <a:gd name="T16" fmla="*/ 67 w 1461"/>
                    <a:gd name="T17" fmla="*/ 223 h 1663"/>
                    <a:gd name="T18" fmla="*/ 29 w 1461"/>
                    <a:gd name="T19" fmla="*/ 316 h 1663"/>
                    <a:gd name="T20" fmla="*/ 3 w 1461"/>
                    <a:gd name="T21" fmla="*/ 425 h 1663"/>
                    <a:gd name="T22" fmla="*/ 3 w 1461"/>
                    <a:gd name="T23" fmla="*/ 526 h 1663"/>
                    <a:gd name="T24" fmla="*/ 29 w 1461"/>
                    <a:gd name="T25" fmla="*/ 619 h 1663"/>
                    <a:gd name="T26" fmla="*/ 75 w 1461"/>
                    <a:gd name="T27" fmla="*/ 720 h 1663"/>
                    <a:gd name="T28" fmla="*/ 130 w 1461"/>
                    <a:gd name="T29" fmla="*/ 788 h 1663"/>
                    <a:gd name="T30" fmla="*/ 181 w 1461"/>
                    <a:gd name="T31" fmla="*/ 834 h 1663"/>
                    <a:gd name="T32" fmla="*/ 258 w 1461"/>
                    <a:gd name="T33" fmla="*/ 875 h 1663"/>
                    <a:gd name="T34" fmla="*/ 335 w 1461"/>
                    <a:gd name="T35" fmla="*/ 909 h 1663"/>
                    <a:gd name="T36" fmla="*/ 449 w 1461"/>
                    <a:gd name="T37" fmla="*/ 932 h 1663"/>
                    <a:gd name="T38" fmla="*/ 517 w 1461"/>
                    <a:gd name="T39" fmla="*/ 932 h 1663"/>
                    <a:gd name="T40" fmla="*/ 606 w 1461"/>
                    <a:gd name="T41" fmla="*/ 918 h 1663"/>
                    <a:gd name="T42" fmla="*/ 708 w 1461"/>
                    <a:gd name="T43" fmla="*/ 881 h 1663"/>
                    <a:gd name="T44" fmla="*/ 822 w 1461"/>
                    <a:gd name="T45" fmla="*/ 805 h 16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61" h="1663">
                      <a:moveTo>
                        <a:pt x="1461" y="277"/>
                      </a:moveTo>
                      <a:cubicBezTo>
                        <a:pt x="1397" y="221"/>
                        <a:pt x="1334" y="166"/>
                        <a:pt x="1273" y="127"/>
                      </a:cubicBezTo>
                      <a:cubicBezTo>
                        <a:pt x="1212" y="88"/>
                        <a:pt x="1155" y="63"/>
                        <a:pt x="1093" y="43"/>
                      </a:cubicBezTo>
                      <a:cubicBezTo>
                        <a:pt x="1031" y="23"/>
                        <a:pt x="955" y="13"/>
                        <a:pt x="899" y="7"/>
                      </a:cubicBezTo>
                      <a:cubicBezTo>
                        <a:pt x="843" y="1"/>
                        <a:pt x="810" y="0"/>
                        <a:pt x="757" y="7"/>
                      </a:cubicBezTo>
                      <a:cubicBezTo>
                        <a:pt x="704" y="14"/>
                        <a:pt x="642" y="34"/>
                        <a:pt x="583" y="52"/>
                      </a:cubicBezTo>
                      <a:cubicBezTo>
                        <a:pt x="524" y="70"/>
                        <a:pt x="460" y="85"/>
                        <a:pt x="403" y="118"/>
                      </a:cubicBezTo>
                      <a:cubicBezTo>
                        <a:pt x="346" y="151"/>
                        <a:pt x="286" y="207"/>
                        <a:pt x="239" y="253"/>
                      </a:cubicBezTo>
                      <a:cubicBezTo>
                        <a:pt x="192" y="299"/>
                        <a:pt x="150" y="346"/>
                        <a:pt x="119" y="397"/>
                      </a:cubicBezTo>
                      <a:cubicBezTo>
                        <a:pt x="88" y="448"/>
                        <a:pt x="70" y="502"/>
                        <a:pt x="51" y="562"/>
                      </a:cubicBezTo>
                      <a:cubicBezTo>
                        <a:pt x="32" y="622"/>
                        <a:pt x="14" y="695"/>
                        <a:pt x="7" y="757"/>
                      </a:cubicBezTo>
                      <a:cubicBezTo>
                        <a:pt x="0" y="819"/>
                        <a:pt x="0" y="879"/>
                        <a:pt x="7" y="937"/>
                      </a:cubicBezTo>
                      <a:cubicBezTo>
                        <a:pt x="14" y="995"/>
                        <a:pt x="30" y="1045"/>
                        <a:pt x="51" y="1102"/>
                      </a:cubicBezTo>
                      <a:cubicBezTo>
                        <a:pt x="72" y="1159"/>
                        <a:pt x="103" y="1232"/>
                        <a:pt x="133" y="1282"/>
                      </a:cubicBezTo>
                      <a:cubicBezTo>
                        <a:pt x="163" y="1332"/>
                        <a:pt x="200" y="1369"/>
                        <a:pt x="231" y="1402"/>
                      </a:cubicBezTo>
                      <a:cubicBezTo>
                        <a:pt x="262" y="1435"/>
                        <a:pt x="283" y="1457"/>
                        <a:pt x="321" y="1483"/>
                      </a:cubicBezTo>
                      <a:cubicBezTo>
                        <a:pt x="359" y="1509"/>
                        <a:pt x="412" y="1535"/>
                        <a:pt x="457" y="1558"/>
                      </a:cubicBezTo>
                      <a:cubicBezTo>
                        <a:pt x="502" y="1581"/>
                        <a:pt x="535" y="1601"/>
                        <a:pt x="591" y="1618"/>
                      </a:cubicBezTo>
                      <a:cubicBezTo>
                        <a:pt x="647" y="1635"/>
                        <a:pt x="739" y="1651"/>
                        <a:pt x="793" y="1657"/>
                      </a:cubicBezTo>
                      <a:cubicBezTo>
                        <a:pt x="847" y="1663"/>
                        <a:pt x="867" y="1661"/>
                        <a:pt x="913" y="1657"/>
                      </a:cubicBezTo>
                      <a:cubicBezTo>
                        <a:pt x="959" y="1653"/>
                        <a:pt x="1015" y="1648"/>
                        <a:pt x="1071" y="1633"/>
                      </a:cubicBezTo>
                      <a:cubicBezTo>
                        <a:pt x="1127" y="1618"/>
                        <a:pt x="1188" y="1600"/>
                        <a:pt x="1251" y="1567"/>
                      </a:cubicBezTo>
                      <a:cubicBezTo>
                        <a:pt x="1314" y="1534"/>
                        <a:pt x="1418" y="1456"/>
                        <a:pt x="1453" y="1432"/>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4597" name="Line 71"/>
                <p:cNvSpPr>
                  <a:spLocks noChangeShapeType="1"/>
                </p:cNvSpPr>
                <p:nvPr/>
              </p:nvSpPr>
              <p:spPr bwMode="auto">
                <a:xfrm>
                  <a:off x="4210" y="5922"/>
                  <a:ext cx="2" cy="102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4591" name="Line 72"/>
              <p:cNvSpPr>
                <a:spLocks noChangeShapeType="1"/>
              </p:cNvSpPr>
              <p:nvPr/>
            </p:nvSpPr>
            <p:spPr bwMode="auto">
              <a:xfrm flipV="1">
                <a:off x="4650" y="6416"/>
                <a:ext cx="847" cy="7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2" name="Line 73"/>
              <p:cNvSpPr>
                <a:spLocks noChangeShapeType="1"/>
              </p:cNvSpPr>
              <p:nvPr/>
            </p:nvSpPr>
            <p:spPr bwMode="auto">
              <a:xfrm flipH="1">
                <a:off x="3024" y="6507"/>
                <a:ext cx="728" cy="16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93" name="Text Box 74"/>
              <p:cNvSpPr txBox="1">
                <a:spLocks noChangeArrowheads="1"/>
              </p:cNvSpPr>
              <p:nvPr/>
            </p:nvSpPr>
            <p:spPr bwMode="auto">
              <a:xfrm>
                <a:off x="5023" y="6172"/>
                <a:ext cx="267" cy="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spAutoFit/>
              </a:bodyPr>
              <a:lstStyle>
                <a:lvl1pPr indent="3048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pPr>
                <a:endParaRPr lang="zh-CN" altLang="zh-CN" sz="2800" b="1">
                  <a:solidFill>
                    <a:srgbClr val="000000"/>
                  </a:solidFill>
                </a:endParaRPr>
              </a:p>
            </p:txBody>
          </p:sp>
          <p:sp>
            <p:nvSpPr>
              <p:cNvPr id="24594" name="Text Box 75"/>
              <p:cNvSpPr txBox="1">
                <a:spLocks noChangeArrowheads="1"/>
              </p:cNvSpPr>
              <p:nvPr/>
            </p:nvSpPr>
            <p:spPr bwMode="auto">
              <a:xfrm>
                <a:off x="3220" y="6299"/>
                <a:ext cx="267" cy="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spAutoFit/>
              </a:bodyPr>
              <a:lstStyle>
                <a:lvl1pPr indent="3048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pPr>
                <a:endParaRPr lang="zh-CN" altLang="zh-CN" sz="2800" b="1">
                  <a:solidFill>
                    <a:srgbClr val="000000"/>
                  </a:solidFill>
                </a:endParaRPr>
              </a:p>
            </p:txBody>
          </p:sp>
        </p:grpSp>
        <p:graphicFrame>
          <p:nvGraphicFramePr>
            <p:cNvPr id="24584" name="Object 151"/>
            <p:cNvGraphicFramePr>
              <a:graphicFrameLocks noChangeAspect="1"/>
            </p:cNvGraphicFramePr>
            <p:nvPr/>
          </p:nvGraphicFramePr>
          <p:xfrm>
            <a:off x="528" y="2727"/>
            <a:ext cx="157" cy="226"/>
          </p:xfrm>
          <a:graphic>
            <a:graphicData uri="http://schemas.openxmlformats.org/presentationml/2006/ole">
              <mc:AlternateContent xmlns:mc="http://schemas.openxmlformats.org/markup-compatibility/2006">
                <mc:Choice xmlns:v="urn:schemas-microsoft-com:vml" Requires="v">
                  <p:oleObj spid="_x0000_s24824" name="公式" r:id="rId5" imgW="152268" imgH="215713" progId="Equation.3">
                    <p:embed/>
                  </p:oleObj>
                </mc:Choice>
                <mc:Fallback>
                  <p:oleObj name="公式" r:id="rId5" imgW="152268" imgH="215713" progId="Equation.3">
                    <p:embed/>
                    <p:pic>
                      <p:nvPicPr>
                        <p:cNvPr id="0" name="Object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727"/>
                          <a:ext cx="157" cy="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4585" name="Object 153"/>
            <p:cNvGraphicFramePr>
              <a:graphicFrameLocks noChangeAspect="1"/>
            </p:cNvGraphicFramePr>
            <p:nvPr/>
          </p:nvGraphicFramePr>
          <p:xfrm>
            <a:off x="1832" y="2613"/>
            <a:ext cx="158" cy="227"/>
          </p:xfrm>
          <a:graphic>
            <a:graphicData uri="http://schemas.openxmlformats.org/presentationml/2006/ole">
              <mc:AlternateContent xmlns:mc="http://schemas.openxmlformats.org/markup-compatibility/2006">
                <mc:Choice xmlns:v="urn:schemas-microsoft-com:vml" Requires="v">
                  <p:oleObj spid="_x0000_s24825" name="公式" r:id="rId7" imgW="152268" imgH="215713" progId="Equation.3">
                    <p:embed/>
                  </p:oleObj>
                </mc:Choice>
                <mc:Fallback>
                  <p:oleObj name="公式" r:id="rId7" imgW="152268" imgH="215713" progId="Equation.3">
                    <p:embed/>
                    <p:pic>
                      <p:nvPicPr>
                        <p:cNvPr id="0" name="Object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2" y="2613"/>
                          <a:ext cx="158"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24582" name="Rectangle 160"/>
          <p:cNvSpPr>
            <a:spLocks noChangeArrowheads="1"/>
          </p:cNvSpPr>
          <p:nvPr/>
        </p:nvSpPr>
        <p:spPr bwMode="auto">
          <a:xfrm>
            <a:off x="454025" y="487363"/>
            <a:ext cx="16843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en-US" altLang="zh-CN" sz="2400" b="1"/>
              <a:t>4</a:t>
            </a:r>
            <a:r>
              <a:rPr lang="zh-CN" altLang="en-US" sz="2400" b="1"/>
              <a:t>．算法讨论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3101"/>
                                        </p:tgtEl>
                                        <p:attrNameLst>
                                          <p:attrName>style.visibility</p:attrName>
                                        </p:attrNameLst>
                                      </p:cBhvr>
                                      <p:to>
                                        <p:strVal val="visible"/>
                                      </p:to>
                                    </p:set>
                                    <p:anim calcmode="lin" valueType="num">
                                      <p:cBhvr>
                                        <p:cTn id="7" dur="1000" fill="hold"/>
                                        <p:tgtEl>
                                          <p:spTgt spid="83101"/>
                                        </p:tgtEl>
                                        <p:attrNameLst>
                                          <p:attrName>ppt_x</p:attrName>
                                        </p:attrNameLst>
                                      </p:cBhvr>
                                      <p:tavLst>
                                        <p:tav tm="0">
                                          <p:val>
                                            <p:strVal val="#ppt_x-.2"/>
                                          </p:val>
                                        </p:tav>
                                        <p:tav tm="100000">
                                          <p:val>
                                            <p:strVal val="#ppt_x"/>
                                          </p:val>
                                        </p:tav>
                                      </p:tavLst>
                                    </p:anim>
                                    <p:anim calcmode="lin" valueType="num">
                                      <p:cBhvr>
                                        <p:cTn id="8" dur="1000" fill="hold"/>
                                        <p:tgtEl>
                                          <p:spTgt spid="83101"/>
                                        </p:tgtEl>
                                        <p:attrNameLst>
                                          <p:attrName>ppt_y</p:attrName>
                                        </p:attrNameLst>
                                      </p:cBhvr>
                                      <p:tavLst>
                                        <p:tav tm="0">
                                          <p:val>
                                            <p:strVal val="#ppt_y"/>
                                          </p:val>
                                        </p:tav>
                                        <p:tav tm="100000">
                                          <p:val>
                                            <p:strVal val="#ppt_y"/>
                                          </p:val>
                                        </p:tav>
                                      </p:tavLst>
                                    </p:anim>
                                    <p:animEffect transition="in" filter="wipe(right)" prLst="gradientSize: 0.1">
                                      <p:cBhvr>
                                        <p:cTn id="9" dur="1000"/>
                                        <p:tgtEl>
                                          <p:spTgt spid="8310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83102"/>
                                        </p:tgtEl>
                                        <p:attrNameLst>
                                          <p:attrName>style.visibility</p:attrName>
                                        </p:attrNameLst>
                                      </p:cBhvr>
                                      <p:to>
                                        <p:strVal val="visible"/>
                                      </p:to>
                                    </p:set>
                                    <p:animEffect transition="in" filter="fade">
                                      <p:cBhvr>
                                        <p:cTn id="14" dur="500"/>
                                        <p:tgtEl>
                                          <p:spTgt spid="8310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iterate type="lt">
                                    <p:tmPct val="0"/>
                                  </p:iterate>
                                  <p:childTnLst>
                                    <p:set>
                                      <p:cBhvr>
                                        <p:cTn id="18" dur="1" fill="hold">
                                          <p:stCondLst>
                                            <p:cond delay="0"/>
                                          </p:stCondLst>
                                        </p:cTn>
                                        <p:tgtEl>
                                          <p:spTgt spid="83103"/>
                                        </p:tgtEl>
                                        <p:attrNameLst>
                                          <p:attrName>style.visibility</p:attrName>
                                        </p:attrNameLst>
                                      </p:cBhvr>
                                      <p:to>
                                        <p:strVal val="visible"/>
                                      </p:to>
                                    </p:set>
                                    <p:anim calcmode="lin" valueType="num">
                                      <p:cBhvr>
                                        <p:cTn id="19" dur="1000" fill="hold"/>
                                        <p:tgtEl>
                                          <p:spTgt spid="83103"/>
                                        </p:tgtEl>
                                        <p:attrNameLst>
                                          <p:attrName>ppt_x</p:attrName>
                                        </p:attrNameLst>
                                      </p:cBhvr>
                                      <p:tavLst>
                                        <p:tav tm="0">
                                          <p:val>
                                            <p:strVal val="#ppt_x-.2"/>
                                          </p:val>
                                        </p:tav>
                                        <p:tav tm="100000">
                                          <p:val>
                                            <p:strVal val="#ppt_x"/>
                                          </p:val>
                                        </p:tav>
                                      </p:tavLst>
                                    </p:anim>
                                    <p:anim calcmode="lin" valueType="num">
                                      <p:cBhvr>
                                        <p:cTn id="20" dur="1000" fill="hold"/>
                                        <p:tgtEl>
                                          <p:spTgt spid="8310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3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76250" y="503238"/>
            <a:ext cx="6613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sz="2400" b="1"/>
              <a:t>2.3.2  </a:t>
            </a:r>
            <a:r>
              <a:rPr lang="zh-CN" altLang="en-US" sz="2400" b="1"/>
              <a:t>最大最小距离算法（小中取大距离算法 ） </a:t>
            </a:r>
          </a:p>
        </p:txBody>
      </p:sp>
      <p:grpSp>
        <p:nvGrpSpPr>
          <p:cNvPr id="25603" name="Group 52"/>
          <p:cNvGrpSpPr>
            <a:grpSpLocks/>
          </p:cNvGrpSpPr>
          <p:nvPr/>
        </p:nvGrpSpPr>
        <p:grpSpPr bwMode="auto">
          <a:xfrm>
            <a:off x="476250" y="1055282"/>
            <a:ext cx="7875587" cy="1033463"/>
            <a:chOff x="303" y="658"/>
            <a:chExt cx="4961" cy="651"/>
          </a:xfrm>
        </p:grpSpPr>
        <p:sp>
          <p:nvSpPr>
            <p:cNvPr id="25613" name="Rectangle 7"/>
            <p:cNvSpPr>
              <a:spLocks noChangeArrowheads="1"/>
            </p:cNvSpPr>
            <p:nvPr/>
          </p:nvSpPr>
          <p:spPr bwMode="auto">
            <a:xfrm>
              <a:off x="303" y="658"/>
              <a:ext cx="4961" cy="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b="1" dirty="0">
                  <a:cs typeface="Times New Roman" pitchFamily="18" charset="0"/>
                </a:rPr>
                <a:t>1.  </a:t>
              </a:r>
              <a:r>
                <a:rPr lang="zh-CN" altLang="en-US" sz="2400" b="1" dirty="0">
                  <a:cs typeface="Times New Roman" pitchFamily="18" charset="0"/>
                </a:rPr>
                <a:t>问题：</a:t>
              </a:r>
              <a:r>
                <a:rPr lang="zh-CN" altLang="en-US" sz="2400" dirty="0">
                  <a:cs typeface="Times New Roman" pitchFamily="18" charset="0"/>
                </a:rPr>
                <a:t>已知</a:t>
              </a:r>
              <a:r>
                <a:rPr lang="en-US" altLang="zh-CN" sz="2400" i="1" dirty="0">
                  <a:cs typeface="Times New Roman" pitchFamily="18" charset="0"/>
                </a:rPr>
                <a:t>N</a:t>
              </a:r>
              <a:r>
                <a:rPr lang="zh-CN" altLang="en-US" sz="2400" dirty="0">
                  <a:cs typeface="Times New Roman" pitchFamily="18" charset="0"/>
                </a:rPr>
                <a:t>个待分类的模式                             </a:t>
              </a:r>
              <a:r>
                <a:rPr lang="zh-CN" altLang="en-US" sz="2400" dirty="0"/>
                <a:t>，</a:t>
              </a:r>
            </a:p>
            <a:p>
              <a:pPr>
                <a:lnSpc>
                  <a:spcPct val="130000"/>
                </a:lnSpc>
              </a:pPr>
              <a:r>
                <a:rPr lang="zh-CN" altLang="en-US" sz="2400" dirty="0"/>
                <a:t>      </a:t>
              </a:r>
              <a:r>
                <a:rPr lang="en-US" altLang="zh-CN" sz="2400" dirty="0"/>
                <a:t> </a:t>
              </a:r>
              <a:r>
                <a:rPr lang="zh-CN" altLang="en-US" sz="2400" dirty="0"/>
                <a:t>分类到聚类中心               对应的类别中 。</a:t>
              </a:r>
            </a:p>
          </p:txBody>
        </p:sp>
        <p:graphicFrame>
          <p:nvGraphicFramePr>
            <p:cNvPr id="25614" name="Object 6"/>
            <p:cNvGraphicFramePr>
              <a:graphicFrameLocks noChangeAspect="1"/>
            </p:cNvGraphicFramePr>
            <p:nvPr/>
          </p:nvGraphicFramePr>
          <p:xfrm>
            <a:off x="3040" y="749"/>
            <a:ext cx="1342" cy="288"/>
          </p:xfrm>
          <a:graphic>
            <a:graphicData uri="http://schemas.openxmlformats.org/presentationml/2006/ole">
              <mc:AlternateContent xmlns:mc="http://schemas.openxmlformats.org/markup-compatibility/2006">
                <mc:Choice xmlns:v="urn:schemas-microsoft-com:vml" Requires="v">
                  <p:oleObj spid="_x0000_s25749" name="公式" r:id="rId3" imgW="1066800" imgH="228600" progId="Equation.3">
                    <p:embed/>
                  </p:oleObj>
                </mc:Choice>
                <mc:Fallback>
                  <p:oleObj name="公式" r:id="rId3" imgW="10668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 y="749"/>
                          <a:ext cx="13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5615" name="Object 5"/>
            <p:cNvGraphicFramePr>
              <a:graphicFrameLocks noChangeAspect="1"/>
            </p:cNvGraphicFramePr>
            <p:nvPr>
              <p:extLst>
                <p:ext uri="{D42A27DB-BD31-4B8C-83A1-F6EECF244321}">
                  <p14:modId xmlns:p14="http://schemas.microsoft.com/office/powerpoint/2010/main" val="2907556499"/>
                </p:ext>
              </p:extLst>
            </p:nvPr>
          </p:nvGraphicFramePr>
          <p:xfrm>
            <a:off x="2080" y="1030"/>
            <a:ext cx="782" cy="272"/>
          </p:xfrm>
          <a:graphic>
            <a:graphicData uri="http://schemas.openxmlformats.org/presentationml/2006/ole">
              <mc:AlternateContent xmlns:mc="http://schemas.openxmlformats.org/markup-compatibility/2006">
                <mc:Choice xmlns:v="urn:schemas-microsoft-com:vml" Requires="v">
                  <p:oleObj spid="_x0000_s25750" name="公式" r:id="rId5" imgW="609336" imgH="215806" progId="Equation.3">
                    <p:embed/>
                  </p:oleObj>
                </mc:Choice>
                <mc:Fallback>
                  <p:oleObj name="公式" r:id="rId5" imgW="609336"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0" y="1030"/>
                          <a:ext cx="782"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83979" name="Rectangle 11"/>
          <p:cNvSpPr>
            <a:spLocks noChangeArrowheads="1"/>
          </p:cNvSpPr>
          <p:nvPr/>
        </p:nvSpPr>
        <p:spPr bwMode="auto">
          <a:xfrm>
            <a:off x="523875" y="2333625"/>
            <a:ext cx="21177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b="1"/>
              <a:t>2.  </a:t>
            </a:r>
            <a:r>
              <a:rPr lang="zh-CN" altLang="en-US" sz="2400" b="1"/>
              <a:t>算法描述</a:t>
            </a:r>
          </a:p>
        </p:txBody>
      </p:sp>
      <p:sp>
        <p:nvSpPr>
          <p:cNvPr id="83981" name="Rectangle 13"/>
          <p:cNvSpPr>
            <a:spLocks noChangeArrowheads="1"/>
          </p:cNvSpPr>
          <p:nvPr/>
        </p:nvSpPr>
        <p:spPr bwMode="auto">
          <a:xfrm>
            <a:off x="493713" y="3098800"/>
            <a:ext cx="83264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a:latin typeface="宋体" pitchFamily="2" charset="-122"/>
                <a:cs typeface="Times New Roman" pitchFamily="18" charset="0"/>
              </a:rPr>
              <a:t>① </a:t>
            </a:r>
            <a:r>
              <a:rPr lang="zh-CN" altLang="en-US" sz="2400">
                <a:cs typeface="Times New Roman" pitchFamily="18" charset="0"/>
              </a:rPr>
              <a:t>选任意一模式样本做为第一聚类中心</a:t>
            </a:r>
            <a:r>
              <a:rPr lang="en-US" altLang="zh-CN" sz="2400" b="1" i="1">
                <a:cs typeface="Times New Roman" pitchFamily="18" charset="0"/>
              </a:rPr>
              <a:t>Z</a:t>
            </a:r>
            <a:r>
              <a:rPr lang="en-US" altLang="zh-CN" sz="2400" baseline="-25000">
                <a:cs typeface="Times New Roman" pitchFamily="18" charset="0"/>
              </a:rPr>
              <a:t>1</a:t>
            </a:r>
            <a:r>
              <a:rPr lang="zh-CN" altLang="en-US" sz="2400">
                <a:cs typeface="Times New Roman" pitchFamily="18" charset="0"/>
              </a:rPr>
              <a:t>。</a:t>
            </a:r>
            <a:endParaRPr lang="zh-CN" altLang="en-US" sz="2400"/>
          </a:p>
        </p:txBody>
      </p:sp>
      <p:sp>
        <p:nvSpPr>
          <p:cNvPr id="83986" name="Rectangle 18"/>
          <p:cNvSpPr>
            <a:spLocks noChangeArrowheads="1"/>
          </p:cNvSpPr>
          <p:nvPr/>
        </p:nvSpPr>
        <p:spPr bwMode="auto">
          <a:xfrm>
            <a:off x="469900" y="3663950"/>
            <a:ext cx="7962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a:cs typeface="Times New Roman" pitchFamily="18" charset="0"/>
              </a:rPr>
              <a:t>②  </a:t>
            </a:r>
            <a:r>
              <a:rPr lang="zh-CN" altLang="en-US" sz="2400">
                <a:cs typeface="Times New Roman" pitchFamily="18" charset="0"/>
              </a:rPr>
              <a:t>选择离</a:t>
            </a:r>
            <a:r>
              <a:rPr lang="en-US" altLang="zh-CN" sz="2400" b="1" i="1"/>
              <a:t>Z</a:t>
            </a:r>
            <a:r>
              <a:rPr lang="en-US" altLang="zh-CN" sz="2400" baseline="-25000"/>
              <a:t>1</a:t>
            </a:r>
            <a:r>
              <a:rPr lang="zh-CN" altLang="en-US" sz="2400"/>
              <a:t>距离最远的样本作为第二聚类中心</a:t>
            </a:r>
            <a:r>
              <a:rPr lang="en-US" altLang="zh-CN" sz="2400" b="1" i="1"/>
              <a:t>Z</a:t>
            </a:r>
            <a:r>
              <a:rPr lang="en-US" altLang="zh-CN" sz="2400" baseline="-25000"/>
              <a:t>2</a:t>
            </a:r>
            <a:r>
              <a:rPr lang="zh-CN" altLang="en-US" sz="2400"/>
              <a:t>。</a:t>
            </a:r>
          </a:p>
        </p:txBody>
      </p:sp>
      <p:sp>
        <p:nvSpPr>
          <p:cNvPr id="83991" name="Rectangle 23"/>
          <p:cNvSpPr>
            <a:spLocks noChangeArrowheads="1"/>
          </p:cNvSpPr>
          <p:nvPr/>
        </p:nvSpPr>
        <p:spPr bwMode="auto">
          <a:xfrm>
            <a:off x="493713" y="4116388"/>
            <a:ext cx="8621712"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a:cs typeface="Times New Roman" pitchFamily="18" charset="0"/>
              </a:rPr>
              <a:t>③  </a:t>
            </a:r>
            <a:r>
              <a:rPr lang="zh-CN" altLang="en-US" sz="2400">
                <a:cs typeface="Times New Roman" pitchFamily="18" charset="0"/>
              </a:rPr>
              <a:t>逐个计算各模式样本与</a:t>
            </a:r>
            <a:r>
              <a:rPr lang="zh-CN" altLang="en-US" sz="2400"/>
              <a:t>已确定的所有聚类中心之间的距离，并选出其中的最小距离。例当聚类中心数</a:t>
            </a:r>
            <a:r>
              <a:rPr lang="en-US" altLang="zh-CN" sz="2400" i="1"/>
              <a:t>k</a:t>
            </a:r>
            <a:r>
              <a:rPr lang="en-US" altLang="zh-CN" sz="2400"/>
              <a:t>=2</a:t>
            </a:r>
            <a:r>
              <a:rPr lang="zh-CN" altLang="en-US" sz="2400"/>
              <a:t>时，计算</a:t>
            </a:r>
          </a:p>
        </p:txBody>
      </p:sp>
      <p:graphicFrame>
        <p:nvGraphicFramePr>
          <p:cNvPr id="83995" name="Object 27"/>
          <p:cNvGraphicFramePr>
            <a:graphicFrameLocks noChangeAspect="1"/>
          </p:cNvGraphicFramePr>
          <p:nvPr/>
        </p:nvGraphicFramePr>
        <p:xfrm>
          <a:off x="1211263" y="5289550"/>
          <a:ext cx="1597025" cy="509588"/>
        </p:xfrm>
        <a:graphic>
          <a:graphicData uri="http://schemas.openxmlformats.org/presentationml/2006/ole">
            <mc:AlternateContent xmlns:mc="http://schemas.openxmlformats.org/markup-compatibility/2006">
              <mc:Choice xmlns:v="urn:schemas-microsoft-com:vml" Requires="v">
                <p:oleObj spid="_x0000_s25751" name="公式" r:id="rId7" imgW="926698" imgH="253890" progId="Equation.3">
                  <p:embed/>
                </p:oleObj>
              </mc:Choice>
              <mc:Fallback>
                <p:oleObj name="公式" r:id="rId7" imgW="926698" imgH="25389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263" y="5289550"/>
                        <a:ext cx="1597025"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83994" name="Object 26"/>
          <p:cNvGraphicFramePr>
            <a:graphicFrameLocks noChangeAspect="1"/>
          </p:cNvGraphicFramePr>
          <p:nvPr/>
        </p:nvGraphicFramePr>
        <p:xfrm>
          <a:off x="3813175" y="5286375"/>
          <a:ext cx="1590675" cy="498475"/>
        </p:xfrm>
        <a:graphic>
          <a:graphicData uri="http://schemas.openxmlformats.org/presentationml/2006/ole">
            <mc:AlternateContent xmlns:mc="http://schemas.openxmlformats.org/markup-compatibility/2006">
              <mc:Choice xmlns:v="urn:schemas-microsoft-com:vml" Requires="v">
                <p:oleObj spid="_x0000_s25752" name="公式" r:id="rId9" imgW="965200" imgH="254000" progId="Equation.3">
                  <p:embed/>
                </p:oleObj>
              </mc:Choice>
              <mc:Fallback>
                <p:oleObj name="公式" r:id="rId9" imgW="965200" imgH="2540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3175" y="5286375"/>
                        <a:ext cx="1590675"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84018" name="Group 50"/>
          <p:cNvGrpSpPr>
            <a:grpSpLocks/>
          </p:cNvGrpSpPr>
          <p:nvPr/>
        </p:nvGrpSpPr>
        <p:grpSpPr bwMode="auto">
          <a:xfrm>
            <a:off x="954088" y="5892800"/>
            <a:ext cx="6307137" cy="457200"/>
            <a:chOff x="664" y="3694"/>
            <a:chExt cx="3973" cy="288"/>
          </a:xfrm>
        </p:grpSpPr>
        <p:sp>
          <p:nvSpPr>
            <p:cNvPr id="25611" name="Rectangle 30"/>
            <p:cNvSpPr>
              <a:spLocks noChangeArrowheads="1"/>
            </p:cNvSpPr>
            <p:nvPr/>
          </p:nvSpPr>
          <p:spPr bwMode="auto">
            <a:xfrm>
              <a:off x="664" y="3694"/>
              <a:ext cx="250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indent="152400"/>
              <a:r>
                <a:rPr lang="en-US" altLang="zh-CN" sz="2400">
                  <a:cs typeface="Times New Roman" pitchFamily="18" charset="0"/>
                </a:rPr>
                <a:t>min( </a:t>
              </a:r>
              <a:r>
                <a:rPr lang="en-US" altLang="zh-CN" sz="2400" i="1">
                  <a:cs typeface="Times New Roman" pitchFamily="18" charset="0"/>
                </a:rPr>
                <a:t>D</a:t>
              </a:r>
              <a:r>
                <a:rPr lang="en-US" altLang="zh-CN" sz="2400" i="1" baseline="-25000">
                  <a:cs typeface="Times New Roman" pitchFamily="18" charset="0"/>
                </a:rPr>
                <a:t>i</a:t>
              </a:r>
              <a:r>
                <a:rPr lang="en-US" altLang="zh-CN" sz="2400" baseline="-25000">
                  <a:cs typeface="Times New Roman" pitchFamily="18" charset="0"/>
                </a:rPr>
                <a:t>1</a:t>
              </a:r>
              <a:r>
                <a:rPr lang="en-US" altLang="zh-CN" sz="2400">
                  <a:cs typeface="Times New Roman" pitchFamily="18" charset="0"/>
                </a:rPr>
                <a:t> , </a:t>
              </a:r>
              <a:r>
                <a:rPr lang="en-US" altLang="zh-CN" sz="2400" i="1">
                  <a:cs typeface="Times New Roman" pitchFamily="18" charset="0"/>
                </a:rPr>
                <a:t>D</a:t>
              </a:r>
              <a:r>
                <a:rPr lang="en-US" altLang="zh-CN" sz="2400" i="1" baseline="-25000">
                  <a:cs typeface="Times New Roman" pitchFamily="18" charset="0"/>
                </a:rPr>
                <a:t>i</a:t>
              </a:r>
              <a:r>
                <a:rPr lang="en-US" altLang="zh-CN" sz="2400" baseline="-25000">
                  <a:cs typeface="Times New Roman" pitchFamily="18" charset="0"/>
                </a:rPr>
                <a:t>2</a:t>
              </a:r>
              <a:r>
                <a:rPr lang="en-US" altLang="zh-CN" sz="2400">
                  <a:cs typeface="Times New Roman" pitchFamily="18" charset="0"/>
                </a:rPr>
                <a:t> </a:t>
              </a:r>
              <a:r>
                <a:rPr lang="en-US" altLang="zh-CN" sz="2400"/>
                <a:t>)</a:t>
              </a:r>
              <a:r>
                <a:rPr lang="zh-CN" altLang="en-US" sz="2400"/>
                <a:t>，</a:t>
              </a:r>
              <a:r>
                <a:rPr lang="en-US" altLang="zh-CN" sz="2400" i="1"/>
                <a:t>i</a:t>
              </a:r>
              <a:r>
                <a:rPr lang="en-US" altLang="zh-CN" sz="2400"/>
                <a:t>=1</a:t>
              </a:r>
              <a:r>
                <a:rPr lang="zh-CN" altLang="en-US" sz="2400"/>
                <a:t>，</a:t>
              </a:r>
              <a:r>
                <a:rPr lang="en-US" altLang="zh-CN" sz="2400"/>
                <a:t>…</a:t>
              </a:r>
              <a:r>
                <a:rPr lang="zh-CN" altLang="en-US" sz="2400"/>
                <a:t>，</a:t>
              </a:r>
              <a:r>
                <a:rPr lang="en-US" altLang="zh-CN" sz="2400" i="1"/>
                <a:t>N</a:t>
              </a:r>
              <a:endParaRPr lang="en-US" altLang="zh-CN" sz="2400"/>
            </a:p>
          </p:txBody>
        </p:sp>
        <p:sp>
          <p:nvSpPr>
            <p:cNvPr id="25612" name="Rectangle 47"/>
            <p:cNvSpPr>
              <a:spLocks noChangeArrowheads="1"/>
            </p:cNvSpPr>
            <p:nvPr/>
          </p:nvSpPr>
          <p:spPr bwMode="auto">
            <a:xfrm>
              <a:off x="3117" y="3715"/>
              <a:ext cx="1520"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zh-CN" altLang="en-US" sz="2400"/>
                <a:t>（</a:t>
              </a:r>
              <a:r>
                <a:rPr lang="en-US" altLang="zh-CN" sz="2400" i="1"/>
                <a:t>N</a:t>
              </a:r>
              <a:r>
                <a:rPr lang="zh-CN" altLang="en-US" sz="2400"/>
                <a:t>个最小距离）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fade">
                                      <p:cBhvr>
                                        <p:cTn id="7" dur="500"/>
                                        <p:tgtEl>
                                          <p:spTgt spid="839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981"/>
                                        </p:tgtEl>
                                        <p:attrNameLst>
                                          <p:attrName>style.visibility</p:attrName>
                                        </p:attrNameLst>
                                      </p:cBhvr>
                                      <p:to>
                                        <p:strVal val="visible"/>
                                      </p:to>
                                    </p:set>
                                    <p:animEffect transition="in" filter="fade">
                                      <p:cBhvr>
                                        <p:cTn id="10" dur="500"/>
                                        <p:tgtEl>
                                          <p:spTgt spid="839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986"/>
                                        </p:tgtEl>
                                        <p:attrNameLst>
                                          <p:attrName>style.visibility</p:attrName>
                                        </p:attrNameLst>
                                      </p:cBhvr>
                                      <p:to>
                                        <p:strVal val="visible"/>
                                      </p:to>
                                    </p:set>
                                    <p:animEffect transition="in" filter="fade">
                                      <p:cBhvr>
                                        <p:cTn id="13" dur="500"/>
                                        <p:tgtEl>
                                          <p:spTgt spid="839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991"/>
                                        </p:tgtEl>
                                        <p:attrNameLst>
                                          <p:attrName>style.visibility</p:attrName>
                                        </p:attrNameLst>
                                      </p:cBhvr>
                                      <p:to>
                                        <p:strVal val="visible"/>
                                      </p:to>
                                    </p:set>
                                    <p:animEffect transition="in" filter="fade">
                                      <p:cBhvr>
                                        <p:cTn id="18" dur="500"/>
                                        <p:tgtEl>
                                          <p:spTgt spid="83991"/>
                                        </p:tgtEl>
                                      </p:cBhvr>
                                    </p:animEffect>
                                  </p:childTnLst>
                                </p:cTn>
                              </p:par>
                              <p:par>
                                <p:cTn id="19" presetID="10" presetClass="entr" presetSubtype="0" fill="hold" nodeType="withEffect">
                                  <p:stCondLst>
                                    <p:cond delay="0"/>
                                  </p:stCondLst>
                                  <p:childTnLst>
                                    <p:set>
                                      <p:cBhvr>
                                        <p:cTn id="20" dur="1" fill="hold">
                                          <p:stCondLst>
                                            <p:cond delay="0"/>
                                          </p:stCondLst>
                                        </p:cTn>
                                        <p:tgtEl>
                                          <p:spTgt spid="83995"/>
                                        </p:tgtEl>
                                        <p:attrNameLst>
                                          <p:attrName>style.visibility</p:attrName>
                                        </p:attrNameLst>
                                      </p:cBhvr>
                                      <p:to>
                                        <p:strVal val="visible"/>
                                      </p:to>
                                    </p:set>
                                    <p:animEffect transition="in" filter="fade">
                                      <p:cBhvr>
                                        <p:cTn id="21" dur="500"/>
                                        <p:tgtEl>
                                          <p:spTgt spid="83995"/>
                                        </p:tgtEl>
                                      </p:cBhvr>
                                    </p:animEffect>
                                  </p:childTnLst>
                                </p:cTn>
                              </p:par>
                              <p:par>
                                <p:cTn id="22" presetID="10" presetClass="entr" presetSubtype="0" fill="hold" nodeType="withEffect">
                                  <p:stCondLst>
                                    <p:cond delay="0"/>
                                  </p:stCondLst>
                                  <p:childTnLst>
                                    <p:set>
                                      <p:cBhvr>
                                        <p:cTn id="23" dur="1" fill="hold">
                                          <p:stCondLst>
                                            <p:cond delay="0"/>
                                          </p:stCondLst>
                                        </p:cTn>
                                        <p:tgtEl>
                                          <p:spTgt spid="83994"/>
                                        </p:tgtEl>
                                        <p:attrNameLst>
                                          <p:attrName>style.visibility</p:attrName>
                                        </p:attrNameLst>
                                      </p:cBhvr>
                                      <p:to>
                                        <p:strVal val="visible"/>
                                      </p:to>
                                    </p:set>
                                    <p:animEffect transition="in" filter="fade">
                                      <p:cBhvr>
                                        <p:cTn id="24" dur="500"/>
                                        <p:tgtEl>
                                          <p:spTgt spid="83994"/>
                                        </p:tgtEl>
                                      </p:cBhvr>
                                    </p:animEffect>
                                  </p:childTnLst>
                                </p:cTn>
                              </p:par>
                              <p:par>
                                <p:cTn id="25" presetID="10" presetClass="entr" presetSubtype="0" fill="hold" nodeType="withEffect">
                                  <p:stCondLst>
                                    <p:cond delay="0"/>
                                  </p:stCondLst>
                                  <p:childTnLst>
                                    <p:set>
                                      <p:cBhvr>
                                        <p:cTn id="26" dur="1" fill="hold">
                                          <p:stCondLst>
                                            <p:cond delay="0"/>
                                          </p:stCondLst>
                                        </p:cTn>
                                        <p:tgtEl>
                                          <p:spTgt spid="84018"/>
                                        </p:tgtEl>
                                        <p:attrNameLst>
                                          <p:attrName>style.visibility</p:attrName>
                                        </p:attrNameLst>
                                      </p:cBhvr>
                                      <p:to>
                                        <p:strVal val="visible"/>
                                      </p:to>
                                    </p:set>
                                    <p:animEffect transition="in" filter="fade">
                                      <p:cBhvr>
                                        <p:cTn id="27" dur="500"/>
                                        <p:tgtEl>
                                          <p:spTgt spid="8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9" grpId="0"/>
      <p:bldP spid="83981" grpId="0"/>
      <p:bldP spid="83986" grpId="0"/>
      <p:bldP spid="839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50" name="Group 58"/>
          <p:cNvGrpSpPr>
            <a:grpSpLocks/>
          </p:cNvGrpSpPr>
          <p:nvPr/>
        </p:nvGrpSpPr>
        <p:grpSpPr bwMode="auto">
          <a:xfrm>
            <a:off x="390525" y="3930651"/>
            <a:ext cx="8724900" cy="1033462"/>
            <a:chOff x="264" y="2458"/>
            <a:chExt cx="5496" cy="651"/>
          </a:xfrm>
        </p:grpSpPr>
        <p:sp>
          <p:nvSpPr>
            <p:cNvPr id="26638" name="Rectangle 29"/>
            <p:cNvSpPr>
              <a:spLocks noChangeArrowheads="1"/>
            </p:cNvSpPr>
            <p:nvPr/>
          </p:nvSpPr>
          <p:spPr bwMode="auto">
            <a:xfrm>
              <a:off x="264" y="2458"/>
              <a:ext cx="5496" cy="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dirty="0"/>
                <a:t>⑥ </a:t>
              </a:r>
              <a:r>
                <a:rPr lang="zh-CN" altLang="en-US" sz="2400" dirty="0">
                  <a:cs typeface="Times New Roman" pitchFamily="18" charset="0"/>
                </a:rPr>
                <a:t>将样本                 </a:t>
              </a:r>
              <a:r>
                <a:rPr lang="zh-CN" altLang="en-US" sz="2400" dirty="0"/>
                <a:t>按最近距离划分到相应聚类中心对应的类别中。</a:t>
              </a:r>
            </a:p>
          </p:txBody>
        </p:sp>
        <p:graphicFrame>
          <p:nvGraphicFramePr>
            <p:cNvPr id="26639" name="Object 28"/>
            <p:cNvGraphicFramePr>
              <a:graphicFrameLocks noChangeAspect="1"/>
            </p:cNvGraphicFramePr>
            <p:nvPr/>
          </p:nvGraphicFramePr>
          <p:xfrm>
            <a:off x="1218" y="2541"/>
            <a:ext cx="1299" cy="273"/>
          </p:xfrm>
          <a:graphic>
            <a:graphicData uri="http://schemas.openxmlformats.org/presentationml/2006/ole">
              <mc:AlternateContent xmlns:mc="http://schemas.openxmlformats.org/markup-compatibility/2006">
                <mc:Choice xmlns:v="urn:schemas-microsoft-com:vml" Requires="v">
                  <p:oleObj spid="_x0000_s26740" name="公式" r:id="rId3" imgW="1168400" imgH="228600" progId="Equation.3">
                    <p:embed/>
                  </p:oleObj>
                </mc:Choice>
                <mc:Fallback>
                  <p:oleObj name="公式" r:id="rId3" imgW="11684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 y="2541"/>
                          <a:ext cx="1299"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85005" name="Rectangle 13"/>
          <p:cNvSpPr>
            <a:spLocks noChangeArrowheads="1"/>
          </p:cNvSpPr>
          <p:nvPr/>
        </p:nvSpPr>
        <p:spPr bwMode="auto">
          <a:xfrm>
            <a:off x="407988" y="3406775"/>
            <a:ext cx="76327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25000"/>
              </a:lnSpc>
            </a:pPr>
            <a:r>
              <a:rPr lang="en-US" altLang="zh-CN" sz="2400"/>
              <a:t>⑤ </a:t>
            </a:r>
            <a:r>
              <a:rPr lang="zh-CN" altLang="en-US" sz="2400"/>
              <a:t>重复步骤③④，直到没有新的聚类中心出现为止。</a:t>
            </a:r>
          </a:p>
        </p:txBody>
      </p:sp>
      <p:grpSp>
        <p:nvGrpSpPr>
          <p:cNvPr id="26628" name="Group 62"/>
          <p:cNvGrpSpPr>
            <a:grpSpLocks/>
          </p:cNvGrpSpPr>
          <p:nvPr/>
        </p:nvGrpSpPr>
        <p:grpSpPr bwMode="auto">
          <a:xfrm>
            <a:off x="381000" y="323850"/>
            <a:ext cx="8616950" cy="1516063"/>
            <a:chOff x="240" y="204"/>
            <a:chExt cx="5428" cy="955"/>
          </a:xfrm>
        </p:grpSpPr>
        <p:sp>
          <p:nvSpPr>
            <p:cNvPr id="26636" name="Rectangle 6"/>
            <p:cNvSpPr>
              <a:spLocks noChangeArrowheads="1"/>
            </p:cNvSpPr>
            <p:nvPr/>
          </p:nvSpPr>
          <p:spPr bwMode="auto">
            <a:xfrm>
              <a:off x="240" y="204"/>
              <a:ext cx="5428" cy="9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a:cs typeface="Times New Roman" pitchFamily="18" charset="0"/>
                </a:rPr>
                <a:t>④ </a:t>
              </a:r>
              <a:r>
                <a:rPr lang="zh-CN" altLang="en-US" sz="2400">
                  <a:cs typeface="Times New Roman" pitchFamily="18" charset="0"/>
                </a:rPr>
                <a:t>在所有最小距离中选出最大距离，如该最大值达到                 </a:t>
              </a:r>
              <a:r>
                <a:rPr lang="zh-CN" altLang="en-US" sz="2400"/>
                <a:t>的一定分数比值</a:t>
              </a:r>
              <a:r>
                <a:rPr lang="en-US" altLang="zh-CN" sz="2400"/>
                <a:t>( </a:t>
              </a:r>
              <a:r>
                <a:rPr lang="zh-CN" altLang="en-US" sz="2400"/>
                <a:t>阈值</a:t>
              </a:r>
              <a:r>
                <a:rPr lang="en-US" altLang="zh-CN" sz="2400" i="1"/>
                <a:t>T</a:t>
              </a:r>
              <a:r>
                <a:rPr lang="en-US" altLang="zh-CN" sz="2400"/>
                <a:t> ) </a:t>
              </a:r>
              <a:r>
                <a:rPr lang="zh-CN" altLang="en-US" sz="2400"/>
                <a:t>以上，则相应的样本点取为新的聚类中心，返回</a:t>
              </a:r>
              <a:r>
                <a:rPr lang="en-US" altLang="en-US" sz="2400"/>
                <a:t>③</a:t>
              </a:r>
              <a:r>
                <a:rPr lang="zh-CN" altLang="en-US" sz="2400"/>
                <a:t>；否则，寻找聚类中心的工作结束。</a:t>
              </a:r>
            </a:p>
          </p:txBody>
        </p:sp>
        <p:graphicFrame>
          <p:nvGraphicFramePr>
            <p:cNvPr id="26637" name="Object 5"/>
            <p:cNvGraphicFramePr>
              <a:graphicFrameLocks noChangeAspect="1"/>
            </p:cNvGraphicFramePr>
            <p:nvPr/>
          </p:nvGraphicFramePr>
          <p:xfrm>
            <a:off x="4785" y="250"/>
            <a:ext cx="721" cy="319"/>
          </p:xfrm>
          <a:graphic>
            <a:graphicData uri="http://schemas.openxmlformats.org/presentationml/2006/ole">
              <mc:AlternateContent xmlns:mc="http://schemas.openxmlformats.org/markup-compatibility/2006">
                <mc:Choice xmlns:v="urn:schemas-microsoft-com:vml" Requires="v">
                  <p:oleObj spid="_x0000_s26741" name="公式" r:id="rId5" imgW="583947" imgH="253890" progId="Equation.3">
                    <p:embed/>
                  </p:oleObj>
                </mc:Choice>
                <mc:Fallback>
                  <p:oleObj name="公式" r:id="rId5" imgW="583947" imgH="25389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250"/>
                          <a:ext cx="721" cy="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85051" name="Group 59"/>
          <p:cNvGrpSpPr>
            <a:grpSpLocks/>
          </p:cNvGrpSpPr>
          <p:nvPr/>
        </p:nvGrpSpPr>
        <p:grpSpPr bwMode="auto">
          <a:xfrm>
            <a:off x="809625" y="2319338"/>
            <a:ext cx="7794625" cy="973137"/>
            <a:chOff x="510" y="1506"/>
            <a:chExt cx="4910" cy="613"/>
          </a:xfrm>
        </p:grpSpPr>
        <p:graphicFrame>
          <p:nvGraphicFramePr>
            <p:cNvPr id="26633" name="Object 10"/>
            <p:cNvGraphicFramePr>
              <a:graphicFrameLocks noChangeAspect="1"/>
            </p:cNvGraphicFramePr>
            <p:nvPr/>
          </p:nvGraphicFramePr>
          <p:xfrm>
            <a:off x="510" y="1506"/>
            <a:ext cx="4801" cy="325"/>
          </p:xfrm>
          <a:graphic>
            <a:graphicData uri="http://schemas.openxmlformats.org/presentationml/2006/ole">
              <mc:AlternateContent xmlns:mc="http://schemas.openxmlformats.org/markup-compatibility/2006">
                <mc:Choice xmlns:v="urn:schemas-microsoft-com:vml" Requires="v">
                  <p:oleObj spid="_x0000_s26742" name="公式" r:id="rId7" imgW="3543300" imgH="254000" progId="Equation.3">
                    <p:embed/>
                  </p:oleObj>
                </mc:Choice>
                <mc:Fallback>
                  <p:oleObj name="公式" r:id="rId7" imgW="3543300" imgH="254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 y="1506"/>
                          <a:ext cx="4801" cy="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34" name="Text Box 51"/>
            <p:cNvSpPr txBox="1">
              <a:spLocks noChangeArrowheads="1"/>
            </p:cNvSpPr>
            <p:nvPr/>
          </p:nvSpPr>
          <p:spPr bwMode="auto">
            <a:xfrm>
              <a:off x="1426" y="1889"/>
              <a:ext cx="399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l-GR" sz="2400">
                  <a:cs typeface="Times New Roman" pitchFamily="18" charset="0"/>
                </a:rPr>
                <a:t>（</a:t>
              </a:r>
              <a:r>
                <a:rPr lang="el-GR" altLang="zh-CN" sz="2400" i="1">
                  <a:cs typeface="Times New Roman" pitchFamily="18" charset="0"/>
                </a:rPr>
                <a:t>θ</a:t>
              </a:r>
              <a:r>
                <a:rPr lang="zh-CN" altLang="el-GR" sz="2400">
                  <a:cs typeface="Times New Roman" pitchFamily="18" charset="0"/>
                </a:rPr>
                <a:t>：用试探法取为一固定分数，如</a:t>
              </a:r>
              <a:r>
                <a:rPr lang="el-GR" altLang="zh-CN" sz="2400">
                  <a:cs typeface="Times New Roman" pitchFamily="18" charset="0"/>
                </a:rPr>
                <a:t>1</a:t>
              </a:r>
              <a:r>
                <a:rPr lang="en-US" altLang="zh-CN" sz="2400">
                  <a:cs typeface="Times New Roman" pitchFamily="18" charset="0"/>
                </a:rPr>
                <a:t>/2</a:t>
              </a:r>
              <a:r>
                <a:rPr lang="zh-CN" altLang="en-US" sz="2400">
                  <a:cs typeface="Times New Roman" pitchFamily="18" charset="0"/>
                </a:rPr>
                <a:t>。）</a:t>
              </a:r>
              <a:endParaRPr lang="zh-CN" altLang="el-GR" sz="2400">
                <a:cs typeface="Times New Roman" pitchFamily="18" charset="0"/>
              </a:endParaRPr>
            </a:p>
          </p:txBody>
        </p:sp>
        <p:sp>
          <p:nvSpPr>
            <p:cNvPr id="26635" name="Rectangle 54"/>
            <p:cNvSpPr>
              <a:spLocks noChangeArrowheads="1"/>
            </p:cNvSpPr>
            <p:nvPr/>
          </p:nvSpPr>
          <p:spPr bwMode="auto">
            <a:xfrm>
              <a:off x="562" y="1885"/>
              <a:ext cx="1137"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r>
                <a:rPr lang="zh-CN" altLang="en-US" sz="2400"/>
                <a:t>则</a:t>
              </a:r>
              <a:r>
                <a:rPr lang="en-US" altLang="zh-CN" sz="2400" b="1" i="1"/>
                <a:t>Z</a:t>
              </a:r>
              <a:r>
                <a:rPr lang="en-US" altLang="zh-CN" sz="2400" baseline="-25000"/>
                <a:t>3</a:t>
              </a:r>
              <a:r>
                <a:rPr lang="zh-CN" altLang="en-US" sz="2400"/>
                <a:t>存在。</a:t>
              </a:r>
            </a:p>
          </p:txBody>
        </p:sp>
      </p:grpSp>
      <p:sp>
        <p:nvSpPr>
          <p:cNvPr id="85049" name="Rectangle 57"/>
          <p:cNvSpPr>
            <a:spLocks noChangeArrowheads="1"/>
          </p:cNvSpPr>
          <p:nvPr/>
        </p:nvSpPr>
        <p:spPr bwMode="auto">
          <a:xfrm>
            <a:off x="457200" y="6015038"/>
            <a:ext cx="8686800" cy="43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nSpc>
                <a:spcPct val="120000"/>
              </a:lnSpc>
            </a:pPr>
            <a:r>
              <a:rPr lang="zh-CN" altLang="en-US" sz="2400"/>
              <a:t>为使聚类中心更有代表性，可取各类的样本均值作为聚类中心。</a:t>
            </a:r>
          </a:p>
        </p:txBody>
      </p:sp>
      <p:sp>
        <p:nvSpPr>
          <p:cNvPr id="85052" name="Rectangle 60"/>
          <p:cNvSpPr>
            <a:spLocks noChangeArrowheads="1"/>
          </p:cNvSpPr>
          <p:nvPr/>
        </p:nvSpPr>
        <p:spPr bwMode="auto">
          <a:xfrm>
            <a:off x="879475" y="1789113"/>
            <a:ext cx="1376363" cy="474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nSpc>
                <a:spcPct val="130000"/>
              </a:lnSpc>
            </a:pPr>
            <a:r>
              <a:rPr lang="zh-CN" altLang="en-US" sz="2400"/>
              <a:t>例</a:t>
            </a:r>
            <a:r>
              <a:rPr lang="en-US" altLang="zh-CN" sz="2400" i="1"/>
              <a:t>k </a:t>
            </a:r>
            <a:r>
              <a:rPr lang="en-US" altLang="zh-CN" sz="2400"/>
              <a:t>=2</a:t>
            </a:r>
            <a:r>
              <a:rPr lang="zh-CN" altLang="en-US" sz="2400"/>
              <a:t>时</a:t>
            </a:r>
          </a:p>
        </p:txBody>
      </p:sp>
      <p:sp>
        <p:nvSpPr>
          <p:cNvPr id="85053" name="Rectangle 61"/>
          <p:cNvSpPr>
            <a:spLocks noChangeArrowheads="1"/>
          </p:cNvSpPr>
          <p:nvPr/>
        </p:nvSpPr>
        <p:spPr bwMode="auto">
          <a:xfrm>
            <a:off x="481013" y="5018088"/>
            <a:ext cx="8591550" cy="960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nSpc>
                <a:spcPct val="130000"/>
              </a:lnSpc>
            </a:pPr>
            <a:r>
              <a:rPr lang="zh-CN" altLang="en-US" sz="2400" dirty="0">
                <a:solidFill>
                  <a:srgbClr val="FF0000"/>
                </a:solidFill>
              </a:rPr>
              <a:t>思路总结：</a:t>
            </a:r>
          </a:p>
          <a:p>
            <a:pPr>
              <a:lnSpc>
                <a:spcPct val="130000"/>
              </a:lnSpc>
            </a:pPr>
            <a:r>
              <a:rPr lang="zh-CN" altLang="en-US" sz="2400" dirty="0">
                <a:solidFill>
                  <a:srgbClr val="FF0000"/>
                </a:solidFill>
              </a:rPr>
              <a:t>     先找中心后分类；关键：怎样开新类，聚类中心如何定。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5051"/>
                                        </p:tgtEl>
                                        <p:attrNameLst>
                                          <p:attrName>style.visibility</p:attrName>
                                        </p:attrNameLst>
                                      </p:cBhvr>
                                      <p:to>
                                        <p:strVal val="visible"/>
                                      </p:to>
                                    </p:set>
                                    <p:animEffect transition="in" filter="fade">
                                      <p:cBhvr>
                                        <p:cTn id="7" dur="500"/>
                                        <p:tgtEl>
                                          <p:spTgt spid="850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052"/>
                                        </p:tgtEl>
                                        <p:attrNameLst>
                                          <p:attrName>style.visibility</p:attrName>
                                        </p:attrNameLst>
                                      </p:cBhvr>
                                      <p:to>
                                        <p:strVal val="visible"/>
                                      </p:to>
                                    </p:set>
                                    <p:animEffect transition="in" filter="fade">
                                      <p:cBhvr>
                                        <p:cTn id="10" dur="500"/>
                                        <p:tgtEl>
                                          <p:spTgt spid="850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5050"/>
                                        </p:tgtEl>
                                        <p:attrNameLst>
                                          <p:attrName>style.visibility</p:attrName>
                                        </p:attrNameLst>
                                      </p:cBhvr>
                                      <p:to>
                                        <p:strVal val="visible"/>
                                      </p:to>
                                    </p:set>
                                    <p:animEffect transition="in" filter="fade">
                                      <p:cBhvr>
                                        <p:cTn id="15" dur="500"/>
                                        <p:tgtEl>
                                          <p:spTgt spid="85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5005"/>
                                        </p:tgtEl>
                                        <p:attrNameLst>
                                          <p:attrName>style.visibility</p:attrName>
                                        </p:attrNameLst>
                                      </p:cBhvr>
                                      <p:to>
                                        <p:strVal val="visible"/>
                                      </p:to>
                                    </p:set>
                                    <p:animEffect transition="in" filter="fade">
                                      <p:cBhvr>
                                        <p:cTn id="18" dur="500"/>
                                        <p:tgtEl>
                                          <p:spTgt spid="850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5053"/>
                                        </p:tgtEl>
                                        <p:attrNameLst>
                                          <p:attrName>style.visibility</p:attrName>
                                        </p:attrNameLst>
                                      </p:cBhvr>
                                      <p:to>
                                        <p:strVal val="visible"/>
                                      </p:to>
                                    </p:set>
                                    <p:animEffect transition="in" filter="fade">
                                      <p:cBhvr>
                                        <p:cTn id="23" dur="500"/>
                                        <p:tgtEl>
                                          <p:spTgt spid="850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5049"/>
                                        </p:tgtEl>
                                        <p:attrNameLst>
                                          <p:attrName>style.visibility</p:attrName>
                                        </p:attrNameLst>
                                      </p:cBhvr>
                                      <p:to>
                                        <p:strVal val="visible"/>
                                      </p:to>
                                    </p:set>
                                    <p:animEffect transition="in" filter="fade">
                                      <p:cBhvr>
                                        <p:cTn id="28" dur="500"/>
                                        <p:tgtEl>
                                          <p:spTgt spid="8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p:bldP spid="85049" grpId="0"/>
      <p:bldP spid="85052" grpId="0"/>
      <p:bldP spid="850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336550" y="350838"/>
            <a:ext cx="84280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例</a:t>
            </a:r>
            <a:r>
              <a:rPr lang="en-US" altLang="zh-CN" sz="2400"/>
              <a:t>2.1  </a:t>
            </a:r>
            <a:r>
              <a:rPr lang="zh-CN" altLang="en-US" sz="2400"/>
              <a:t>对图示模式样本用最大最小距离算法进行聚类分析。 </a:t>
            </a:r>
          </a:p>
        </p:txBody>
      </p:sp>
      <p:pic>
        <p:nvPicPr>
          <p:cNvPr id="27651"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25" y="1420813"/>
            <a:ext cx="5278438" cy="488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1869" name="AutoShape 77"/>
          <p:cNvSpPr>
            <a:spLocks noChangeArrowheads="1"/>
          </p:cNvSpPr>
          <p:nvPr/>
        </p:nvSpPr>
        <p:spPr bwMode="auto">
          <a:xfrm>
            <a:off x="1357313" y="5386388"/>
            <a:ext cx="1587500" cy="406400"/>
          </a:xfrm>
          <a:prstGeom prst="wedgeRoundRectCallout">
            <a:avLst>
              <a:gd name="adj1" fmla="val -82602"/>
              <a:gd name="adj2" fmla="val 60940"/>
              <a:gd name="adj3"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p>
            <a:pPr algn="ctr"/>
            <a:r>
              <a:rPr lang="zh-CN" altLang="zh-CN" sz="2000" b="1"/>
              <a:t>①</a:t>
            </a:r>
            <a:r>
              <a:rPr lang="zh-CN" altLang="en-US" sz="2000" b="1"/>
              <a:t>选</a:t>
            </a:r>
            <a:r>
              <a:rPr lang="en-US" altLang="zh-CN" sz="2000" b="1" i="1"/>
              <a:t>Z</a:t>
            </a:r>
            <a:r>
              <a:rPr lang="en-US" altLang="zh-CN" sz="2000" b="1" baseline="-25000"/>
              <a:t>1</a:t>
            </a:r>
            <a:r>
              <a:rPr lang="en-US" altLang="zh-CN" sz="2000" b="1"/>
              <a:t>=</a:t>
            </a:r>
            <a:r>
              <a:rPr lang="en-US" altLang="zh-CN" sz="2000" b="1" i="1"/>
              <a:t>X</a:t>
            </a:r>
            <a:r>
              <a:rPr lang="en-US" altLang="zh-CN" sz="2000" b="1" baseline="-25000"/>
              <a:t>1</a:t>
            </a:r>
          </a:p>
        </p:txBody>
      </p:sp>
      <p:sp>
        <p:nvSpPr>
          <p:cNvPr id="161870" name="AutoShape 78"/>
          <p:cNvSpPr>
            <a:spLocks noChangeArrowheads="1"/>
          </p:cNvSpPr>
          <p:nvPr/>
        </p:nvSpPr>
        <p:spPr bwMode="auto">
          <a:xfrm>
            <a:off x="1295400" y="1044575"/>
            <a:ext cx="3848100" cy="444500"/>
          </a:xfrm>
          <a:prstGeom prst="wedgeRoundRectCallout">
            <a:avLst>
              <a:gd name="adj1" fmla="val -15264"/>
              <a:gd name="adj2" fmla="val 194287"/>
              <a:gd name="adj3"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p>
            <a:pPr algn="ctr"/>
            <a:r>
              <a:rPr lang="zh-CN" altLang="zh-CN" sz="2000" b="1"/>
              <a:t>②距</a:t>
            </a:r>
            <a:r>
              <a:rPr lang="en-US" altLang="zh-CN" sz="2000" b="1" i="1"/>
              <a:t>Z</a:t>
            </a:r>
            <a:r>
              <a:rPr lang="en-US" altLang="zh-CN" sz="2000" b="1" baseline="-25000"/>
              <a:t>1</a:t>
            </a:r>
            <a:r>
              <a:rPr lang="zh-CN" altLang="en-US" sz="2000" b="1"/>
              <a:t>最远，选为</a:t>
            </a:r>
            <a:r>
              <a:rPr lang="en-US" altLang="zh-CN" sz="2000" b="1" i="1"/>
              <a:t>Z</a:t>
            </a:r>
            <a:r>
              <a:rPr lang="en-US" altLang="zh-CN" sz="2000" b="1" baseline="-25000"/>
              <a:t>2</a:t>
            </a:r>
            <a:r>
              <a:rPr lang="zh-CN" altLang="en-US" sz="2000" b="1"/>
              <a:t>。计算</a:t>
            </a:r>
            <a:r>
              <a:rPr lang="en-US" altLang="zh-CN" sz="2000" i="1"/>
              <a:t>T</a:t>
            </a:r>
            <a:r>
              <a:rPr lang="zh-CN" altLang="en-US" sz="2000" b="1"/>
              <a:t>。</a:t>
            </a:r>
          </a:p>
        </p:txBody>
      </p:sp>
      <p:sp>
        <p:nvSpPr>
          <p:cNvPr id="161872" name="AutoShape 80"/>
          <p:cNvSpPr>
            <a:spLocks noChangeArrowheads="1"/>
          </p:cNvSpPr>
          <p:nvPr/>
        </p:nvSpPr>
        <p:spPr bwMode="auto">
          <a:xfrm>
            <a:off x="3054350" y="2105025"/>
            <a:ext cx="2093913" cy="1114425"/>
          </a:xfrm>
          <a:prstGeom prst="wedgeRoundRectCallout">
            <a:avLst>
              <a:gd name="adj1" fmla="val -32866"/>
              <a:gd name="adj2" fmla="val 165384"/>
              <a:gd name="adj3"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p>
            <a:r>
              <a:rPr lang="zh-CN" altLang="zh-CN" sz="2000" b="1"/>
              <a:t>③对应最小距离中的最大值，</a:t>
            </a:r>
            <a:endParaRPr lang="zh-CN" altLang="en-US" sz="2000" b="1"/>
          </a:p>
          <a:p>
            <a:r>
              <a:rPr lang="zh-CN" altLang="zh-CN" sz="2000" b="1"/>
              <a:t>且</a:t>
            </a:r>
            <a:r>
              <a:rPr lang="en-US" altLang="zh-CN" sz="2000" b="1"/>
              <a:t>&gt;</a:t>
            </a:r>
            <a:r>
              <a:rPr lang="en-US" altLang="zh-CN" sz="2000" i="1"/>
              <a:t>T</a:t>
            </a:r>
            <a:r>
              <a:rPr lang="zh-CN" altLang="en-US" sz="2000" b="1"/>
              <a:t>，选作</a:t>
            </a:r>
            <a:r>
              <a:rPr lang="en-US" altLang="zh-CN" sz="2000" b="1" i="1"/>
              <a:t>Z</a:t>
            </a:r>
            <a:r>
              <a:rPr lang="en-US" altLang="zh-CN" sz="2000" b="1" baseline="-25000"/>
              <a:t>3</a:t>
            </a:r>
            <a:r>
              <a:rPr lang="zh-CN" altLang="en-US" sz="2000" b="1"/>
              <a:t>。</a:t>
            </a:r>
          </a:p>
        </p:txBody>
      </p:sp>
      <p:sp>
        <p:nvSpPr>
          <p:cNvPr id="161873" name="Text Box 81"/>
          <p:cNvSpPr txBox="1">
            <a:spLocks noChangeArrowheads="1"/>
          </p:cNvSpPr>
          <p:nvPr/>
        </p:nvSpPr>
        <p:spPr bwMode="auto">
          <a:xfrm>
            <a:off x="5678488" y="5111750"/>
            <a:ext cx="3187700"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结果：</a:t>
            </a:r>
            <a:r>
              <a:rPr lang="en-US" altLang="zh-CN" sz="2400" b="1" i="1"/>
              <a:t>Z</a:t>
            </a:r>
            <a:r>
              <a:rPr lang="en-US" altLang="zh-CN" sz="2400" baseline="-25000"/>
              <a:t>1</a:t>
            </a:r>
            <a:r>
              <a:rPr lang="en-US" altLang="zh-CN" sz="2400"/>
              <a:t>=</a:t>
            </a:r>
            <a:r>
              <a:rPr lang="en-US" altLang="zh-CN" sz="2400" b="1" i="1"/>
              <a:t>X</a:t>
            </a:r>
            <a:r>
              <a:rPr lang="en-US" altLang="zh-CN" sz="2400" baseline="-25000"/>
              <a:t>1</a:t>
            </a:r>
            <a:r>
              <a:rPr lang="zh-CN" altLang="en-US" sz="2400"/>
              <a:t>；</a:t>
            </a:r>
            <a:r>
              <a:rPr lang="en-US" altLang="zh-CN" sz="2400" b="1" i="1"/>
              <a:t>Z</a:t>
            </a:r>
            <a:r>
              <a:rPr lang="en-US" altLang="zh-CN" sz="2400" baseline="-25000"/>
              <a:t>2</a:t>
            </a:r>
            <a:r>
              <a:rPr lang="en-US" altLang="zh-CN" sz="2400"/>
              <a:t>=</a:t>
            </a:r>
            <a:r>
              <a:rPr lang="en-US" altLang="zh-CN" sz="2400" b="1" i="1"/>
              <a:t>X</a:t>
            </a:r>
            <a:r>
              <a:rPr lang="en-US" altLang="zh-CN" sz="2400" baseline="-25000"/>
              <a:t>6</a:t>
            </a:r>
            <a:r>
              <a:rPr lang="zh-CN" altLang="en-US" sz="2400"/>
              <a:t>；</a:t>
            </a:r>
          </a:p>
          <a:p>
            <a:pPr eaLnBrk="1" hangingPunct="1">
              <a:spcBef>
                <a:spcPct val="50000"/>
              </a:spcBef>
            </a:pPr>
            <a:r>
              <a:rPr lang="zh-CN" altLang="en-US" sz="2400"/>
              <a:t>            </a:t>
            </a:r>
            <a:r>
              <a:rPr lang="en-US" altLang="zh-CN" sz="2400" b="1" i="1"/>
              <a:t>Z</a:t>
            </a:r>
            <a:r>
              <a:rPr lang="en-US" altLang="zh-CN" sz="2400" baseline="-25000"/>
              <a:t>3</a:t>
            </a:r>
            <a:r>
              <a:rPr lang="en-US" altLang="zh-CN" sz="2400"/>
              <a:t>=</a:t>
            </a:r>
            <a:r>
              <a:rPr lang="en-US" altLang="zh-CN" sz="2400" b="1" i="1"/>
              <a:t>X</a:t>
            </a:r>
            <a:r>
              <a:rPr lang="en-US" altLang="zh-CN" sz="2400" baseline="-25000"/>
              <a:t>7 </a:t>
            </a:r>
            <a:r>
              <a:rPr lang="zh-CN" altLang="en-US" sz="2400"/>
              <a:t>。</a:t>
            </a:r>
          </a:p>
        </p:txBody>
      </p:sp>
      <p:sp>
        <p:nvSpPr>
          <p:cNvPr id="161879" name="Text Box 87"/>
          <p:cNvSpPr txBox="1">
            <a:spLocks noChangeArrowheads="1"/>
          </p:cNvSpPr>
          <p:nvPr/>
        </p:nvSpPr>
        <p:spPr bwMode="auto">
          <a:xfrm>
            <a:off x="5697538" y="3086100"/>
            <a:ext cx="3200400" cy="189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en-US" altLang="zh-CN" sz="2400"/>
              <a:t>④ </a:t>
            </a:r>
            <a:r>
              <a:rPr lang="zh-CN" altLang="en-US" sz="2400"/>
              <a:t>用全体模式对三个聚类中心计算最小距离中的最大值，无</a:t>
            </a:r>
            <a:r>
              <a:rPr lang="en-US" altLang="zh-CN" sz="2400"/>
              <a:t>&gt;</a:t>
            </a:r>
            <a:r>
              <a:rPr lang="en-US" altLang="zh-CN" sz="2400" i="1"/>
              <a:t>T </a:t>
            </a:r>
            <a:r>
              <a:rPr lang="zh-CN" altLang="en-US" sz="2400"/>
              <a:t>情况，停止寻找中心。</a:t>
            </a:r>
          </a:p>
        </p:txBody>
      </p:sp>
      <p:sp>
        <p:nvSpPr>
          <p:cNvPr id="161880" name="Text Box 88"/>
          <p:cNvSpPr txBox="1">
            <a:spLocks noChangeArrowheads="1"/>
          </p:cNvSpPr>
          <p:nvPr/>
        </p:nvSpPr>
        <p:spPr bwMode="auto">
          <a:xfrm>
            <a:off x="5794375" y="6137275"/>
            <a:ext cx="14859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t>⑤ </a:t>
            </a:r>
            <a:r>
              <a:rPr lang="zh-CN" altLang="en-US" sz="2400"/>
              <a:t>聚类</a:t>
            </a:r>
          </a:p>
        </p:txBody>
      </p:sp>
      <p:grpSp>
        <p:nvGrpSpPr>
          <p:cNvPr id="161884" name="Group 92"/>
          <p:cNvGrpSpPr>
            <a:grpSpLocks/>
          </p:cNvGrpSpPr>
          <p:nvPr/>
        </p:nvGrpSpPr>
        <p:grpSpPr bwMode="auto">
          <a:xfrm>
            <a:off x="5616575" y="874713"/>
            <a:ext cx="3225800" cy="2089150"/>
            <a:chOff x="3538" y="551"/>
            <a:chExt cx="2032" cy="1316"/>
          </a:xfrm>
        </p:grpSpPr>
        <p:graphicFrame>
          <p:nvGraphicFramePr>
            <p:cNvPr id="27659" name="Object 83"/>
            <p:cNvGraphicFramePr>
              <a:graphicFrameLocks noChangeAspect="1"/>
            </p:cNvGraphicFramePr>
            <p:nvPr/>
          </p:nvGraphicFramePr>
          <p:xfrm>
            <a:off x="3742" y="551"/>
            <a:ext cx="1792" cy="439"/>
          </p:xfrm>
          <a:graphic>
            <a:graphicData uri="http://schemas.openxmlformats.org/presentationml/2006/ole">
              <mc:AlternateContent xmlns:mc="http://schemas.openxmlformats.org/markup-compatibility/2006">
                <mc:Choice xmlns:v="urn:schemas-microsoft-com:vml" Requires="v">
                  <p:oleObj spid="_x0000_s27730" name="公式" r:id="rId4" imgW="1485900" imgH="393700" progId="Equation.3">
                    <p:embed/>
                  </p:oleObj>
                </mc:Choice>
                <mc:Fallback>
                  <p:oleObj name="公式" r:id="rId4" imgW="1485900" imgH="393700" progId="Equation.3">
                    <p:embed/>
                    <p:pic>
                      <p:nvPicPr>
                        <p:cNvPr id="0" name="Object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551"/>
                          <a:ext cx="1792" cy="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7660" name="Text Box 84"/>
            <p:cNvSpPr txBox="1">
              <a:spLocks noChangeArrowheads="1"/>
            </p:cNvSpPr>
            <p:nvPr/>
          </p:nvSpPr>
          <p:spPr bwMode="auto">
            <a:xfrm>
              <a:off x="3538" y="956"/>
              <a:ext cx="2032" cy="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en-US" altLang="zh-CN" sz="2400"/>
                <a:t>10</a:t>
              </a:r>
              <a:r>
                <a:rPr lang="zh-CN" altLang="en-US" sz="2400"/>
                <a:t>个最小距离中，</a:t>
              </a:r>
              <a:r>
                <a:rPr lang="en-US" altLang="zh-CN" sz="2400" b="1" i="1"/>
                <a:t>X</a:t>
              </a:r>
              <a:r>
                <a:rPr lang="en-US" altLang="zh-CN" sz="2400" baseline="-25000"/>
                <a:t>7</a:t>
              </a:r>
              <a:r>
                <a:rPr lang="zh-CN" altLang="en-US" sz="2400"/>
                <a:t>对应的距离</a:t>
              </a:r>
              <a:r>
                <a:rPr lang="en-US" altLang="zh-CN" sz="2400"/>
                <a:t>&gt;</a:t>
              </a:r>
              <a:r>
                <a:rPr lang="en-US" altLang="zh-CN" sz="2400" i="1"/>
                <a:t>T</a:t>
              </a:r>
              <a:r>
                <a:rPr lang="en-US" altLang="zh-CN" sz="2400"/>
                <a:t>,</a:t>
              </a:r>
            </a:p>
          </p:txBody>
        </p:sp>
        <p:graphicFrame>
          <p:nvGraphicFramePr>
            <p:cNvPr id="27661" name="Object 85"/>
            <p:cNvGraphicFramePr>
              <a:graphicFrameLocks noChangeAspect="1"/>
            </p:cNvGraphicFramePr>
            <p:nvPr/>
          </p:nvGraphicFramePr>
          <p:xfrm>
            <a:off x="3961" y="1585"/>
            <a:ext cx="1020" cy="282"/>
          </p:xfrm>
          <a:graphic>
            <a:graphicData uri="http://schemas.openxmlformats.org/presentationml/2006/ole">
              <mc:AlternateContent xmlns:mc="http://schemas.openxmlformats.org/markup-compatibility/2006">
                <mc:Choice xmlns:v="urn:schemas-microsoft-com:vml" Requires="v">
                  <p:oleObj spid="_x0000_s27731" name="公式" r:id="rId6" imgW="660400" imgH="228600" progId="Equation.3">
                    <p:embed/>
                  </p:oleObj>
                </mc:Choice>
                <mc:Fallback>
                  <p:oleObj name="公式" r:id="rId6" imgW="660400" imgH="228600" progId="Equation.3">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1" y="1585"/>
                          <a:ext cx="1020"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7662" name="Text Box 91"/>
            <p:cNvSpPr txBox="1">
              <a:spLocks noChangeArrowheads="1"/>
            </p:cNvSpPr>
            <p:nvPr/>
          </p:nvSpPr>
          <p:spPr bwMode="auto">
            <a:xfrm>
              <a:off x="3570" y="634"/>
              <a:ext cx="6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869"/>
                                        </p:tgtEl>
                                        <p:attrNameLst>
                                          <p:attrName>style.visibility</p:attrName>
                                        </p:attrNameLst>
                                      </p:cBhvr>
                                      <p:to>
                                        <p:strVal val="visible"/>
                                      </p:to>
                                    </p:set>
                                    <p:animEffect transition="in" filter="fade">
                                      <p:cBhvr>
                                        <p:cTn id="7" dur="500"/>
                                        <p:tgtEl>
                                          <p:spTgt spid="161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1870"/>
                                        </p:tgtEl>
                                        <p:attrNameLst>
                                          <p:attrName>style.visibility</p:attrName>
                                        </p:attrNameLst>
                                      </p:cBhvr>
                                      <p:to>
                                        <p:strVal val="visible"/>
                                      </p:to>
                                    </p:set>
                                    <p:animEffect transition="in" filter="fade">
                                      <p:cBhvr>
                                        <p:cTn id="12" dur="500"/>
                                        <p:tgtEl>
                                          <p:spTgt spid="161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1872"/>
                                        </p:tgtEl>
                                        <p:attrNameLst>
                                          <p:attrName>style.visibility</p:attrName>
                                        </p:attrNameLst>
                                      </p:cBhvr>
                                      <p:to>
                                        <p:strVal val="visible"/>
                                      </p:to>
                                    </p:set>
                                    <p:animEffect transition="in" filter="fade">
                                      <p:cBhvr>
                                        <p:cTn id="17" dur="500"/>
                                        <p:tgtEl>
                                          <p:spTgt spid="161872"/>
                                        </p:tgtEl>
                                      </p:cBhvr>
                                    </p:animEffect>
                                  </p:childTnLst>
                                </p:cTn>
                              </p:par>
                              <p:par>
                                <p:cTn id="18" presetID="10" presetClass="entr" presetSubtype="0" fill="hold" nodeType="withEffect">
                                  <p:stCondLst>
                                    <p:cond delay="0"/>
                                  </p:stCondLst>
                                  <p:childTnLst>
                                    <p:set>
                                      <p:cBhvr>
                                        <p:cTn id="19" dur="1" fill="hold">
                                          <p:stCondLst>
                                            <p:cond delay="0"/>
                                          </p:stCondLst>
                                        </p:cTn>
                                        <p:tgtEl>
                                          <p:spTgt spid="161884"/>
                                        </p:tgtEl>
                                        <p:attrNameLst>
                                          <p:attrName>style.visibility</p:attrName>
                                        </p:attrNameLst>
                                      </p:cBhvr>
                                      <p:to>
                                        <p:strVal val="visible"/>
                                      </p:to>
                                    </p:set>
                                    <p:animEffect transition="in" filter="fade">
                                      <p:cBhvr>
                                        <p:cTn id="20" dur="500"/>
                                        <p:tgtEl>
                                          <p:spTgt spid="1618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1873"/>
                                        </p:tgtEl>
                                        <p:attrNameLst>
                                          <p:attrName>style.visibility</p:attrName>
                                        </p:attrNameLst>
                                      </p:cBhvr>
                                      <p:to>
                                        <p:strVal val="visible"/>
                                      </p:to>
                                    </p:set>
                                    <p:animEffect transition="in" filter="fade">
                                      <p:cBhvr>
                                        <p:cTn id="25" dur="500"/>
                                        <p:tgtEl>
                                          <p:spTgt spid="16187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1879"/>
                                        </p:tgtEl>
                                        <p:attrNameLst>
                                          <p:attrName>style.visibility</p:attrName>
                                        </p:attrNameLst>
                                      </p:cBhvr>
                                      <p:to>
                                        <p:strVal val="visible"/>
                                      </p:to>
                                    </p:set>
                                    <p:animEffect transition="in" filter="fade">
                                      <p:cBhvr>
                                        <p:cTn id="28" dur="500"/>
                                        <p:tgtEl>
                                          <p:spTgt spid="1618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1880"/>
                                        </p:tgtEl>
                                        <p:attrNameLst>
                                          <p:attrName>style.visibility</p:attrName>
                                        </p:attrNameLst>
                                      </p:cBhvr>
                                      <p:to>
                                        <p:strVal val="visible"/>
                                      </p:to>
                                    </p:set>
                                    <p:animEffect transition="in" filter="fade">
                                      <p:cBhvr>
                                        <p:cTn id="33" dur="500"/>
                                        <p:tgtEl>
                                          <p:spTgt spid="16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69" grpId="0" animBg="1"/>
      <p:bldP spid="161870" grpId="0" animBg="1"/>
      <p:bldP spid="161872" grpId="0" animBg="1"/>
      <p:bldP spid="161873" grpId="0"/>
      <p:bldP spid="161879" grpId="0"/>
      <p:bldP spid="16188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336550" y="350838"/>
            <a:ext cx="84280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dirty="0"/>
              <a:t> </a:t>
            </a:r>
            <a:r>
              <a:rPr lang="zh-CN" altLang="en-US" sz="2400" dirty="0"/>
              <a:t>对图示模式样本用最大最小距离算法进行聚类分析。 </a:t>
            </a:r>
          </a:p>
        </p:txBody>
      </p:sp>
      <p:pic>
        <p:nvPicPr>
          <p:cNvPr id="27651"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25" y="1420813"/>
            <a:ext cx="5278438" cy="4887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1873" name="Text Box 81"/>
          <p:cNvSpPr txBox="1">
            <a:spLocks noChangeArrowheads="1"/>
          </p:cNvSpPr>
          <p:nvPr/>
        </p:nvSpPr>
        <p:spPr bwMode="auto">
          <a:xfrm>
            <a:off x="5678488" y="5111750"/>
            <a:ext cx="3187700" cy="912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结果：</a:t>
            </a:r>
            <a:r>
              <a:rPr lang="en-US" altLang="zh-CN" sz="2400" b="1" i="1"/>
              <a:t>Z</a:t>
            </a:r>
            <a:r>
              <a:rPr lang="en-US" altLang="zh-CN" sz="2400" baseline="-25000"/>
              <a:t>1</a:t>
            </a:r>
            <a:r>
              <a:rPr lang="en-US" altLang="zh-CN" sz="2400"/>
              <a:t>=</a:t>
            </a:r>
            <a:r>
              <a:rPr lang="en-US" altLang="zh-CN" sz="2400" b="1" i="1"/>
              <a:t>X</a:t>
            </a:r>
            <a:r>
              <a:rPr lang="en-US" altLang="zh-CN" sz="2400" baseline="-25000"/>
              <a:t>1</a:t>
            </a:r>
            <a:r>
              <a:rPr lang="zh-CN" altLang="en-US" sz="2400"/>
              <a:t>；</a:t>
            </a:r>
            <a:r>
              <a:rPr lang="en-US" altLang="zh-CN" sz="2400" b="1" i="1"/>
              <a:t>Z</a:t>
            </a:r>
            <a:r>
              <a:rPr lang="en-US" altLang="zh-CN" sz="2400" baseline="-25000"/>
              <a:t>2</a:t>
            </a:r>
            <a:r>
              <a:rPr lang="en-US" altLang="zh-CN" sz="2400"/>
              <a:t>=</a:t>
            </a:r>
            <a:r>
              <a:rPr lang="en-US" altLang="zh-CN" sz="2400" b="1" i="1"/>
              <a:t>X</a:t>
            </a:r>
            <a:r>
              <a:rPr lang="en-US" altLang="zh-CN" sz="2400" baseline="-25000"/>
              <a:t>6</a:t>
            </a:r>
            <a:r>
              <a:rPr lang="zh-CN" altLang="en-US" sz="2400"/>
              <a:t>；</a:t>
            </a:r>
          </a:p>
          <a:p>
            <a:pPr eaLnBrk="1" hangingPunct="1">
              <a:spcBef>
                <a:spcPct val="50000"/>
              </a:spcBef>
            </a:pPr>
            <a:r>
              <a:rPr lang="zh-CN" altLang="en-US" sz="2400"/>
              <a:t>            </a:t>
            </a:r>
            <a:r>
              <a:rPr lang="en-US" altLang="zh-CN" sz="2400" b="1" i="1"/>
              <a:t>Z</a:t>
            </a:r>
            <a:r>
              <a:rPr lang="en-US" altLang="zh-CN" sz="2400" baseline="-25000"/>
              <a:t>3</a:t>
            </a:r>
            <a:r>
              <a:rPr lang="en-US" altLang="zh-CN" sz="2400"/>
              <a:t>=</a:t>
            </a:r>
            <a:r>
              <a:rPr lang="en-US" altLang="zh-CN" sz="2400" b="1" i="1"/>
              <a:t>X</a:t>
            </a:r>
            <a:r>
              <a:rPr lang="en-US" altLang="zh-CN" sz="2400" baseline="-25000"/>
              <a:t>7 </a:t>
            </a:r>
            <a:r>
              <a:rPr lang="zh-CN" altLang="en-US" sz="2400"/>
              <a:t>。</a:t>
            </a:r>
          </a:p>
        </p:txBody>
      </p:sp>
      <p:sp>
        <p:nvSpPr>
          <p:cNvPr id="161879" name="Text Box 87"/>
          <p:cNvSpPr txBox="1">
            <a:spLocks noChangeArrowheads="1"/>
          </p:cNvSpPr>
          <p:nvPr/>
        </p:nvSpPr>
        <p:spPr bwMode="auto">
          <a:xfrm>
            <a:off x="5697538" y="3086100"/>
            <a:ext cx="3200400" cy="189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en-US" altLang="zh-CN" sz="2400"/>
              <a:t>④ </a:t>
            </a:r>
            <a:r>
              <a:rPr lang="zh-CN" altLang="en-US" sz="2400"/>
              <a:t>用全体模式对三个聚类中心计算最小距离中的最大值，无</a:t>
            </a:r>
            <a:r>
              <a:rPr lang="en-US" altLang="zh-CN" sz="2400"/>
              <a:t>&gt;</a:t>
            </a:r>
            <a:r>
              <a:rPr lang="en-US" altLang="zh-CN" sz="2400" i="1"/>
              <a:t>T </a:t>
            </a:r>
            <a:r>
              <a:rPr lang="zh-CN" altLang="en-US" sz="2400"/>
              <a:t>情况，停止寻找中心。</a:t>
            </a:r>
          </a:p>
        </p:txBody>
      </p:sp>
      <p:sp>
        <p:nvSpPr>
          <p:cNvPr id="161880" name="Text Box 88"/>
          <p:cNvSpPr txBox="1">
            <a:spLocks noChangeArrowheads="1"/>
          </p:cNvSpPr>
          <p:nvPr/>
        </p:nvSpPr>
        <p:spPr bwMode="auto">
          <a:xfrm>
            <a:off x="5794375" y="6137275"/>
            <a:ext cx="148590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dirty="0"/>
              <a:t>⑤ </a:t>
            </a:r>
            <a:r>
              <a:rPr lang="zh-CN" altLang="en-US" sz="2400" dirty="0"/>
              <a:t>聚类</a:t>
            </a:r>
          </a:p>
        </p:txBody>
      </p:sp>
      <p:sp>
        <p:nvSpPr>
          <p:cNvPr id="2" name="任意多边形 1"/>
          <p:cNvSpPr/>
          <p:nvPr/>
        </p:nvSpPr>
        <p:spPr>
          <a:xfrm>
            <a:off x="281653" y="4436525"/>
            <a:ext cx="1908759" cy="1807130"/>
          </a:xfrm>
          <a:custGeom>
            <a:avLst/>
            <a:gdLst>
              <a:gd name="connsiteX0" fmla="*/ 356522 w 1908759"/>
              <a:gd name="connsiteY0" fmla="*/ 478375 h 1807130"/>
              <a:gd name="connsiteX1" fmla="*/ 89822 w 1908759"/>
              <a:gd name="connsiteY1" fmla="*/ 1792825 h 1807130"/>
              <a:gd name="connsiteX2" fmla="*/ 1880522 w 1908759"/>
              <a:gd name="connsiteY2" fmla="*/ 1107025 h 1807130"/>
              <a:gd name="connsiteX3" fmla="*/ 1128047 w 1908759"/>
              <a:gd name="connsiteY3" fmla="*/ 21175 h 1807130"/>
              <a:gd name="connsiteX4" fmla="*/ 356522 w 1908759"/>
              <a:gd name="connsiteY4" fmla="*/ 478375 h 180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759" h="1807130">
                <a:moveTo>
                  <a:pt x="356522" y="478375"/>
                </a:moveTo>
                <a:cubicBezTo>
                  <a:pt x="183485" y="773650"/>
                  <a:pt x="-164178" y="1688050"/>
                  <a:pt x="89822" y="1792825"/>
                </a:cubicBezTo>
                <a:cubicBezTo>
                  <a:pt x="343822" y="1897600"/>
                  <a:pt x="1707485" y="1402300"/>
                  <a:pt x="1880522" y="1107025"/>
                </a:cubicBezTo>
                <a:cubicBezTo>
                  <a:pt x="2053559" y="811750"/>
                  <a:pt x="1385222" y="119600"/>
                  <a:pt x="1128047" y="21175"/>
                </a:cubicBezTo>
                <a:cubicBezTo>
                  <a:pt x="870872" y="-77250"/>
                  <a:pt x="529559" y="183100"/>
                  <a:pt x="356522" y="478375"/>
                </a:cubicBezTo>
                <a:close/>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560114" y="1952316"/>
            <a:ext cx="1614615" cy="883683"/>
          </a:xfrm>
          <a:custGeom>
            <a:avLst/>
            <a:gdLst>
              <a:gd name="connsiteX0" fmla="*/ 297261 w 1614615"/>
              <a:gd name="connsiteY0" fmla="*/ 309 h 883683"/>
              <a:gd name="connsiteX1" fmla="*/ 1986 w 1614615"/>
              <a:gd name="connsiteY1" fmla="*/ 267009 h 883683"/>
              <a:gd name="connsiteX2" fmla="*/ 230586 w 1614615"/>
              <a:gd name="connsiteY2" fmla="*/ 771834 h 883683"/>
              <a:gd name="connsiteX3" fmla="*/ 1259286 w 1614615"/>
              <a:gd name="connsiteY3" fmla="*/ 848034 h 883683"/>
              <a:gd name="connsiteX4" fmla="*/ 1564086 w 1614615"/>
              <a:gd name="connsiteY4" fmla="*/ 314634 h 883683"/>
              <a:gd name="connsiteX5" fmla="*/ 297261 w 1614615"/>
              <a:gd name="connsiteY5" fmla="*/ 309 h 88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615" h="883683">
                <a:moveTo>
                  <a:pt x="297261" y="309"/>
                </a:moveTo>
                <a:cubicBezTo>
                  <a:pt x="36911" y="-7628"/>
                  <a:pt x="13098" y="138422"/>
                  <a:pt x="1986" y="267009"/>
                </a:cubicBezTo>
                <a:cubicBezTo>
                  <a:pt x="-9127" y="395597"/>
                  <a:pt x="21036" y="674996"/>
                  <a:pt x="230586" y="771834"/>
                </a:cubicBezTo>
                <a:cubicBezTo>
                  <a:pt x="440136" y="868672"/>
                  <a:pt x="1037036" y="924234"/>
                  <a:pt x="1259286" y="848034"/>
                </a:cubicBezTo>
                <a:cubicBezTo>
                  <a:pt x="1481536" y="771834"/>
                  <a:pt x="1721249" y="457509"/>
                  <a:pt x="1564086" y="314634"/>
                </a:cubicBezTo>
                <a:cubicBezTo>
                  <a:pt x="1406924" y="171759"/>
                  <a:pt x="557611" y="8246"/>
                  <a:pt x="297261" y="309"/>
                </a:cubicBezTo>
                <a:close/>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413584" y="3276600"/>
            <a:ext cx="1990581" cy="1835150"/>
          </a:xfrm>
          <a:custGeom>
            <a:avLst/>
            <a:gdLst>
              <a:gd name="connsiteX0" fmla="*/ 352437 w 2156277"/>
              <a:gd name="connsiteY0" fmla="*/ 277734 h 1856222"/>
              <a:gd name="connsiteX1" fmla="*/ 12 w 2156277"/>
              <a:gd name="connsiteY1" fmla="*/ 782559 h 1856222"/>
              <a:gd name="connsiteX2" fmla="*/ 342912 w 2156277"/>
              <a:gd name="connsiteY2" fmla="*/ 1716009 h 1856222"/>
              <a:gd name="connsiteX3" fmla="*/ 1143012 w 2156277"/>
              <a:gd name="connsiteY3" fmla="*/ 1839834 h 1856222"/>
              <a:gd name="connsiteX4" fmla="*/ 1676412 w 2156277"/>
              <a:gd name="connsiteY4" fmla="*/ 1592184 h 1856222"/>
              <a:gd name="connsiteX5" fmla="*/ 2085987 w 2156277"/>
              <a:gd name="connsiteY5" fmla="*/ 401559 h 1856222"/>
              <a:gd name="connsiteX6" fmla="*/ 1971687 w 2156277"/>
              <a:gd name="connsiteY6" fmla="*/ 1509 h 1856222"/>
              <a:gd name="connsiteX7" fmla="*/ 352437 w 2156277"/>
              <a:gd name="connsiteY7" fmla="*/ 277734 h 185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277" h="1856222">
                <a:moveTo>
                  <a:pt x="352437" y="277734"/>
                </a:moveTo>
                <a:cubicBezTo>
                  <a:pt x="23824" y="407909"/>
                  <a:pt x="1599" y="542847"/>
                  <a:pt x="12" y="782559"/>
                </a:cubicBezTo>
                <a:cubicBezTo>
                  <a:pt x="-1575" y="1022271"/>
                  <a:pt x="152412" y="1539796"/>
                  <a:pt x="342912" y="1716009"/>
                </a:cubicBezTo>
                <a:cubicBezTo>
                  <a:pt x="533412" y="1892222"/>
                  <a:pt x="920762" y="1860472"/>
                  <a:pt x="1143012" y="1839834"/>
                </a:cubicBezTo>
                <a:cubicBezTo>
                  <a:pt x="1365262" y="1819197"/>
                  <a:pt x="1519250" y="1831896"/>
                  <a:pt x="1676412" y="1592184"/>
                </a:cubicBezTo>
                <a:cubicBezTo>
                  <a:pt x="1833574" y="1352472"/>
                  <a:pt x="2036775" y="666672"/>
                  <a:pt x="2085987" y="401559"/>
                </a:cubicBezTo>
                <a:cubicBezTo>
                  <a:pt x="2135200" y="136446"/>
                  <a:pt x="2262199" y="20559"/>
                  <a:pt x="1971687" y="1509"/>
                </a:cubicBezTo>
                <a:cubicBezTo>
                  <a:pt x="1681175" y="-17541"/>
                  <a:pt x="681050" y="147559"/>
                  <a:pt x="352437" y="277734"/>
                </a:cubicBezTo>
                <a:close/>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Group 92"/>
          <p:cNvGrpSpPr>
            <a:grpSpLocks/>
          </p:cNvGrpSpPr>
          <p:nvPr/>
        </p:nvGrpSpPr>
        <p:grpSpPr bwMode="auto">
          <a:xfrm>
            <a:off x="5572125" y="750888"/>
            <a:ext cx="3594100" cy="2212975"/>
            <a:chOff x="3510" y="473"/>
            <a:chExt cx="2264" cy="1394"/>
          </a:xfrm>
        </p:grpSpPr>
        <p:graphicFrame>
          <p:nvGraphicFramePr>
            <p:cNvPr id="22" name="Object 83"/>
            <p:cNvGraphicFramePr>
              <a:graphicFrameLocks noChangeAspect="1"/>
            </p:cNvGraphicFramePr>
            <p:nvPr/>
          </p:nvGraphicFramePr>
          <p:xfrm>
            <a:off x="3510" y="473"/>
            <a:ext cx="1792" cy="439"/>
          </p:xfrm>
          <a:graphic>
            <a:graphicData uri="http://schemas.openxmlformats.org/presentationml/2006/ole">
              <mc:AlternateContent xmlns:mc="http://schemas.openxmlformats.org/markup-compatibility/2006">
                <mc:Choice xmlns:v="urn:schemas-microsoft-com:vml" Requires="v">
                  <p:oleObj spid="_x0000_s52228" name="Equation" r:id="rId4" imgW="1485900" imgH="393700" progId="Equation.DSMT4">
                    <p:embed/>
                  </p:oleObj>
                </mc:Choice>
                <mc:Fallback>
                  <p:oleObj name="Equation" r:id="rId4" imgW="1485900" imgH="393700" progId="Equation.DSMT4">
                    <p:embed/>
                    <p:pic>
                      <p:nvPicPr>
                        <p:cNvPr id="22" name="Object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0" y="473"/>
                          <a:ext cx="1792" cy="43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84"/>
            <p:cNvSpPr txBox="1">
              <a:spLocks noChangeArrowheads="1"/>
            </p:cNvSpPr>
            <p:nvPr/>
          </p:nvSpPr>
          <p:spPr bwMode="auto">
            <a:xfrm>
              <a:off x="3742" y="981"/>
              <a:ext cx="2032" cy="6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en-US" altLang="zh-CN" sz="2400" dirty="0"/>
                <a:t>10</a:t>
              </a:r>
              <a:r>
                <a:rPr lang="zh-CN" altLang="en-US" sz="2400" dirty="0"/>
                <a:t>个最小距离中，</a:t>
              </a:r>
              <a:r>
                <a:rPr lang="en-US" altLang="zh-CN" sz="2400" b="1" i="1" dirty="0"/>
                <a:t>X</a:t>
              </a:r>
              <a:r>
                <a:rPr lang="en-US" altLang="zh-CN" sz="2400" baseline="-25000" dirty="0"/>
                <a:t>7</a:t>
              </a:r>
              <a:r>
                <a:rPr lang="zh-CN" altLang="en-US" sz="2400" dirty="0"/>
                <a:t>对应的距离</a:t>
              </a:r>
              <a:r>
                <a:rPr lang="en-US" altLang="zh-CN" sz="2400" dirty="0"/>
                <a:t>&gt;</a:t>
              </a:r>
              <a:r>
                <a:rPr lang="en-US" altLang="zh-CN" sz="2400" i="1" dirty="0"/>
                <a:t>T</a:t>
              </a:r>
              <a:r>
                <a:rPr lang="en-US" altLang="zh-CN" sz="2400" dirty="0"/>
                <a:t>,</a:t>
              </a:r>
            </a:p>
          </p:txBody>
        </p:sp>
        <p:graphicFrame>
          <p:nvGraphicFramePr>
            <p:cNvPr id="24" name="Object 85"/>
            <p:cNvGraphicFramePr>
              <a:graphicFrameLocks noChangeAspect="1"/>
            </p:cNvGraphicFramePr>
            <p:nvPr/>
          </p:nvGraphicFramePr>
          <p:xfrm>
            <a:off x="3961" y="1585"/>
            <a:ext cx="1020" cy="282"/>
          </p:xfrm>
          <a:graphic>
            <a:graphicData uri="http://schemas.openxmlformats.org/presentationml/2006/ole">
              <mc:AlternateContent xmlns:mc="http://schemas.openxmlformats.org/markup-compatibility/2006">
                <mc:Choice xmlns:v="urn:schemas-microsoft-com:vml" Requires="v">
                  <p:oleObj spid="_x0000_s52229" name="公式" r:id="rId6" imgW="660400" imgH="228600" progId="Equation.3">
                    <p:embed/>
                  </p:oleObj>
                </mc:Choice>
                <mc:Fallback>
                  <p:oleObj name="公式" r:id="rId6" imgW="660400" imgH="228600" progId="Equation.3">
                    <p:embed/>
                    <p:pic>
                      <p:nvPicPr>
                        <p:cNvPr id="24"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1" y="1585"/>
                          <a:ext cx="1020"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91"/>
            <p:cNvSpPr txBox="1">
              <a:spLocks noChangeArrowheads="1"/>
            </p:cNvSpPr>
            <p:nvPr/>
          </p:nvSpPr>
          <p:spPr bwMode="auto">
            <a:xfrm>
              <a:off x="3510" y="1019"/>
              <a:ext cx="6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dirty="0"/>
                <a:t>③</a:t>
              </a:r>
            </a:p>
          </p:txBody>
        </p:sp>
      </p:grpSp>
    </p:spTree>
    <p:extLst>
      <p:ext uri="{BB962C8B-B14F-4D97-AF65-F5344CB8AC3E}">
        <p14:creationId xmlns:p14="http://schemas.microsoft.com/office/powerpoint/2010/main" val="3952094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983B37-53B1-4A43-A8C1-4AFD22B31213}" type="datetime1">
              <a:rPr lang="zh-CN" altLang="en-US" smtClean="0"/>
              <a:pPr eaLnBrk="1" hangingPunct="1"/>
              <a:t>2020/10/22</a:t>
            </a:fld>
            <a:endParaRPr lang="zh-CN" altLang="zh-CN"/>
          </a:p>
        </p:txBody>
      </p:sp>
      <p:sp>
        <p:nvSpPr>
          <p:cNvPr id="28675"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04238B-CD02-4379-BFFE-0341F05404DF}" type="slidenum">
              <a:rPr lang="en-US" altLang="zh-CN" smtClean="0"/>
              <a:pPr eaLnBrk="1" hangingPunct="1"/>
              <a:t>35</a:t>
            </a:fld>
            <a:endParaRPr lang="en-US" altLang="zh-CN"/>
          </a:p>
        </p:txBody>
      </p:sp>
      <p:sp>
        <p:nvSpPr>
          <p:cNvPr id="28676" name="Rectangle 2"/>
          <p:cNvSpPr>
            <a:spLocks noGrp="1" noRot="1" noChangeArrowheads="1"/>
          </p:cNvSpPr>
          <p:nvPr>
            <p:ph type="title"/>
          </p:nvPr>
        </p:nvSpPr>
        <p:spPr/>
        <p:txBody>
          <a:bodyPr/>
          <a:lstStyle/>
          <a:p>
            <a:pPr eaLnBrk="1" hangingPunct="1"/>
            <a:r>
              <a:rPr lang="zh-CN" altLang="en-US"/>
              <a:t>本讲内容</a:t>
            </a:r>
          </a:p>
        </p:txBody>
      </p:sp>
      <p:sp>
        <p:nvSpPr>
          <p:cNvPr id="28677" name="Rectangle 3"/>
          <p:cNvSpPr>
            <a:spLocks noGrp="1" noRot="1" noChangeArrowheads="1"/>
          </p:cNvSpPr>
          <p:nvPr>
            <p:ph type="body" idx="1"/>
          </p:nvPr>
        </p:nvSpPr>
        <p:spPr/>
        <p:txBody>
          <a:bodyPr/>
          <a:lstStyle/>
          <a:p>
            <a:pPr eaLnBrk="1" hangingPunct="1"/>
            <a:r>
              <a:rPr lang="zh-CN" altLang="en-US"/>
              <a:t>聚类分析概念</a:t>
            </a:r>
          </a:p>
          <a:p>
            <a:pPr eaLnBrk="1" hangingPunct="1"/>
            <a:r>
              <a:rPr lang="zh-CN" altLang="en-US"/>
              <a:t>相似性测度和聚类准则</a:t>
            </a:r>
          </a:p>
          <a:p>
            <a:pPr eaLnBrk="1" hangingPunct="1"/>
            <a:r>
              <a:rPr lang="zh-CN" altLang="en-US"/>
              <a:t>基于距离阈值的聚类算法</a:t>
            </a:r>
          </a:p>
          <a:p>
            <a:pPr eaLnBrk="1" hangingPunct="1"/>
            <a:r>
              <a:rPr lang="zh-CN" altLang="en-US">
                <a:solidFill>
                  <a:schemeClr val="hlink"/>
                </a:solidFill>
              </a:rPr>
              <a:t>系统聚类法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35025" y="384175"/>
            <a:ext cx="7545388" cy="1674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lnSpc>
                <a:spcPct val="130000"/>
              </a:lnSpc>
            </a:pPr>
            <a:r>
              <a:rPr lang="en-US" altLang="zh-CN" sz="3200" b="1"/>
              <a:t>2.4  </a:t>
            </a:r>
            <a:r>
              <a:rPr lang="zh-CN" altLang="en-US" sz="3200" b="1"/>
              <a:t>层次聚类法</a:t>
            </a:r>
          </a:p>
          <a:p>
            <a:pPr algn="ctr">
              <a:lnSpc>
                <a:spcPct val="130000"/>
              </a:lnSpc>
            </a:pPr>
            <a:r>
              <a:rPr lang="zh-CN" altLang="en-US" sz="2400" b="1"/>
              <a:t>（</a:t>
            </a:r>
            <a:r>
              <a:rPr lang="en-US" altLang="zh-CN" sz="2400" b="1"/>
              <a:t>Hierarchical Clustering Method</a:t>
            </a:r>
            <a:r>
              <a:rPr lang="zh-CN" altLang="en-US" sz="2400" b="1"/>
              <a:t>）</a:t>
            </a:r>
            <a:r>
              <a:rPr lang="zh-CN" altLang="en-US" sz="2400"/>
              <a:t> </a:t>
            </a:r>
            <a:endParaRPr lang="zh-CN" altLang="en-US" sz="2400" b="1"/>
          </a:p>
          <a:p>
            <a:pPr algn="ctr">
              <a:lnSpc>
                <a:spcPct val="130000"/>
              </a:lnSpc>
            </a:pPr>
            <a:r>
              <a:rPr lang="zh-CN" altLang="en-US" sz="2400" b="1"/>
              <a:t>（系统聚类法、分级聚类法）</a:t>
            </a:r>
          </a:p>
        </p:txBody>
      </p:sp>
      <p:sp>
        <p:nvSpPr>
          <p:cNvPr id="29699" name="Rectangle 3"/>
          <p:cNvSpPr>
            <a:spLocks noChangeArrowheads="1"/>
          </p:cNvSpPr>
          <p:nvPr/>
        </p:nvSpPr>
        <p:spPr bwMode="auto">
          <a:xfrm>
            <a:off x="493713" y="2208213"/>
            <a:ext cx="7504112"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30000"/>
              </a:lnSpc>
            </a:pPr>
            <a:r>
              <a:rPr lang="zh-CN" altLang="en-US" sz="2400"/>
              <a:t>思路：每个样本先自成一类，</a:t>
            </a:r>
          </a:p>
          <a:p>
            <a:pPr>
              <a:lnSpc>
                <a:spcPct val="130000"/>
              </a:lnSpc>
            </a:pPr>
            <a:r>
              <a:rPr lang="zh-CN" altLang="en-US" sz="2400"/>
              <a:t>           然后按距离准则逐步合并，减少类数。</a:t>
            </a:r>
          </a:p>
        </p:txBody>
      </p:sp>
      <p:sp>
        <p:nvSpPr>
          <p:cNvPr id="86020" name="Rectangle 4"/>
          <p:cNvSpPr>
            <a:spLocks noChangeArrowheads="1"/>
          </p:cNvSpPr>
          <p:nvPr/>
        </p:nvSpPr>
        <p:spPr bwMode="auto">
          <a:xfrm>
            <a:off x="414338" y="3381375"/>
            <a:ext cx="23764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b="1"/>
              <a:t>1.  </a:t>
            </a:r>
            <a:r>
              <a:rPr lang="zh-CN" altLang="en-US" sz="2400" b="1"/>
              <a:t>算法描述</a:t>
            </a:r>
          </a:p>
        </p:txBody>
      </p:sp>
      <p:sp>
        <p:nvSpPr>
          <p:cNvPr id="86022" name="Rectangle 6"/>
          <p:cNvSpPr>
            <a:spLocks noChangeArrowheads="1"/>
          </p:cNvSpPr>
          <p:nvPr/>
        </p:nvSpPr>
        <p:spPr bwMode="auto">
          <a:xfrm>
            <a:off x="412750" y="3857625"/>
            <a:ext cx="8731250" cy="199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a:cs typeface="Times New Roman" pitchFamily="18" charset="0"/>
              </a:rPr>
              <a:t>1</a:t>
            </a:r>
            <a:r>
              <a:rPr lang="zh-CN" altLang="en-US" sz="2400">
                <a:cs typeface="Times New Roman" pitchFamily="18" charset="0"/>
              </a:rPr>
              <a:t>）</a:t>
            </a:r>
            <a:r>
              <a:rPr lang="en-US" altLang="zh-CN" sz="2400" i="1">
                <a:cs typeface="Times New Roman" pitchFamily="18" charset="0"/>
              </a:rPr>
              <a:t>N</a:t>
            </a:r>
            <a:r>
              <a:rPr lang="zh-CN" altLang="en-US" sz="2400">
                <a:cs typeface="Times New Roman" pitchFamily="18" charset="0"/>
              </a:rPr>
              <a:t>个初始模式样本自成一类，即建立</a:t>
            </a:r>
            <a:r>
              <a:rPr lang="en-US" altLang="zh-CN" sz="2400" i="1">
                <a:cs typeface="Times New Roman" pitchFamily="18" charset="0"/>
              </a:rPr>
              <a:t>N</a:t>
            </a:r>
            <a:r>
              <a:rPr lang="en-US" altLang="zh-CN" sz="2400">
                <a:cs typeface="Times New Roman" pitchFamily="18" charset="0"/>
              </a:rPr>
              <a:t> </a:t>
            </a:r>
            <a:r>
              <a:rPr lang="zh-CN" altLang="en-US" sz="2400">
                <a:cs typeface="Times New Roman" pitchFamily="18" charset="0"/>
              </a:rPr>
              <a:t>类：</a:t>
            </a:r>
            <a:endParaRPr lang="zh-CN" altLang="en-US" sz="2400"/>
          </a:p>
          <a:p>
            <a:pPr>
              <a:lnSpc>
                <a:spcPct val="130000"/>
              </a:lnSpc>
            </a:pPr>
            <a:endParaRPr lang="zh-CN" altLang="en-US" sz="2400"/>
          </a:p>
          <a:p>
            <a:pPr>
              <a:lnSpc>
                <a:spcPct val="130000"/>
              </a:lnSpc>
            </a:pPr>
            <a:r>
              <a:rPr lang="zh-CN" altLang="en-US" sz="2400"/>
              <a:t>计算各类之间（即各样本间）的距离，得一</a:t>
            </a:r>
            <a:r>
              <a:rPr lang="en-US" altLang="zh-CN" sz="2400" i="1"/>
              <a:t>N</a:t>
            </a:r>
            <a:r>
              <a:rPr lang="en-US" altLang="zh-CN" sz="2400"/>
              <a:t>×</a:t>
            </a:r>
            <a:r>
              <a:rPr lang="en-US" altLang="zh-CN" sz="2400" i="1"/>
              <a:t>N</a:t>
            </a:r>
            <a:r>
              <a:rPr lang="zh-CN" altLang="en-US" sz="2400"/>
              <a:t>维距离矩阵</a:t>
            </a:r>
            <a:r>
              <a:rPr lang="en-US" altLang="zh-CN" sz="2400" b="1" i="1"/>
              <a:t>D</a:t>
            </a:r>
            <a:r>
              <a:rPr lang="en-US" altLang="zh-CN" sz="2400"/>
              <a:t>(0)</a:t>
            </a:r>
            <a:r>
              <a:rPr lang="zh-CN" altLang="en-US" sz="2400"/>
              <a:t>。“</a:t>
            </a:r>
            <a:r>
              <a:rPr lang="en-US" altLang="zh-CN" sz="2400"/>
              <a:t>0”</a:t>
            </a:r>
            <a:r>
              <a:rPr lang="zh-CN" altLang="en-US" sz="2400"/>
              <a:t>表示初始状态。</a:t>
            </a:r>
          </a:p>
        </p:txBody>
      </p:sp>
      <p:graphicFrame>
        <p:nvGraphicFramePr>
          <p:cNvPr id="86021" name="Object 5"/>
          <p:cNvGraphicFramePr>
            <a:graphicFrameLocks noChangeAspect="1"/>
          </p:cNvGraphicFramePr>
          <p:nvPr/>
        </p:nvGraphicFramePr>
        <p:xfrm>
          <a:off x="2711450" y="4419600"/>
          <a:ext cx="2705100" cy="439738"/>
        </p:xfrm>
        <a:graphic>
          <a:graphicData uri="http://schemas.openxmlformats.org/presentationml/2006/ole">
            <mc:AlternateContent xmlns:mc="http://schemas.openxmlformats.org/markup-compatibility/2006">
              <mc:Choice xmlns:v="urn:schemas-microsoft-com:vml" Requires="v">
                <p:oleObj spid="_x0000_s29738" name="公式" r:id="rId3" imgW="1409700" imgH="228600" progId="Equation.3">
                  <p:embed/>
                </p:oleObj>
              </mc:Choice>
              <mc:Fallback>
                <p:oleObj name="公式" r:id="rId3" imgW="14097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4419600"/>
                        <a:ext cx="27051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86025" name="Text Box 9"/>
          <p:cNvSpPr txBox="1">
            <a:spLocks noChangeArrowheads="1"/>
          </p:cNvSpPr>
          <p:nvPr/>
        </p:nvSpPr>
        <p:spPr bwMode="auto">
          <a:xfrm>
            <a:off x="6572250" y="4330700"/>
            <a:ext cx="20320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solidFill>
                  <a:srgbClr val="430086"/>
                </a:solidFill>
              </a:rPr>
              <a:t>(G_Group)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500"/>
                                        <p:tgtEl>
                                          <p:spTgt spid="860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fade">
                                      <p:cBhvr>
                                        <p:cTn id="10" dur="500"/>
                                        <p:tgtEl>
                                          <p:spTgt spid="86022"/>
                                        </p:tgtEl>
                                      </p:cBhvr>
                                    </p:animEffect>
                                  </p:childTnLst>
                                </p:cTn>
                              </p:par>
                              <p:par>
                                <p:cTn id="11" presetID="10" presetClass="entr" presetSubtype="0" fill="hold" nodeType="withEffect">
                                  <p:stCondLst>
                                    <p:cond delay="0"/>
                                  </p:stCondLst>
                                  <p:childTnLst>
                                    <p:set>
                                      <p:cBhvr>
                                        <p:cTn id="12" dur="1" fill="hold">
                                          <p:stCondLst>
                                            <p:cond delay="0"/>
                                          </p:stCondLst>
                                        </p:cTn>
                                        <p:tgtEl>
                                          <p:spTgt spid="86021"/>
                                        </p:tgtEl>
                                        <p:attrNameLst>
                                          <p:attrName>style.visibility</p:attrName>
                                        </p:attrNameLst>
                                      </p:cBhvr>
                                      <p:to>
                                        <p:strVal val="visible"/>
                                      </p:to>
                                    </p:set>
                                    <p:animEffect transition="in" filter="fade">
                                      <p:cBhvr>
                                        <p:cTn id="13" dur="500"/>
                                        <p:tgtEl>
                                          <p:spTgt spid="860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025"/>
                                        </p:tgtEl>
                                        <p:attrNameLst>
                                          <p:attrName>style.visibility</p:attrName>
                                        </p:attrNameLst>
                                      </p:cBhvr>
                                      <p:to>
                                        <p:strVal val="visible"/>
                                      </p:to>
                                    </p:set>
                                    <p:animEffect transition="in" filter="fade">
                                      <p:cBhvr>
                                        <p:cTn id="16"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2" grpId="0"/>
      <p:bldP spid="860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346075" y="534988"/>
            <a:ext cx="8797925" cy="1516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en-US" altLang="zh-CN" sz="2400">
                <a:cs typeface="Times New Roman" pitchFamily="18" charset="0"/>
              </a:rPr>
              <a:t>2</a:t>
            </a:r>
            <a:r>
              <a:rPr lang="zh-CN" altLang="en-US" sz="2400">
                <a:cs typeface="Times New Roman" pitchFamily="18" charset="0"/>
              </a:rPr>
              <a:t>）假设已求得距离矩阵</a:t>
            </a:r>
            <a:r>
              <a:rPr lang="en-US" altLang="zh-CN" sz="2400" b="1" i="1">
                <a:cs typeface="Times New Roman" pitchFamily="18" charset="0"/>
              </a:rPr>
              <a:t>D</a:t>
            </a:r>
            <a:r>
              <a:rPr lang="en-US" altLang="zh-CN" sz="2400">
                <a:cs typeface="Times New Roman" pitchFamily="18" charset="0"/>
              </a:rPr>
              <a:t>(</a:t>
            </a:r>
            <a:r>
              <a:rPr lang="en-US" altLang="zh-CN" sz="2400" i="1">
                <a:cs typeface="Times New Roman" pitchFamily="18" charset="0"/>
              </a:rPr>
              <a:t>n</a:t>
            </a:r>
            <a:r>
              <a:rPr lang="en-US" altLang="zh-CN" sz="2400">
                <a:cs typeface="Times New Roman" pitchFamily="18" charset="0"/>
              </a:rPr>
              <a:t>)</a:t>
            </a:r>
            <a:r>
              <a:rPr lang="zh-CN" altLang="en-US" sz="2400">
                <a:cs typeface="Times New Roman" pitchFamily="18" charset="0"/>
              </a:rPr>
              <a:t>（</a:t>
            </a:r>
            <a:r>
              <a:rPr lang="en-US" altLang="zh-CN" sz="2400" i="1">
                <a:cs typeface="Times New Roman" pitchFamily="18" charset="0"/>
              </a:rPr>
              <a:t>n</a:t>
            </a:r>
            <a:r>
              <a:rPr lang="zh-CN" altLang="en-US" sz="2400">
                <a:cs typeface="Times New Roman" pitchFamily="18" charset="0"/>
              </a:rPr>
              <a:t>为逐次聚类合并的次数），找出</a:t>
            </a:r>
            <a:r>
              <a:rPr lang="en-US" altLang="zh-CN" sz="2400" b="1" i="1">
                <a:cs typeface="Times New Roman" pitchFamily="18" charset="0"/>
              </a:rPr>
              <a:t>D</a:t>
            </a:r>
            <a:r>
              <a:rPr lang="en-US" altLang="zh-CN" sz="2400">
                <a:cs typeface="Times New Roman" pitchFamily="18" charset="0"/>
              </a:rPr>
              <a:t>(</a:t>
            </a:r>
            <a:r>
              <a:rPr lang="en-US" altLang="zh-CN" sz="2400" i="1">
                <a:cs typeface="Times New Roman" pitchFamily="18" charset="0"/>
              </a:rPr>
              <a:t>n</a:t>
            </a:r>
            <a:r>
              <a:rPr lang="en-US" altLang="zh-CN" sz="2400">
                <a:cs typeface="Times New Roman" pitchFamily="18" charset="0"/>
              </a:rPr>
              <a:t>)</a:t>
            </a:r>
            <a:r>
              <a:rPr lang="zh-CN" altLang="en-US" sz="2400">
                <a:cs typeface="Times New Roman" pitchFamily="18" charset="0"/>
              </a:rPr>
              <a:t>中的最小元素，将其对应的两类合并为一类。由此建立新的分类：</a:t>
            </a:r>
            <a:endParaRPr lang="zh-CN" altLang="en-US" sz="2400"/>
          </a:p>
        </p:txBody>
      </p:sp>
      <p:graphicFrame>
        <p:nvGraphicFramePr>
          <p:cNvPr id="30723" name="Object 4"/>
          <p:cNvGraphicFramePr>
            <a:graphicFrameLocks noChangeAspect="1"/>
          </p:cNvGraphicFramePr>
          <p:nvPr/>
        </p:nvGraphicFramePr>
        <p:xfrm>
          <a:off x="2794000" y="1987550"/>
          <a:ext cx="2898775" cy="476250"/>
        </p:xfrm>
        <a:graphic>
          <a:graphicData uri="http://schemas.openxmlformats.org/presentationml/2006/ole">
            <mc:AlternateContent xmlns:mc="http://schemas.openxmlformats.org/markup-compatibility/2006">
              <mc:Choice xmlns:v="urn:schemas-microsoft-com:vml" Requires="v">
                <p:oleObj spid="_x0000_s30762" name="公式" r:id="rId3" imgW="1333500" imgH="215900" progId="Equation.3">
                  <p:embed/>
                </p:oleObj>
              </mc:Choice>
              <mc:Fallback>
                <p:oleObj name="公式" r:id="rId3" imgW="13335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1987550"/>
                        <a:ext cx="289877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0724" name="Rectangle 6"/>
          <p:cNvSpPr>
            <a:spLocks noChangeArrowheads="1"/>
          </p:cNvSpPr>
          <p:nvPr/>
        </p:nvSpPr>
        <p:spPr bwMode="auto">
          <a:xfrm>
            <a:off x="-760413" y="3554413"/>
            <a:ext cx="3111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1000">
                <a:cs typeface="Times New Roman" pitchFamily="18" charset="0"/>
              </a:rPr>
              <a:t>。</a:t>
            </a:r>
            <a:endParaRPr lang="zh-CN" altLang="en-US"/>
          </a:p>
        </p:txBody>
      </p:sp>
      <p:sp>
        <p:nvSpPr>
          <p:cNvPr id="87047" name="Rectangle 7"/>
          <p:cNvSpPr>
            <a:spLocks noChangeArrowheads="1"/>
          </p:cNvSpPr>
          <p:nvPr/>
        </p:nvSpPr>
        <p:spPr bwMode="auto">
          <a:xfrm>
            <a:off x="393700" y="2652713"/>
            <a:ext cx="7200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a:t>3</a:t>
            </a:r>
            <a:r>
              <a:rPr lang="zh-CN" altLang="en-US" sz="2400"/>
              <a:t>）计算合并后新类别之间的距离，得</a:t>
            </a:r>
            <a:r>
              <a:rPr lang="en-US" altLang="zh-CN" sz="2400" b="1" i="1"/>
              <a:t>D</a:t>
            </a:r>
            <a:r>
              <a:rPr lang="en-US" altLang="zh-CN" sz="2400"/>
              <a:t>(</a:t>
            </a:r>
            <a:r>
              <a:rPr lang="en-US" altLang="zh-CN" sz="2400" i="1"/>
              <a:t>n</a:t>
            </a:r>
            <a:r>
              <a:rPr lang="en-US" altLang="zh-CN" sz="2400"/>
              <a:t>+1)</a:t>
            </a:r>
            <a:r>
              <a:rPr lang="zh-CN" altLang="en-US" sz="2400"/>
              <a:t>。</a:t>
            </a:r>
          </a:p>
        </p:txBody>
      </p:sp>
      <p:sp>
        <p:nvSpPr>
          <p:cNvPr id="87048" name="Rectangle 8"/>
          <p:cNvSpPr>
            <a:spLocks noChangeArrowheads="1"/>
          </p:cNvSpPr>
          <p:nvPr/>
        </p:nvSpPr>
        <p:spPr bwMode="auto">
          <a:xfrm>
            <a:off x="385763" y="3324225"/>
            <a:ext cx="6391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ltLang="zh-CN" sz="2400"/>
              <a:t>4</a:t>
            </a:r>
            <a:r>
              <a:rPr lang="zh-CN" altLang="en-US" sz="2400"/>
              <a:t>）跳至第</a:t>
            </a:r>
            <a:r>
              <a:rPr lang="en-US" altLang="zh-CN" sz="2400"/>
              <a:t>2</a:t>
            </a:r>
            <a:r>
              <a:rPr lang="zh-CN" altLang="en-US" sz="2400"/>
              <a:t>步，重复计算及合并。</a:t>
            </a:r>
          </a:p>
        </p:txBody>
      </p:sp>
      <p:sp>
        <p:nvSpPr>
          <p:cNvPr id="87049" name="Rectangle 9"/>
          <p:cNvSpPr>
            <a:spLocks noChangeArrowheads="1"/>
          </p:cNvSpPr>
          <p:nvPr/>
        </p:nvSpPr>
        <p:spPr bwMode="auto">
          <a:xfrm>
            <a:off x="255588" y="4046538"/>
            <a:ext cx="8888412" cy="2465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marL="342900" indent="-342900">
              <a:lnSpc>
                <a:spcPct val="130000"/>
              </a:lnSpc>
            </a:pPr>
            <a:r>
              <a:rPr lang="en-US" altLang="zh-CN" sz="2400" b="1"/>
              <a:t>      </a:t>
            </a:r>
            <a:r>
              <a:rPr lang="zh-CN" altLang="en-US" sz="2400" b="1"/>
              <a:t>结束条件：</a:t>
            </a:r>
          </a:p>
          <a:p>
            <a:pPr marL="342900" indent="-342900">
              <a:lnSpc>
                <a:spcPct val="130000"/>
              </a:lnSpc>
            </a:pPr>
            <a:r>
              <a:rPr lang="en-US" altLang="zh-CN" sz="2400"/>
              <a:t>1</a:t>
            </a:r>
            <a:r>
              <a:rPr lang="zh-CN" altLang="en-US" sz="2400"/>
              <a:t>）取距离阈值</a:t>
            </a:r>
            <a:r>
              <a:rPr lang="en-US" altLang="zh-CN" sz="2400" i="1"/>
              <a:t>T</a:t>
            </a:r>
            <a:r>
              <a:rPr lang="zh-CN" altLang="en-US" sz="2400"/>
              <a:t>，当</a:t>
            </a:r>
            <a:r>
              <a:rPr lang="en-US" altLang="zh-CN" sz="2400" b="1" i="1"/>
              <a:t>D</a:t>
            </a:r>
            <a:r>
              <a:rPr lang="en-US" altLang="zh-CN" sz="2400"/>
              <a:t>(</a:t>
            </a:r>
            <a:r>
              <a:rPr lang="en-US" altLang="zh-CN" sz="2400" i="1"/>
              <a:t>n</a:t>
            </a:r>
            <a:r>
              <a:rPr lang="en-US" altLang="zh-CN" sz="2400"/>
              <a:t>)</a:t>
            </a:r>
            <a:r>
              <a:rPr lang="zh-CN" altLang="en-US" sz="2400"/>
              <a:t>的最小分量超过给定值 </a:t>
            </a:r>
            <a:r>
              <a:rPr lang="en-US" altLang="zh-CN" sz="2400" i="1"/>
              <a:t>T </a:t>
            </a:r>
            <a:r>
              <a:rPr lang="zh-CN" altLang="en-US" sz="2400"/>
              <a:t>时，算法停</a:t>
            </a:r>
          </a:p>
          <a:p>
            <a:pPr marL="342900" indent="-342900">
              <a:lnSpc>
                <a:spcPct val="130000"/>
              </a:lnSpc>
            </a:pPr>
            <a:r>
              <a:rPr lang="zh-CN" altLang="en-US" sz="2400"/>
              <a:t>      止。所得即为聚类结果。</a:t>
            </a:r>
          </a:p>
          <a:p>
            <a:pPr marL="342900" indent="-342900">
              <a:lnSpc>
                <a:spcPct val="130000"/>
              </a:lnSpc>
            </a:pPr>
            <a:r>
              <a:rPr lang="en-US" altLang="zh-CN" sz="2400"/>
              <a:t>2</a:t>
            </a:r>
            <a:r>
              <a:rPr lang="zh-CN" altLang="en-US" sz="2400"/>
              <a:t>）或不设阈值</a:t>
            </a:r>
            <a:r>
              <a:rPr lang="en-US" altLang="zh-CN" sz="2400" i="1"/>
              <a:t>T</a:t>
            </a:r>
            <a:r>
              <a:rPr lang="zh-CN" altLang="en-US" sz="2400"/>
              <a:t>，一直将全部样本聚成一类为止，输出聚类的分</a:t>
            </a:r>
          </a:p>
          <a:p>
            <a:pPr marL="342900" indent="-342900">
              <a:lnSpc>
                <a:spcPct val="130000"/>
              </a:lnSpc>
            </a:pPr>
            <a:r>
              <a:rPr lang="zh-CN" altLang="en-US" sz="2400"/>
              <a:t>      级树。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fade">
                                      <p:cBhvr>
                                        <p:cTn id="7" dur="500"/>
                                        <p:tgtEl>
                                          <p:spTgt spid="870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048"/>
                                        </p:tgtEl>
                                        <p:attrNameLst>
                                          <p:attrName>style.visibility</p:attrName>
                                        </p:attrNameLst>
                                      </p:cBhvr>
                                      <p:to>
                                        <p:strVal val="visible"/>
                                      </p:to>
                                    </p:set>
                                    <p:animEffect transition="in" filter="fade">
                                      <p:cBhvr>
                                        <p:cTn id="10" dur="500"/>
                                        <p:tgtEl>
                                          <p:spTgt spid="870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9">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7049">
                                            <p:txEl>
                                              <p:pRg st="1" end="1"/>
                                            </p:txEl>
                                          </p:spTgt>
                                        </p:tgtEl>
                                        <p:attrNameLst>
                                          <p:attrName>style.visibility</p:attrName>
                                        </p:attrNameLst>
                                      </p:cBhvr>
                                      <p:to>
                                        <p:strVal val="visible"/>
                                      </p:to>
                                    </p:set>
                                    <p:animEffect transition="in" filter="fade">
                                      <p:cBhvr>
                                        <p:cTn id="17" dur="500"/>
                                        <p:tgtEl>
                                          <p:spTgt spid="87049">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7049">
                                            <p:txEl>
                                              <p:pRg st="2" end="2"/>
                                            </p:txEl>
                                          </p:spTgt>
                                        </p:tgtEl>
                                        <p:attrNameLst>
                                          <p:attrName>style.visibility</p:attrName>
                                        </p:attrNameLst>
                                      </p:cBhvr>
                                      <p:to>
                                        <p:strVal val="visible"/>
                                      </p:to>
                                    </p:set>
                                    <p:animEffect transition="in" filter="fade">
                                      <p:cBhvr>
                                        <p:cTn id="20" dur="500"/>
                                        <p:tgtEl>
                                          <p:spTgt spid="87049">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7049">
                                            <p:txEl>
                                              <p:pRg st="3" end="3"/>
                                            </p:txEl>
                                          </p:spTgt>
                                        </p:tgtEl>
                                        <p:attrNameLst>
                                          <p:attrName>style.visibility</p:attrName>
                                        </p:attrNameLst>
                                      </p:cBhvr>
                                      <p:to>
                                        <p:strVal val="visible"/>
                                      </p:to>
                                    </p:set>
                                    <p:animEffect transition="in" filter="fade">
                                      <p:cBhvr>
                                        <p:cTn id="23" dur="500"/>
                                        <p:tgtEl>
                                          <p:spTgt spid="8704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7049">
                                            <p:txEl>
                                              <p:pRg st="4" end="4"/>
                                            </p:txEl>
                                          </p:spTgt>
                                        </p:tgtEl>
                                        <p:attrNameLst>
                                          <p:attrName>style.visibility</p:attrName>
                                        </p:attrNameLst>
                                      </p:cBhvr>
                                      <p:to>
                                        <p:strVal val="visible"/>
                                      </p:to>
                                    </p:set>
                                    <p:animEffect transition="in" filter="fade">
                                      <p:cBhvr>
                                        <p:cTn id="26" dur="500"/>
                                        <p:tgtEl>
                                          <p:spTgt spid="870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P spid="870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76250" y="608013"/>
            <a:ext cx="45481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sz="2400" b="1"/>
              <a:t>2.  </a:t>
            </a:r>
            <a:r>
              <a:rPr lang="zh-CN" altLang="en-US" sz="2400" b="1"/>
              <a:t>问题讨论：类间距离计算准则</a:t>
            </a:r>
          </a:p>
        </p:txBody>
      </p:sp>
      <p:graphicFrame>
        <p:nvGraphicFramePr>
          <p:cNvPr id="31747" name="Object 16"/>
          <p:cNvGraphicFramePr>
            <a:graphicFrameLocks noChangeAspect="1"/>
          </p:cNvGraphicFramePr>
          <p:nvPr/>
        </p:nvGraphicFramePr>
        <p:xfrm>
          <a:off x="1847850" y="2376488"/>
          <a:ext cx="5353050" cy="433387"/>
        </p:xfrm>
        <a:graphic>
          <a:graphicData uri="http://schemas.openxmlformats.org/presentationml/2006/ole">
            <mc:AlternateContent xmlns:mc="http://schemas.openxmlformats.org/markup-compatibility/2006">
              <mc:Choice xmlns:v="urn:schemas-microsoft-com:vml" Requires="v">
                <p:oleObj spid="_x0000_s31828" name="公式" r:id="rId3" imgW="2705100" imgH="215900" progId="Equation.3">
                  <p:embed/>
                </p:oleObj>
              </mc:Choice>
              <mc:Fallback>
                <p:oleObj name="公式" r:id="rId3" imgW="2705100" imgH="2159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376488"/>
                        <a:ext cx="5353050"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1748" name="Rectangle 17"/>
          <p:cNvSpPr>
            <a:spLocks noChangeArrowheads="1"/>
          </p:cNvSpPr>
          <p:nvPr/>
        </p:nvSpPr>
        <p:spPr bwMode="auto">
          <a:xfrm>
            <a:off x="-363538" y="1200150"/>
            <a:ext cx="9507538"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lvl="2">
              <a:lnSpc>
                <a:spcPct val="130000"/>
              </a:lnSpc>
              <a:tabLst>
                <a:tab pos="228600" algn="l"/>
              </a:tabLst>
            </a:pPr>
            <a:r>
              <a:rPr lang="en-US" altLang="zh-CN" sz="2400" b="1"/>
              <a:t>1</a:t>
            </a:r>
            <a:r>
              <a:rPr lang="zh-CN" altLang="en-US" sz="2400" b="1"/>
              <a:t>）最短距离法</a:t>
            </a:r>
          </a:p>
          <a:p>
            <a:pPr lvl="2">
              <a:lnSpc>
                <a:spcPct val="130000"/>
              </a:lnSpc>
              <a:tabLst>
                <a:tab pos="228600" algn="l"/>
              </a:tabLst>
            </a:pPr>
            <a:r>
              <a:rPr lang="zh-CN" altLang="en-US" sz="2400" b="1"/>
              <a:t>      </a:t>
            </a:r>
            <a:r>
              <a:rPr lang="zh-CN" altLang="en-US" sz="2400"/>
              <a:t>如</a:t>
            </a:r>
            <a:r>
              <a:rPr lang="en-US" altLang="zh-CN" sz="2400" i="1"/>
              <a:t>H</a:t>
            </a:r>
            <a:r>
              <a:rPr lang="zh-CN" altLang="en-US" sz="2400"/>
              <a:t>、</a:t>
            </a:r>
            <a:r>
              <a:rPr lang="en-US" altLang="zh-CN" sz="2400" i="1"/>
              <a:t>K</a:t>
            </a:r>
            <a:r>
              <a:rPr lang="zh-CN" altLang="en-US" sz="2400"/>
              <a:t>是两个聚类，则两类间的最短距离定义为：</a:t>
            </a:r>
          </a:p>
        </p:txBody>
      </p:sp>
      <p:grpSp>
        <p:nvGrpSpPr>
          <p:cNvPr id="31749" name="Group 33"/>
          <p:cNvGrpSpPr>
            <a:grpSpLocks/>
          </p:cNvGrpSpPr>
          <p:nvPr/>
        </p:nvGrpSpPr>
        <p:grpSpPr bwMode="auto">
          <a:xfrm>
            <a:off x="566738" y="2974975"/>
            <a:ext cx="8342312" cy="949325"/>
            <a:chOff x="357" y="1721"/>
            <a:chExt cx="5255" cy="598"/>
          </a:xfrm>
        </p:grpSpPr>
        <p:sp>
          <p:nvSpPr>
            <p:cNvPr id="31759" name="Rectangle 27"/>
            <p:cNvSpPr>
              <a:spLocks noChangeArrowheads="1"/>
            </p:cNvSpPr>
            <p:nvPr/>
          </p:nvSpPr>
          <p:spPr bwMode="auto">
            <a:xfrm>
              <a:off x="1143" y="1721"/>
              <a:ext cx="4469" cy="5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zh-CN" altLang="en-US" sz="2400"/>
                <a:t>：</a:t>
              </a:r>
              <a:r>
                <a:rPr lang="en-US" altLang="zh-CN" sz="2400" i="1"/>
                <a:t>H</a:t>
              </a:r>
              <a:r>
                <a:rPr lang="zh-CN" altLang="en-US" sz="2400"/>
                <a:t>类中的某个样本</a:t>
              </a:r>
              <a:r>
                <a:rPr lang="en-US" altLang="zh-CN" sz="2400" b="1" i="1"/>
                <a:t>X</a:t>
              </a:r>
              <a:r>
                <a:rPr lang="en-US" altLang="zh-CN" sz="2400" i="1" baseline="-25000"/>
                <a:t>H</a:t>
              </a:r>
              <a:r>
                <a:rPr lang="zh-CN" altLang="en-US" sz="2400"/>
                <a:t>和</a:t>
              </a:r>
              <a:r>
                <a:rPr lang="en-US" altLang="zh-CN" sz="2400" i="1"/>
                <a:t>K</a:t>
              </a:r>
              <a:r>
                <a:rPr lang="zh-CN" altLang="en-US" sz="2400"/>
                <a:t>类中的某个样本</a:t>
              </a:r>
              <a:r>
                <a:rPr lang="en-US" altLang="zh-CN" sz="2400" b="1" i="1"/>
                <a:t>X</a:t>
              </a:r>
              <a:r>
                <a:rPr lang="en-US" altLang="zh-CN" sz="2400" i="1" baseline="-25000"/>
                <a:t>K</a:t>
              </a:r>
              <a:r>
                <a:rPr lang="zh-CN" altLang="en-US" sz="2400"/>
                <a:t>之间</a:t>
              </a:r>
            </a:p>
            <a:p>
              <a:pPr indent="304800">
                <a:lnSpc>
                  <a:spcPct val="130000"/>
                </a:lnSpc>
              </a:pPr>
              <a:r>
                <a:rPr lang="zh-CN" altLang="en-US" sz="2400"/>
                <a:t>   的欧氏距离。</a:t>
              </a:r>
            </a:p>
          </p:txBody>
        </p:sp>
        <p:graphicFrame>
          <p:nvGraphicFramePr>
            <p:cNvPr id="31760" name="Object 8"/>
            <p:cNvGraphicFramePr>
              <a:graphicFrameLocks noChangeAspect="1"/>
            </p:cNvGraphicFramePr>
            <p:nvPr/>
          </p:nvGraphicFramePr>
          <p:xfrm>
            <a:off x="357" y="1768"/>
            <a:ext cx="974" cy="279"/>
          </p:xfrm>
          <a:graphic>
            <a:graphicData uri="http://schemas.openxmlformats.org/presentationml/2006/ole">
              <mc:AlternateContent xmlns:mc="http://schemas.openxmlformats.org/markup-compatibility/2006">
                <mc:Choice xmlns:v="urn:schemas-microsoft-com:vml" Requires="v">
                  <p:oleObj spid="_x0000_s31829" name="公式" r:id="rId5" imgW="761669" imgH="215806" progId="Equation.3">
                    <p:embed/>
                  </p:oleObj>
                </mc:Choice>
                <mc:Fallback>
                  <p:oleObj name="公式" r:id="rId5" imgW="761669"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 y="1768"/>
                          <a:ext cx="974"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31750" name="Rectangle 21"/>
          <p:cNvSpPr>
            <a:spLocks noChangeArrowheads="1"/>
          </p:cNvSpPr>
          <p:nvPr/>
        </p:nvSpPr>
        <p:spPr bwMode="auto">
          <a:xfrm>
            <a:off x="611188" y="3959225"/>
            <a:ext cx="8350250"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en-US" altLang="zh-CN" sz="2400" i="1"/>
              <a:t>D</a:t>
            </a:r>
            <a:r>
              <a:rPr lang="en-US" altLang="zh-CN" sz="2400" i="1" baseline="-25000"/>
              <a:t>HK</a:t>
            </a:r>
            <a:r>
              <a:rPr lang="zh-CN" altLang="en-US" sz="2400"/>
              <a:t>：</a:t>
            </a:r>
            <a:r>
              <a:rPr lang="en-US" altLang="zh-CN" sz="2400" i="1"/>
              <a:t>H</a:t>
            </a:r>
            <a:r>
              <a:rPr lang="zh-CN" altLang="en-US" sz="2400"/>
              <a:t>类中所有样本与</a:t>
            </a:r>
            <a:r>
              <a:rPr lang="en-US" altLang="zh-CN" sz="2400" i="1"/>
              <a:t>K</a:t>
            </a:r>
            <a:r>
              <a:rPr lang="zh-CN" altLang="en-US" sz="2400"/>
              <a:t>类中所有样本之间的最小距离。</a:t>
            </a:r>
          </a:p>
        </p:txBody>
      </p:sp>
      <p:sp>
        <p:nvSpPr>
          <p:cNvPr id="31751" name="Oval 5"/>
          <p:cNvSpPr>
            <a:spLocks noChangeArrowheads="1"/>
          </p:cNvSpPr>
          <p:nvPr/>
        </p:nvSpPr>
        <p:spPr bwMode="auto">
          <a:xfrm>
            <a:off x="1792288" y="4583113"/>
            <a:ext cx="1601787" cy="1562100"/>
          </a:xfrm>
          <a:prstGeom prst="ellipse">
            <a:avLst/>
          </a:prstGeom>
          <a:solidFill>
            <a:srgbClr val="FFFFFF"/>
          </a:solidFill>
          <a:ln w="9525">
            <a:solidFill>
              <a:srgbClr val="000000"/>
            </a:solidFill>
            <a:round/>
            <a:headEnd/>
            <a:tailEnd/>
          </a:ln>
        </p:spPr>
        <p:txBody>
          <a:bodyPr/>
          <a:lstStyle/>
          <a:p>
            <a:endParaRPr lang="zh-CN" altLang="en-US"/>
          </a:p>
        </p:txBody>
      </p:sp>
      <p:sp>
        <p:nvSpPr>
          <p:cNvPr id="31752" name="Oval 6"/>
          <p:cNvSpPr>
            <a:spLocks noChangeArrowheads="1"/>
          </p:cNvSpPr>
          <p:nvPr/>
        </p:nvSpPr>
        <p:spPr bwMode="auto">
          <a:xfrm>
            <a:off x="5399088" y="4583113"/>
            <a:ext cx="2201862" cy="2081212"/>
          </a:xfrm>
          <a:prstGeom prst="ellipse">
            <a:avLst/>
          </a:prstGeom>
          <a:solidFill>
            <a:srgbClr val="FFFFFF"/>
          </a:solidFill>
          <a:ln w="9525">
            <a:solidFill>
              <a:srgbClr val="000000"/>
            </a:solidFill>
            <a:round/>
            <a:headEnd/>
            <a:tailEnd/>
          </a:ln>
        </p:spPr>
        <p:txBody>
          <a:bodyPr/>
          <a:lstStyle/>
          <a:p>
            <a:endParaRPr lang="zh-CN" altLang="en-US"/>
          </a:p>
        </p:txBody>
      </p:sp>
      <p:sp>
        <p:nvSpPr>
          <p:cNvPr id="31753" name="Oval 7"/>
          <p:cNvSpPr>
            <a:spLocks noChangeAspect="1" noChangeArrowheads="1"/>
          </p:cNvSpPr>
          <p:nvPr/>
        </p:nvSpPr>
        <p:spPr bwMode="auto">
          <a:xfrm>
            <a:off x="1992313" y="5103813"/>
            <a:ext cx="144462" cy="125412"/>
          </a:xfrm>
          <a:prstGeom prst="ellipse">
            <a:avLst/>
          </a:prstGeom>
          <a:solidFill>
            <a:srgbClr val="000000"/>
          </a:solidFill>
          <a:ln w="9525">
            <a:solidFill>
              <a:srgbClr val="000000"/>
            </a:solidFill>
            <a:round/>
            <a:headEnd/>
            <a:tailEnd/>
          </a:ln>
        </p:spPr>
        <p:txBody>
          <a:bodyPr/>
          <a:lstStyle/>
          <a:p>
            <a:endParaRPr lang="zh-CN" altLang="en-US"/>
          </a:p>
        </p:txBody>
      </p:sp>
      <p:sp>
        <p:nvSpPr>
          <p:cNvPr id="31754" name="Oval 8"/>
          <p:cNvSpPr>
            <a:spLocks noChangeAspect="1" noChangeArrowheads="1"/>
          </p:cNvSpPr>
          <p:nvPr/>
        </p:nvSpPr>
        <p:spPr bwMode="auto">
          <a:xfrm>
            <a:off x="2994025" y="5497513"/>
            <a:ext cx="144463" cy="127000"/>
          </a:xfrm>
          <a:prstGeom prst="ellipse">
            <a:avLst/>
          </a:prstGeom>
          <a:solidFill>
            <a:srgbClr val="000000"/>
          </a:solidFill>
          <a:ln w="9525">
            <a:solidFill>
              <a:srgbClr val="000000"/>
            </a:solidFill>
            <a:round/>
            <a:headEnd/>
            <a:tailEnd/>
          </a:ln>
        </p:spPr>
        <p:txBody>
          <a:bodyPr/>
          <a:lstStyle/>
          <a:p>
            <a:endParaRPr lang="zh-CN" altLang="en-US"/>
          </a:p>
        </p:txBody>
      </p:sp>
      <p:sp>
        <p:nvSpPr>
          <p:cNvPr id="31755" name="Oval 9"/>
          <p:cNvSpPr>
            <a:spLocks noChangeAspect="1" noChangeArrowheads="1"/>
          </p:cNvSpPr>
          <p:nvPr/>
        </p:nvSpPr>
        <p:spPr bwMode="auto">
          <a:xfrm>
            <a:off x="7200900" y="6145213"/>
            <a:ext cx="144463" cy="123825"/>
          </a:xfrm>
          <a:prstGeom prst="ellipse">
            <a:avLst/>
          </a:prstGeom>
          <a:solidFill>
            <a:srgbClr val="000000"/>
          </a:solidFill>
          <a:ln w="9525">
            <a:solidFill>
              <a:srgbClr val="000000"/>
            </a:solidFill>
            <a:round/>
            <a:headEnd/>
            <a:tailEnd/>
          </a:ln>
        </p:spPr>
        <p:txBody>
          <a:bodyPr/>
          <a:lstStyle/>
          <a:p>
            <a:endParaRPr lang="zh-CN" altLang="en-US"/>
          </a:p>
        </p:txBody>
      </p:sp>
      <p:sp>
        <p:nvSpPr>
          <p:cNvPr id="31756" name="Oval 10"/>
          <p:cNvSpPr>
            <a:spLocks noChangeAspect="1" noChangeArrowheads="1"/>
          </p:cNvSpPr>
          <p:nvPr/>
        </p:nvSpPr>
        <p:spPr bwMode="auto">
          <a:xfrm>
            <a:off x="6254750" y="5500688"/>
            <a:ext cx="144463" cy="123825"/>
          </a:xfrm>
          <a:prstGeom prst="ellipse">
            <a:avLst/>
          </a:prstGeom>
          <a:solidFill>
            <a:srgbClr val="000000"/>
          </a:solidFill>
          <a:ln w="9525">
            <a:solidFill>
              <a:srgbClr val="000000"/>
            </a:solidFill>
            <a:round/>
            <a:headEnd/>
            <a:tailEnd/>
          </a:ln>
        </p:spPr>
        <p:txBody>
          <a:bodyPr/>
          <a:lstStyle/>
          <a:p>
            <a:endParaRPr lang="zh-CN" altLang="en-US"/>
          </a:p>
        </p:txBody>
      </p:sp>
      <p:sp>
        <p:nvSpPr>
          <p:cNvPr id="31757" name="Oval 11"/>
          <p:cNvSpPr>
            <a:spLocks noChangeAspect="1" noChangeArrowheads="1"/>
          </p:cNvSpPr>
          <p:nvPr/>
        </p:nvSpPr>
        <p:spPr bwMode="auto">
          <a:xfrm>
            <a:off x="6599238" y="4929188"/>
            <a:ext cx="144462" cy="127000"/>
          </a:xfrm>
          <a:prstGeom prst="ellipse">
            <a:avLst/>
          </a:prstGeom>
          <a:solidFill>
            <a:srgbClr val="000000"/>
          </a:solidFill>
          <a:ln w="9525">
            <a:solidFill>
              <a:srgbClr val="000000"/>
            </a:solidFill>
            <a:round/>
            <a:headEnd/>
            <a:tailEnd/>
          </a:ln>
        </p:spPr>
        <p:txBody>
          <a:bodyPr/>
          <a:lstStyle/>
          <a:p>
            <a:endParaRPr lang="zh-CN" altLang="en-US"/>
          </a:p>
        </p:txBody>
      </p:sp>
      <p:sp>
        <p:nvSpPr>
          <p:cNvPr id="23" name="Line 12"/>
          <p:cNvSpPr>
            <a:spLocks noChangeShapeType="1"/>
          </p:cNvSpPr>
          <p:nvPr/>
        </p:nvSpPr>
        <p:spPr bwMode="auto">
          <a:xfrm>
            <a:off x="2994025" y="5541963"/>
            <a:ext cx="3328988"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0"/>
          <p:cNvGraphicFramePr>
            <a:graphicFrameLocks noChangeAspect="1"/>
          </p:cNvGraphicFramePr>
          <p:nvPr/>
        </p:nvGraphicFramePr>
        <p:xfrm>
          <a:off x="790575" y="1231900"/>
          <a:ext cx="4941888" cy="431800"/>
        </p:xfrm>
        <a:graphic>
          <a:graphicData uri="http://schemas.openxmlformats.org/presentationml/2006/ole">
            <mc:AlternateContent xmlns:mc="http://schemas.openxmlformats.org/markup-compatibility/2006">
              <mc:Choice xmlns:v="urn:schemas-microsoft-com:vml" Requires="v">
                <p:oleObj spid="_x0000_s33096" name="公式" r:id="rId3" imgW="2565400" imgH="215900" progId="Equation.3">
                  <p:embed/>
                </p:oleObj>
              </mc:Choice>
              <mc:Fallback>
                <p:oleObj name="公式" r:id="rId3" imgW="2565400" imgH="2159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231900"/>
                        <a:ext cx="494188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71" name="Object 5"/>
          <p:cNvGraphicFramePr>
            <a:graphicFrameLocks noChangeAspect="1"/>
          </p:cNvGraphicFramePr>
          <p:nvPr/>
        </p:nvGraphicFramePr>
        <p:xfrm>
          <a:off x="784225" y="1816100"/>
          <a:ext cx="4986338" cy="457200"/>
        </p:xfrm>
        <a:graphic>
          <a:graphicData uri="http://schemas.openxmlformats.org/presentationml/2006/ole">
            <mc:AlternateContent xmlns:mc="http://schemas.openxmlformats.org/markup-compatibility/2006">
              <mc:Choice xmlns:v="urn:schemas-microsoft-com:vml" Requires="v">
                <p:oleObj spid="_x0000_s33097" name="公式" r:id="rId5" imgW="2628900" imgH="228600" progId="Equation.3">
                  <p:embed/>
                </p:oleObj>
              </mc:Choice>
              <mc:Fallback>
                <p:oleObj name="公式" r:id="rId5" imgW="2628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225" y="1816100"/>
                        <a:ext cx="4986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2772" name="Rectangle 21"/>
          <p:cNvSpPr>
            <a:spLocks noChangeArrowheads="1"/>
          </p:cNvSpPr>
          <p:nvPr/>
        </p:nvSpPr>
        <p:spPr bwMode="auto">
          <a:xfrm>
            <a:off x="150813" y="676275"/>
            <a:ext cx="4668837"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pPr indent="266700"/>
            <a:r>
              <a:rPr lang="zh-CN" altLang="en-US" sz="2400"/>
              <a:t>如果</a:t>
            </a:r>
            <a:r>
              <a:rPr lang="en-US" altLang="zh-CN" sz="2400" i="1"/>
              <a:t>K</a:t>
            </a:r>
            <a:r>
              <a:rPr lang="zh-CN" altLang="en-US" sz="2400"/>
              <a:t>类由</a:t>
            </a:r>
            <a:r>
              <a:rPr lang="en-US" altLang="zh-CN" sz="2400" i="1"/>
              <a:t>I</a:t>
            </a:r>
            <a:r>
              <a:rPr lang="zh-CN" altLang="en-US" sz="2400"/>
              <a:t>和</a:t>
            </a:r>
            <a:r>
              <a:rPr lang="en-US" altLang="zh-CN" sz="2400" i="1"/>
              <a:t>J</a:t>
            </a:r>
            <a:r>
              <a:rPr lang="zh-CN" altLang="en-US" sz="2400"/>
              <a:t>两类合并而成，则</a:t>
            </a:r>
          </a:p>
        </p:txBody>
      </p:sp>
      <p:grpSp>
        <p:nvGrpSpPr>
          <p:cNvPr id="32773" name="Group 57"/>
          <p:cNvGrpSpPr>
            <a:grpSpLocks/>
          </p:cNvGrpSpPr>
          <p:nvPr/>
        </p:nvGrpSpPr>
        <p:grpSpPr bwMode="auto">
          <a:xfrm>
            <a:off x="196850" y="2347913"/>
            <a:ext cx="5354638" cy="444500"/>
            <a:chOff x="187" y="1389"/>
            <a:chExt cx="3373" cy="280"/>
          </a:xfrm>
        </p:grpSpPr>
        <p:graphicFrame>
          <p:nvGraphicFramePr>
            <p:cNvPr id="32796" name="Object 4"/>
            <p:cNvGraphicFramePr>
              <a:graphicFrameLocks noChangeAspect="1"/>
            </p:cNvGraphicFramePr>
            <p:nvPr/>
          </p:nvGraphicFramePr>
          <p:xfrm>
            <a:off x="1859" y="1401"/>
            <a:ext cx="1701" cy="268"/>
          </p:xfrm>
          <a:graphic>
            <a:graphicData uri="http://schemas.openxmlformats.org/presentationml/2006/ole">
              <mc:AlternateContent xmlns:mc="http://schemas.openxmlformats.org/markup-compatibility/2006">
                <mc:Choice xmlns:v="urn:schemas-microsoft-com:vml" Requires="v">
                  <p:oleObj spid="_x0000_s33098" name="公式" r:id="rId7" imgW="1371600" imgH="228600" progId="Equation.3">
                    <p:embed/>
                  </p:oleObj>
                </mc:Choice>
                <mc:Fallback>
                  <p:oleObj name="公式" r:id="rId7" imgW="13716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9" y="1401"/>
                          <a:ext cx="1701" cy="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2797" name="Rectangle 31"/>
            <p:cNvSpPr>
              <a:spLocks noChangeArrowheads="1"/>
            </p:cNvSpPr>
            <p:nvPr/>
          </p:nvSpPr>
          <p:spPr bwMode="auto">
            <a:xfrm>
              <a:off x="187" y="1389"/>
              <a:ext cx="1959" cy="2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indent="266700"/>
              <a:r>
                <a:rPr lang="zh-CN" altLang="en-US" sz="2400"/>
                <a:t>得到递推公式：</a:t>
              </a:r>
            </a:p>
          </p:txBody>
        </p:sp>
      </p:grpSp>
      <p:grpSp>
        <p:nvGrpSpPr>
          <p:cNvPr id="117801" name="Group 41"/>
          <p:cNvGrpSpPr>
            <a:grpSpLocks/>
          </p:cNvGrpSpPr>
          <p:nvPr/>
        </p:nvGrpSpPr>
        <p:grpSpPr bwMode="auto">
          <a:xfrm>
            <a:off x="5832475" y="1050925"/>
            <a:ext cx="2970213" cy="1441450"/>
            <a:chOff x="2200" y="1743"/>
            <a:chExt cx="2126" cy="1098"/>
          </a:xfrm>
        </p:grpSpPr>
        <p:sp>
          <p:nvSpPr>
            <p:cNvPr id="32783" name="Text Box 17"/>
            <p:cNvSpPr txBox="1">
              <a:spLocks noChangeArrowheads="1"/>
            </p:cNvSpPr>
            <p:nvPr/>
          </p:nvSpPr>
          <p:spPr bwMode="auto">
            <a:xfrm>
              <a:off x="3107" y="2415"/>
              <a:ext cx="22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solidFill>
                    <a:srgbClr val="FF0000"/>
                  </a:solidFill>
                </a:rPr>
                <a:t>√</a:t>
              </a:r>
            </a:p>
          </p:txBody>
        </p:sp>
        <p:sp>
          <p:nvSpPr>
            <p:cNvPr id="32784" name="Oval 16"/>
            <p:cNvSpPr>
              <a:spLocks noChangeArrowheads="1"/>
            </p:cNvSpPr>
            <p:nvPr/>
          </p:nvSpPr>
          <p:spPr bwMode="auto">
            <a:xfrm>
              <a:off x="2200" y="1849"/>
              <a:ext cx="559" cy="951"/>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2785" name="Oval 15"/>
            <p:cNvSpPr>
              <a:spLocks noChangeArrowheads="1"/>
            </p:cNvSpPr>
            <p:nvPr/>
          </p:nvSpPr>
          <p:spPr bwMode="auto">
            <a:xfrm>
              <a:off x="3390" y="1743"/>
              <a:ext cx="936" cy="1098"/>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2786" name="Line 14"/>
            <p:cNvSpPr>
              <a:spLocks noChangeShapeType="1"/>
            </p:cNvSpPr>
            <p:nvPr/>
          </p:nvSpPr>
          <p:spPr bwMode="auto">
            <a:xfrm>
              <a:off x="2760" y="2448"/>
              <a:ext cx="707" cy="78"/>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p>
          </p:txBody>
        </p:sp>
        <p:sp>
          <p:nvSpPr>
            <p:cNvPr id="32787" name="Text Box 13"/>
            <p:cNvSpPr txBox="1">
              <a:spLocks noChangeArrowheads="1"/>
            </p:cNvSpPr>
            <p:nvPr/>
          </p:nvSpPr>
          <p:spPr bwMode="auto">
            <a:xfrm>
              <a:off x="2395" y="2185"/>
              <a:ext cx="220"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i="1"/>
                <a:t>H</a:t>
              </a:r>
              <a:endParaRPr lang="en-US" altLang="zh-CN" sz="2000"/>
            </a:p>
          </p:txBody>
        </p:sp>
        <p:sp>
          <p:nvSpPr>
            <p:cNvPr id="32788" name="Text Box 12"/>
            <p:cNvSpPr txBox="1">
              <a:spLocks noChangeArrowheads="1"/>
            </p:cNvSpPr>
            <p:nvPr/>
          </p:nvSpPr>
          <p:spPr bwMode="auto">
            <a:xfrm>
              <a:off x="4019" y="2260"/>
              <a:ext cx="219"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i="1"/>
                <a:t>K</a:t>
              </a:r>
              <a:endParaRPr lang="en-US" altLang="zh-CN" sz="2000"/>
            </a:p>
          </p:txBody>
        </p:sp>
        <p:sp>
          <p:nvSpPr>
            <p:cNvPr id="32789" name="Oval 11"/>
            <p:cNvSpPr>
              <a:spLocks noChangeArrowheads="1"/>
            </p:cNvSpPr>
            <p:nvPr/>
          </p:nvSpPr>
          <p:spPr bwMode="auto">
            <a:xfrm>
              <a:off x="3706" y="1849"/>
              <a:ext cx="497" cy="39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2790" name="Oval 10"/>
            <p:cNvSpPr>
              <a:spLocks noChangeArrowheads="1"/>
            </p:cNvSpPr>
            <p:nvPr/>
          </p:nvSpPr>
          <p:spPr bwMode="auto">
            <a:xfrm>
              <a:off x="3495" y="2340"/>
              <a:ext cx="497" cy="395"/>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2791" name="Line 9"/>
            <p:cNvSpPr>
              <a:spLocks noChangeShapeType="1"/>
            </p:cNvSpPr>
            <p:nvPr/>
          </p:nvSpPr>
          <p:spPr bwMode="auto">
            <a:xfrm flipV="1">
              <a:off x="2746" y="2086"/>
              <a:ext cx="958" cy="104"/>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p>
          </p:txBody>
        </p:sp>
        <p:sp>
          <p:nvSpPr>
            <p:cNvPr id="32792" name="Text Box 8"/>
            <p:cNvSpPr txBox="1">
              <a:spLocks noChangeArrowheads="1"/>
            </p:cNvSpPr>
            <p:nvPr/>
          </p:nvSpPr>
          <p:spPr bwMode="auto">
            <a:xfrm>
              <a:off x="3882" y="1911"/>
              <a:ext cx="144"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i="1"/>
                <a:t>I</a:t>
              </a:r>
              <a:endParaRPr lang="en-US" altLang="zh-CN" sz="2000"/>
            </a:p>
          </p:txBody>
        </p:sp>
        <p:sp>
          <p:nvSpPr>
            <p:cNvPr id="32793" name="Text Box 7"/>
            <p:cNvSpPr txBox="1">
              <a:spLocks noChangeArrowheads="1"/>
            </p:cNvSpPr>
            <p:nvPr/>
          </p:nvSpPr>
          <p:spPr bwMode="auto">
            <a:xfrm>
              <a:off x="3693" y="2415"/>
              <a:ext cx="9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i="1"/>
                <a:t>J</a:t>
              </a:r>
              <a:endParaRPr lang="en-US" altLang="zh-CN" sz="2000"/>
            </a:p>
          </p:txBody>
        </p:sp>
        <p:graphicFrame>
          <p:nvGraphicFramePr>
            <p:cNvPr id="32794" name="Object 34"/>
            <p:cNvGraphicFramePr>
              <a:graphicFrameLocks noChangeAspect="1"/>
            </p:cNvGraphicFramePr>
            <p:nvPr/>
          </p:nvGraphicFramePr>
          <p:xfrm>
            <a:off x="2993" y="1933"/>
            <a:ext cx="272" cy="212"/>
          </p:xfrm>
          <a:graphic>
            <a:graphicData uri="http://schemas.openxmlformats.org/presentationml/2006/ole">
              <mc:AlternateContent xmlns:mc="http://schemas.openxmlformats.org/markup-compatibility/2006">
                <mc:Choice xmlns:v="urn:schemas-microsoft-com:vml" Requires="v">
                  <p:oleObj spid="_x0000_s33099" name="公式" r:id="rId9" imgW="279279" imgH="215806" progId="Equation.3">
                    <p:embed/>
                  </p:oleObj>
                </mc:Choice>
                <mc:Fallback>
                  <p:oleObj name="公式" r:id="rId9" imgW="279279" imgH="215806"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3" y="1933"/>
                          <a:ext cx="27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95" name="Object 33"/>
            <p:cNvGraphicFramePr>
              <a:graphicFrameLocks noChangeAspect="1"/>
            </p:cNvGraphicFramePr>
            <p:nvPr/>
          </p:nvGraphicFramePr>
          <p:xfrm>
            <a:off x="2937" y="2273"/>
            <a:ext cx="312" cy="245"/>
          </p:xfrm>
          <a:graphic>
            <a:graphicData uri="http://schemas.openxmlformats.org/presentationml/2006/ole">
              <mc:AlternateContent xmlns:mc="http://schemas.openxmlformats.org/markup-compatibility/2006">
                <mc:Choice xmlns:v="urn:schemas-microsoft-com:vml" Requires="v">
                  <p:oleObj spid="_x0000_s33100" name="公式" r:id="rId11" imgW="291973" imgH="228501" progId="Equation.3">
                    <p:embed/>
                  </p:oleObj>
                </mc:Choice>
                <mc:Fallback>
                  <p:oleObj name="公式" r:id="rId11" imgW="291973" imgH="228501"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7" y="2273"/>
                          <a:ext cx="312"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17802" name="Rectangle 42"/>
          <p:cNvSpPr>
            <a:spLocks noChangeArrowheads="1"/>
          </p:cNvSpPr>
          <p:nvPr/>
        </p:nvSpPr>
        <p:spPr bwMode="auto">
          <a:xfrm>
            <a:off x="522288" y="3041650"/>
            <a:ext cx="2227262"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en-US" altLang="zh-CN" sz="2400" b="1"/>
              <a:t>2</a:t>
            </a:r>
            <a:r>
              <a:rPr lang="zh-CN" altLang="en-US" sz="2400" b="1"/>
              <a:t>）最长距离法 </a:t>
            </a:r>
          </a:p>
        </p:txBody>
      </p:sp>
      <p:graphicFrame>
        <p:nvGraphicFramePr>
          <p:cNvPr id="117803" name="Object 43"/>
          <p:cNvGraphicFramePr>
            <a:graphicFrameLocks noChangeAspect="1"/>
          </p:cNvGraphicFramePr>
          <p:nvPr/>
        </p:nvGraphicFramePr>
        <p:xfrm>
          <a:off x="1293813" y="3552825"/>
          <a:ext cx="6159500" cy="431800"/>
        </p:xfrm>
        <a:graphic>
          <a:graphicData uri="http://schemas.openxmlformats.org/presentationml/2006/ole">
            <mc:AlternateContent xmlns:mc="http://schemas.openxmlformats.org/markup-compatibility/2006">
              <mc:Choice xmlns:v="urn:schemas-microsoft-com:vml" Requires="v">
                <p:oleObj spid="_x0000_s33101" name="公式" r:id="rId13" imgW="2730500" imgH="215900" progId="Equation.3">
                  <p:embed/>
                </p:oleObj>
              </mc:Choice>
              <mc:Fallback>
                <p:oleObj name="公式" r:id="rId13" imgW="2730500" imgH="21590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3813" y="3552825"/>
                        <a:ext cx="61595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17805" name="Rectangle 45"/>
          <p:cNvSpPr>
            <a:spLocks noChangeArrowheads="1"/>
          </p:cNvSpPr>
          <p:nvPr/>
        </p:nvSpPr>
        <p:spPr bwMode="auto">
          <a:xfrm>
            <a:off x="198438" y="4043363"/>
            <a:ext cx="5200650"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zh-CN" altLang="en-US" sz="2400"/>
              <a:t>若</a:t>
            </a:r>
            <a:r>
              <a:rPr lang="en-US" altLang="zh-CN" sz="2400" i="1"/>
              <a:t>K</a:t>
            </a:r>
            <a:r>
              <a:rPr lang="zh-CN" altLang="en-US" sz="2400"/>
              <a:t>类由</a:t>
            </a:r>
            <a:r>
              <a:rPr lang="en-US" altLang="zh-CN" sz="2400" i="1"/>
              <a:t>I</a:t>
            </a:r>
            <a:r>
              <a:rPr lang="zh-CN" altLang="en-US" sz="2400"/>
              <a:t>、</a:t>
            </a:r>
            <a:r>
              <a:rPr lang="en-US" altLang="zh-CN" sz="2400" i="1"/>
              <a:t>J</a:t>
            </a:r>
            <a:r>
              <a:rPr lang="zh-CN" altLang="en-US" sz="2400"/>
              <a:t>两类合并而成，则</a:t>
            </a:r>
          </a:p>
        </p:txBody>
      </p:sp>
      <p:sp>
        <p:nvSpPr>
          <p:cNvPr id="117809" name="Rectangle 49"/>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aphicFrame>
        <p:nvGraphicFramePr>
          <p:cNvPr id="117808" name="Object 48"/>
          <p:cNvGraphicFramePr>
            <a:graphicFrameLocks noChangeAspect="1"/>
          </p:cNvGraphicFramePr>
          <p:nvPr/>
        </p:nvGraphicFramePr>
        <p:xfrm>
          <a:off x="1390650" y="4621213"/>
          <a:ext cx="5608638" cy="428625"/>
        </p:xfrm>
        <a:graphic>
          <a:graphicData uri="http://schemas.openxmlformats.org/presentationml/2006/ole">
            <mc:AlternateContent xmlns:mc="http://schemas.openxmlformats.org/markup-compatibility/2006">
              <mc:Choice xmlns:v="urn:schemas-microsoft-com:vml" Requires="v">
                <p:oleObj spid="_x0000_s33102" name="公式" r:id="rId15" imgW="2590800" imgH="215900" progId="Equation.3">
                  <p:embed/>
                </p:oleObj>
              </mc:Choice>
              <mc:Fallback>
                <p:oleObj name="公式" r:id="rId15" imgW="2590800" imgH="215900"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0650" y="4621213"/>
                        <a:ext cx="5608638"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17807" name="Object 47"/>
          <p:cNvGraphicFramePr>
            <a:graphicFrameLocks noChangeAspect="1"/>
          </p:cNvGraphicFramePr>
          <p:nvPr/>
        </p:nvGraphicFramePr>
        <p:xfrm>
          <a:off x="1403350" y="5207000"/>
          <a:ext cx="5492750" cy="449263"/>
        </p:xfrm>
        <a:graphic>
          <a:graphicData uri="http://schemas.openxmlformats.org/presentationml/2006/ole">
            <mc:AlternateContent xmlns:mc="http://schemas.openxmlformats.org/markup-compatibility/2006">
              <mc:Choice xmlns:v="urn:schemas-microsoft-com:vml" Requires="v">
                <p:oleObj spid="_x0000_s33103" name="公式" r:id="rId17" imgW="2654300" imgH="228600" progId="Equation.3">
                  <p:embed/>
                </p:oleObj>
              </mc:Choice>
              <mc:Fallback>
                <p:oleObj name="公式" r:id="rId17" imgW="2654300" imgH="2286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5207000"/>
                        <a:ext cx="5492750" cy="449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17806" name="Object 46"/>
          <p:cNvGraphicFramePr>
            <a:graphicFrameLocks noChangeAspect="1"/>
          </p:cNvGraphicFramePr>
          <p:nvPr/>
        </p:nvGraphicFramePr>
        <p:xfrm>
          <a:off x="1331913" y="5788025"/>
          <a:ext cx="2970212" cy="484188"/>
        </p:xfrm>
        <a:graphic>
          <a:graphicData uri="http://schemas.openxmlformats.org/presentationml/2006/ole">
            <mc:AlternateContent xmlns:mc="http://schemas.openxmlformats.org/markup-compatibility/2006">
              <mc:Choice xmlns:v="urn:schemas-microsoft-com:vml" Requires="v">
                <p:oleObj spid="_x0000_s33104" name="公式" r:id="rId19" imgW="1397000" imgH="228600" progId="Equation.3">
                  <p:embed/>
                </p:oleObj>
              </mc:Choice>
              <mc:Fallback>
                <p:oleObj name="公式" r:id="rId19" imgW="1397000" imgH="22860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913" y="5788025"/>
                        <a:ext cx="2970212" cy="48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17813" name="Rectangle 53"/>
          <p:cNvSpPr>
            <a:spLocks noChangeArrowheads="1"/>
          </p:cNvSpPr>
          <p:nvPr/>
        </p:nvSpPr>
        <p:spPr bwMode="auto">
          <a:xfrm>
            <a:off x="611188" y="5818188"/>
            <a:ext cx="720725" cy="730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zh-CN" altLang="en-US" sz="2400"/>
              <a:t>有：</a:t>
            </a:r>
          </a:p>
          <a:p>
            <a:pPr eaLnBrk="0" hangingPunct="0"/>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17801"/>
                                        </p:tgtEl>
                                        <p:attrNameLst>
                                          <p:attrName>style.visibility</p:attrName>
                                        </p:attrNameLst>
                                      </p:cBhvr>
                                      <p:to>
                                        <p:strVal val="visible"/>
                                      </p:to>
                                    </p:set>
                                    <p:anim calcmode="lin" valueType="num">
                                      <p:cBhvr additive="base">
                                        <p:cTn id="7" dur="500" fill="hold"/>
                                        <p:tgtEl>
                                          <p:spTgt spid="117801"/>
                                        </p:tgtEl>
                                        <p:attrNameLst>
                                          <p:attrName>ppt_x</p:attrName>
                                        </p:attrNameLst>
                                      </p:cBhvr>
                                      <p:tavLst>
                                        <p:tav tm="0">
                                          <p:val>
                                            <p:strVal val="1+#ppt_w/2"/>
                                          </p:val>
                                        </p:tav>
                                        <p:tav tm="100000">
                                          <p:val>
                                            <p:strVal val="#ppt_x"/>
                                          </p:val>
                                        </p:tav>
                                      </p:tavLst>
                                    </p:anim>
                                    <p:anim calcmode="lin" valueType="num">
                                      <p:cBhvr additive="base">
                                        <p:cTn id="8" dur="500" fill="hold"/>
                                        <p:tgtEl>
                                          <p:spTgt spid="11780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7802"/>
                                        </p:tgtEl>
                                        <p:attrNameLst>
                                          <p:attrName>style.visibility</p:attrName>
                                        </p:attrNameLst>
                                      </p:cBhvr>
                                      <p:to>
                                        <p:strVal val="visible"/>
                                      </p:to>
                                    </p:set>
                                    <p:animEffect transition="in" filter="fade">
                                      <p:cBhvr>
                                        <p:cTn id="13" dur="500"/>
                                        <p:tgtEl>
                                          <p:spTgt spid="117802"/>
                                        </p:tgtEl>
                                      </p:cBhvr>
                                    </p:animEffect>
                                  </p:childTnLst>
                                </p:cTn>
                              </p:par>
                              <p:par>
                                <p:cTn id="14" presetID="10" presetClass="entr" presetSubtype="0" fill="hold" nodeType="withEffect">
                                  <p:stCondLst>
                                    <p:cond delay="0"/>
                                  </p:stCondLst>
                                  <p:childTnLst>
                                    <p:set>
                                      <p:cBhvr>
                                        <p:cTn id="15" dur="1" fill="hold">
                                          <p:stCondLst>
                                            <p:cond delay="0"/>
                                          </p:stCondLst>
                                        </p:cTn>
                                        <p:tgtEl>
                                          <p:spTgt spid="117803"/>
                                        </p:tgtEl>
                                        <p:attrNameLst>
                                          <p:attrName>style.visibility</p:attrName>
                                        </p:attrNameLst>
                                      </p:cBhvr>
                                      <p:to>
                                        <p:strVal val="visible"/>
                                      </p:to>
                                    </p:set>
                                    <p:animEffect transition="in" filter="fade">
                                      <p:cBhvr>
                                        <p:cTn id="16" dur="500"/>
                                        <p:tgtEl>
                                          <p:spTgt spid="1178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805"/>
                                        </p:tgtEl>
                                        <p:attrNameLst>
                                          <p:attrName>style.visibility</p:attrName>
                                        </p:attrNameLst>
                                      </p:cBhvr>
                                      <p:to>
                                        <p:strVal val="visible"/>
                                      </p:to>
                                    </p:set>
                                    <p:animEffect transition="in" filter="fade">
                                      <p:cBhvr>
                                        <p:cTn id="19" dur="500"/>
                                        <p:tgtEl>
                                          <p:spTgt spid="117805"/>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117809"/>
                                        </p:tgtEl>
                                        <p:attrNameLst>
                                          <p:attrName>style.visibility</p:attrName>
                                        </p:attrNameLst>
                                      </p:cBhvr>
                                      <p:to>
                                        <p:strVal val="visible"/>
                                      </p:to>
                                    </p:set>
                                    <p:animEffect transition="in" filter="fade">
                                      <p:cBhvr>
                                        <p:cTn id="22" dur="500"/>
                                        <p:tgtEl>
                                          <p:spTgt spid="117809"/>
                                        </p:tgtEl>
                                      </p:cBhvr>
                                    </p:animEffect>
                                  </p:childTnLst>
                                </p:cTn>
                              </p:par>
                              <p:par>
                                <p:cTn id="23" presetID="10" presetClass="entr" presetSubtype="0" fill="hold" nodeType="withEffect">
                                  <p:stCondLst>
                                    <p:cond delay="0"/>
                                  </p:stCondLst>
                                  <p:childTnLst>
                                    <p:set>
                                      <p:cBhvr>
                                        <p:cTn id="24" dur="1" fill="hold">
                                          <p:stCondLst>
                                            <p:cond delay="0"/>
                                          </p:stCondLst>
                                        </p:cTn>
                                        <p:tgtEl>
                                          <p:spTgt spid="117808"/>
                                        </p:tgtEl>
                                        <p:attrNameLst>
                                          <p:attrName>style.visibility</p:attrName>
                                        </p:attrNameLst>
                                      </p:cBhvr>
                                      <p:to>
                                        <p:strVal val="visible"/>
                                      </p:to>
                                    </p:set>
                                    <p:animEffect transition="in" filter="fade">
                                      <p:cBhvr>
                                        <p:cTn id="25" dur="500"/>
                                        <p:tgtEl>
                                          <p:spTgt spid="117808"/>
                                        </p:tgtEl>
                                      </p:cBhvr>
                                    </p:animEffect>
                                  </p:childTnLst>
                                </p:cTn>
                              </p:par>
                              <p:par>
                                <p:cTn id="26" presetID="10" presetClass="entr" presetSubtype="0" fill="hold" nodeType="withEffect">
                                  <p:stCondLst>
                                    <p:cond delay="0"/>
                                  </p:stCondLst>
                                  <p:childTnLst>
                                    <p:set>
                                      <p:cBhvr>
                                        <p:cTn id="27" dur="1" fill="hold">
                                          <p:stCondLst>
                                            <p:cond delay="0"/>
                                          </p:stCondLst>
                                        </p:cTn>
                                        <p:tgtEl>
                                          <p:spTgt spid="117807"/>
                                        </p:tgtEl>
                                        <p:attrNameLst>
                                          <p:attrName>style.visibility</p:attrName>
                                        </p:attrNameLst>
                                      </p:cBhvr>
                                      <p:to>
                                        <p:strVal val="visible"/>
                                      </p:to>
                                    </p:set>
                                    <p:animEffect transition="in" filter="fade">
                                      <p:cBhvr>
                                        <p:cTn id="28" dur="500"/>
                                        <p:tgtEl>
                                          <p:spTgt spid="117807"/>
                                        </p:tgtEl>
                                      </p:cBhvr>
                                    </p:animEffect>
                                  </p:childTnLst>
                                </p:cTn>
                              </p:par>
                              <p:par>
                                <p:cTn id="29" presetID="10" presetClass="entr" presetSubtype="0" fill="hold" nodeType="withEffect">
                                  <p:stCondLst>
                                    <p:cond delay="0"/>
                                  </p:stCondLst>
                                  <p:childTnLst>
                                    <p:set>
                                      <p:cBhvr>
                                        <p:cTn id="30" dur="1" fill="hold">
                                          <p:stCondLst>
                                            <p:cond delay="0"/>
                                          </p:stCondLst>
                                        </p:cTn>
                                        <p:tgtEl>
                                          <p:spTgt spid="117806"/>
                                        </p:tgtEl>
                                        <p:attrNameLst>
                                          <p:attrName>style.visibility</p:attrName>
                                        </p:attrNameLst>
                                      </p:cBhvr>
                                      <p:to>
                                        <p:strVal val="visible"/>
                                      </p:to>
                                    </p:set>
                                    <p:animEffect transition="in" filter="fade">
                                      <p:cBhvr>
                                        <p:cTn id="31" dur="500"/>
                                        <p:tgtEl>
                                          <p:spTgt spid="1178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7813"/>
                                        </p:tgtEl>
                                        <p:attrNameLst>
                                          <p:attrName>style.visibility</p:attrName>
                                        </p:attrNameLst>
                                      </p:cBhvr>
                                      <p:to>
                                        <p:strVal val="visible"/>
                                      </p:to>
                                    </p:set>
                                    <p:animEffect transition="in" filter="fade">
                                      <p:cBhvr>
                                        <p:cTn id="34"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2" grpId="0"/>
      <p:bldP spid="117805" grpId="0"/>
      <p:bldP spid="117809" grpId="0" animBg="1"/>
      <p:bldP spid="1178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0EE7B-F5FD-4C4E-8E6E-188424854607}" type="datetime1">
              <a:rPr lang="zh-CN" altLang="en-US" smtClean="0"/>
              <a:pPr eaLnBrk="1" hangingPunct="1"/>
              <a:t>2020/10/22</a:t>
            </a:fld>
            <a:endParaRPr lang="zh-CN" altLang="zh-CN"/>
          </a:p>
        </p:txBody>
      </p:sp>
      <p:sp>
        <p:nvSpPr>
          <p:cNvPr id="6147"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635CBB-476E-4AE7-A5B5-1AE7AD8FACFD}" type="slidenum">
              <a:rPr lang="en-US" altLang="zh-CN" smtClean="0"/>
              <a:pPr eaLnBrk="1" hangingPunct="1"/>
              <a:t>4</a:t>
            </a:fld>
            <a:endParaRPr lang="en-US" altLang="zh-CN"/>
          </a:p>
        </p:txBody>
      </p:sp>
      <p:sp>
        <p:nvSpPr>
          <p:cNvPr id="6148" name="Rectangle 2"/>
          <p:cNvSpPr>
            <a:spLocks noGrp="1" noRot="1" noChangeArrowheads="1"/>
          </p:cNvSpPr>
          <p:nvPr>
            <p:ph type="title"/>
          </p:nvPr>
        </p:nvSpPr>
        <p:spPr/>
        <p:txBody>
          <a:bodyPr/>
          <a:lstStyle/>
          <a:p>
            <a:pPr eaLnBrk="1" hangingPunct="1"/>
            <a:r>
              <a:rPr lang="zh-CN" altLang="en-US"/>
              <a:t>本讲内容</a:t>
            </a:r>
          </a:p>
        </p:txBody>
      </p:sp>
      <p:sp>
        <p:nvSpPr>
          <p:cNvPr id="6149" name="Rectangle 3"/>
          <p:cNvSpPr>
            <a:spLocks noGrp="1" noRot="1" noChangeArrowheads="1"/>
          </p:cNvSpPr>
          <p:nvPr>
            <p:ph type="body" idx="1"/>
          </p:nvPr>
        </p:nvSpPr>
        <p:spPr/>
        <p:txBody>
          <a:bodyPr/>
          <a:lstStyle/>
          <a:p>
            <a:pPr eaLnBrk="1" hangingPunct="1"/>
            <a:r>
              <a:rPr lang="zh-CN" altLang="en-US"/>
              <a:t>聚类分析概念</a:t>
            </a:r>
          </a:p>
          <a:p>
            <a:pPr eaLnBrk="1" hangingPunct="1"/>
            <a:r>
              <a:rPr lang="zh-CN" altLang="en-US"/>
              <a:t>相似性测度和聚类准则</a:t>
            </a:r>
          </a:p>
          <a:p>
            <a:pPr eaLnBrk="1" hangingPunct="1"/>
            <a:r>
              <a:rPr lang="zh-CN" altLang="en-US"/>
              <a:t>基于距离阈值的聚类算法</a:t>
            </a:r>
          </a:p>
          <a:p>
            <a:pPr eaLnBrk="1" hangingPunct="1"/>
            <a:r>
              <a:rPr lang="zh-CN" altLang="en-US"/>
              <a:t>系统聚类法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2E9DF0-40F5-45DE-A9A5-249D5D4DBF75}" type="datetime1">
              <a:rPr lang="zh-CN" altLang="en-US" smtClean="0"/>
              <a:pPr eaLnBrk="1" hangingPunct="1"/>
              <a:t>2020/10/22</a:t>
            </a:fld>
            <a:endParaRPr lang="zh-CN" altLang="zh-CN"/>
          </a:p>
        </p:txBody>
      </p:sp>
      <p:sp>
        <p:nvSpPr>
          <p:cNvPr id="33795" name="Slide Number Placeholder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18D63B-0660-44B8-BF64-4880B925FFAD}" type="slidenum">
              <a:rPr lang="en-US" altLang="zh-CN" smtClean="0"/>
              <a:pPr eaLnBrk="1" hangingPunct="1"/>
              <a:t>40</a:t>
            </a:fld>
            <a:endParaRPr lang="en-US" altLang="zh-CN"/>
          </a:p>
        </p:txBody>
      </p:sp>
      <p:graphicFrame>
        <p:nvGraphicFramePr>
          <p:cNvPr id="33796" name="Object 3"/>
          <p:cNvGraphicFramePr>
            <a:graphicFrameLocks noChangeAspect="1"/>
          </p:cNvGraphicFramePr>
          <p:nvPr>
            <p:extLst>
              <p:ext uri="{D42A27DB-BD31-4B8C-83A1-F6EECF244321}">
                <p14:modId xmlns:p14="http://schemas.microsoft.com/office/powerpoint/2010/main" val="1114741532"/>
              </p:ext>
            </p:extLst>
          </p:nvPr>
        </p:nvGraphicFramePr>
        <p:xfrm>
          <a:off x="1276350" y="2895600"/>
          <a:ext cx="6362700" cy="919163"/>
        </p:xfrm>
        <a:graphic>
          <a:graphicData uri="http://schemas.openxmlformats.org/presentationml/2006/ole">
            <mc:AlternateContent xmlns:mc="http://schemas.openxmlformats.org/markup-compatibility/2006">
              <mc:Choice xmlns:v="urn:schemas-microsoft-com:vml" Requires="v">
                <p:oleObj spid="_x0000_s33844" name="公式" r:id="rId3" imgW="3378200" imgH="482600" progId="Equation.3">
                  <p:embed/>
                </p:oleObj>
              </mc:Choice>
              <mc:Fallback>
                <p:oleObj name="公式" r:id="rId3" imgW="33782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2895600"/>
                        <a:ext cx="6362700" cy="919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3797" name="Rectangle 27"/>
          <p:cNvSpPr>
            <a:spLocks noChangeArrowheads="1"/>
          </p:cNvSpPr>
          <p:nvPr/>
        </p:nvSpPr>
        <p:spPr bwMode="auto">
          <a:xfrm>
            <a:off x="385763" y="838200"/>
            <a:ext cx="8758237"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lnSpc>
                <a:spcPct val="130000"/>
              </a:lnSpc>
            </a:pPr>
            <a:r>
              <a:rPr lang="en-US" altLang="zh-CN" sz="2400" b="1" dirty="0"/>
              <a:t>3</a:t>
            </a:r>
            <a:r>
              <a:rPr lang="zh-CN" altLang="en-US" sz="2400" b="1" dirty="0"/>
              <a:t>）重心法（</a:t>
            </a:r>
            <a:r>
              <a:rPr lang="en-US" altLang="zh-CN" sz="2400" b="1" dirty="0"/>
              <a:t>centroid hierarchical method</a:t>
            </a:r>
            <a:r>
              <a:rPr lang="zh-CN" altLang="en-US" sz="2400" b="1" dirty="0"/>
              <a:t>）</a:t>
            </a:r>
          </a:p>
          <a:p>
            <a:pPr>
              <a:lnSpc>
                <a:spcPct val="130000"/>
              </a:lnSpc>
            </a:pPr>
            <a:r>
              <a:rPr lang="zh-CN" altLang="en-US" sz="2400" b="1" dirty="0"/>
              <a:t>      </a:t>
            </a:r>
            <a:r>
              <a:rPr lang="zh-CN" altLang="en-US" sz="2400" dirty="0"/>
              <a:t>将每类中包含的样本数考虑进去。</a:t>
            </a:r>
            <a:endParaRPr lang="en-US" altLang="zh-CN" sz="2400" dirty="0"/>
          </a:p>
          <a:p>
            <a:pPr>
              <a:lnSpc>
                <a:spcPct val="130000"/>
              </a:lnSpc>
            </a:pPr>
            <a:r>
              <a:rPr lang="en-US" altLang="zh-CN" sz="2400" dirty="0"/>
              <a:t>      </a:t>
            </a:r>
            <a:r>
              <a:rPr lang="zh-CN" altLang="en-US" sz="2400" dirty="0"/>
              <a:t>递推公式：若</a:t>
            </a:r>
            <a:r>
              <a:rPr lang="en-US" altLang="zh-CN" sz="2400" i="1" dirty="0"/>
              <a:t>I</a:t>
            </a:r>
            <a:r>
              <a:rPr lang="zh-CN" altLang="en-US" sz="2400" dirty="0"/>
              <a:t>类中有</a:t>
            </a:r>
            <a:r>
              <a:rPr lang="en-US" altLang="zh-CN" sz="2400" i="1" dirty="0" err="1"/>
              <a:t>n</a:t>
            </a:r>
            <a:r>
              <a:rPr lang="en-US" altLang="zh-CN" sz="2400" i="1" baseline="-25000" dirty="0" err="1"/>
              <a:t>I</a:t>
            </a:r>
            <a:r>
              <a:rPr lang="zh-CN" altLang="en-US" sz="2400" dirty="0"/>
              <a:t>个样本，</a:t>
            </a:r>
            <a:r>
              <a:rPr lang="en-US" altLang="zh-CN" sz="2400" i="1" dirty="0"/>
              <a:t>J</a:t>
            </a:r>
            <a:r>
              <a:rPr lang="zh-CN" altLang="en-US" sz="2400" dirty="0"/>
              <a:t>类中有</a:t>
            </a:r>
            <a:r>
              <a:rPr lang="en-US" altLang="zh-CN" sz="2400" i="1" dirty="0" err="1"/>
              <a:t>n</a:t>
            </a:r>
            <a:r>
              <a:rPr lang="en-US" altLang="zh-CN" sz="2400" i="1" baseline="-25000" dirty="0" err="1"/>
              <a:t>J</a:t>
            </a:r>
            <a:r>
              <a:rPr lang="zh-CN" altLang="en-US" sz="2400" dirty="0"/>
              <a:t>个样本，则类与类之间的距离递推式为  </a:t>
            </a:r>
          </a:p>
        </p:txBody>
      </p:sp>
      <p:sp>
        <p:nvSpPr>
          <p:cNvPr id="33798" name="Rectangle 3"/>
          <p:cNvSpPr txBox="1">
            <a:spLocks noRot="1" noChangeArrowheads="1"/>
          </p:cNvSpPr>
          <p:nvPr/>
        </p:nvSpPr>
        <p:spPr bwMode="auto">
          <a:xfrm>
            <a:off x="381000" y="3963987"/>
            <a:ext cx="8153400"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eaLnBrk="1" hangingPunct="1">
              <a:spcBef>
                <a:spcPct val="20000"/>
              </a:spcBef>
              <a:buClr>
                <a:schemeClr val="tx1"/>
              </a:buClr>
              <a:buSzPct val="85000"/>
              <a:buFont typeface="Wingdings" pitchFamily="2" charset="2"/>
              <a:buChar char="Ø"/>
            </a:pPr>
            <a:r>
              <a:rPr lang="zh-CN" altLang="en-US" sz="2400" dirty="0"/>
              <a:t>对异常值不敏感，结果更稳定 </a:t>
            </a:r>
          </a:p>
        </p:txBody>
      </p:sp>
      <p:sp>
        <p:nvSpPr>
          <p:cNvPr id="33799" name="Oval 5"/>
          <p:cNvSpPr>
            <a:spLocks noChangeArrowheads="1"/>
          </p:cNvSpPr>
          <p:nvPr/>
        </p:nvSpPr>
        <p:spPr bwMode="auto">
          <a:xfrm>
            <a:off x="1524000" y="4343400"/>
            <a:ext cx="1727200" cy="1684338"/>
          </a:xfrm>
          <a:prstGeom prst="ellipse">
            <a:avLst/>
          </a:prstGeom>
          <a:solidFill>
            <a:srgbClr val="FFFFFF"/>
          </a:solidFill>
          <a:ln w="9525">
            <a:solidFill>
              <a:srgbClr val="000000"/>
            </a:solidFill>
            <a:round/>
            <a:headEnd/>
            <a:tailEnd/>
          </a:ln>
        </p:spPr>
        <p:txBody>
          <a:bodyPr/>
          <a:lstStyle/>
          <a:p>
            <a:endParaRPr lang="zh-CN" altLang="en-US"/>
          </a:p>
        </p:txBody>
      </p:sp>
      <p:sp>
        <p:nvSpPr>
          <p:cNvPr id="33800" name="Oval 6"/>
          <p:cNvSpPr>
            <a:spLocks noChangeArrowheads="1"/>
          </p:cNvSpPr>
          <p:nvPr/>
        </p:nvSpPr>
        <p:spPr bwMode="auto">
          <a:xfrm>
            <a:off x="5410200" y="4343400"/>
            <a:ext cx="2373313" cy="2243138"/>
          </a:xfrm>
          <a:prstGeom prst="ellipse">
            <a:avLst/>
          </a:prstGeom>
          <a:solidFill>
            <a:srgbClr val="FFFFFF"/>
          </a:solidFill>
          <a:ln w="9525">
            <a:solidFill>
              <a:srgbClr val="000000"/>
            </a:solidFill>
            <a:round/>
            <a:headEnd/>
            <a:tailEnd/>
          </a:ln>
        </p:spPr>
        <p:txBody>
          <a:bodyPr/>
          <a:lstStyle/>
          <a:p>
            <a:endParaRPr lang="zh-CN" altLang="en-US"/>
          </a:p>
        </p:txBody>
      </p:sp>
      <p:sp>
        <p:nvSpPr>
          <p:cNvPr id="33801" name="Oval 7"/>
          <p:cNvSpPr>
            <a:spLocks noChangeAspect="1" noChangeArrowheads="1"/>
          </p:cNvSpPr>
          <p:nvPr/>
        </p:nvSpPr>
        <p:spPr bwMode="auto">
          <a:xfrm>
            <a:off x="1739900" y="4903788"/>
            <a:ext cx="155575" cy="136525"/>
          </a:xfrm>
          <a:prstGeom prst="ellipse">
            <a:avLst/>
          </a:prstGeom>
          <a:solidFill>
            <a:srgbClr val="000000"/>
          </a:solidFill>
          <a:ln w="9525">
            <a:solidFill>
              <a:srgbClr val="000000"/>
            </a:solidFill>
            <a:round/>
            <a:headEnd/>
            <a:tailEnd/>
          </a:ln>
        </p:spPr>
        <p:txBody>
          <a:bodyPr/>
          <a:lstStyle/>
          <a:p>
            <a:endParaRPr lang="zh-CN" altLang="en-US"/>
          </a:p>
        </p:txBody>
      </p:sp>
      <p:sp>
        <p:nvSpPr>
          <p:cNvPr id="33802" name="Oval 8"/>
          <p:cNvSpPr>
            <a:spLocks noChangeAspect="1" noChangeArrowheads="1"/>
          </p:cNvSpPr>
          <p:nvPr/>
        </p:nvSpPr>
        <p:spPr bwMode="auto">
          <a:xfrm>
            <a:off x="2819400" y="5329238"/>
            <a:ext cx="155575" cy="136525"/>
          </a:xfrm>
          <a:prstGeom prst="ellipse">
            <a:avLst/>
          </a:prstGeom>
          <a:solidFill>
            <a:srgbClr val="000000"/>
          </a:solidFill>
          <a:ln w="9525">
            <a:solidFill>
              <a:srgbClr val="000000"/>
            </a:solidFill>
            <a:round/>
            <a:headEnd/>
            <a:tailEnd/>
          </a:ln>
        </p:spPr>
        <p:txBody>
          <a:bodyPr/>
          <a:lstStyle/>
          <a:p>
            <a:endParaRPr lang="zh-CN" altLang="en-US"/>
          </a:p>
        </p:txBody>
      </p:sp>
      <p:sp>
        <p:nvSpPr>
          <p:cNvPr id="33803" name="Oval 9"/>
          <p:cNvSpPr>
            <a:spLocks noChangeAspect="1" noChangeArrowheads="1"/>
          </p:cNvSpPr>
          <p:nvPr/>
        </p:nvSpPr>
        <p:spPr bwMode="auto">
          <a:xfrm>
            <a:off x="7351713" y="6027738"/>
            <a:ext cx="155575" cy="133350"/>
          </a:xfrm>
          <a:prstGeom prst="ellipse">
            <a:avLst/>
          </a:prstGeom>
          <a:solidFill>
            <a:srgbClr val="000000"/>
          </a:solidFill>
          <a:ln w="9525">
            <a:solidFill>
              <a:srgbClr val="000000"/>
            </a:solidFill>
            <a:round/>
            <a:headEnd/>
            <a:tailEnd/>
          </a:ln>
        </p:spPr>
        <p:txBody>
          <a:bodyPr/>
          <a:lstStyle/>
          <a:p>
            <a:endParaRPr lang="zh-CN" altLang="en-US"/>
          </a:p>
        </p:txBody>
      </p:sp>
      <p:sp>
        <p:nvSpPr>
          <p:cNvPr id="33804" name="Oval 10"/>
          <p:cNvSpPr>
            <a:spLocks noChangeAspect="1" noChangeArrowheads="1"/>
          </p:cNvSpPr>
          <p:nvPr/>
        </p:nvSpPr>
        <p:spPr bwMode="auto">
          <a:xfrm>
            <a:off x="6332538" y="5332413"/>
            <a:ext cx="155575" cy="133350"/>
          </a:xfrm>
          <a:prstGeom prst="ellipse">
            <a:avLst/>
          </a:prstGeom>
          <a:solidFill>
            <a:srgbClr val="000000"/>
          </a:solidFill>
          <a:ln w="9525">
            <a:solidFill>
              <a:srgbClr val="000000"/>
            </a:solidFill>
            <a:round/>
            <a:headEnd/>
            <a:tailEnd/>
          </a:ln>
        </p:spPr>
        <p:txBody>
          <a:bodyPr/>
          <a:lstStyle/>
          <a:p>
            <a:endParaRPr lang="zh-CN" altLang="en-US"/>
          </a:p>
        </p:txBody>
      </p:sp>
      <p:sp>
        <p:nvSpPr>
          <p:cNvPr id="33805" name="Oval 11"/>
          <p:cNvSpPr>
            <a:spLocks noChangeAspect="1" noChangeArrowheads="1"/>
          </p:cNvSpPr>
          <p:nvPr/>
        </p:nvSpPr>
        <p:spPr bwMode="auto">
          <a:xfrm>
            <a:off x="6704013" y="4716463"/>
            <a:ext cx="155575" cy="136525"/>
          </a:xfrm>
          <a:prstGeom prst="ellipse">
            <a:avLst/>
          </a:prstGeom>
          <a:solidFill>
            <a:srgbClr val="000000"/>
          </a:solidFill>
          <a:ln w="9525">
            <a:solidFill>
              <a:srgbClr val="000000"/>
            </a:solidFill>
            <a:round/>
            <a:headEnd/>
            <a:tailEnd/>
          </a:ln>
        </p:spPr>
        <p:txBody>
          <a:bodyPr/>
          <a:lstStyle/>
          <a:p>
            <a:endParaRPr lang="zh-CN" altLang="en-US"/>
          </a:p>
        </p:txBody>
      </p:sp>
      <p:sp>
        <p:nvSpPr>
          <p:cNvPr id="33806" name="AutoShape 12"/>
          <p:cNvSpPr>
            <a:spLocks noChangeArrowheads="1"/>
          </p:cNvSpPr>
          <p:nvPr/>
        </p:nvSpPr>
        <p:spPr bwMode="auto">
          <a:xfrm>
            <a:off x="2171700" y="5091113"/>
            <a:ext cx="287338" cy="285750"/>
          </a:xfrm>
          <a:prstGeom prst="star4">
            <a:avLst>
              <a:gd name="adj" fmla="val 12500"/>
            </a:avLst>
          </a:prstGeom>
          <a:solidFill>
            <a:srgbClr val="FF00FF"/>
          </a:solidFill>
          <a:ln w="9525">
            <a:solidFill>
              <a:srgbClr val="FF00FF"/>
            </a:solidFill>
            <a:miter lim="800000"/>
            <a:headEnd/>
            <a:tailEnd/>
          </a:ln>
        </p:spPr>
        <p:txBody>
          <a:bodyPr/>
          <a:lstStyle/>
          <a:p>
            <a:endParaRPr lang="zh-CN" altLang="en-US"/>
          </a:p>
        </p:txBody>
      </p:sp>
      <p:sp>
        <p:nvSpPr>
          <p:cNvPr id="33807" name="AutoShape 13"/>
          <p:cNvSpPr>
            <a:spLocks noChangeArrowheads="1"/>
          </p:cNvSpPr>
          <p:nvPr/>
        </p:nvSpPr>
        <p:spPr bwMode="auto">
          <a:xfrm>
            <a:off x="6704013" y="5278438"/>
            <a:ext cx="288925" cy="285750"/>
          </a:xfrm>
          <a:prstGeom prst="star4">
            <a:avLst>
              <a:gd name="adj" fmla="val 12500"/>
            </a:avLst>
          </a:prstGeom>
          <a:solidFill>
            <a:srgbClr val="FF00FF"/>
          </a:solidFill>
          <a:ln w="9525">
            <a:solidFill>
              <a:srgbClr val="FF00FF"/>
            </a:solidFill>
            <a:miter lim="800000"/>
            <a:headEnd/>
            <a:tailEnd/>
          </a:ln>
        </p:spPr>
        <p:txBody>
          <a:bodyPr/>
          <a:lstStyle/>
          <a:p>
            <a:endParaRPr lang="zh-CN" altLang="en-US"/>
          </a:p>
        </p:txBody>
      </p:sp>
      <p:sp>
        <p:nvSpPr>
          <p:cNvPr id="33808" name="Line 14"/>
          <p:cNvSpPr>
            <a:spLocks noChangeShapeType="1"/>
          </p:cNvSpPr>
          <p:nvPr/>
        </p:nvSpPr>
        <p:spPr bwMode="auto">
          <a:xfrm>
            <a:off x="2382838" y="5218113"/>
            <a:ext cx="4464050" cy="215900"/>
          </a:xfrm>
          <a:prstGeom prst="line">
            <a:avLst/>
          </a:prstGeom>
          <a:noFill/>
          <a:ln w="9525">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6"/>
          <p:cNvSpPr>
            <a:spLocks noChangeArrowheads="1"/>
          </p:cNvSpPr>
          <p:nvPr/>
        </p:nvSpPr>
        <p:spPr bwMode="auto">
          <a:xfrm>
            <a:off x="0" y="59293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graphicFrame>
        <p:nvGraphicFramePr>
          <p:cNvPr id="34819" name="Object 25"/>
          <p:cNvGraphicFramePr>
            <a:graphicFrameLocks noChangeAspect="1"/>
          </p:cNvGraphicFramePr>
          <p:nvPr/>
        </p:nvGraphicFramePr>
        <p:xfrm>
          <a:off x="2351088" y="3478213"/>
          <a:ext cx="4530725" cy="958850"/>
        </p:xfrm>
        <a:graphic>
          <a:graphicData uri="http://schemas.openxmlformats.org/presentationml/2006/ole">
            <mc:AlternateContent xmlns:mc="http://schemas.openxmlformats.org/markup-compatibility/2006">
              <mc:Choice xmlns:v="urn:schemas-microsoft-com:vml" Requires="v">
                <p:oleObj spid="_x0000_s34940" name="公式" r:id="rId4" imgW="2311400" imgH="482600" progId="Equation.3">
                  <p:embed/>
                </p:oleObj>
              </mc:Choice>
              <mc:Fallback>
                <p:oleObj name="公式" r:id="rId4" imgW="2311400" imgH="4826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3478213"/>
                        <a:ext cx="4530725" cy="95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4820" name="Rectangle 27"/>
          <p:cNvSpPr>
            <a:spLocks noChangeArrowheads="1"/>
          </p:cNvSpPr>
          <p:nvPr/>
        </p:nvSpPr>
        <p:spPr bwMode="auto">
          <a:xfrm>
            <a:off x="355600" y="457200"/>
            <a:ext cx="3119438" cy="479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en-US" altLang="zh-CN" sz="2400" b="1"/>
              <a:t>4</a:t>
            </a:r>
            <a:r>
              <a:rPr lang="zh-CN" altLang="en-US" sz="2400" b="1"/>
              <a:t>）类平均距离法</a:t>
            </a:r>
          </a:p>
        </p:txBody>
      </p:sp>
      <p:graphicFrame>
        <p:nvGraphicFramePr>
          <p:cNvPr id="34821" name="Object 28"/>
          <p:cNvGraphicFramePr>
            <a:graphicFrameLocks noChangeAspect="1"/>
          </p:cNvGraphicFramePr>
          <p:nvPr/>
        </p:nvGraphicFramePr>
        <p:xfrm>
          <a:off x="2611438" y="1050925"/>
          <a:ext cx="3101975" cy="1049338"/>
        </p:xfrm>
        <a:graphic>
          <a:graphicData uri="http://schemas.openxmlformats.org/presentationml/2006/ole">
            <mc:AlternateContent xmlns:mc="http://schemas.openxmlformats.org/markup-compatibility/2006">
              <mc:Choice xmlns:v="urn:schemas-microsoft-com:vml" Requires="v">
                <p:oleObj spid="_x0000_s34941" name="公式" r:id="rId6" imgW="1371600" imgH="584200" progId="Equation.3">
                  <p:embed/>
                </p:oleObj>
              </mc:Choice>
              <mc:Fallback>
                <p:oleObj name="公式" r:id="rId6" imgW="1371600" imgH="5842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1438" y="1050925"/>
                        <a:ext cx="310197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34822" name="Group 29"/>
          <p:cNvGrpSpPr>
            <a:grpSpLocks/>
          </p:cNvGrpSpPr>
          <p:nvPr/>
        </p:nvGrpSpPr>
        <p:grpSpPr bwMode="auto">
          <a:xfrm>
            <a:off x="695325" y="2103438"/>
            <a:ext cx="8448675" cy="539750"/>
            <a:chOff x="301" y="3428"/>
            <a:chExt cx="5322" cy="340"/>
          </a:xfrm>
        </p:grpSpPr>
        <p:graphicFrame>
          <p:nvGraphicFramePr>
            <p:cNvPr id="34838" name="Object 30"/>
            <p:cNvGraphicFramePr>
              <a:graphicFrameLocks noChangeAspect="1"/>
            </p:cNvGraphicFramePr>
            <p:nvPr/>
          </p:nvGraphicFramePr>
          <p:xfrm>
            <a:off x="301" y="3428"/>
            <a:ext cx="289" cy="340"/>
          </p:xfrm>
          <a:graphic>
            <a:graphicData uri="http://schemas.openxmlformats.org/presentationml/2006/ole">
              <mc:AlternateContent xmlns:mc="http://schemas.openxmlformats.org/markup-compatibility/2006">
                <mc:Choice xmlns:v="urn:schemas-microsoft-com:vml" Requires="v">
                  <p:oleObj spid="_x0000_s34942" name="公式" r:id="rId8" imgW="215713" imgH="253780" progId="Equation.3">
                    <p:embed/>
                  </p:oleObj>
                </mc:Choice>
                <mc:Fallback>
                  <p:oleObj name="公式" r:id="rId8" imgW="215713" imgH="25378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 y="3428"/>
                          <a:ext cx="289" cy="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4839" name="Rectangle 31"/>
            <p:cNvSpPr>
              <a:spLocks noChangeArrowheads="1"/>
            </p:cNvSpPr>
            <p:nvPr/>
          </p:nvSpPr>
          <p:spPr bwMode="auto">
            <a:xfrm>
              <a:off x="568" y="3484"/>
              <a:ext cx="5055"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r>
                <a:rPr lang="zh-CN" altLang="en-US" sz="2400">
                  <a:cs typeface="Times New Roman" pitchFamily="18" charset="0"/>
                </a:rPr>
                <a:t>：</a:t>
              </a:r>
              <a:r>
                <a:rPr lang="en-US" altLang="zh-CN" sz="2400" i="1"/>
                <a:t>H</a:t>
              </a:r>
              <a:r>
                <a:rPr lang="zh-CN" altLang="en-US" sz="2400">
                  <a:cs typeface="Times New Roman" pitchFamily="18" charset="0"/>
                </a:rPr>
                <a:t>类任一样本</a:t>
              </a:r>
              <a:r>
                <a:rPr lang="en-US" altLang="zh-CN" sz="2400" b="1" i="1">
                  <a:cs typeface="Times New Roman" pitchFamily="18" charset="0"/>
                </a:rPr>
                <a:t>X</a:t>
              </a:r>
              <a:r>
                <a:rPr lang="en-US" altLang="zh-CN" sz="2400" i="1" baseline="-25000">
                  <a:cs typeface="Times New Roman" pitchFamily="18" charset="0"/>
                </a:rPr>
                <a:t>i</a:t>
              </a:r>
              <a:r>
                <a:rPr lang="zh-CN" altLang="en-US" sz="2400"/>
                <a:t>和</a:t>
              </a:r>
              <a:r>
                <a:rPr lang="en-US" altLang="zh-CN" sz="2400" i="1"/>
                <a:t>K</a:t>
              </a:r>
              <a:r>
                <a:rPr lang="zh-CN" altLang="en-US" sz="2400"/>
                <a:t>类任一样本</a:t>
              </a:r>
              <a:r>
                <a:rPr lang="en-US" altLang="zh-CN" sz="2400" b="1" i="1"/>
                <a:t>X</a:t>
              </a:r>
              <a:r>
                <a:rPr lang="en-US" altLang="zh-CN" sz="2400" i="1" baseline="-25000"/>
                <a:t>j</a:t>
              </a:r>
              <a:r>
                <a:rPr lang="zh-CN" altLang="en-US" sz="2400"/>
                <a:t>之间的欧氏距离平方。</a:t>
              </a:r>
              <a:endParaRPr lang="zh-CN" altLang="en-US" sz="2400" i="1"/>
            </a:p>
          </p:txBody>
        </p:sp>
      </p:grpSp>
      <p:sp>
        <p:nvSpPr>
          <p:cNvPr id="34823" name="Rectangle 32"/>
          <p:cNvSpPr>
            <a:spLocks noChangeArrowheads="1"/>
          </p:cNvSpPr>
          <p:nvPr/>
        </p:nvSpPr>
        <p:spPr bwMode="auto">
          <a:xfrm>
            <a:off x="731838" y="2840038"/>
            <a:ext cx="5316537"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p>
            <a:r>
              <a:rPr lang="zh-CN" altLang="en-US" sz="2400"/>
              <a:t>若</a:t>
            </a:r>
            <a:r>
              <a:rPr lang="en-US" altLang="zh-CN" sz="2400" i="1"/>
              <a:t>K</a:t>
            </a:r>
            <a:r>
              <a:rPr lang="zh-CN" altLang="en-US" sz="2400"/>
              <a:t>类由</a:t>
            </a:r>
            <a:r>
              <a:rPr lang="en-US" altLang="zh-CN" sz="2400" i="1"/>
              <a:t>I</a:t>
            </a:r>
            <a:r>
              <a:rPr lang="zh-CN" altLang="en-US" sz="2400"/>
              <a:t>类和</a:t>
            </a:r>
            <a:r>
              <a:rPr lang="en-US" altLang="zh-CN" sz="2400" i="1"/>
              <a:t>J</a:t>
            </a:r>
            <a:r>
              <a:rPr lang="zh-CN" altLang="en-US" sz="2400"/>
              <a:t>类合并产生，则递推式为</a:t>
            </a:r>
          </a:p>
        </p:txBody>
      </p:sp>
      <p:sp>
        <p:nvSpPr>
          <p:cNvPr id="34824" name="AutoShape 4"/>
          <p:cNvSpPr>
            <a:spLocks noChangeAspect="1" noChangeArrowheads="1"/>
          </p:cNvSpPr>
          <p:nvPr/>
        </p:nvSpPr>
        <p:spPr bwMode="auto">
          <a:xfrm>
            <a:off x="971550" y="3425825"/>
            <a:ext cx="6800850" cy="312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4825" name="Oval 5"/>
          <p:cNvSpPr>
            <a:spLocks noChangeArrowheads="1"/>
          </p:cNvSpPr>
          <p:nvPr/>
        </p:nvSpPr>
        <p:spPr bwMode="auto">
          <a:xfrm>
            <a:off x="1717675" y="4343400"/>
            <a:ext cx="1692275" cy="1649413"/>
          </a:xfrm>
          <a:prstGeom prst="ellipse">
            <a:avLst/>
          </a:prstGeom>
          <a:solidFill>
            <a:srgbClr val="FFFFFF"/>
          </a:solidFill>
          <a:ln w="9525">
            <a:solidFill>
              <a:srgbClr val="000000"/>
            </a:solidFill>
            <a:round/>
            <a:headEnd/>
            <a:tailEnd/>
          </a:ln>
        </p:spPr>
        <p:txBody>
          <a:bodyPr/>
          <a:lstStyle/>
          <a:p>
            <a:endParaRPr lang="zh-CN" altLang="en-US"/>
          </a:p>
        </p:txBody>
      </p:sp>
      <p:sp>
        <p:nvSpPr>
          <p:cNvPr id="34826" name="Oval 6"/>
          <p:cNvSpPr>
            <a:spLocks noChangeArrowheads="1"/>
          </p:cNvSpPr>
          <p:nvPr/>
        </p:nvSpPr>
        <p:spPr bwMode="auto">
          <a:xfrm>
            <a:off x="5522913" y="4351338"/>
            <a:ext cx="2325687" cy="2197100"/>
          </a:xfrm>
          <a:prstGeom prst="ellipse">
            <a:avLst/>
          </a:prstGeom>
          <a:solidFill>
            <a:srgbClr val="FFFFFF"/>
          </a:solidFill>
          <a:ln w="9525">
            <a:solidFill>
              <a:srgbClr val="000000"/>
            </a:solidFill>
            <a:round/>
            <a:headEnd/>
            <a:tailEnd/>
          </a:ln>
        </p:spPr>
        <p:txBody>
          <a:bodyPr/>
          <a:lstStyle/>
          <a:p>
            <a:endParaRPr lang="zh-CN" altLang="zh-CN">
              <a:latin typeface="Garamond" pitchFamily="18" charset="0"/>
            </a:endParaRPr>
          </a:p>
        </p:txBody>
      </p:sp>
      <p:sp>
        <p:nvSpPr>
          <p:cNvPr id="34827" name="Oval 7"/>
          <p:cNvSpPr>
            <a:spLocks noChangeAspect="1" noChangeArrowheads="1"/>
          </p:cNvSpPr>
          <p:nvPr/>
        </p:nvSpPr>
        <p:spPr bwMode="auto">
          <a:xfrm>
            <a:off x="1924050" y="4900613"/>
            <a:ext cx="153988" cy="133350"/>
          </a:xfrm>
          <a:prstGeom prst="ellipse">
            <a:avLst/>
          </a:prstGeom>
          <a:solidFill>
            <a:srgbClr val="000000"/>
          </a:solidFill>
          <a:ln w="9525">
            <a:solidFill>
              <a:srgbClr val="000000"/>
            </a:solidFill>
            <a:round/>
            <a:headEnd/>
            <a:tailEnd/>
          </a:ln>
        </p:spPr>
        <p:txBody>
          <a:bodyPr/>
          <a:lstStyle/>
          <a:p>
            <a:endParaRPr lang="zh-CN" altLang="en-US"/>
          </a:p>
        </p:txBody>
      </p:sp>
      <p:sp>
        <p:nvSpPr>
          <p:cNvPr id="34828" name="Oval 8"/>
          <p:cNvSpPr>
            <a:spLocks noChangeAspect="1" noChangeArrowheads="1"/>
          </p:cNvSpPr>
          <p:nvPr/>
        </p:nvSpPr>
        <p:spPr bwMode="auto">
          <a:xfrm>
            <a:off x="2982913" y="5316538"/>
            <a:ext cx="152400" cy="133350"/>
          </a:xfrm>
          <a:prstGeom prst="ellipse">
            <a:avLst/>
          </a:prstGeom>
          <a:solidFill>
            <a:srgbClr val="000000"/>
          </a:solidFill>
          <a:ln w="9525">
            <a:solidFill>
              <a:srgbClr val="000000"/>
            </a:solidFill>
            <a:round/>
            <a:headEnd/>
            <a:tailEnd/>
          </a:ln>
        </p:spPr>
        <p:txBody>
          <a:bodyPr/>
          <a:lstStyle/>
          <a:p>
            <a:endParaRPr lang="zh-CN" altLang="en-US"/>
          </a:p>
        </p:txBody>
      </p:sp>
      <p:sp>
        <p:nvSpPr>
          <p:cNvPr id="34829" name="Oval 9"/>
          <p:cNvSpPr>
            <a:spLocks noChangeAspect="1" noChangeArrowheads="1"/>
          </p:cNvSpPr>
          <p:nvPr/>
        </p:nvSpPr>
        <p:spPr bwMode="auto">
          <a:xfrm>
            <a:off x="7424738" y="6000750"/>
            <a:ext cx="153987" cy="131763"/>
          </a:xfrm>
          <a:prstGeom prst="ellipse">
            <a:avLst/>
          </a:prstGeom>
          <a:solidFill>
            <a:srgbClr val="000000"/>
          </a:solidFill>
          <a:ln w="9525">
            <a:solidFill>
              <a:srgbClr val="000000"/>
            </a:solidFill>
            <a:round/>
            <a:headEnd/>
            <a:tailEnd/>
          </a:ln>
        </p:spPr>
        <p:txBody>
          <a:bodyPr/>
          <a:lstStyle/>
          <a:p>
            <a:endParaRPr lang="zh-CN" altLang="en-US"/>
          </a:p>
        </p:txBody>
      </p:sp>
      <p:sp>
        <p:nvSpPr>
          <p:cNvPr id="34830" name="Oval 10"/>
          <p:cNvSpPr>
            <a:spLocks noChangeAspect="1" noChangeArrowheads="1"/>
          </p:cNvSpPr>
          <p:nvPr/>
        </p:nvSpPr>
        <p:spPr bwMode="auto">
          <a:xfrm>
            <a:off x="6426200" y="5319713"/>
            <a:ext cx="152400" cy="130175"/>
          </a:xfrm>
          <a:prstGeom prst="ellipse">
            <a:avLst/>
          </a:prstGeom>
          <a:solidFill>
            <a:srgbClr val="000000"/>
          </a:solidFill>
          <a:ln w="9525">
            <a:solidFill>
              <a:srgbClr val="000000"/>
            </a:solidFill>
            <a:round/>
            <a:headEnd/>
            <a:tailEnd/>
          </a:ln>
        </p:spPr>
        <p:txBody>
          <a:bodyPr/>
          <a:lstStyle/>
          <a:p>
            <a:endParaRPr lang="zh-CN" altLang="en-US"/>
          </a:p>
        </p:txBody>
      </p:sp>
      <p:sp>
        <p:nvSpPr>
          <p:cNvPr id="34831" name="Oval 11"/>
          <p:cNvSpPr>
            <a:spLocks noChangeAspect="1" noChangeArrowheads="1"/>
          </p:cNvSpPr>
          <p:nvPr/>
        </p:nvSpPr>
        <p:spPr bwMode="auto">
          <a:xfrm>
            <a:off x="6791325" y="4716463"/>
            <a:ext cx="152400" cy="133350"/>
          </a:xfrm>
          <a:prstGeom prst="ellipse">
            <a:avLst/>
          </a:prstGeom>
          <a:solidFill>
            <a:srgbClr val="000000"/>
          </a:solidFill>
          <a:ln w="9525">
            <a:solidFill>
              <a:srgbClr val="000000"/>
            </a:solidFill>
            <a:round/>
            <a:headEnd/>
            <a:tailEnd/>
          </a:ln>
        </p:spPr>
        <p:txBody>
          <a:bodyPr/>
          <a:lstStyle/>
          <a:p>
            <a:endParaRPr lang="zh-CN" altLang="en-US"/>
          </a:p>
        </p:txBody>
      </p:sp>
      <p:sp>
        <p:nvSpPr>
          <p:cNvPr id="34832" name="Line 12"/>
          <p:cNvSpPr>
            <a:spLocks noChangeShapeType="1"/>
          </p:cNvSpPr>
          <p:nvPr/>
        </p:nvSpPr>
        <p:spPr bwMode="auto">
          <a:xfrm>
            <a:off x="2982913" y="5449888"/>
            <a:ext cx="3595687" cy="1587"/>
          </a:xfrm>
          <a:prstGeom prst="line">
            <a:avLst/>
          </a:prstGeom>
          <a:noFill/>
          <a:ln w="127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3" name="Line 13"/>
          <p:cNvSpPr>
            <a:spLocks noChangeShapeType="1"/>
          </p:cNvSpPr>
          <p:nvPr/>
        </p:nvSpPr>
        <p:spPr bwMode="auto">
          <a:xfrm>
            <a:off x="1924050" y="4900613"/>
            <a:ext cx="5500688" cy="1098550"/>
          </a:xfrm>
          <a:prstGeom prst="line">
            <a:avLst/>
          </a:prstGeom>
          <a:noFill/>
          <a:ln w="127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4" name="Line 14"/>
          <p:cNvSpPr>
            <a:spLocks noChangeShapeType="1"/>
          </p:cNvSpPr>
          <p:nvPr/>
        </p:nvSpPr>
        <p:spPr bwMode="auto">
          <a:xfrm flipV="1">
            <a:off x="1925638" y="4718050"/>
            <a:ext cx="4864100" cy="182563"/>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5" name="Line 15"/>
          <p:cNvSpPr>
            <a:spLocks noChangeShapeType="1"/>
          </p:cNvSpPr>
          <p:nvPr/>
        </p:nvSpPr>
        <p:spPr bwMode="auto">
          <a:xfrm>
            <a:off x="1925638" y="4900613"/>
            <a:ext cx="4652962" cy="549275"/>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6" name="Line 16"/>
          <p:cNvSpPr>
            <a:spLocks noChangeShapeType="1"/>
          </p:cNvSpPr>
          <p:nvPr/>
        </p:nvSpPr>
        <p:spPr bwMode="auto">
          <a:xfrm>
            <a:off x="2982913" y="5449888"/>
            <a:ext cx="4441825" cy="549275"/>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7" name="Line 17"/>
          <p:cNvSpPr>
            <a:spLocks noChangeShapeType="1"/>
          </p:cNvSpPr>
          <p:nvPr/>
        </p:nvSpPr>
        <p:spPr bwMode="auto">
          <a:xfrm flipV="1">
            <a:off x="2982913" y="4718050"/>
            <a:ext cx="3806825" cy="731838"/>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19"/>
          <p:cNvGrpSpPr>
            <a:grpSpLocks/>
          </p:cNvGrpSpPr>
          <p:nvPr/>
        </p:nvGrpSpPr>
        <p:grpSpPr bwMode="auto">
          <a:xfrm>
            <a:off x="900113" y="1219200"/>
            <a:ext cx="6965950" cy="1116013"/>
            <a:chOff x="501" y="3263"/>
            <a:chExt cx="4618" cy="703"/>
          </a:xfrm>
        </p:grpSpPr>
        <p:graphicFrame>
          <p:nvGraphicFramePr>
            <p:cNvPr id="35871" name="Object 20"/>
            <p:cNvGraphicFramePr>
              <a:graphicFrameLocks noChangeAspect="1"/>
            </p:cNvGraphicFramePr>
            <p:nvPr/>
          </p:nvGraphicFramePr>
          <p:xfrm>
            <a:off x="529" y="3281"/>
            <a:ext cx="1442" cy="288"/>
          </p:xfrm>
          <a:graphic>
            <a:graphicData uri="http://schemas.openxmlformats.org/presentationml/2006/ole">
              <mc:AlternateContent xmlns:mc="http://schemas.openxmlformats.org/markup-compatibility/2006">
                <mc:Choice xmlns:v="urn:schemas-microsoft-com:vml" Requires="v">
                  <p:oleObj spid="_x0000_s36670" name="公式" r:id="rId4" imgW="1028700" imgH="228600" progId="Equation.3">
                    <p:embed/>
                  </p:oleObj>
                </mc:Choice>
                <mc:Fallback>
                  <p:oleObj name="公式" r:id="rId4" imgW="1028700" imgH="2286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 y="3281"/>
                          <a:ext cx="14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2" name="Object 21"/>
            <p:cNvGraphicFramePr>
              <a:graphicFrameLocks noChangeAspect="1"/>
            </p:cNvGraphicFramePr>
            <p:nvPr/>
          </p:nvGraphicFramePr>
          <p:xfrm>
            <a:off x="2146" y="3290"/>
            <a:ext cx="1384" cy="279"/>
          </p:xfrm>
          <a:graphic>
            <a:graphicData uri="http://schemas.openxmlformats.org/presentationml/2006/ole">
              <mc:AlternateContent xmlns:mc="http://schemas.openxmlformats.org/markup-compatibility/2006">
                <mc:Choice xmlns:v="urn:schemas-microsoft-com:vml" Requires="v">
                  <p:oleObj spid="_x0000_s36671" name="公式" r:id="rId6" imgW="1016000" imgH="228600" progId="Equation.3">
                    <p:embed/>
                  </p:oleObj>
                </mc:Choice>
                <mc:Fallback>
                  <p:oleObj name="公式" r:id="rId6" imgW="1016000" imgH="2286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6" y="3290"/>
                          <a:ext cx="1384"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3" name="Object 22"/>
            <p:cNvGraphicFramePr>
              <a:graphicFrameLocks noChangeAspect="1"/>
            </p:cNvGraphicFramePr>
            <p:nvPr/>
          </p:nvGraphicFramePr>
          <p:xfrm>
            <a:off x="3675" y="3263"/>
            <a:ext cx="1443" cy="306"/>
          </p:xfrm>
          <a:graphic>
            <a:graphicData uri="http://schemas.openxmlformats.org/presentationml/2006/ole">
              <mc:AlternateContent xmlns:mc="http://schemas.openxmlformats.org/markup-compatibility/2006">
                <mc:Choice xmlns:v="urn:schemas-microsoft-com:vml" Requires="v">
                  <p:oleObj spid="_x0000_s36672" name="公式" r:id="rId8" imgW="1028254" imgH="241195" progId="Equation.3">
                    <p:embed/>
                  </p:oleObj>
                </mc:Choice>
                <mc:Fallback>
                  <p:oleObj name="公式" r:id="rId8" imgW="1028254" imgH="241195"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5" y="3263"/>
                          <a:ext cx="1443" cy="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4" name="Object 23"/>
            <p:cNvGraphicFramePr>
              <a:graphicFrameLocks noChangeAspect="1"/>
            </p:cNvGraphicFramePr>
            <p:nvPr/>
          </p:nvGraphicFramePr>
          <p:xfrm>
            <a:off x="501" y="3642"/>
            <a:ext cx="1443" cy="291"/>
          </p:xfrm>
          <a:graphic>
            <a:graphicData uri="http://schemas.openxmlformats.org/presentationml/2006/ole">
              <mc:AlternateContent xmlns:mc="http://schemas.openxmlformats.org/markup-compatibility/2006">
                <mc:Choice xmlns:v="urn:schemas-microsoft-com:vml" Requires="v">
                  <p:oleObj spid="_x0000_s36673" name="公式" r:id="rId10" imgW="1028700" imgH="228600" progId="Equation.3">
                    <p:embed/>
                  </p:oleObj>
                </mc:Choice>
                <mc:Fallback>
                  <p:oleObj name="公式" r:id="rId10" imgW="1028700" imgH="2286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 y="3642"/>
                          <a:ext cx="14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5" name="Object 24"/>
            <p:cNvGraphicFramePr>
              <a:graphicFrameLocks noChangeAspect="1"/>
            </p:cNvGraphicFramePr>
            <p:nvPr/>
          </p:nvGraphicFramePr>
          <p:xfrm>
            <a:off x="2146" y="3671"/>
            <a:ext cx="1385" cy="295"/>
          </p:xfrm>
          <a:graphic>
            <a:graphicData uri="http://schemas.openxmlformats.org/presentationml/2006/ole">
              <mc:AlternateContent xmlns:mc="http://schemas.openxmlformats.org/markup-compatibility/2006">
                <mc:Choice xmlns:v="urn:schemas-microsoft-com:vml" Requires="v">
                  <p:oleObj spid="_x0000_s36674" name="公式" r:id="rId12" imgW="1016000" imgH="241300" progId="Equation.3">
                    <p:embed/>
                  </p:oleObj>
                </mc:Choice>
                <mc:Fallback>
                  <p:oleObj name="公式" r:id="rId12" imgW="1016000" imgH="2413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6" y="3671"/>
                          <a:ext cx="1385"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6" name="Object 25"/>
            <p:cNvGraphicFramePr>
              <a:graphicFrameLocks noChangeAspect="1"/>
            </p:cNvGraphicFramePr>
            <p:nvPr/>
          </p:nvGraphicFramePr>
          <p:xfrm>
            <a:off x="3674" y="3681"/>
            <a:ext cx="1445" cy="285"/>
          </p:xfrm>
          <a:graphic>
            <a:graphicData uri="http://schemas.openxmlformats.org/presentationml/2006/ole">
              <mc:AlternateContent xmlns:mc="http://schemas.openxmlformats.org/markup-compatibility/2006">
                <mc:Choice xmlns:v="urn:schemas-microsoft-com:vml" Requires="v">
                  <p:oleObj spid="_x0000_s36675" name="公式" r:id="rId14" imgW="1002865" imgH="241195" progId="Equation.3">
                    <p:embed/>
                  </p:oleObj>
                </mc:Choice>
                <mc:Fallback>
                  <p:oleObj name="公式" r:id="rId14" imgW="1002865" imgH="241195"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4" y="3681"/>
                          <a:ext cx="1445"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35843" name="Rectangle 26"/>
          <p:cNvSpPr>
            <a:spLocks noChangeArrowheads="1"/>
          </p:cNvSpPr>
          <p:nvPr/>
        </p:nvSpPr>
        <p:spPr bwMode="auto">
          <a:xfrm>
            <a:off x="338138" y="234950"/>
            <a:ext cx="8505825"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例：给出</a:t>
            </a:r>
            <a:r>
              <a:rPr lang="en-US" altLang="zh-CN" sz="2400" dirty="0"/>
              <a:t>6</a:t>
            </a:r>
            <a:r>
              <a:rPr lang="zh-CN" altLang="en-US" sz="2400" dirty="0"/>
              <a:t>个五维模式样本如下，按最短距离准则进行系统聚类分类。</a:t>
            </a:r>
          </a:p>
        </p:txBody>
      </p:sp>
      <p:sp>
        <p:nvSpPr>
          <p:cNvPr id="163871" name="Rectangle 31"/>
          <p:cNvSpPr>
            <a:spLocks noChangeArrowheads="1"/>
          </p:cNvSpPr>
          <p:nvPr/>
        </p:nvSpPr>
        <p:spPr bwMode="auto">
          <a:xfrm>
            <a:off x="454025" y="3965575"/>
            <a:ext cx="3914775"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zh-CN" altLang="en-US" sz="2400"/>
              <a:t>计算各类间欧氏距离：</a:t>
            </a:r>
          </a:p>
        </p:txBody>
      </p:sp>
      <p:sp>
        <p:nvSpPr>
          <p:cNvPr id="163873" name="Rectangle 33"/>
          <p:cNvSpPr>
            <a:spLocks noChangeArrowheads="1"/>
          </p:cNvSpPr>
          <p:nvPr/>
        </p:nvSpPr>
        <p:spPr bwMode="auto">
          <a:xfrm>
            <a:off x="-171450" y="2379663"/>
            <a:ext cx="82804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indent="609600"/>
            <a:r>
              <a:rPr lang="zh-CN" altLang="en-US" sz="2400"/>
              <a:t>解：（</a:t>
            </a:r>
            <a:r>
              <a:rPr lang="en-US" altLang="zh-CN" sz="2400"/>
              <a:t>1</a:t>
            </a:r>
            <a:r>
              <a:rPr lang="zh-CN" altLang="en-US" sz="2400"/>
              <a:t>）将每一样本看作单独一类，得：</a:t>
            </a:r>
          </a:p>
        </p:txBody>
      </p:sp>
      <p:grpSp>
        <p:nvGrpSpPr>
          <p:cNvPr id="163885" name="Group 45"/>
          <p:cNvGrpSpPr>
            <a:grpSpLocks/>
          </p:cNvGrpSpPr>
          <p:nvPr/>
        </p:nvGrpSpPr>
        <p:grpSpPr bwMode="auto">
          <a:xfrm>
            <a:off x="1455738" y="2824163"/>
            <a:ext cx="5724525" cy="452437"/>
            <a:chOff x="917" y="1877"/>
            <a:chExt cx="3633" cy="286"/>
          </a:xfrm>
        </p:grpSpPr>
        <p:graphicFrame>
          <p:nvGraphicFramePr>
            <p:cNvPr id="35868" name="Object 35"/>
            <p:cNvGraphicFramePr>
              <a:graphicFrameLocks noChangeAspect="1"/>
            </p:cNvGraphicFramePr>
            <p:nvPr/>
          </p:nvGraphicFramePr>
          <p:xfrm>
            <a:off x="917" y="1877"/>
            <a:ext cx="1044" cy="284"/>
          </p:xfrm>
          <a:graphic>
            <a:graphicData uri="http://schemas.openxmlformats.org/presentationml/2006/ole">
              <mc:AlternateContent xmlns:mc="http://schemas.openxmlformats.org/markup-compatibility/2006">
                <mc:Choice xmlns:v="urn:schemas-microsoft-com:vml" Requires="v">
                  <p:oleObj spid="_x0000_s36676" name="公式" r:id="rId16" imgW="799753" imgH="215806" progId="Equation.3">
                    <p:embed/>
                  </p:oleObj>
                </mc:Choice>
                <mc:Fallback>
                  <p:oleObj name="公式" r:id="rId16" imgW="799753" imgH="215806" progId="Equation.3">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7" y="1877"/>
                          <a:ext cx="1044"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69" name="Object 36"/>
            <p:cNvGraphicFramePr>
              <a:graphicFrameLocks noChangeAspect="1"/>
            </p:cNvGraphicFramePr>
            <p:nvPr/>
          </p:nvGraphicFramePr>
          <p:xfrm>
            <a:off x="2220" y="1877"/>
            <a:ext cx="1018" cy="271"/>
          </p:xfrm>
          <a:graphic>
            <a:graphicData uri="http://schemas.openxmlformats.org/presentationml/2006/ole">
              <mc:AlternateContent xmlns:mc="http://schemas.openxmlformats.org/markup-compatibility/2006">
                <mc:Choice xmlns:v="urn:schemas-microsoft-com:vml" Requires="v">
                  <p:oleObj spid="_x0000_s36677" name="公式" r:id="rId18" imgW="825142" imgH="215806" progId="Equation.3">
                    <p:embed/>
                  </p:oleObj>
                </mc:Choice>
                <mc:Fallback>
                  <p:oleObj name="公式" r:id="rId18" imgW="825142" imgH="215806" progId="Equation.3">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20" y="1877"/>
                          <a:ext cx="101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70" name="Object 37"/>
            <p:cNvGraphicFramePr>
              <a:graphicFrameLocks noChangeAspect="1"/>
            </p:cNvGraphicFramePr>
            <p:nvPr/>
          </p:nvGraphicFramePr>
          <p:xfrm>
            <a:off x="3517" y="1877"/>
            <a:ext cx="1033" cy="286"/>
          </p:xfrm>
          <a:graphic>
            <a:graphicData uri="http://schemas.openxmlformats.org/presentationml/2006/ole">
              <mc:AlternateContent xmlns:mc="http://schemas.openxmlformats.org/markup-compatibility/2006">
                <mc:Choice xmlns:v="urn:schemas-microsoft-com:vml" Requires="v">
                  <p:oleObj spid="_x0000_s36678" name="公式" r:id="rId20" imgW="825500" imgH="228600" progId="Equation.3">
                    <p:embed/>
                  </p:oleObj>
                </mc:Choice>
                <mc:Fallback>
                  <p:oleObj name="公式" r:id="rId20" imgW="825500" imgH="228600" progId="Equation.3">
                    <p:embed/>
                    <p:pic>
                      <p:nvPicPr>
                        <p:cNvPr id="0"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17" y="1877"/>
                          <a:ext cx="1033"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163887" name="Group 47"/>
          <p:cNvGrpSpPr>
            <a:grpSpLocks/>
          </p:cNvGrpSpPr>
          <p:nvPr/>
        </p:nvGrpSpPr>
        <p:grpSpPr bwMode="auto">
          <a:xfrm>
            <a:off x="1471613" y="3357563"/>
            <a:ext cx="5738812" cy="458787"/>
            <a:chOff x="927" y="2115"/>
            <a:chExt cx="3615" cy="289"/>
          </a:xfrm>
        </p:grpSpPr>
        <p:graphicFrame>
          <p:nvGraphicFramePr>
            <p:cNvPr id="35865" name="Object 38"/>
            <p:cNvGraphicFramePr>
              <a:graphicFrameLocks noChangeAspect="1"/>
            </p:cNvGraphicFramePr>
            <p:nvPr/>
          </p:nvGraphicFramePr>
          <p:xfrm>
            <a:off x="927" y="2115"/>
            <a:ext cx="1023" cy="273"/>
          </p:xfrm>
          <a:graphic>
            <a:graphicData uri="http://schemas.openxmlformats.org/presentationml/2006/ole">
              <mc:AlternateContent xmlns:mc="http://schemas.openxmlformats.org/markup-compatibility/2006">
                <mc:Choice xmlns:v="urn:schemas-microsoft-com:vml" Requires="v">
                  <p:oleObj spid="_x0000_s36679" name="公式" r:id="rId22" imgW="825142" imgH="215806" progId="Equation.3">
                    <p:embed/>
                  </p:oleObj>
                </mc:Choice>
                <mc:Fallback>
                  <p:oleObj name="公式" r:id="rId22" imgW="825142" imgH="215806"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7" y="2115"/>
                          <a:ext cx="1023"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66" name="Object 39"/>
            <p:cNvGraphicFramePr>
              <a:graphicFrameLocks noChangeAspect="1"/>
            </p:cNvGraphicFramePr>
            <p:nvPr/>
          </p:nvGraphicFramePr>
          <p:xfrm>
            <a:off x="2220" y="2120"/>
            <a:ext cx="1006" cy="280"/>
          </p:xfrm>
          <a:graphic>
            <a:graphicData uri="http://schemas.openxmlformats.org/presentationml/2006/ole">
              <mc:AlternateContent xmlns:mc="http://schemas.openxmlformats.org/markup-compatibility/2006">
                <mc:Choice xmlns:v="urn:schemas-microsoft-com:vml" Requires="v">
                  <p:oleObj spid="_x0000_s36680" name="公式" r:id="rId24" imgW="825500" imgH="228600" progId="Equation.3">
                    <p:embed/>
                  </p:oleObj>
                </mc:Choice>
                <mc:Fallback>
                  <p:oleObj name="公式" r:id="rId24" imgW="825500" imgH="228600" progId="Equation.3">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20" y="2120"/>
                          <a:ext cx="100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67" name="Object 40"/>
            <p:cNvGraphicFramePr>
              <a:graphicFrameLocks noChangeAspect="1"/>
            </p:cNvGraphicFramePr>
            <p:nvPr/>
          </p:nvGraphicFramePr>
          <p:xfrm>
            <a:off x="3508" y="2117"/>
            <a:ext cx="1034" cy="287"/>
          </p:xfrm>
          <a:graphic>
            <a:graphicData uri="http://schemas.openxmlformats.org/presentationml/2006/ole">
              <mc:AlternateContent xmlns:mc="http://schemas.openxmlformats.org/markup-compatibility/2006">
                <mc:Choice xmlns:v="urn:schemas-microsoft-com:vml" Requires="v">
                  <p:oleObj spid="_x0000_s36681" name="公式" r:id="rId26" imgW="825500" imgH="228600" progId="Equation.3">
                    <p:embed/>
                  </p:oleObj>
                </mc:Choice>
                <mc:Fallback>
                  <p:oleObj name="公式" r:id="rId26" imgW="825500" imgH="228600" progId="Equation.3">
                    <p:embed/>
                    <p:pic>
                      <p:nvPicPr>
                        <p:cNvPr id="0"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08" y="2117"/>
                          <a:ext cx="1034"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163882" name="Object 42"/>
          <p:cNvGraphicFramePr>
            <a:graphicFrameLocks noChangeAspect="1"/>
          </p:cNvGraphicFramePr>
          <p:nvPr/>
        </p:nvGraphicFramePr>
        <p:xfrm>
          <a:off x="396875" y="4225925"/>
          <a:ext cx="8509000" cy="1284288"/>
        </p:xfrm>
        <a:graphic>
          <a:graphicData uri="http://schemas.openxmlformats.org/presentationml/2006/ole">
            <mc:AlternateContent xmlns:mc="http://schemas.openxmlformats.org/markup-compatibility/2006">
              <mc:Choice xmlns:v="urn:schemas-microsoft-com:vml" Requires="v">
                <p:oleObj spid="_x0000_s36682" name="公式" r:id="rId28" imgW="5232400" imgH="660400" progId="Equation.3">
                  <p:embed/>
                </p:oleObj>
              </mc:Choice>
              <mc:Fallback>
                <p:oleObj name="公式" r:id="rId28" imgW="5232400" imgH="660400" progId="Equation.3">
                  <p:embed/>
                  <p:pic>
                    <p:nvPicPr>
                      <p:cNvPr id="0" name="Object 4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875" y="4225925"/>
                        <a:ext cx="8509000" cy="128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883" name="Object 43"/>
          <p:cNvGraphicFramePr>
            <a:graphicFrameLocks noChangeAspect="1"/>
          </p:cNvGraphicFramePr>
          <p:nvPr/>
        </p:nvGraphicFramePr>
        <p:xfrm>
          <a:off x="385763" y="5472113"/>
          <a:ext cx="4511675" cy="577850"/>
        </p:xfrm>
        <a:graphic>
          <a:graphicData uri="http://schemas.openxmlformats.org/presentationml/2006/ole">
            <mc:AlternateContent xmlns:mc="http://schemas.openxmlformats.org/markup-compatibility/2006">
              <mc:Choice xmlns:v="urn:schemas-microsoft-com:vml" Requires="v">
                <p:oleObj spid="_x0000_s36683" name="公式" r:id="rId30" imgW="2273300" imgH="292100" progId="Equation.3">
                  <p:embed/>
                </p:oleObj>
              </mc:Choice>
              <mc:Fallback>
                <p:oleObj name="公式" r:id="rId30" imgW="2273300" imgH="292100" progId="Equation.3">
                  <p:embed/>
                  <p:pic>
                    <p:nvPicPr>
                      <p:cNvPr id="0" name="Object 4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5763" y="5472113"/>
                        <a:ext cx="451167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890" name="Object 50"/>
          <p:cNvGraphicFramePr>
            <a:graphicFrameLocks noChangeAspect="1"/>
          </p:cNvGraphicFramePr>
          <p:nvPr/>
        </p:nvGraphicFramePr>
        <p:xfrm>
          <a:off x="4362450" y="6189663"/>
          <a:ext cx="860425" cy="455612"/>
        </p:xfrm>
        <a:graphic>
          <a:graphicData uri="http://schemas.openxmlformats.org/presentationml/2006/ole">
            <mc:AlternateContent xmlns:mc="http://schemas.openxmlformats.org/markup-compatibility/2006">
              <mc:Choice xmlns:v="urn:schemas-microsoft-com:vml" Requires="v">
                <p:oleObj spid="_x0000_s36684" name="公式" r:id="rId32" imgW="457200" imgH="228600" progId="Equation.3">
                  <p:embed/>
                </p:oleObj>
              </mc:Choice>
              <mc:Fallback>
                <p:oleObj name="公式" r:id="rId32" imgW="457200" imgH="228600" progId="Equation.3">
                  <p:embed/>
                  <p:pic>
                    <p:nvPicPr>
                      <p:cNvPr id="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62450" y="6189663"/>
                        <a:ext cx="860425" cy="455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891" name="Object 51"/>
          <p:cNvGraphicFramePr>
            <a:graphicFrameLocks noChangeAspect="1"/>
          </p:cNvGraphicFramePr>
          <p:nvPr/>
        </p:nvGraphicFramePr>
        <p:xfrm>
          <a:off x="5314950" y="6189663"/>
          <a:ext cx="862013" cy="455612"/>
        </p:xfrm>
        <a:graphic>
          <a:graphicData uri="http://schemas.openxmlformats.org/presentationml/2006/ole">
            <mc:AlternateContent xmlns:mc="http://schemas.openxmlformats.org/markup-compatibility/2006">
              <mc:Choice xmlns:v="urn:schemas-microsoft-com:vml" Requires="v">
                <p:oleObj spid="_x0000_s36685" name="公式" r:id="rId34" imgW="457200" imgH="228600" progId="Equation.3">
                  <p:embed/>
                </p:oleObj>
              </mc:Choice>
              <mc:Fallback>
                <p:oleObj name="公式" r:id="rId34" imgW="457200" imgH="228600" progId="Equation.3">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14950" y="6189663"/>
                        <a:ext cx="862013" cy="455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3892" name="Object 52"/>
          <p:cNvGraphicFramePr>
            <a:graphicFrameLocks noChangeAspect="1"/>
          </p:cNvGraphicFramePr>
          <p:nvPr/>
        </p:nvGraphicFramePr>
        <p:xfrm>
          <a:off x="6219825" y="6189663"/>
          <a:ext cx="857250" cy="455612"/>
        </p:xfrm>
        <a:graphic>
          <a:graphicData uri="http://schemas.openxmlformats.org/presentationml/2006/ole">
            <mc:AlternateContent xmlns:mc="http://schemas.openxmlformats.org/markup-compatibility/2006">
              <mc:Choice xmlns:v="urn:schemas-microsoft-com:vml" Requires="v">
                <p:oleObj spid="_x0000_s36686" name="公式" r:id="rId36" imgW="457200" imgH="228600" progId="Equation.3">
                  <p:embed/>
                </p:oleObj>
              </mc:Choice>
              <mc:Fallback>
                <p:oleObj name="公式" r:id="rId36" imgW="457200" imgH="228600" progId="Equation.3">
                  <p:embed/>
                  <p:pic>
                    <p:nvPicPr>
                      <p:cNvPr id="0" name="Object 5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19825" y="6189663"/>
                        <a:ext cx="857250" cy="455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63893" name="Rectangle 53"/>
          <p:cNvSpPr>
            <a:spLocks noChangeArrowheads="1"/>
          </p:cNvSpPr>
          <p:nvPr/>
        </p:nvSpPr>
        <p:spPr bwMode="auto">
          <a:xfrm>
            <a:off x="7224713" y="6145213"/>
            <a:ext cx="866775"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r>
              <a:rPr lang="en-US" altLang="zh-CN" sz="2400"/>
              <a:t>…</a:t>
            </a:r>
          </a:p>
        </p:txBody>
      </p:sp>
      <p:grpSp>
        <p:nvGrpSpPr>
          <p:cNvPr id="163905" name="Group 65"/>
          <p:cNvGrpSpPr>
            <a:grpSpLocks/>
          </p:cNvGrpSpPr>
          <p:nvPr/>
        </p:nvGrpSpPr>
        <p:grpSpPr bwMode="auto">
          <a:xfrm>
            <a:off x="4762500" y="5540375"/>
            <a:ext cx="4165600" cy="481013"/>
            <a:chOff x="3000" y="3490"/>
            <a:chExt cx="2624" cy="303"/>
          </a:xfrm>
        </p:grpSpPr>
        <p:sp>
          <p:nvSpPr>
            <p:cNvPr id="35861" name="Rectangle 58"/>
            <p:cNvSpPr>
              <a:spLocks noChangeArrowheads="1"/>
            </p:cNvSpPr>
            <p:nvPr/>
          </p:nvSpPr>
          <p:spPr bwMode="auto">
            <a:xfrm>
              <a:off x="3000" y="3490"/>
              <a:ext cx="2624" cy="2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indent="304800">
                <a:lnSpc>
                  <a:spcPct val="130000"/>
                </a:lnSpc>
              </a:pPr>
              <a:r>
                <a:rPr lang="zh-CN" altLang="en-US" sz="2400"/>
                <a:t>，          ，          ，            ；</a:t>
              </a:r>
            </a:p>
          </p:txBody>
        </p:sp>
        <p:graphicFrame>
          <p:nvGraphicFramePr>
            <p:cNvPr id="35862" name="Object 55"/>
            <p:cNvGraphicFramePr>
              <a:graphicFrameLocks noChangeAspect="1"/>
            </p:cNvGraphicFramePr>
            <p:nvPr/>
          </p:nvGraphicFramePr>
          <p:xfrm>
            <a:off x="3347" y="3491"/>
            <a:ext cx="493" cy="275"/>
          </p:xfrm>
          <a:graphic>
            <a:graphicData uri="http://schemas.openxmlformats.org/presentationml/2006/ole">
              <mc:AlternateContent xmlns:mc="http://schemas.openxmlformats.org/markup-compatibility/2006">
                <mc:Choice xmlns:v="urn:schemas-microsoft-com:vml" Requires="v">
                  <p:oleObj spid="_x0000_s36687" name="公式" r:id="rId38" imgW="444114" imgH="215713" progId="Equation.3">
                    <p:embed/>
                  </p:oleObj>
                </mc:Choice>
                <mc:Fallback>
                  <p:oleObj name="公式" r:id="rId38" imgW="444114" imgH="215713" progId="Equation.3">
                    <p:embed/>
                    <p:pic>
                      <p:nvPicPr>
                        <p:cNvPr id="0" name="Object 5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47" y="3491"/>
                          <a:ext cx="493"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63" name="Object 56"/>
            <p:cNvGraphicFramePr>
              <a:graphicFrameLocks noChangeAspect="1"/>
            </p:cNvGraphicFramePr>
            <p:nvPr/>
          </p:nvGraphicFramePr>
          <p:xfrm>
            <a:off x="4013" y="3491"/>
            <a:ext cx="458" cy="289"/>
          </p:xfrm>
          <a:graphic>
            <a:graphicData uri="http://schemas.openxmlformats.org/presentationml/2006/ole">
              <mc:AlternateContent xmlns:mc="http://schemas.openxmlformats.org/markup-compatibility/2006">
                <mc:Choice xmlns:v="urn:schemas-microsoft-com:vml" Requires="v">
                  <p:oleObj spid="_x0000_s36688" name="公式" r:id="rId40" imgW="444307" imgH="228501" progId="Equation.3">
                    <p:embed/>
                  </p:oleObj>
                </mc:Choice>
                <mc:Fallback>
                  <p:oleObj name="公式" r:id="rId40" imgW="444307" imgH="228501" progId="Equation.3">
                    <p:embed/>
                    <p:pic>
                      <p:nvPicPr>
                        <p:cNvPr id="0" name="Object 5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13" y="3491"/>
                          <a:ext cx="45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64" name="Object 57"/>
            <p:cNvGraphicFramePr>
              <a:graphicFrameLocks noChangeAspect="1"/>
            </p:cNvGraphicFramePr>
            <p:nvPr/>
          </p:nvGraphicFramePr>
          <p:xfrm>
            <a:off x="4706" y="3504"/>
            <a:ext cx="511" cy="289"/>
          </p:xfrm>
          <a:graphic>
            <a:graphicData uri="http://schemas.openxmlformats.org/presentationml/2006/ole">
              <mc:AlternateContent xmlns:mc="http://schemas.openxmlformats.org/markup-compatibility/2006">
                <mc:Choice xmlns:v="urn:schemas-microsoft-com:vml" Requires="v">
                  <p:oleObj spid="_x0000_s36689" name="公式" r:id="rId42" imgW="444307" imgH="228501" progId="Equation.3">
                    <p:embed/>
                  </p:oleObj>
                </mc:Choice>
                <mc:Fallback>
                  <p:oleObj name="公式" r:id="rId42" imgW="444307" imgH="228501" progId="Equation.3">
                    <p:embed/>
                    <p:pic>
                      <p:nvPicPr>
                        <p:cNvPr id="0" name="Object 5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06" y="3504"/>
                          <a:ext cx="511"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163899" name="Group 59"/>
          <p:cNvGrpSpPr>
            <a:grpSpLocks/>
          </p:cNvGrpSpPr>
          <p:nvPr/>
        </p:nvGrpSpPr>
        <p:grpSpPr bwMode="auto">
          <a:xfrm>
            <a:off x="433388" y="6132513"/>
            <a:ext cx="3835400" cy="544512"/>
            <a:chOff x="2823" y="2809"/>
            <a:chExt cx="2416" cy="343"/>
          </a:xfrm>
        </p:grpSpPr>
        <p:graphicFrame>
          <p:nvGraphicFramePr>
            <p:cNvPr id="35856" name="Object 60"/>
            <p:cNvGraphicFramePr>
              <a:graphicFrameLocks noChangeAspect="1"/>
            </p:cNvGraphicFramePr>
            <p:nvPr/>
          </p:nvGraphicFramePr>
          <p:xfrm>
            <a:off x="2823" y="2833"/>
            <a:ext cx="514" cy="289"/>
          </p:xfrm>
          <a:graphic>
            <a:graphicData uri="http://schemas.openxmlformats.org/presentationml/2006/ole">
              <mc:AlternateContent xmlns:mc="http://schemas.openxmlformats.org/markup-compatibility/2006">
                <mc:Choice xmlns:v="urn:schemas-microsoft-com:vml" Requires="v">
                  <p:oleObj spid="_x0000_s36690" name="公式" r:id="rId44" imgW="457200" imgH="228600" progId="Equation.3">
                    <p:embed/>
                  </p:oleObj>
                </mc:Choice>
                <mc:Fallback>
                  <p:oleObj name="公式" r:id="rId44" imgW="457200" imgH="228600" progId="Equation.3">
                    <p:embed/>
                    <p:pic>
                      <p:nvPicPr>
                        <p:cNvPr id="0" name="Object 60"/>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823" y="2833"/>
                          <a:ext cx="514"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7" name="Object 61"/>
            <p:cNvGraphicFramePr>
              <a:graphicFrameLocks noChangeAspect="1"/>
            </p:cNvGraphicFramePr>
            <p:nvPr/>
          </p:nvGraphicFramePr>
          <p:xfrm>
            <a:off x="3364" y="2845"/>
            <a:ext cx="513" cy="275"/>
          </p:xfrm>
          <a:graphic>
            <a:graphicData uri="http://schemas.openxmlformats.org/presentationml/2006/ole">
              <mc:AlternateContent xmlns:mc="http://schemas.openxmlformats.org/markup-compatibility/2006">
                <mc:Choice xmlns:v="urn:schemas-microsoft-com:vml" Requires="v">
                  <p:oleObj spid="_x0000_s36691" name="公式" r:id="rId46" imgW="457002" imgH="215806" progId="Equation.3">
                    <p:embed/>
                  </p:oleObj>
                </mc:Choice>
                <mc:Fallback>
                  <p:oleObj name="公式" r:id="rId46" imgW="457002" imgH="215806" progId="Equation.3">
                    <p:embed/>
                    <p:pic>
                      <p:nvPicPr>
                        <p:cNvPr id="0" name="Object 6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364" y="2845"/>
                          <a:ext cx="513"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8" name="Object 62"/>
            <p:cNvGraphicFramePr>
              <a:graphicFrameLocks noChangeAspect="1"/>
            </p:cNvGraphicFramePr>
            <p:nvPr/>
          </p:nvGraphicFramePr>
          <p:xfrm>
            <a:off x="3933" y="2863"/>
            <a:ext cx="514" cy="289"/>
          </p:xfrm>
          <a:graphic>
            <a:graphicData uri="http://schemas.openxmlformats.org/presentationml/2006/ole">
              <mc:AlternateContent xmlns:mc="http://schemas.openxmlformats.org/markup-compatibility/2006">
                <mc:Choice xmlns:v="urn:schemas-microsoft-com:vml" Requires="v">
                  <p:oleObj spid="_x0000_s36692" name="公式" r:id="rId48" imgW="457200" imgH="228600" progId="Equation.3">
                    <p:embed/>
                  </p:oleObj>
                </mc:Choice>
                <mc:Fallback>
                  <p:oleObj name="公式" r:id="rId48" imgW="457200" imgH="228600" progId="Equation.3">
                    <p:embed/>
                    <p:pic>
                      <p:nvPicPr>
                        <p:cNvPr id="0" name="Object 6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933" y="2863"/>
                          <a:ext cx="514"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9" name="Object 63"/>
            <p:cNvGraphicFramePr>
              <a:graphicFrameLocks noChangeAspect="1"/>
            </p:cNvGraphicFramePr>
            <p:nvPr/>
          </p:nvGraphicFramePr>
          <p:xfrm>
            <a:off x="4473" y="2863"/>
            <a:ext cx="513" cy="289"/>
          </p:xfrm>
          <a:graphic>
            <a:graphicData uri="http://schemas.openxmlformats.org/presentationml/2006/ole">
              <mc:AlternateContent xmlns:mc="http://schemas.openxmlformats.org/markup-compatibility/2006">
                <mc:Choice xmlns:v="urn:schemas-microsoft-com:vml" Requires="v">
                  <p:oleObj spid="_x0000_s36693" name="公式" r:id="rId50" imgW="457200" imgH="228600" progId="Equation.3">
                    <p:embed/>
                  </p:oleObj>
                </mc:Choice>
                <mc:Fallback>
                  <p:oleObj name="公式" r:id="rId50" imgW="457200" imgH="228600" progId="Equation.3">
                    <p:embed/>
                    <p:pic>
                      <p:nvPicPr>
                        <p:cNvPr id="0" name="Object 6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473" y="2863"/>
                          <a:ext cx="51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5860" name="Rectangle 64"/>
            <p:cNvSpPr>
              <a:spLocks noChangeArrowheads="1"/>
            </p:cNvSpPr>
            <p:nvPr/>
          </p:nvSpPr>
          <p:spPr bwMode="auto">
            <a:xfrm>
              <a:off x="4855" y="2809"/>
              <a:ext cx="384" cy="2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1">
              <a:spAutoFit/>
            </a:bodyPr>
            <a:lstStyle/>
            <a:p>
              <a:pPr indent="304800">
                <a:lnSpc>
                  <a:spcPct val="130000"/>
                </a:lnSpc>
              </a:pPr>
              <a:r>
                <a:rPr lang="zh-CN" altLang="en-US" sz="24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3"/>
                                        </p:tgtEl>
                                        <p:attrNameLst>
                                          <p:attrName>style.visibility</p:attrName>
                                        </p:attrNameLst>
                                      </p:cBhvr>
                                      <p:to>
                                        <p:strVal val="visible"/>
                                      </p:to>
                                    </p:set>
                                    <p:animEffect transition="in" filter="fade">
                                      <p:cBhvr>
                                        <p:cTn id="7" dur="500"/>
                                        <p:tgtEl>
                                          <p:spTgt spid="163873"/>
                                        </p:tgtEl>
                                      </p:cBhvr>
                                    </p:animEffect>
                                  </p:childTnLst>
                                </p:cTn>
                              </p:par>
                              <p:par>
                                <p:cTn id="8" presetID="10" presetClass="entr" presetSubtype="0" fill="hold" nodeType="withEffect">
                                  <p:stCondLst>
                                    <p:cond delay="0"/>
                                  </p:stCondLst>
                                  <p:childTnLst>
                                    <p:set>
                                      <p:cBhvr>
                                        <p:cTn id="9" dur="1" fill="hold">
                                          <p:stCondLst>
                                            <p:cond delay="0"/>
                                          </p:stCondLst>
                                        </p:cTn>
                                        <p:tgtEl>
                                          <p:spTgt spid="163885"/>
                                        </p:tgtEl>
                                        <p:attrNameLst>
                                          <p:attrName>style.visibility</p:attrName>
                                        </p:attrNameLst>
                                      </p:cBhvr>
                                      <p:to>
                                        <p:strVal val="visible"/>
                                      </p:to>
                                    </p:set>
                                    <p:animEffect transition="in" filter="fade">
                                      <p:cBhvr>
                                        <p:cTn id="10" dur="500"/>
                                        <p:tgtEl>
                                          <p:spTgt spid="163885"/>
                                        </p:tgtEl>
                                      </p:cBhvr>
                                    </p:animEffect>
                                  </p:childTnLst>
                                </p:cTn>
                              </p:par>
                              <p:par>
                                <p:cTn id="11" presetID="10" presetClass="entr" presetSubtype="0" fill="hold" nodeType="withEffect">
                                  <p:stCondLst>
                                    <p:cond delay="0"/>
                                  </p:stCondLst>
                                  <p:childTnLst>
                                    <p:set>
                                      <p:cBhvr>
                                        <p:cTn id="12" dur="1" fill="hold">
                                          <p:stCondLst>
                                            <p:cond delay="0"/>
                                          </p:stCondLst>
                                        </p:cTn>
                                        <p:tgtEl>
                                          <p:spTgt spid="163887"/>
                                        </p:tgtEl>
                                        <p:attrNameLst>
                                          <p:attrName>style.visibility</p:attrName>
                                        </p:attrNameLst>
                                      </p:cBhvr>
                                      <p:to>
                                        <p:strVal val="visible"/>
                                      </p:to>
                                    </p:set>
                                    <p:animEffect transition="in" filter="fade">
                                      <p:cBhvr>
                                        <p:cTn id="13" dur="500"/>
                                        <p:tgtEl>
                                          <p:spTgt spid="1638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3871"/>
                                        </p:tgtEl>
                                        <p:attrNameLst>
                                          <p:attrName>style.visibility</p:attrName>
                                        </p:attrNameLst>
                                      </p:cBhvr>
                                      <p:to>
                                        <p:strVal val="visible"/>
                                      </p:to>
                                    </p:set>
                                    <p:animEffect transition="in" filter="fade">
                                      <p:cBhvr>
                                        <p:cTn id="18" dur="500"/>
                                        <p:tgtEl>
                                          <p:spTgt spid="163871"/>
                                        </p:tgtEl>
                                      </p:cBhvr>
                                    </p:animEffect>
                                  </p:childTnLst>
                                </p:cTn>
                              </p:par>
                              <p:par>
                                <p:cTn id="19" presetID="10" presetClass="entr" presetSubtype="0" fill="hold" nodeType="withEffect">
                                  <p:stCondLst>
                                    <p:cond delay="0"/>
                                  </p:stCondLst>
                                  <p:childTnLst>
                                    <p:set>
                                      <p:cBhvr>
                                        <p:cTn id="20" dur="1" fill="hold">
                                          <p:stCondLst>
                                            <p:cond delay="0"/>
                                          </p:stCondLst>
                                        </p:cTn>
                                        <p:tgtEl>
                                          <p:spTgt spid="163882"/>
                                        </p:tgtEl>
                                        <p:attrNameLst>
                                          <p:attrName>style.visibility</p:attrName>
                                        </p:attrNameLst>
                                      </p:cBhvr>
                                      <p:to>
                                        <p:strVal val="visible"/>
                                      </p:to>
                                    </p:set>
                                    <p:animEffect transition="in" filter="fade">
                                      <p:cBhvr>
                                        <p:cTn id="21" dur="500"/>
                                        <p:tgtEl>
                                          <p:spTgt spid="163882"/>
                                        </p:tgtEl>
                                      </p:cBhvr>
                                    </p:animEffect>
                                  </p:childTnLst>
                                </p:cTn>
                              </p:par>
                              <p:par>
                                <p:cTn id="22" presetID="10" presetClass="entr" presetSubtype="0" fill="hold" nodeType="withEffect">
                                  <p:stCondLst>
                                    <p:cond delay="0"/>
                                  </p:stCondLst>
                                  <p:childTnLst>
                                    <p:set>
                                      <p:cBhvr>
                                        <p:cTn id="23" dur="1" fill="hold">
                                          <p:stCondLst>
                                            <p:cond delay="0"/>
                                          </p:stCondLst>
                                        </p:cTn>
                                        <p:tgtEl>
                                          <p:spTgt spid="163883"/>
                                        </p:tgtEl>
                                        <p:attrNameLst>
                                          <p:attrName>style.visibility</p:attrName>
                                        </p:attrNameLst>
                                      </p:cBhvr>
                                      <p:to>
                                        <p:strVal val="visible"/>
                                      </p:to>
                                    </p:set>
                                    <p:animEffect transition="in" filter="fade">
                                      <p:cBhvr>
                                        <p:cTn id="24" dur="500"/>
                                        <p:tgtEl>
                                          <p:spTgt spid="163883"/>
                                        </p:tgtEl>
                                      </p:cBhvr>
                                    </p:animEffect>
                                  </p:childTnLst>
                                </p:cTn>
                              </p:par>
                              <p:par>
                                <p:cTn id="25" presetID="10" presetClass="entr" presetSubtype="0" fill="hold" nodeType="withEffect">
                                  <p:stCondLst>
                                    <p:cond delay="0"/>
                                  </p:stCondLst>
                                  <p:childTnLst>
                                    <p:set>
                                      <p:cBhvr>
                                        <p:cTn id="26" dur="1" fill="hold">
                                          <p:stCondLst>
                                            <p:cond delay="0"/>
                                          </p:stCondLst>
                                        </p:cTn>
                                        <p:tgtEl>
                                          <p:spTgt spid="163890"/>
                                        </p:tgtEl>
                                        <p:attrNameLst>
                                          <p:attrName>style.visibility</p:attrName>
                                        </p:attrNameLst>
                                      </p:cBhvr>
                                      <p:to>
                                        <p:strVal val="visible"/>
                                      </p:to>
                                    </p:set>
                                    <p:animEffect transition="in" filter="fade">
                                      <p:cBhvr>
                                        <p:cTn id="27" dur="500"/>
                                        <p:tgtEl>
                                          <p:spTgt spid="163890"/>
                                        </p:tgtEl>
                                      </p:cBhvr>
                                    </p:animEffect>
                                  </p:childTnLst>
                                </p:cTn>
                              </p:par>
                              <p:par>
                                <p:cTn id="28" presetID="10" presetClass="entr" presetSubtype="0" fill="hold" nodeType="withEffect">
                                  <p:stCondLst>
                                    <p:cond delay="0"/>
                                  </p:stCondLst>
                                  <p:childTnLst>
                                    <p:set>
                                      <p:cBhvr>
                                        <p:cTn id="29" dur="1" fill="hold">
                                          <p:stCondLst>
                                            <p:cond delay="0"/>
                                          </p:stCondLst>
                                        </p:cTn>
                                        <p:tgtEl>
                                          <p:spTgt spid="163891"/>
                                        </p:tgtEl>
                                        <p:attrNameLst>
                                          <p:attrName>style.visibility</p:attrName>
                                        </p:attrNameLst>
                                      </p:cBhvr>
                                      <p:to>
                                        <p:strVal val="visible"/>
                                      </p:to>
                                    </p:set>
                                    <p:animEffect transition="in" filter="fade">
                                      <p:cBhvr>
                                        <p:cTn id="30" dur="500"/>
                                        <p:tgtEl>
                                          <p:spTgt spid="163891"/>
                                        </p:tgtEl>
                                      </p:cBhvr>
                                    </p:animEffect>
                                  </p:childTnLst>
                                </p:cTn>
                              </p:par>
                              <p:par>
                                <p:cTn id="31" presetID="10" presetClass="entr" presetSubtype="0" fill="hold" nodeType="withEffect">
                                  <p:stCondLst>
                                    <p:cond delay="0"/>
                                  </p:stCondLst>
                                  <p:childTnLst>
                                    <p:set>
                                      <p:cBhvr>
                                        <p:cTn id="32" dur="1" fill="hold">
                                          <p:stCondLst>
                                            <p:cond delay="0"/>
                                          </p:stCondLst>
                                        </p:cTn>
                                        <p:tgtEl>
                                          <p:spTgt spid="163892"/>
                                        </p:tgtEl>
                                        <p:attrNameLst>
                                          <p:attrName>style.visibility</p:attrName>
                                        </p:attrNameLst>
                                      </p:cBhvr>
                                      <p:to>
                                        <p:strVal val="visible"/>
                                      </p:to>
                                    </p:set>
                                    <p:animEffect transition="in" filter="fade">
                                      <p:cBhvr>
                                        <p:cTn id="33" dur="500"/>
                                        <p:tgtEl>
                                          <p:spTgt spid="16389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3893"/>
                                        </p:tgtEl>
                                        <p:attrNameLst>
                                          <p:attrName>style.visibility</p:attrName>
                                        </p:attrNameLst>
                                      </p:cBhvr>
                                      <p:to>
                                        <p:strVal val="visible"/>
                                      </p:to>
                                    </p:set>
                                    <p:animEffect transition="in" filter="fade">
                                      <p:cBhvr>
                                        <p:cTn id="36" dur="500"/>
                                        <p:tgtEl>
                                          <p:spTgt spid="163893"/>
                                        </p:tgtEl>
                                      </p:cBhvr>
                                    </p:animEffect>
                                  </p:childTnLst>
                                </p:cTn>
                              </p:par>
                              <p:par>
                                <p:cTn id="37" presetID="10" presetClass="entr" presetSubtype="0" fill="hold" nodeType="withEffect">
                                  <p:stCondLst>
                                    <p:cond delay="0"/>
                                  </p:stCondLst>
                                  <p:childTnLst>
                                    <p:set>
                                      <p:cBhvr>
                                        <p:cTn id="38" dur="1" fill="hold">
                                          <p:stCondLst>
                                            <p:cond delay="0"/>
                                          </p:stCondLst>
                                        </p:cTn>
                                        <p:tgtEl>
                                          <p:spTgt spid="163905"/>
                                        </p:tgtEl>
                                        <p:attrNameLst>
                                          <p:attrName>style.visibility</p:attrName>
                                        </p:attrNameLst>
                                      </p:cBhvr>
                                      <p:to>
                                        <p:strVal val="visible"/>
                                      </p:to>
                                    </p:set>
                                    <p:animEffect transition="in" filter="fade">
                                      <p:cBhvr>
                                        <p:cTn id="39" dur="500"/>
                                        <p:tgtEl>
                                          <p:spTgt spid="163905"/>
                                        </p:tgtEl>
                                      </p:cBhvr>
                                    </p:animEffect>
                                  </p:childTnLst>
                                </p:cTn>
                              </p:par>
                              <p:par>
                                <p:cTn id="40" presetID="10" presetClass="entr" presetSubtype="0" fill="hold" nodeType="withEffect">
                                  <p:stCondLst>
                                    <p:cond delay="0"/>
                                  </p:stCondLst>
                                  <p:childTnLst>
                                    <p:set>
                                      <p:cBhvr>
                                        <p:cTn id="41" dur="1" fill="hold">
                                          <p:stCondLst>
                                            <p:cond delay="0"/>
                                          </p:stCondLst>
                                        </p:cTn>
                                        <p:tgtEl>
                                          <p:spTgt spid="163899"/>
                                        </p:tgtEl>
                                        <p:attrNameLst>
                                          <p:attrName>style.visibility</p:attrName>
                                        </p:attrNameLst>
                                      </p:cBhvr>
                                      <p:to>
                                        <p:strVal val="visible"/>
                                      </p:to>
                                    </p:set>
                                    <p:animEffect transition="in" filter="fade">
                                      <p:cBhvr>
                                        <p:cTn id="42" dur="500"/>
                                        <p:tgtEl>
                                          <p:spTgt spid="163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1" grpId="0"/>
      <p:bldP spid="163873" grpId="0"/>
      <p:bldP spid="1638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4"/>
          <p:cNvGraphicFramePr>
            <a:graphicFrameLocks noChangeAspect="1"/>
          </p:cNvGraphicFramePr>
          <p:nvPr/>
        </p:nvGraphicFramePr>
        <p:xfrm>
          <a:off x="1106488" y="1244600"/>
          <a:ext cx="495300" cy="296863"/>
        </p:xfrm>
        <a:graphic>
          <a:graphicData uri="http://schemas.openxmlformats.org/presentationml/2006/ole">
            <mc:AlternateContent xmlns:mc="http://schemas.openxmlformats.org/markup-compatibility/2006">
              <mc:Choice xmlns:v="urn:schemas-microsoft-com:vml" Requires="v">
                <p:oleObj spid="_x0000_s37075" name="公式" r:id="rId3" imgW="393359" imgH="215713" progId="Equation.3">
                  <p:embed/>
                </p:oleObj>
              </mc:Choice>
              <mc:Fallback>
                <p:oleObj name="公式" r:id="rId3" imgW="393359"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1244600"/>
                        <a:ext cx="49530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67" name="Object 5"/>
          <p:cNvGraphicFramePr>
            <a:graphicFrameLocks noChangeAspect="1"/>
          </p:cNvGraphicFramePr>
          <p:nvPr/>
        </p:nvGraphicFramePr>
        <p:xfrm>
          <a:off x="1601788" y="1252538"/>
          <a:ext cx="539750" cy="288925"/>
        </p:xfrm>
        <a:graphic>
          <a:graphicData uri="http://schemas.openxmlformats.org/presentationml/2006/ole">
            <mc:AlternateContent xmlns:mc="http://schemas.openxmlformats.org/markup-compatibility/2006">
              <mc:Choice xmlns:v="urn:schemas-microsoft-com:vml" Requires="v">
                <p:oleObj spid="_x0000_s37076" name="公式" r:id="rId5" imgW="406048" imgH="215713" progId="Equation.3">
                  <p:embed/>
                </p:oleObj>
              </mc:Choice>
              <mc:Fallback>
                <p:oleObj name="公式" r:id="rId5" imgW="406048" imgH="2157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788" y="1252538"/>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68" name="Object 6"/>
          <p:cNvGraphicFramePr>
            <a:graphicFrameLocks noChangeAspect="1"/>
          </p:cNvGraphicFramePr>
          <p:nvPr/>
        </p:nvGraphicFramePr>
        <p:xfrm>
          <a:off x="2141538" y="1227138"/>
          <a:ext cx="541337" cy="315912"/>
        </p:xfrm>
        <a:graphic>
          <a:graphicData uri="http://schemas.openxmlformats.org/presentationml/2006/ole">
            <mc:AlternateContent xmlns:mc="http://schemas.openxmlformats.org/markup-compatibility/2006">
              <mc:Choice xmlns:v="urn:schemas-microsoft-com:vml" Requires="v">
                <p:oleObj spid="_x0000_s37077" name="公式" r:id="rId7" imgW="393529" imgH="228501" progId="Equation.3">
                  <p:embed/>
                </p:oleObj>
              </mc:Choice>
              <mc:Fallback>
                <p:oleObj name="公式" r:id="rId7" imgW="393529"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1538" y="1227138"/>
                        <a:ext cx="541337" cy="315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69" name="Object 7"/>
          <p:cNvGraphicFramePr>
            <a:graphicFrameLocks noChangeAspect="1"/>
          </p:cNvGraphicFramePr>
          <p:nvPr/>
        </p:nvGraphicFramePr>
        <p:xfrm>
          <a:off x="2636838" y="1271588"/>
          <a:ext cx="539750" cy="288925"/>
        </p:xfrm>
        <a:graphic>
          <a:graphicData uri="http://schemas.openxmlformats.org/presentationml/2006/ole">
            <mc:AlternateContent xmlns:mc="http://schemas.openxmlformats.org/markup-compatibility/2006">
              <mc:Choice xmlns:v="urn:schemas-microsoft-com:vml" Requires="v">
                <p:oleObj spid="_x0000_s37078" name="公式" r:id="rId9" imgW="406048" imgH="215713" progId="Equation.3">
                  <p:embed/>
                </p:oleObj>
              </mc:Choice>
              <mc:Fallback>
                <p:oleObj name="公式" r:id="rId9" imgW="406048" imgH="21571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6838" y="1271588"/>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0" name="Object 8"/>
          <p:cNvGraphicFramePr>
            <a:graphicFrameLocks noChangeAspect="1"/>
          </p:cNvGraphicFramePr>
          <p:nvPr/>
        </p:nvGraphicFramePr>
        <p:xfrm>
          <a:off x="566738" y="3432175"/>
          <a:ext cx="539750" cy="301625"/>
        </p:xfrm>
        <a:graphic>
          <a:graphicData uri="http://schemas.openxmlformats.org/presentationml/2006/ole">
            <mc:AlternateContent xmlns:mc="http://schemas.openxmlformats.org/markup-compatibility/2006">
              <mc:Choice xmlns:v="urn:schemas-microsoft-com:vml" Requires="v">
                <p:oleObj spid="_x0000_s37079" name="公式" r:id="rId11" imgW="406224" imgH="228501" progId="Equation.3">
                  <p:embed/>
                </p:oleObj>
              </mc:Choice>
              <mc:Fallback>
                <p:oleObj name="公式" r:id="rId11" imgW="406224"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3432175"/>
                        <a:ext cx="5397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1" name="Object 9"/>
          <p:cNvGraphicFramePr>
            <a:graphicFrameLocks noChangeAspect="1"/>
          </p:cNvGraphicFramePr>
          <p:nvPr/>
        </p:nvGraphicFramePr>
        <p:xfrm>
          <a:off x="566738" y="3836988"/>
          <a:ext cx="539750" cy="301625"/>
        </p:xfrm>
        <a:graphic>
          <a:graphicData uri="http://schemas.openxmlformats.org/presentationml/2006/ole">
            <mc:AlternateContent xmlns:mc="http://schemas.openxmlformats.org/markup-compatibility/2006">
              <mc:Choice xmlns:v="urn:schemas-microsoft-com:vml" Requires="v">
                <p:oleObj spid="_x0000_s37080" name="公式" r:id="rId13" imgW="406224" imgH="228501" progId="Equation.3">
                  <p:embed/>
                </p:oleObj>
              </mc:Choice>
              <mc:Fallback>
                <p:oleObj name="公式" r:id="rId13" imgW="406224" imgH="22850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738" y="3836988"/>
                        <a:ext cx="5397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2" name="Object 10"/>
          <p:cNvGraphicFramePr>
            <a:graphicFrameLocks noChangeAspect="1"/>
          </p:cNvGraphicFramePr>
          <p:nvPr/>
        </p:nvGraphicFramePr>
        <p:xfrm>
          <a:off x="566738" y="1697038"/>
          <a:ext cx="539750" cy="303212"/>
        </p:xfrm>
        <a:graphic>
          <a:graphicData uri="http://schemas.openxmlformats.org/presentationml/2006/ole">
            <mc:AlternateContent xmlns:mc="http://schemas.openxmlformats.org/markup-compatibility/2006">
              <mc:Choice xmlns:v="urn:schemas-microsoft-com:vml" Requires="v">
                <p:oleObj spid="_x0000_s37081" name="公式" r:id="rId15" imgW="393359" imgH="215713" progId="Equation.3">
                  <p:embed/>
                </p:oleObj>
              </mc:Choice>
              <mc:Fallback>
                <p:oleObj name="公式" r:id="rId15" imgW="393359" imgH="2157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1697038"/>
                        <a:ext cx="53975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3" name="Object 11"/>
          <p:cNvGraphicFramePr>
            <a:graphicFrameLocks noChangeAspect="1"/>
          </p:cNvGraphicFramePr>
          <p:nvPr/>
        </p:nvGraphicFramePr>
        <p:xfrm>
          <a:off x="566738" y="2127250"/>
          <a:ext cx="539750" cy="288925"/>
        </p:xfrm>
        <a:graphic>
          <a:graphicData uri="http://schemas.openxmlformats.org/presentationml/2006/ole">
            <mc:AlternateContent xmlns:mc="http://schemas.openxmlformats.org/markup-compatibility/2006">
              <mc:Choice xmlns:v="urn:schemas-microsoft-com:vml" Requires="v">
                <p:oleObj spid="_x0000_s37082" name="公式" r:id="rId16" imgW="406048" imgH="215713" progId="Equation.3">
                  <p:embed/>
                </p:oleObj>
              </mc:Choice>
              <mc:Fallback>
                <p:oleObj name="公式" r:id="rId16" imgW="406048" imgH="215713"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8" y="2127250"/>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4" name="Object 12"/>
          <p:cNvGraphicFramePr>
            <a:graphicFrameLocks noChangeAspect="1"/>
          </p:cNvGraphicFramePr>
          <p:nvPr/>
        </p:nvGraphicFramePr>
        <p:xfrm>
          <a:off x="1150938" y="2127250"/>
          <a:ext cx="404812" cy="358775"/>
        </p:xfrm>
        <a:graphic>
          <a:graphicData uri="http://schemas.openxmlformats.org/presentationml/2006/ole">
            <mc:AlternateContent xmlns:mc="http://schemas.openxmlformats.org/markup-compatibility/2006">
              <mc:Choice xmlns:v="urn:schemas-microsoft-com:vml" Requires="v">
                <p:oleObj spid="_x0000_s37083" name="公式" r:id="rId18" imgW="228600" imgH="228600" progId="Equation.3">
                  <p:embed/>
                </p:oleObj>
              </mc:Choice>
              <mc:Fallback>
                <p:oleObj name="公式" r:id="rId18" imgW="228600" imgH="228600"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50938" y="2127250"/>
                        <a:ext cx="404812"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5" name="Object 13"/>
          <p:cNvGraphicFramePr>
            <a:graphicFrameLocks noChangeAspect="1"/>
          </p:cNvGraphicFramePr>
          <p:nvPr/>
        </p:nvGraphicFramePr>
        <p:xfrm>
          <a:off x="566738" y="2576513"/>
          <a:ext cx="539750" cy="315912"/>
        </p:xfrm>
        <a:graphic>
          <a:graphicData uri="http://schemas.openxmlformats.org/presentationml/2006/ole">
            <mc:AlternateContent xmlns:mc="http://schemas.openxmlformats.org/markup-compatibility/2006">
              <mc:Choice xmlns:v="urn:schemas-microsoft-com:vml" Requires="v">
                <p:oleObj spid="_x0000_s37084" name="公式" r:id="rId20" imgW="393529" imgH="228501" progId="Equation.3">
                  <p:embed/>
                </p:oleObj>
              </mc:Choice>
              <mc:Fallback>
                <p:oleObj name="公式" r:id="rId20" imgW="393529" imgH="228501"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6738" y="2576513"/>
                        <a:ext cx="539750" cy="315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6" name="Object 14"/>
          <p:cNvGraphicFramePr>
            <a:graphicFrameLocks noChangeAspect="1"/>
          </p:cNvGraphicFramePr>
          <p:nvPr/>
        </p:nvGraphicFramePr>
        <p:xfrm>
          <a:off x="1150938" y="2532063"/>
          <a:ext cx="449262" cy="347662"/>
        </p:xfrm>
        <a:graphic>
          <a:graphicData uri="http://schemas.openxmlformats.org/presentationml/2006/ole">
            <mc:AlternateContent xmlns:mc="http://schemas.openxmlformats.org/markup-compatibility/2006">
              <mc:Choice xmlns:v="urn:schemas-microsoft-com:vml" Requires="v">
                <p:oleObj spid="_x0000_s37085" name="公式" r:id="rId22" imgW="291973" imgH="228501" progId="Equation.3">
                  <p:embed/>
                </p:oleObj>
              </mc:Choice>
              <mc:Fallback>
                <p:oleObj name="公式" r:id="rId22" imgW="291973" imgH="228501" progId="Equation.3">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0938" y="2532063"/>
                        <a:ext cx="449262"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7" name="Object 15"/>
          <p:cNvGraphicFramePr>
            <a:graphicFrameLocks noChangeAspect="1"/>
          </p:cNvGraphicFramePr>
          <p:nvPr/>
        </p:nvGraphicFramePr>
        <p:xfrm>
          <a:off x="2232025" y="3400425"/>
          <a:ext cx="360363" cy="346075"/>
        </p:xfrm>
        <a:graphic>
          <a:graphicData uri="http://schemas.openxmlformats.org/presentationml/2006/ole">
            <mc:AlternateContent xmlns:mc="http://schemas.openxmlformats.org/markup-compatibility/2006">
              <mc:Choice xmlns:v="urn:schemas-microsoft-com:vml" Requires="v">
                <p:oleObj spid="_x0000_s37086" name="公式" r:id="rId24" imgW="241300" imgH="228600" progId="Equation.3">
                  <p:embed/>
                </p:oleObj>
              </mc:Choice>
              <mc:Fallback>
                <p:oleObj name="公式" r:id="rId24" imgW="241300" imgH="228600" progId="Equation.3">
                  <p:embed/>
                  <p:pic>
                    <p:nvPicPr>
                      <p:cNvPr id="0"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32025" y="3400425"/>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8" name="Object 16"/>
          <p:cNvGraphicFramePr>
            <a:graphicFrameLocks noChangeAspect="1"/>
          </p:cNvGraphicFramePr>
          <p:nvPr/>
        </p:nvGraphicFramePr>
        <p:xfrm>
          <a:off x="566738" y="2981325"/>
          <a:ext cx="539750" cy="288925"/>
        </p:xfrm>
        <a:graphic>
          <a:graphicData uri="http://schemas.openxmlformats.org/presentationml/2006/ole">
            <mc:AlternateContent xmlns:mc="http://schemas.openxmlformats.org/markup-compatibility/2006">
              <mc:Choice xmlns:v="urn:schemas-microsoft-com:vml" Requires="v">
                <p:oleObj spid="_x0000_s37087" name="公式" r:id="rId26" imgW="406048" imgH="215713" progId="Equation.3">
                  <p:embed/>
                </p:oleObj>
              </mc:Choice>
              <mc:Fallback>
                <p:oleObj name="公式" r:id="rId26" imgW="406048" imgH="215713" progId="Equation.3">
                  <p:embed/>
                  <p:pic>
                    <p:nvPicPr>
                      <p:cNvPr id="0"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6738" y="2981325"/>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79" name="Object 17"/>
          <p:cNvGraphicFramePr>
            <a:graphicFrameLocks noChangeAspect="1"/>
          </p:cNvGraphicFramePr>
          <p:nvPr/>
        </p:nvGraphicFramePr>
        <p:xfrm>
          <a:off x="1692275" y="2576513"/>
          <a:ext cx="404813" cy="346075"/>
        </p:xfrm>
        <a:graphic>
          <a:graphicData uri="http://schemas.openxmlformats.org/presentationml/2006/ole">
            <mc:AlternateContent xmlns:mc="http://schemas.openxmlformats.org/markup-compatibility/2006">
              <mc:Choice xmlns:v="urn:schemas-microsoft-com:vml" Requires="v">
                <p:oleObj spid="_x0000_s37088" name="公式" r:id="rId28" imgW="241300" imgH="228600" progId="Equation.3">
                  <p:embed/>
                </p:oleObj>
              </mc:Choice>
              <mc:Fallback>
                <p:oleObj name="公式" r:id="rId28" imgW="241300" imgH="228600" progId="Equation.3">
                  <p:embed/>
                  <p:pic>
                    <p:nvPicPr>
                      <p:cNvPr id="0"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92275" y="2576513"/>
                        <a:ext cx="40481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0" name="Object 18"/>
          <p:cNvGraphicFramePr>
            <a:graphicFrameLocks noChangeAspect="1"/>
          </p:cNvGraphicFramePr>
          <p:nvPr/>
        </p:nvGraphicFramePr>
        <p:xfrm>
          <a:off x="1692275" y="2981325"/>
          <a:ext cx="358775" cy="358775"/>
        </p:xfrm>
        <a:graphic>
          <a:graphicData uri="http://schemas.openxmlformats.org/presentationml/2006/ole">
            <mc:AlternateContent xmlns:mc="http://schemas.openxmlformats.org/markup-compatibility/2006">
              <mc:Choice xmlns:v="urn:schemas-microsoft-com:vml" Requires="v">
                <p:oleObj spid="_x0000_s37089" name="公式" r:id="rId30" imgW="228600" imgH="228600" progId="Equation.3">
                  <p:embed/>
                </p:oleObj>
              </mc:Choice>
              <mc:Fallback>
                <p:oleObj name="公式" r:id="rId30" imgW="228600" imgH="228600" progId="Equation.3">
                  <p:embed/>
                  <p:pic>
                    <p:nvPicPr>
                      <p:cNvPr id="0" name="Object 1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92275" y="2981325"/>
                        <a:ext cx="358775"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1" name="Object 19"/>
          <p:cNvGraphicFramePr>
            <a:graphicFrameLocks noChangeAspect="1"/>
          </p:cNvGraphicFramePr>
          <p:nvPr/>
        </p:nvGraphicFramePr>
        <p:xfrm>
          <a:off x="2185988" y="2994025"/>
          <a:ext cx="450850" cy="347663"/>
        </p:xfrm>
        <a:graphic>
          <a:graphicData uri="http://schemas.openxmlformats.org/presentationml/2006/ole">
            <mc:AlternateContent xmlns:mc="http://schemas.openxmlformats.org/markup-compatibility/2006">
              <mc:Choice xmlns:v="urn:schemas-microsoft-com:vml" Requires="v">
                <p:oleObj spid="_x0000_s37090" name="公式" r:id="rId32" imgW="291973" imgH="228501" progId="Equation.3">
                  <p:embed/>
                </p:oleObj>
              </mc:Choice>
              <mc:Fallback>
                <p:oleObj name="公式" r:id="rId32" imgW="291973" imgH="228501" progId="Equation.3">
                  <p:embed/>
                  <p:pic>
                    <p:nvPicPr>
                      <p:cNvPr id="0" name="Object 1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185988" y="2994025"/>
                        <a:ext cx="450850"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2" name="Object 20"/>
          <p:cNvGraphicFramePr>
            <a:graphicFrameLocks noChangeAspect="1"/>
          </p:cNvGraphicFramePr>
          <p:nvPr/>
        </p:nvGraphicFramePr>
        <p:xfrm>
          <a:off x="3176588" y="1271588"/>
          <a:ext cx="541337" cy="301625"/>
        </p:xfrm>
        <a:graphic>
          <a:graphicData uri="http://schemas.openxmlformats.org/presentationml/2006/ole">
            <mc:AlternateContent xmlns:mc="http://schemas.openxmlformats.org/markup-compatibility/2006">
              <mc:Choice xmlns:v="urn:schemas-microsoft-com:vml" Requires="v">
                <p:oleObj spid="_x0000_s37091" name="公式" r:id="rId34" imgW="406224" imgH="228501" progId="Equation.3">
                  <p:embed/>
                </p:oleObj>
              </mc:Choice>
              <mc:Fallback>
                <p:oleObj name="公式" r:id="rId34" imgW="406224" imgH="228501"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6588" y="1271588"/>
                        <a:ext cx="54133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3" name="Object 21"/>
          <p:cNvGraphicFramePr>
            <a:graphicFrameLocks noChangeAspect="1"/>
          </p:cNvGraphicFramePr>
          <p:nvPr/>
        </p:nvGraphicFramePr>
        <p:xfrm>
          <a:off x="1150938" y="3386138"/>
          <a:ext cx="450850" cy="333375"/>
        </p:xfrm>
        <a:graphic>
          <a:graphicData uri="http://schemas.openxmlformats.org/presentationml/2006/ole">
            <mc:AlternateContent xmlns:mc="http://schemas.openxmlformats.org/markup-compatibility/2006">
              <mc:Choice xmlns:v="urn:schemas-microsoft-com:vml" Requires="v">
                <p:oleObj spid="_x0000_s37092" name="公式" r:id="rId35" imgW="291847" imgH="215713" progId="Equation.3">
                  <p:embed/>
                </p:oleObj>
              </mc:Choice>
              <mc:Fallback>
                <p:oleObj name="公式" r:id="rId35" imgW="291847" imgH="215713" progId="Equation.3">
                  <p:embed/>
                  <p:pic>
                    <p:nvPicPr>
                      <p:cNvPr id="0" name="Object 2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50938" y="3386138"/>
                        <a:ext cx="4508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4" name="Object 22"/>
          <p:cNvGraphicFramePr>
            <a:graphicFrameLocks noChangeAspect="1"/>
          </p:cNvGraphicFramePr>
          <p:nvPr/>
        </p:nvGraphicFramePr>
        <p:xfrm>
          <a:off x="2232025" y="3836988"/>
          <a:ext cx="404813" cy="360362"/>
        </p:xfrm>
        <a:graphic>
          <a:graphicData uri="http://schemas.openxmlformats.org/presentationml/2006/ole">
            <mc:AlternateContent xmlns:mc="http://schemas.openxmlformats.org/markup-compatibility/2006">
              <mc:Choice xmlns:v="urn:schemas-microsoft-com:vml" Requires="v">
                <p:oleObj spid="_x0000_s37093" name="公式" r:id="rId37" imgW="228600" imgH="228600" progId="Equation.3">
                  <p:embed/>
                </p:oleObj>
              </mc:Choice>
              <mc:Fallback>
                <p:oleObj name="公式" r:id="rId37" imgW="228600" imgH="228600" progId="Equation.3">
                  <p:embed/>
                  <p:pic>
                    <p:nvPicPr>
                      <p:cNvPr id="0" name="Object 2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232025" y="3836988"/>
                        <a:ext cx="404813"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5" name="Object 23"/>
          <p:cNvGraphicFramePr>
            <a:graphicFrameLocks noChangeAspect="1"/>
          </p:cNvGraphicFramePr>
          <p:nvPr/>
        </p:nvGraphicFramePr>
        <p:xfrm>
          <a:off x="1150938" y="2981325"/>
          <a:ext cx="406400" cy="346075"/>
        </p:xfrm>
        <a:graphic>
          <a:graphicData uri="http://schemas.openxmlformats.org/presentationml/2006/ole">
            <mc:AlternateContent xmlns:mc="http://schemas.openxmlformats.org/markup-compatibility/2006">
              <mc:Choice xmlns:v="urn:schemas-microsoft-com:vml" Requires="v">
                <p:oleObj spid="_x0000_s37094" name="公式" r:id="rId39" imgW="241300" imgH="228600" progId="Equation.3">
                  <p:embed/>
                </p:oleObj>
              </mc:Choice>
              <mc:Fallback>
                <p:oleObj name="公式" r:id="rId39" imgW="241300" imgH="228600" progId="Equation.3">
                  <p:embed/>
                  <p:pic>
                    <p:nvPicPr>
                      <p:cNvPr id="0" name="Object 2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50938" y="2981325"/>
                        <a:ext cx="4064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6" name="Object 24"/>
          <p:cNvGraphicFramePr>
            <a:graphicFrameLocks noChangeAspect="1"/>
          </p:cNvGraphicFramePr>
          <p:nvPr/>
        </p:nvGraphicFramePr>
        <p:xfrm>
          <a:off x="2771775" y="3386138"/>
          <a:ext cx="360363" cy="346075"/>
        </p:xfrm>
        <a:graphic>
          <a:graphicData uri="http://schemas.openxmlformats.org/presentationml/2006/ole">
            <mc:AlternateContent xmlns:mc="http://schemas.openxmlformats.org/markup-compatibility/2006">
              <mc:Choice xmlns:v="urn:schemas-microsoft-com:vml" Requires="v">
                <p:oleObj spid="_x0000_s37095" name="公式" r:id="rId41" imgW="241300" imgH="228600" progId="Equation.3">
                  <p:embed/>
                </p:oleObj>
              </mc:Choice>
              <mc:Fallback>
                <p:oleObj name="公式" r:id="rId41" imgW="241300" imgH="228600" progId="Equation.3">
                  <p:embed/>
                  <p:pic>
                    <p:nvPicPr>
                      <p:cNvPr id="0" name="Object 2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71775" y="3386138"/>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7" name="Object 25"/>
          <p:cNvGraphicFramePr>
            <a:graphicFrameLocks noChangeAspect="1"/>
          </p:cNvGraphicFramePr>
          <p:nvPr/>
        </p:nvGraphicFramePr>
        <p:xfrm>
          <a:off x="3716338" y="1271588"/>
          <a:ext cx="585787" cy="327025"/>
        </p:xfrm>
        <a:graphic>
          <a:graphicData uri="http://schemas.openxmlformats.org/presentationml/2006/ole">
            <mc:AlternateContent xmlns:mc="http://schemas.openxmlformats.org/markup-compatibility/2006">
              <mc:Choice xmlns:v="urn:schemas-microsoft-com:vml" Requires="v">
                <p:oleObj spid="_x0000_s37096" name="公式" r:id="rId43" imgW="406224" imgH="228501" progId="Equation.3">
                  <p:embed/>
                </p:oleObj>
              </mc:Choice>
              <mc:Fallback>
                <p:oleObj name="公式" r:id="rId43" imgW="406224" imgH="228501" progId="Equation.3">
                  <p:embed/>
                  <p:pic>
                    <p:nvPicPr>
                      <p:cNvPr id="0" name="Object 2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16338" y="1271588"/>
                        <a:ext cx="585787"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8" name="Object 26"/>
          <p:cNvGraphicFramePr>
            <a:graphicFrameLocks noChangeAspect="1"/>
          </p:cNvGraphicFramePr>
          <p:nvPr/>
        </p:nvGraphicFramePr>
        <p:xfrm>
          <a:off x="1150938" y="3836988"/>
          <a:ext cx="450850" cy="323850"/>
        </p:xfrm>
        <a:graphic>
          <a:graphicData uri="http://schemas.openxmlformats.org/presentationml/2006/ole">
            <mc:AlternateContent xmlns:mc="http://schemas.openxmlformats.org/markup-compatibility/2006">
              <mc:Choice xmlns:v="urn:schemas-microsoft-com:vml" Requires="v">
                <p:oleObj spid="_x0000_s37097" name="公式" r:id="rId45" imgW="304536" imgH="215713" progId="Equation.3">
                  <p:embed/>
                </p:oleObj>
              </mc:Choice>
              <mc:Fallback>
                <p:oleObj name="公式" r:id="rId45" imgW="304536" imgH="215713" progId="Equation.3">
                  <p:embed/>
                  <p:pic>
                    <p:nvPicPr>
                      <p:cNvPr id="0" name="Object 2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50938" y="3836988"/>
                        <a:ext cx="45085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89" name="Object 27"/>
          <p:cNvGraphicFramePr>
            <a:graphicFrameLocks noChangeAspect="1"/>
          </p:cNvGraphicFramePr>
          <p:nvPr/>
        </p:nvGraphicFramePr>
        <p:xfrm>
          <a:off x="1646238" y="3836988"/>
          <a:ext cx="449262" cy="322262"/>
        </p:xfrm>
        <a:graphic>
          <a:graphicData uri="http://schemas.openxmlformats.org/presentationml/2006/ole">
            <mc:AlternateContent xmlns:mc="http://schemas.openxmlformats.org/markup-compatibility/2006">
              <mc:Choice xmlns:v="urn:schemas-microsoft-com:vml" Requires="v">
                <p:oleObj spid="_x0000_s37098" name="公式" r:id="rId47" imgW="304536" imgH="215713" progId="Equation.3">
                  <p:embed/>
                </p:oleObj>
              </mc:Choice>
              <mc:Fallback>
                <p:oleObj name="公式" r:id="rId47" imgW="304536" imgH="215713" progId="Equation.3">
                  <p:embed/>
                  <p:pic>
                    <p:nvPicPr>
                      <p:cNvPr id="0" name="Object 2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646238" y="3836988"/>
                        <a:ext cx="449262" cy="32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90" name="Object 28"/>
          <p:cNvGraphicFramePr>
            <a:graphicFrameLocks noChangeAspect="1"/>
          </p:cNvGraphicFramePr>
          <p:nvPr/>
        </p:nvGraphicFramePr>
        <p:xfrm>
          <a:off x="1646238" y="3386138"/>
          <a:ext cx="404812" cy="358775"/>
        </p:xfrm>
        <a:graphic>
          <a:graphicData uri="http://schemas.openxmlformats.org/presentationml/2006/ole">
            <mc:AlternateContent xmlns:mc="http://schemas.openxmlformats.org/markup-compatibility/2006">
              <mc:Choice xmlns:v="urn:schemas-microsoft-com:vml" Requires="v">
                <p:oleObj spid="_x0000_s37099" name="公式" r:id="rId49" imgW="228600" imgH="228600" progId="Equation.3">
                  <p:embed/>
                </p:oleObj>
              </mc:Choice>
              <mc:Fallback>
                <p:oleObj name="公式" r:id="rId49" imgW="228600" imgH="228600" progId="Equation.3">
                  <p:embed/>
                  <p:pic>
                    <p:nvPicPr>
                      <p:cNvPr id="0" name="Object 2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46238" y="3386138"/>
                        <a:ext cx="404812"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91" name="Object 29"/>
          <p:cNvGraphicFramePr>
            <a:graphicFrameLocks noChangeAspect="1"/>
          </p:cNvGraphicFramePr>
          <p:nvPr/>
        </p:nvGraphicFramePr>
        <p:xfrm>
          <a:off x="2727325" y="3836988"/>
          <a:ext cx="450850" cy="334962"/>
        </p:xfrm>
        <a:graphic>
          <a:graphicData uri="http://schemas.openxmlformats.org/presentationml/2006/ole">
            <mc:AlternateContent xmlns:mc="http://schemas.openxmlformats.org/markup-compatibility/2006">
              <mc:Choice xmlns:v="urn:schemas-microsoft-com:vml" Requires="v">
                <p:oleObj spid="_x0000_s37100" name="公式" r:id="rId51" imgW="291847" imgH="215713" progId="Equation.3">
                  <p:embed/>
                </p:oleObj>
              </mc:Choice>
              <mc:Fallback>
                <p:oleObj name="公式" r:id="rId51" imgW="291847" imgH="215713" progId="Equation.3">
                  <p:embed/>
                  <p:pic>
                    <p:nvPicPr>
                      <p:cNvPr id="0" name="Object 29"/>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27325" y="3836988"/>
                        <a:ext cx="45085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892" name="Object 30"/>
          <p:cNvGraphicFramePr>
            <a:graphicFrameLocks noChangeAspect="1"/>
          </p:cNvGraphicFramePr>
          <p:nvPr/>
        </p:nvGraphicFramePr>
        <p:xfrm>
          <a:off x="3267075" y="3792538"/>
          <a:ext cx="404813" cy="371475"/>
        </p:xfrm>
        <a:graphic>
          <a:graphicData uri="http://schemas.openxmlformats.org/presentationml/2006/ole">
            <mc:AlternateContent xmlns:mc="http://schemas.openxmlformats.org/markup-compatibility/2006">
              <mc:Choice xmlns:v="urn:schemas-microsoft-com:vml" Requires="v">
                <p:oleObj spid="_x0000_s37101" name="公式" r:id="rId53" imgW="241091" imgH="215713" progId="Equation.3">
                  <p:embed/>
                </p:oleObj>
              </mc:Choice>
              <mc:Fallback>
                <p:oleObj name="公式" r:id="rId53" imgW="241091" imgH="215713" progId="Equation.3">
                  <p:embed/>
                  <p:pic>
                    <p:nvPicPr>
                      <p:cNvPr id="0" name="Object 3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267075" y="3792538"/>
                        <a:ext cx="40481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2911" name="Group 31"/>
          <p:cNvGraphicFramePr>
            <a:graphicFrameLocks noGrp="1"/>
          </p:cNvGraphicFramePr>
          <p:nvPr/>
        </p:nvGraphicFramePr>
        <p:xfrm>
          <a:off x="566738" y="1136650"/>
          <a:ext cx="3735387" cy="3067049"/>
        </p:xfrm>
        <a:graphic>
          <a:graphicData uri="http://schemas.openxmlformats.org/drawingml/2006/table">
            <a:tbl>
              <a:tblPr/>
              <a:tblGrid>
                <a:gridCol w="530225">
                  <a:extLst>
                    <a:ext uri="{9D8B030D-6E8A-4147-A177-3AD203B41FA5}">
                      <a16:colId xmlns:a16="http://schemas.microsoft.com/office/drawing/2014/main" val="20000"/>
                    </a:ext>
                  </a:extLst>
                </a:gridCol>
                <a:gridCol w="515937">
                  <a:extLst>
                    <a:ext uri="{9D8B030D-6E8A-4147-A177-3AD203B41FA5}">
                      <a16:colId xmlns:a16="http://schemas.microsoft.com/office/drawing/2014/main" val="20001"/>
                    </a:ext>
                  </a:extLst>
                </a:gridCol>
                <a:gridCol w="530225">
                  <a:extLst>
                    <a:ext uri="{9D8B030D-6E8A-4147-A177-3AD203B41FA5}">
                      <a16:colId xmlns:a16="http://schemas.microsoft.com/office/drawing/2014/main" val="20002"/>
                    </a:ext>
                  </a:extLst>
                </a:gridCol>
                <a:gridCol w="515938">
                  <a:extLst>
                    <a:ext uri="{9D8B030D-6E8A-4147-A177-3AD203B41FA5}">
                      <a16:colId xmlns:a16="http://schemas.microsoft.com/office/drawing/2014/main" val="20003"/>
                    </a:ext>
                  </a:extLst>
                </a:gridCol>
                <a:gridCol w="530225">
                  <a:extLst>
                    <a:ext uri="{9D8B030D-6E8A-4147-A177-3AD203B41FA5}">
                      <a16:colId xmlns:a16="http://schemas.microsoft.com/office/drawing/2014/main" val="20004"/>
                    </a:ext>
                  </a:extLst>
                </a:gridCol>
                <a:gridCol w="52863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tblGrid>
              <a:tr h="5064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2977" name="Rectangle 97"/>
          <p:cNvSpPr>
            <a:spLocks noChangeArrowheads="1"/>
          </p:cNvSpPr>
          <p:nvPr/>
        </p:nvSpPr>
        <p:spPr bwMode="auto">
          <a:xfrm>
            <a:off x="1142999" y="2057399"/>
            <a:ext cx="1635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nchorCtr="1">
            <a:spAutoFit/>
          </a:bodyPr>
          <a:lstStyle/>
          <a:p>
            <a:pPr indent="304800"/>
            <a:r>
              <a:rPr lang="zh-CN" altLang="en-US" sz="2000" b="1" dirty="0">
                <a:solidFill>
                  <a:srgbClr val="FF0000"/>
                </a:solidFill>
              </a:rPr>
              <a:t>＊</a:t>
            </a:r>
          </a:p>
        </p:txBody>
      </p:sp>
      <p:grpSp>
        <p:nvGrpSpPr>
          <p:cNvPr id="123156" name="Group 276"/>
          <p:cNvGrpSpPr>
            <a:grpSpLocks/>
          </p:cNvGrpSpPr>
          <p:nvPr/>
        </p:nvGrpSpPr>
        <p:grpSpPr bwMode="auto">
          <a:xfrm>
            <a:off x="4477123" y="757910"/>
            <a:ext cx="4497388" cy="1422400"/>
            <a:chOff x="2738" y="492"/>
            <a:chExt cx="2833" cy="896"/>
          </a:xfrm>
        </p:grpSpPr>
        <p:sp>
          <p:nvSpPr>
            <p:cNvPr id="36969" name="Rectangle 258"/>
            <p:cNvSpPr>
              <a:spLocks noChangeArrowheads="1"/>
            </p:cNvSpPr>
            <p:nvPr/>
          </p:nvSpPr>
          <p:spPr bwMode="auto">
            <a:xfrm>
              <a:off x="2878" y="492"/>
              <a:ext cx="2693" cy="8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a:t>
              </a:r>
              <a:r>
                <a:rPr lang="en-US" altLang="zh-CN" sz="2400" dirty="0"/>
                <a:t>2</a:t>
              </a:r>
              <a:r>
                <a:rPr lang="zh-CN" altLang="en-US" sz="2400" dirty="0"/>
                <a:t>）将最小距离   对应的类   </a:t>
              </a:r>
            </a:p>
            <a:p>
              <a:pPr>
                <a:lnSpc>
                  <a:spcPct val="130000"/>
                </a:lnSpc>
              </a:pPr>
              <a:r>
                <a:rPr lang="zh-CN" altLang="en-US" sz="2400" dirty="0"/>
                <a:t>     和       合并为</a:t>
              </a:r>
              <a:r>
                <a:rPr lang="en-US" altLang="zh-CN" sz="2400" dirty="0"/>
                <a:t>1</a:t>
              </a:r>
              <a:r>
                <a:rPr lang="zh-CN" altLang="en-US" sz="2400" dirty="0"/>
                <a:t>类，得</a:t>
              </a:r>
            </a:p>
            <a:p>
              <a:pPr>
                <a:lnSpc>
                  <a:spcPct val="130000"/>
                </a:lnSpc>
              </a:pPr>
              <a:r>
                <a:rPr lang="zh-CN" altLang="en-US" sz="2400" dirty="0"/>
                <a:t>  新的分类。</a:t>
              </a:r>
            </a:p>
          </p:txBody>
        </p:sp>
        <p:graphicFrame>
          <p:nvGraphicFramePr>
            <p:cNvPr id="36970" name="Object 259"/>
            <p:cNvGraphicFramePr>
              <a:graphicFrameLocks noChangeAspect="1"/>
            </p:cNvGraphicFramePr>
            <p:nvPr>
              <p:extLst>
                <p:ext uri="{D42A27DB-BD31-4B8C-83A1-F6EECF244321}">
                  <p14:modId xmlns:p14="http://schemas.microsoft.com/office/powerpoint/2010/main" val="844591223"/>
                </p:ext>
              </p:extLst>
            </p:nvPr>
          </p:nvGraphicFramePr>
          <p:xfrm>
            <a:off x="4224" y="533"/>
            <a:ext cx="299" cy="283"/>
          </p:xfrm>
          <a:graphic>
            <a:graphicData uri="http://schemas.openxmlformats.org/presentationml/2006/ole">
              <mc:AlternateContent xmlns:mc="http://schemas.openxmlformats.org/markup-compatibility/2006">
                <mc:Choice xmlns:v="urn:schemas-microsoft-com:vml" Requires="v">
                  <p:oleObj spid="_x0000_s37102" name="公式" r:id="rId55" imgW="228600" imgH="228600" progId="Equation.3">
                    <p:embed/>
                  </p:oleObj>
                </mc:Choice>
                <mc:Fallback>
                  <p:oleObj name="公式" r:id="rId55" imgW="228600" imgH="228600" progId="Equation.3">
                    <p:embed/>
                    <p:pic>
                      <p:nvPicPr>
                        <p:cNvPr id="0" name="Object 259"/>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224" y="533"/>
                          <a:ext cx="299" cy="283"/>
                        </a:xfrm>
                        <a:prstGeom prst="rect">
                          <a:avLst/>
                        </a:prstGeom>
                        <a:noFill/>
                        <a:ln>
                          <a:noFill/>
                        </a:ln>
                      </p:spPr>
                    </p:pic>
                  </p:oleObj>
                </mc:Fallback>
              </mc:AlternateContent>
            </a:graphicData>
          </a:graphic>
        </p:graphicFrame>
        <p:graphicFrame>
          <p:nvGraphicFramePr>
            <p:cNvPr id="36971" name="Object 260"/>
            <p:cNvGraphicFramePr>
              <a:graphicFrameLocks noChangeAspect="1"/>
            </p:cNvGraphicFramePr>
            <p:nvPr>
              <p:extLst>
                <p:ext uri="{D42A27DB-BD31-4B8C-83A1-F6EECF244321}">
                  <p14:modId xmlns:p14="http://schemas.microsoft.com/office/powerpoint/2010/main" val="1350404252"/>
                </p:ext>
              </p:extLst>
            </p:nvPr>
          </p:nvGraphicFramePr>
          <p:xfrm>
            <a:off x="2738" y="848"/>
            <a:ext cx="414" cy="236"/>
          </p:xfrm>
          <a:graphic>
            <a:graphicData uri="http://schemas.openxmlformats.org/presentationml/2006/ole">
              <mc:AlternateContent xmlns:mc="http://schemas.openxmlformats.org/markup-compatibility/2006">
                <mc:Choice xmlns:v="urn:schemas-microsoft-com:vml" Requires="v">
                  <p:oleObj spid="_x0000_s37103" name="公式" r:id="rId57" imgW="393359" imgH="215713" progId="Equation.3">
                    <p:embed/>
                  </p:oleObj>
                </mc:Choice>
                <mc:Fallback>
                  <p:oleObj name="公式" r:id="rId57" imgW="393359" imgH="215713" progId="Equation.3">
                    <p:embed/>
                    <p:pic>
                      <p:nvPicPr>
                        <p:cNvPr id="0" name="Object 26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738" y="848"/>
                          <a:ext cx="414"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972" name="Object 261"/>
            <p:cNvGraphicFramePr>
              <a:graphicFrameLocks noChangeAspect="1"/>
            </p:cNvGraphicFramePr>
            <p:nvPr>
              <p:extLst>
                <p:ext uri="{D42A27DB-BD31-4B8C-83A1-F6EECF244321}">
                  <p14:modId xmlns:p14="http://schemas.microsoft.com/office/powerpoint/2010/main" val="1464598184"/>
                </p:ext>
              </p:extLst>
            </p:nvPr>
          </p:nvGraphicFramePr>
          <p:xfrm>
            <a:off x="3300" y="841"/>
            <a:ext cx="426" cy="243"/>
          </p:xfrm>
          <a:graphic>
            <a:graphicData uri="http://schemas.openxmlformats.org/presentationml/2006/ole">
              <mc:AlternateContent xmlns:mc="http://schemas.openxmlformats.org/markup-compatibility/2006">
                <mc:Choice xmlns:v="urn:schemas-microsoft-com:vml" Requires="v">
                  <p:oleObj spid="_x0000_s37104" name="公式" r:id="rId59" imgW="406048" imgH="215713" progId="Equation.3">
                    <p:embed/>
                  </p:oleObj>
                </mc:Choice>
                <mc:Fallback>
                  <p:oleObj name="公式" r:id="rId59" imgW="406048" imgH="215713" progId="Equation.3">
                    <p:embed/>
                    <p:pic>
                      <p:nvPicPr>
                        <p:cNvPr id="0" name="Object 261"/>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300" y="841"/>
                          <a:ext cx="426"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123157" name="Group 277"/>
          <p:cNvGrpSpPr>
            <a:grpSpLocks/>
          </p:cNvGrpSpPr>
          <p:nvPr/>
        </p:nvGrpSpPr>
        <p:grpSpPr bwMode="auto">
          <a:xfrm>
            <a:off x="4789488" y="2551113"/>
            <a:ext cx="3833812" cy="1620837"/>
            <a:chOff x="3017" y="1607"/>
            <a:chExt cx="2415" cy="1021"/>
          </a:xfrm>
        </p:grpSpPr>
        <p:graphicFrame>
          <p:nvGraphicFramePr>
            <p:cNvPr id="36964" name="Object 265"/>
            <p:cNvGraphicFramePr>
              <a:graphicFrameLocks noChangeAspect="1"/>
            </p:cNvGraphicFramePr>
            <p:nvPr/>
          </p:nvGraphicFramePr>
          <p:xfrm>
            <a:off x="4337" y="1992"/>
            <a:ext cx="1095" cy="242"/>
          </p:xfrm>
          <a:graphic>
            <a:graphicData uri="http://schemas.openxmlformats.org/presentationml/2006/ole">
              <mc:AlternateContent xmlns:mc="http://schemas.openxmlformats.org/markup-compatibility/2006">
                <mc:Choice xmlns:v="urn:schemas-microsoft-com:vml" Requires="v">
                  <p:oleObj spid="_x0000_s37105" name="公式" r:id="rId61" imgW="990170" imgH="215806" progId="Equation.3">
                    <p:embed/>
                  </p:oleObj>
                </mc:Choice>
                <mc:Fallback>
                  <p:oleObj name="公式" r:id="rId61" imgW="990170" imgH="215806" progId="Equation.3">
                    <p:embed/>
                    <p:pic>
                      <p:nvPicPr>
                        <p:cNvPr id="0" name="Object 26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37" y="1992"/>
                          <a:ext cx="1095"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965" name="Object 266"/>
            <p:cNvGraphicFramePr>
              <a:graphicFrameLocks noChangeAspect="1"/>
            </p:cNvGraphicFramePr>
            <p:nvPr/>
          </p:nvGraphicFramePr>
          <p:xfrm>
            <a:off x="3041" y="2375"/>
            <a:ext cx="1083" cy="253"/>
          </p:xfrm>
          <a:graphic>
            <a:graphicData uri="http://schemas.openxmlformats.org/presentationml/2006/ole">
              <mc:AlternateContent xmlns:mc="http://schemas.openxmlformats.org/markup-compatibility/2006">
                <mc:Choice xmlns:v="urn:schemas-microsoft-com:vml" Requires="v">
                  <p:oleObj spid="_x0000_s37106" name="公式" r:id="rId63" imgW="977900" imgH="228600" progId="Equation.3">
                    <p:embed/>
                  </p:oleObj>
                </mc:Choice>
                <mc:Fallback>
                  <p:oleObj name="公式" r:id="rId63" imgW="977900" imgH="228600" progId="Equation.3">
                    <p:embed/>
                    <p:pic>
                      <p:nvPicPr>
                        <p:cNvPr id="0" name="Object 266"/>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3041" y="2375"/>
                          <a:ext cx="1083"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966" name="Object 263"/>
            <p:cNvGraphicFramePr>
              <a:graphicFrameLocks noChangeAspect="1"/>
            </p:cNvGraphicFramePr>
            <p:nvPr/>
          </p:nvGraphicFramePr>
          <p:xfrm>
            <a:off x="3017" y="1607"/>
            <a:ext cx="1672" cy="242"/>
          </p:xfrm>
          <a:graphic>
            <a:graphicData uri="http://schemas.openxmlformats.org/presentationml/2006/ole">
              <mc:AlternateContent xmlns:mc="http://schemas.openxmlformats.org/markup-compatibility/2006">
                <mc:Choice xmlns:v="urn:schemas-microsoft-com:vml" Requires="v">
                  <p:oleObj spid="_x0000_s37107" name="公式" r:id="rId65" imgW="1422400" imgH="215900" progId="Equation.3">
                    <p:embed/>
                  </p:oleObj>
                </mc:Choice>
                <mc:Fallback>
                  <p:oleObj name="公式" r:id="rId65" imgW="1422400" imgH="215900" progId="Equation.3">
                    <p:embed/>
                    <p:pic>
                      <p:nvPicPr>
                        <p:cNvPr id="0" name="Object 263"/>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3017" y="1607"/>
                          <a:ext cx="1672"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967" name="Object 264"/>
            <p:cNvGraphicFramePr>
              <a:graphicFrameLocks noChangeAspect="1"/>
            </p:cNvGraphicFramePr>
            <p:nvPr/>
          </p:nvGraphicFramePr>
          <p:xfrm>
            <a:off x="3027" y="1976"/>
            <a:ext cx="1106" cy="253"/>
          </p:xfrm>
          <a:graphic>
            <a:graphicData uri="http://schemas.openxmlformats.org/presentationml/2006/ole">
              <mc:AlternateContent xmlns:mc="http://schemas.openxmlformats.org/markup-compatibility/2006">
                <mc:Choice xmlns:v="urn:schemas-microsoft-com:vml" Requires="v">
                  <p:oleObj spid="_x0000_s37108" name="公式" r:id="rId67" imgW="977900" imgH="228600" progId="Equation.3">
                    <p:embed/>
                  </p:oleObj>
                </mc:Choice>
                <mc:Fallback>
                  <p:oleObj name="公式" r:id="rId67" imgW="977900" imgH="228600" progId="Equation.3">
                    <p:embed/>
                    <p:pic>
                      <p:nvPicPr>
                        <p:cNvPr id="0" name="Object 26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027" y="1976"/>
                          <a:ext cx="1106"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6968" name="Object 267"/>
            <p:cNvGraphicFramePr>
              <a:graphicFrameLocks noChangeAspect="1"/>
            </p:cNvGraphicFramePr>
            <p:nvPr/>
          </p:nvGraphicFramePr>
          <p:xfrm>
            <a:off x="4337" y="2373"/>
            <a:ext cx="1094" cy="252"/>
          </p:xfrm>
          <a:graphic>
            <a:graphicData uri="http://schemas.openxmlformats.org/presentationml/2006/ole">
              <mc:AlternateContent xmlns:mc="http://schemas.openxmlformats.org/markup-compatibility/2006">
                <mc:Choice xmlns:v="urn:schemas-microsoft-com:vml" Requires="v">
                  <p:oleObj spid="_x0000_s37109" name="公式" r:id="rId69" imgW="990600" imgH="228600" progId="Equation.3">
                    <p:embed/>
                  </p:oleObj>
                </mc:Choice>
                <mc:Fallback>
                  <p:oleObj name="公式" r:id="rId69" imgW="990600" imgH="228600" progId="Equation.3">
                    <p:embed/>
                    <p:pic>
                      <p:nvPicPr>
                        <p:cNvPr id="0" name="Object 267"/>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337" y="2373"/>
                          <a:ext cx="109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23148" name="Rectangle 268"/>
          <p:cNvSpPr>
            <a:spLocks noChangeArrowheads="1"/>
          </p:cNvSpPr>
          <p:nvPr/>
        </p:nvSpPr>
        <p:spPr bwMode="auto">
          <a:xfrm>
            <a:off x="479425" y="4960938"/>
            <a:ext cx="4864100"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a:t>计算聚类后的距离矩阵</a:t>
            </a:r>
            <a:r>
              <a:rPr lang="en-US" altLang="zh-CN" sz="2400" b="1" i="1"/>
              <a:t>D</a:t>
            </a:r>
            <a:r>
              <a:rPr lang="en-US" altLang="zh-CN" sz="2400"/>
              <a:t>(1)</a:t>
            </a:r>
            <a:r>
              <a:rPr lang="zh-CN" altLang="en-US" sz="2400"/>
              <a:t>：</a:t>
            </a:r>
          </a:p>
          <a:p>
            <a:pPr>
              <a:lnSpc>
                <a:spcPct val="130000"/>
              </a:lnSpc>
            </a:pPr>
            <a:r>
              <a:rPr lang="zh-CN" altLang="en-US" sz="2400"/>
              <a:t>由</a:t>
            </a:r>
            <a:r>
              <a:rPr lang="en-US" altLang="zh-CN" sz="2400" b="1" i="1"/>
              <a:t>D</a:t>
            </a:r>
            <a:r>
              <a:rPr lang="en-US" altLang="zh-CN" sz="2400"/>
              <a:t>(0) </a:t>
            </a:r>
            <a:r>
              <a:rPr lang="zh-CN" altLang="en-US" sz="2400"/>
              <a:t>递推出</a:t>
            </a:r>
            <a:r>
              <a:rPr lang="en-US" altLang="zh-CN" sz="2400" b="1" i="1"/>
              <a:t>D</a:t>
            </a:r>
            <a:r>
              <a:rPr lang="en-US" altLang="zh-CN" sz="2400"/>
              <a:t>(1) </a:t>
            </a:r>
            <a:r>
              <a:rPr lang="zh-CN" altLang="en-US" sz="2400"/>
              <a:t>。</a:t>
            </a:r>
          </a:p>
        </p:txBody>
      </p:sp>
      <p:sp>
        <p:nvSpPr>
          <p:cNvPr id="36963" name="Rectangle 272"/>
          <p:cNvSpPr>
            <a:spLocks noChangeArrowheads="1"/>
          </p:cNvSpPr>
          <p:nvPr/>
        </p:nvSpPr>
        <p:spPr bwMode="auto">
          <a:xfrm>
            <a:off x="523875" y="476250"/>
            <a:ext cx="2405063"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zh-CN" altLang="en-US" sz="2400"/>
              <a:t>得距离矩阵</a:t>
            </a:r>
            <a:r>
              <a:rPr lang="en-US" altLang="zh-CN" sz="2400" b="1" i="1"/>
              <a:t>D</a:t>
            </a:r>
            <a:r>
              <a:rPr lang="en-US" altLang="zh-CN" sz="2400"/>
              <a:t>(0)</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iterate type="lt">
                                    <p:tmPct val="0"/>
                                  </p:iterate>
                                  <p:childTnLst>
                                    <p:set>
                                      <p:cBhvr>
                                        <p:cTn id="6" dur="1" fill="hold">
                                          <p:stCondLst>
                                            <p:cond delay="0"/>
                                          </p:stCondLst>
                                        </p:cTn>
                                        <p:tgtEl>
                                          <p:spTgt spid="122977"/>
                                        </p:tgtEl>
                                        <p:attrNameLst>
                                          <p:attrName>style.visibility</p:attrName>
                                        </p:attrNameLst>
                                      </p:cBhvr>
                                      <p:to>
                                        <p:strVal val="visible"/>
                                      </p:to>
                                    </p:set>
                                    <p:animEffect transition="in" filter="fade">
                                      <p:cBhvr>
                                        <p:cTn id="7" dur="1000"/>
                                        <p:tgtEl>
                                          <p:spTgt spid="122977"/>
                                        </p:tgtEl>
                                      </p:cBhvr>
                                    </p:animEffect>
                                    <p:anim calcmode="lin" valueType="num">
                                      <p:cBhvr>
                                        <p:cTn id="8" dur="1000" fill="hold"/>
                                        <p:tgtEl>
                                          <p:spTgt spid="122977"/>
                                        </p:tgtEl>
                                        <p:attrNameLst>
                                          <p:attrName>style.rotation</p:attrName>
                                        </p:attrNameLst>
                                      </p:cBhvr>
                                      <p:tavLst>
                                        <p:tav tm="0">
                                          <p:val>
                                            <p:fltVal val="720"/>
                                          </p:val>
                                        </p:tav>
                                        <p:tav tm="100000">
                                          <p:val>
                                            <p:fltVal val="0"/>
                                          </p:val>
                                        </p:tav>
                                      </p:tavLst>
                                    </p:anim>
                                    <p:anim calcmode="lin" valueType="num">
                                      <p:cBhvr>
                                        <p:cTn id="9" dur="1000" fill="hold"/>
                                        <p:tgtEl>
                                          <p:spTgt spid="122977"/>
                                        </p:tgtEl>
                                        <p:attrNameLst>
                                          <p:attrName>ppt_h</p:attrName>
                                        </p:attrNameLst>
                                      </p:cBhvr>
                                      <p:tavLst>
                                        <p:tav tm="0">
                                          <p:val>
                                            <p:fltVal val="0"/>
                                          </p:val>
                                        </p:tav>
                                        <p:tav tm="100000">
                                          <p:val>
                                            <p:strVal val="#ppt_h"/>
                                          </p:val>
                                        </p:tav>
                                      </p:tavLst>
                                    </p:anim>
                                    <p:anim calcmode="lin" valueType="num">
                                      <p:cBhvr>
                                        <p:cTn id="10" dur="1000" fill="hold"/>
                                        <p:tgtEl>
                                          <p:spTgt spid="12297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156"/>
                                        </p:tgtEl>
                                        <p:attrNameLst>
                                          <p:attrName>style.visibility</p:attrName>
                                        </p:attrNameLst>
                                      </p:cBhvr>
                                      <p:to>
                                        <p:strVal val="visible"/>
                                      </p:to>
                                    </p:set>
                                    <p:animEffect transition="in" filter="fade">
                                      <p:cBhvr>
                                        <p:cTn id="15" dur="500"/>
                                        <p:tgtEl>
                                          <p:spTgt spid="1231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3157"/>
                                        </p:tgtEl>
                                        <p:attrNameLst>
                                          <p:attrName>style.visibility</p:attrName>
                                        </p:attrNameLst>
                                      </p:cBhvr>
                                      <p:to>
                                        <p:strVal val="visible"/>
                                      </p:to>
                                    </p:set>
                                    <p:animEffect transition="in" filter="fade">
                                      <p:cBhvr>
                                        <p:cTn id="20" dur="500"/>
                                        <p:tgtEl>
                                          <p:spTgt spid="1231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3148"/>
                                        </p:tgtEl>
                                        <p:attrNameLst>
                                          <p:attrName>style.visibility</p:attrName>
                                        </p:attrNameLst>
                                      </p:cBhvr>
                                      <p:to>
                                        <p:strVal val="visible"/>
                                      </p:to>
                                    </p:set>
                                    <p:animEffect transition="in" filter="fade">
                                      <p:cBhvr>
                                        <p:cTn id="25" dur="500"/>
                                        <p:tgtEl>
                                          <p:spTgt spid="12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7" grpId="0"/>
      <p:bldP spid="12314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70" name="Object 66"/>
          <p:cNvGraphicFramePr>
            <a:graphicFrameLocks noChangeAspect="1"/>
          </p:cNvGraphicFramePr>
          <p:nvPr/>
        </p:nvGraphicFramePr>
        <p:xfrm>
          <a:off x="1150938" y="693738"/>
          <a:ext cx="495300" cy="296862"/>
        </p:xfrm>
        <a:graphic>
          <a:graphicData uri="http://schemas.openxmlformats.org/presentationml/2006/ole">
            <mc:AlternateContent xmlns:mc="http://schemas.openxmlformats.org/markup-compatibility/2006">
              <mc:Choice xmlns:v="urn:schemas-microsoft-com:vml" Requires="v">
                <p:oleObj spid="_x0000_s1211" name="公式" r:id="rId3" imgW="393359" imgH="215713" progId="Equation.3">
                  <p:embed/>
                </p:oleObj>
              </mc:Choice>
              <mc:Fallback>
                <p:oleObj name="公式" r:id="rId3" imgW="393359" imgH="215713"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693738"/>
                        <a:ext cx="495300"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1" name="Object 67"/>
          <p:cNvGraphicFramePr>
            <a:graphicFrameLocks noChangeAspect="1"/>
          </p:cNvGraphicFramePr>
          <p:nvPr/>
        </p:nvGraphicFramePr>
        <p:xfrm>
          <a:off x="1646238" y="701675"/>
          <a:ext cx="539750" cy="288925"/>
        </p:xfrm>
        <a:graphic>
          <a:graphicData uri="http://schemas.openxmlformats.org/presentationml/2006/ole">
            <mc:AlternateContent xmlns:mc="http://schemas.openxmlformats.org/markup-compatibility/2006">
              <mc:Choice xmlns:v="urn:schemas-microsoft-com:vml" Requires="v">
                <p:oleObj spid="_x0000_s1212" name="公式" r:id="rId5" imgW="406048" imgH="215713" progId="Equation.3">
                  <p:embed/>
                </p:oleObj>
              </mc:Choice>
              <mc:Fallback>
                <p:oleObj name="公式" r:id="rId5" imgW="406048" imgH="215713" progId="Equation.3">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701675"/>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2" name="Object 68"/>
          <p:cNvGraphicFramePr>
            <a:graphicFrameLocks noChangeAspect="1"/>
          </p:cNvGraphicFramePr>
          <p:nvPr/>
        </p:nvGraphicFramePr>
        <p:xfrm>
          <a:off x="2185988" y="676275"/>
          <a:ext cx="541337" cy="315913"/>
        </p:xfrm>
        <a:graphic>
          <a:graphicData uri="http://schemas.openxmlformats.org/presentationml/2006/ole">
            <mc:AlternateContent xmlns:mc="http://schemas.openxmlformats.org/markup-compatibility/2006">
              <mc:Choice xmlns:v="urn:schemas-microsoft-com:vml" Requires="v">
                <p:oleObj spid="_x0000_s1213" name="公式" r:id="rId7" imgW="393529" imgH="228501" progId="Equation.3">
                  <p:embed/>
                </p:oleObj>
              </mc:Choice>
              <mc:Fallback>
                <p:oleObj name="公式" r:id="rId7" imgW="393529" imgH="228501" progId="Equation.3">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676275"/>
                        <a:ext cx="541337"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3" name="Object 69"/>
          <p:cNvGraphicFramePr>
            <a:graphicFrameLocks noChangeAspect="1"/>
          </p:cNvGraphicFramePr>
          <p:nvPr/>
        </p:nvGraphicFramePr>
        <p:xfrm>
          <a:off x="2681288" y="720725"/>
          <a:ext cx="539750" cy="288925"/>
        </p:xfrm>
        <a:graphic>
          <a:graphicData uri="http://schemas.openxmlformats.org/presentationml/2006/ole">
            <mc:AlternateContent xmlns:mc="http://schemas.openxmlformats.org/markup-compatibility/2006">
              <mc:Choice xmlns:v="urn:schemas-microsoft-com:vml" Requires="v">
                <p:oleObj spid="_x0000_s1214" name="公式" r:id="rId9" imgW="406048" imgH="215713" progId="Equation.3">
                  <p:embed/>
                </p:oleObj>
              </mc:Choice>
              <mc:Fallback>
                <p:oleObj name="公式" r:id="rId9" imgW="406048" imgH="215713" progId="Equation.3">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1288" y="720725"/>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4" name="Object 70"/>
          <p:cNvGraphicFramePr>
            <a:graphicFrameLocks noChangeAspect="1"/>
          </p:cNvGraphicFramePr>
          <p:nvPr/>
        </p:nvGraphicFramePr>
        <p:xfrm>
          <a:off x="611188" y="2881313"/>
          <a:ext cx="539750" cy="301625"/>
        </p:xfrm>
        <a:graphic>
          <a:graphicData uri="http://schemas.openxmlformats.org/presentationml/2006/ole">
            <mc:AlternateContent xmlns:mc="http://schemas.openxmlformats.org/markup-compatibility/2006">
              <mc:Choice xmlns:v="urn:schemas-microsoft-com:vml" Requires="v">
                <p:oleObj spid="_x0000_s1215" name="公式" r:id="rId11" imgW="406224" imgH="228501" progId="Equation.3">
                  <p:embed/>
                </p:oleObj>
              </mc:Choice>
              <mc:Fallback>
                <p:oleObj name="公式" r:id="rId11" imgW="406224" imgH="228501" progId="Equation.3">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881313"/>
                        <a:ext cx="5397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5" name="Object 71"/>
          <p:cNvGraphicFramePr>
            <a:graphicFrameLocks noChangeAspect="1"/>
          </p:cNvGraphicFramePr>
          <p:nvPr/>
        </p:nvGraphicFramePr>
        <p:xfrm>
          <a:off x="611188" y="3286125"/>
          <a:ext cx="539750" cy="301625"/>
        </p:xfrm>
        <a:graphic>
          <a:graphicData uri="http://schemas.openxmlformats.org/presentationml/2006/ole">
            <mc:AlternateContent xmlns:mc="http://schemas.openxmlformats.org/markup-compatibility/2006">
              <mc:Choice xmlns:v="urn:schemas-microsoft-com:vml" Requires="v">
                <p:oleObj spid="_x0000_s1216" name="公式" r:id="rId13" imgW="406224" imgH="228501" progId="Equation.3">
                  <p:embed/>
                </p:oleObj>
              </mc:Choice>
              <mc:Fallback>
                <p:oleObj name="公式" r:id="rId13" imgW="406224" imgH="228501" progId="Equation.3">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286125"/>
                        <a:ext cx="5397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6" name="Object 72"/>
          <p:cNvGraphicFramePr>
            <a:graphicFrameLocks noChangeAspect="1"/>
          </p:cNvGraphicFramePr>
          <p:nvPr/>
        </p:nvGraphicFramePr>
        <p:xfrm>
          <a:off x="611188" y="1146175"/>
          <a:ext cx="539750" cy="303213"/>
        </p:xfrm>
        <a:graphic>
          <a:graphicData uri="http://schemas.openxmlformats.org/presentationml/2006/ole">
            <mc:AlternateContent xmlns:mc="http://schemas.openxmlformats.org/markup-compatibility/2006">
              <mc:Choice xmlns:v="urn:schemas-microsoft-com:vml" Requires="v">
                <p:oleObj spid="_x0000_s1217" name="公式" r:id="rId15" imgW="393359" imgH="215713" progId="Equation.3">
                  <p:embed/>
                </p:oleObj>
              </mc:Choice>
              <mc:Fallback>
                <p:oleObj name="公式" r:id="rId15" imgW="393359" imgH="215713" progId="Equation.3">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46175"/>
                        <a:ext cx="53975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7" name="Object 73"/>
          <p:cNvGraphicFramePr>
            <a:graphicFrameLocks noChangeAspect="1"/>
          </p:cNvGraphicFramePr>
          <p:nvPr/>
        </p:nvGraphicFramePr>
        <p:xfrm>
          <a:off x="611188" y="1576388"/>
          <a:ext cx="539750" cy="288925"/>
        </p:xfrm>
        <a:graphic>
          <a:graphicData uri="http://schemas.openxmlformats.org/presentationml/2006/ole">
            <mc:AlternateContent xmlns:mc="http://schemas.openxmlformats.org/markup-compatibility/2006">
              <mc:Choice xmlns:v="urn:schemas-microsoft-com:vml" Requires="v">
                <p:oleObj spid="_x0000_s1218" name="公式" r:id="rId16" imgW="406048" imgH="215713" progId="Equation.3">
                  <p:embed/>
                </p:oleObj>
              </mc:Choice>
              <mc:Fallback>
                <p:oleObj name="公式" r:id="rId16" imgW="406048" imgH="215713" progId="Equation.3">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1576388"/>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8" name="Object 74"/>
          <p:cNvGraphicFramePr>
            <a:graphicFrameLocks noChangeAspect="1"/>
          </p:cNvGraphicFramePr>
          <p:nvPr/>
        </p:nvGraphicFramePr>
        <p:xfrm>
          <a:off x="1195388" y="1576388"/>
          <a:ext cx="404812" cy="358775"/>
        </p:xfrm>
        <a:graphic>
          <a:graphicData uri="http://schemas.openxmlformats.org/presentationml/2006/ole">
            <mc:AlternateContent xmlns:mc="http://schemas.openxmlformats.org/markup-compatibility/2006">
              <mc:Choice xmlns:v="urn:schemas-microsoft-com:vml" Requires="v">
                <p:oleObj spid="_x0000_s1219" name="公式" r:id="rId18" imgW="228600" imgH="228600" progId="Equation.3">
                  <p:embed/>
                </p:oleObj>
              </mc:Choice>
              <mc:Fallback>
                <p:oleObj name="公式" r:id="rId18" imgW="228600" imgH="228600" progId="Equation.3">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95388" y="1576388"/>
                        <a:ext cx="404812"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79" name="Object 75"/>
          <p:cNvGraphicFramePr>
            <a:graphicFrameLocks noChangeAspect="1"/>
          </p:cNvGraphicFramePr>
          <p:nvPr/>
        </p:nvGraphicFramePr>
        <p:xfrm>
          <a:off x="611188" y="2025650"/>
          <a:ext cx="539750" cy="315913"/>
        </p:xfrm>
        <a:graphic>
          <a:graphicData uri="http://schemas.openxmlformats.org/presentationml/2006/ole">
            <mc:AlternateContent xmlns:mc="http://schemas.openxmlformats.org/markup-compatibility/2006">
              <mc:Choice xmlns:v="urn:schemas-microsoft-com:vml" Requires="v">
                <p:oleObj spid="_x0000_s1220" name="公式" r:id="rId20" imgW="393529" imgH="228501" progId="Equation.3">
                  <p:embed/>
                </p:oleObj>
              </mc:Choice>
              <mc:Fallback>
                <p:oleObj name="公式" r:id="rId20" imgW="393529" imgH="228501" progId="Equation.3">
                  <p:embed/>
                  <p:pic>
                    <p:nvPicPr>
                      <p:cNvPr id="0" name="Object 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188" y="2025650"/>
                        <a:ext cx="5397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0" name="Object 76"/>
          <p:cNvGraphicFramePr>
            <a:graphicFrameLocks noChangeAspect="1"/>
          </p:cNvGraphicFramePr>
          <p:nvPr/>
        </p:nvGraphicFramePr>
        <p:xfrm>
          <a:off x="1195388" y="1981200"/>
          <a:ext cx="449262" cy="347663"/>
        </p:xfrm>
        <a:graphic>
          <a:graphicData uri="http://schemas.openxmlformats.org/presentationml/2006/ole">
            <mc:AlternateContent xmlns:mc="http://schemas.openxmlformats.org/markup-compatibility/2006">
              <mc:Choice xmlns:v="urn:schemas-microsoft-com:vml" Requires="v">
                <p:oleObj spid="_x0000_s1221" name="公式" r:id="rId22" imgW="291973" imgH="228501" progId="Equation.3">
                  <p:embed/>
                </p:oleObj>
              </mc:Choice>
              <mc:Fallback>
                <p:oleObj name="公式" r:id="rId22" imgW="291973" imgH="228501" progId="Equation.3">
                  <p:embed/>
                  <p:pic>
                    <p:nvPicPr>
                      <p:cNvPr id="0" name="Object 7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95388" y="1981200"/>
                        <a:ext cx="449262"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1" name="Object 77"/>
          <p:cNvGraphicFramePr>
            <a:graphicFrameLocks noChangeAspect="1"/>
          </p:cNvGraphicFramePr>
          <p:nvPr/>
        </p:nvGraphicFramePr>
        <p:xfrm>
          <a:off x="2276475" y="2849563"/>
          <a:ext cx="360363" cy="346075"/>
        </p:xfrm>
        <a:graphic>
          <a:graphicData uri="http://schemas.openxmlformats.org/presentationml/2006/ole">
            <mc:AlternateContent xmlns:mc="http://schemas.openxmlformats.org/markup-compatibility/2006">
              <mc:Choice xmlns:v="urn:schemas-microsoft-com:vml" Requires="v">
                <p:oleObj spid="_x0000_s1222" name="公式" r:id="rId24" imgW="241300" imgH="228600" progId="Equation.3">
                  <p:embed/>
                </p:oleObj>
              </mc:Choice>
              <mc:Fallback>
                <p:oleObj name="公式" r:id="rId24" imgW="241300" imgH="228600" progId="Equation.3">
                  <p:embed/>
                  <p:pic>
                    <p:nvPicPr>
                      <p:cNvPr id="0" name="Object 7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76475" y="2849563"/>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2" name="Object 78"/>
          <p:cNvGraphicFramePr>
            <a:graphicFrameLocks noChangeAspect="1"/>
          </p:cNvGraphicFramePr>
          <p:nvPr/>
        </p:nvGraphicFramePr>
        <p:xfrm>
          <a:off x="611188" y="2430463"/>
          <a:ext cx="539750" cy="288925"/>
        </p:xfrm>
        <a:graphic>
          <a:graphicData uri="http://schemas.openxmlformats.org/presentationml/2006/ole">
            <mc:AlternateContent xmlns:mc="http://schemas.openxmlformats.org/markup-compatibility/2006">
              <mc:Choice xmlns:v="urn:schemas-microsoft-com:vml" Requires="v">
                <p:oleObj spid="_x0000_s1223" name="公式" r:id="rId26" imgW="406048" imgH="215713" progId="Equation.3">
                  <p:embed/>
                </p:oleObj>
              </mc:Choice>
              <mc:Fallback>
                <p:oleObj name="公式" r:id="rId26" imgW="406048" imgH="215713" progId="Equation.3">
                  <p:embed/>
                  <p:pic>
                    <p:nvPicPr>
                      <p:cNvPr id="0" name="Object 7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1188" y="2430463"/>
                        <a:ext cx="53975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3" name="Object 79"/>
          <p:cNvGraphicFramePr>
            <a:graphicFrameLocks noChangeAspect="1"/>
          </p:cNvGraphicFramePr>
          <p:nvPr/>
        </p:nvGraphicFramePr>
        <p:xfrm>
          <a:off x="1736725" y="2025650"/>
          <a:ext cx="404813" cy="346075"/>
        </p:xfrm>
        <a:graphic>
          <a:graphicData uri="http://schemas.openxmlformats.org/presentationml/2006/ole">
            <mc:AlternateContent xmlns:mc="http://schemas.openxmlformats.org/markup-compatibility/2006">
              <mc:Choice xmlns:v="urn:schemas-microsoft-com:vml" Requires="v">
                <p:oleObj spid="_x0000_s1224" name="公式" r:id="rId28" imgW="241300" imgH="228600" progId="Equation.3">
                  <p:embed/>
                </p:oleObj>
              </mc:Choice>
              <mc:Fallback>
                <p:oleObj name="公式" r:id="rId28" imgW="241300" imgH="228600" progId="Equation.3">
                  <p:embed/>
                  <p:pic>
                    <p:nvPicPr>
                      <p:cNvPr id="0" name="Object 7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36725" y="2025650"/>
                        <a:ext cx="40481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4" name="Object 80"/>
          <p:cNvGraphicFramePr>
            <a:graphicFrameLocks noChangeAspect="1"/>
          </p:cNvGraphicFramePr>
          <p:nvPr/>
        </p:nvGraphicFramePr>
        <p:xfrm>
          <a:off x="1736725" y="2430463"/>
          <a:ext cx="358775" cy="358775"/>
        </p:xfrm>
        <a:graphic>
          <a:graphicData uri="http://schemas.openxmlformats.org/presentationml/2006/ole">
            <mc:AlternateContent xmlns:mc="http://schemas.openxmlformats.org/markup-compatibility/2006">
              <mc:Choice xmlns:v="urn:schemas-microsoft-com:vml" Requires="v">
                <p:oleObj spid="_x0000_s1225" name="公式" r:id="rId30" imgW="228600" imgH="228600" progId="Equation.3">
                  <p:embed/>
                </p:oleObj>
              </mc:Choice>
              <mc:Fallback>
                <p:oleObj name="公式" r:id="rId30" imgW="228600" imgH="228600" progId="Equation.3">
                  <p:embed/>
                  <p:pic>
                    <p:nvPicPr>
                      <p:cNvPr id="0" name="Object 8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36725" y="2430463"/>
                        <a:ext cx="358775"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5" name="Object 81"/>
          <p:cNvGraphicFramePr>
            <a:graphicFrameLocks noChangeAspect="1"/>
          </p:cNvGraphicFramePr>
          <p:nvPr/>
        </p:nvGraphicFramePr>
        <p:xfrm>
          <a:off x="2230438" y="2443163"/>
          <a:ext cx="450850" cy="347662"/>
        </p:xfrm>
        <a:graphic>
          <a:graphicData uri="http://schemas.openxmlformats.org/presentationml/2006/ole">
            <mc:AlternateContent xmlns:mc="http://schemas.openxmlformats.org/markup-compatibility/2006">
              <mc:Choice xmlns:v="urn:schemas-microsoft-com:vml" Requires="v">
                <p:oleObj spid="_x0000_s1226" name="公式" r:id="rId32" imgW="291973" imgH="228501" progId="Equation.3">
                  <p:embed/>
                </p:oleObj>
              </mc:Choice>
              <mc:Fallback>
                <p:oleObj name="公式" r:id="rId32" imgW="291973" imgH="228501" progId="Equation.3">
                  <p:embed/>
                  <p:pic>
                    <p:nvPicPr>
                      <p:cNvPr id="0" name="Object 8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230438" y="2443163"/>
                        <a:ext cx="450850"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6" name="Object 82"/>
          <p:cNvGraphicFramePr>
            <a:graphicFrameLocks noChangeAspect="1"/>
          </p:cNvGraphicFramePr>
          <p:nvPr/>
        </p:nvGraphicFramePr>
        <p:xfrm>
          <a:off x="3221038" y="720725"/>
          <a:ext cx="541337" cy="301625"/>
        </p:xfrm>
        <a:graphic>
          <a:graphicData uri="http://schemas.openxmlformats.org/presentationml/2006/ole">
            <mc:AlternateContent xmlns:mc="http://schemas.openxmlformats.org/markup-compatibility/2006">
              <mc:Choice xmlns:v="urn:schemas-microsoft-com:vml" Requires="v">
                <p:oleObj spid="_x0000_s1227" name="公式" r:id="rId34" imgW="406224" imgH="228501" progId="Equation.3">
                  <p:embed/>
                </p:oleObj>
              </mc:Choice>
              <mc:Fallback>
                <p:oleObj name="公式" r:id="rId34" imgW="406224" imgH="228501" progId="Equation.3">
                  <p:embed/>
                  <p:pic>
                    <p:nvPicPr>
                      <p:cNvPr id="0" name="Object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1038" y="720725"/>
                        <a:ext cx="54133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7" name="Object 83"/>
          <p:cNvGraphicFramePr>
            <a:graphicFrameLocks noChangeAspect="1"/>
          </p:cNvGraphicFramePr>
          <p:nvPr/>
        </p:nvGraphicFramePr>
        <p:xfrm>
          <a:off x="1195388" y="2835275"/>
          <a:ext cx="450850" cy="333375"/>
        </p:xfrm>
        <a:graphic>
          <a:graphicData uri="http://schemas.openxmlformats.org/presentationml/2006/ole">
            <mc:AlternateContent xmlns:mc="http://schemas.openxmlformats.org/markup-compatibility/2006">
              <mc:Choice xmlns:v="urn:schemas-microsoft-com:vml" Requires="v">
                <p:oleObj spid="_x0000_s1228" name="公式" r:id="rId35" imgW="291847" imgH="215713" progId="Equation.3">
                  <p:embed/>
                </p:oleObj>
              </mc:Choice>
              <mc:Fallback>
                <p:oleObj name="公式" r:id="rId35" imgW="291847" imgH="215713" progId="Equation.3">
                  <p:embed/>
                  <p:pic>
                    <p:nvPicPr>
                      <p:cNvPr id="0" name="Object 8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95388" y="2835275"/>
                        <a:ext cx="4508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8" name="Object 84"/>
          <p:cNvGraphicFramePr>
            <a:graphicFrameLocks noChangeAspect="1"/>
          </p:cNvGraphicFramePr>
          <p:nvPr/>
        </p:nvGraphicFramePr>
        <p:xfrm>
          <a:off x="2276475" y="3286125"/>
          <a:ext cx="404813" cy="360363"/>
        </p:xfrm>
        <a:graphic>
          <a:graphicData uri="http://schemas.openxmlformats.org/presentationml/2006/ole">
            <mc:AlternateContent xmlns:mc="http://schemas.openxmlformats.org/markup-compatibility/2006">
              <mc:Choice xmlns:v="urn:schemas-microsoft-com:vml" Requires="v">
                <p:oleObj spid="_x0000_s1229" name="公式" r:id="rId37" imgW="228600" imgH="228600" progId="Equation.3">
                  <p:embed/>
                </p:oleObj>
              </mc:Choice>
              <mc:Fallback>
                <p:oleObj name="公式" r:id="rId37" imgW="228600" imgH="228600" progId="Equation.3">
                  <p:embed/>
                  <p:pic>
                    <p:nvPicPr>
                      <p:cNvPr id="0" name="Object 8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276475" y="3286125"/>
                        <a:ext cx="404813"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89" name="Object 85"/>
          <p:cNvGraphicFramePr>
            <a:graphicFrameLocks noChangeAspect="1"/>
          </p:cNvGraphicFramePr>
          <p:nvPr/>
        </p:nvGraphicFramePr>
        <p:xfrm>
          <a:off x="1195388" y="2430463"/>
          <a:ext cx="406400" cy="346075"/>
        </p:xfrm>
        <a:graphic>
          <a:graphicData uri="http://schemas.openxmlformats.org/presentationml/2006/ole">
            <mc:AlternateContent xmlns:mc="http://schemas.openxmlformats.org/markup-compatibility/2006">
              <mc:Choice xmlns:v="urn:schemas-microsoft-com:vml" Requires="v">
                <p:oleObj spid="_x0000_s1230" name="公式" r:id="rId39" imgW="241300" imgH="228600" progId="Equation.3">
                  <p:embed/>
                </p:oleObj>
              </mc:Choice>
              <mc:Fallback>
                <p:oleObj name="公式" r:id="rId39" imgW="241300" imgH="228600" progId="Equation.3">
                  <p:embed/>
                  <p:pic>
                    <p:nvPicPr>
                      <p:cNvPr id="0" name="Object 8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95388" y="2430463"/>
                        <a:ext cx="4064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0" name="Object 86"/>
          <p:cNvGraphicFramePr>
            <a:graphicFrameLocks noChangeAspect="1"/>
          </p:cNvGraphicFramePr>
          <p:nvPr/>
        </p:nvGraphicFramePr>
        <p:xfrm>
          <a:off x="2816225" y="2835275"/>
          <a:ext cx="360363" cy="346075"/>
        </p:xfrm>
        <a:graphic>
          <a:graphicData uri="http://schemas.openxmlformats.org/presentationml/2006/ole">
            <mc:AlternateContent xmlns:mc="http://schemas.openxmlformats.org/markup-compatibility/2006">
              <mc:Choice xmlns:v="urn:schemas-microsoft-com:vml" Requires="v">
                <p:oleObj spid="_x0000_s1231" name="公式" r:id="rId41" imgW="241300" imgH="228600" progId="Equation.3">
                  <p:embed/>
                </p:oleObj>
              </mc:Choice>
              <mc:Fallback>
                <p:oleObj name="公式" r:id="rId41" imgW="241300" imgH="228600" progId="Equation.3">
                  <p:embed/>
                  <p:pic>
                    <p:nvPicPr>
                      <p:cNvPr id="0" name="Object 8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16225" y="2835275"/>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1" name="Object 87"/>
          <p:cNvGraphicFramePr>
            <a:graphicFrameLocks noChangeAspect="1"/>
          </p:cNvGraphicFramePr>
          <p:nvPr/>
        </p:nvGraphicFramePr>
        <p:xfrm>
          <a:off x="3760788" y="720725"/>
          <a:ext cx="585787" cy="327025"/>
        </p:xfrm>
        <a:graphic>
          <a:graphicData uri="http://schemas.openxmlformats.org/presentationml/2006/ole">
            <mc:AlternateContent xmlns:mc="http://schemas.openxmlformats.org/markup-compatibility/2006">
              <mc:Choice xmlns:v="urn:schemas-microsoft-com:vml" Requires="v">
                <p:oleObj spid="_x0000_s1232" name="公式" r:id="rId43" imgW="406224" imgH="228501" progId="Equation.3">
                  <p:embed/>
                </p:oleObj>
              </mc:Choice>
              <mc:Fallback>
                <p:oleObj name="公式" r:id="rId43" imgW="406224" imgH="228501" progId="Equation.3">
                  <p:embed/>
                  <p:pic>
                    <p:nvPicPr>
                      <p:cNvPr id="0" name="Object 8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60788" y="720725"/>
                        <a:ext cx="585787"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2" name="Object 88"/>
          <p:cNvGraphicFramePr>
            <a:graphicFrameLocks noChangeAspect="1"/>
          </p:cNvGraphicFramePr>
          <p:nvPr/>
        </p:nvGraphicFramePr>
        <p:xfrm>
          <a:off x="1195388" y="3286125"/>
          <a:ext cx="450850" cy="323850"/>
        </p:xfrm>
        <a:graphic>
          <a:graphicData uri="http://schemas.openxmlformats.org/presentationml/2006/ole">
            <mc:AlternateContent xmlns:mc="http://schemas.openxmlformats.org/markup-compatibility/2006">
              <mc:Choice xmlns:v="urn:schemas-microsoft-com:vml" Requires="v">
                <p:oleObj spid="_x0000_s1233" name="公式" r:id="rId45" imgW="304536" imgH="215713" progId="Equation.3">
                  <p:embed/>
                </p:oleObj>
              </mc:Choice>
              <mc:Fallback>
                <p:oleObj name="公式" r:id="rId45" imgW="304536" imgH="215713" progId="Equation.3">
                  <p:embed/>
                  <p:pic>
                    <p:nvPicPr>
                      <p:cNvPr id="0" name="Object 88"/>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95388" y="3286125"/>
                        <a:ext cx="45085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3" name="Object 89"/>
          <p:cNvGraphicFramePr>
            <a:graphicFrameLocks noChangeAspect="1"/>
          </p:cNvGraphicFramePr>
          <p:nvPr/>
        </p:nvGraphicFramePr>
        <p:xfrm>
          <a:off x="1690688" y="3286125"/>
          <a:ext cx="449262" cy="322263"/>
        </p:xfrm>
        <a:graphic>
          <a:graphicData uri="http://schemas.openxmlformats.org/presentationml/2006/ole">
            <mc:AlternateContent xmlns:mc="http://schemas.openxmlformats.org/markup-compatibility/2006">
              <mc:Choice xmlns:v="urn:schemas-microsoft-com:vml" Requires="v">
                <p:oleObj spid="_x0000_s1234" name="公式" r:id="rId47" imgW="304536" imgH="215713" progId="Equation.3">
                  <p:embed/>
                </p:oleObj>
              </mc:Choice>
              <mc:Fallback>
                <p:oleObj name="公式" r:id="rId47" imgW="304536" imgH="215713" progId="Equation.3">
                  <p:embed/>
                  <p:pic>
                    <p:nvPicPr>
                      <p:cNvPr id="0" name="Object 89"/>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690688" y="3286125"/>
                        <a:ext cx="449262" cy="32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4" name="Object 90"/>
          <p:cNvGraphicFramePr>
            <a:graphicFrameLocks noChangeAspect="1"/>
          </p:cNvGraphicFramePr>
          <p:nvPr/>
        </p:nvGraphicFramePr>
        <p:xfrm>
          <a:off x="1690688" y="2835275"/>
          <a:ext cx="404812" cy="358775"/>
        </p:xfrm>
        <a:graphic>
          <a:graphicData uri="http://schemas.openxmlformats.org/presentationml/2006/ole">
            <mc:AlternateContent xmlns:mc="http://schemas.openxmlformats.org/markup-compatibility/2006">
              <mc:Choice xmlns:v="urn:schemas-microsoft-com:vml" Requires="v">
                <p:oleObj spid="_x0000_s1235" name="公式" r:id="rId49" imgW="228600" imgH="228600" progId="Equation.3">
                  <p:embed/>
                </p:oleObj>
              </mc:Choice>
              <mc:Fallback>
                <p:oleObj name="公式" r:id="rId49" imgW="228600" imgH="228600" progId="Equation.3">
                  <p:embed/>
                  <p:pic>
                    <p:nvPicPr>
                      <p:cNvPr id="0" name="Object 90"/>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90688" y="2835275"/>
                        <a:ext cx="404812"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5" name="Object 91"/>
          <p:cNvGraphicFramePr>
            <a:graphicFrameLocks noChangeAspect="1"/>
          </p:cNvGraphicFramePr>
          <p:nvPr/>
        </p:nvGraphicFramePr>
        <p:xfrm>
          <a:off x="2771775" y="3286125"/>
          <a:ext cx="450850" cy="334963"/>
        </p:xfrm>
        <a:graphic>
          <a:graphicData uri="http://schemas.openxmlformats.org/presentationml/2006/ole">
            <mc:AlternateContent xmlns:mc="http://schemas.openxmlformats.org/markup-compatibility/2006">
              <mc:Choice xmlns:v="urn:schemas-microsoft-com:vml" Requires="v">
                <p:oleObj spid="_x0000_s1236" name="公式" r:id="rId51" imgW="291847" imgH="215713" progId="Equation.3">
                  <p:embed/>
                </p:oleObj>
              </mc:Choice>
              <mc:Fallback>
                <p:oleObj name="公式" r:id="rId51" imgW="291847" imgH="215713" progId="Equation.3">
                  <p:embed/>
                  <p:pic>
                    <p:nvPicPr>
                      <p:cNvPr id="0" name="Object 9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71775" y="3286125"/>
                        <a:ext cx="450850"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6" name="Object 92"/>
          <p:cNvGraphicFramePr>
            <a:graphicFrameLocks noChangeAspect="1"/>
          </p:cNvGraphicFramePr>
          <p:nvPr/>
        </p:nvGraphicFramePr>
        <p:xfrm>
          <a:off x="3311525" y="3241675"/>
          <a:ext cx="404813" cy="371475"/>
        </p:xfrm>
        <a:graphic>
          <a:graphicData uri="http://schemas.openxmlformats.org/presentationml/2006/ole">
            <mc:AlternateContent xmlns:mc="http://schemas.openxmlformats.org/markup-compatibility/2006">
              <mc:Choice xmlns:v="urn:schemas-microsoft-com:vml" Requires="v">
                <p:oleObj spid="_x0000_s1237" name="公式" r:id="rId53" imgW="241091" imgH="215713" progId="Equation.3">
                  <p:embed/>
                </p:oleObj>
              </mc:Choice>
              <mc:Fallback>
                <p:oleObj name="公式" r:id="rId53" imgW="241091" imgH="215713" progId="Equation.3">
                  <p:embed/>
                  <p:pic>
                    <p:nvPicPr>
                      <p:cNvPr id="0" name="Object 92"/>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311525" y="3241675"/>
                        <a:ext cx="40481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3997" name="Group 93"/>
          <p:cNvGraphicFramePr>
            <a:graphicFrameLocks noGrp="1"/>
          </p:cNvGraphicFramePr>
          <p:nvPr/>
        </p:nvGraphicFramePr>
        <p:xfrm>
          <a:off x="611188" y="585788"/>
          <a:ext cx="3735387" cy="3067049"/>
        </p:xfrm>
        <a:graphic>
          <a:graphicData uri="http://schemas.openxmlformats.org/drawingml/2006/table">
            <a:tbl>
              <a:tblPr/>
              <a:tblGrid>
                <a:gridCol w="530225">
                  <a:extLst>
                    <a:ext uri="{9D8B030D-6E8A-4147-A177-3AD203B41FA5}">
                      <a16:colId xmlns:a16="http://schemas.microsoft.com/office/drawing/2014/main" val="20000"/>
                    </a:ext>
                  </a:extLst>
                </a:gridCol>
                <a:gridCol w="515937">
                  <a:extLst>
                    <a:ext uri="{9D8B030D-6E8A-4147-A177-3AD203B41FA5}">
                      <a16:colId xmlns:a16="http://schemas.microsoft.com/office/drawing/2014/main" val="20001"/>
                    </a:ext>
                  </a:extLst>
                </a:gridCol>
                <a:gridCol w="530225">
                  <a:extLst>
                    <a:ext uri="{9D8B030D-6E8A-4147-A177-3AD203B41FA5}">
                      <a16:colId xmlns:a16="http://schemas.microsoft.com/office/drawing/2014/main" val="20002"/>
                    </a:ext>
                  </a:extLst>
                </a:gridCol>
                <a:gridCol w="515938">
                  <a:extLst>
                    <a:ext uri="{9D8B030D-6E8A-4147-A177-3AD203B41FA5}">
                      <a16:colId xmlns:a16="http://schemas.microsoft.com/office/drawing/2014/main" val="20003"/>
                    </a:ext>
                  </a:extLst>
                </a:gridCol>
                <a:gridCol w="530225">
                  <a:extLst>
                    <a:ext uri="{9D8B030D-6E8A-4147-A177-3AD203B41FA5}">
                      <a16:colId xmlns:a16="http://schemas.microsoft.com/office/drawing/2014/main" val="20004"/>
                    </a:ext>
                  </a:extLst>
                </a:gridCol>
                <a:gridCol w="52863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tblGrid>
              <a:tr h="5064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4063" name="Rectangle 159"/>
          <p:cNvSpPr>
            <a:spLocks noChangeArrowheads="1"/>
          </p:cNvSpPr>
          <p:nvPr/>
        </p:nvSpPr>
        <p:spPr bwMode="auto">
          <a:xfrm>
            <a:off x="836613" y="1485900"/>
            <a:ext cx="56038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1">
            <a:spAutoFit/>
          </a:bodyPr>
          <a:lstStyle/>
          <a:p>
            <a:pPr indent="304800"/>
            <a:r>
              <a:rPr lang="zh-CN" altLang="en-US" sz="2000" b="1">
                <a:solidFill>
                  <a:srgbClr val="FF0000"/>
                </a:solidFill>
              </a:rPr>
              <a:t>＊</a:t>
            </a:r>
          </a:p>
        </p:txBody>
      </p:sp>
      <p:graphicFrame>
        <p:nvGraphicFramePr>
          <p:cNvPr id="124064" name="Object 160"/>
          <p:cNvGraphicFramePr>
            <a:graphicFrameLocks noChangeAspect="1"/>
          </p:cNvGraphicFramePr>
          <p:nvPr/>
        </p:nvGraphicFramePr>
        <p:xfrm>
          <a:off x="5651500" y="658813"/>
          <a:ext cx="630238" cy="338137"/>
        </p:xfrm>
        <a:graphic>
          <a:graphicData uri="http://schemas.openxmlformats.org/presentationml/2006/ole">
            <mc:AlternateContent xmlns:mc="http://schemas.openxmlformats.org/markup-compatibility/2006">
              <mc:Choice xmlns:v="urn:schemas-microsoft-com:vml" Requires="v">
                <p:oleObj spid="_x0000_s1238" name="公式" r:id="rId55" imgW="406048" imgH="215713" progId="Equation.3">
                  <p:embed/>
                </p:oleObj>
              </mc:Choice>
              <mc:Fallback>
                <p:oleObj name="公式" r:id="rId55" imgW="406048" imgH="215713" progId="Equation.3">
                  <p:embed/>
                  <p:pic>
                    <p:nvPicPr>
                      <p:cNvPr id="0" name="Object 160"/>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651500" y="658813"/>
                        <a:ext cx="6302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65" name="Object 161"/>
          <p:cNvGraphicFramePr>
            <a:graphicFrameLocks noChangeAspect="1"/>
          </p:cNvGraphicFramePr>
          <p:nvPr/>
        </p:nvGraphicFramePr>
        <p:xfrm>
          <a:off x="5021263" y="1649413"/>
          <a:ext cx="630237" cy="387350"/>
        </p:xfrm>
        <a:graphic>
          <a:graphicData uri="http://schemas.openxmlformats.org/presentationml/2006/ole">
            <mc:AlternateContent xmlns:mc="http://schemas.openxmlformats.org/markup-compatibility/2006">
              <mc:Choice xmlns:v="urn:schemas-microsoft-com:vml" Requires="v">
                <p:oleObj spid="_x0000_s1239" name="公式" r:id="rId57" imgW="368300" imgH="228600" progId="Equation.3">
                  <p:embed/>
                </p:oleObj>
              </mc:Choice>
              <mc:Fallback>
                <p:oleObj name="公式" r:id="rId57" imgW="368300" imgH="228600" progId="Equation.3">
                  <p:embed/>
                  <p:pic>
                    <p:nvPicPr>
                      <p:cNvPr id="0" name="Object 16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021263" y="1649413"/>
                        <a:ext cx="630237"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66" name="Object 162"/>
          <p:cNvGraphicFramePr>
            <a:graphicFrameLocks noChangeAspect="1"/>
          </p:cNvGraphicFramePr>
          <p:nvPr/>
        </p:nvGraphicFramePr>
        <p:xfrm>
          <a:off x="5021263" y="2189163"/>
          <a:ext cx="630237" cy="363537"/>
        </p:xfrm>
        <a:graphic>
          <a:graphicData uri="http://schemas.openxmlformats.org/presentationml/2006/ole">
            <mc:AlternateContent xmlns:mc="http://schemas.openxmlformats.org/markup-compatibility/2006">
              <mc:Choice xmlns:v="urn:schemas-microsoft-com:vml" Requires="v">
                <p:oleObj spid="_x0000_s1240" name="公式" r:id="rId59" imgW="380835" imgH="215806" progId="Equation.3">
                  <p:embed/>
                </p:oleObj>
              </mc:Choice>
              <mc:Fallback>
                <p:oleObj name="公式" r:id="rId59" imgW="380835" imgH="215806" progId="Equation.3">
                  <p:embed/>
                  <p:pic>
                    <p:nvPicPr>
                      <p:cNvPr id="0" name="Object 162"/>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21263" y="2189163"/>
                        <a:ext cx="630237"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67" name="Object 163"/>
          <p:cNvGraphicFramePr>
            <a:graphicFrameLocks noChangeAspect="1"/>
          </p:cNvGraphicFramePr>
          <p:nvPr/>
        </p:nvGraphicFramePr>
        <p:xfrm>
          <a:off x="5065713" y="2640013"/>
          <a:ext cx="584200" cy="358775"/>
        </p:xfrm>
        <a:graphic>
          <a:graphicData uri="http://schemas.openxmlformats.org/presentationml/2006/ole">
            <mc:AlternateContent xmlns:mc="http://schemas.openxmlformats.org/markup-compatibility/2006">
              <mc:Choice xmlns:v="urn:schemas-microsoft-com:vml" Requires="v">
                <p:oleObj spid="_x0000_s1241" name="公式" r:id="rId61" imgW="368300" imgH="228600" progId="Equation.3">
                  <p:embed/>
                </p:oleObj>
              </mc:Choice>
              <mc:Fallback>
                <p:oleObj name="公式" r:id="rId61" imgW="368300" imgH="228600" progId="Equation.3">
                  <p:embed/>
                  <p:pic>
                    <p:nvPicPr>
                      <p:cNvPr id="0" name="Object 163"/>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5065713" y="2640013"/>
                        <a:ext cx="584200"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68" name="Object 164"/>
          <p:cNvGraphicFramePr>
            <a:graphicFrameLocks noChangeAspect="1"/>
          </p:cNvGraphicFramePr>
          <p:nvPr/>
        </p:nvGraphicFramePr>
        <p:xfrm>
          <a:off x="8215313" y="703263"/>
          <a:ext cx="585787" cy="350837"/>
        </p:xfrm>
        <a:graphic>
          <a:graphicData uri="http://schemas.openxmlformats.org/presentationml/2006/ole">
            <mc:AlternateContent xmlns:mc="http://schemas.openxmlformats.org/markup-compatibility/2006">
              <mc:Choice xmlns:v="urn:schemas-microsoft-com:vml" Requires="v">
                <p:oleObj spid="_x0000_s1242" name="公式" r:id="rId63" imgW="381000" imgH="228600" progId="Equation.3">
                  <p:embed/>
                </p:oleObj>
              </mc:Choice>
              <mc:Fallback>
                <p:oleObj name="公式" r:id="rId63" imgW="381000" imgH="228600" progId="Equation.3">
                  <p:embed/>
                  <p:pic>
                    <p:nvPicPr>
                      <p:cNvPr id="0" name="Object 164"/>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215313" y="703263"/>
                        <a:ext cx="58578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69" name="Object 165"/>
          <p:cNvGraphicFramePr>
            <a:graphicFrameLocks noChangeAspect="1"/>
          </p:cNvGraphicFramePr>
          <p:nvPr/>
        </p:nvGraphicFramePr>
        <p:xfrm>
          <a:off x="5021263" y="1154113"/>
          <a:ext cx="676275" cy="360362"/>
        </p:xfrm>
        <a:graphic>
          <a:graphicData uri="http://schemas.openxmlformats.org/presentationml/2006/ole">
            <mc:AlternateContent xmlns:mc="http://schemas.openxmlformats.org/markup-compatibility/2006">
              <mc:Choice xmlns:v="urn:schemas-microsoft-com:vml" Requires="v">
                <p:oleObj spid="_x0000_s1243" name="公式" r:id="rId65" imgW="406048" imgH="215713" progId="Equation.3">
                  <p:embed/>
                </p:oleObj>
              </mc:Choice>
              <mc:Fallback>
                <p:oleObj name="公式" r:id="rId65" imgW="406048" imgH="215713" progId="Equation.3">
                  <p:embed/>
                  <p:pic>
                    <p:nvPicPr>
                      <p:cNvPr id="0" name="Object 165"/>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021263" y="1154113"/>
                        <a:ext cx="67627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0" name="Object 166"/>
          <p:cNvGraphicFramePr>
            <a:graphicFrameLocks noChangeAspect="1"/>
          </p:cNvGraphicFramePr>
          <p:nvPr/>
        </p:nvGraphicFramePr>
        <p:xfrm>
          <a:off x="6281738" y="703263"/>
          <a:ext cx="495300" cy="342900"/>
        </p:xfrm>
        <a:graphic>
          <a:graphicData uri="http://schemas.openxmlformats.org/presentationml/2006/ole">
            <mc:AlternateContent xmlns:mc="http://schemas.openxmlformats.org/markup-compatibility/2006">
              <mc:Choice xmlns:v="urn:schemas-microsoft-com:vml" Requires="v">
                <p:oleObj spid="_x0000_s1244" name="公式" r:id="rId67" imgW="368300" imgH="228600" progId="Equation.3">
                  <p:embed/>
                </p:oleObj>
              </mc:Choice>
              <mc:Fallback>
                <p:oleObj name="公式" r:id="rId67" imgW="368300" imgH="228600" progId="Equation.3">
                  <p:embed/>
                  <p:pic>
                    <p:nvPicPr>
                      <p:cNvPr id="0" name="Object 166"/>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6281738" y="703263"/>
                        <a:ext cx="4953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1" name="Object 167"/>
          <p:cNvGraphicFramePr>
            <a:graphicFrameLocks noChangeAspect="1"/>
          </p:cNvGraphicFramePr>
          <p:nvPr/>
        </p:nvGraphicFramePr>
        <p:xfrm>
          <a:off x="5740400" y="1693863"/>
          <a:ext cx="360363" cy="346075"/>
        </p:xfrm>
        <a:graphic>
          <a:graphicData uri="http://schemas.openxmlformats.org/presentationml/2006/ole">
            <mc:AlternateContent xmlns:mc="http://schemas.openxmlformats.org/markup-compatibility/2006">
              <mc:Choice xmlns:v="urn:schemas-microsoft-com:vml" Requires="v">
                <p:oleObj spid="_x0000_s1245" name="公式" r:id="rId69" imgW="241300" imgH="228600" progId="Equation.3">
                  <p:embed/>
                </p:oleObj>
              </mc:Choice>
              <mc:Fallback>
                <p:oleObj name="公式" r:id="rId69" imgW="241300" imgH="228600" progId="Equation.3">
                  <p:embed/>
                  <p:pic>
                    <p:nvPicPr>
                      <p:cNvPr id="0" name="Object 1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40400" y="1693863"/>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2" name="Object 168"/>
          <p:cNvGraphicFramePr>
            <a:graphicFrameLocks noChangeAspect="1"/>
          </p:cNvGraphicFramePr>
          <p:nvPr/>
        </p:nvGraphicFramePr>
        <p:xfrm>
          <a:off x="6910388" y="703263"/>
          <a:ext cx="585787" cy="336550"/>
        </p:xfrm>
        <a:graphic>
          <a:graphicData uri="http://schemas.openxmlformats.org/presentationml/2006/ole">
            <mc:AlternateContent xmlns:mc="http://schemas.openxmlformats.org/markup-compatibility/2006">
              <mc:Choice xmlns:v="urn:schemas-microsoft-com:vml" Requires="v">
                <p:oleObj spid="_x0000_s1246" name="公式" r:id="rId70" imgW="380835" imgH="215806" progId="Equation.3">
                  <p:embed/>
                </p:oleObj>
              </mc:Choice>
              <mc:Fallback>
                <p:oleObj name="公式" r:id="rId70" imgW="380835" imgH="215806" progId="Equation.3">
                  <p:embed/>
                  <p:pic>
                    <p:nvPicPr>
                      <p:cNvPr id="0" name="Object 168"/>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6910388" y="703263"/>
                        <a:ext cx="5857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3" name="Object 169"/>
          <p:cNvGraphicFramePr>
            <a:graphicFrameLocks noChangeAspect="1"/>
          </p:cNvGraphicFramePr>
          <p:nvPr/>
        </p:nvGraphicFramePr>
        <p:xfrm>
          <a:off x="5695950" y="2144713"/>
          <a:ext cx="406400" cy="406400"/>
        </p:xfrm>
        <a:graphic>
          <a:graphicData uri="http://schemas.openxmlformats.org/presentationml/2006/ole">
            <mc:AlternateContent xmlns:mc="http://schemas.openxmlformats.org/markup-compatibility/2006">
              <mc:Choice xmlns:v="urn:schemas-microsoft-com:vml" Requires="v">
                <p:oleObj spid="_x0000_s1247" name="公式" r:id="rId72" imgW="228600" imgH="228600" progId="Equation.3">
                  <p:embed/>
                </p:oleObj>
              </mc:Choice>
              <mc:Fallback>
                <p:oleObj name="公式" r:id="rId72" imgW="228600" imgH="228600" progId="Equation.3">
                  <p:embed/>
                  <p:pic>
                    <p:nvPicPr>
                      <p:cNvPr id="0" name="Object 16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95950" y="2144713"/>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4" name="Object 170"/>
          <p:cNvGraphicFramePr>
            <a:graphicFrameLocks noChangeAspect="1"/>
          </p:cNvGraphicFramePr>
          <p:nvPr/>
        </p:nvGraphicFramePr>
        <p:xfrm>
          <a:off x="6281738" y="2201863"/>
          <a:ext cx="450850" cy="347662"/>
        </p:xfrm>
        <a:graphic>
          <a:graphicData uri="http://schemas.openxmlformats.org/presentationml/2006/ole">
            <mc:AlternateContent xmlns:mc="http://schemas.openxmlformats.org/markup-compatibility/2006">
              <mc:Choice xmlns:v="urn:schemas-microsoft-com:vml" Requires="v">
                <p:oleObj spid="_x0000_s1248" name="公式" r:id="rId73" imgW="291973" imgH="228501" progId="Equation.3">
                  <p:embed/>
                </p:oleObj>
              </mc:Choice>
              <mc:Fallback>
                <p:oleObj name="公式" r:id="rId73" imgW="291973" imgH="228501" progId="Equation.3">
                  <p:embed/>
                  <p:pic>
                    <p:nvPicPr>
                      <p:cNvPr id="0" name="Object 17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81738" y="2201863"/>
                        <a:ext cx="450850"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5" name="Object 171"/>
          <p:cNvGraphicFramePr>
            <a:graphicFrameLocks noChangeAspect="1"/>
          </p:cNvGraphicFramePr>
          <p:nvPr/>
        </p:nvGraphicFramePr>
        <p:xfrm>
          <a:off x="7496175" y="703263"/>
          <a:ext cx="630238" cy="387350"/>
        </p:xfrm>
        <a:graphic>
          <a:graphicData uri="http://schemas.openxmlformats.org/presentationml/2006/ole">
            <mc:AlternateContent xmlns:mc="http://schemas.openxmlformats.org/markup-compatibility/2006">
              <mc:Choice xmlns:v="urn:schemas-microsoft-com:vml" Requires="v">
                <p:oleObj spid="_x0000_s1249" name="公式" r:id="rId74" imgW="368300" imgH="228600" progId="Equation.3">
                  <p:embed/>
                </p:oleObj>
              </mc:Choice>
              <mc:Fallback>
                <p:oleObj name="公式" r:id="rId74" imgW="368300" imgH="228600" progId="Equation.3">
                  <p:embed/>
                  <p:pic>
                    <p:nvPicPr>
                      <p:cNvPr id="0" name="Object 171"/>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7496175" y="703263"/>
                        <a:ext cx="630238"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6" name="Object 172"/>
          <p:cNvGraphicFramePr>
            <a:graphicFrameLocks noChangeAspect="1"/>
          </p:cNvGraphicFramePr>
          <p:nvPr/>
        </p:nvGraphicFramePr>
        <p:xfrm>
          <a:off x="5695950" y="2684463"/>
          <a:ext cx="404813" cy="358775"/>
        </p:xfrm>
        <a:graphic>
          <a:graphicData uri="http://schemas.openxmlformats.org/presentationml/2006/ole">
            <mc:AlternateContent xmlns:mc="http://schemas.openxmlformats.org/markup-compatibility/2006">
              <mc:Choice xmlns:v="urn:schemas-microsoft-com:vml" Requires="v">
                <p:oleObj spid="_x0000_s1250" name="公式" r:id="rId76" imgW="228600" imgH="228600" progId="Equation.3">
                  <p:embed/>
                </p:oleObj>
              </mc:Choice>
              <mc:Fallback>
                <p:oleObj name="公式" r:id="rId76" imgW="228600" imgH="228600" progId="Equation.3">
                  <p:embed/>
                  <p:pic>
                    <p:nvPicPr>
                      <p:cNvPr id="0" name="Object 17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695950" y="2684463"/>
                        <a:ext cx="404813"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7" name="Object 173"/>
          <p:cNvGraphicFramePr>
            <a:graphicFrameLocks noChangeAspect="1"/>
          </p:cNvGraphicFramePr>
          <p:nvPr/>
        </p:nvGraphicFramePr>
        <p:xfrm>
          <a:off x="6326188" y="2684463"/>
          <a:ext cx="404812" cy="388937"/>
        </p:xfrm>
        <a:graphic>
          <a:graphicData uri="http://schemas.openxmlformats.org/presentationml/2006/ole">
            <mc:AlternateContent xmlns:mc="http://schemas.openxmlformats.org/markup-compatibility/2006">
              <mc:Choice xmlns:v="urn:schemas-microsoft-com:vml" Requires="v">
                <p:oleObj spid="_x0000_s1251" name="公式" r:id="rId77" imgW="241300" imgH="228600" progId="Equation.3">
                  <p:embed/>
                </p:oleObj>
              </mc:Choice>
              <mc:Fallback>
                <p:oleObj name="公式" r:id="rId77" imgW="241300" imgH="228600" progId="Equation.3">
                  <p:embed/>
                  <p:pic>
                    <p:nvPicPr>
                      <p:cNvPr id="0" name="Object 17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326188" y="2684463"/>
                        <a:ext cx="404812"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8" name="Object 174"/>
          <p:cNvGraphicFramePr>
            <a:graphicFrameLocks noChangeAspect="1"/>
          </p:cNvGraphicFramePr>
          <p:nvPr/>
        </p:nvGraphicFramePr>
        <p:xfrm>
          <a:off x="7000875" y="2684463"/>
          <a:ext cx="360363" cy="346075"/>
        </p:xfrm>
        <a:graphic>
          <a:graphicData uri="http://schemas.openxmlformats.org/presentationml/2006/ole">
            <mc:AlternateContent xmlns:mc="http://schemas.openxmlformats.org/markup-compatibility/2006">
              <mc:Choice xmlns:v="urn:schemas-microsoft-com:vml" Requires="v">
                <p:oleObj spid="_x0000_s1252" name="公式" r:id="rId78" imgW="241300" imgH="228600" progId="Equation.3">
                  <p:embed/>
                </p:oleObj>
              </mc:Choice>
              <mc:Fallback>
                <p:oleObj name="公式" r:id="rId78" imgW="241300" imgH="228600" progId="Equation.3">
                  <p:embed/>
                  <p:pic>
                    <p:nvPicPr>
                      <p:cNvPr id="0" name="Object 17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00875" y="2684463"/>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79" name="Object 175"/>
          <p:cNvGraphicFramePr>
            <a:graphicFrameLocks noChangeAspect="1"/>
          </p:cNvGraphicFramePr>
          <p:nvPr/>
        </p:nvGraphicFramePr>
        <p:xfrm>
          <a:off x="5065713" y="3143250"/>
          <a:ext cx="585787" cy="350838"/>
        </p:xfrm>
        <a:graphic>
          <a:graphicData uri="http://schemas.openxmlformats.org/presentationml/2006/ole">
            <mc:AlternateContent xmlns:mc="http://schemas.openxmlformats.org/markup-compatibility/2006">
              <mc:Choice xmlns:v="urn:schemas-microsoft-com:vml" Requires="v">
                <p:oleObj spid="_x0000_s1253" name="公式" r:id="rId79" imgW="381000" imgH="228600" progId="Equation.3">
                  <p:embed/>
                </p:oleObj>
              </mc:Choice>
              <mc:Fallback>
                <p:oleObj name="公式" r:id="rId79" imgW="381000" imgH="228600" progId="Equation.3">
                  <p:embed/>
                  <p:pic>
                    <p:nvPicPr>
                      <p:cNvPr id="0" name="Object 175"/>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5065713" y="3143250"/>
                        <a:ext cx="585787"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80" name="Object 176"/>
          <p:cNvGraphicFramePr>
            <a:graphicFrameLocks noChangeAspect="1"/>
          </p:cNvGraphicFramePr>
          <p:nvPr/>
        </p:nvGraphicFramePr>
        <p:xfrm>
          <a:off x="5695950" y="3179763"/>
          <a:ext cx="449263" cy="322262"/>
        </p:xfrm>
        <a:graphic>
          <a:graphicData uri="http://schemas.openxmlformats.org/presentationml/2006/ole">
            <mc:AlternateContent xmlns:mc="http://schemas.openxmlformats.org/markup-compatibility/2006">
              <mc:Choice xmlns:v="urn:schemas-microsoft-com:vml" Requires="v">
                <p:oleObj spid="_x0000_s1254" name="公式" r:id="rId81" imgW="304536" imgH="215713" progId="Equation.3">
                  <p:embed/>
                </p:oleObj>
              </mc:Choice>
              <mc:Fallback>
                <p:oleObj name="公式" r:id="rId81" imgW="304536" imgH="215713" progId="Equation.3">
                  <p:embed/>
                  <p:pic>
                    <p:nvPicPr>
                      <p:cNvPr id="0" name="Object 17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695950" y="3179763"/>
                        <a:ext cx="449263" cy="32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81" name="Object 177"/>
          <p:cNvGraphicFramePr>
            <a:graphicFrameLocks noChangeAspect="1"/>
          </p:cNvGraphicFramePr>
          <p:nvPr/>
        </p:nvGraphicFramePr>
        <p:xfrm>
          <a:off x="6281738" y="3140075"/>
          <a:ext cx="449262" cy="400050"/>
        </p:xfrm>
        <a:graphic>
          <a:graphicData uri="http://schemas.openxmlformats.org/presentationml/2006/ole">
            <mc:AlternateContent xmlns:mc="http://schemas.openxmlformats.org/markup-compatibility/2006">
              <mc:Choice xmlns:v="urn:schemas-microsoft-com:vml" Requires="v">
                <p:oleObj spid="_x0000_s1255" name="公式" r:id="rId82" imgW="228600" imgH="228600" progId="Equation.3">
                  <p:embed/>
                </p:oleObj>
              </mc:Choice>
              <mc:Fallback>
                <p:oleObj name="公式" r:id="rId82" imgW="228600" imgH="228600" progId="Equation.3">
                  <p:embed/>
                  <p:pic>
                    <p:nvPicPr>
                      <p:cNvPr id="0" name="Object 17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281738" y="3140075"/>
                        <a:ext cx="4492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82" name="Object 178"/>
          <p:cNvGraphicFramePr>
            <a:graphicFrameLocks noChangeAspect="1"/>
          </p:cNvGraphicFramePr>
          <p:nvPr/>
        </p:nvGraphicFramePr>
        <p:xfrm>
          <a:off x="6910388" y="3179763"/>
          <a:ext cx="495300" cy="368300"/>
        </p:xfrm>
        <a:graphic>
          <a:graphicData uri="http://schemas.openxmlformats.org/presentationml/2006/ole">
            <mc:AlternateContent xmlns:mc="http://schemas.openxmlformats.org/markup-compatibility/2006">
              <mc:Choice xmlns:v="urn:schemas-microsoft-com:vml" Requires="v">
                <p:oleObj spid="_x0000_s1256" name="公式" r:id="rId83" imgW="291847" imgH="215713" progId="Equation.3">
                  <p:embed/>
                </p:oleObj>
              </mc:Choice>
              <mc:Fallback>
                <p:oleObj name="公式" r:id="rId83" imgW="291847" imgH="215713" progId="Equation.3">
                  <p:embed/>
                  <p:pic>
                    <p:nvPicPr>
                      <p:cNvPr id="0" name="Object 17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910388" y="3179763"/>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083" name="Object 179"/>
          <p:cNvGraphicFramePr>
            <a:graphicFrameLocks noChangeAspect="1"/>
          </p:cNvGraphicFramePr>
          <p:nvPr/>
        </p:nvGraphicFramePr>
        <p:xfrm>
          <a:off x="7721600" y="3133725"/>
          <a:ext cx="404813" cy="373063"/>
        </p:xfrm>
        <a:graphic>
          <a:graphicData uri="http://schemas.openxmlformats.org/presentationml/2006/ole">
            <mc:AlternateContent xmlns:mc="http://schemas.openxmlformats.org/markup-compatibility/2006">
              <mc:Choice xmlns:v="urn:schemas-microsoft-com:vml" Requires="v">
                <p:oleObj spid="_x0000_s1257" name="公式" r:id="rId84" imgW="241091" imgH="215713" progId="Equation.3">
                  <p:embed/>
                </p:oleObj>
              </mc:Choice>
              <mc:Fallback>
                <p:oleObj name="公式" r:id="rId84" imgW="241091" imgH="215713" progId="Equation.3">
                  <p:embed/>
                  <p:pic>
                    <p:nvPicPr>
                      <p:cNvPr id="0" name="Object 17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721600" y="3133725"/>
                        <a:ext cx="404813"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203" name="Group 299"/>
          <p:cNvGraphicFramePr>
            <a:graphicFrameLocks noGrp="1"/>
          </p:cNvGraphicFramePr>
          <p:nvPr/>
        </p:nvGraphicFramePr>
        <p:xfrm>
          <a:off x="5021263" y="593725"/>
          <a:ext cx="3779837" cy="2992440"/>
        </p:xfrm>
        <a:graphic>
          <a:graphicData uri="http://schemas.openxmlformats.org/drawingml/2006/table">
            <a:tbl>
              <a:tblPr/>
              <a:tblGrid>
                <a:gridCol w="630237">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tblGrid>
              <a:tr h="498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7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72003"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24212" name="Group 308"/>
          <p:cNvGrpSpPr>
            <a:grpSpLocks/>
          </p:cNvGrpSpPr>
          <p:nvPr/>
        </p:nvGrpSpPr>
        <p:grpSpPr bwMode="auto">
          <a:xfrm>
            <a:off x="377825" y="3911602"/>
            <a:ext cx="3965576" cy="1422400"/>
            <a:chOff x="238" y="2464"/>
            <a:chExt cx="2498" cy="896"/>
          </a:xfrm>
        </p:grpSpPr>
        <p:sp>
          <p:nvSpPr>
            <p:cNvPr id="38123" name="Rectangle 233"/>
            <p:cNvSpPr>
              <a:spLocks noChangeArrowheads="1"/>
            </p:cNvSpPr>
            <p:nvPr/>
          </p:nvSpPr>
          <p:spPr bwMode="auto">
            <a:xfrm>
              <a:off x="238" y="2464"/>
              <a:ext cx="2498" cy="8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nchor="ctr">
              <a:spAutoFit/>
            </a:bodyPr>
            <a:lstStyle/>
            <a:p>
              <a:pPr>
                <a:lnSpc>
                  <a:spcPct val="130000"/>
                </a:lnSpc>
              </a:pPr>
              <a:r>
                <a:rPr lang="zh-CN" altLang="en-US" sz="2400" dirty="0"/>
                <a:t>（</a:t>
              </a:r>
              <a:r>
                <a:rPr lang="en-US" altLang="zh-CN" sz="2400" dirty="0"/>
                <a:t>3</a:t>
              </a:r>
              <a:r>
                <a:rPr lang="zh-CN" altLang="en-US" sz="2400" dirty="0"/>
                <a:t>）将</a:t>
              </a:r>
              <a:r>
                <a:rPr lang="en-US" altLang="zh-CN" sz="2400" b="1" i="1" dirty="0"/>
                <a:t>D</a:t>
              </a:r>
              <a:r>
                <a:rPr lang="en-US" altLang="zh-CN" sz="2400" dirty="0"/>
                <a:t>(1)</a:t>
              </a:r>
              <a:r>
                <a:rPr lang="zh-CN" altLang="en-US" sz="2400" dirty="0"/>
                <a:t>中最小值    </a:t>
              </a:r>
            </a:p>
            <a:p>
              <a:pPr>
                <a:lnSpc>
                  <a:spcPct val="130000"/>
                </a:lnSpc>
              </a:pPr>
              <a:r>
                <a:rPr lang="zh-CN" altLang="en-US" sz="2400" dirty="0"/>
                <a:t>    对应的类合为一类，</a:t>
              </a:r>
            </a:p>
            <a:p>
              <a:pPr>
                <a:lnSpc>
                  <a:spcPct val="130000"/>
                </a:lnSpc>
              </a:pPr>
              <a:r>
                <a:rPr lang="zh-CN" altLang="en-US" sz="2400" dirty="0"/>
                <a:t>          得</a:t>
              </a:r>
              <a:r>
                <a:rPr lang="en-US" altLang="zh-CN" sz="2400" b="1" i="1" dirty="0"/>
                <a:t>D</a:t>
              </a:r>
              <a:r>
                <a:rPr lang="en-US" altLang="zh-CN" sz="2400" dirty="0"/>
                <a:t>(2)</a:t>
              </a:r>
              <a:r>
                <a:rPr lang="zh-CN" altLang="en-US" sz="2400" dirty="0"/>
                <a:t>。</a:t>
              </a:r>
            </a:p>
          </p:txBody>
        </p:sp>
        <p:graphicFrame>
          <p:nvGraphicFramePr>
            <p:cNvPr id="38124" name="Object 232"/>
            <p:cNvGraphicFramePr>
              <a:graphicFrameLocks noChangeAspect="1"/>
            </p:cNvGraphicFramePr>
            <p:nvPr/>
          </p:nvGraphicFramePr>
          <p:xfrm>
            <a:off x="2058" y="2512"/>
            <a:ext cx="284" cy="261"/>
          </p:xfrm>
          <a:graphic>
            <a:graphicData uri="http://schemas.openxmlformats.org/presentationml/2006/ole">
              <mc:AlternateContent xmlns:mc="http://schemas.openxmlformats.org/markup-compatibility/2006">
                <mc:Choice xmlns:v="urn:schemas-microsoft-com:vml" Requires="v">
                  <p:oleObj spid="_x0000_s1258" name="公式" r:id="rId85" imgW="241091" imgH="215713" progId="Equation.3">
                    <p:embed/>
                  </p:oleObj>
                </mc:Choice>
                <mc:Fallback>
                  <p:oleObj name="公式" r:id="rId85" imgW="241091" imgH="215713" progId="Equation.3">
                    <p:embed/>
                    <p:pic>
                      <p:nvPicPr>
                        <p:cNvPr id="0" name="Object 232"/>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2058" y="2512"/>
                          <a:ext cx="284" cy="2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124140" name="Object 236"/>
          <p:cNvGraphicFramePr>
            <a:graphicFrameLocks noChangeAspect="1"/>
          </p:cNvGraphicFramePr>
          <p:nvPr/>
        </p:nvGraphicFramePr>
        <p:xfrm>
          <a:off x="5786438" y="4014788"/>
          <a:ext cx="719137" cy="352425"/>
        </p:xfrm>
        <a:graphic>
          <a:graphicData uri="http://schemas.openxmlformats.org/presentationml/2006/ole">
            <mc:AlternateContent xmlns:mc="http://schemas.openxmlformats.org/markup-compatibility/2006">
              <mc:Choice xmlns:v="urn:schemas-microsoft-com:vml" Requires="v">
                <p:oleObj spid="_x0000_s1259" name="公式" r:id="rId87" imgW="444114" imgH="215713" progId="Equation.3">
                  <p:embed/>
                </p:oleObj>
              </mc:Choice>
              <mc:Fallback>
                <p:oleObj name="公式" r:id="rId87" imgW="444114" imgH="215713" progId="Equation.3">
                  <p:embed/>
                  <p:pic>
                    <p:nvPicPr>
                      <p:cNvPr id="0" name="Object 236"/>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5786438" y="4014788"/>
                        <a:ext cx="7191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1" name="Object 237"/>
          <p:cNvGraphicFramePr>
            <a:graphicFrameLocks noChangeAspect="1"/>
          </p:cNvGraphicFramePr>
          <p:nvPr/>
        </p:nvGraphicFramePr>
        <p:xfrm>
          <a:off x="5065713" y="5057775"/>
          <a:ext cx="630237" cy="352425"/>
        </p:xfrm>
        <a:graphic>
          <a:graphicData uri="http://schemas.openxmlformats.org/presentationml/2006/ole">
            <mc:AlternateContent xmlns:mc="http://schemas.openxmlformats.org/markup-compatibility/2006">
              <mc:Choice xmlns:v="urn:schemas-microsoft-com:vml" Requires="v">
                <p:oleObj spid="_x0000_s1260" name="公式" r:id="rId89" imgW="406224" imgH="228501" progId="Equation.3">
                  <p:embed/>
                </p:oleObj>
              </mc:Choice>
              <mc:Fallback>
                <p:oleObj name="公式" r:id="rId89" imgW="406224" imgH="228501" progId="Equation.3">
                  <p:embed/>
                  <p:pic>
                    <p:nvPicPr>
                      <p:cNvPr id="0" name="Object 237"/>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5065713" y="5057775"/>
                        <a:ext cx="6302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2" name="Object 238"/>
          <p:cNvGraphicFramePr>
            <a:graphicFrameLocks noChangeAspect="1"/>
          </p:cNvGraphicFramePr>
          <p:nvPr/>
        </p:nvGraphicFramePr>
        <p:xfrm>
          <a:off x="5065713" y="5567363"/>
          <a:ext cx="630237" cy="338137"/>
        </p:xfrm>
        <a:graphic>
          <a:graphicData uri="http://schemas.openxmlformats.org/presentationml/2006/ole">
            <mc:AlternateContent xmlns:mc="http://schemas.openxmlformats.org/markup-compatibility/2006">
              <mc:Choice xmlns:v="urn:schemas-microsoft-com:vml" Requires="v">
                <p:oleObj spid="_x0000_s1261" name="公式" r:id="rId91" imgW="406048" imgH="215713" progId="Equation.3">
                  <p:embed/>
                </p:oleObj>
              </mc:Choice>
              <mc:Fallback>
                <p:oleObj name="公式" r:id="rId91" imgW="406048" imgH="215713" progId="Equation.3">
                  <p:embed/>
                  <p:pic>
                    <p:nvPicPr>
                      <p:cNvPr id="0" name="Object 238"/>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5065713" y="5567363"/>
                        <a:ext cx="6302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3" name="Object 239"/>
          <p:cNvGraphicFramePr>
            <a:graphicFrameLocks noChangeAspect="1"/>
          </p:cNvGraphicFramePr>
          <p:nvPr/>
        </p:nvGraphicFramePr>
        <p:xfrm>
          <a:off x="7947025" y="4014788"/>
          <a:ext cx="674688" cy="344487"/>
        </p:xfrm>
        <a:graphic>
          <a:graphicData uri="http://schemas.openxmlformats.org/presentationml/2006/ole">
            <mc:AlternateContent xmlns:mc="http://schemas.openxmlformats.org/markup-compatibility/2006">
              <mc:Choice xmlns:v="urn:schemas-microsoft-com:vml" Requires="v">
                <p:oleObj spid="_x0000_s1262" name="公式" r:id="rId93" imgW="444307" imgH="228501" progId="Equation.3">
                  <p:embed/>
                </p:oleObj>
              </mc:Choice>
              <mc:Fallback>
                <p:oleObj name="公式" r:id="rId93" imgW="444307" imgH="228501" progId="Equation.3">
                  <p:embed/>
                  <p:pic>
                    <p:nvPicPr>
                      <p:cNvPr id="0" name="Object 239"/>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7947025" y="4014788"/>
                        <a:ext cx="674688" cy="34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4" name="Object 240"/>
          <p:cNvGraphicFramePr>
            <a:graphicFrameLocks noChangeAspect="1"/>
          </p:cNvGraphicFramePr>
          <p:nvPr/>
        </p:nvGraphicFramePr>
        <p:xfrm>
          <a:off x="5067300" y="4510088"/>
          <a:ext cx="674688" cy="360362"/>
        </p:xfrm>
        <a:graphic>
          <a:graphicData uri="http://schemas.openxmlformats.org/presentationml/2006/ole">
            <mc:AlternateContent xmlns:mc="http://schemas.openxmlformats.org/markup-compatibility/2006">
              <mc:Choice xmlns:v="urn:schemas-microsoft-com:vml" Requires="v">
                <p:oleObj spid="_x0000_s1263" name="公式" r:id="rId95" imgW="444114" imgH="215713" progId="Equation.3">
                  <p:embed/>
                </p:oleObj>
              </mc:Choice>
              <mc:Fallback>
                <p:oleObj name="公式" r:id="rId95" imgW="444114" imgH="215713" progId="Equation.3">
                  <p:embed/>
                  <p:pic>
                    <p:nvPicPr>
                      <p:cNvPr id="0" name="Object 240"/>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5067300" y="4510088"/>
                        <a:ext cx="674688"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5" name="Object 241"/>
          <p:cNvGraphicFramePr>
            <a:graphicFrameLocks noChangeAspect="1"/>
          </p:cNvGraphicFramePr>
          <p:nvPr/>
        </p:nvGraphicFramePr>
        <p:xfrm>
          <a:off x="6551613" y="4014788"/>
          <a:ext cx="630237" cy="352425"/>
        </p:xfrm>
        <a:graphic>
          <a:graphicData uri="http://schemas.openxmlformats.org/presentationml/2006/ole">
            <mc:AlternateContent xmlns:mc="http://schemas.openxmlformats.org/markup-compatibility/2006">
              <mc:Choice xmlns:v="urn:schemas-microsoft-com:vml" Requires="v">
                <p:oleObj spid="_x0000_s1264" name="公式" r:id="rId97" imgW="406224" imgH="228501" progId="Equation.3">
                  <p:embed/>
                </p:oleObj>
              </mc:Choice>
              <mc:Fallback>
                <p:oleObj name="公式" r:id="rId97" imgW="406224" imgH="228501" progId="Equation.3">
                  <p:embed/>
                  <p:pic>
                    <p:nvPicPr>
                      <p:cNvPr id="0" name="Object 241"/>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6551613" y="4014788"/>
                        <a:ext cx="6302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6" name="Object 242"/>
          <p:cNvGraphicFramePr>
            <a:graphicFrameLocks noChangeAspect="1"/>
          </p:cNvGraphicFramePr>
          <p:nvPr/>
        </p:nvGraphicFramePr>
        <p:xfrm>
          <a:off x="5876925" y="5049838"/>
          <a:ext cx="404813" cy="388937"/>
        </p:xfrm>
        <a:graphic>
          <a:graphicData uri="http://schemas.openxmlformats.org/presentationml/2006/ole">
            <mc:AlternateContent xmlns:mc="http://schemas.openxmlformats.org/markup-compatibility/2006">
              <mc:Choice xmlns:v="urn:schemas-microsoft-com:vml" Requires="v">
                <p:oleObj spid="_x0000_s1265" name="公式" r:id="rId99" imgW="241300" imgH="228600" progId="Equation.3">
                  <p:embed/>
                </p:oleObj>
              </mc:Choice>
              <mc:Fallback>
                <p:oleObj name="公式" r:id="rId99" imgW="241300" imgH="228600" progId="Equation.3">
                  <p:embed/>
                  <p:pic>
                    <p:nvPicPr>
                      <p:cNvPr id="0" name="Object 24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76925" y="5049838"/>
                        <a:ext cx="404813"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7" name="Object 243"/>
          <p:cNvGraphicFramePr>
            <a:graphicFrameLocks noChangeAspect="1"/>
          </p:cNvGraphicFramePr>
          <p:nvPr/>
        </p:nvGraphicFramePr>
        <p:xfrm>
          <a:off x="7272338" y="4059238"/>
          <a:ext cx="585787" cy="312737"/>
        </p:xfrm>
        <a:graphic>
          <a:graphicData uri="http://schemas.openxmlformats.org/presentationml/2006/ole">
            <mc:AlternateContent xmlns:mc="http://schemas.openxmlformats.org/markup-compatibility/2006">
              <mc:Choice xmlns:v="urn:schemas-microsoft-com:vml" Requires="v">
                <p:oleObj spid="_x0000_s1266" name="公式" r:id="rId100" imgW="406048" imgH="215713" progId="Equation.3">
                  <p:embed/>
                </p:oleObj>
              </mc:Choice>
              <mc:Fallback>
                <p:oleObj name="公式" r:id="rId100" imgW="406048" imgH="215713" progId="Equation.3">
                  <p:embed/>
                  <p:pic>
                    <p:nvPicPr>
                      <p:cNvPr id="0" name="Object 243"/>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7272338" y="4059238"/>
                        <a:ext cx="585787"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8" name="Object 244"/>
          <p:cNvGraphicFramePr>
            <a:graphicFrameLocks noChangeAspect="1"/>
          </p:cNvGraphicFramePr>
          <p:nvPr/>
        </p:nvGraphicFramePr>
        <p:xfrm>
          <a:off x="5876925" y="5589588"/>
          <a:ext cx="404813" cy="404812"/>
        </p:xfrm>
        <a:graphic>
          <a:graphicData uri="http://schemas.openxmlformats.org/presentationml/2006/ole">
            <mc:AlternateContent xmlns:mc="http://schemas.openxmlformats.org/markup-compatibility/2006">
              <mc:Choice xmlns:v="urn:schemas-microsoft-com:vml" Requires="v">
                <p:oleObj spid="_x0000_s1267" name="公式" r:id="rId102" imgW="228600" imgH="228600" progId="Equation.3">
                  <p:embed/>
                </p:oleObj>
              </mc:Choice>
              <mc:Fallback>
                <p:oleObj name="公式" r:id="rId102" imgW="228600" imgH="228600" progId="Equation.3">
                  <p:embed/>
                  <p:pic>
                    <p:nvPicPr>
                      <p:cNvPr id="0" name="Object 24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876925" y="5589588"/>
                        <a:ext cx="4048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49" name="Object 245"/>
          <p:cNvGraphicFramePr>
            <a:graphicFrameLocks noChangeAspect="1"/>
          </p:cNvGraphicFramePr>
          <p:nvPr/>
        </p:nvGraphicFramePr>
        <p:xfrm>
          <a:off x="6596063" y="5600700"/>
          <a:ext cx="450850" cy="349250"/>
        </p:xfrm>
        <a:graphic>
          <a:graphicData uri="http://schemas.openxmlformats.org/presentationml/2006/ole">
            <mc:AlternateContent xmlns:mc="http://schemas.openxmlformats.org/markup-compatibility/2006">
              <mc:Choice xmlns:v="urn:schemas-microsoft-com:vml" Requires="v">
                <p:oleObj spid="_x0000_s1268" name="公式" r:id="rId103" imgW="291973" imgH="228501" progId="Equation.3">
                  <p:embed/>
                </p:oleObj>
              </mc:Choice>
              <mc:Fallback>
                <p:oleObj name="公式" r:id="rId103" imgW="291973" imgH="228501" progId="Equation.3">
                  <p:embed/>
                  <p:pic>
                    <p:nvPicPr>
                      <p:cNvPr id="0" name="Object 24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96063" y="5600700"/>
                        <a:ext cx="450850"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50" name="Object 246"/>
          <p:cNvGraphicFramePr>
            <a:graphicFrameLocks noChangeAspect="1"/>
          </p:cNvGraphicFramePr>
          <p:nvPr/>
        </p:nvGraphicFramePr>
        <p:xfrm>
          <a:off x="5065713" y="6078538"/>
          <a:ext cx="630237" cy="368300"/>
        </p:xfrm>
        <a:graphic>
          <a:graphicData uri="http://schemas.openxmlformats.org/presentationml/2006/ole">
            <mc:AlternateContent xmlns:mc="http://schemas.openxmlformats.org/markup-compatibility/2006">
              <mc:Choice xmlns:v="urn:schemas-microsoft-com:vml" Requires="v">
                <p:oleObj spid="_x0000_s1269" name="公式" r:id="rId104" imgW="444307" imgH="228501" progId="Equation.3">
                  <p:embed/>
                </p:oleObj>
              </mc:Choice>
              <mc:Fallback>
                <p:oleObj name="公式" r:id="rId104" imgW="444307" imgH="228501" progId="Equation.3">
                  <p:embed/>
                  <p:pic>
                    <p:nvPicPr>
                      <p:cNvPr id="0" name="Object 246"/>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5065713" y="6078538"/>
                        <a:ext cx="6302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51" name="Object 247"/>
          <p:cNvGraphicFramePr>
            <a:graphicFrameLocks noChangeAspect="1"/>
          </p:cNvGraphicFramePr>
          <p:nvPr/>
        </p:nvGraphicFramePr>
        <p:xfrm>
          <a:off x="5876925" y="6084888"/>
          <a:ext cx="450850" cy="360362"/>
        </p:xfrm>
        <a:graphic>
          <a:graphicData uri="http://schemas.openxmlformats.org/presentationml/2006/ole">
            <mc:AlternateContent xmlns:mc="http://schemas.openxmlformats.org/markup-compatibility/2006">
              <mc:Choice xmlns:v="urn:schemas-microsoft-com:vml" Requires="v">
                <p:oleObj spid="_x0000_s1270" name="公式" r:id="rId106" imgW="228600" imgH="228600" progId="Equation.3">
                  <p:embed/>
                </p:oleObj>
              </mc:Choice>
              <mc:Fallback>
                <p:oleObj name="公式" r:id="rId106" imgW="228600" imgH="228600" progId="Equation.3">
                  <p:embed/>
                  <p:pic>
                    <p:nvPicPr>
                      <p:cNvPr id="0" name="Object 24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876925" y="6084888"/>
                        <a:ext cx="45085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52" name="Object 248"/>
          <p:cNvGraphicFramePr>
            <a:graphicFrameLocks noChangeAspect="1"/>
          </p:cNvGraphicFramePr>
          <p:nvPr/>
        </p:nvGraphicFramePr>
        <p:xfrm>
          <a:off x="6686550" y="6084888"/>
          <a:ext cx="360363" cy="346075"/>
        </p:xfrm>
        <a:graphic>
          <a:graphicData uri="http://schemas.openxmlformats.org/presentationml/2006/ole">
            <mc:AlternateContent xmlns:mc="http://schemas.openxmlformats.org/markup-compatibility/2006">
              <mc:Choice xmlns:v="urn:schemas-microsoft-com:vml" Requires="v">
                <p:oleObj spid="_x0000_s1271" name="公式" r:id="rId107" imgW="241300" imgH="228600" progId="Equation.3">
                  <p:embed/>
                </p:oleObj>
              </mc:Choice>
              <mc:Fallback>
                <p:oleObj name="公式" r:id="rId107" imgW="241300" imgH="228600" progId="Equation.3">
                  <p:embed/>
                  <p:pic>
                    <p:nvPicPr>
                      <p:cNvPr id="0" name="Object 24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86550" y="6084888"/>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53" name="Object 249"/>
          <p:cNvGraphicFramePr>
            <a:graphicFrameLocks noChangeAspect="1"/>
          </p:cNvGraphicFramePr>
          <p:nvPr/>
        </p:nvGraphicFramePr>
        <p:xfrm>
          <a:off x="7361238" y="6099175"/>
          <a:ext cx="360362" cy="346075"/>
        </p:xfrm>
        <a:graphic>
          <a:graphicData uri="http://schemas.openxmlformats.org/presentationml/2006/ole">
            <mc:AlternateContent xmlns:mc="http://schemas.openxmlformats.org/markup-compatibility/2006">
              <mc:Choice xmlns:v="urn:schemas-microsoft-com:vml" Requires="v">
                <p:oleObj spid="_x0000_s1272" name="公式" r:id="rId108" imgW="241300" imgH="228600" progId="Equation.3">
                  <p:embed/>
                </p:oleObj>
              </mc:Choice>
              <mc:Fallback>
                <p:oleObj name="公式" r:id="rId108" imgW="241300" imgH="228600" progId="Equation.3">
                  <p:embed/>
                  <p:pic>
                    <p:nvPicPr>
                      <p:cNvPr id="0" name="Object 24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361238" y="6099175"/>
                        <a:ext cx="3603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154" name="Group 250"/>
          <p:cNvGraphicFramePr>
            <a:graphicFrameLocks noGrp="1"/>
          </p:cNvGraphicFramePr>
          <p:nvPr/>
        </p:nvGraphicFramePr>
        <p:xfrm>
          <a:off x="5021263" y="3924300"/>
          <a:ext cx="3671887" cy="2583205"/>
        </p:xfrm>
        <a:graphic>
          <a:graphicData uri="http://schemas.openxmlformats.org/drawingml/2006/table">
            <a:tbl>
              <a:tblPr/>
              <a:tblGrid>
                <a:gridCol w="757237">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tblGrid>
              <a:tr h="5165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4192" name="Line 288"/>
          <p:cNvSpPr>
            <a:spLocks noChangeShapeType="1"/>
          </p:cNvSpPr>
          <p:nvPr/>
        </p:nvSpPr>
        <p:spPr bwMode="auto">
          <a:xfrm flipV="1">
            <a:off x="1285875" y="2303463"/>
            <a:ext cx="80962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196" name="Freeform 292"/>
          <p:cNvSpPr>
            <a:spLocks/>
          </p:cNvSpPr>
          <p:nvPr/>
        </p:nvSpPr>
        <p:spPr bwMode="auto">
          <a:xfrm rot="-361801">
            <a:off x="1736725" y="1449388"/>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197" name="Freeform 293"/>
          <p:cNvSpPr>
            <a:spLocks/>
          </p:cNvSpPr>
          <p:nvPr/>
        </p:nvSpPr>
        <p:spPr bwMode="auto">
          <a:xfrm rot="-313385">
            <a:off x="1736725" y="1898650"/>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198" name="Freeform 294"/>
          <p:cNvSpPr>
            <a:spLocks/>
          </p:cNvSpPr>
          <p:nvPr/>
        </p:nvSpPr>
        <p:spPr bwMode="auto">
          <a:xfrm rot="-192723">
            <a:off x="1646238" y="2349500"/>
            <a:ext cx="414020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199" name="Freeform 295"/>
          <p:cNvSpPr>
            <a:spLocks/>
          </p:cNvSpPr>
          <p:nvPr/>
        </p:nvSpPr>
        <p:spPr bwMode="auto">
          <a:xfrm rot="-193615">
            <a:off x="1736725" y="2798763"/>
            <a:ext cx="4184650" cy="450850"/>
          </a:xfrm>
          <a:custGeom>
            <a:avLst/>
            <a:gdLst>
              <a:gd name="T0" fmla="*/ 0 w 2296"/>
              <a:gd name="T1" fmla="*/ 2147483647 h 363"/>
              <a:gd name="T2" fmla="*/ 2147483647 w 2296"/>
              <a:gd name="T3" fmla="*/ 2147483647 h 363"/>
              <a:gd name="T4" fmla="*/ 2147483647 w 2296"/>
              <a:gd name="T5" fmla="*/ 2147483647 h 363"/>
              <a:gd name="T6" fmla="*/ 2147483647 w 2296"/>
              <a:gd name="T7" fmla="*/ 2147483647 h 363"/>
              <a:gd name="T8" fmla="*/ 2147483647 w 2296"/>
              <a:gd name="T9" fmla="*/ 2147483647 h 363"/>
              <a:gd name="T10" fmla="*/ 2147483647 w 2296"/>
              <a:gd name="T11" fmla="*/ 2147483647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6" h="363">
                <a:moveTo>
                  <a:pt x="0" y="282"/>
                </a:moveTo>
                <a:cubicBezTo>
                  <a:pt x="64" y="250"/>
                  <a:pt x="211" y="136"/>
                  <a:pt x="386" y="89"/>
                </a:cubicBezTo>
                <a:cubicBezTo>
                  <a:pt x="561" y="42"/>
                  <a:pt x="843" y="2"/>
                  <a:pt x="1050" y="1"/>
                </a:cubicBezTo>
                <a:cubicBezTo>
                  <a:pt x="1257" y="0"/>
                  <a:pt x="1454" y="41"/>
                  <a:pt x="1626" y="81"/>
                </a:cubicBezTo>
                <a:cubicBezTo>
                  <a:pt x="1798" y="121"/>
                  <a:pt x="1970" y="194"/>
                  <a:pt x="2082" y="241"/>
                </a:cubicBezTo>
                <a:cubicBezTo>
                  <a:pt x="2194" y="288"/>
                  <a:pt x="2252" y="338"/>
                  <a:pt x="2296" y="363"/>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0" name="Line 296"/>
          <p:cNvSpPr>
            <a:spLocks noChangeShapeType="1"/>
          </p:cNvSpPr>
          <p:nvPr/>
        </p:nvSpPr>
        <p:spPr bwMode="auto">
          <a:xfrm flipV="1">
            <a:off x="1241425" y="2754313"/>
            <a:ext cx="80962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1" name="Line 297"/>
          <p:cNvSpPr>
            <a:spLocks noChangeShapeType="1"/>
          </p:cNvSpPr>
          <p:nvPr/>
        </p:nvSpPr>
        <p:spPr bwMode="auto">
          <a:xfrm flipV="1">
            <a:off x="1241425" y="3159125"/>
            <a:ext cx="80962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2" name="Line 298"/>
          <p:cNvSpPr>
            <a:spLocks noChangeShapeType="1"/>
          </p:cNvSpPr>
          <p:nvPr/>
        </p:nvSpPr>
        <p:spPr bwMode="auto">
          <a:xfrm flipV="1">
            <a:off x="1285875" y="3608388"/>
            <a:ext cx="80962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4" name="Rectangle 300"/>
          <p:cNvSpPr>
            <a:spLocks noChangeArrowheads="1"/>
          </p:cNvSpPr>
          <p:nvPr/>
        </p:nvSpPr>
        <p:spPr bwMode="auto">
          <a:xfrm>
            <a:off x="7272338" y="3024188"/>
            <a:ext cx="5397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1">
            <a:spAutoFit/>
          </a:bodyPr>
          <a:lstStyle/>
          <a:p>
            <a:pPr indent="304800">
              <a:lnSpc>
                <a:spcPct val="130000"/>
              </a:lnSpc>
            </a:pPr>
            <a:r>
              <a:rPr lang="zh-CN" altLang="en-US" sz="2000" b="1">
                <a:solidFill>
                  <a:srgbClr val="FF0000"/>
                </a:solidFill>
              </a:rPr>
              <a:t>＊</a:t>
            </a:r>
          </a:p>
        </p:txBody>
      </p:sp>
      <p:sp>
        <p:nvSpPr>
          <p:cNvPr id="124205" name="Line 301"/>
          <p:cNvSpPr>
            <a:spLocks noChangeShapeType="1"/>
          </p:cNvSpPr>
          <p:nvPr/>
        </p:nvSpPr>
        <p:spPr bwMode="auto">
          <a:xfrm flipH="1">
            <a:off x="6146800" y="2843213"/>
            <a:ext cx="0" cy="585787"/>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6" name="Freeform 302"/>
          <p:cNvSpPr>
            <a:spLocks/>
          </p:cNvSpPr>
          <p:nvPr/>
        </p:nvSpPr>
        <p:spPr bwMode="auto">
          <a:xfrm rot="-455936">
            <a:off x="6146800" y="3182938"/>
            <a:ext cx="454025" cy="3014662"/>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7" name="Freeform 303"/>
          <p:cNvSpPr>
            <a:spLocks/>
          </p:cNvSpPr>
          <p:nvPr/>
        </p:nvSpPr>
        <p:spPr bwMode="auto">
          <a:xfrm rot="-455936">
            <a:off x="6821488" y="3068638"/>
            <a:ext cx="454025" cy="3152775"/>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8" name="Freeform 304"/>
          <p:cNvSpPr>
            <a:spLocks/>
          </p:cNvSpPr>
          <p:nvPr/>
        </p:nvSpPr>
        <p:spPr bwMode="auto">
          <a:xfrm rot="-505756">
            <a:off x="7489825" y="3024188"/>
            <a:ext cx="454025" cy="3195637"/>
          </a:xfrm>
          <a:custGeom>
            <a:avLst/>
            <a:gdLst>
              <a:gd name="T0" fmla="*/ 2147483647 w 365"/>
              <a:gd name="T1" fmla="*/ 0 h 2070"/>
              <a:gd name="T2" fmla="*/ 2147483647 w 365"/>
              <a:gd name="T3" fmla="*/ 2147483647 h 2070"/>
              <a:gd name="T4" fmla="*/ 2147483647 w 365"/>
              <a:gd name="T5" fmla="*/ 2147483647 h 2070"/>
              <a:gd name="T6" fmla="*/ 2147483647 w 365"/>
              <a:gd name="T7" fmla="*/ 2147483647 h 2070"/>
              <a:gd name="T8" fmla="*/ 0 w 365"/>
              <a:gd name="T9" fmla="*/ 2147483647 h 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070">
                <a:moveTo>
                  <a:pt x="199" y="0"/>
                </a:moveTo>
                <a:cubicBezTo>
                  <a:pt x="224" y="104"/>
                  <a:pt x="329" y="405"/>
                  <a:pt x="347" y="627"/>
                </a:cubicBezTo>
                <a:cubicBezTo>
                  <a:pt x="365" y="849"/>
                  <a:pt x="336" y="1142"/>
                  <a:pt x="307" y="1331"/>
                </a:cubicBezTo>
                <a:cubicBezTo>
                  <a:pt x="278" y="1520"/>
                  <a:pt x="222" y="1640"/>
                  <a:pt x="171" y="1763"/>
                </a:cubicBezTo>
                <a:cubicBezTo>
                  <a:pt x="120" y="1886"/>
                  <a:pt x="36" y="2006"/>
                  <a:pt x="0" y="2070"/>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09" name="Line 305"/>
          <p:cNvSpPr>
            <a:spLocks noChangeShapeType="1"/>
          </p:cNvSpPr>
          <p:nvPr/>
        </p:nvSpPr>
        <p:spPr bwMode="auto">
          <a:xfrm flipH="1">
            <a:off x="6777038" y="2843213"/>
            <a:ext cx="0" cy="585787"/>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124210" name="Line 306"/>
          <p:cNvSpPr>
            <a:spLocks noChangeShapeType="1"/>
          </p:cNvSpPr>
          <p:nvPr/>
        </p:nvSpPr>
        <p:spPr bwMode="auto">
          <a:xfrm flipH="1">
            <a:off x="7407275" y="2843213"/>
            <a:ext cx="0" cy="585787"/>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23970"/>
                                        </p:tgtEl>
                                        <p:attrNameLst>
                                          <p:attrName>style.visibility</p:attrName>
                                        </p:attrNameLst>
                                      </p:cBhvr>
                                      <p:to>
                                        <p:strVal val="visible"/>
                                      </p:to>
                                    </p:set>
                                    <p:animEffect transition="in" filter="fade">
                                      <p:cBhvr>
                                        <p:cTn id="7" dur="500"/>
                                        <p:tgtEl>
                                          <p:spTgt spid="123970"/>
                                        </p:tgtEl>
                                      </p:cBhvr>
                                    </p:animEffect>
                                  </p:childTnLst>
                                </p:cTn>
                              </p:par>
                              <p:par>
                                <p:cTn id="8" presetID="10" presetClass="entr" presetSubtype="0" fill="hold" nodeType="withEffect">
                                  <p:stCondLst>
                                    <p:cond delay="0"/>
                                  </p:stCondLst>
                                  <p:childTnLst>
                                    <p:set>
                                      <p:cBhvr>
                                        <p:cTn id="9" dur="1" fill="hold">
                                          <p:stCondLst>
                                            <p:cond delay="0"/>
                                          </p:stCondLst>
                                        </p:cTn>
                                        <p:tgtEl>
                                          <p:spTgt spid="123971"/>
                                        </p:tgtEl>
                                        <p:attrNameLst>
                                          <p:attrName>style.visibility</p:attrName>
                                        </p:attrNameLst>
                                      </p:cBhvr>
                                      <p:to>
                                        <p:strVal val="visible"/>
                                      </p:to>
                                    </p:set>
                                    <p:animEffect transition="in" filter="fade">
                                      <p:cBhvr>
                                        <p:cTn id="10" dur="500"/>
                                        <p:tgtEl>
                                          <p:spTgt spid="123971"/>
                                        </p:tgtEl>
                                      </p:cBhvr>
                                    </p:animEffect>
                                  </p:childTnLst>
                                </p:cTn>
                              </p:par>
                              <p:par>
                                <p:cTn id="11" presetID="10" presetClass="entr" presetSubtype="0" fill="hold" nodeType="withEffect">
                                  <p:stCondLst>
                                    <p:cond delay="0"/>
                                  </p:stCondLst>
                                  <p:childTnLst>
                                    <p:set>
                                      <p:cBhvr>
                                        <p:cTn id="12" dur="1" fill="hold">
                                          <p:stCondLst>
                                            <p:cond delay="0"/>
                                          </p:stCondLst>
                                        </p:cTn>
                                        <p:tgtEl>
                                          <p:spTgt spid="123972"/>
                                        </p:tgtEl>
                                        <p:attrNameLst>
                                          <p:attrName>style.visibility</p:attrName>
                                        </p:attrNameLst>
                                      </p:cBhvr>
                                      <p:to>
                                        <p:strVal val="visible"/>
                                      </p:to>
                                    </p:set>
                                    <p:animEffect transition="in" filter="fade">
                                      <p:cBhvr>
                                        <p:cTn id="13" dur="500"/>
                                        <p:tgtEl>
                                          <p:spTgt spid="123972"/>
                                        </p:tgtEl>
                                      </p:cBhvr>
                                    </p:animEffect>
                                  </p:childTnLst>
                                </p:cTn>
                              </p:par>
                              <p:par>
                                <p:cTn id="14" presetID="10" presetClass="entr" presetSubtype="0" fill="hold" nodeType="withEffect">
                                  <p:stCondLst>
                                    <p:cond delay="0"/>
                                  </p:stCondLst>
                                  <p:childTnLst>
                                    <p:set>
                                      <p:cBhvr>
                                        <p:cTn id="15" dur="1" fill="hold">
                                          <p:stCondLst>
                                            <p:cond delay="0"/>
                                          </p:stCondLst>
                                        </p:cTn>
                                        <p:tgtEl>
                                          <p:spTgt spid="123973"/>
                                        </p:tgtEl>
                                        <p:attrNameLst>
                                          <p:attrName>style.visibility</p:attrName>
                                        </p:attrNameLst>
                                      </p:cBhvr>
                                      <p:to>
                                        <p:strVal val="visible"/>
                                      </p:to>
                                    </p:set>
                                    <p:animEffect transition="in" filter="fade">
                                      <p:cBhvr>
                                        <p:cTn id="16" dur="500"/>
                                        <p:tgtEl>
                                          <p:spTgt spid="123973"/>
                                        </p:tgtEl>
                                      </p:cBhvr>
                                    </p:animEffect>
                                  </p:childTnLst>
                                </p:cTn>
                              </p:par>
                              <p:par>
                                <p:cTn id="17" presetID="10" presetClass="entr" presetSubtype="0" fill="hold" nodeType="withEffect">
                                  <p:stCondLst>
                                    <p:cond delay="0"/>
                                  </p:stCondLst>
                                  <p:childTnLst>
                                    <p:set>
                                      <p:cBhvr>
                                        <p:cTn id="18" dur="1" fill="hold">
                                          <p:stCondLst>
                                            <p:cond delay="0"/>
                                          </p:stCondLst>
                                        </p:cTn>
                                        <p:tgtEl>
                                          <p:spTgt spid="123974"/>
                                        </p:tgtEl>
                                        <p:attrNameLst>
                                          <p:attrName>style.visibility</p:attrName>
                                        </p:attrNameLst>
                                      </p:cBhvr>
                                      <p:to>
                                        <p:strVal val="visible"/>
                                      </p:to>
                                    </p:set>
                                    <p:animEffect transition="in" filter="fade">
                                      <p:cBhvr>
                                        <p:cTn id="19" dur="500"/>
                                        <p:tgtEl>
                                          <p:spTgt spid="123974"/>
                                        </p:tgtEl>
                                      </p:cBhvr>
                                    </p:animEffect>
                                  </p:childTnLst>
                                </p:cTn>
                              </p:par>
                              <p:par>
                                <p:cTn id="20" presetID="10" presetClass="entr" presetSubtype="0" fill="hold" nodeType="withEffect">
                                  <p:stCondLst>
                                    <p:cond delay="0"/>
                                  </p:stCondLst>
                                  <p:childTnLst>
                                    <p:set>
                                      <p:cBhvr>
                                        <p:cTn id="21" dur="1" fill="hold">
                                          <p:stCondLst>
                                            <p:cond delay="0"/>
                                          </p:stCondLst>
                                        </p:cTn>
                                        <p:tgtEl>
                                          <p:spTgt spid="123975"/>
                                        </p:tgtEl>
                                        <p:attrNameLst>
                                          <p:attrName>style.visibility</p:attrName>
                                        </p:attrNameLst>
                                      </p:cBhvr>
                                      <p:to>
                                        <p:strVal val="visible"/>
                                      </p:to>
                                    </p:set>
                                    <p:animEffect transition="in" filter="fade">
                                      <p:cBhvr>
                                        <p:cTn id="22" dur="500"/>
                                        <p:tgtEl>
                                          <p:spTgt spid="123975"/>
                                        </p:tgtEl>
                                      </p:cBhvr>
                                    </p:animEffect>
                                  </p:childTnLst>
                                </p:cTn>
                              </p:par>
                              <p:par>
                                <p:cTn id="23" presetID="10" presetClass="entr" presetSubtype="0" fill="hold" nodeType="withEffect">
                                  <p:stCondLst>
                                    <p:cond delay="0"/>
                                  </p:stCondLst>
                                  <p:childTnLst>
                                    <p:set>
                                      <p:cBhvr>
                                        <p:cTn id="24" dur="1" fill="hold">
                                          <p:stCondLst>
                                            <p:cond delay="0"/>
                                          </p:stCondLst>
                                        </p:cTn>
                                        <p:tgtEl>
                                          <p:spTgt spid="123976"/>
                                        </p:tgtEl>
                                        <p:attrNameLst>
                                          <p:attrName>style.visibility</p:attrName>
                                        </p:attrNameLst>
                                      </p:cBhvr>
                                      <p:to>
                                        <p:strVal val="visible"/>
                                      </p:to>
                                    </p:set>
                                    <p:animEffect transition="in" filter="fade">
                                      <p:cBhvr>
                                        <p:cTn id="25" dur="500"/>
                                        <p:tgtEl>
                                          <p:spTgt spid="123976"/>
                                        </p:tgtEl>
                                      </p:cBhvr>
                                    </p:animEffect>
                                  </p:childTnLst>
                                </p:cTn>
                              </p:par>
                              <p:par>
                                <p:cTn id="26" presetID="10" presetClass="entr" presetSubtype="0" fill="hold" nodeType="withEffect">
                                  <p:stCondLst>
                                    <p:cond delay="0"/>
                                  </p:stCondLst>
                                  <p:childTnLst>
                                    <p:set>
                                      <p:cBhvr>
                                        <p:cTn id="27" dur="1" fill="hold">
                                          <p:stCondLst>
                                            <p:cond delay="0"/>
                                          </p:stCondLst>
                                        </p:cTn>
                                        <p:tgtEl>
                                          <p:spTgt spid="123977"/>
                                        </p:tgtEl>
                                        <p:attrNameLst>
                                          <p:attrName>style.visibility</p:attrName>
                                        </p:attrNameLst>
                                      </p:cBhvr>
                                      <p:to>
                                        <p:strVal val="visible"/>
                                      </p:to>
                                    </p:set>
                                    <p:animEffect transition="in" filter="fade">
                                      <p:cBhvr>
                                        <p:cTn id="28" dur="500"/>
                                        <p:tgtEl>
                                          <p:spTgt spid="123977"/>
                                        </p:tgtEl>
                                      </p:cBhvr>
                                    </p:animEffect>
                                  </p:childTnLst>
                                </p:cTn>
                              </p:par>
                              <p:par>
                                <p:cTn id="29" presetID="10" presetClass="entr" presetSubtype="0" fill="hold" nodeType="withEffect">
                                  <p:stCondLst>
                                    <p:cond delay="0"/>
                                  </p:stCondLst>
                                  <p:childTnLst>
                                    <p:set>
                                      <p:cBhvr>
                                        <p:cTn id="30" dur="1" fill="hold">
                                          <p:stCondLst>
                                            <p:cond delay="0"/>
                                          </p:stCondLst>
                                        </p:cTn>
                                        <p:tgtEl>
                                          <p:spTgt spid="123978"/>
                                        </p:tgtEl>
                                        <p:attrNameLst>
                                          <p:attrName>style.visibility</p:attrName>
                                        </p:attrNameLst>
                                      </p:cBhvr>
                                      <p:to>
                                        <p:strVal val="visible"/>
                                      </p:to>
                                    </p:set>
                                    <p:animEffect transition="in" filter="fade">
                                      <p:cBhvr>
                                        <p:cTn id="31" dur="500"/>
                                        <p:tgtEl>
                                          <p:spTgt spid="123978"/>
                                        </p:tgtEl>
                                      </p:cBhvr>
                                    </p:animEffect>
                                  </p:childTnLst>
                                </p:cTn>
                              </p:par>
                              <p:par>
                                <p:cTn id="32" presetID="10" presetClass="entr" presetSubtype="0" fill="hold" nodeType="withEffect">
                                  <p:stCondLst>
                                    <p:cond delay="0"/>
                                  </p:stCondLst>
                                  <p:childTnLst>
                                    <p:set>
                                      <p:cBhvr>
                                        <p:cTn id="33" dur="1" fill="hold">
                                          <p:stCondLst>
                                            <p:cond delay="0"/>
                                          </p:stCondLst>
                                        </p:cTn>
                                        <p:tgtEl>
                                          <p:spTgt spid="123979"/>
                                        </p:tgtEl>
                                        <p:attrNameLst>
                                          <p:attrName>style.visibility</p:attrName>
                                        </p:attrNameLst>
                                      </p:cBhvr>
                                      <p:to>
                                        <p:strVal val="visible"/>
                                      </p:to>
                                    </p:set>
                                    <p:animEffect transition="in" filter="fade">
                                      <p:cBhvr>
                                        <p:cTn id="34" dur="500"/>
                                        <p:tgtEl>
                                          <p:spTgt spid="123979"/>
                                        </p:tgtEl>
                                      </p:cBhvr>
                                    </p:animEffect>
                                  </p:childTnLst>
                                </p:cTn>
                              </p:par>
                              <p:par>
                                <p:cTn id="35" presetID="10" presetClass="entr" presetSubtype="0" fill="hold" nodeType="withEffect">
                                  <p:stCondLst>
                                    <p:cond delay="0"/>
                                  </p:stCondLst>
                                  <p:childTnLst>
                                    <p:set>
                                      <p:cBhvr>
                                        <p:cTn id="36" dur="1" fill="hold">
                                          <p:stCondLst>
                                            <p:cond delay="0"/>
                                          </p:stCondLst>
                                        </p:cTn>
                                        <p:tgtEl>
                                          <p:spTgt spid="123980"/>
                                        </p:tgtEl>
                                        <p:attrNameLst>
                                          <p:attrName>style.visibility</p:attrName>
                                        </p:attrNameLst>
                                      </p:cBhvr>
                                      <p:to>
                                        <p:strVal val="visible"/>
                                      </p:to>
                                    </p:set>
                                    <p:animEffect transition="in" filter="fade">
                                      <p:cBhvr>
                                        <p:cTn id="37" dur="500"/>
                                        <p:tgtEl>
                                          <p:spTgt spid="123980"/>
                                        </p:tgtEl>
                                      </p:cBhvr>
                                    </p:animEffect>
                                  </p:childTnLst>
                                </p:cTn>
                              </p:par>
                              <p:par>
                                <p:cTn id="38" presetID="10" presetClass="entr" presetSubtype="0" fill="hold" nodeType="withEffect">
                                  <p:stCondLst>
                                    <p:cond delay="0"/>
                                  </p:stCondLst>
                                  <p:childTnLst>
                                    <p:set>
                                      <p:cBhvr>
                                        <p:cTn id="39" dur="1" fill="hold">
                                          <p:stCondLst>
                                            <p:cond delay="0"/>
                                          </p:stCondLst>
                                        </p:cTn>
                                        <p:tgtEl>
                                          <p:spTgt spid="123981"/>
                                        </p:tgtEl>
                                        <p:attrNameLst>
                                          <p:attrName>style.visibility</p:attrName>
                                        </p:attrNameLst>
                                      </p:cBhvr>
                                      <p:to>
                                        <p:strVal val="visible"/>
                                      </p:to>
                                    </p:set>
                                    <p:animEffect transition="in" filter="fade">
                                      <p:cBhvr>
                                        <p:cTn id="40" dur="500"/>
                                        <p:tgtEl>
                                          <p:spTgt spid="123981"/>
                                        </p:tgtEl>
                                      </p:cBhvr>
                                    </p:animEffect>
                                  </p:childTnLst>
                                </p:cTn>
                              </p:par>
                              <p:par>
                                <p:cTn id="41" presetID="10" presetClass="entr" presetSubtype="0" fill="hold" nodeType="withEffect">
                                  <p:stCondLst>
                                    <p:cond delay="0"/>
                                  </p:stCondLst>
                                  <p:childTnLst>
                                    <p:set>
                                      <p:cBhvr>
                                        <p:cTn id="42" dur="1" fill="hold">
                                          <p:stCondLst>
                                            <p:cond delay="0"/>
                                          </p:stCondLst>
                                        </p:cTn>
                                        <p:tgtEl>
                                          <p:spTgt spid="123982"/>
                                        </p:tgtEl>
                                        <p:attrNameLst>
                                          <p:attrName>style.visibility</p:attrName>
                                        </p:attrNameLst>
                                      </p:cBhvr>
                                      <p:to>
                                        <p:strVal val="visible"/>
                                      </p:to>
                                    </p:set>
                                    <p:animEffect transition="in" filter="fade">
                                      <p:cBhvr>
                                        <p:cTn id="43" dur="500"/>
                                        <p:tgtEl>
                                          <p:spTgt spid="123982"/>
                                        </p:tgtEl>
                                      </p:cBhvr>
                                    </p:animEffect>
                                  </p:childTnLst>
                                </p:cTn>
                              </p:par>
                              <p:par>
                                <p:cTn id="44" presetID="10" presetClass="entr" presetSubtype="0" fill="hold" nodeType="withEffect">
                                  <p:stCondLst>
                                    <p:cond delay="0"/>
                                  </p:stCondLst>
                                  <p:childTnLst>
                                    <p:set>
                                      <p:cBhvr>
                                        <p:cTn id="45" dur="1" fill="hold">
                                          <p:stCondLst>
                                            <p:cond delay="0"/>
                                          </p:stCondLst>
                                        </p:cTn>
                                        <p:tgtEl>
                                          <p:spTgt spid="123983"/>
                                        </p:tgtEl>
                                        <p:attrNameLst>
                                          <p:attrName>style.visibility</p:attrName>
                                        </p:attrNameLst>
                                      </p:cBhvr>
                                      <p:to>
                                        <p:strVal val="visible"/>
                                      </p:to>
                                    </p:set>
                                    <p:animEffect transition="in" filter="fade">
                                      <p:cBhvr>
                                        <p:cTn id="46" dur="500"/>
                                        <p:tgtEl>
                                          <p:spTgt spid="123983"/>
                                        </p:tgtEl>
                                      </p:cBhvr>
                                    </p:animEffect>
                                  </p:childTnLst>
                                </p:cTn>
                              </p:par>
                              <p:par>
                                <p:cTn id="47" presetID="10" presetClass="entr" presetSubtype="0" fill="hold" nodeType="withEffect">
                                  <p:stCondLst>
                                    <p:cond delay="0"/>
                                  </p:stCondLst>
                                  <p:childTnLst>
                                    <p:set>
                                      <p:cBhvr>
                                        <p:cTn id="48" dur="1" fill="hold">
                                          <p:stCondLst>
                                            <p:cond delay="0"/>
                                          </p:stCondLst>
                                        </p:cTn>
                                        <p:tgtEl>
                                          <p:spTgt spid="123984"/>
                                        </p:tgtEl>
                                        <p:attrNameLst>
                                          <p:attrName>style.visibility</p:attrName>
                                        </p:attrNameLst>
                                      </p:cBhvr>
                                      <p:to>
                                        <p:strVal val="visible"/>
                                      </p:to>
                                    </p:set>
                                    <p:animEffect transition="in" filter="fade">
                                      <p:cBhvr>
                                        <p:cTn id="49" dur="500"/>
                                        <p:tgtEl>
                                          <p:spTgt spid="123984"/>
                                        </p:tgtEl>
                                      </p:cBhvr>
                                    </p:animEffect>
                                  </p:childTnLst>
                                </p:cTn>
                              </p:par>
                              <p:par>
                                <p:cTn id="50" presetID="10" presetClass="entr" presetSubtype="0" fill="hold" nodeType="withEffect">
                                  <p:stCondLst>
                                    <p:cond delay="0"/>
                                  </p:stCondLst>
                                  <p:childTnLst>
                                    <p:set>
                                      <p:cBhvr>
                                        <p:cTn id="51" dur="1" fill="hold">
                                          <p:stCondLst>
                                            <p:cond delay="0"/>
                                          </p:stCondLst>
                                        </p:cTn>
                                        <p:tgtEl>
                                          <p:spTgt spid="123985"/>
                                        </p:tgtEl>
                                        <p:attrNameLst>
                                          <p:attrName>style.visibility</p:attrName>
                                        </p:attrNameLst>
                                      </p:cBhvr>
                                      <p:to>
                                        <p:strVal val="visible"/>
                                      </p:to>
                                    </p:set>
                                    <p:animEffect transition="in" filter="fade">
                                      <p:cBhvr>
                                        <p:cTn id="52" dur="500"/>
                                        <p:tgtEl>
                                          <p:spTgt spid="123985"/>
                                        </p:tgtEl>
                                      </p:cBhvr>
                                    </p:animEffect>
                                  </p:childTnLst>
                                </p:cTn>
                              </p:par>
                              <p:par>
                                <p:cTn id="53" presetID="10" presetClass="entr" presetSubtype="0" fill="hold" nodeType="withEffect">
                                  <p:stCondLst>
                                    <p:cond delay="0"/>
                                  </p:stCondLst>
                                  <p:childTnLst>
                                    <p:set>
                                      <p:cBhvr>
                                        <p:cTn id="54" dur="1" fill="hold">
                                          <p:stCondLst>
                                            <p:cond delay="0"/>
                                          </p:stCondLst>
                                        </p:cTn>
                                        <p:tgtEl>
                                          <p:spTgt spid="123986"/>
                                        </p:tgtEl>
                                        <p:attrNameLst>
                                          <p:attrName>style.visibility</p:attrName>
                                        </p:attrNameLst>
                                      </p:cBhvr>
                                      <p:to>
                                        <p:strVal val="visible"/>
                                      </p:to>
                                    </p:set>
                                    <p:animEffect transition="in" filter="fade">
                                      <p:cBhvr>
                                        <p:cTn id="55" dur="500"/>
                                        <p:tgtEl>
                                          <p:spTgt spid="123986"/>
                                        </p:tgtEl>
                                      </p:cBhvr>
                                    </p:animEffect>
                                  </p:childTnLst>
                                </p:cTn>
                              </p:par>
                              <p:par>
                                <p:cTn id="56" presetID="10" presetClass="entr" presetSubtype="0" fill="hold" nodeType="withEffect">
                                  <p:stCondLst>
                                    <p:cond delay="0"/>
                                  </p:stCondLst>
                                  <p:childTnLst>
                                    <p:set>
                                      <p:cBhvr>
                                        <p:cTn id="57" dur="1" fill="hold">
                                          <p:stCondLst>
                                            <p:cond delay="0"/>
                                          </p:stCondLst>
                                        </p:cTn>
                                        <p:tgtEl>
                                          <p:spTgt spid="123987"/>
                                        </p:tgtEl>
                                        <p:attrNameLst>
                                          <p:attrName>style.visibility</p:attrName>
                                        </p:attrNameLst>
                                      </p:cBhvr>
                                      <p:to>
                                        <p:strVal val="visible"/>
                                      </p:to>
                                    </p:set>
                                    <p:animEffect transition="in" filter="fade">
                                      <p:cBhvr>
                                        <p:cTn id="58" dur="500"/>
                                        <p:tgtEl>
                                          <p:spTgt spid="123987"/>
                                        </p:tgtEl>
                                      </p:cBhvr>
                                    </p:animEffect>
                                  </p:childTnLst>
                                </p:cTn>
                              </p:par>
                              <p:par>
                                <p:cTn id="59" presetID="10" presetClass="entr" presetSubtype="0" fill="hold" nodeType="withEffect">
                                  <p:stCondLst>
                                    <p:cond delay="0"/>
                                  </p:stCondLst>
                                  <p:childTnLst>
                                    <p:set>
                                      <p:cBhvr>
                                        <p:cTn id="60" dur="1" fill="hold">
                                          <p:stCondLst>
                                            <p:cond delay="0"/>
                                          </p:stCondLst>
                                        </p:cTn>
                                        <p:tgtEl>
                                          <p:spTgt spid="123988"/>
                                        </p:tgtEl>
                                        <p:attrNameLst>
                                          <p:attrName>style.visibility</p:attrName>
                                        </p:attrNameLst>
                                      </p:cBhvr>
                                      <p:to>
                                        <p:strVal val="visible"/>
                                      </p:to>
                                    </p:set>
                                    <p:animEffect transition="in" filter="fade">
                                      <p:cBhvr>
                                        <p:cTn id="61" dur="500"/>
                                        <p:tgtEl>
                                          <p:spTgt spid="123988"/>
                                        </p:tgtEl>
                                      </p:cBhvr>
                                    </p:animEffect>
                                  </p:childTnLst>
                                </p:cTn>
                              </p:par>
                              <p:par>
                                <p:cTn id="62" presetID="10" presetClass="entr" presetSubtype="0" fill="hold" nodeType="withEffect">
                                  <p:stCondLst>
                                    <p:cond delay="0"/>
                                  </p:stCondLst>
                                  <p:childTnLst>
                                    <p:set>
                                      <p:cBhvr>
                                        <p:cTn id="63" dur="1" fill="hold">
                                          <p:stCondLst>
                                            <p:cond delay="0"/>
                                          </p:stCondLst>
                                        </p:cTn>
                                        <p:tgtEl>
                                          <p:spTgt spid="123989"/>
                                        </p:tgtEl>
                                        <p:attrNameLst>
                                          <p:attrName>style.visibility</p:attrName>
                                        </p:attrNameLst>
                                      </p:cBhvr>
                                      <p:to>
                                        <p:strVal val="visible"/>
                                      </p:to>
                                    </p:set>
                                    <p:animEffect transition="in" filter="fade">
                                      <p:cBhvr>
                                        <p:cTn id="64" dur="500"/>
                                        <p:tgtEl>
                                          <p:spTgt spid="123989"/>
                                        </p:tgtEl>
                                      </p:cBhvr>
                                    </p:animEffect>
                                  </p:childTnLst>
                                </p:cTn>
                              </p:par>
                              <p:par>
                                <p:cTn id="65" presetID="10" presetClass="entr" presetSubtype="0" fill="hold" nodeType="withEffect">
                                  <p:stCondLst>
                                    <p:cond delay="0"/>
                                  </p:stCondLst>
                                  <p:childTnLst>
                                    <p:set>
                                      <p:cBhvr>
                                        <p:cTn id="66" dur="1" fill="hold">
                                          <p:stCondLst>
                                            <p:cond delay="0"/>
                                          </p:stCondLst>
                                        </p:cTn>
                                        <p:tgtEl>
                                          <p:spTgt spid="123990"/>
                                        </p:tgtEl>
                                        <p:attrNameLst>
                                          <p:attrName>style.visibility</p:attrName>
                                        </p:attrNameLst>
                                      </p:cBhvr>
                                      <p:to>
                                        <p:strVal val="visible"/>
                                      </p:to>
                                    </p:set>
                                    <p:animEffect transition="in" filter="fade">
                                      <p:cBhvr>
                                        <p:cTn id="67" dur="500"/>
                                        <p:tgtEl>
                                          <p:spTgt spid="123990"/>
                                        </p:tgtEl>
                                      </p:cBhvr>
                                    </p:animEffect>
                                  </p:childTnLst>
                                </p:cTn>
                              </p:par>
                              <p:par>
                                <p:cTn id="68" presetID="10" presetClass="entr" presetSubtype="0" fill="hold" nodeType="withEffect">
                                  <p:stCondLst>
                                    <p:cond delay="0"/>
                                  </p:stCondLst>
                                  <p:childTnLst>
                                    <p:set>
                                      <p:cBhvr>
                                        <p:cTn id="69" dur="1" fill="hold">
                                          <p:stCondLst>
                                            <p:cond delay="0"/>
                                          </p:stCondLst>
                                        </p:cTn>
                                        <p:tgtEl>
                                          <p:spTgt spid="123991"/>
                                        </p:tgtEl>
                                        <p:attrNameLst>
                                          <p:attrName>style.visibility</p:attrName>
                                        </p:attrNameLst>
                                      </p:cBhvr>
                                      <p:to>
                                        <p:strVal val="visible"/>
                                      </p:to>
                                    </p:set>
                                    <p:animEffect transition="in" filter="fade">
                                      <p:cBhvr>
                                        <p:cTn id="70" dur="500"/>
                                        <p:tgtEl>
                                          <p:spTgt spid="123991"/>
                                        </p:tgtEl>
                                      </p:cBhvr>
                                    </p:animEffect>
                                  </p:childTnLst>
                                </p:cTn>
                              </p:par>
                              <p:par>
                                <p:cTn id="71" presetID="10" presetClass="entr" presetSubtype="0" fill="hold" nodeType="withEffect">
                                  <p:stCondLst>
                                    <p:cond delay="0"/>
                                  </p:stCondLst>
                                  <p:childTnLst>
                                    <p:set>
                                      <p:cBhvr>
                                        <p:cTn id="72" dur="1" fill="hold">
                                          <p:stCondLst>
                                            <p:cond delay="0"/>
                                          </p:stCondLst>
                                        </p:cTn>
                                        <p:tgtEl>
                                          <p:spTgt spid="123992"/>
                                        </p:tgtEl>
                                        <p:attrNameLst>
                                          <p:attrName>style.visibility</p:attrName>
                                        </p:attrNameLst>
                                      </p:cBhvr>
                                      <p:to>
                                        <p:strVal val="visible"/>
                                      </p:to>
                                    </p:set>
                                    <p:animEffect transition="in" filter="fade">
                                      <p:cBhvr>
                                        <p:cTn id="73" dur="500"/>
                                        <p:tgtEl>
                                          <p:spTgt spid="123992"/>
                                        </p:tgtEl>
                                      </p:cBhvr>
                                    </p:animEffect>
                                  </p:childTnLst>
                                </p:cTn>
                              </p:par>
                              <p:par>
                                <p:cTn id="74" presetID="10" presetClass="entr" presetSubtype="0" fill="hold" nodeType="withEffect">
                                  <p:stCondLst>
                                    <p:cond delay="0"/>
                                  </p:stCondLst>
                                  <p:childTnLst>
                                    <p:set>
                                      <p:cBhvr>
                                        <p:cTn id="75" dur="1" fill="hold">
                                          <p:stCondLst>
                                            <p:cond delay="0"/>
                                          </p:stCondLst>
                                        </p:cTn>
                                        <p:tgtEl>
                                          <p:spTgt spid="123993"/>
                                        </p:tgtEl>
                                        <p:attrNameLst>
                                          <p:attrName>style.visibility</p:attrName>
                                        </p:attrNameLst>
                                      </p:cBhvr>
                                      <p:to>
                                        <p:strVal val="visible"/>
                                      </p:to>
                                    </p:set>
                                    <p:animEffect transition="in" filter="fade">
                                      <p:cBhvr>
                                        <p:cTn id="76" dur="500"/>
                                        <p:tgtEl>
                                          <p:spTgt spid="123993"/>
                                        </p:tgtEl>
                                      </p:cBhvr>
                                    </p:animEffect>
                                  </p:childTnLst>
                                </p:cTn>
                              </p:par>
                              <p:par>
                                <p:cTn id="77" presetID="10" presetClass="entr" presetSubtype="0" fill="hold" nodeType="withEffect">
                                  <p:stCondLst>
                                    <p:cond delay="0"/>
                                  </p:stCondLst>
                                  <p:childTnLst>
                                    <p:set>
                                      <p:cBhvr>
                                        <p:cTn id="78" dur="1" fill="hold">
                                          <p:stCondLst>
                                            <p:cond delay="0"/>
                                          </p:stCondLst>
                                        </p:cTn>
                                        <p:tgtEl>
                                          <p:spTgt spid="123994"/>
                                        </p:tgtEl>
                                        <p:attrNameLst>
                                          <p:attrName>style.visibility</p:attrName>
                                        </p:attrNameLst>
                                      </p:cBhvr>
                                      <p:to>
                                        <p:strVal val="visible"/>
                                      </p:to>
                                    </p:set>
                                    <p:animEffect transition="in" filter="fade">
                                      <p:cBhvr>
                                        <p:cTn id="79" dur="500"/>
                                        <p:tgtEl>
                                          <p:spTgt spid="123994"/>
                                        </p:tgtEl>
                                      </p:cBhvr>
                                    </p:animEffect>
                                  </p:childTnLst>
                                </p:cTn>
                              </p:par>
                              <p:par>
                                <p:cTn id="80" presetID="10" presetClass="entr" presetSubtype="0" fill="hold" nodeType="withEffect">
                                  <p:stCondLst>
                                    <p:cond delay="0"/>
                                  </p:stCondLst>
                                  <p:childTnLst>
                                    <p:set>
                                      <p:cBhvr>
                                        <p:cTn id="81" dur="1" fill="hold">
                                          <p:stCondLst>
                                            <p:cond delay="0"/>
                                          </p:stCondLst>
                                        </p:cTn>
                                        <p:tgtEl>
                                          <p:spTgt spid="123995"/>
                                        </p:tgtEl>
                                        <p:attrNameLst>
                                          <p:attrName>style.visibility</p:attrName>
                                        </p:attrNameLst>
                                      </p:cBhvr>
                                      <p:to>
                                        <p:strVal val="visible"/>
                                      </p:to>
                                    </p:set>
                                    <p:animEffect transition="in" filter="fade">
                                      <p:cBhvr>
                                        <p:cTn id="82" dur="500"/>
                                        <p:tgtEl>
                                          <p:spTgt spid="123995"/>
                                        </p:tgtEl>
                                      </p:cBhvr>
                                    </p:animEffect>
                                  </p:childTnLst>
                                </p:cTn>
                              </p:par>
                              <p:par>
                                <p:cTn id="83" presetID="10" presetClass="entr" presetSubtype="0" fill="hold" nodeType="withEffect">
                                  <p:stCondLst>
                                    <p:cond delay="0"/>
                                  </p:stCondLst>
                                  <p:childTnLst>
                                    <p:set>
                                      <p:cBhvr>
                                        <p:cTn id="84" dur="1" fill="hold">
                                          <p:stCondLst>
                                            <p:cond delay="0"/>
                                          </p:stCondLst>
                                        </p:cTn>
                                        <p:tgtEl>
                                          <p:spTgt spid="123996"/>
                                        </p:tgtEl>
                                        <p:attrNameLst>
                                          <p:attrName>style.visibility</p:attrName>
                                        </p:attrNameLst>
                                      </p:cBhvr>
                                      <p:to>
                                        <p:strVal val="visible"/>
                                      </p:to>
                                    </p:set>
                                    <p:animEffect transition="in" filter="fade">
                                      <p:cBhvr>
                                        <p:cTn id="85" dur="500"/>
                                        <p:tgtEl>
                                          <p:spTgt spid="123996"/>
                                        </p:tgtEl>
                                      </p:cBhvr>
                                    </p:animEffect>
                                  </p:childTnLst>
                                </p:cTn>
                              </p:par>
                              <p:par>
                                <p:cTn id="86" presetID="10" presetClass="entr" presetSubtype="0" fill="hold" nodeType="withEffect">
                                  <p:stCondLst>
                                    <p:cond delay="0"/>
                                  </p:stCondLst>
                                  <p:childTnLst>
                                    <p:set>
                                      <p:cBhvr>
                                        <p:cTn id="87" dur="1" fill="hold">
                                          <p:stCondLst>
                                            <p:cond delay="0"/>
                                          </p:stCondLst>
                                        </p:cTn>
                                        <p:tgtEl>
                                          <p:spTgt spid="123997"/>
                                        </p:tgtEl>
                                        <p:attrNameLst>
                                          <p:attrName>style.visibility</p:attrName>
                                        </p:attrNameLst>
                                      </p:cBhvr>
                                      <p:to>
                                        <p:strVal val="visible"/>
                                      </p:to>
                                    </p:set>
                                    <p:animEffect transition="in" filter="fade">
                                      <p:cBhvr>
                                        <p:cTn id="88" dur="500"/>
                                        <p:tgtEl>
                                          <p:spTgt spid="12399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4063"/>
                                        </p:tgtEl>
                                        <p:attrNameLst>
                                          <p:attrName>style.visibility</p:attrName>
                                        </p:attrNameLst>
                                      </p:cBhvr>
                                      <p:to>
                                        <p:strVal val="visible"/>
                                      </p:to>
                                    </p:set>
                                    <p:animEffect transition="in" filter="fade">
                                      <p:cBhvr>
                                        <p:cTn id="91" dur="500"/>
                                        <p:tgtEl>
                                          <p:spTgt spid="124063"/>
                                        </p:tgtEl>
                                      </p:cBhvr>
                                    </p:animEffect>
                                  </p:childTnLst>
                                </p:cTn>
                              </p:par>
                              <p:par>
                                <p:cTn id="92" presetID="10" presetClass="entr" presetSubtype="0" fill="hold" nodeType="withEffect">
                                  <p:stCondLst>
                                    <p:cond delay="0"/>
                                  </p:stCondLst>
                                  <p:childTnLst>
                                    <p:set>
                                      <p:cBhvr>
                                        <p:cTn id="93" dur="1" fill="hold">
                                          <p:stCondLst>
                                            <p:cond delay="0"/>
                                          </p:stCondLst>
                                        </p:cTn>
                                        <p:tgtEl>
                                          <p:spTgt spid="124064"/>
                                        </p:tgtEl>
                                        <p:attrNameLst>
                                          <p:attrName>style.visibility</p:attrName>
                                        </p:attrNameLst>
                                      </p:cBhvr>
                                      <p:to>
                                        <p:strVal val="visible"/>
                                      </p:to>
                                    </p:set>
                                    <p:animEffect transition="in" filter="fade">
                                      <p:cBhvr>
                                        <p:cTn id="94" dur="500"/>
                                        <p:tgtEl>
                                          <p:spTgt spid="124064"/>
                                        </p:tgtEl>
                                      </p:cBhvr>
                                    </p:animEffect>
                                  </p:childTnLst>
                                </p:cTn>
                              </p:par>
                              <p:par>
                                <p:cTn id="95" presetID="10" presetClass="entr" presetSubtype="0" fill="hold" nodeType="withEffect">
                                  <p:stCondLst>
                                    <p:cond delay="0"/>
                                  </p:stCondLst>
                                  <p:childTnLst>
                                    <p:set>
                                      <p:cBhvr>
                                        <p:cTn id="96" dur="1" fill="hold">
                                          <p:stCondLst>
                                            <p:cond delay="0"/>
                                          </p:stCondLst>
                                        </p:cTn>
                                        <p:tgtEl>
                                          <p:spTgt spid="124065"/>
                                        </p:tgtEl>
                                        <p:attrNameLst>
                                          <p:attrName>style.visibility</p:attrName>
                                        </p:attrNameLst>
                                      </p:cBhvr>
                                      <p:to>
                                        <p:strVal val="visible"/>
                                      </p:to>
                                    </p:set>
                                    <p:animEffect transition="in" filter="fade">
                                      <p:cBhvr>
                                        <p:cTn id="97" dur="500"/>
                                        <p:tgtEl>
                                          <p:spTgt spid="124065"/>
                                        </p:tgtEl>
                                      </p:cBhvr>
                                    </p:animEffect>
                                  </p:childTnLst>
                                </p:cTn>
                              </p:par>
                              <p:par>
                                <p:cTn id="98" presetID="10" presetClass="entr" presetSubtype="0" fill="hold" nodeType="withEffect">
                                  <p:stCondLst>
                                    <p:cond delay="0"/>
                                  </p:stCondLst>
                                  <p:childTnLst>
                                    <p:set>
                                      <p:cBhvr>
                                        <p:cTn id="99" dur="1" fill="hold">
                                          <p:stCondLst>
                                            <p:cond delay="0"/>
                                          </p:stCondLst>
                                        </p:cTn>
                                        <p:tgtEl>
                                          <p:spTgt spid="124066"/>
                                        </p:tgtEl>
                                        <p:attrNameLst>
                                          <p:attrName>style.visibility</p:attrName>
                                        </p:attrNameLst>
                                      </p:cBhvr>
                                      <p:to>
                                        <p:strVal val="visible"/>
                                      </p:to>
                                    </p:set>
                                    <p:animEffect transition="in" filter="fade">
                                      <p:cBhvr>
                                        <p:cTn id="100" dur="500"/>
                                        <p:tgtEl>
                                          <p:spTgt spid="124066"/>
                                        </p:tgtEl>
                                      </p:cBhvr>
                                    </p:animEffect>
                                  </p:childTnLst>
                                </p:cTn>
                              </p:par>
                              <p:par>
                                <p:cTn id="101" presetID="10" presetClass="entr" presetSubtype="0" fill="hold" nodeType="withEffect">
                                  <p:stCondLst>
                                    <p:cond delay="0"/>
                                  </p:stCondLst>
                                  <p:childTnLst>
                                    <p:set>
                                      <p:cBhvr>
                                        <p:cTn id="102" dur="1" fill="hold">
                                          <p:stCondLst>
                                            <p:cond delay="0"/>
                                          </p:stCondLst>
                                        </p:cTn>
                                        <p:tgtEl>
                                          <p:spTgt spid="124067"/>
                                        </p:tgtEl>
                                        <p:attrNameLst>
                                          <p:attrName>style.visibility</p:attrName>
                                        </p:attrNameLst>
                                      </p:cBhvr>
                                      <p:to>
                                        <p:strVal val="visible"/>
                                      </p:to>
                                    </p:set>
                                    <p:animEffect transition="in" filter="fade">
                                      <p:cBhvr>
                                        <p:cTn id="103" dur="500"/>
                                        <p:tgtEl>
                                          <p:spTgt spid="124067"/>
                                        </p:tgtEl>
                                      </p:cBhvr>
                                    </p:animEffect>
                                  </p:childTnLst>
                                </p:cTn>
                              </p:par>
                              <p:par>
                                <p:cTn id="104" presetID="10" presetClass="entr" presetSubtype="0" fill="hold" nodeType="withEffect">
                                  <p:stCondLst>
                                    <p:cond delay="0"/>
                                  </p:stCondLst>
                                  <p:childTnLst>
                                    <p:set>
                                      <p:cBhvr>
                                        <p:cTn id="105" dur="1" fill="hold">
                                          <p:stCondLst>
                                            <p:cond delay="0"/>
                                          </p:stCondLst>
                                        </p:cTn>
                                        <p:tgtEl>
                                          <p:spTgt spid="124068"/>
                                        </p:tgtEl>
                                        <p:attrNameLst>
                                          <p:attrName>style.visibility</p:attrName>
                                        </p:attrNameLst>
                                      </p:cBhvr>
                                      <p:to>
                                        <p:strVal val="visible"/>
                                      </p:to>
                                    </p:set>
                                    <p:animEffect transition="in" filter="fade">
                                      <p:cBhvr>
                                        <p:cTn id="106" dur="500"/>
                                        <p:tgtEl>
                                          <p:spTgt spid="124068"/>
                                        </p:tgtEl>
                                      </p:cBhvr>
                                    </p:animEffect>
                                  </p:childTnLst>
                                </p:cTn>
                              </p:par>
                              <p:par>
                                <p:cTn id="107" presetID="10" presetClass="entr" presetSubtype="0" fill="hold" nodeType="withEffect">
                                  <p:stCondLst>
                                    <p:cond delay="0"/>
                                  </p:stCondLst>
                                  <p:childTnLst>
                                    <p:set>
                                      <p:cBhvr>
                                        <p:cTn id="108" dur="1" fill="hold">
                                          <p:stCondLst>
                                            <p:cond delay="0"/>
                                          </p:stCondLst>
                                        </p:cTn>
                                        <p:tgtEl>
                                          <p:spTgt spid="124069"/>
                                        </p:tgtEl>
                                        <p:attrNameLst>
                                          <p:attrName>style.visibility</p:attrName>
                                        </p:attrNameLst>
                                      </p:cBhvr>
                                      <p:to>
                                        <p:strVal val="visible"/>
                                      </p:to>
                                    </p:set>
                                    <p:animEffect transition="in" filter="fade">
                                      <p:cBhvr>
                                        <p:cTn id="109" dur="500"/>
                                        <p:tgtEl>
                                          <p:spTgt spid="124069"/>
                                        </p:tgtEl>
                                      </p:cBhvr>
                                    </p:animEffect>
                                  </p:childTnLst>
                                </p:cTn>
                              </p:par>
                              <p:par>
                                <p:cTn id="110" presetID="10" presetClass="entr" presetSubtype="0" fill="hold" nodeType="withEffect">
                                  <p:stCondLst>
                                    <p:cond delay="0"/>
                                  </p:stCondLst>
                                  <p:childTnLst>
                                    <p:set>
                                      <p:cBhvr>
                                        <p:cTn id="111" dur="1" fill="hold">
                                          <p:stCondLst>
                                            <p:cond delay="0"/>
                                          </p:stCondLst>
                                        </p:cTn>
                                        <p:tgtEl>
                                          <p:spTgt spid="124070"/>
                                        </p:tgtEl>
                                        <p:attrNameLst>
                                          <p:attrName>style.visibility</p:attrName>
                                        </p:attrNameLst>
                                      </p:cBhvr>
                                      <p:to>
                                        <p:strVal val="visible"/>
                                      </p:to>
                                    </p:set>
                                    <p:animEffect transition="in" filter="fade">
                                      <p:cBhvr>
                                        <p:cTn id="112" dur="500"/>
                                        <p:tgtEl>
                                          <p:spTgt spid="124070"/>
                                        </p:tgtEl>
                                      </p:cBhvr>
                                    </p:animEffect>
                                  </p:childTnLst>
                                </p:cTn>
                              </p:par>
                              <p:par>
                                <p:cTn id="113" presetID="10" presetClass="entr" presetSubtype="0" fill="hold" nodeType="withEffect">
                                  <p:stCondLst>
                                    <p:cond delay="0"/>
                                  </p:stCondLst>
                                  <p:childTnLst>
                                    <p:set>
                                      <p:cBhvr>
                                        <p:cTn id="114" dur="1" fill="hold">
                                          <p:stCondLst>
                                            <p:cond delay="0"/>
                                          </p:stCondLst>
                                        </p:cTn>
                                        <p:tgtEl>
                                          <p:spTgt spid="124071"/>
                                        </p:tgtEl>
                                        <p:attrNameLst>
                                          <p:attrName>style.visibility</p:attrName>
                                        </p:attrNameLst>
                                      </p:cBhvr>
                                      <p:to>
                                        <p:strVal val="visible"/>
                                      </p:to>
                                    </p:set>
                                    <p:animEffect transition="in" filter="fade">
                                      <p:cBhvr>
                                        <p:cTn id="115" dur="500"/>
                                        <p:tgtEl>
                                          <p:spTgt spid="124071"/>
                                        </p:tgtEl>
                                      </p:cBhvr>
                                    </p:animEffect>
                                  </p:childTnLst>
                                </p:cTn>
                              </p:par>
                              <p:par>
                                <p:cTn id="116" presetID="10" presetClass="entr" presetSubtype="0" fill="hold" nodeType="withEffect">
                                  <p:stCondLst>
                                    <p:cond delay="0"/>
                                  </p:stCondLst>
                                  <p:childTnLst>
                                    <p:set>
                                      <p:cBhvr>
                                        <p:cTn id="117" dur="1" fill="hold">
                                          <p:stCondLst>
                                            <p:cond delay="0"/>
                                          </p:stCondLst>
                                        </p:cTn>
                                        <p:tgtEl>
                                          <p:spTgt spid="124072"/>
                                        </p:tgtEl>
                                        <p:attrNameLst>
                                          <p:attrName>style.visibility</p:attrName>
                                        </p:attrNameLst>
                                      </p:cBhvr>
                                      <p:to>
                                        <p:strVal val="visible"/>
                                      </p:to>
                                    </p:set>
                                    <p:animEffect transition="in" filter="fade">
                                      <p:cBhvr>
                                        <p:cTn id="118" dur="500"/>
                                        <p:tgtEl>
                                          <p:spTgt spid="124072"/>
                                        </p:tgtEl>
                                      </p:cBhvr>
                                    </p:animEffect>
                                  </p:childTnLst>
                                </p:cTn>
                              </p:par>
                              <p:par>
                                <p:cTn id="119" presetID="10" presetClass="entr" presetSubtype="0" fill="hold" nodeType="withEffect">
                                  <p:stCondLst>
                                    <p:cond delay="0"/>
                                  </p:stCondLst>
                                  <p:childTnLst>
                                    <p:set>
                                      <p:cBhvr>
                                        <p:cTn id="120" dur="1" fill="hold">
                                          <p:stCondLst>
                                            <p:cond delay="0"/>
                                          </p:stCondLst>
                                        </p:cTn>
                                        <p:tgtEl>
                                          <p:spTgt spid="124073"/>
                                        </p:tgtEl>
                                        <p:attrNameLst>
                                          <p:attrName>style.visibility</p:attrName>
                                        </p:attrNameLst>
                                      </p:cBhvr>
                                      <p:to>
                                        <p:strVal val="visible"/>
                                      </p:to>
                                    </p:set>
                                    <p:animEffect transition="in" filter="fade">
                                      <p:cBhvr>
                                        <p:cTn id="121" dur="500"/>
                                        <p:tgtEl>
                                          <p:spTgt spid="124073"/>
                                        </p:tgtEl>
                                      </p:cBhvr>
                                    </p:animEffect>
                                  </p:childTnLst>
                                </p:cTn>
                              </p:par>
                              <p:par>
                                <p:cTn id="122" presetID="10" presetClass="entr" presetSubtype="0" fill="hold" nodeType="withEffect">
                                  <p:stCondLst>
                                    <p:cond delay="0"/>
                                  </p:stCondLst>
                                  <p:childTnLst>
                                    <p:set>
                                      <p:cBhvr>
                                        <p:cTn id="123" dur="1" fill="hold">
                                          <p:stCondLst>
                                            <p:cond delay="0"/>
                                          </p:stCondLst>
                                        </p:cTn>
                                        <p:tgtEl>
                                          <p:spTgt spid="124074"/>
                                        </p:tgtEl>
                                        <p:attrNameLst>
                                          <p:attrName>style.visibility</p:attrName>
                                        </p:attrNameLst>
                                      </p:cBhvr>
                                      <p:to>
                                        <p:strVal val="visible"/>
                                      </p:to>
                                    </p:set>
                                    <p:animEffect transition="in" filter="fade">
                                      <p:cBhvr>
                                        <p:cTn id="124" dur="500"/>
                                        <p:tgtEl>
                                          <p:spTgt spid="124074"/>
                                        </p:tgtEl>
                                      </p:cBhvr>
                                    </p:animEffect>
                                  </p:childTnLst>
                                </p:cTn>
                              </p:par>
                              <p:par>
                                <p:cTn id="125" presetID="10" presetClass="entr" presetSubtype="0" fill="hold" nodeType="withEffect">
                                  <p:stCondLst>
                                    <p:cond delay="0"/>
                                  </p:stCondLst>
                                  <p:childTnLst>
                                    <p:set>
                                      <p:cBhvr>
                                        <p:cTn id="126" dur="1" fill="hold">
                                          <p:stCondLst>
                                            <p:cond delay="0"/>
                                          </p:stCondLst>
                                        </p:cTn>
                                        <p:tgtEl>
                                          <p:spTgt spid="124075"/>
                                        </p:tgtEl>
                                        <p:attrNameLst>
                                          <p:attrName>style.visibility</p:attrName>
                                        </p:attrNameLst>
                                      </p:cBhvr>
                                      <p:to>
                                        <p:strVal val="visible"/>
                                      </p:to>
                                    </p:set>
                                    <p:animEffect transition="in" filter="fade">
                                      <p:cBhvr>
                                        <p:cTn id="127" dur="500"/>
                                        <p:tgtEl>
                                          <p:spTgt spid="124075"/>
                                        </p:tgtEl>
                                      </p:cBhvr>
                                    </p:animEffect>
                                  </p:childTnLst>
                                </p:cTn>
                              </p:par>
                              <p:par>
                                <p:cTn id="128" presetID="10" presetClass="entr" presetSubtype="0" fill="hold" nodeType="withEffect">
                                  <p:stCondLst>
                                    <p:cond delay="0"/>
                                  </p:stCondLst>
                                  <p:childTnLst>
                                    <p:set>
                                      <p:cBhvr>
                                        <p:cTn id="129" dur="1" fill="hold">
                                          <p:stCondLst>
                                            <p:cond delay="0"/>
                                          </p:stCondLst>
                                        </p:cTn>
                                        <p:tgtEl>
                                          <p:spTgt spid="124076"/>
                                        </p:tgtEl>
                                        <p:attrNameLst>
                                          <p:attrName>style.visibility</p:attrName>
                                        </p:attrNameLst>
                                      </p:cBhvr>
                                      <p:to>
                                        <p:strVal val="visible"/>
                                      </p:to>
                                    </p:set>
                                    <p:animEffect transition="in" filter="fade">
                                      <p:cBhvr>
                                        <p:cTn id="130" dur="500"/>
                                        <p:tgtEl>
                                          <p:spTgt spid="124076"/>
                                        </p:tgtEl>
                                      </p:cBhvr>
                                    </p:animEffect>
                                  </p:childTnLst>
                                </p:cTn>
                              </p:par>
                              <p:par>
                                <p:cTn id="131" presetID="10" presetClass="entr" presetSubtype="0" fill="hold" nodeType="withEffect">
                                  <p:stCondLst>
                                    <p:cond delay="0"/>
                                  </p:stCondLst>
                                  <p:childTnLst>
                                    <p:set>
                                      <p:cBhvr>
                                        <p:cTn id="132" dur="1" fill="hold">
                                          <p:stCondLst>
                                            <p:cond delay="0"/>
                                          </p:stCondLst>
                                        </p:cTn>
                                        <p:tgtEl>
                                          <p:spTgt spid="124077"/>
                                        </p:tgtEl>
                                        <p:attrNameLst>
                                          <p:attrName>style.visibility</p:attrName>
                                        </p:attrNameLst>
                                      </p:cBhvr>
                                      <p:to>
                                        <p:strVal val="visible"/>
                                      </p:to>
                                    </p:set>
                                    <p:animEffect transition="in" filter="fade">
                                      <p:cBhvr>
                                        <p:cTn id="133" dur="500"/>
                                        <p:tgtEl>
                                          <p:spTgt spid="124077"/>
                                        </p:tgtEl>
                                      </p:cBhvr>
                                    </p:animEffect>
                                  </p:childTnLst>
                                </p:cTn>
                              </p:par>
                              <p:par>
                                <p:cTn id="134" presetID="10" presetClass="entr" presetSubtype="0" fill="hold" nodeType="withEffect">
                                  <p:stCondLst>
                                    <p:cond delay="0"/>
                                  </p:stCondLst>
                                  <p:childTnLst>
                                    <p:set>
                                      <p:cBhvr>
                                        <p:cTn id="135" dur="1" fill="hold">
                                          <p:stCondLst>
                                            <p:cond delay="0"/>
                                          </p:stCondLst>
                                        </p:cTn>
                                        <p:tgtEl>
                                          <p:spTgt spid="124078"/>
                                        </p:tgtEl>
                                        <p:attrNameLst>
                                          <p:attrName>style.visibility</p:attrName>
                                        </p:attrNameLst>
                                      </p:cBhvr>
                                      <p:to>
                                        <p:strVal val="visible"/>
                                      </p:to>
                                    </p:set>
                                    <p:animEffect transition="in" filter="fade">
                                      <p:cBhvr>
                                        <p:cTn id="136" dur="500"/>
                                        <p:tgtEl>
                                          <p:spTgt spid="124078"/>
                                        </p:tgtEl>
                                      </p:cBhvr>
                                    </p:animEffect>
                                  </p:childTnLst>
                                </p:cTn>
                              </p:par>
                              <p:par>
                                <p:cTn id="137" presetID="10" presetClass="entr" presetSubtype="0" fill="hold" nodeType="withEffect">
                                  <p:stCondLst>
                                    <p:cond delay="0"/>
                                  </p:stCondLst>
                                  <p:childTnLst>
                                    <p:set>
                                      <p:cBhvr>
                                        <p:cTn id="138" dur="1" fill="hold">
                                          <p:stCondLst>
                                            <p:cond delay="0"/>
                                          </p:stCondLst>
                                        </p:cTn>
                                        <p:tgtEl>
                                          <p:spTgt spid="124079"/>
                                        </p:tgtEl>
                                        <p:attrNameLst>
                                          <p:attrName>style.visibility</p:attrName>
                                        </p:attrNameLst>
                                      </p:cBhvr>
                                      <p:to>
                                        <p:strVal val="visible"/>
                                      </p:to>
                                    </p:set>
                                    <p:animEffect transition="in" filter="fade">
                                      <p:cBhvr>
                                        <p:cTn id="139" dur="500"/>
                                        <p:tgtEl>
                                          <p:spTgt spid="124079"/>
                                        </p:tgtEl>
                                      </p:cBhvr>
                                    </p:animEffect>
                                  </p:childTnLst>
                                </p:cTn>
                              </p:par>
                              <p:par>
                                <p:cTn id="140" presetID="10" presetClass="entr" presetSubtype="0" fill="hold" nodeType="withEffect">
                                  <p:stCondLst>
                                    <p:cond delay="0"/>
                                  </p:stCondLst>
                                  <p:childTnLst>
                                    <p:set>
                                      <p:cBhvr>
                                        <p:cTn id="141" dur="1" fill="hold">
                                          <p:stCondLst>
                                            <p:cond delay="0"/>
                                          </p:stCondLst>
                                        </p:cTn>
                                        <p:tgtEl>
                                          <p:spTgt spid="124080"/>
                                        </p:tgtEl>
                                        <p:attrNameLst>
                                          <p:attrName>style.visibility</p:attrName>
                                        </p:attrNameLst>
                                      </p:cBhvr>
                                      <p:to>
                                        <p:strVal val="visible"/>
                                      </p:to>
                                    </p:set>
                                    <p:animEffect transition="in" filter="fade">
                                      <p:cBhvr>
                                        <p:cTn id="142" dur="500"/>
                                        <p:tgtEl>
                                          <p:spTgt spid="124080"/>
                                        </p:tgtEl>
                                      </p:cBhvr>
                                    </p:animEffect>
                                  </p:childTnLst>
                                </p:cTn>
                              </p:par>
                              <p:par>
                                <p:cTn id="143" presetID="10" presetClass="entr" presetSubtype="0" fill="hold" nodeType="withEffect">
                                  <p:stCondLst>
                                    <p:cond delay="0"/>
                                  </p:stCondLst>
                                  <p:childTnLst>
                                    <p:set>
                                      <p:cBhvr>
                                        <p:cTn id="144" dur="1" fill="hold">
                                          <p:stCondLst>
                                            <p:cond delay="0"/>
                                          </p:stCondLst>
                                        </p:cTn>
                                        <p:tgtEl>
                                          <p:spTgt spid="124081"/>
                                        </p:tgtEl>
                                        <p:attrNameLst>
                                          <p:attrName>style.visibility</p:attrName>
                                        </p:attrNameLst>
                                      </p:cBhvr>
                                      <p:to>
                                        <p:strVal val="visible"/>
                                      </p:to>
                                    </p:set>
                                    <p:animEffect transition="in" filter="fade">
                                      <p:cBhvr>
                                        <p:cTn id="145" dur="500"/>
                                        <p:tgtEl>
                                          <p:spTgt spid="124081"/>
                                        </p:tgtEl>
                                      </p:cBhvr>
                                    </p:animEffect>
                                  </p:childTnLst>
                                </p:cTn>
                              </p:par>
                              <p:par>
                                <p:cTn id="146" presetID="10" presetClass="entr" presetSubtype="0" fill="hold" nodeType="withEffect">
                                  <p:stCondLst>
                                    <p:cond delay="0"/>
                                  </p:stCondLst>
                                  <p:childTnLst>
                                    <p:set>
                                      <p:cBhvr>
                                        <p:cTn id="147" dur="1" fill="hold">
                                          <p:stCondLst>
                                            <p:cond delay="0"/>
                                          </p:stCondLst>
                                        </p:cTn>
                                        <p:tgtEl>
                                          <p:spTgt spid="124082"/>
                                        </p:tgtEl>
                                        <p:attrNameLst>
                                          <p:attrName>style.visibility</p:attrName>
                                        </p:attrNameLst>
                                      </p:cBhvr>
                                      <p:to>
                                        <p:strVal val="visible"/>
                                      </p:to>
                                    </p:set>
                                    <p:animEffect transition="in" filter="fade">
                                      <p:cBhvr>
                                        <p:cTn id="148" dur="500"/>
                                        <p:tgtEl>
                                          <p:spTgt spid="124082"/>
                                        </p:tgtEl>
                                      </p:cBhvr>
                                    </p:animEffect>
                                  </p:childTnLst>
                                </p:cTn>
                              </p:par>
                              <p:par>
                                <p:cTn id="149" presetID="10" presetClass="entr" presetSubtype="0" fill="hold" nodeType="withEffect">
                                  <p:stCondLst>
                                    <p:cond delay="0"/>
                                  </p:stCondLst>
                                  <p:childTnLst>
                                    <p:set>
                                      <p:cBhvr>
                                        <p:cTn id="150" dur="1" fill="hold">
                                          <p:stCondLst>
                                            <p:cond delay="0"/>
                                          </p:stCondLst>
                                        </p:cTn>
                                        <p:tgtEl>
                                          <p:spTgt spid="124083"/>
                                        </p:tgtEl>
                                        <p:attrNameLst>
                                          <p:attrName>style.visibility</p:attrName>
                                        </p:attrNameLst>
                                      </p:cBhvr>
                                      <p:to>
                                        <p:strVal val="visible"/>
                                      </p:to>
                                    </p:set>
                                    <p:animEffect transition="in" filter="fade">
                                      <p:cBhvr>
                                        <p:cTn id="151" dur="500"/>
                                        <p:tgtEl>
                                          <p:spTgt spid="124083"/>
                                        </p:tgtEl>
                                      </p:cBhvr>
                                    </p:animEffect>
                                  </p:childTnLst>
                                </p:cTn>
                              </p:par>
                              <p:par>
                                <p:cTn id="152" presetID="10" presetClass="entr" presetSubtype="0" fill="hold" nodeType="withEffect">
                                  <p:stCondLst>
                                    <p:cond delay="0"/>
                                  </p:stCondLst>
                                  <p:childTnLst>
                                    <p:set>
                                      <p:cBhvr>
                                        <p:cTn id="153" dur="1" fill="hold">
                                          <p:stCondLst>
                                            <p:cond delay="0"/>
                                          </p:stCondLst>
                                        </p:cTn>
                                        <p:tgtEl>
                                          <p:spTgt spid="124203"/>
                                        </p:tgtEl>
                                        <p:attrNameLst>
                                          <p:attrName>style.visibility</p:attrName>
                                        </p:attrNameLst>
                                      </p:cBhvr>
                                      <p:to>
                                        <p:strVal val="visible"/>
                                      </p:to>
                                    </p:set>
                                    <p:animEffect transition="in" filter="fade">
                                      <p:cBhvr>
                                        <p:cTn id="154" dur="500"/>
                                        <p:tgtEl>
                                          <p:spTgt spid="12420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24192"/>
                                        </p:tgtEl>
                                        <p:attrNameLst>
                                          <p:attrName>style.visibility</p:attrName>
                                        </p:attrNameLst>
                                      </p:cBhvr>
                                      <p:to>
                                        <p:strVal val="visible"/>
                                      </p:to>
                                    </p:set>
                                    <p:animEffect transition="in" filter="fade">
                                      <p:cBhvr>
                                        <p:cTn id="159" dur="500"/>
                                        <p:tgtEl>
                                          <p:spTgt spid="124192"/>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1" presetClass="entr" presetSubtype="0" fill="hold" grpId="0" nodeType="clickEffect">
                                  <p:stCondLst>
                                    <p:cond delay="0"/>
                                  </p:stCondLst>
                                  <p:iterate type="lt">
                                    <p:tmPct val="5000"/>
                                  </p:iterate>
                                  <p:childTnLst>
                                    <p:set>
                                      <p:cBhvr>
                                        <p:cTn id="163" dur="1" fill="hold">
                                          <p:stCondLst>
                                            <p:cond delay="0"/>
                                          </p:stCondLst>
                                        </p:cTn>
                                        <p:tgtEl>
                                          <p:spTgt spid="124196"/>
                                        </p:tgtEl>
                                        <p:attrNameLst>
                                          <p:attrName>style.visibility</p:attrName>
                                        </p:attrNameLst>
                                      </p:cBhvr>
                                      <p:to>
                                        <p:strVal val="visible"/>
                                      </p:to>
                                    </p:set>
                                    <p:anim calcmode="lin" valueType="num">
                                      <p:cBhvr>
                                        <p:cTn id="164" dur="1000" fill="hold"/>
                                        <p:tgtEl>
                                          <p:spTgt spid="124196"/>
                                        </p:tgtEl>
                                        <p:attrNameLst>
                                          <p:attrName>ppt_w</p:attrName>
                                        </p:attrNameLst>
                                      </p:cBhvr>
                                      <p:tavLst>
                                        <p:tav tm="0">
                                          <p:val>
                                            <p:fltVal val="0"/>
                                          </p:val>
                                        </p:tav>
                                        <p:tav tm="100000">
                                          <p:val>
                                            <p:strVal val="#ppt_w"/>
                                          </p:val>
                                        </p:tav>
                                      </p:tavLst>
                                    </p:anim>
                                    <p:anim calcmode="lin" valueType="num">
                                      <p:cBhvr>
                                        <p:cTn id="165" dur="1000" fill="hold"/>
                                        <p:tgtEl>
                                          <p:spTgt spid="124196"/>
                                        </p:tgtEl>
                                        <p:attrNameLst>
                                          <p:attrName>ppt_h</p:attrName>
                                        </p:attrNameLst>
                                      </p:cBhvr>
                                      <p:tavLst>
                                        <p:tav tm="0">
                                          <p:val>
                                            <p:fltVal val="0"/>
                                          </p:val>
                                        </p:tav>
                                        <p:tav tm="100000">
                                          <p:val>
                                            <p:strVal val="#ppt_h"/>
                                          </p:val>
                                        </p:tav>
                                      </p:tavLst>
                                    </p:anim>
                                    <p:anim calcmode="lin" valueType="num">
                                      <p:cBhvr>
                                        <p:cTn id="166" dur="1000" fill="hold"/>
                                        <p:tgtEl>
                                          <p:spTgt spid="124196"/>
                                        </p:tgtEl>
                                        <p:attrNameLst>
                                          <p:attrName>style.rotation</p:attrName>
                                        </p:attrNameLst>
                                      </p:cBhvr>
                                      <p:tavLst>
                                        <p:tav tm="0">
                                          <p:val>
                                            <p:fltVal val="90"/>
                                          </p:val>
                                        </p:tav>
                                        <p:tav tm="100000">
                                          <p:val>
                                            <p:fltVal val="0"/>
                                          </p:val>
                                        </p:tav>
                                      </p:tavLst>
                                    </p:anim>
                                    <p:animEffect transition="in" filter="fade">
                                      <p:cBhvr>
                                        <p:cTn id="167" dur="1000"/>
                                        <p:tgtEl>
                                          <p:spTgt spid="12419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24200"/>
                                        </p:tgtEl>
                                        <p:attrNameLst>
                                          <p:attrName>style.visibility</p:attrName>
                                        </p:attrNameLst>
                                      </p:cBhvr>
                                      <p:to>
                                        <p:strVal val="visible"/>
                                      </p:to>
                                    </p:set>
                                    <p:animEffect transition="in" filter="fade">
                                      <p:cBhvr>
                                        <p:cTn id="172" dur="500"/>
                                        <p:tgtEl>
                                          <p:spTgt spid="12420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1" presetClass="entr" presetSubtype="0" fill="hold" grpId="0" nodeType="clickEffect">
                                  <p:stCondLst>
                                    <p:cond delay="0"/>
                                  </p:stCondLst>
                                  <p:iterate type="lt">
                                    <p:tmPct val="5000"/>
                                  </p:iterate>
                                  <p:childTnLst>
                                    <p:set>
                                      <p:cBhvr>
                                        <p:cTn id="176" dur="1" fill="hold">
                                          <p:stCondLst>
                                            <p:cond delay="0"/>
                                          </p:stCondLst>
                                        </p:cTn>
                                        <p:tgtEl>
                                          <p:spTgt spid="124197"/>
                                        </p:tgtEl>
                                        <p:attrNameLst>
                                          <p:attrName>style.visibility</p:attrName>
                                        </p:attrNameLst>
                                      </p:cBhvr>
                                      <p:to>
                                        <p:strVal val="visible"/>
                                      </p:to>
                                    </p:set>
                                    <p:anim calcmode="lin" valueType="num">
                                      <p:cBhvr>
                                        <p:cTn id="177" dur="1000" fill="hold"/>
                                        <p:tgtEl>
                                          <p:spTgt spid="124197"/>
                                        </p:tgtEl>
                                        <p:attrNameLst>
                                          <p:attrName>ppt_w</p:attrName>
                                        </p:attrNameLst>
                                      </p:cBhvr>
                                      <p:tavLst>
                                        <p:tav tm="0">
                                          <p:val>
                                            <p:fltVal val="0"/>
                                          </p:val>
                                        </p:tav>
                                        <p:tav tm="100000">
                                          <p:val>
                                            <p:strVal val="#ppt_w"/>
                                          </p:val>
                                        </p:tav>
                                      </p:tavLst>
                                    </p:anim>
                                    <p:anim calcmode="lin" valueType="num">
                                      <p:cBhvr>
                                        <p:cTn id="178" dur="1000" fill="hold"/>
                                        <p:tgtEl>
                                          <p:spTgt spid="124197"/>
                                        </p:tgtEl>
                                        <p:attrNameLst>
                                          <p:attrName>ppt_h</p:attrName>
                                        </p:attrNameLst>
                                      </p:cBhvr>
                                      <p:tavLst>
                                        <p:tav tm="0">
                                          <p:val>
                                            <p:fltVal val="0"/>
                                          </p:val>
                                        </p:tav>
                                        <p:tav tm="100000">
                                          <p:val>
                                            <p:strVal val="#ppt_h"/>
                                          </p:val>
                                        </p:tav>
                                      </p:tavLst>
                                    </p:anim>
                                    <p:anim calcmode="lin" valueType="num">
                                      <p:cBhvr>
                                        <p:cTn id="179" dur="1000" fill="hold"/>
                                        <p:tgtEl>
                                          <p:spTgt spid="124197"/>
                                        </p:tgtEl>
                                        <p:attrNameLst>
                                          <p:attrName>style.rotation</p:attrName>
                                        </p:attrNameLst>
                                      </p:cBhvr>
                                      <p:tavLst>
                                        <p:tav tm="0">
                                          <p:val>
                                            <p:fltVal val="90"/>
                                          </p:val>
                                        </p:tav>
                                        <p:tav tm="100000">
                                          <p:val>
                                            <p:fltVal val="0"/>
                                          </p:val>
                                        </p:tav>
                                      </p:tavLst>
                                    </p:anim>
                                    <p:animEffect transition="in" filter="fade">
                                      <p:cBhvr>
                                        <p:cTn id="180" dur="1000"/>
                                        <p:tgtEl>
                                          <p:spTgt spid="12419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24201"/>
                                        </p:tgtEl>
                                        <p:attrNameLst>
                                          <p:attrName>style.visibility</p:attrName>
                                        </p:attrNameLst>
                                      </p:cBhvr>
                                      <p:to>
                                        <p:strVal val="visible"/>
                                      </p:to>
                                    </p:set>
                                    <p:animEffect transition="in" filter="fade">
                                      <p:cBhvr>
                                        <p:cTn id="185" dur="500"/>
                                        <p:tgtEl>
                                          <p:spTgt spid="124201"/>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31" presetClass="entr" presetSubtype="0" fill="hold" grpId="0" nodeType="clickEffect">
                                  <p:stCondLst>
                                    <p:cond delay="0"/>
                                  </p:stCondLst>
                                  <p:iterate type="lt">
                                    <p:tmPct val="5000"/>
                                  </p:iterate>
                                  <p:childTnLst>
                                    <p:set>
                                      <p:cBhvr>
                                        <p:cTn id="189" dur="1" fill="hold">
                                          <p:stCondLst>
                                            <p:cond delay="0"/>
                                          </p:stCondLst>
                                        </p:cTn>
                                        <p:tgtEl>
                                          <p:spTgt spid="124198"/>
                                        </p:tgtEl>
                                        <p:attrNameLst>
                                          <p:attrName>style.visibility</p:attrName>
                                        </p:attrNameLst>
                                      </p:cBhvr>
                                      <p:to>
                                        <p:strVal val="visible"/>
                                      </p:to>
                                    </p:set>
                                    <p:anim calcmode="lin" valueType="num">
                                      <p:cBhvr>
                                        <p:cTn id="190" dur="1000" fill="hold"/>
                                        <p:tgtEl>
                                          <p:spTgt spid="124198"/>
                                        </p:tgtEl>
                                        <p:attrNameLst>
                                          <p:attrName>ppt_w</p:attrName>
                                        </p:attrNameLst>
                                      </p:cBhvr>
                                      <p:tavLst>
                                        <p:tav tm="0">
                                          <p:val>
                                            <p:fltVal val="0"/>
                                          </p:val>
                                        </p:tav>
                                        <p:tav tm="100000">
                                          <p:val>
                                            <p:strVal val="#ppt_w"/>
                                          </p:val>
                                        </p:tav>
                                      </p:tavLst>
                                    </p:anim>
                                    <p:anim calcmode="lin" valueType="num">
                                      <p:cBhvr>
                                        <p:cTn id="191" dur="1000" fill="hold"/>
                                        <p:tgtEl>
                                          <p:spTgt spid="124198"/>
                                        </p:tgtEl>
                                        <p:attrNameLst>
                                          <p:attrName>ppt_h</p:attrName>
                                        </p:attrNameLst>
                                      </p:cBhvr>
                                      <p:tavLst>
                                        <p:tav tm="0">
                                          <p:val>
                                            <p:fltVal val="0"/>
                                          </p:val>
                                        </p:tav>
                                        <p:tav tm="100000">
                                          <p:val>
                                            <p:strVal val="#ppt_h"/>
                                          </p:val>
                                        </p:tav>
                                      </p:tavLst>
                                    </p:anim>
                                    <p:anim calcmode="lin" valueType="num">
                                      <p:cBhvr>
                                        <p:cTn id="192" dur="1000" fill="hold"/>
                                        <p:tgtEl>
                                          <p:spTgt spid="124198"/>
                                        </p:tgtEl>
                                        <p:attrNameLst>
                                          <p:attrName>style.rotation</p:attrName>
                                        </p:attrNameLst>
                                      </p:cBhvr>
                                      <p:tavLst>
                                        <p:tav tm="0">
                                          <p:val>
                                            <p:fltVal val="90"/>
                                          </p:val>
                                        </p:tav>
                                        <p:tav tm="100000">
                                          <p:val>
                                            <p:fltVal val="0"/>
                                          </p:val>
                                        </p:tav>
                                      </p:tavLst>
                                    </p:anim>
                                    <p:animEffect transition="in" filter="fade">
                                      <p:cBhvr>
                                        <p:cTn id="193" dur="1000"/>
                                        <p:tgtEl>
                                          <p:spTgt spid="124198"/>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124202"/>
                                        </p:tgtEl>
                                        <p:attrNameLst>
                                          <p:attrName>style.visibility</p:attrName>
                                        </p:attrNameLst>
                                      </p:cBhvr>
                                      <p:to>
                                        <p:strVal val="visible"/>
                                      </p:to>
                                    </p:set>
                                    <p:animEffect transition="in" filter="fade">
                                      <p:cBhvr>
                                        <p:cTn id="198" dur="500"/>
                                        <p:tgtEl>
                                          <p:spTgt spid="12420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31" presetClass="entr" presetSubtype="0" fill="hold" grpId="0" nodeType="clickEffect">
                                  <p:stCondLst>
                                    <p:cond delay="0"/>
                                  </p:stCondLst>
                                  <p:iterate type="lt">
                                    <p:tmPct val="5000"/>
                                  </p:iterate>
                                  <p:childTnLst>
                                    <p:set>
                                      <p:cBhvr>
                                        <p:cTn id="202" dur="1" fill="hold">
                                          <p:stCondLst>
                                            <p:cond delay="0"/>
                                          </p:stCondLst>
                                        </p:cTn>
                                        <p:tgtEl>
                                          <p:spTgt spid="124199"/>
                                        </p:tgtEl>
                                        <p:attrNameLst>
                                          <p:attrName>style.visibility</p:attrName>
                                        </p:attrNameLst>
                                      </p:cBhvr>
                                      <p:to>
                                        <p:strVal val="visible"/>
                                      </p:to>
                                    </p:set>
                                    <p:anim calcmode="lin" valueType="num">
                                      <p:cBhvr>
                                        <p:cTn id="203" dur="1000" fill="hold"/>
                                        <p:tgtEl>
                                          <p:spTgt spid="124199"/>
                                        </p:tgtEl>
                                        <p:attrNameLst>
                                          <p:attrName>ppt_w</p:attrName>
                                        </p:attrNameLst>
                                      </p:cBhvr>
                                      <p:tavLst>
                                        <p:tav tm="0">
                                          <p:val>
                                            <p:fltVal val="0"/>
                                          </p:val>
                                        </p:tav>
                                        <p:tav tm="100000">
                                          <p:val>
                                            <p:strVal val="#ppt_w"/>
                                          </p:val>
                                        </p:tav>
                                      </p:tavLst>
                                    </p:anim>
                                    <p:anim calcmode="lin" valueType="num">
                                      <p:cBhvr>
                                        <p:cTn id="204" dur="1000" fill="hold"/>
                                        <p:tgtEl>
                                          <p:spTgt spid="124199"/>
                                        </p:tgtEl>
                                        <p:attrNameLst>
                                          <p:attrName>ppt_h</p:attrName>
                                        </p:attrNameLst>
                                      </p:cBhvr>
                                      <p:tavLst>
                                        <p:tav tm="0">
                                          <p:val>
                                            <p:fltVal val="0"/>
                                          </p:val>
                                        </p:tav>
                                        <p:tav tm="100000">
                                          <p:val>
                                            <p:strVal val="#ppt_h"/>
                                          </p:val>
                                        </p:tav>
                                      </p:tavLst>
                                    </p:anim>
                                    <p:anim calcmode="lin" valueType="num">
                                      <p:cBhvr>
                                        <p:cTn id="205" dur="1000" fill="hold"/>
                                        <p:tgtEl>
                                          <p:spTgt spid="124199"/>
                                        </p:tgtEl>
                                        <p:attrNameLst>
                                          <p:attrName>style.rotation</p:attrName>
                                        </p:attrNameLst>
                                      </p:cBhvr>
                                      <p:tavLst>
                                        <p:tav tm="0">
                                          <p:val>
                                            <p:fltVal val="90"/>
                                          </p:val>
                                        </p:tav>
                                        <p:tav tm="100000">
                                          <p:val>
                                            <p:fltVal val="0"/>
                                          </p:val>
                                        </p:tav>
                                      </p:tavLst>
                                    </p:anim>
                                    <p:animEffect transition="in" filter="fade">
                                      <p:cBhvr>
                                        <p:cTn id="206" dur="1000"/>
                                        <p:tgtEl>
                                          <p:spTgt spid="12419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24204"/>
                                        </p:tgtEl>
                                        <p:attrNameLst>
                                          <p:attrName>style.visibility</p:attrName>
                                        </p:attrNameLst>
                                      </p:cBhvr>
                                      <p:to>
                                        <p:strVal val="visible"/>
                                      </p:to>
                                    </p:set>
                                    <p:animEffect transition="in" filter="fade">
                                      <p:cBhvr>
                                        <p:cTn id="211" dur="500"/>
                                        <p:tgtEl>
                                          <p:spTgt spid="12420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124212"/>
                                        </p:tgtEl>
                                        <p:attrNameLst>
                                          <p:attrName>style.visibility</p:attrName>
                                        </p:attrNameLst>
                                      </p:cBhvr>
                                      <p:to>
                                        <p:strVal val="visible"/>
                                      </p:to>
                                    </p:set>
                                    <p:animEffect transition="in" filter="fade">
                                      <p:cBhvr>
                                        <p:cTn id="216" dur="500"/>
                                        <p:tgtEl>
                                          <p:spTgt spid="124212"/>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0" presetClass="entr" presetSubtype="0" fill="hold" nodeType="clickEffect">
                                  <p:stCondLst>
                                    <p:cond delay="0"/>
                                  </p:stCondLst>
                                  <p:childTnLst>
                                    <p:set>
                                      <p:cBhvr>
                                        <p:cTn id="220" dur="1" fill="hold">
                                          <p:stCondLst>
                                            <p:cond delay="0"/>
                                          </p:stCondLst>
                                        </p:cTn>
                                        <p:tgtEl>
                                          <p:spTgt spid="124140"/>
                                        </p:tgtEl>
                                        <p:attrNameLst>
                                          <p:attrName>style.visibility</p:attrName>
                                        </p:attrNameLst>
                                      </p:cBhvr>
                                      <p:to>
                                        <p:strVal val="visible"/>
                                      </p:to>
                                    </p:set>
                                    <p:animEffect transition="in" filter="fade">
                                      <p:cBhvr>
                                        <p:cTn id="221" dur="500"/>
                                        <p:tgtEl>
                                          <p:spTgt spid="124140"/>
                                        </p:tgtEl>
                                      </p:cBhvr>
                                    </p:animEffect>
                                  </p:childTnLst>
                                </p:cTn>
                              </p:par>
                              <p:par>
                                <p:cTn id="222" presetID="10" presetClass="entr" presetSubtype="0" fill="hold" nodeType="withEffect">
                                  <p:stCondLst>
                                    <p:cond delay="0"/>
                                  </p:stCondLst>
                                  <p:childTnLst>
                                    <p:set>
                                      <p:cBhvr>
                                        <p:cTn id="223" dur="1" fill="hold">
                                          <p:stCondLst>
                                            <p:cond delay="0"/>
                                          </p:stCondLst>
                                        </p:cTn>
                                        <p:tgtEl>
                                          <p:spTgt spid="124141"/>
                                        </p:tgtEl>
                                        <p:attrNameLst>
                                          <p:attrName>style.visibility</p:attrName>
                                        </p:attrNameLst>
                                      </p:cBhvr>
                                      <p:to>
                                        <p:strVal val="visible"/>
                                      </p:to>
                                    </p:set>
                                    <p:animEffect transition="in" filter="fade">
                                      <p:cBhvr>
                                        <p:cTn id="224" dur="500"/>
                                        <p:tgtEl>
                                          <p:spTgt spid="124141"/>
                                        </p:tgtEl>
                                      </p:cBhvr>
                                    </p:animEffect>
                                  </p:childTnLst>
                                </p:cTn>
                              </p:par>
                              <p:par>
                                <p:cTn id="225" presetID="10" presetClass="entr" presetSubtype="0" fill="hold" nodeType="withEffect">
                                  <p:stCondLst>
                                    <p:cond delay="0"/>
                                  </p:stCondLst>
                                  <p:childTnLst>
                                    <p:set>
                                      <p:cBhvr>
                                        <p:cTn id="226" dur="1" fill="hold">
                                          <p:stCondLst>
                                            <p:cond delay="0"/>
                                          </p:stCondLst>
                                        </p:cTn>
                                        <p:tgtEl>
                                          <p:spTgt spid="124142"/>
                                        </p:tgtEl>
                                        <p:attrNameLst>
                                          <p:attrName>style.visibility</p:attrName>
                                        </p:attrNameLst>
                                      </p:cBhvr>
                                      <p:to>
                                        <p:strVal val="visible"/>
                                      </p:to>
                                    </p:set>
                                    <p:animEffect transition="in" filter="fade">
                                      <p:cBhvr>
                                        <p:cTn id="227" dur="500"/>
                                        <p:tgtEl>
                                          <p:spTgt spid="124142"/>
                                        </p:tgtEl>
                                      </p:cBhvr>
                                    </p:animEffect>
                                  </p:childTnLst>
                                </p:cTn>
                              </p:par>
                              <p:par>
                                <p:cTn id="228" presetID="10" presetClass="entr" presetSubtype="0" fill="hold" nodeType="withEffect">
                                  <p:stCondLst>
                                    <p:cond delay="0"/>
                                  </p:stCondLst>
                                  <p:childTnLst>
                                    <p:set>
                                      <p:cBhvr>
                                        <p:cTn id="229" dur="1" fill="hold">
                                          <p:stCondLst>
                                            <p:cond delay="0"/>
                                          </p:stCondLst>
                                        </p:cTn>
                                        <p:tgtEl>
                                          <p:spTgt spid="124143"/>
                                        </p:tgtEl>
                                        <p:attrNameLst>
                                          <p:attrName>style.visibility</p:attrName>
                                        </p:attrNameLst>
                                      </p:cBhvr>
                                      <p:to>
                                        <p:strVal val="visible"/>
                                      </p:to>
                                    </p:set>
                                    <p:animEffect transition="in" filter="fade">
                                      <p:cBhvr>
                                        <p:cTn id="230" dur="500"/>
                                        <p:tgtEl>
                                          <p:spTgt spid="124143"/>
                                        </p:tgtEl>
                                      </p:cBhvr>
                                    </p:animEffect>
                                  </p:childTnLst>
                                </p:cTn>
                              </p:par>
                              <p:par>
                                <p:cTn id="231" presetID="10" presetClass="entr" presetSubtype="0" fill="hold" nodeType="withEffect">
                                  <p:stCondLst>
                                    <p:cond delay="0"/>
                                  </p:stCondLst>
                                  <p:childTnLst>
                                    <p:set>
                                      <p:cBhvr>
                                        <p:cTn id="232" dur="1" fill="hold">
                                          <p:stCondLst>
                                            <p:cond delay="0"/>
                                          </p:stCondLst>
                                        </p:cTn>
                                        <p:tgtEl>
                                          <p:spTgt spid="124144"/>
                                        </p:tgtEl>
                                        <p:attrNameLst>
                                          <p:attrName>style.visibility</p:attrName>
                                        </p:attrNameLst>
                                      </p:cBhvr>
                                      <p:to>
                                        <p:strVal val="visible"/>
                                      </p:to>
                                    </p:set>
                                    <p:animEffect transition="in" filter="fade">
                                      <p:cBhvr>
                                        <p:cTn id="233" dur="500"/>
                                        <p:tgtEl>
                                          <p:spTgt spid="124144"/>
                                        </p:tgtEl>
                                      </p:cBhvr>
                                    </p:animEffect>
                                  </p:childTnLst>
                                </p:cTn>
                              </p:par>
                              <p:par>
                                <p:cTn id="234" presetID="10" presetClass="entr" presetSubtype="0" fill="hold" nodeType="withEffect">
                                  <p:stCondLst>
                                    <p:cond delay="0"/>
                                  </p:stCondLst>
                                  <p:childTnLst>
                                    <p:set>
                                      <p:cBhvr>
                                        <p:cTn id="235" dur="1" fill="hold">
                                          <p:stCondLst>
                                            <p:cond delay="0"/>
                                          </p:stCondLst>
                                        </p:cTn>
                                        <p:tgtEl>
                                          <p:spTgt spid="124145"/>
                                        </p:tgtEl>
                                        <p:attrNameLst>
                                          <p:attrName>style.visibility</p:attrName>
                                        </p:attrNameLst>
                                      </p:cBhvr>
                                      <p:to>
                                        <p:strVal val="visible"/>
                                      </p:to>
                                    </p:set>
                                    <p:animEffect transition="in" filter="fade">
                                      <p:cBhvr>
                                        <p:cTn id="236" dur="500"/>
                                        <p:tgtEl>
                                          <p:spTgt spid="124145"/>
                                        </p:tgtEl>
                                      </p:cBhvr>
                                    </p:animEffect>
                                  </p:childTnLst>
                                </p:cTn>
                              </p:par>
                              <p:par>
                                <p:cTn id="237" presetID="10" presetClass="entr" presetSubtype="0" fill="hold" nodeType="withEffect">
                                  <p:stCondLst>
                                    <p:cond delay="0"/>
                                  </p:stCondLst>
                                  <p:childTnLst>
                                    <p:set>
                                      <p:cBhvr>
                                        <p:cTn id="238" dur="1" fill="hold">
                                          <p:stCondLst>
                                            <p:cond delay="0"/>
                                          </p:stCondLst>
                                        </p:cTn>
                                        <p:tgtEl>
                                          <p:spTgt spid="124146"/>
                                        </p:tgtEl>
                                        <p:attrNameLst>
                                          <p:attrName>style.visibility</p:attrName>
                                        </p:attrNameLst>
                                      </p:cBhvr>
                                      <p:to>
                                        <p:strVal val="visible"/>
                                      </p:to>
                                    </p:set>
                                    <p:animEffect transition="in" filter="fade">
                                      <p:cBhvr>
                                        <p:cTn id="239" dur="500"/>
                                        <p:tgtEl>
                                          <p:spTgt spid="124146"/>
                                        </p:tgtEl>
                                      </p:cBhvr>
                                    </p:animEffect>
                                  </p:childTnLst>
                                </p:cTn>
                              </p:par>
                              <p:par>
                                <p:cTn id="240" presetID="10" presetClass="entr" presetSubtype="0" fill="hold" nodeType="withEffect">
                                  <p:stCondLst>
                                    <p:cond delay="0"/>
                                  </p:stCondLst>
                                  <p:childTnLst>
                                    <p:set>
                                      <p:cBhvr>
                                        <p:cTn id="241" dur="1" fill="hold">
                                          <p:stCondLst>
                                            <p:cond delay="0"/>
                                          </p:stCondLst>
                                        </p:cTn>
                                        <p:tgtEl>
                                          <p:spTgt spid="124147"/>
                                        </p:tgtEl>
                                        <p:attrNameLst>
                                          <p:attrName>style.visibility</p:attrName>
                                        </p:attrNameLst>
                                      </p:cBhvr>
                                      <p:to>
                                        <p:strVal val="visible"/>
                                      </p:to>
                                    </p:set>
                                    <p:animEffect transition="in" filter="fade">
                                      <p:cBhvr>
                                        <p:cTn id="242" dur="500"/>
                                        <p:tgtEl>
                                          <p:spTgt spid="124147"/>
                                        </p:tgtEl>
                                      </p:cBhvr>
                                    </p:animEffect>
                                  </p:childTnLst>
                                </p:cTn>
                              </p:par>
                              <p:par>
                                <p:cTn id="243" presetID="10" presetClass="entr" presetSubtype="0" fill="hold" nodeType="withEffect">
                                  <p:stCondLst>
                                    <p:cond delay="0"/>
                                  </p:stCondLst>
                                  <p:childTnLst>
                                    <p:set>
                                      <p:cBhvr>
                                        <p:cTn id="244" dur="1" fill="hold">
                                          <p:stCondLst>
                                            <p:cond delay="0"/>
                                          </p:stCondLst>
                                        </p:cTn>
                                        <p:tgtEl>
                                          <p:spTgt spid="124148"/>
                                        </p:tgtEl>
                                        <p:attrNameLst>
                                          <p:attrName>style.visibility</p:attrName>
                                        </p:attrNameLst>
                                      </p:cBhvr>
                                      <p:to>
                                        <p:strVal val="visible"/>
                                      </p:to>
                                    </p:set>
                                    <p:animEffect transition="in" filter="fade">
                                      <p:cBhvr>
                                        <p:cTn id="245" dur="500"/>
                                        <p:tgtEl>
                                          <p:spTgt spid="124148"/>
                                        </p:tgtEl>
                                      </p:cBhvr>
                                    </p:animEffect>
                                  </p:childTnLst>
                                </p:cTn>
                              </p:par>
                              <p:par>
                                <p:cTn id="246" presetID="10" presetClass="entr" presetSubtype="0" fill="hold" nodeType="withEffect">
                                  <p:stCondLst>
                                    <p:cond delay="0"/>
                                  </p:stCondLst>
                                  <p:childTnLst>
                                    <p:set>
                                      <p:cBhvr>
                                        <p:cTn id="247" dur="1" fill="hold">
                                          <p:stCondLst>
                                            <p:cond delay="0"/>
                                          </p:stCondLst>
                                        </p:cTn>
                                        <p:tgtEl>
                                          <p:spTgt spid="124149"/>
                                        </p:tgtEl>
                                        <p:attrNameLst>
                                          <p:attrName>style.visibility</p:attrName>
                                        </p:attrNameLst>
                                      </p:cBhvr>
                                      <p:to>
                                        <p:strVal val="visible"/>
                                      </p:to>
                                    </p:set>
                                    <p:animEffect transition="in" filter="fade">
                                      <p:cBhvr>
                                        <p:cTn id="248" dur="500"/>
                                        <p:tgtEl>
                                          <p:spTgt spid="124149"/>
                                        </p:tgtEl>
                                      </p:cBhvr>
                                    </p:animEffect>
                                  </p:childTnLst>
                                </p:cTn>
                              </p:par>
                              <p:par>
                                <p:cTn id="249" presetID="10" presetClass="entr" presetSubtype="0" fill="hold" nodeType="withEffect">
                                  <p:stCondLst>
                                    <p:cond delay="0"/>
                                  </p:stCondLst>
                                  <p:childTnLst>
                                    <p:set>
                                      <p:cBhvr>
                                        <p:cTn id="250" dur="1" fill="hold">
                                          <p:stCondLst>
                                            <p:cond delay="0"/>
                                          </p:stCondLst>
                                        </p:cTn>
                                        <p:tgtEl>
                                          <p:spTgt spid="124150"/>
                                        </p:tgtEl>
                                        <p:attrNameLst>
                                          <p:attrName>style.visibility</p:attrName>
                                        </p:attrNameLst>
                                      </p:cBhvr>
                                      <p:to>
                                        <p:strVal val="visible"/>
                                      </p:to>
                                    </p:set>
                                    <p:animEffect transition="in" filter="fade">
                                      <p:cBhvr>
                                        <p:cTn id="251" dur="500"/>
                                        <p:tgtEl>
                                          <p:spTgt spid="124150"/>
                                        </p:tgtEl>
                                      </p:cBhvr>
                                    </p:animEffect>
                                  </p:childTnLst>
                                </p:cTn>
                              </p:par>
                              <p:par>
                                <p:cTn id="252" presetID="10" presetClass="entr" presetSubtype="0" fill="hold" nodeType="withEffect">
                                  <p:stCondLst>
                                    <p:cond delay="0"/>
                                  </p:stCondLst>
                                  <p:childTnLst>
                                    <p:set>
                                      <p:cBhvr>
                                        <p:cTn id="253" dur="1" fill="hold">
                                          <p:stCondLst>
                                            <p:cond delay="0"/>
                                          </p:stCondLst>
                                        </p:cTn>
                                        <p:tgtEl>
                                          <p:spTgt spid="124151"/>
                                        </p:tgtEl>
                                        <p:attrNameLst>
                                          <p:attrName>style.visibility</p:attrName>
                                        </p:attrNameLst>
                                      </p:cBhvr>
                                      <p:to>
                                        <p:strVal val="visible"/>
                                      </p:to>
                                    </p:set>
                                    <p:animEffect transition="in" filter="fade">
                                      <p:cBhvr>
                                        <p:cTn id="254" dur="500"/>
                                        <p:tgtEl>
                                          <p:spTgt spid="124151"/>
                                        </p:tgtEl>
                                      </p:cBhvr>
                                    </p:animEffect>
                                  </p:childTnLst>
                                </p:cTn>
                              </p:par>
                              <p:par>
                                <p:cTn id="255" presetID="10" presetClass="entr" presetSubtype="0" fill="hold" nodeType="withEffect">
                                  <p:stCondLst>
                                    <p:cond delay="0"/>
                                  </p:stCondLst>
                                  <p:childTnLst>
                                    <p:set>
                                      <p:cBhvr>
                                        <p:cTn id="256" dur="1" fill="hold">
                                          <p:stCondLst>
                                            <p:cond delay="0"/>
                                          </p:stCondLst>
                                        </p:cTn>
                                        <p:tgtEl>
                                          <p:spTgt spid="124152"/>
                                        </p:tgtEl>
                                        <p:attrNameLst>
                                          <p:attrName>style.visibility</p:attrName>
                                        </p:attrNameLst>
                                      </p:cBhvr>
                                      <p:to>
                                        <p:strVal val="visible"/>
                                      </p:to>
                                    </p:set>
                                    <p:animEffect transition="in" filter="fade">
                                      <p:cBhvr>
                                        <p:cTn id="257" dur="500"/>
                                        <p:tgtEl>
                                          <p:spTgt spid="124152"/>
                                        </p:tgtEl>
                                      </p:cBhvr>
                                    </p:animEffect>
                                  </p:childTnLst>
                                </p:cTn>
                              </p:par>
                              <p:par>
                                <p:cTn id="258" presetID="10" presetClass="entr" presetSubtype="0" fill="hold" nodeType="withEffect">
                                  <p:stCondLst>
                                    <p:cond delay="0"/>
                                  </p:stCondLst>
                                  <p:childTnLst>
                                    <p:set>
                                      <p:cBhvr>
                                        <p:cTn id="259" dur="1" fill="hold">
                                          <p:stCondLst>
                                            <p:cond delay="0"/>
                                          </p:stCondLst>
                                        </p:cTn>
                                        <p:tgtEl>
                                          <p:spTgt spid="124153"/>
                                        </p:tgtEl>
                                        <p:attrNameLst>
                                          <p:attrName>style.visibility</p:attrName>
                                        </p:attrNameLst>
                                      </p:cBhvr>
                                      <p:to>
                                        <p:strVal val="visible"/>
                                      </p:to>
                                    </p:set>
                                    <p:animEffect transition="in" filter="fade">
                                      <p:cBhvr>
                                        <p:cTn id="260" dur="500"/>
                                        <p:tgtEl>
                                          <p:spTgt spid="124153"/>
                                        </p:tgtEl>
                                      </p:cBhvr>
                                    </p:animEffect>
                                  </p:childTnLst>
                                </p:cTn>
                              </p:par>
                              <p:par>
                                <p:cTn id="261" presetID="10" presetClass="entr" presetSubtype="0" fill="hold" nodeType="withEffect">
                                  <p:stCondLst>
                                    <p:cond delay="0"/>
                                  </p:stCondLst>
                                  <p:childTnLst>
                                    <p:set>
                                      <p:cBhvr>
                                        <p:cTn id="262" dur="1" fill="hold">
                                          <p:stCondLst>
                                            <p:cond delay="0"/>
                                          </p:stCondLst>
                                        </p:cTn>
                                        <p:tgtEl>
                                          <p:spTgt spid="124154"/>
                                        </p:tgtEl>
                                        <p:attrNameLst>
                                          <p:attrName>style.visibility</p:attrName>
                                        </p:attrNameLst>
                                      </p:cBhvr>
                                      <p:to>
                                        <p:strVal val="visible"/>
                                      </p:to>
                                    </p:set>
                                    <p:animEffect transition="in" filter="fade">
                                      <p:cBhvr>
                                        <p:cTn id="263" dur="500"/>
                                        <p:tgtEl>
                                          <p:spTgt spid="124154"/>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124205"/>
                                        </p:tgtEl>
                                        <p:attrNameLst>
                                          <p:attrName>style.visibility</p:attrName>
                                        </p:attrNameLst>
                                      </p:cBhvr>
                                      <p:to>
                                        <p:strVal val="visible"/>
                                      </p:to>
                                    </p:set>
                                    <p:animEffect transition="in" filter="fade">
                                      <p:cBhvr>
                                        <p:cTn id="268" dur="500"/>
                                        <p:tgtEl>
                                          <p:spTgt spid="124205"/>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31" presetClass="entr" presetSubtype="0" fill="hold" grpId="0" nodeType="clickEffect">
                                  <p:stCondLst>
                                    <p:cond delay="0"/>
                                  </p:stCondLst>
                                  <p:iterate type="lt">
                                    <p:tmPct val="5000"/>
                                  </p:iterate>
                                  <p:childTnLst>
                                    <p:set>
                                      <p:cBhvr>
                                        <p:cTn id="272" dur="1" fill="hold">
                                          <p:stCondLst>
                                            <p:cond delay="0"/>
                                          </p:stCondLst>
                                        </p:cTn>
                                        <p:tgtEl>
                                          <p:spTgt spid="124206"/>
                                        </p:tgtEl>
                                        <p:attrNameLst>
                                          <p:attrName>style.visibility</p:attrName>
                                        </p:attrNameLst>
                                      </p:cBhvr>
                                      <p:to>
                                        <p:strVal val="visible"/>
                                      </p:to>
                                    </p:set>
                                    <p:anim calcmode="lin" valueType="num">
                                      <p:cBhvr>
                                        <p:cTn id="273" dur="1000" fill="hold"/>
                                        <p:tgtEl>
                                          <p:spTgt spid="124206"/>
                                        </p:tgtEl>
                                        <p:attrNameLst>
                                          <p:attrName>ppt_w</p:attrName>
                                        </p:attrNameLst>
                                      </p:cBhvr>
                                      <p:tavLst>
                                        <p:tav tm="0">
                                          <p:val>
                                            <p:fltVal val="0"/>
                                          </p:val>
                                        </p:tav>
                                        <p:tav tm="100000">
                                          <p:val>
                                            <p:strVal val="#ppt_w"/>
                                          </p:val>
                                        </p:tav>
                                      </p:tavLst>
                                    </p:anim>
                                    <p:anim calcmode="lin" valueType="num">
                                      <p:cBhvr>
                                        <p:cTn id="274" dur="1000" fill="hold"/>
                                        <p:tgtEl>
                                          <p:spTgt spid="124206"/>
                                        </p:tgtEl>
                                        <p:attrNameLst>
                                          <p:attrName>ppt_h</p:attrName>
                                        </p:attrNameLst>
                                      </p:cBhvr>
                                      <p:tavLst>
                                        <p:tav tm="0">
                                          <p:val>
                                            <p:fltVal val="0"/>
                                          </p:val>
                                        </p:tav>
                                        <p:tav tm="100000">
                                          <p:val>
                                            <p:strVal val="#ppt_h"/>
                                          </p:val>
                                        </p:tav>
                                      </p:tavLst>
                                    </p:anim>
                                    <p:anim calcmode="lin" valueType="num">
                                      <p:cBhvr>
                                        <p:cTn id="275" dur="1000" fill="hold"/>
                                        <p:tgtEl>
                                          <p:spTgt spid="124206"/>
                                        </p:tgtEl>
                                        <p:attrNameLst>
                                          <p:attrName>style.rotation</p:attrName>
                                        </p:attrNameLst>
                                      </p:cBhvr>
                                      <p:tavLst>
                                        <p:tav tm="0">
                                          <p:val>
                                            <p:fltVal val="90"/>
                                          </p:val>
                                        </p:tav>
                                        <p:tav tm="100000">
                                          <p:val>
                                            <p:fltVal val="0"/>
                                          </p:val>
                                        </p:tav>
                                      </p:tavLst>
                                    </p:anim>
                                    <p:animEffect transition="in" filter="fade">
                                      <p:cBhvr>
                                        <p:cTn id="276" dur="1000"/>
                                        <p:tgtEl>
                                          <p:spTgt spid="124206"/>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0" presetClass="entr" presetSubtype="0" fill="hold" grpId="0" nodeType="clickEffect">
                                  <p:stCondLst>
                                    <p:cond delay="0"/>
                                  </p:stCondLst>
                                  <p:childTnLst>
                                    <p:set>
                                      <p:cBhvr>
                                        <p:cTn id="280" dur="1" fill="hold">
                                          <p:stCondLst>
                                            <p:cond delay="0"/>
                                          </p:stCondLst>
                                        </p:cTn>
                                        <p:tgtEl>
                                          <p:spTgt spid="124209"/>
                                        </p:tgtEl>
                                        <p:attrNameLst>
                                          <p:attrName>style.visibility</p:attrName>
                                        </p:attrNameLst>
                                      </p:cBhvr>
                                      <p:to>
                                        <p:strVal val="visible"/>
                                      </p:to>
                                    </p:set>
                                    <p:animEffect transition="in" filter="fade">
                                      <p:cBhvr>
                                        <p:cTn id="281" dur="500"/>
                                        <p:tgtEl>
                                          <p:spTgt spid="124209"/>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31" presetClass="entr" presetSubtype="0" fill="hold" grpId="0" nodeType="clickEffect">
                                  <p:stCondLst>
                                    <p:cond delay="0"/>
                                  </p:stCondLst>
                                  <p:iterate type="lt">
                                    <p:tmPct val="5000"/>
                                  </p:iterate>
                                  <p:childTnLst>
                                    <p:set>
                                      <p:cBhvr>
                                        <p:cTn id="285" dur="1" fill="hold">
                                          <p:stCondLst>
                                            <p:cond delay="0"/>
                                          </p:stCondLst>
                                        </p:cTn>
                                        <p:tgtEl>
                                          <p:spTgt spid="124207"/>
                                        </p:tgtEl>
                                        <p:attrNameLst>
                                          <p:attrName>style.visibility</p:attrName>
                                        </p:attrNameLst>
                                      </p:cBhvr>
                                      <p:to>
                                        <p:strVal val="visible"/>
                                      </p:to>
                                    </p:set>
                                    <p:anim calcmode="lin" valueType="num">
                                      <p:cBhvr>
                                        <p:cTn id="286" dur="1000" fill="hold"/>
                                        <p:tgtEl>
                                          <p:spTgt spid="124207"/>
                                        </p:tgtEl>
                                        <p:attrNameLst>
                                          <p:attrName>ppt_w</p:attrName>
                                        </p:attrNameLst>
                                      </p:cBhvr>
                                      <p:tavLst>
                                        <p:tav tm="0">
                                          <p:val>
                                            <p:fltVal val="0"/>
                                          </p:val>
                                        </p:tav>
                                        <p:tav tm="100000">
                                          <p:val>
                                            <p:strVal val="#ppt_w"/>
                                          </p:val>
                                        </p:tav>
                                      </p:tavLst>
                                    </p:anim>
                                    <p:anim calcmode="lin" valueType="num">
                                      <p:cBhvr>
                                        <p:cTn id="287" dur="1000" fill="hold"/>
                                        <p:tgtEl>
                                          <p:spTgt spid="124207"/>
                                        </p:tgtEl>
                                        <p:attrNameLst>
                                          <p:attrName>ppt_h</p:attrName>
                                        </p:attrNameLst>
                                      </p:cBhvr>
                                      <p:tavLst>
                                        <p:tav tm="0">
                                          <p:val>
                                            <p:fltVal val="0"/>
                                          </p:val>
                                        </p:tav>
                                        <p:tav tm="100000">
                                          <p:val>
                                            <p:strVal val="#ppt_h"/>
                                          </p:val>
                                        </p:tav>
                                      </p:tavLst>
                                    </p:anim>
                                    <p:anim calcmode="lin" valueType="num">
                                      <p:cBhvr>
                                        <p:cTn id="288" dur="1000" fill="hold"/>
                                        <p:tgtEl>
                                          <p:spTgt spid="124207"/>
                                        </p:tgtEl>
                                        <p:attrNameLst>
                                          <p:attrName>style.rotation</p:attrName>
                                        </p:attrNameLst>
                                      </p:cBhvr>
                                      <p:tavLst>
                                        <p:tav tm="0">
                                          <p:val>
                                            <p:fltVal val="90"/>
                                          </p:val>
                                        </p:tav>
                                        <p:tav tm="100000">
                                          <p:val>
                                            <p:fltVal val="0"/>
                                          </p:val>
                                        </p:tav>
                                      </p:tavLst>
                                    </p:anim>
                                    <p:animEffect transition="in" filter="fade">
                                      <p:cBhvr>
                                        <p:cTn id="289" dur="1000"/>
                                        <p:tgtEl>
                                          <p:spTgt spid="124207"/>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0" presetClass="entr" presetSubtype="0" fill="hold" grpId="0" nodeType="clickEffect">
                                  <p:stCondLst>
                                    <p:cond delay="0"/>
                                  </p:stCondLst>
                                  <p:childTnLst>
                                    <p:set>
                                      <p:cBhvr>
                                        <p:cTn id="293" dur="1" fill="hold">
                                          <p:stCondLst>
                                            <p:cond delay="0"/>
                                          </p:stCondLst>
                                        </p:cTn>
                                        <p:tgtEl>
                                          <p:spTgt spid="124210"/>
                                        </p:tgtEl>
                                        <p:attrNameLst>
                                          <p:attrName>style.visibility</p:attrName>
                                        </p:attrNameLst>
                                      </p:cBhvr>
                                      <p:to>
                                        <p:strVal val="visible"/>
                                      </p:to>
                                    </p:set>
                                    <p:animEffect transition="in" filter="fade">
                                      <p:cBhvr>
                                        <p:cTn id="294" dur="1000"/>
                                        <p:tgtEl>
                                          <p:spTgt spid="124210"/>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31" presetClass="entr" presetSubtype="0" fill="hold" grpId="0" nodeType="clickEffect">
                                  <p:stCondLst>
                                    <p:cond delay="0"/>
                                  </p:stCondLst>
                                  <p:iterate type="lt">
                                    <p:tmPct val="5000"/>
                                  </p:iterate>
                                  <p:childTnLst>
                                    <p:set>
                                      <p:cBhvr>
                                        <p:cTn id="298" dur="1" fill="hold">
                                          <p:stCondLst>
                                            <p:cond delay="0"/>
                                          </p:stCondLst>
                                        </p:cTn>
                                        <p:tgtEl>
                                          <p:spTgt spid="124208"/>
                                        </p:tgtEl>
                                        <p:attrNameLst>
                                          <p:attrName>style.visibility</p:attrName>
                                        </p:attrNameLst>
                                      </p:cBhvr>
                                      <p:to>
                                        <p:strVal val="visible"/>
                                      </p:to>
                                    </p:set>
                                    <p:anim calcmode="lin" valueType="num">
                                      <p:cBhvr>
                                        <p:cTn id="299" dur="1000" fill="hold"/>
                                        <p:tgtEl>
                                          <p:spTgt spid="124208"/>
                                        </p:tgtEl>
                                        <p:attrNameLst>
                                          <p:attrName>ppt_w</p:attrName>
                                        </p:attrNameLst>
                                      </p:cBhvr>
                                      <p:tavLst>
                                        <p:tav tm="0">
                                          <p:val>
                                            <p:fltVal val="0"/>
                                          </p:val>
                                        </p:tav>
                                        <p:tav tm="100000">
                                          <p:val>
                                            <p:strVal val="#ppt_w"/>
                                          </p:val>
                                        </p:tav>
                                      </p:tavLst>
                                    </p:anim>
                                    <p:anim calcmode="lin" valueType="num">
                                      <p:cBhvr>
                                        <p:cTn id="300" dur="1000" fill="hold"/>
                                        <p:tgtEl>
                                          <p:spTgt spid="124208"/>
                                        </p:tgtEl>
                                        <p:attrNameLst>
                                          <p:attrName>ppt_h</p:attrName>
                                        </p:attrNameLst>
                                      </p:cBhvr>
                                      <p:tavLst>
                                        <p:tav tm="0">
                                          <p:val>
                                            <p:fltVal val="0"/>
                                          </p:val>
                                        </p:tav>
                                        <p:tav tm="100000">
                                          <p:val>
                                            <p:strVal val="#ppt_h"/>
                                          </p:val>
                                        </p:tav>
                                      </p:tavLst>
                                    </p:anim>
                                    <p:anim calcmode="lin" valueType="num">
                                      <p:cBhvr>
                                        <p:cTn id="301" dur="1000" fill="hold"/>
                                        <p:tgtEl>
                                          <p:spTgt spid="124208"/>
                                        </p:tgtEl>
                                        <p:attrNameLst>
                                          <p:attrName>style.rotation</p:attrName>
                                        </p:attrNameLst>
                                      </p:cBhvr>
                                      <p:tavLst>
                                        <p:tav tm="0">
                                          <p:val>
                                            <p:fltVal val="90"/>
                                          </p:val>
                                        </p:tav>
                                        <p:tav tm="100000">
                                          <p:val>
                                            <p:fltVal val="0"/>
                                          </p:val>
                                        </p:tav>
                                      </p:tavLst>
                                    </p:anim>
                                    <p:animEffect transition="in" filter="fade">
                                      <p:cBhvr>
                                        <p:cTn id="302" dur="1000"/>
                                        <p:tgtEl>
                                          <p:spTgt spid="124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63" grpId="0"/>
      <p:bldP spid="124192" grpId="0" animBg="1"/>
      <p:bldP spid="124196" grpId="0" animBg="1"/>
      <p:bldP spid="124197" grpId="0" animBg="1"/>
      <p:bldP spid="124198" grpId="0" animBg="1"/>
      <p:bldP spid="124199" grpId="0" animBg="1"/>
      <p:bldP spid="124200" grpId="0" animBg="1"/>
      <p:bldP spid="124201" grpId="0" animBg="1"/>
      <p:bldP spid="124202" grpId="0" animBg="1"/>
      <p:bldP spid="124204" grpId="0"/>
      <p:bldP spid="124205" grpId="0" animBg="1"/>
      <p:bldP spid="124206" grpId="0" animBg="1"/>
      <p:bldP spid="124207" grpId="0" animBg="1"/>
      <p:bldP spid="124208" grpId="0" animBg="1"/>
      <p:bldP spid="124209" grpId="0" animBg="1"/>
      <p:bldP spid="1242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385763" y="498475"/>
            <a:ext cx="8596312"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a:t>
            </a:r>
            <a:r>
              <a:rPr lang="en-US" altLang="zh-CN" sz="2400" dirty="0"/>
              <a:t>4</a:t>
            </a:r>
            <a:r>
              <a:rPr lang="zh-CN" altLang="en-US" sz="2400" dirty="0"/>
              <a:t>）将</a:t>
            </a:r>
            <a:r>
              <a:rPr lang="en-US" altLang="zh-CN" sz="2400" b="1" i="1" dirty="0"/>
              <a:t>D</a:t>
            </a:r>
            <a:r>
              <a:rPr lang="en-US" altLang="zh-CN" sz="2400" dirty="0"/>
              <a:t>(2)</a:t>
            </a:r>
            <a:r>
              <a:rPr lang="zh-CN" altLang="en-US" sz="2400" dirty="0"/>
              <a:t>中最小值    对应的类合为一类，得</a:t>
            </a:r>
            <a:r>
              <a:rPr lang="en-US" altLang="zh-CN" sz="2400" b="1" i="1" dirty="0"/>
              <a:t>D</a:t>
            </a:r>
            <a:r>
              <a:rPr lang="en-US" altLang="zh-CN" sz="2400" dirty="0"/>
              <a:t>(3)</a:t>
            </a:r>
            <a:r>
              <a:rPr lang="zh-CN" altLang="en-US" sz="2400" dirty="0"/>
              <a:t>。</a:t>
            </a:r>
          </a:p>
        </p:txBody>
      </p:sp>
      <p:graphicFrame>
        <p:nvGraphicFramePr>
          <p:cNvPr id="38915" name="Object 4"/>
          <p:cNvGraphicFramePr>
            <a:graphicFrameLocks noChangeAspect="1"/>
          </p:cNvGraphicFramePr>
          <p:nvPr>
            <p:extLst>
              <p:ext uri="{D42A27DB-BD31-4B8C-83A1-F6EECF244321}">
                <p14:modId xmlns:p14="http://schemas.microsoft.com/office/powerpoint/2010/main" val="86272231"/>
              </p:ext>
            </p:extLst>
          </p:nvPr>
        </p:nvGraphicFramePr>
        <p:xfrm>
          <a:off x="3155156" y="557708"/>
          <a:ext cx="533400" cy="449263"/>
        </p:xfrm>
        <a:graphic>
          <a:graphicData uri="http://schemas.openxmlformats.org/presentationml/2006/ole">
            <mc:AlternateContent xmlns:mc="http://schemas.openxmlformats.org/markup-compatibility/2006">
              <mc:Choice xmlns:v="urn:schemas-microsoft-com:vml" Requires="v">
                <p:oleObj spid="_x0000_s49232" name="公式" r:id="rId3" imgW="228600" imgH="228600" progId="Equation.3">
                  <p:embed/>
                </p:oleObj>
              </mc:Choice>
              <mc:Fallback>
                <p:oleObj name="公式"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56" y="557708"/>
                        <a:ext cx="533400" cy="449263"/>
                      </a:xfrm>
                      <a:prstGeom prst="rect">
                        <a:avLst/>
                      </a:prstGeom>
                      <a:noFill/>
                      <a:ln>
                        <a:noFill/>
                      </a:ln>
                    </p:spPr>
                  </p:pic>
                </p:oleObj>
              </mc:Fallback>
            </mc:AlternateContent>
          </a:graphicData>
        </a:graphic>
      </p:graphicFrame>
      <p:graphicFrame>
        <p:nvGraphicFramePr>
          <p:cNvPr id="124936" name="Object 8"/>
          <p:cNvGraphicFramePr>
            <a:graphicFrameLocks noChangeAspect="1"/>
          </p:cNvGraphicFramePr>
          <p:nvPr/>
        </p:nvGraphicFramePr>
        <p:xfrm>
          <a:off x="1376363" y="1179513"/>
          <a:ext cx="719137" cy="352425"/>
        </p:xfrm>
        <a:graphic>
          <a:graphicData uri="http://schemas.openxmlformats.org/presentationml/2006/ole">
            <mc:AlternateContent xmlns:mc="http://schemas.openxmlformats.org/markup-compatibility/2006">
              <mc:Choice xmlns:v="urn:schemas-microsoft-com:vml" Requires="v">
                <p:oleObj spid="_x0000_s49233" name="公式" r:id="rId5" imgW="444114" imgH="215713" progId="Equation.3">
                  <p:embed/>
                </p:oleObj>
              </mc:Choice>
              <mc:Fallback>
                <p:oleObj name="公式" r:id="rId5" imgW="444114" imgH="2157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1179513"/>
                        <a:ext cx="7191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37" name="Object 9"/>
          <p:cNvGraphicFramePr>
            <a:graphicFrameLocks noChangeAspect="1"/>
          </p:cNvGraphicFramePr>
          <p:nvPr/>
        </p:nvGraphicFramePr>
        <p:xfrm>
          <a:off x="655638" y="2222500"/>
          <a:ext cx="630237" cy="352425"/>
        </p:xfrm>
        <a:graphic>
          <a:graphicData uri="http://schemas.openxmlformats.org/presentationml/2006/ole">
            <mc:AlternateContent xmlns:mc="http://schemas.openxmlformats.org/markup-compatibility/2006">
              <mc:Choice xmlns:v="urn:schemas-microsoft-com:vml" Requires="v">
                <p:oleObj spid="_x0000_s49234" name="公式" r:id="rId7" imgW="406224" imgH="228501" progId="Equation.3">
                  <p:embed/>
                </p:oleObj>
              </mc:Choice>
              <mc:Fallback>
                <p:oleObj name="公式" r:id="rId7" imgW="406224"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638" y="2222500"/>
                        <a:ext cx="6302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38" name="Object 10"/>
          <p:cNvGraphicFramePr>
            <a:graphicFrameLocks noChangeAspect="1"/>
          </p:cNvGraphicFramePr>
          <p:nvPr/>
        </p:nvGraphicFramePr>
        <p:xfrm>
          <a:off x="655638" y="2732088"/>
          <a:ext cx="630237" cy="338137"/>
        </p:xfrm>
        <a:graphic>
          <a:graphicData uri="http://schemas.openxmlformats.org/presentationml/2006/ole">
            <mc:AlternateContent xmlns:mc="http://schemas.openxmlformats.org/markup-compatibility/2006">
              <mc:Choice xmlns:v="urn:schemas-microsoft-com:vml" Requires="v">
                <p:oleObj spid="_x0000_s49235" name="公式" r:id="rId9" imgW="406048" imgH="215713" progId="Equation.3">
                  <p:embed/>
                </p:oleObj>
              </mc:Choice>
              <mc:Fallback>
                <p:oleObj name="公式" r:id="rId9" imgW="406048" imgH="21571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638" y="2732088"/>
                        <a:ext cx="6302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39" name="Object 11"/>
          <p:cNvGraphicFramePr>
            <a:graphicFrameLocks noChangeAspect="1"/>
          </p:cNvGraphicFramePr>
          <p:nvPr/>
        </p:nvGraphicFramePr>
        <p:xfrm>
          <a:off x="3536950" y="1179513"/>
          <a:ext cx="674688" cy="344487"/>
        </p:xfrm>
        <a:graphic>
          <a:graphicData uri="http://schemas.openxmlformats.org/presentationml/2006/ole">
            <mc:AlternateContent xmlns:mc="http://schemas.openxmlformats.org/markup-compatibility/2006">
              <mc:Choice xmlns:v="urn:schemas-microsoft-com:vml" Requires="v">
                <p:oleObj spid="_x0000_s49236" name="公式" r:id="rId11" imgW="444307" imgH="228501" progId="Equation.3">
                  <p:embed/>
                </p:oleObj>
              </mc:Choice>
              <mc:Fallback>
                <p:oleObj name="公式" r:id="rId11" imgW="444307" imgH="228501"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6950" y="1179513"/>
                        <a:ext cx="674688" cy="34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0" name="Object 12"/>
          <p:cNvGraphicFramePr>
            <a:graphicFrameLocks noChangeAspect="1"/>
          </p:cNvGraphicFramePr>
          <p:nvPr/>
        </p:nvGraphicFramePr>
        <p:xfrm>
          <a:off x="657225" y="1674813"/>
          <a:ext cx="674688" cy="360362"/>
        </p:xfrm>
        <a:graphic>
          <a:graphicData uri="http://schemas.openxmlformats.org/presentationml/2006/ole">
            <mc:AlternateContent xmlns:mc="http://schemas.openxmlformats.org/markup-compatibility/2006">
              <mc:Choice xmlns:v="urn:schemas-microsoft-com:vml" Requires="v">
                <p:oleObj spid="_x0000_s49237" name="公式" r:id="rId13" imgW="444114" imgH="215713" progId="Equation.3">
                  <p:embed/>
                </p:oleObj>
              </mc:Choice>
              <mc:Fallback>
                <p:oleObj name="公式" r:id="rId13" imgW="444114" imgH="21571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225" y="1674813"/>
                        <a:ext cx="674688"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1" name="Object 13"/>
          <p:cNvGraphicFramePr>
            <a:graphicFrameLocks noChangeAspect="1"/>
          </p:cNvGraphicFramePr>
          <p:nvPr/>
        </p:nvGraphicFramePr>
        <p:xfrm>
          <a:off x="2141538" y="1179513"/>
          <a:ext cx="630237" cy="352425"/>
        </p:xfrm>
        <a:graphic>
          <a:graphicData uri="http://schemas.openxmlformats.org/presentationml/2006/ole">
            <mc:AlternateContent xmlns:mc="http://schemas.openxmlformats.org/markup-compatibility/2006">
              <mc:Choice xmlns:v="urn:schemas-microsoft-com:vml" Requires="v">
                <p:oleObj spid="_x0000_s49238" name="公式" r:id="rId15" imgW="406224" imgH="228501" progId="Equation.3">
                  <p:embed/>
                </p:oleObj>
              </mc:Choice>
              <mc:Fallback>
                <p:oleObj name="公式" r:id="rId15" imgW="406224" imgH="228501"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1538" y="1179513"/>
                        <a:ext cx="6302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2" name="Object 14"/>
          <p:cNvGraphicFramePr>
            <a:graphicFrameLocks noChangeAspect="1"/>
          </p:cNvGraphicFramePr>
          <p:nvPr/>
        </p:nvGraphicFramePr>
        <p:xfrm>
          <a:off x="1466850" y="2214563"/>
          <a:ext cx="404813" cy="388937"/>
        </p:xfrm>
        <a:graphic>
          <a:graphicData uri="http://schemas.openxmlformats.org/presentationml/2006/ole">
            <mc:AlternateContent xmlns:mc="http://schemas.openxmlformats.org/markup-compatibility/2006">
              <mc:Choice xmlns:v="urn:schemas-microsoft-com:vml" Requires="v">
                <p:oleObj spid="_x0000_s49239" name="公式" r:id="rId17" imgW="241300" imgH="228600" progId="Equation.3">
                  <p:embed/>
                </p:oleObj>
              </mc:Choice>
              <mc:Fallback>
                <p:oleObj name="公式" r:id="rId17" imgW="241300" imgH="2286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6850" y="2214563"/>
                        <a:ext cx="404813"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3" name="Object 15"/>
          <p:cNvGraphicFramePr>
            <a:graphicFrameLocks noChangeAspect="1"/>
          </p:cNvGraphicFramePr>
          <p:nvPr/>
        </p:nvGraphicFramePr>
        <p:xfrm>
          <a:off x="2862263" y="1223963"/>
          <a:ext cx="585787" cy="312737"/>
        </p:xfrm>
        <a:graphic>
          <a:graphicData uri="http://schemas.openxmlformats.org/presentationml/2006/ole">
            <mc:AlternateContent xmlns:mc="http://schemas.openxmlformats.org/markup-compatibility/2006">
              <mc:Choice xmlns:v="urn:schemas-microsoft-com:vml" Requires="v">
                <p:oleObj spid="_x0000_s49240" name="公式" r:id="rId19" imgW="406048" imgH="215713" progId="Equation.3">
                  <p:embed/>
                </p:oleObj>
              </mc:Choice>
              <mc:Fallback>
                <p:oleObj name="公式" r:id="rId19" imgW="406048" imgH="215713"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2263" y="1223963"/>
                        <a:ext cx="585787"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4" name="Object 16"/>
          <p:cNvGraphicFramePr>
            <a:graphicFrameLocks noChangeAspect="1"/>
          </p:cNvGraphicFramePr>
          <p:nvPr/>
        </p:nvGraphicFramePr>
        <p:xfrm>
          <a:off x="1466850" y="2754313"/>
          <a:ext cx="404813" cy="404812"/>
        </p:xfrm>
        <a:graphic>
          <a:graphicData uri="http://schemas.openxmlformats.org/presentationml/2006/ole">
            <mc:AlternateContent xmlns:mc="http://schemas.openxmlformats.org/markup-compatibility/2006">
              <mc:Choice xmlns:v="urn:schemas-microsoft-com:vml" Requires="v">
                <p:oleObj spid="_x0000_s49241" name="公式" r:id="rId21" imgW="228600" imgH="228600" progId="Equation.3">
                  <p:embed/>
                </p:oleObj>
              </mc:Choice>
              <mc:Fallback>
                <p:oleObj name="公式" r:id="rId21" imgW="228600" imgH="228600"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66850" y="2754313"/>
                        <a:ext cx="4048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5" name="Object 17"/>
          <p:cNvGraphicFramePr>
            <a:graphicFrameLocks noChangeAspect="1"/>
          </p:cNvGraphicFramePr>
          <p:nvPr/>
        </p:nvGraphicFramePr>
        <p:xfrm>
          <a:off x="2185988" y="2765425"/>
          <a:ext cx="450850" cy="349250"/>
        </p:xfrm>
        <a:graphic>
          <a:graphicData uri="http://schemas.openxmlformats.org/presentationml/2006/ole">
            <mc:AlternateContent xmlns:mc="http://schemas.openxmlformats.org/markup-compatibility/2006">
              <mc:Choice xmlns:v="urn:schemas-microsoft-com:vml" Requires="v">
                <p:oleObj spid="_x0000_s49242" name="公式" r:id="rId23" imgW="291973" imgH="228501" progId="Equation.3">
                  <p:embed/>
                </p:oleObj>
              </mc:Choice>
              <mc:Fallback>
                <p:oleObj name="公式" r:id="rId23" imgW="291973" imgH="228501"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85988" y="2765425"/>
                        <a:ext cx="450850"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6" name="Object 18"/>
          <p:cNvGraphicFramePr>
            <a:graphicFrameLocks noChangeAspect="1"/>
          </p:cNvGraphicFramePr>
          <p:nvPr/>
        </p:nvGraphicFramePr>
        <p:xfrm>
          <a:off x="655638" y="3243263"/>
          <a:ext cx="630237" cy="368300"/>
        </p:xfrm>
        <a:graphic>
          <a:graphicData uri="http://schemas.openxmlformats.org/presentationml/2006/ole">
            <mc:AlternateContent xmlns:mc="http://schemas.openxmlformats.org/markup-compatibility/2006">
              <mc:Choice xmlns:v="urn:schemas-microsoft-com:vml" Requires="v">
                <p:oleObj spid="_x0000_s49243" name="公式" r:id="rId25" imgW="444307" imgH="228501" progId="Equation.3">
                  <p:embed/>
                </p:oleObj>
              </mc:Choice>
              <mc:Fallback>
                <p:oleObj name="公式" r:id="rId25" imgW="444307" imgH="228501" progId="Equation.3">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638" y="3243263"/>
                        <a:ext cx="6302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7" name="Object 19"/>
          <p:cNvGraphicFramePr>
            <a:graphicFrameLocks noChangeAspect="1"/>
          </p:cNvGraphicFramePr>
          <p:nvPr/>
        </p:nvGraphicFramePr>
        <p:xfrm>
          <a:off x="1466850" y="3249613"/>
          <a:ext cx="450850" cy="360362"/>
        </p:xfrm>
        <a:graphic>
          <a:graphicData uri="http://schemas.openxmlformats.org/presentationml/2006/ole">
            <mc:AlternateContent xmlns:mc="http://schemas.openxmlformats.org/markup-compatibility/2006">
              <mc:Choice xmlns:v="urn:schemas-microsoft-com:vml" Requires="v">
                <p:oleObj spid="_x0000_s49244" name="公式" r:id="rId27" imgW="228600" imgH="228600" progId="Equation.3">
                  <p:embed/>
                </p:oleObj>
              </mc:Choice>
              <mc:Fallback>
                <p:oleObj name="公式" r:id="rId27" imgW="228600" imgH="228600" progId="Equation.3">
                  <p:embed/>
                  <p:pic>
                    <p:nvPicPr>
                      <p:cNvPr id="0" name="Object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66850" y="3249613"/>
                        <a:ext cx="45085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8" name="Object 20"/>
          <p:cNvGraphicFramePr>
            <a:graphicFrameLocks noChangeAspect="1"/>
          </p:cNvGraphicFramePr>
          <p:nvPr/>
        </p:nvGraphicFramePr>
        <p:xfrm>
          <a:off x="2276475" y="3249613"/>
          <a:ext cx="360363" cy="346075"/>
        </p:xfrm>
        <a:graphic>
          <a:graphicData uri="http://schemas.openxmlformats.org/presentationml/2006/ole">
            <mc:AlternateContent xmlns:mc="http://schemas.openxmlformats.org/markup-compatibility/2006">
              <mc:Choice xmlns:v="urn:schemas-microsoft-com:vml" Requires="v">
                <p:oleObj spid="_x0000_s49245" name="公式" r:id="rId29" imgW="241300" imgH="228600" progId="Equation.3">
                  <p:embed/>
                </p:oleObj>
              </mc:Choice>
              <mc:Fallback>
                <p:oleObj name="公式" r:id="rId29" imgW="241300" imgH="228600" progId="Equation.3">
                  <p:embed/>
                  <p:pic>
                    <p:nvPicPr>
                      <p:cNvPr id="0" name="Object 2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76475" y="3249613"/>
                        <a:ext cx="360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49" name="Object 21"/>
          <p:cNvGraphicFramePr>
            <a:graphicFrameLocks noChangeAspect="1"/>
          </p:cNvGraphicFramePr>
          <p:nvPr/>
        </p:nvGraphicFramePr>
        <p:xfrm>
          <a:off x="2951163" y="3263900"/>
          <a:ext cx="360362" cy="346075"/>
        </p:xfrm>
        <a:graphic>
          <a:graphicData uri="http://schemas.openxmlformats.org/presentationml/2006/ole">
            <mc:AlternateContent xmlns:mc="http://schemas.openxmlformats.org/markup-compatibility/2006">
              <mc:Choice xmlns:v="urn:schemas-microsoft-com:vml" Requires="v">
                <p:oleObj spid="_x0000_s49246" name="公式" r:id="rId31" imgW="241300" imgH="228600" progId="Equation.3">
                  <p:embed/>
                </p:oleObj>
              </mc:Choice>
              <mc:Fallback>
                <p:oleObj name="公式" r:id="rId31" imgW="241300" imgH="228600" progId="Equation.3">
                  <p:embed/>
                  <p:pic>
                    <p:nvPicPr>
                      <p:cNvPr id="0" name="Object 2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51163" y="3263900"/>
                        <a:ext cx="3603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50" name="Group 22"/>
          <p:cNvGraphicFramePr>
            <a:graphicFrameLocks noGrp="1"/>
          </p:cNvGraphicFramePr>
          <p:nvPr/>
        </p:nvGraphicFramePr>
        <p:xfrm>
          <a:off x="611188" y="1089025"/>
          <a:ext cx="3671887" cy="2583205"/>
        </p:xfrm>
        <a:graphic>
          <a:graphicData uri="http://schemas.openxmlformats.org/drawingml/2006/table">
            <a:tbl>
              <a:tblPr/>
              <a:tblGrid>
                <a:gridCol w="757237">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tblGrid>
              <a:tr h="5165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0000"/>
                          </a:solidFill>
                          <a:effectLst>
                            <a:outerShdw blurRad="38100" dist="38100" dir="2700000" algn="tl">
                              <a:srgbClr val="000000"/>
                            </a:outerShdw>
                          </a:effectLst>
                          <a:latin typeface="宋体" pitchFamily="2" charset="-122"/>
                          <a:ea typeface="宋体" pitchFamily="2" charset="-122"/>
                          <a:cs typeface="Times New Roman" pitchFamily="18" charset="0"/>
                        </a:rPr>
                        <a:t>＊</a:t>
                      </a:r>
                      <a:endParaRPr kumimoji="0" lang="zh-CN" altLang="en-US" sz="2000" b="0" i="0" u="none" strike="noStrike" cap="none" normalizeH="0" baseline="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5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8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89921"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4988" name="Object 60"/>
          <p:cNvGraphicFramePr>
            <a:graphicFrameLocks noChangeAspect="1"/>
          </p:cNvGraphicFramePr>
          <p:nvPr/>
        </p:nvGraphicFramePr>
        <p:xfrm>
          <a:off x="5200650" y="1900238"/>
          <a:ext cx="855663" cy="401637"/>
        </p:xfrm>
        <a:graphic>
          <a:graphicData uri="http://schemas.openxmlformats.org/presentationml/2006/ole">
            <mc:AlternateContent xmlns:mc="http://schemas.openxmlformats.org/markup-compatibility/2006">
              <mc:Choice xmlns:v="urn:schemas-microsoft-com:vml" Requires="v">
                <p:oleObj spid="_x0000_s49247" name="公式" r:id="rId33" imgW="469696" imgH="215806" progId="Equation.3">
                  <p:embed/>
                </p:oleObj>
              </mc:Choice>
              <mc:Fallback>
                <p:oleObj name="公式" r:id="rId33" imgW="469696" imgH="215806" progId="Equation.3">
                  <p:embed/>
                  <p:pic>
                    <p:nvPicPr>
                      <p:cNvPr id="0" name="Object 6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00650" y="1900238"/>
                        <a:ext cx="855663"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89" name="Object 61"/>
          <p:cNvGraphicFramePr>
            <a:graphicFrameLocks noChangeAspect="1"/>
          </p:cNvGraphicFramePr>
          <p:nvPr/>
        </p:nvGraphicFramePr>
        <p:xfrm>
          <a:off x="5291138" y="2503488"/>
          <a:ext cx="584200" cy="341312"/>
        </p:xfrm>
        <a:graphic>
          <a:graphicData uri="http://schemas.openxmlformats.org/presentationml/2006/ole">
            <mc:AlternateContent xmlns:mc="http://schemas.openxmlformats.org/markup-compatibility/2006">
              <mc:Choice xmlns:v="urn:schemas-microsoft-com:vml" Requires="v">
                <p:oleObj spid="_x0000_s49248" name="公式" r:id="rId35" imgW="393529" imgH="228501" progId="Equation.3">
                  <p:embed/>
                </p:oleObj>
              </mc:Choice>
              <mc:Fallback>
                <p:oleObj name="公式" r:id="rId35" imgW="393529" imgH="228501" progId="Equation.3">
                  <p:embed/>
                  <p:pic>
                    <p:nvPicPr>
                      <p:cNvPr id="0" name="Object 6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291138" y="2503488"/>
                        <a:ext cx="584200" cy="34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0" name="Object 62"/>
          <p:cNvGraphicFramePr>
            <a:graphicFrameLocks noChangeAspect="1"/>
          </p:cNvGraphicFramePr>
          <p:nvPr/>
        </p:nvGraphicFramePr>
        <p:xfrm>
          <a:off x="5246688" y="2979738"/>
          <a:ext cx="674687" cy="344487"/>
        </p:xfrm>
        <a:graphic>
          <a:graphicData uri="http://schemas.openxmlformats.org/presentationml/2006/ole">
            <mc:AlternateContent xmlns:mc="http://schemas.openxmlformats.org/markup-compatibility/2006">
              <mc:Choice xmlns:v="urn:schemas-microsoft-com:vml" Requires="v">
                <p:oleObj spid="_x0000_s49249" name="公式" r:id="rId37" imgW="444307" imgH="228501" progId="Equation.3">
                  <p:embed/>
                </p:oleObj>
              </mc:Choice>
              <mc:Fallback>
                <p:oleObj name="公式" r:id="rId37" imgW="444307" imgH="228501" progId="Equation.3">
                  <p:embed/>
                  <p:pic>
                    <p:nvPicPr>
                      <p:cNvPr id="0" name="Object 6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46688" y="2979738"/>
                        <a:ext cx="674687" cy="34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1" name="Object 63"/>
          <p:cNvGraphicFramePr>
            <a:graphicFrameLocks noChangeAspect="1"/>
          </p:cNvGraphicFramePr>
          <p:nvPr/>
        </p:nvGraphicFramePr>
        <p:xfrm>
          <a:off x="6145213" y="1404938"/>
          <a:ext cx="809625" cy="379412"/>
        </p:xfrm>
        <a:graphic>
          <a:graphicData uri="http://schemas.openxmlformats.org/presentationml/2006/ole">
            <mc:AlternateContent xmlns:mc="http://schemas.openxmlformats.org/markup-compatibility/2006">
              <mc:Choice xmlns:v="urn:schemas-microsoft-com:vml" Requires="v">
                <p:oleObj spid="_x0000_s49250" name="公式" r:id="rId39" imgW="469696" imgH="215806" progId="Equation.3">
                  <p:embed/>
                </p:oleObj>
              </mc:Choice>
              <mc:Fallback>
                <p:oleObj name="公式" r:id="rId39" imgW="469696" imgH="215806" progId="Equation.3">
                  <p:embed/>
                  <p:pic>
                    <p:nvPicPr>
                      <p:cNvPr id="0" name="Object 6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45213" y="1404938"/>
                        <a:ext cx="809625" cy="379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2" name="Object 64"/>
          <p:cNvGraphicFramePr>
            <a:graphicFrameLocks noChangeAspect="1"/>
          </p:cNvGraphicFramePr>
          <p:nvPr/>
        </p:nvGraphicFramePr>
        <p:xfrm>
          <a:off x="7135813" y="1449388"/>
          <a:ext cx="585787" cy="342900"/>
        </p:xfrm>
        <a:graphic>
          <a:graphicData uri="http://schemas.openxmlformats.org/presentationml/2006/ole">
            <mc:AlternateContent xmlns:mc="http://schemas.openxmlformats.org/markup-compatibility/2006">
              <mc:Choice xmlns:v="urn:schemas-microsoft-com:vml" Requires="v">
                <p:oleObj spid="_x0000_s49251" name="公式" r:id="rId40" imgW="393529" imgH="228501" progId="Equation.3">
                  <p:embed/>
                </p:oleObj>
              </mc:Choice>
              <mc:Fallback>
                <p:oleObj name="公式" r:id="rId40" imgW="393529" imgH="228501" progId="Equation.3">
                  <p:embed/>
                  <p:pic>
                    <p:nvPicPr>
                      <p:cNvPr id="0" name="Object 6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35813" y="1449388"/>
                        <a:ext cx="5857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3" name="Object 65"/>
          <p:cNvGraphicFramePr>
            <a:graphicFrameLocks noChangeAspect="1"/>
          </p:cNvGraphicFramePr>
          <p:nvPr/>
        </p:nvGraphicFramePr>
        <p:xfrm>
          <a:off x="7226300" y="2995613"/>
          <a:ext cx="358775" cy="344487"/>
        </p:xfrm>
        <a:graphic>
          <a:graphicData uri="http://schemas.openxmlformats.org/presentationml/2006/ole">
            <mc:AlternateContent xmlns:mc="http://schemas.openxmlformats.org/markup-compatibility/2006">
              <mc:Choice xmlns:v="urn:schemas-microsoft-com:vml" Requires="v">
                <p:oleObj spid="_x0000_s49252" name="公式" r:id="rId41" imgW="241300" imgH="228600" progId="Equation.3">
                  <p:embed/>
                </p:oleObj>
              </mc:Choice>
              <mc:Fallback>
                <p:oleObj name="公式" r:id="rId41" imgW="241300" imgH="228600" progId="Equation.3">
                  <p:embed/>
                  <p:pic>
                    <p:nvPicPr>
                      <p:cNvPr id="0" name="Object 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26300" y="2995613"/>
                        <a:ext cx="358775" cy="34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4" name="Object 66"/>
          <p:cNvGraphicFramePr>
            <a:graphicFrameLocks noChangeAspect="1"/>
          </p:cNvGraphicFramePr>
          <p:nvPr/>
        </p:nvGraphicFramePr>
        <p:xfrm>
          <a:off x="7945438" y="1404938"/>
          <a:ext cx="719137" cy="366712"/>
        </p:xfrm>
        <a:graphic>
          <a:graphicData uri="http://schemas.openxmlformats.org/presentationml/2006/ole">
            <mc:AlternateContent xmlns:mc="http://schemas.openxmlformats.org/markup-compatibility/2006">
              <mc:Choice xmlns:v="urn:schemas-microsoft-com:vml" Requires="v">
                <p:oleObj spid="_x0000_s49253" name="公式" r:id="rId42" imgW="444307" imgH="228501" progId="Equation.3">
                  <p:embed/>
                </p:oleObj>
              </mc:Choice>
              <mc:Fallback>
                <p:oleObj name="公式" r:id="rId42" imgW="444307" imgH="228501" progId="Equation.3">
                  <p:embed/>
                  <p:pic>
                    <p:nvPicPr>
                      <p:cNvPr id="0" name="Object 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945438" y="1404938"/>
                        <a:ext cx="7191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5" name="Object 67"/>
          <p:cNvGraphicFramePr>
            <a:graphicFrameLocks noChangeAspect="1"/>
          </p:cNvGraphicFramePr>
          <p:nvPr/>
        </p:nvGraphicFramePr>
        <p:xfrm>
          <a:off x="6370638" y="2979738"/>
          <a:ext cx="360362" cy="346075"/>
        </p:xfrm>
        <a:graphic>
          <a:graphicData uri="http://schemas.openxmlformats.org/presentationml/2006/ole">
            <mc:AlternateContent xmlns:mc="http://schemas.openxmlformats.org/markup-compatibility/2006">
              <mc:Choice xmlns:v="urn:schemas-microsoft-com:vml" Requires="v">
                <p:oleObj spid="_x0000_s49254" name="公式" r:id="rId44" imgW="241300" imgH="228600" progId="Equation.3">
                  <p:embed/>
                </p:oleObj>
              </mc:Choice>
              <mc:Fallback>
                <p:oleObj name="公式" r:id="rId44" imgW="241300" imgH="228600" progId="Equation.3">
                  <p:embed/>
                  <p:pic>
                    <p:nvPicPr>
                      <p:cNvPr id="0" name="Object 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370638" y="2979738"/>
                        <a:ext cx="3603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6" name="Object 68"/>
          <p:cNvGraphicFramePr>
            <a:graphicFrameLocks noChangeAspect="1"/>
          </p:cNvGraphicFramePr>
          <p:nvPr/>
        </p:nvGraphicFramePr>
        <p:xfrm>
          <a:off x="6370638" y="2484438"/>
          <a:ext cx="360362" cy="346075"/>
        </p:xfrm>
        <a:graphic>
          <a:graphicData uri="http://schemas.openxmlformats.org/presentationml/2006/ole">
            <mc:AlternateContent xmlns:mc="http://schemas.openxmlformats.org/markup-compatibility/2006">
              <mc:Choice xmlns:v="urn:schemas-microsoft-com:vml" Requires="v">
                <p:oleObj spid="_x0000_s49255" name="公式" r:id="rId46" imgW="241300" imgH="228600" progId="Equation.3">
                  <p:embed/>
                </p:oleObj>
              </mc:Choice>
              <mc:Fallback>
                <p:oleObj name="公式" r:id="rId46" imgW="241300" imgH="22860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70638" y="2484438"/>
                        <a:ext cx="3603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4997" name="Group 69"/>
          <p:cNvGraphicFramePr>
            <a:graphicFrameLocks noGrp="1"/>
          </p:cNvGraphicFramePr>
          <p:nvPr/>
        </p:nvGraphicFramePr>
        <p:xfrm>
          <a:off x="5111750" y="1314450"/>
          <a:ext cx="3644900" cy="2070100"/>
        </p:xfrm>
        <a:graphic>
          <a:graphicData uri="http://schemas.openxmlformats.org/drawingml/2006/table">
            <a:tbl>
              <a:tblPr/>
              <a:tblGrid>
                <a:gridCol w="950913">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911225">
                  <a:extLst>
                    <a:ext uri="{9D8B030D-6E8A-4147-A177-3AD203B41FA5}">
                      <a16:colId xmlns:a16="http://schemas.microsoft.com/office/drawing/2014/main" val="20003"/>
                    </a:ext>
                  </a:extLst>
                </a:gridCol>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D</a:t>
                      </a: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      0</a:t>
                      </a:r>
                      <a:endPar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marL="0" marR="0" marT="900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5025" name="Rectangle 97"/>
          <p:cNvSpPr>
            <a:spLocks noChangeArrowheads="1"/>
          </p:cNvSpPr>
          <p:nvPr/>
        </p:nvSpPr>
        <p:spPr bwMode="auto">
          <a:xfrm>
            <a:off x="566738" y="3996810"/>
            <a:ext cx="910185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r>
              <a:rPr lang="zh-CN" altLang="en-US" sz="2400" dirty="0"/>
              <a:t>若给定的阈值为             ，</a:t>
            </a:r>
            <a:r>
              <a:rPr lang="en-US" altLang="zh-CN" sz="2400" b="1" i="1" dirty="0"/>
              <a:t>D</a:t>
            </a:r>
            <a:r>
              <a:rPr lang="en-US" altLang="zh-CN" sz="2400" dirty="0"/>
              <a:t>(3)</a:t>
            </a:r>
            <a:r>
              <a:rPr lang="zh-CN" altLang="en-US" sz="2400" dirty="0"/>
              <a:t>中的最小元素      </a:t>
            </a:r>
            <a:r>
              <a:rPr lang="en-US" altLang="zh-CN" sz="2400" dirty="0"/>
              <a:t>   </a:t>
            </a:r>
            <a:r>
              <a:rPr lang="zh-CN" altLang="en-US" sz="2400" dirty="0"/>
              <a:t>   ，聚类结束。</a:t>
            </a:r>
          </a:p>
        </p:txBody>
      </p:sp>
      <p:graphicFrame>
        <p:nvGraphicFramePr>
          <p:cNvPr id="125024" name="Object 96"/>
          <p:cNvGraphicFramePr>
            <a:graphicFrameLocks noChangeAspect="1"/>
          </p:cNvGraphicFramePr>
          <p:nvPr>
            <p:extLst>
              <p:ext uri="{D42A27DB-BD31-4B8C-83A1-F6EECF244321}">
                <p14:modId xmlns:p14="http://schemas.microsoft.com/office/powerpoint/2010/main" val="2641578450"/>
              </p:ext>
            </p:extLst>
          </p:nvPr>
        </p:nvGraphicFramePr>
        <p:xfrm>
          <a:off x="2728119" y="3979069"/>
          <a:ext cx="1077912" cy="433387"/>
        </p:xfrm>
        <a:graphic>
          <a:graphicData uri="http://schemas.openxmlformats.org/presentationml/2006/ole">
            <mc:AlternateContent xmlns:mc="http://schemas.openxmlformats.org/markup-compatibility/2006">
              <mc:Choice xmlns:v="urn:schemas-microsoft-com:vml" Requires="v">
                <p:oleObj spid="_x0000_s49256" name="公式" r:id="rId47" imgW="482391" imgH="228501" progId="Equation.3">
                  <p:embed/>
                </p:oleObj>
              </mc:Choice>
              <mc:Fallback>
                <p:oleObj name="公式" r:id="rId47" imgW="482391" imgH="228501" progId="Equation.3">
                  <p:embed/>
                  <p:pic>
                    <p:nvPicPr>
                      <p:cNvPr id="0" name="Object 9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728119" y="3979069"/>
                        <a:ext cx="1077912"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125036" name="Group 108"/>
          <p:cNvGrpSpPr>
            <a:grpSpLocks/>
          </p:cNvGrpSpPr>
          <p:nvPr/>
        </p:nvGrpSpPr>
        <p:grpSpPr bwMode="auto">
          <a:xfrm>
            <a:off x="1443038" y="4554538"/>
            <a:ext cx="5759450" cy="404812"/>
            <a:chOff x="414" y="2699"/>
            <a:chExt cx="3628" cy="255"/>
          </a:xfrm>
        </p:grpSpPr>
        <p:graphicFrame>
          <p:nvGraphicFramePr>
            <p:cNvPr id="39022" name="Object 102"/>
            <p:cNvGraphicFramePr>
              <a:graphicFrameLocks noChangeAspect="1"/>
            </p:cNvGraphicFramePr>
            <p:nvPr/>
          </p:nvGraphicFramePr>
          <p:xfrm>
            <a:off x="414" y="2699"/>
            <a:ext cx="1248" cy="240"/>
          </p:xfrm>
          <a:graphic>
            <a:graphicData uri="http://schemas.openxmlformats.org/presentationml/2006/ole">
              <mc:AlternateContent xmlns:mc="http://schemas.openxmlformats.org/markup-compatibility/2006">
                <mc:Choice xmlns:v="urn:schemas-microsoft-com:vml" Requires="v">
                  <p:oleObj spid="_x0000_s49257" name="公式" r:id="rId49" imgW="1143000" imgH="215900" progId="Equation.3">
                    <p:embed/>
                  </p:oleObj>
                </mc:Choice>
                <mc:Fallback>
                  <p:oleObj name="公式" r:id="rId49" imgW="1143000" imgH="215900" progId="Equation.3">
                    <p:embed/>
                    <p:pic>
                      <p:nvPicPr>
                        <p:cNvPr id="0" name="Object 10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14" y="2699"/>
                          <a:ext cx="124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9023" name="Object 101"/>
            <p:cNvGraphicFramePr>
              <a:graphicFrameLocks noChangeAspect="1"/>
            </p:cNvGraphicFramePr>
            <p:nvPr/>
          </p:nvGraphicFramePr>
          <p:xfrm>
            <a:off x="2001" y="2704"/>
            <a:ext cx="740" cy="250"/>
          </p:xfrm>
          <a:graphic>
            <a:graphicData uri="http://schemas.openxmlformats.org/presentationml/2006/ole">
              <mc:AlternateContent xmlns:mc="http://schemas.openxmlformats.org/markup-compatibility/2006">
                <mc:Choice xmlns:v="urn:schemas-microsoft-com:vml" Requires="v">
                  <p:oleObj spid="_x0000_s49258" name="公式" r:id="rId51" imgW="672808" imgH="228501" progId="Equation.3">
                    <p:embed/>
                  </p:oleObj>
                </mc:Choice>
                <mc:Fallback>
                  <p:oleObj name="公式" r:id="rId51" imgW="672808" imgH="228501" progId="Equation.3">
                    <p:embed/>
                    <p:pic>
                      <p:nvPicPr>
                        <p:cNvPr id="0" name="Object 10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001" y="2704"/>
                          <a:ext cx="74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9024" name="Object 100"/>
            <p:cNvGraphicFramePr>
              <a:graphicFrameLocks noChangeAspect="1"/>
            </p:cNvGraphicFramePr>
            <p:nvPr/>
          </p:nvGraphicFramePr>
          <p:xfrm>
            <a:off x="3042" y="2704"/>
            <a:ext cx="1000" cy="250"/>
          </p:xfrm>
          <a:graphic>
            <a:graphicData uri="http://schemas.openxmlformats.org/presentationml/2006/ole">
              <mc:AlternateContent xmlns:mc="http://schemas.openxmlformats.org/markup-compatibility/2006">
                <mc:Choice xmlns:v="urn:schemas-microsoft-com:vml" Requires="v">
                  <p:oleObj spid="_x0000_s49259" name="公式" r:id="rId53" imgW="914400" imgH="228600" progId="Equation.3">
                    <p:embed/>
                  </p:oleObj>
                </mc:Choice>
                <mc:Fallback>
                  <p:oleObj name="公式" r:id="rId53" imgW="914400" imgH="228600" progId="Equation.3">
                    <p:embed/>
                    <p:pic>
                      <p:nvPicPr>
                        <p:cNvPr id="0" name="Object 10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042" y="2704"/>
                          <a:ext cx="100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25035" name="Rectangle 107"/>
          <p:cNvSpPr>
            <a:spLocks noChangeArrowheads="1"/>
          </p:cNvSpPr>
          <p:nvPr/>
        </p:nvSpPr>
        <p:spPr bwMode="auto">
          <a:xfrm>
            <a:off x="566738" y="5131871"/>
            <a:ext cx="8370887" cy="949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p>
            <a:pPr>
              <a:lnSpc>
                <a:spcPct val="130000"/>
              </a:lnSpc>
            </a:pPr>
            <a:r>
              <a:rPr lang="zh-CN" altLang="en-US" sz="2400" dirty="0"/>
              <a:t>若无阈值，继续分下去，最终全部样本归为一类。可给出聚类过程的树状表示图。</a:t>
            </a:r>
          </a:p>
        </p:txBody>
      </p:sp>
      <p:sp>
        <p:nvSpPr>
          <p:cNvPr id="39008" name="Rectangle 1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aphicFrame>
        <p:nvGraphicFramePr>
          <p:cNvPr id="125037" name="Object 109"/>
          <p:cNvGraphicFramePr>
            <a:graphicFrameLocks noChangeAspect="1"/>
          </p:cNvGraphicFramePr>
          <p:nvPr/>
        </p:nvGraphicFramePr>
        <p:xfrm>
          <a:off x="2951163" y="2295525"/>
          <a:ext cx="315912" cy="242888"/>
        </p:xfrm>
        <a:graphic>
          <a:graphicData uri="http://schemas.openxmlformats.org/presentationml/2006/ole">
            <mc:AlternateContent xmlns:mc="http://schemas.openxmlformats.org/markup-compatibility/2006">
              <mc:Choice xmlns:v="urn:schemas-microsoft-com:vml" Requires="v">
                <p:oleObj spid="_x0000_s49260" name="公式" r:id="rId55" imgW="291973" imgH="228501" progId="Equation.3">
                  <p:embed/>
                </p:oleObj>
              </mc:Choice>
              <mc:Fallback>
                <p:oleObj name="公式" r:id="rId55" imgW="291973" imgH="228501" progId="Equation.3">
                  <p:embed/>
                  <p:pic>
                    <p:nvPicPr>
                      <p:cNvPr id="0" name="Object 10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1163" y="2295525"/>
                        <a:ext cx="315912" cy="24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9010" name="Rectangle 1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pSp>
        <p:nvGrpSpPr>
          <p:cNvPr id="125044" name="Group 116"/>
          <p:cNvGrpSpPr>
            <a:grpSpLocks/>
          </p:cNvGrpSpPr>
          <p:nvPr/>
        </p:nvGrpSpPr>
        <p:grpSpPr bwMode="auto">
          <a:xfrm>
            <a:off x="1511300" y="2573338"/>
            <a:ext cx="1800225" cy="0"/>
            <a:chOff x="952" y="1621"/>
            <a:chExt cx="1134" cy="0"/>
          </a:xfrm>
        </p:grpSpPr>
        <p:sp>
          <p:nvSpPr>
            <p:cNvPr id="39019" name="Line 113"/>
            <p:cNvSpPr>
              <a:spLocks noChangeShapeType="1"/>
            </p:cNvSpPr>
            <p:nvPr/>
          </p:nvSpPr>
          <p:spPr bwMode="auto">
            <a:xfrm>
              <a:off x="952" y="1621"/>
              <a:ext cx="25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39020" name="Line 114"/>
            <p:cNvSpPr>
              <a:spLocks noChangeShapeType="1"/>
            </p:cNvSpPr>
            <p:nvPr/>
          </p:nvSpPr>
          <p:spPr bwMode="auto">
            <a:xfrm>
              <a:off x="1831" y="1621"/>
              <a:ext cx="25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39021" name="Line 115"/>
            <p:cNvSpPr>
              <a:spLocks noChangeShapeType="1"/>
            </p:cNvSpPr>
            <p:nvPr/>
          </p:nvSpPr>
          <p:spPr bwMode="auto">
            <a:xfrm flipV="1">
              <a:off x="1207" y="1621"/>
              <a:ext cx="652" cy="0"/>
            </a:xfrm>
            <a:prstGeom prst="line">
              <a:avLst/>
            </a:prstGeom>
            <a:noFill/>
            <a:ln w="19050">
              <a:solidFill>
                <a:srgbClr val="FB6B2B"/>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grpSp>
      <p:sp>
        <p:nvSpPr>
          <p:cNvPr id="125045" name="Freeform 117"/>
          <p:cNvSpPr>
            <a:spLocks/>
          </p:cNvSpPr>
          <p:nvPr/>
        </p:nvSpPr>
        <p:spPr bwMode="auto">
          <a:xfrm>
            <a:off x="2298700" y="2800350"/>
            <a:ext cx="4140200" cy="450850"/>
          </a:xfrm>
          <a:custGeom>
            <a:avLst/>
            <a:gdLst>
              <a:gd name="T0" fmla="*/ 0 w 2608"/>
              <a:gd name="T1" fmla="*/ 2147483647 h 284"/>
              <a:gd name="T2" fmla="*/ 2147483647 w 2608"/>
              <a:gd name="T3" fmla="*/ 2147483647 h 284"/>
              <a:gd name="T4" fmla="*/ 2147483647 w 2608"/>
              <a:gd name="T5" fmla="*/ 2147483647 h 284"/>
              <a:gd name="T6" fmla="*/ 2147483647 w 2608"/>
              <a:gd name="T7" fmla="*/ 2147483647 h 2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8" h="284">
                <a:moveTo>
                  <a:pt x="0" y="284"/>
                </a:moveTo>
                <a:cubicBezTo>
                  <a:pt x="124" y="252"/>
                  <a:pt x="468" y="139"/>
                  <a:pt x="744" y="92"/>
                </a:cubicBezTo>
                <a:cubicBezTo>
                  <a:pt x="1020" y="45"/>
                  <a:pt x="1345" y="0"/>
                  <a:pt x="1656" y="4"/>
                </a:cubicBezTo>
                <a:cubicBezTo>
                  <a:pt x="1967" y="8"/>
                  <a:pt x="2410" y="93"/>
                  <a:pt x="2608" y="116"/>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grpSp>
        <p:nvGrpSpPr>
          <p:cNvPr id="125046" name="Group 118"/>
          <p:cNvGrpSpPr>
            <a:grpSpLocks/>
          </p:cNvGrpSpPr>
          <p:nvPr/>
        </p:nvGrpSpPr>
        <p:grpSpPr bwMode="auto">
          <a:xfrm>
            <a:off x="1511300" y="3608388"/>
            <a:ext cx="1800225" cy="0"/>
            <a:chOff x="952" y="1621"/>
            <a:chExt cx="1134" cy="0"/>
          </a:xfrm>
        </p:grpSpPr>
        <p:sp>
          <p:nvSpPr>
            <p:cNvPr id="39016" name="Line 119"/>
            <p:cNvSpPr>
              <a:spLocks noChangeShapeType="1"/>
            </p:cNvSpPr>
            <p:nvPr/>
          </p:nvSpPr>
          <p:spPr bwMode="auto">
            <a:xfrm>
              <a:off x="952" y="1621"/>
              <a:ext cx="25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39017" name="Line 120"/>
            <p:cNvSpPr>
              <a:spLocks noChangeShapeType="1"/>
            </p:cNvSpPr>
            <p:nvPr/>
          </p:nvSpPr>
          <p:spPr bwMode="auto">
            <a:xfrm>
              <a:off x="1831" y="1621"/>
              <a:ext cx="255" cy="0"/>
            </a:xfrm>
            <a:prstGeom prst="line">
              <a:avLst/>
            </a:prstGeom>
            <a:noFill/>
            <a:ln w="38100" cmpd="dbl">
              <a:solidFill>
                <a:srgbClr val="FB6B2B"/>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sp>
          <p:nvSpPr>
            <p:cNvPr id="39018" name="Line 121"/>
            <p:cNvSpPr>
              <a:spLocks noChangeShapeType="1"/>
            </p:cNvSpPr>
            <p:nvPr/>
          </p:nvSpPr>
          <p:spPr bwMode="auto">
            <a:xfrm flipV="1">
              <a:off x="1207" y="1621"/>
              <a:ext cx="652" cy="0"/>
            </a:xfrm>
            <a:prstGeom prst="line">
              <a:avLst/>
            </a:prstGeom>
            <a:noFill/>
            <a:ln w="19050">
              <a:solidFill>
                <a:srgbClr val="FB6B2B"/>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grpSp>
      <p:sp>
        <p:nvSpPr>
          <p:cNvPr id="125054" name="Freeform 126"/>
          <p:cNvSpPr>
            <a:spLocks/>
          </p:cNvSpPr>
          <p:nvPr/>
        </p:nvSpPr>
        <p:spPr bwMode="auto">
          <a:xfrm rot="228879">
            <a:off x="1916113" y="1955800"/>
            <a:ext cx="4725987" cy="428625"/>
          </a:xfrm>
          <a:custGeom>
            <a:avLst/>
            <a:gdLst>
              <a:gd name="T0" fmla="*/ 0 w 1757"/>
              <a:gd name="T1" fmla="*/ 2147483647 h 270"/>
              <a:gd name="T2" fmla="*/ 2147483647 w 1757"/>
              <a:gd name="T3" fmla="*/ 2147483647 h 270"/>
              <a:gd name="T4" fmla="*/ 2147483647 w 1757"/>
              <a:gd name="T5" fmla="*/ 2147483647 h 270"/>
              <a:gd name="T6" fmla="*/ 2147483647 w 1757"/>
              <a:gd name="T7" fmla="*/ 2147483647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7" h="270">
                <a:moveTo>
                  <a:pt x="0" y="270"/>
                </a:moveTo>
                <a:cubicBezTo>
                  <a:pt x="86" y="235"/>
                  <a:pt x="301" y="99"/>
                  <a:pt x="515" y="58"/>
                </a:cubicBezTo>
                <a:cubicBezTo>
                  <a:pt x="729" y="17"/>
                  <a:pt x="1076" y="0"/>
                  <a:pt x="1283" y="26"/>
                </a:cubicBezTo>
                <a:cubicBezTo>
                  <a:pt x="1490" y="52"/>
                  <a:pt x="1658" y="174"/>
                  <a:pt x="1757" y="213"/>
                </a:cubicBezTo>
              </a:path>
            </a:pathLst>
          </a:custGeom>
          <a:noFill/>
          <a:ln w="9525" cap="flat" cmpd="sng">
            <a:solidFill>
              <a:srgbClr val="99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spAutoFit/>
          </a:bodyPr>
          <a:lstStyle/>
          <a:p>
            <a:endParaRPr lang="zh-CN" altLang="en-US"/>
          </a:p>
        </p:txBody>
      </p:sp>
      <p:graphicFrame>
        <p:nvGraphicFramePr>
          <p:cNvPr id="125062" name="Object 134"/>
          <p:cNvGraphicFramePr>
            <a:graphicFrameLocks noChangeAspect="1"/>
          </p:cNvGraphicFramePr>
          <p:nvPr>
            <p:extLst>
              <p:ext uri="{D42A27DB-BD31-4B8C-83A1-F6EECF244321}">
                <p14:modId xmlns:p14="http://schemas.microsoft.com/office/powerpoint/2010/main" val="3613708276"/>
              </p:ext>
            </p:extLst>
          </p:nvPr>
        </p:nvGraphicFramePr>
        <p:xfrm>
          <a:off x="6438900" y="3976687"/>
          <a:ext cx="1062037" cy="438150"/>
        </p:xfrm>
        <a:graphic>
          <a:graphicData uri="http://schemas.openxmlformats.org/presentationml/2006/ole">
            <mc:AlternateContent xmlns:mc="http://schemas.openxmlformats.org/markup-compatibility/2006">
              <mc:Choice xmlns:v="urn:schemas-microsoft-com:vml" Requires="v">
                <p:oleObj spid="_x0000_s49261" name="公式" r:id="rId56" imgW="482391" imgH="228501" progId="Equation.3">
                  <p:embed/>
                </p:oleObj>
              </mc:Choice>
              <mc:Fallback>
                <p:oleObj name="公式" r:id="rId56" imgW="482391" imgH="228501" progId="Equation.3">
                  <p:embed/>
                  <p:pic>
                    <p:nvPicPr>
                      <p:cNvPr id="0" name="Object 134"/>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6438900" y="3976687"/>
                        <a:ext cx="1062037" cy="438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4936"/>
                                        </p:tgtEl>
                                        <p:attrNameLst>
                                          <p:attrName>style.visibility</p:attrName>
                                        </p:attrNameLst>
                                      </p:cBhvr>
                                      <p:to>
                                        <p:strVal val="visible"/>
                                      </p:to>
                                    </p:set>
                                    <p:animEffect transition="in" filter="fade">
                                      <p:cBhvr>
                                        <p:cTn id="7" dur="500"/>
                                        <p:tgtEl>
                                          <p:spTgt spid="124936"/>
                                        </p:tgtEl>
                                      </p:cBhvr>
                                    </p:animEffect>
                                  </p:childTnLst>
                                </p:cTn>
                              </p:par>
                              <p:par>
                                <p:cTn id="8" presetID="10" presetClass="entr" presetSubtype="0" fill="hold" nodeType="withEffect">
                                  <p:stCondLst>
                                    <p:cond delay="0"/>
                                  </p:stCondLst>
                                  <p:childTnLst>
                                    <p:set>
                                      <p:cBhvr>
                                        <p:cTn id="9" dur="1" fill="hold">
                                          <p:stCondLst>
                                            <p:cond delay="0"/>
                                          </p:stCondLst>
                                        </p:cTn>
                                        <p:tgtEl>
                                          <p:spTgt spid="124937"/>
                                        </p:tgtEl>
                                        <p:attrNameLst>
                                          <p:attrName>style.visibility</p:attrName>
                                        </p:attrNameLst>
                                      </p:cBhvr>
                                      <p:to>
                                        <p:strVal val="visible"/>
                                      </p:to>
                                    </p:set>
                                    <p:animEffect transition="in" filter="fade">
                                      <p:cBhvr>
                                        <p:cTn id="10" dur="500"/>
                                        <p:tgtEl>
                                          <p:spTgt spid="124937"/>
                                        </p:tgtEl>
                                      </p:cBhvr>
                                    </p:animEffect>
                                  </p:childTnLst>
                                </p:cTn>
                              </p:par>
                              <p:par>
                                <p:cTn id="11" presetID="10" presetClass="entr" presetSubtype="0" fill="hold" nodeType="withEffect">
                                  <p:stCondLst>
                                    <p:cond delay="0"/>
                                  </p:stCondLst>
                                  <p:childTnLst>
                                    <p:set>
                                      <p:cBhvr>
                                        <p:cTn id="12" dur="1" fill="hold">
                                          <p:stCondLst>
                                            <p:cond delay="0"/>
                                          </p:stCondLst>
                                        </p:cTn>
                                        <p:tgtEl>
                                          <p:spTgt spid="124938"/>
                                        </p:tgtEl>
                                        <p:attrNameLst>
                                          <p:attrName>style.visibility</p:attrName>
                                        </p:attrNameLst>
                                      </p:cBhvr>
                                      <p:to>
                                        <p:strVal val="visible"/>
                                      </p:to>
                                    </p:set>
                                    <p:animEffect transition="in" filter="fade">
                                      <p:cBhvr>
                                        <p:cTn id="13" dur="500"/>
                                        <p:tgtEl>
                                          <p:spTgt spid="124938"/>
                                        </p:tgtEl>
                                      </p:cBhvr>
                                    </p:animEffect>
                                  </p:childTnLst>
                                </p:cTn>
                              </p:par>
                              <p:par>
                                <p:cTn id="14" presetID="10" presetClass="entr" presetSubtype="0" fill="hold" nodeType="withEffect">
                                  <p:stCondLst>
                                    <p:cond delay="0"/>
                                  </p:stCondLst>
                                  <p:childTnLst>
                                    <p:set>
                                      <p:cBhvr>
                                        <p:cTn id="15" dur="1" fill="hold">
                                          <p:stCondLst>
                                            <p:cond delay="0"/>
                                          </p:stCondLst>
                                        </p:cTn>
                                        <p:tgtEl>
                                          <p:spTgt spid="124939"/>
                                        </p:tgtEl>
                                        <p:attrNameLst>
                                          <p:attrName>style.visibility</p:attrName>
                                        </p:attrNameLst>
                                      </p:cBhvr>
                                      <p:to>
                                        <p:strVal val="visible"/>
                                      </p:to>
                                    </p:set>
                                    <p:animEffect transition="in" filter="fade">
                                      <p:cBhvr>
                                        <p:cTn id="16" dur="500"/>
                                        <p:tgtEl>
                                          <p:spTgt spid="124939"/>
                                        </p:tgtEl>
                                      </p:cBhvr>
                                    </p:animEffect>
                                  </p:childTnLst>
                                </p:cTn>
                              </p:par>
                              <p:par>
                                <p:cTn id="17" presetID="10" presetClass="entr" presetSubtype="0" fill="hold" nodeType="withEffect">
                                  <p:stCondLst>
                                    <p:cond delay="0"/>
                                  </p:stCondLst>
                                  <p:childTnLst>
                                    <p:set>
                                      <p:cBhvr>
                                        <p:cTn id="18" dur="1" fill="hold">
                                          <p:stCondLst>
                                            <p:cond delay="0"/>
                                          </p:stCondLst>
                                        </p:cTn>
                                        <p:tgtEl>
                                          <p:spTgt spid="124940"/>
                                        </p:tgtEl>
                                        <p:attrNameLst>
                                          <p:attrName>style.visibility</p:attrName>
                                        </p:attrNameLst>
                                      </p:cBhvr>
                                      <p:to>
                                        <p:strVal val="visible"/>
                                      </p:to>
                                    </p:set>
                                    <p:animEffect transition="in" filter="fade">
                                      <p:cBhvr>
                                        <p:cTn id="19" dur="500"/>
                                        <p:tgtEl>
                                          <p:spTgt spid="124940"/>
                                        </p:tgtEl>
                                      </p:cBhvr>
                                    </p:animEffect>
                                  </p:childTnLst>
                                </p:cTn>
                              </p:par>
                              <p:par>
                                <p:cTn id="20" presetID="10" presetClass="entr" presetSubtype="0" fill="hold" nodeType="withEffect">
                                  <p:stCondLst>
                                    <p:cond delay="0"/>
                                  </p:stCondLst>
                                  <p:childTnLst>
                                    <p:set>
                                      <p:cBhvr>
                                        <p:cTn id="21" dur="1" fill="hold">
                                          <p:stCondLst>
                                            <p:cond delay="0"/>
                                          </p:stCondLst>
                                        </p:cTn>
                                        <p:tgtEl>
                                          <p:spTgt spid="124941"/>
                                        </p:tgtEl>
                                        <p:attrNameLst>
                                          <p:attrName>style.visibility</p:attrName>
                                        </p:attrNameLst>
                                      </p:cBhvr>
                                      <p:to>
                                        <p:strVal val="visible"/>
                                      </p:to>
                                    </p:set>
                                    <p:animEffect transition="in" filter="fade">
                                      <p:cBhvr>
                                        <p:cTn id="22" dur="500"/>
                                        <p:tgtEl>
                                          <p:spTgt spid="124941"/>
                                        </p:tgtEl>
                                      </p:cBhvr>
                                    </p:animEffect>
                                  </p:childTnLst>
                                </p:cTn>
                              </p:par>
                              <p:par>
                                <p:cTn id="23" presetID="10" presetClass="entr" presetSubtype="0" fill="hold" nodeType="withEffect">
                                  <p:stCondLst>
                                    <p:cond delay="0"/>
                                  </p:stCondLst>
                                  <p:childTnLst>
                                    <p:set>
                                      <p:cBhvr>
                                        <p:cTn id="24" dur="1" fill="hold">
                                          <p:stCondLst>
                                            <p:cond delay="0"/>
                                          </p:stCondLst>
                                        </p:cTn>
                                        <p:tgtEl>
                                          <p:spTgt spid="124942"/>
                                        </p:tgtEl>
                                        <p:attrNameLst>
                                          <p:attrName>style.visibility</p:attrName>
                                        </p:attrNameLst>
                                      </p:cBhvr>
                                      <p:to>
                                        <p:strVal val="visible"/>
                                      </p:to>
                                    </p:set>
                                    <p:animEffect transition="in" filter="fade">
                                      <p:cBhvr>
                                        <p:cTn id="25" dur="500"/>
                                        <p:tgtEl>
                                          <p:spTgt spid="124942"/>
                                        </p:tgtEl>
                                      </p:cBhvr>
                                    </p:animEffect>
                                  </p:childTnLst>
                                </p:cTn>
                              </p:par>
                              <p:par>
                                <p:cTn id="26" presetID="10" presetClass="entr" presetSubtype="0" fill="hold" nodeType="withEffect">
                                  <p:stCondLst>
                                    <p:cond delay="0"/>
                                  </p:stCondLst>
                                  <p:childTnLst>
                                    <p:set>
                                      <p:cBhvr>
                                        <p:cTn id="27" dur="1" fill="hold">
                                          <p:stCondLst>
                                            <p:cond delay="0"/>
                                          </p:stCondLst>
                                        </p:cTn>
                                        <p:tgtEl>
                                          <p:spTgt spid="124943"/>
                                        </p:tgtEl>
                                        <p:attrNameLst>
                                          <p:attrName>style.visibility</p:attrName>
                                        </p:attrNameLst>
                                      </p:cBhvr>
                                      <p:to>
                                        <p:strVal val="visible"/>
                                      </p:to>
                                    </p:set>
                                    <p:animEffect transition="in" filter="fade">
                                      <p:cBhvr>
                                        <p:cTn id="28" dur="500"/>
                                        <p:tgtEl>
                                          <p:spTgt spid="124943"/>
                                        </p:tgtEl>
                                      </p:cBhvr>
                                    </p:animEffect>
                                  </p:childTnLst>
                                </p:cTn>
                              </p:par>
                              <p:par>
                                <p:cTn id="29" presetID="10" presetClass="entr" presetSubtype="0" fill="hold" nodeType="withEffect">
                                  <p:stCondLst>
                                    <p:cond delay="0"/>
                                  </p:stCondLst>
                                  <p:childTnLst>
                                    <p:set>
                                      <p:cBhvr>
                                        <p:cTn id="30" dur="1" fill="hold">
                                          <p:stCondLst>
                                            <p:cond delay="0"/>
                                          </p:stCondLst>
                                        </p:cTn>
                                        <p:tgtEl>
                                          <p:spTgt spid="124944"/>
                                        </p:tgtEl>
                                        <p:attrNameLst>
                                          <p:attrName>style.visibility</p:attrName>
                                        </p:attrNameLst>
                                      </p:cBhvr>
                                      <p:to>
                                        <p:strVal val="visible"/>
                                      </p:to>
                                    </p:set>
                                    <p:animEffect transition="in" filter="fade">
                                      <p:cBhvr>
                                        <p:cTn id="31" dur="500"/>
                                        <p:tgtEl>
                                          <p:spTgt spid="124944"/>
                                        </p:tgtEl>
                                      </p:cBhvr>
                                    </p:animEffect>
                                  </p:childTnLst>
                                </p:cTn>
                              </p:par>
                              <p:par>
                                <p:cTn id="32" presetID="10" presetClass="entr" presetSubtype="0" fill="hold" nodeType="withEffect">
                                  <p:stCondLst>
                                    <p:cond delay="0"/>
                                  </p:stCondLst>
                                  <p:childTnLst>
                                    <p:set>
                                      <p:cBhvr>
                                        <p:cTn id="33" dur="1" fill="hold">
                                          <p:stCondLst>
                                            <p:cond delay="0"/>
                                          </p:stCondLst>
                                        </p:cTn>
                                        <p:tgtEl>
                                          <p:spTgt spid="124945"/>
                                        </p:tgtEl>
                                        <p:attrNameLst>
                                          <p:attrName>style.visibility</p:attrName>
                                        </p:attrNameLst>
                                      </p:cBhvr>
                                      <p:to>
                                        <p:strVal val="visible"/>
                                      </p:to>
                                    </p:set>
                                    <p:animEffect transition="in" filter="fade">
                                      <p:cBhvr>
                                        <p:cTn id="34" dur="500"/>
                                        <p:tgtEl>
                                          <p:spTgt spid="124945"/>
                                        </p:tgtEl>
                                      </p:cBhvr>
                                    </p:animEffect>
                                  </p:childTnLst>
                                </p:cTn>
                              </p:par>
                              <p:par>
                                <p:cTn id="35" presetID="10" presetClass="entr" presetSubtype="0" fill="hold" nodeType="withEffect">
                                  <p:stCondLst>
                                    <p:cond delay="0"/>
                                  </p:stCondLst>
                                  <p:childTnLst>
                                    <p:set>
                                      <p:cBhvr>
                                        <p:cTn id="36" dur="1" fill="hold">
                                          <p:stCondLst>
                                            <p:cond delay="0"/>
                                          </p:stCondLst>
                                        </p:cTn>
                                        <p:tgtEl>
                                          <p:spTgt spid="124946"/>
                                        </p:tgtEl>
                                        <p:attrNameLst>
                                          <p:attrName>style.visibility</p:attrName>
                                        </p:attrNameLst>
                                      </p:cBhvr>
                                      <p:to>
                                        <p:strVal val="visible"/>
                                      </p:to>
                                    </p:set>
                                    <p:animEffect transition="in" filter="fade">
                                      <p:cBhvr>
                                        <p:cTn id="37" dur="500"/>
                                        <p:tgtEl>
                                          <p:spTgt spid="124946"/>
                                        </p:tgtEl>
                                      </p:cBhvr>
                                    </p:animEffect>
                                  </p:childTnLst>
                                </p:cTn>
                              </p:par>
                              <p:par>
                                <p:cTn id="38" presetID="10" presetClass="entr" presetSubtype="0" fill="hold" nodeType="withEffect">
                                  <p:stCondLst>
                                    <p:cond delay="0"/>
                                  </p:stCondLst>
                                  <p:childTnLst>
                                    <p:set>
                                      <p:cBhvr>
                                        <p:cTn id="39" dur="1" fill="hold">
                                          <p:stCondLst>
                                            <p:cond delay="0"/>
                                          </p:stCondLst>
                                        </p:cTn>
                                        <p:tgtEl>
                                          <p:spTgt spid="124947"/>
                                        </p:tgtEl>
                                        <p:attrNameLst>
                                          <p:attrName>style.visibility</p:attrName>
                                        </p:attrNameLst>
                                      </p:cBhvr>
                                      <p:to>
                                        <p:strVal val="visible"/>
                                      </p:to>
                                    </p:set>
                                    <p:animEffect transition="in" filter="fade">
                                      <p:cBhvr>
                                        <p:cTn id="40" dur="500"/>
                                        <p:tgtEl>
                                          <p:spTgt spid="124947"/>
                                        </p:tgtEl>
                                      </p:cBhvr>
                                    </p:animEffect>
                                  </p:childTnLst>
                                </p:cTn>
                              </p:par>
                              <p:par>
                                <p:cTn id="41" presetID="10" presetClass="entr" presetSubtype="0" fill="hold" nodeType="withEffect">
                                  <p:stCondLst>
                                    <p:cond delay="0"/>
                                  </p:stCondLst>
                                  <p:childTnLst>
                                    <p:set>
                                      <p:cBhvr>
                                        <p:cTn id="42" dur="1" fill="hold">
                                          <p:stCondLst>
                                            <p:cond delay="0"/>
                                          </p:stCondLst>
                                        </p:cTn>
                                        <p:tgtEl>
                                          <p:spTgt spid="124948"/>
                                        </p:tgtEl>
                                        <p:attrNameLst>
                                          <p:attrName>style.visibility</p:attrName>
                                        </p:attrNameLst>
                                      </p:cBhvr>
                                      <p:to>
                                        <p:strVal val="visible"/>
                                      </p:to>
                                    </p:set>
                                    <p:animEffect transition="in" filter="fade">
                                      <p:cBhvr>
                                        <p:cTn id="43" dur="500"/>
                                        <p:tgtEl>
                                          <p:spTgt spid="124948"/>
                                        </p:tgtEl>
                                      </p:cBhvr>
                                    </p:animEffect>
                                  </p:childTnLst>
                                </p:cTn>
                              </p:par>
                              <p:par>
                                <p:cTn id="44" presetID="10" presetClass="entr" presetSubtype="0" fill="hold" nodeType="withEffect">
                                  <p:stCondLst>
                                    <p:cond delay="0"/>
                                  </p:stCondLst>
                                  <p:childTnLst>
                                    <p:set>
                                      <p:cBhvr>
                                        <p:cTn id="45" dur="1" fill="hold">
                                          <p:stCondLst>
                                            <p:cond delay="0"/>
                                          </p:stCondLst>
                                        </p:cTn>
                                        <p:tgtEl>
                                          <p:spTgt spid="124949"/>
                                        </p:tgtEl>
                                        <p:attrNameLst>
                                          <p:attrName>style.visibility</p:attrName>
                                        </p:attrNameLst>
                                      </p:cBhvr>
                                      <p:to>
                                        <p:strVal val="visible"/>
                                      </p:to>
                                    </p:set>
                                    <p:animEffect transition="in" filter="fade">
                                      <p:cBhvr>
                                        <p:cTn id="46" dur="500"/>
                                        <p:tgtEl>
                                          <p:spTgt spid="124949"/>
                                        </p:tgtEl>
                                      </p:cBhvr>
                                    </p:animEffect>
                                  </p:childTnLst>
                                </p:cTn>
                              </p:par>
                              <p:par>
                                <p:cTn id="47" presetID="10" presetClass="entr" presetSubtype="0" fill="hold" nodeType="withEffect">
                                  <p:stCondLst>
                                    <p:cond delay="0"/>
                                  </p:stCondLst>
                                  <p:childTnLst>
                                    <p:set>
                                      <p:cBhvr>
                                        <p:cTn id="48" dur="1" fill="hold">
                                          <p:stCondLst>
                                            <p:cond delay="0"/>
                                          </p:stCondLst>
                                        </p:cTn>
                                        <p:tgtEl>
                                          <p:spTgt spid="125037"/>
                                        </p:tgtEl>
                                        <p:attrNameLst>
                                          <p:attrName>style.visibility</p:attrName>
                                        </p:attrNameLst>
                                      </p:cBhvr>
                                      <p:to>
                                        <p:strVal val="visible"/>
                                      </p:to>
                                    </p:set>
                                    <p:animEffect transition="in" filter="fade">
                                      <p:cBhvr>
                                        <p:cTn id="49" dur="500"/>
                                        <p:tgtEl>
                                          <p:spTgt spid="125037"/>
                                        </p:tgtEl>
                                      </p:cBhvr>
                                    </p:animEffect>
                                  </p:childTnLst>
                                </p:cTn>
                              </p:par>
                              <p:par>
                                <p:cTn id="50" presetID="10" presetClass="entr" presetSubtype="0" fill="hold" nodeType="withEffect">
                                  <p:stCondLst>
                                    <p:cond delay="0"/>
                                  </p:stCondLst>
                                  <p:childTnLst>
                                    <p:set>
                                      <p:cBhvr>
                                        <p:cTn id="51" dur="1" fill="hold">
                                          <p:stCondLst>
                                            <p:cond delay="0"/>
                                          </p:stCondLst>
                                        </p:cTn>
                                        <p:tgtEl>
                                          <p:spTgt spid="124950"/>
                                        </p:tgtEl>
                                        <p:attrNameLst>
                                          <p:attrName>style.visibility</p:attrName>
                                        </p:attrNameLst>
                                      </p:cBhvr>
                                      <p:to>
                                        <p:strVal val="visible"/>
                                      </p:to>
                                    </p:set>
                                    <p:animEffect transition="in" filter="fade">
                                      <p:cBhvr>
                                        <p:cTn id="52" dur="500"/>
                                        <p:tgtEl>
                                          <p:spTgt spid="1249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124988"/>
                                        </p:tgtEl>
                                        <p:attrNameLst>
                                          <p:attrName>style.visibility</p:attrName>
                                        </p:attrNameLst>
                                      </p:cBhvr>
                                      <p:to>
                                        <p:strVal val="visible"/>
                                      </p:to>
                                    </p:set>
                                    <p:animEffect transition="in" filter="fade">
                                      <p:cBhvr>
                                        <p:cTn id="57" dur="500"/>
                                        <p:tgtEl>
                                          <p:spTgt spid="124988"/>
                                        </p:tgtEl>
                                      </p:cBhvr>
                                    </p:animEffect>
                                  </p:childTnLst>
                                </p:cTn>
                              </p:par>
                              <p:par>
                                <p:cTn id="58" presetID="10" presetClass="entr" presetSubtype="0" fill="hold" nodeType="withEffect">
                                  <p:stCondLst>
                                    <p:cond delay="0"/>
                                  </p:stCondLst>
                                  <p:childTnLst>
                                    <p:set>
                                      <p:cBhvr>
                                        <p:cTn id="59" dur="1" fill="hold">
                                          <p:stCondLst>
                                            <p:cond delay="0"/>
                                          </p:stCondLst>
                                        </p:cTn>
                                        <p:tgtEl>
                                          <p:spTgt spid="124989"/>
                                        </p:tgtEl>
                                        <p:attrNameLst>
                                          <p:attrName>style.visibility</p:attrName>
                                        </p:attrNameLst>
                                      </p:cBhvr>
                                      <p:to>
                                        <p:strVal val="visible"/>
                                      </p:to>
                                    </p:set>
                                    <p:animEffect transition="in" filter="fade">
                                      <p:cBhvr>
                                        <p:cTn id="60" dur="500"/>
                                        <p:tgtEl>
                                          <p:spTgt spid="124989"/>
                                        </p:tgtEl>
                                      </p:cBhvr>
                                    </p:animEffect>
                                  </p:childTnLst>
                                </p:cTn>
                              </p:par>
                              <p:par>
                                <p:cTn id="61" presetID="10" presetClass="entr" presetSubtype="0" fill="hold" nodeType="withEffect">
                                  <p:stCondLst>
                                    <p:cond delay="0"/>
                                  </p:stCondLst>
                                  <p:childTnLst>
                                    <p:set>
                                      <p:cBhvr>
                                        <p:cTn id="62" dur="1" fill="hold">
                                          <p:stCondLst>
                                            <p:cond delay="0"/>
                                          </p:stCondLst>
                                        </p:cTn>
                                        <p:tgtEl>
                                          <p:spTgt spid="124990"/>
                                        </p:tgtEl>
                                        <p:attrNameLst>
                                          <p:attrName>style.visibility</p:attrName>
                                        </p:attrNameLst>
                                      </p:cBhvr>
                                      <p:to>
                                        <p:strVal val="visible"/>
                                      </p:to>
                                    </p:set>
                                    <p:animEffect transition="in" filter="fade">
                                      <p:cBhvr>
                                        <p:cTn id="63" dur="500"/>
                                        <p:tgtEl>
                                          <p:spTgt spid="124990"/>
                                        </p:tgtEl>
                                      </p:cBhvr>
                                    </p:animEffect>
                                  </p:childTnLst>
                                </p:cTn>
                              </p:par>
                              <p:par>
                                <p:cTn id="64" presetID="10" presetClass="entr" presetSubtype="0" fill="hold" nodeType="withEffect">
                                  <p:stCondLst>
                                    <p:cond delay="0"/>
                                  </p:stCondLst>
                                  <p:childTnLst>
                                    <p:set>
                                      <p:cBhvr>
                                        <p:cTn id="65" dur="1" fill="hold">
                                          <p:stCondLst>
                                            <p:cond delay="0"/>
                                          </p:stCondLst>
                                        </p:cTn>
                                        <p:tgtEl>
                                          <p:spTgt spid="124991"/>
                                        </p:tgtEl>
                                        <p:attrNameLst>
                                          <p:attrName>style.visibility</p:attrName>
                                        </p:attrNameLst>
                                      </p:cBhvr>
                                      <p:to>
                                        <p:strVal val="visible"/>
                                      </p:to>
                                    </p:set>
                                    <p:animEffect transition="in" filter="fade">
                                      <p:cBhvr>
                                        <p:cTn id="66" dur="500"/>
                                        <p:tgtEl>
                                          <p:spTgt spid="124991"/>
                                        </p:tgtEl>
                                      </p:cBhvr>
                                    </p:animEffect>
                                  </p:childTnLst>
                                </p:cTn>
                              </p:par>
                              <p:par>
                                <p:cTn id="67" presetID="10" presetClass="entr" presetSubtype="0" fill="hold" nodeType="withEffect">
                                  <p:stCondLst>
                                    <p:cond delay="0"/>
                                  </p:stCondLst>
                                  <p:childTnLst>
                                    <p:set>
                                      <p:cBhvr>
                                        <p:cTn id="68" dur="1" fill="hold">
                                          <p:stCondLst>
                                            <p:cond delay="0"/>
                                          </p:stCondLst>
                                        </p:cTn>
                                        <p:tgtEl>
                                          <p:spTgt spid="124992"/>
                                        </p:tgtEl>
                                        <p:attrNameLst>
                                          <p:attrName>style.visibility</p:attrName>
                                        </p:attrNameLst>
                                      </p:cBhvr>
                                      <p:to>
                                        <p:strVal val="visible"/>
                                      </p:to>
                                    </p:set>
                                    <p:animEffect transition="in" filter="fade">
                                      <p:cBhvr>
                                        <p:cTn id="69" dur="500"/>
                                        <p:tgtEl>
                                          <p:spTgt spid="124992"/>
                                        </p:tgtEl>
                                      </p:cBhvr>
                                    </p:animEffect>
                                  </p:childTnLst>
                                </p:cTn>
                              </p:par>
                              <p:par>
                                <p:cTn id="70" presetID="10" presetClass="entr" presetSubtype="0" fill="hold" nodeType="withEffect">
                                  <p:stCondLst>
                                    <p:cond delay="0"/>
                                  </p:stCondLst>
                                  <p:childTnLst>
                                    <p:set>
                                      <p:cBhvr>
                                        <p:cTn id="71" dur="1" fill="hold">
                                          <p:stCondLst>
                                            <p:cond delay="0"/>
                                          </p:stCondLst>
                                        </p:cTn>
                                        <p:tgtEl>
                                          <p:spTgt spid="124993"/>
                                        </p:tgtEl>
                                        <p:attrNameLst>
                                          <p:attrName>style.visibility</p:attrName>
                                        </p:attrNameLst>
                                      </p:cBhvr>
                                      <p:to>
                                        <p:strVal val="visible"/>
                                      </p:to>
                                    </p:set>
                                    <p:animEffect transition="in" filter="fade">
                                      <p:cBhvr>
                                        <p:cTn id="72" dur="500"/>
                                        <p:tgtEl>
                                          <p:spTgt spid="124993"/>
                                        </p:tgtEl>
                                      </p:cBhvr>
                                    </p:animEffect>
                                  </p:childTnLst>
                                </p:cTn>
                              </p:par>
                              <p:par>
                                <p:cTn id="73" presetID="10" presetClass="entr" presetSubtype="0" fill="hold" nodeType="withEffect">
                                  <p:stCondLst>
                                    <p:cond delay="0"/>
                                  </p:stCondLst>
                                  <p:childTnLst>
                                    <p:set>
                                      <p:cBhvr>
                                        <p:cTn id="74" dur="1" fill="hold">
                                          <p:stCondLst>
                                            <p:cond delay="0"/>
                                          </p:stCondLst>
                                        </p:cTn>
                                        <p:tgtEl>
                                          <p:spTgt spid="124994"/>
                                        </p:tgtEl>
                                        <p:attrNameLst>
                                          <p:attrName>style.visibility</p:attrName>
                                        </p:attrNameLst>
                                      </p:cBhvr>
                                      <p:to>
                                        <p:strVal val="visible"/>
                                      </p:to>
                                    </p:set>
                                    <p:animEffect transition="in" filter="fade">
                                      <p:cBhvr>
                                        <p:cTn id="75" dur="500"/>
                                        <p:tgtEl>
                                          <p:spTgt spid="124994"/>
                                        </p:tgtEl>
                                      </p:cBhvr>
                                    </p:animEffect>
                                  </p:childTnLst>
                                </p:cTn>
                              </p:par>
                              <p:par>
                                <p:cTn id="76" presetID="10" presetClass="entr" presetSubtype="0" fill="hold" nodeType="withEffect">
                                  <p:stCondLst>
                                    <p:cond delay="0"/>
                                  </p:stCondLst>
                                  <p:childTnLst>
                                    <p:set>
                                      <p:cBhvr>
                                        <p:cTn id="77" dur="1" fill="hold">
                                          <p:stCondLst>
                                            <p:cond delay="0"/>
                                          </p:stCondLst>
                                        </p:cTn>
                                        <p:tgtEl>
                                          <p:spTgt spid="124995"/>
                                        </p:tgtEl>
                                        <p:attrNameLst>
                                          <p:attrName>style.visibility</p:attrName>
                                        </p:attrNameLst>
                                      </p:cBhvr>
                                      <p:to>
                                        <p:strVal val="visible"/>
                                      </p:to>
                                    </p:set>
                                    <p:animEffect transition="in" filter="fade">
                                      <p:cBhvr>
                                        <p:cTn id="78" dur="500"/>
                                        <p:tgtEl>
                                          <p:spTgt spid="124995"/>
                                        </p:tgtEl>
                                      </p:cBhvr>
                                    </p:animEffect>
                                  </p:childTnLst>
                                </p:cTn>
                              </p:par>
                              <p:par>
                                <p:cTn id="79" presetID="10" presetClass="entr" presetSubtype="0" fill="hold" nodeType="withEffect">
                                  <p:stCondLst>
                                    <p:cond delay="0"/>
                                  </p:stCondLst>
                                  <p:childTnLst>
                                    <p:set>
                                      <p:cBhvr>
                                        <p:cTn id="80" dur="1" fill="hold">
                                          <p:stCondLst>
                                            <p:cond delay="0"/>
                                          </p:stCondLst>
                                        </p:cTn>
                                        <p:tgtEl>
                                          <p:spTgt spid="124996"/>
                                        </p:tgtEl>
                                        <p:attrNameLst>
                                          <p:attrName>style.visibility</p:attrName>
                                        </p:attrNameLst>
                                      </p:cBhvr>
                                      <p:to>
                                        <p:strVal val="visible"/>
                                      </p:to>
                                    </p:set>
                                    <p:animEffect transition="in" filter="fade">
                                      <p:cBhvr>
                                        <p:cTn id="81" dur="500"/>
                                        <p:tgtEl>
                                          <p:spTgt spid="124996"/>
                                        </p:tgtEl>
                                      </p:cBhvr>
                                    </p:animEffect>
                                  </p:childTnLst>
                                </p:cTn>
                              </p:par>
                              <p:par>
                                <p:cTn id="82" presetID="10" presetClass="entr" presetSubtype="0" fill="hold" nodeType="withEffect">
                                  <p:stCondLst>
                                    <p:cond delay="0"/>
                                  </p:stCondLst>
                                  <p:childTnLst>
                                    <p:set>
                                      <p:cBhvr>
                                        <p:cTn id="83" dur="1" fill="hold">
                                          <p:stCondLst>
                                            <p:cond delay="0"/>
                                          </p:stCondLst>
                                        </p:cTn>
                                        <p:tgtEl>
                                          <p:spTgt spid="124997"/>
                                        </p:tgtEl>
                                        <p:attrNameLst>
                                          <p:attrName>style.visibility</p:attrName>
                                        </p:attrNameLst>
                                      </p:cBhvr>
                                      <p:to>
                                        <p:strVal val="visible"/>
                                      </p:to>
                                    </p:set>
                                    <p:animEffect transition="in" filter="fade">
                                      <p:cBhvr>
                                        <p:cTn id="84" dur="500"/>
                                        <p:tgtEl>
                                          <p:spTgt spid="12499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nodeType="clickEffect">
                                  <p:stCondLst>
                                    <p:cond delay="0"/>
                                  </p:stCondLst>
                                  <p:childTnLst>
                                    <p:set>
                                      <p:cBhvr>
                                        <p:cTn id="88" dur="1" fill="hold">
                                          <p:stCondLst>
                                            <p:cond delay="0"/>
                                          </p:stCondLst>
                                        </p:cTn>
                                        <p:tgtEl>
                                          <p:spTgt spid="125044"/>
                                        </p:tgtEl>
                                        <p:attrNameLst>
                                          <p:attrName>style.visibility</p:attrName>
                                        </p:attrNameLst>
                                      </p:cBhvr>
                                      <p:to>
                                        <p:strVal val="visible"/>
                                      </p:to>
                                    </p:set>
                                    <p:animEffect transition="in" filter="fade">
                                      <p:cBhvr>
                                        <p:cTn id="89" dur="500"/>
                                        <p:tgtEl>
                                          <p:spTgt spid="12504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1" presetClass="entr" presetSubtype="0" fill="hold" grpId="0" nodeType="clickEffect">
                                  <p:stCondLst>
                                    <p:cond delay="0"/>
                                  </p:stCondLst>
                                  <p:iterate type="lt">
                                    <p:tmPct val="5000"/>
                                  </p:iterate>
                                  <p:childTnLst>
                                    <p:set>
                                      <p:cBhvr>
                                        <p:cTn id="93" dur="1" fill="hold">
                                          <p:stCondLst>
                                            <p:cond delay="0"/>
                                          </p:stCondLst>
                                        </p:cTn>
                                        <p:tgtEl>
                                          <p:spTgt spid="125054"/>
                                        </p:tgtEl>
                                        <p:attrNameLst>
                                          <p:attrName>style.visibility</p:attrName>
                                        </p:attrNameLst>
                                      </p:cBhvr>
                                      <p:to>
                                        <p:strVal val="visible"/>
                                      </p:to>
                                    </p:set>
                                    <p:anim calcmode="lin" valueType="num">
                                      <p:cBhvr>
                                        <p:cTn id="94" dur="1000" fill="hold"/>
                                        <p:tgtEl>
                                          <p:spTgt spid="125054"/>
                                        </p:tgtEl>
                                        <p:attrNameLst>
                                          <p:attrName>ppt_w</p:attrName>
                                        </p:attrNameLst>
                                      </p:cBhvr>
                                      <p:tavLst>
                                        <p:tav tm="0">
                                          <p:val>
                                            <p:fltVal val="0"/>
                                          </p:val>
                                        </p:tav>
                                        <p:tav tm="100000">
                                          <p:val>
                                            <p:strVal val="#ppt_w"/>
                                          </p:val>
                                        </p:tav>
                                      </p:tavLst>
                                    </p:anim>
                                    <p:anim calcmode="lin" valueType="num">
                                      <p:cBhvr>
                                        <p:cTn id="95" dur="1000" fill="hold"/>
                                        <p:tgtEl>
                                          <p:spTgt spid="125054"/>
                                        </p:tgtEl>
                                        <p:attrNameLst>
                                          <p:attrName>ppt_h</p:attrName>
                                        </p:attrNameLst>
                                      </p:cBhvr>
                                      <p:tavLst>
                                        <p:tav tm="0">
                                          <p:val>
                                            <p:fltVal val="0"/>
                                          </p:val>
                                        </p:tav>
                                        <p:tav tm="100000">
                                          <p:val>
                                            <p:strVal val="#ppt_h"/>
                                          </p:val>
                                        </p:tav>
                                      </p:tavLst>
                                    </p:anim>
                                    <p:anim calcmode="lin" valueType="num">
                                      <p:cBhvr>
                                        <p:cTn id="96" dur="1000" fill="hold"/>
                                        <p:tgtEl>
                                          <p:spTgt spid="125054"/>
                                        </p:tgtEl>
                                        <p:attrNameLst>
                                          <p:attrName>style.rotation</p:attrName>
                                        </p:attrNameLst>
                                      </p:cBhvr>
                                      <p:tavLst>
                                        <p:tav tm="0">
                                          <p:val>
                                            <p:fltVal val="90"/>
                                          </p:val>
                                        </p:tav>
                                        <p:tav tm="100000">
                                          <p:val>
                                            <p:fltVal val="0"/>
                                          </p:val>
                                        </p:tav>
                                      </p:tavLst>
                                    </p:anim>
                                    <p:animEffect transition="in" filter="fade">
                                      <p:cBhvr>
                                        <p:cTn id="97" dur="1000"/>
                                        <p:tgtEl>
                                          <p:spTgt spid="12505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nodeType="clickEffect">
                                  <p:stCondLst>
                                    <p:cond delay="0"/>
                                  </p:stCondLst>
                                  <p:childTnLst>
                                    <p:set>
                                      <p:cBhvr>
                                        <p:cTn id="101" dur="1" fill="hold">
                                          <p:stCondLst>
                                            <p:cond delay="0"/>
                                          </p:stCondLst>
                                        </p:cTn>
                                        <p:tgtEl>
                                          <p:spTgt spid="125046"/>
                                        </p:tgtEl>
                                        <p:attrNameLst>
                                          <p:attrName>style.visibility</p:attrName>
                                        </p:attrNameLst>
                                      </p:cBhvr>
                                      <p:to>
                                        <p:strVal val="visible"/>
                                      </p:to>
                                    </p:set>
                                    <p:animEffect transition="in" filter="fade">
                                      <p:cBhvr>
                                        <p:cTn id="102" dur="500"/>
                                        <p:tgtEl>
                                          <p:spTgt spid="1250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1" presetClass="entr" presetSubtype="0" fill="hold" grpId="0" nodeType="clickEffect">
                                  <p:stCondLst>
                                    <p:cond delay="0"/>
                                  </p:stCondLst>
                                  <p:iterate type="lt">
                                    <p:tmPct val="5000"/>
                                  </p:iterate>
                                  <p:childTnLst>
                                    <p:set>
                                      <p:cBhvr>
                                        <p:cTn id="106" dur="1" fill="hold">
                                          <p:stCondLst>
                                            <p:cond delay="0"/>
                                          </p:stCondLst>
                                        </p:cTn>
                                        <p:tgtEl>
                                          <p:spTgt spid="125045"/>
                                        </p:tgtEl>
                                        <p:attrNameLst>
                                          <p:attrName>style.visibility</p:attrName>
                                        </p:attrNameLst>
                                      </p:cBhvr>
                                      <p:to>
                                        <p:strVal val="visible"/>
                                      </p:to>
                                    </p:set>
                                    <p:anim calcmode="lin" valueType="num">
                                      <p:cBhvr>
                                        <p:cTn id="107" dur="1000" fill="hold"/>
                                        <p:tgtEl>
                                          <p:spTgt spid="125045"/>
                                        </p:tgtEl>
                                        <p:attrNameLst>
                                          <p:attrName>ppt_w</p:attrName>
                                        </p:attrNameLst>
                                      </p:cBhvr>
                                      <p:tavLst>
                                        <p:tav tm="0">
                                          <p:val>
                                            <p:fltVal val="0"/>
                                          </p:val>
                                        </p:tav>
                                        <p:tav tm="100000">
                                          <p:val>
                                            <p:strVal val="#ppt_w"/>
                                          </p:val>
                                        </p:tav>
                                      </p:tavLst>
                                    </p:anim>
                                    <p:anim calcmode="lin" valueType="num">
                                      <p:cBhvr>
                                        <p:cTn id="108" dur="1000" fill="hold"/>
                                        <p:tgtEl>
                                          <p:spTgt spid="125045"/>
                                        </p:tgtEl>
                                        <p:attrNameLst>
                                          <p:attrName>ppt_h</p:attrName>
                                        </p:attrNameLst>
                                      </p:cBhvr>
                                      <p:tavLst>
                                        <p:tav tm="0">
                                          <p:val>
                                            <p:fltVal val="0"/>
                                          </p:val>
                                        </p:tav>
                                        <p:tav tm="100000">
                                          <p:val>
                                            <p:strVal val="#ppt_h"/>
                                          </p:val>
                                        </p:tav>
                                      </p:tavLst>
                                    </p:anim>
                                    <p:anim calcmode="lin" valueType="num">
                                      <p:cBhvr>
                                        <p:cTn id="109" dur="1000" fill="hold"/>
                                        <p:tgtEl>
                                          <p:spTgt spid="125045"/>
                                        </p:tgtEl>
                                        <p:attrNameLst>
                                          <p:attrName>style.rotation</p:attrName>
                                        </p:attrNameLst>
                                      </p:cBhvr>
                                      <p:tavLst>
                                        <p:tav tm="0">
                                          <p:val>
                                            <p:fltVal val="90"/>
                                          </p:val>
                                        </p:tav>
                                        <p:tav tm="100000">
                                          <p:val>
                                            <p:fltVal val="0"/>
                                          </p:val>
                                        </p:tav>
                                      </p:tavLst>
                                    </p:anim>
                                    <p:animEffect transition="in" filter="fade">
                                      <p:cBhvr>
                                        <p:cTn id="110" dur="1000"/>
                                        <p:tgtEl>
                                          <p:spTgt spid="12504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25025"/>
                                        </p:tgtEl>
                                        <p:attrNameLst>
                                          <p:attrName>style.visibility</p:attrName>
                                        </p:attrNameLst>
                                      </p:cBhvr>
                                      <p:to>
                                        <p:strVal val="visible"/>
                                      </p:to>
                                    </p:set>
                                    <p:animEffect transition="in" filter="fade">
                                      <p:cBhvr>
                                        <p:cTn id="115" dur="500"/>
                                        <p:tgtEl>
                                          <p:spTgt spid="125025"/>
                                        </p:tgtEl>
                                      </p:cBhvr>
                                    </p:animEffect>
                                  </p:childTnLst>
                                </p:cTn>
                              </p:par>
                              <p:par>
                                <p:cTn id="116" presetID="10" presetClass="entr" presetSubtype="0" fill="hold" nodeType="withEffect">
                                  <p:stCondLst>
                                    <p:cond delay="0"/>
                                  </p:stCondLst>
                                  <p:childTnLst>
                                    <p:set>
                                      <p:cBhvr>
                                        <p:cTn id="117" dur="1" fill="hold">
                                          <p:stCondLst>
                                            <p:cond delay="0"/>
                                          </p:stCondLst>
                                        </p:cTn>
                                        <p:tgtEl>
                                          <p:spTgt spid="125024"/>
                                        </p:tgtEl>
                                        <p:attrNameLst>
                                          <p:attrName>style.visibility</p:attrName>
                                        </p:attrNameLst>
                                      </p:cBhvr>
                                      <p:to>
                                        <p:strVal val="visible"/>
                                      </p:to>
                                    </p:set>
                                    <p:animEffect transition="in" filter="fade">
                                      <p:cBhvr>
                                        <p:cTn id="118" dur="500"/>
                                        <p:tgtEl>
                                          <p:spTgt spid="125024"/>
                                        </p:tgtEl>
                                      </p:cBhvr>
                                    </p:animEffect>
                                  </p:childTnLst>
                                </p:cTn>
                              </p:par>
                              <p:par>
                                <p:cTn id="119" presetID="10" presetClass="entr" presetSubtype="0" fill="hold" nodeType="withEffect">
                                  <p:stCondLst>
                                    <p:cond delay="0"/>
                                  </p:stCondLst>
                                  <p:childTnLst>
                                    <p:set>
                                      <p:cBhvr>
                                        <p:cTn id="120" dur="1" fill="hold">
                                          <p:stCondLst>
                                            <p:cond delay="0"/>
                                          </p:stCondLst>
                                        </p:cTn>
                                        <p:tgtEl>
                                          <p:spTgt spid="125036"/>
                                        </p:tgtEl>
                                        <p:attrNameLst>
                                          <p:attrName>style.visibility</p:attrName>
                                        </p:attrNameLst>
                                      </p:cBhvr>
                                      <p:to>
                                        <p:strVal val="visible"/>
                                      </p:to>
                                    </p:set>
                                    <p:animEffect transition="in" filter="fade">
                                      <p:cBhvr>
                                        <p:cTn id="121" dur="500"/>
                                        <p:tgtEl>
                                          <p:spTgt spid="12503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5035"/>
                                        </p:tgtEl>
                                        <p:attrNameLst>
                                          <p:attrName>style.visibility</p:attrName>
                                        </p:attrNameLst>
                                      </p:cBhvr>
                                      <p:to>
                                        <p:strVal val="visible"/>
                                      </p:to>
                                    </p:set>
                                    <p:animEffect transition="in" filter="fade">
                                      <p:cBhvr>
                                        <p:cTn id="124" dur="500"/>
                                        <p:tgtEl>
                                          <p:spTgt spid="125035"/>
                                        </p:tgtEl>
                                      </p:cBhvr>
                                    </p:animEffect>
                                  </p:childTnLst>
                                </p:cTn>
                              </p:par>
                              <p:par>
                                <p:cTn id="125" presetID="10" presetClass="entr" presetSubtype="0" fill="hold" nodeType="withEffect">
                                  <p:stCondLst>
                                    <p:cond delay="0"/>
                                  </p:stCondLst>
                                  <p:childTnLst>
                                    <p:set>
                                      <p:cBhvr>
                                        <p:cTn id="126" dur="1" fill="hold">
                                          <p:stCondLst>
                                            <p:cond delay="0"/>
                                          </p:stCondLst>
                                        </p:cTn>
                                        <p:tgtEl>
                                          <p:spTgt spid="125062"/>
                                        </p:tgtEl>
                                        <p:attrNameLst>
                                          <p:attrName>style.visibility</p:attrName>
                                        </p:attrNameLst>
                                      </p:cBhvr>
                                      <p:to>
                                        <p:strVal val="visible"/>
                                      </p:to>
                                    </p:set>
                                    <p:animEffect transition="in" filter="fade">
                                      <p:cBhvr>
                                        <p:cTn id="127" dur="500"/>
                                        <p:tgtEl>
                                          <p:spTgt spid="12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25" grpId="0"/>
      <p:bldP spid="125035" grpId="0"/>
      <p:bldP spid="125045" grpId="0" animBg="1"/>
      <p:bldP spid="1250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52758F-CDEA-461B-853E-99A9F5D947AE}" type="datetime1">
              <a:rPr lang="zh-CN" altLang="en-US" smtClean="0"/>
              <a:pPr eaLnBrk="1" hangingPunct="1"/>
              <a:t>2020/10/22</a:t>
            </a:fld>
            <a:endParaRPr lang="zh-CN" altLang="zh-CN"/>
          </a:p>
        </p:txBody>
      </p:sp>
      <p:sp>
        <p:nvSpPr>
          <p:cNvPr id="39939" name="Slide Number Placeholder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FDAD1F-F7C9-49B1-B700-7CB0D832E608}" type="slidenum">
              <a:rPr lang="en-US" altLang="zh-CN" smtClean="0"/>
              <a:pPr eaLnBrk="1" hangingPunct="1"/>
              <a:t>46</a:t>
            </a:fld>
            <a:endParaRPr lang="en-US" altLang="zh-CN"/>
          </a:p>
        </p:txBody>
      </p:sp>
      <p:sp>
        <p:nvSpPr>
          <p:cNvPr id="39940" name="Rectangle 2"/>
          <p:cNvSpPr>
            <a:spLocks noGrp="1" noRot="1" noChangeArrowheads="1"/>
          </p:cNvSpPr>
          <p:nvPr>
            <p:ph type="title"/>
          </p:nvPr>
        </p:nvSpPr>
        <p:spPr/>
        <p:txBody>
          <a:bodyPr/>
          <a:lstStyle/>
          <a:p>
            <a:pPr eaLnBrk="1" hangingPunct="1"/>
            <a:r>
              <a:rPr lang="zh-CN" altLang="en-US"/>
              <a:t>系统聚类的树状表示</a:t>
            </a:r>
          </a:p>
        </p:txBody>
      </p:sp>
      <p:sp>
        <p:nvSpPr>
          <p:cNvPr id="39941" name="Rectangle 3"/>
          <p:cNvSpPr>
            <a:spLocks noGrp="1" noRot="1" noChangeArrowheads="1"/>
          </p:cNvSpPr>
          <p:nvPr>
            <p:ph type="body" sz="half" idx="1"/>
          </p:nvPr>
        </p:nvSpPr>
        <p:spPr>
          <a:xfrm>
            <a:off x="609600" y="1600200"/>
            <a:ext cx="7772400" cy="4498975"/>
          </a:xfrm>
        </p:spPr>
        <p:txBody>
          <a:bodyPr/>
          <a:lstStyle/>
          <a:p>
            <a:pPr eaLnBrk="1" hangingPunct="1"/>
            <a:r>
              <a:rPr lang="zh-CN" altLang="en-US" sz="2800"/>
              <a:t>根据不同的距离阈值，可以确定不同的聚类。</a:t>
            </a:r>
          </a:p>
        </p:txBody>
      </p:sp>
      <p:graphicFrame>
        <p:nvGraphicFramePr>
          <p:cNvPr id="39942" name="Object 5"/>
          <p:cNvGraphicFramePr>
            <a:graphicFrameLocks noGrp="1" noChangeAspect="1"/>
          </p:cNvGraphicFramePr>
          <p:nvPr>
            <p:ph sz="half" idx="2"/>
            <p:extLst>
              <p:ext uri="{D42A27DB-BD31-4B8C-83A1-F6EECF244321}">
                <p14:modId xmlns:p14="http://schemas.microsoft.com/office/powerpoint/2010/main" val="3095788976"/>
              </p:ext>
            </p:extLst>
          </p:nvPr>
        </p:nvGraphicFramePr>
        <p:xfrm>
          <a:off x="2295525" y="2286000"/>
          <a:ext cx="5314950" cy="3759200"/>
        </p:xfrm>
        <a:graphic>
          <a:graphicData uri="http://schemas.openxmlformats.org/presentationml/2006/ole">
            <mc:AlternateContent xmlns:mc="http://schemas.openxmlformats.org/markup-compatibility/2006">
              <mc:Choice xmlns:v="urn:schemas-microsoft-com:vml" Requires="v">
                <p:oleObj spid="_x0000_s39978" name="Visio" r:id="rId3" imgW="2647040" imgH="1871180" progId="Visio.Drawing.11">
                  <p:embed/>
                </p:oleObj>
              </mc:Choice>
              <mc:Fallback>
                <p:oleObj name="Visio" r:id="rId3" imgW="2647040" imgH="1871180" progId="Visio.Drawing.11">
                  <p:embed/>
                  <p:pic>
                    <p:nvPicPr>
                      <p:cNvPr id="0" name="Object 5"/>
                      <p:cNvPicPr>
                        <a:picLocks noChangeAspect="1" noChangeArrowheads="1"/>
                      </p:cNvPicPr>
                      <p:nvPr/>
                    </p:nvPicPr>
                    <p:blipFill>
                      <a:blip r:embed="rId4"/>
                      <a:srcRect/>
                      <a:stretch>
                        <a:fillRect/>
                      </a:stretch>
                    </p:blipFill>
                    <p:spPr bwMode="auto">
                      <a:xfrm>
                        <a:off x="2295525" y="2286000"/>
                        <a:ext cx="5314950" cy="375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ctrTitle"/>
          </p:nvPr>
        </p:nvSpPr>
        <p:spPr/>
        <p:txBody>
          <a:bodyPr/>
          <a:lstStyle/>
          <a:p>
            <a:pPr eaLnBrk="1" hangingPunct="1"/>
            <a:r>
              <a:rPr lang="zh-CN" altLang="en-US" sz="4800" dirty="0"/>
              <a:t>谢谢！</a:t>
            </a:r>
          </a:p>
        </p:txBody>
      </p:sp>
      <p:sp>
        <p:nvSpPr>
          <p:cNvPr id="4096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p:txBody>
          <a:bodyPr/>
          <a:lstStyle/>
          <a:p>
            <a:pPr eaLnBrk="1" hangingPunct="1"/>
            <a:r>
              <a:rPr lang="zh-CN" altLang="en-US" dirty="0"/>
              <a:t>聚类分析的概念</a:t>
            </a:r>
          </a:p>
        </p:txBody>
      </p:sp>
      <p:sp>
        <p:nvSpPr>
          <p:cNvPr id="71683" name="Rectangle 3"/>
          <p:cNvSpPr>
            <a:spLocks noGrp="1" noRot="1" noChangeArrowheads="1"/>
          </p:cNvSpPr>
          <p:nvPr>
            <p:ph idx="1"/>
          </p:nvPr>
        </p:nvSpPr>
        <p:spPr>
          <a:xfrm>
            <a:off x="457200" y="1690688"/>
            <a:ext cx="7353300" cy="2653242"/>
          </a:xfrm>
        </p:spPr>
        <p:txBody>
          <a:bodyPr>
            <a:normAutofit/>
          </a:bodyPr>
          <a:lstStyle/>
          <a:p>
            <a:pPr eaLnBrk="1" hangingPunct="1">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非监督分类</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b="1" dirty="0">
                <a:solidFill>
                  <a:srgbClr val="7030A0"/>
                </a:solidFill>
                <a:latin typeface="宋体" panose="02010600030101010101" pitchFamily="2" charset="-122"/>
                <a:ea typeface="宋体" panose="02010600030101010101" pitchFamily="2" charset="-122"/>
              </a:rPr>
              <a:t>物以类聚，人以群分</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什么是聚类分析？</a:t>
            </a:r>
            <a:endParaRPr lang="en-US" altLang="zh-CN" sz="2400" dirty="0">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如何计算相似性？</a:t>
            </a:r>
            <a:endParaRPr lang="en-US" altLang="zh-CN" sz="2400" dirty="0">
              <a:latin typeface="宋体" panose="02010600030101010101" pitchFamily="2" charset="-122"/>
              <a:ea typeface="宋体" panose="02010600030101010101" pitchFamily="2" charset="-122"/>
            </a:endParaRPr>
          </a:p>
        </p:txBody>
      </p:sp>
      <p:sp>
        <p:nvSpPr>
          <p:cNvPr id="7170" name="Date Placeholder 3"/>
          <p:cNvSpPr>
            <a:spLocks noGrp="1"/>
          </p:cNvSpPr>
          <p:nvPr>
            <p:ph type="dt" sz="half"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FB34CB-A6A3-4C40-8C12-2E1AD0597993}" type="datetime1">
              <a:rPr lang="zh-CN" altLang="en-US" smtClean="0"/>
              <a:pPr eaLnBrk="1" hangingPunct="1"/>
              <a:t>2020/10/22</a:t>
            </a:fld>
            <a:endParaRPr lang="zh-CN" altLang="zh-CN"/>
          </a:p>
        </p:txBody>
      </p:sp>
      <p:sp>
        <p:nvSpPr>
          <p:cNvPr id="7171"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EF307F-03AB-4168-98CF-4ED57E290BB2}" type="slidenum">
              <a:rPr lang="en-US" altLang="zh-CN" smtClean="0"/>
              <a:pPr eaLnBrk="1" hangingPunct="1"/>
              <a:t>5</a:t>
            </a:fld>
            <a:endParaRPr lang="en-US" altLang="zh-CN"/>
          </a:p>
        </p:txBody>
      </p:sp>
      <p:pic>
        <p:nvPicPr>
          <p:cNvPr id="40962" name="Picture 2" descr="一篇文章透彻解读聚类分析（附数据和R代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533650"/>
            <a:ext cx="5010150" cy="379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p:txBody>
          <a:bodyPr/>
          <a:lstStyle/>
          <a:p>
            <a:pPr eaLnBrk="1" hangingPunct="1"/>
            <a:r>
              <a:rPr lang="zh-CN" altLang="en-US"/>
              <a:t>聚类分析的概念</a:t>
            </a:r>
          </a:p>
        </p:txBody>
      </p:sp>
      <p:sp>
        <p:nvSpPr>
          <p:cNvPr id="71683" name="Rectangle 3"/>
          <p:cNvSpPr>
            <a:spLocks noGrp="1" noRot="1" noChangeArrowheads="1"/>
          </p:cNvSpPr>
          <p:nvPr>
            <p:ph idx="1"/>
          </p:nvPr>
        </p:nvSpPr>
        <p:spPr>
          <a:xfrm>
            <a:off x="628650" y="1905000"/>
            <a:ext cx="7886700" cy="4271963"/>
          </a:xfrm>
        </p:spPr>
        <p:txBody>
          <a:bodyPr>
            <a:normAutofit/>
          </a:bodyPr>
          <a:lstStyle/>
          <a:p>
            <a:pPr eaLnBrk="1" hangingPunct="1">
              <a:lnSpc>
                <a:spcPct val="90000"/>
              </a:lnSpc>
              <a:buFont typeface="Wingdings" panose="05000000000000000000" pitchFamily="2" charset="2"/>
              <a:buChar char="Ø"/>
            </a:pPr>
            <a:r>
              <a:rPr lang="zh-CN" altLang="en-US" sz="2000" dirty="0"/>
              <a:t> </a:t>
            </a:r>
            <a:r>
              <a:rPr lang="zh-CN" altLang="en-US" sz="2400" dirty="0"/>
              <a:t>特征向量的选取</a:t>
            </a:r>
          </a:p>
          <a:p>
            <a:pPr lvl="1" eaLnBrk="1" hangingPunct="1">
              <a:lnSpc>
                <a:spcPct val="90000"/>
              </a:lnSpc>
            </a:pPr>
            <a:r>
              <a:rPr lang="zh-CN" altLang="en-US" sz="2000" dirty="0"/>
              <a:t>使得模式样本点的分布呈现一定的规律</a:t>
            </a:r>
            <a:endParaRPr lang="en-US" altLang="zh-CN" sz="2000" dirty="0"/>
          </a:p>
          <a:p>
            <a:pPr lvl="1" eaLnBrk="1" hangingPunct="1">
              <a:lnSpc>
                <a:spcPct val="90000"/>
              </a:lnSpc>
            </a:pPr>
            <a:r>
              <a:rPr lang="zh-CN" altLang="en-US" sz="2000" b="1" dirty="0">
                <a:solidFill>
                  <a:srgbClr val="002060"/>
                </a:solidFill>
              </a:rPr>
              <a:t>酱油和可乐  </a:t>
            </a:r>
            <a:r>
              <a:rPr lang="zh-CN" altLang="en-US" sz="2000" dirty="0"/>
              <a:t>不好的特征：颜色，好的特征：味道</a:t>
            </a:r>
          </a:p>
          <a:p>
            <a:pPr lvl="1" eaLnBrk="1" hangingPunct="1">
              <a:lnSpc>
                <a:spcPct val="90000"/>
              </a:lnSpc>
            </a:pPr>
            <a:endParaRPr lang="zh-CN" altLang="en-US" sz="2000" dirty="0"/>
          </a:p>
          <a:p>
            <a:pPr>
              <a:buFont typeface="Wingdings" panose="05000000000000000000" pitchFamily="2" charset="2"/>
              <a:buChar char="Ø"/>
            </a:pPr>
            <a:r>
              <a:rPr lang="zh-CN" altLang="en-US" sz="2400" dirty="0"/>
              <a:t> 距离的理解</a:t>
            </a:r>
          </a:p>
          <a:p>
            <a:pPr lvl="1"/>
            <a:r>
              <a:rPr lang="zh-CN" altLang="en-US" sz="2000" dirty="0"/>
              <a:t>距离：</a:t>
            </a:r>
            <a:r>
              <a:rPr lang="en-US" altLang="zh-CN" sz="2000" dirty="0"/>
              <a:t>Distance, Metric</a:t>
            </a:r>
            <a:r>
              <a:rPr lang="zh-CN" altLang="en-US" sz="2000" dirty="0"/>
              <a:t>。</a:t>
            </a:r>
          </a:p>
          <a:p>
            <a:pPr lvl="1"/>
            <a:r>
              <a:rPr lang="zh-CN" altLang="en-US" sz="2000" dirty="0"/>
              <a:t>模式样本的特征值        特性向量        相似性</a:t>
            </a:r>
            <a:endParaRPr lang="en-US" altLang="zh-CN" sz="2000" dirty="0"/>
          </a:p>
          <a:p>
            <a:pPr marL="457200" lvl="1" indent="0" eaLnBrk="1" hangingPunct="1">
              <a:lnSpc>
                <a:spcPct val="90000"/>
              </a:lnSpc>
              <a:buNone/>
            </a:pPr>
            <a:endParaRPr lang="en-US" altLang="zh-CN" sz="2000" dirty="0"/>
          </a:p>
          <a:p>
            <a:pPr marL="457200" lvl="1" indent="0" eaLnBrk="1" hangingPunct="1">
              <a:lnSpc>
                <a:spcPct val="90000"/>
              </a:lnSpc>
              <a:buNone/>
            </a:pPr>
            <a:endParaRPr lang="en-US" altLang="zh-CN" sz="2000" dirty="0"/>
          </a:p>
        </p:txBody>
      </p:sp>
      <p:sp>
        <p:nvSpPr>
          <p:cNvPr id="7170" name="Date Placeholder 3"/>
          <p:cNvSpPr>
            <a:spLocks noGrp="1"/>
          </p:cNvSpPr>
          <p:nvPr>
            <p:ph type="dt" sz="half"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FB34CB-A6A3-4C40-8C12-2E1AD0597993}" type="datetime1">
              <a:rPr lang="zh-CN" altLang="en-US" smtClean="0"/>
              <a:pPr eaLnBrk="1" hangingPunct="1"/>
              <a:t>2020/10/22</a:t>
            </a:fld>
            <a:endParaRPr lang="zh-CN" altLang="zh-CN"/>
          </a:p>
        </p:txBody>
      </p:sp>
      <p:sp>
        <p:nvSpPr>
          <p:cNvPr id="7171" name="Slide Number Placeholder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EF307F-03AB-4168-98CF-4ED57E290BB2}" type="slidenum">
              <a:rPr lang="en-US" altLang="zh-CN" smtClean="0"/>
              <a:pPr eaLnBrk="1" hangingPunct="1"/>
              <a:t>6</a:t>
            </a:fld>
            <a:endParaRPr lang="en-US" altLang="zh-CN"/>
          </a:p>
        </p:txBody>
      </p:sp>
      <p:sp>
        <p:nvSpPr>
          <p:cNvPr id="7174" name="AutoShape 5"/>
          <p:cNvSpPr>
            <a:spLocks noChangeArrowheads="1"/>
          </p:cNvSpPr>
          <p:nvPr/>
        </p:nvSpPr>
        <p:spPr bwMode="auto">
          <a:xfrm>
            <a:off x="5105400" y="4191000"/>
            <a:ext cx="3810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6"/>
          <p:cNvSpPr>
            <a:spLocks noChangeArrowheads="1"/>
          </p:cNvSpPr>
          <p:nvPr/>
        </p:nvSpPr>
        <p:spPr bwMode="auto">
          <a:xfrm>
            <a:off x="3581400" y="4193822"/>
            <a:ext cx="381000" cy="225778"/>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8187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74" grpId="0" animBg="1"/>
      <p:bldP spid="71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9A12F1-FE9F-4827-B800-5CA8A2546153}" type="datetime1">
              <a:rPr lang="zh-CN" altLang="en-US" smtClean="0"/>
              <a:pPr eaLnBrk="1" hangingPunct="1"/>
              <a:t>2020/10/22</a:t>
            </a:fld>
            <a:endParaRPr lang="zh-CN" altLang="zh-CN"/>
          </a:p>
        </p:txBody>
      </p:sp>
      <p:sp>
        <p:nvSpPr>
          <p:cNvPr id="8195" name="Slide Number Placeholder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0A7022-A8CF-4284-B405-87D2532572CF}" type="slidenum">
              <a:rPr lang="en-US" altLang="zh-CN" smtClean="0"/>
              <a:pPr eaLnBrk="1" hangingPunct="1"/>
              <a:t>7</a:t>
            </a:fld>
            <a:endParaRPr lang="en-US" altLang="zh-CN"/>
          </a:p>
        </p:txBody>
      </p:sp>
      <p:sp>
        <p:nvSpPr>
          <p:cNvPr id="8196" name="Rectangle 2"/>
          <p:cNvSpPr>
            <a:spLocks noGrp="1" noRot="1" noChangeArrowheads="1"/>
          </p:cNvSpPr>
          <p:nvPr>
            <p:ph type="title"/>
          </p:nvPr>
        </p:nvSpPr>
        <p:spPr/>
        <p:txBody>
          <a:bodyPr/>
          <a:lstStyle/>
          <a:p>
            <a:pPr eaLnBrk="1" hangingPunct="1"/>
            <a:r>
              <a:rPr lang="zh-CN" altLang="en-US" dirty="0"/>
              <a:t>相似性的测度</a:t>
            </a:r>
            <a:r>
              <a:rPr lang="en-US" altLang="zh-CN" dirty="0"/>
              <a:t>(Similarity Metric)</a:t>
            </a:r>
          </a:p>
        </p:txBody>
      </p:sp>
      <p:sp>
        <p:nvSpPr>
          <p:cNvPr id="8197" name="Rectangle 3"/>
          <p:cNvSpPr>
            <a:spLocks noGrp="1" noRot="1" noChangeArrowheads="1"/>
          </p:cNvSpPr>
          <p:nvPr>
            <p:ph type="body" sz="half" idx="1"/>
          </p:nvPr>
        </p:nvSpPr>
        <p:spPr>
          <a:xfrm>
            <a:off x="609600" y="1600200"/>
            <a:ext cx="8153400" cy="4498975"/>
          </a:xfrm>
        </p:spPr>
        <p:txBody>
          <a:bodyPr/>
          <a:lstStyle/>
          <a:p>
            <a:pPr eaLnBrk="1" hangingPunct="1"/>
            <a:r>
              <a:rPr lang="zh-CN" altLang="en-US" sz="2800"/>
              <a:t>距离的四条基本公理</a:t>
            </a:r>
          </a:p>
          <a:p>
            <a:pPr lvl="1" eaLnBrk="1" hangingPunct="1">
              <a:buFont typeface="Wingdings" pitchFamily="2" charset="2"/>
              <a:buNone/>
            </a:pPr>
            <a:r>
              <a:rPr lang="zh-CN" altLang="en-US" sz="2400"/>
              <a:t>设</a:t>
            </a:r>
            <a:r>
              <a:rPr lang="en-US" altLang="zh-CN" sz="2400"/>
              <a:t>P</a:t>
            </a:r>
            <a:r>
              <a:rPr lang="zh-CN" altLang="en-US" sz="2400"/>
              <a:t>表示一个点集，</a:t>
            </a:r>
            <a:r>
              <a:rPr lang="en-US" altLang="zh-CN" sz="2400"/>
              <a:t>d</a:t>
            </a:r>
            <a:r>
              <a:rPr lang="zh-CN" altLang="en-US" sz="2400"/>
              <a:t>表示距离。显然</a:t>
            </a:r>
            <a:r>
              <a:rPr lang="en-US" altLang="zh-CN" sz="2400"/>
              <a:t>d</a:t>
            </a:r>
            <a:r>
              <a:rPr lang="zh-CN" altLang="en-US" sz="2400"/>
              <a:t>是</a:t>
            </a:r>
            <a:r>
              <a:rPr lang="en-US" altLang="zh-CN" sz="2400"/>
              <a:t>P </a:t>
            </a:r>
            <a:r>
              <a:rPr lang="en-US" altLang="zh-CN" sz="2400">
                <a:cs typeface="Arial" charset="0"/>
              </a:rPr>
              <a:t>X P</a:t>
            </a:r>
            <a:r>
              <a:rPr lang="zh-CN" altLang="en-US" sz="2400">
                <a:cs typeface="Arial" charset="0"/>
              </a:rPr>
              <a:t>到</a:t>
            </a:r>
            <a:r>
              <a:rPr lang="en-US" altLang="zh-CN" sz="2400">
                <a:cs typeface="Arial" charset="0"/>
              </a:rPr>
              <a:t>[0, </a:t>
            </a:r>
            <a:r>
              <a:rPr lang="en-US" altLang="zh-CN" b="1"/>
              <a:t>∞</a:t>
            </a:r>
            <a:r>
              <a:rPr lang="en-US" altLang="zh-CN" sz="2400">
                <a:cs typeface="Arial" charset="0"/>
              </a:rPr>
              <a:t>)</a:t>
            </a:r>
            <a:r>
              <a:rPr lang="zh-CN" altLang="en-US" sz="2400">
                <a:cs typeface="Arial" charset="0"/>
              </a:rPr>
              <a:t>的函数。</a:t>
            </a:r>
          </a:p>
          <a:p>
            <a:pPr lvl="1" eaLnBrk="1" hangingPunct="1"/>
            <a:r>
              <a:rPr lang="en-US" altLang="zh-CN" sz="2400">
                <a:cs typeface="Arial" charset="0"/>
              </a:rPr>
              <a:t>d(x,y) </a:t>
            </a:r>
            <a:r>
              <a:rPr lang="en-US" altLang="zh-CN" sz="2400"/>
              <a:t>≥0</a:t>
            </a:r>
            <a:r>
              <a:rPr lang="zh-CN" altLang="en-US" sz="2400"/>
              <a:t>，对于任意的</a:t>
            </a:r>
            <a:r>
              <a:rPr lang="en-US" altLang="zh-CN" sz="2400"/>
              <a:t>x,y∈P;</a:t>
            </a:r>
          </a:p>
          <a:p>
            <a:pPr lvl="1" eaLnBrk="1" hangingPunct="1"/>
            <a:r>
              <a:rPr lang="en-US" altLang="zh-CN" sz="2400">
                <a:cs typeface="Arial" charset="0"/>
              </a:rPr>
              <a:t>d(x,y)=0</a:t>
            </a:r>
            <a:r>
              <a:rPr lang="zh-CN" altLang="en-US" sz="2400"/>
              <a:t> ，</a:t>
            </a:r>
            <a:r>
              <a:rPr lang="zh-CN" altLang="en-US" sz="2400">
                <a:cs typeface="Arial" charset="0"/>
              </a:rPr>
              <a:t>当且仅当</a:t>
            </a:r>
            <a:r>
              <a:rPr lang="en-US" altLang="zh-CN" sz="2400">
                <a:cs typeface="Arial" charset="0"/>
              </a:rPr>
              <a:t>x=y; </a:t>
            </a:r>
          </a:p>
          <a:p>
            <a:pPr lvl="1" eaLnBrk="1" hangingPunct="1"/>
            <a:r>
              <a:rPr lang="en-US" altLang="zh-CN" sz="2400">
                <a:cs typeface="Arial" charset="0"/>
              </a:rPr>
              <a:t>d(x,y) </a:t>
            </a:r>
            <a:r>
              <a:rPr lang="en-US" altLang="zh-CN" sz="2400"/>
              <a:t>=d(y,x)</a:t>
            </a:r>
            <a:r>
              <a:rPr lang="zh-CN" altLang="en-US" sz="2400"/>
              <a:t>，对于任意的</a:t>
            </a:r>
            <a:r>
              <a:rPr lang="en-US" altLang="zh-CN" sz="2400"/>
              <a:t>x,y∈P;</a:t>
            </a:r>
          </a:p>
          <a:p>
            <a:pPr lvl="1" eaLnBrk="1" hangingPunct="1"/>
            <a:r>
              <a:rPr lang="en-US" altLang="zh-CN" sz="2400">
                <a:cs typeface="Arial" charset="0"/>
              </a:rPr>
              <a:t>d(x,y) </a:t>
            </a:r>
            <a:r>
              <a:rPr lang="en-US" altLang="zh-CN" sz="2400"/>
              <a:t>≤d(x,z)+d(z,y)</a:t>
            </a:r>
            <a:r>
              <a:rPr lang="zh-CN" altLang="en-US" sz="2400"/>
              <a:t>，对于任意的</a:t>
            </a:r>
            <a:r>
              <a:rPr lang="en-US" altLang="zh-CN" sz="2400"/>
              <a:t>x,y,z∈P;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220663" y="357188"/>
            <a:ext cx="8731250"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30000"/>
              </a:lnSpc>
            </a:pPr>
            <a:r>
              <a:rPr lang="en-US" altLang="zh-CN" sz="2400" b="1"/>
              <a:t>1.  </a:t>
            </a:r>
            <a:r>
              <a:rPr lang="zh-CN" altLang="en-US" sz="2400" b="1"/>
              <a:t>欧氏距离（</a:t>
            </a:r>
            <a:r>
              <a:rPr lang="en-US" altLang="zh-CN" sz="2400" b="1"/>
              <a:t>Euclid</a:t>
            </a:r>
            <a:r>
              <a:rPr lang="zh-CN" altLang="en-US" sz="2400" b="1"/>
              <a:t>，欧几里德） </a:t>
            </a:r>
            <a:r>
              <a:rPr lang="en-US" altLang="zh-CN" sz="2400" b="1"/>
              <a:t>——</a:t>
            </a:r>
            <a:r>
              <a:rPr lang="zh-CN" altLang="en-US" sz="2400" b="1"/>
              <a:t>简称距离</a:t>
            </a:r>
          </a:p>
          <a:p>
            <a:pPr>
              <a:lnSpc>
                <a:spcPct val="130000"/>
              </a:lnSpc>
            </a:pPr>
            <a:r>
              <a:rPr lang="zh-CN" altLang="en-US" sz="2400"/>
              <a:t>    设</a:t>
            </a:r>
            <a:r>
              <a:rPr lang="en-US" altLang="zh-CN" sz="2400" b="1" i="1"/>
              <a:t>X</a:t>
            </a:r>
            <a:r>
              <a:rPr lang="en-US" altLang="zh-CN" sz="2400" baseline="-25000"/>
              <a:t>1</a:t>
            </a:r>
            <a:r>
              <a:rPr lang="zh-CN" altLang="en-US" sz="2400"/>
              <a:t>、</a:t>
            </a:r>
            <a:r>
              <a:rPr lang="en-US" altLang="zh-CN" sz="2400" b="1" i="1"/>
              <a:t>X</a:t>
            </a:r>
            <a:r>
              <a:rPr lang="en-US" altLang="zh-CN" sz="2400" baseline="-25000"/>
              <a:t>2</a:t>
            </a:r>
            <a:r>
              <a:rPr lang="zh-CN" altLang="en-US" sz="2400"/>
              <a:t>为两个</a:t>
            </a:r>
            <a:r>
              <a:rPr lang="en-US" altLang="zh-CN" sz="2400" i="1"/>
              <a:t>n</a:t>
            </a:r>
            <a:r>
              <a:rPr lang="zh-CN" altLang="en-US" sz="2400"/>
              <a:t>维模式样本，</a:t>
            </a:r>
          </a:p>
        </p:txBody>
      </p:sp>
      <p:graphicFrame>
        <p:nvGraphicFramePr>
          <p:cNvPr id="9219" name="Object 9"/>
          <p:cNvGraphicFramePr>
            <a:graphicFrameLocks noChangeAspect="1"/>
          </p:cNvGraphicFramePr>
          <p:nvPr/>
        </p:nvGraphicFramePr>
        <p:xfrm>
          <a:off x="1425575" y="1423988"/>
          <a:ext cx="2724150" cy="487362"/>
        </p:xfrm>
        <a:graphic>
          <a:graphicData uri="http://schemas.openxmlformats.org/presentationml/2006/ole">
            <mc:AlternateContent xmlns:mc="http://schemas.openxmlformats.org/markup-compatibility/2006">
              <mc:Choice xmlns:v="urn:schemas-microsoft-com:vml" Requires="v">
                <p:oleObj spid="_x0000_s9395" name="公式" r:id="rId3" imgW="1333500" imgH="241300" progId="Equation.3">
                  <p:embed/>
                </p:oleObj>
              </mc:Choice>
              <mc:Fallback>
                <p:oleObj name="公式" r:id="rId3" imgW="1333500" imgH="241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1423988"/>
                        <a:ext cx="2724150"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220" name="Object 10"/>
          <p:cNvGraphicFramePr>
            <a:graphicFrameLocks noChangeAspect="1"/>
          </p:cNvGraphicFramePr>
          <p:nvPr/>
        </p:nvGraphicFramePr>
        <p:xfrm>
          <a:off x="4581525" y="1441450"/>
          <a:ext cx="3065463" cy="487363"/>
        </p:xfrm>
        <a:graphic>
          <a:graphicData uri="http://schemas.openxmlformats.org/presentationml/2006/ole">
            <mc:AlternateContent xmlns:mc="http://schemas.openxmlformats.org/markup-compatibility/2006">
              <mc:Choice xmlns:v="urn:schemas-microsoft-com:vml" Requires="v">
                <p:oleObj spid="_x0000_s9396" name="公式" r:id="rId5" imgW="1384300" imgH="241300" progId="Equation.3">
                  <p:embed/>
                </p:oleObj>
              </mc:Choice>
              <mc:Fallback>
                <p:oleObj name="公式" r:id="rId5" imgW="13843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525" y="1441450"/>
                        <a:ext cx="3065463" cy="48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221" name="Object 11"/>
          <p:cNvGraphicFramePr>
            <a:graphicFrameLocks noChangeAspect="1"/>
          </p:cNvGraphicFramePr>
          <p:nvPr/>
        </p:nvGraphicFramePr>
        <p:xfrm>
          <a:off x="1460500" y="2533650"/>
          <a:ext cx="2820988" cy="506413"/>
        </p:xfrm>
        <a:graphic>
          <a:graphicData uri="http://schemas.openxmlformats.org/presentationml/2006/ole">
            <mc:AlternateContent xmlns:mc="http://schemas.openxmlformats.org/markup-compatibility/2006">
              <mc:Choice xmlns:v="urn:schemas-microsoft-com:vml" Requires="v">
                <p:oleObj spid="_x0000_s9397" name="公式" r:id="rId7" imgW="1422400" imgH="254000" progId="Equation.3">
                  <p:embed/>
                </p:oleObj>
              </mc:Choice>
              <mc:Fallback>
                <p:oleObj name="公式" r:id="rId7" imgW="1422400" imgH="254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0500" y="2533650"/>
                        <a:ext cx="2820988"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222" name="Object 12"/>
          <p:cNvGraphicFramePr>
            <a:graphicFrameLocks noChangeAspect="1"/>
          </p:cNvGraphicFramePr>
          <p:nvPr/>
        </p:nvGraphicFramePr>
        <p:xfrm>
          <a:off x="4278313" y="2517775"/>
          <a:ext cx="3206750" cy="558800"/>
        </p:xfrm>
        <a:graphic>
          <a:graphicData uri="http://schemas.openxmlformats.org/presentationml/2006/ole">
            <mc:AlternateContent xmlns:mc="http://schemas.openxmlformats.org/markup-compatibility/2006">
              <mc:Choice xmlns:v="urn:schemas-microsoft-com:vml" Requires="v">
                <p:oleObj spid="_x0000_s9398" name="公式" r:id="rId9" imgW="1574800" imgH="279400" progId="Equation.3">
                  <p:embed/>
                </p:oleObj>
              </mc:Choice>
              <mc:Fallback>
                <p:oleObj name="公式" r:id="rId9" imgW="1574800" imgH="2794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8313" y="2517775"/>
                        <a:ext cx="320675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223" name="Object 13"/>
          <p:cNvGraphicFramePr>
            <a:graphicFrameLocks noChangeAspect="1"/>
          </p:cNvGraphicFramePr>
          <p:nvPr/>
        </p:nvGraphicFramePr>
        <p:xfrm>
          <a:off x="2809875" y="3148013"/>
          <a:ext cx="4289425" cy="587375"/>
        </p:xfrm>
        <a:graphic>
          <a:graphicData uri="http://schemas.openxmlformats.org/presentationml/2006/ole">
            <mc:AlternateContent xmlns:mc="http://schemas.openxmlformats.org/markup-compatibility/2006">
              <mc:Choice xmlns:v="urn:schemas-microsoft-com:vml" Requires="v">
                <p:oleObj spid="_x0000_s9399" name="公式" r:id="rId11" imgW="2146300" imgH="292100" progId="Equation.3">
                  <p:embed/>
                </p:oleObj>
              </mc:Choice>
              <mc:Fallback>
                <p:oleObj name="公式" r:id="rId11" imgW="2146300" imgH="2921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9875" y="3148013"/>
                        <a:ext cx="4289425"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1696" name="Rectangle 16"/>
          <p:cNvSpPr>
            <a:spLocks noChangeArrowheads="1"/>
          </p:cNvSpPr>
          <p:nvPr/>
        </p:nvSpPr>
        <p:spPr bwMode="auto">
          <a:xfrm>
            <a:off x="420688" y="4038600"/>
            <a:ext cx="8666162" cy="1516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30000"/>
              </a:lnSpc>
            </a:pPr>
            <a:r>
              <a:rPr lang="zh-CN" altLang="en-US" sz="2400" b="1">
                <a:solidFill>
                  <a:srgbClr val="AE0A06"/>
                </a:solidFill>
              </a:rPr>
              <a:t>注意：</a:t>
            </a:r>
          </a:p>
          <a:p>
            <a:pPr>
              <a:lnSpc>
                <a:spcPct val="130000"/>
              </a:lnSpc>
            </a:pPr>
            <a:r>
              <a:rPr lang="en-US" altLang="zh-CN" sz="2400"/>
              <a:t>1</a:t>
            </a:r>
            <a:r>
              <a:rPr lang="zh-CN" altLang="en-US" sz="2400"/>
              <a:t>）各特征向量对应的维上应当是相同的物理量；</a:t>
            </a:r>
          </a:p>
          <a:p>
            <a:pPr>
              <a:lnSpc>
                <a:spcPct val="130000"/>
              </a:lnSpc>
            </a:pPr>
            <a:r>
              <a:rPr lang="zh-CN" altLang="en-US" sz="2400"/>
              <a:t>       注意物理量的单位。 </a:t>
            </a:r>
            <a:endParaRPr lang="zh-CN" altLang="en-US" sz="2400">
              <a:solidFill>
                <a:srgbClr val="AE0A06"/>
              </a:solidFill>
            </a:endParaRPr>
          </a:p>
        </p:txBody>
      </p:sp>
      <p:sp>
        <p:nvSpPr>
          <p:cNvPr id="9225" name="Rectangle 17"/>
          <p:cNvSpPr>
            <a:spLocks noChangeArrowheads="1"/>
          </p:cNvSpPr>
          <p:nvPr/>
        </p:nvSpPr>
        <p:spPr bwMode="auto">
          <a:xfrm>
            <a:off x="7029450" y="3683000"/>
            <a:ext cx="15573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r>
              <a:rPr lang="en-US" altLang="zh-CN" sz="2000">
                <a:solidFill>
                  <a:srgbClr val="000099"/>
                </a:solidFill>
              </a:rPr>
              <a:t> ( D_Distance )</a:t>
            </a:r>
          </a:p>
        </p:txBody>
      </p:sp>
      <p:sp>
        <p:nvSpPr>
          <p:cNvPr id="9226" name="Rectangle 18"/>
          <p:cNvSpPr>
            <a:spLocks noChangeArrowheads="1"/>
          </p:cNvSpPr>
          <p:nvPr/>
        </p:nvSpPr>
        <p:spPr bwMode="auto">
          <a:xfrm>
            <a:off x="735013" y="3609975"/>
            <a:ext cx="28194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1">
            <a:spAutoFit/>
          </a:bodyPr>
          <a:lstStyle/>
          <a:p>
            <a:pPr>
              <a:lnSpc>
                <a:spcPct val="130000"/>
              </a:lnSpc>
            </a:pPr>
            <a:r>
              <a:rPr lang="en-US" altLang="zh-CN" sz="2400"/>
              <a:t> </a:t>
            </a:r>
            <a:r>
              <a:rPr lang="zh-CN" altLang="en-US" sz="2400"/>
              <a:t>距离越小，越相似。</a:t>
            </a:r>
          </a:p>
        </p:txBody>
      </p:sp>
      <p:sp>
        <p:nvSpPr>
          <p:cNvPr id="9227" name="Rectangle 19"/>
          <p:cNvSpPr>
            <a:spLocks noChangeArrowheads="1"/>
          </p:cNvSpPr>
          <p:nvPr/>
        </p:nvSpPr>
        <p:spPr bwMode="auto">
          <a:xfrm>
            <a:off x="733425" y="2081213"/>
            <a:ext cx="30178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r>
              <a:rPr lang="zh-CN" altLang="en-US" sz="2400"/>
              <a:t>欧氏距离定义为：</a:t>
            </a:r>
          </a:p>
        </p:txBody>
      </p:sp>
      <p:sp>
        <p:nvSpPr>
          <p:cNvPr id="71703" name="Rectangle 23"/>
          <p:cNvSpPr>
            <a:spLocks noChangeArrowheads="1"/>
          </p:cNvSpPr>
          <p:nvPr/>
        </p:nvSpPr>
        <p:spPr bwMode="auto">
          <a:xfrm>
            <a:off x="357188" y="5561013"/>
            <a:ext cx="83534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1">
            <a:spAutoFit/>
          </a:bodyPr>
          <a:lstStyle/>
          <a:p>
            <a:pPr>
              <a:lnSpc>
                <a:spcPct val="130000"/>
              </a:lnSpc>
            </a:pPr>
            <a:r>
              <a:rPr lang="en-US" altLang="zh-CN" sz="2400"/>
              <a:t>        </a:t>
            </a:r>
            <a:r>
              <a:rPr lang="zh-CN" altLang="en-US" sz="2400"/>
              <a:t>某些维上物理量采用的单位发生变化，会导致对同样的点集出现不同聚类结果的现象。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96"/>
                                        </p:tgtEl>
                                        <p:attrNameLst>
                                          <p:attrName>style.visibility</p:attrName>
                                        </p:attrNameLst>
                                      </p:cBhvr>
                                      <p:to>
                                        <p:strVal val="visible"/>
                                      </p:to>
                                    </p:set>
                                    <p:animEffect transition="in" filter="fade">
                                      <p:cBhvr>
                                        <p:cTn id="7" dur="500"/>
                                        <p:tgtEl>
                                          <p:spTgt spid="716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03"/>
                                        </p:tgtEl>
                                        <p:attrNameLst>
                                          <p:attrName>style.visibility</p:attrName>
                                        </p:attrNameLst>
                                      </p:cBhvr>
                                      <p:to>
                                        <p:strVal val="visible"/>
                                      </p:to>
                                    </p:set>
                                    <p:animEffect transition="in" filter="fade">
                                      <p:cBhvr>
                                        <p:cTn id="10" dur="500"/>
                                        <p:tgtEl>
                                          <p:spTgt spid="7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6" grpId="0"/>
      <p:bldP spid="717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0"/>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3" name="Rectangle 52"/>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244" name="Group 273"/>
          <p:cNvGrpSpPr>
            <a:grpSpLocks/>
          </p:cNvGrpSpPr>
          <p:nvPr/>
        </p:nvGrpSpPr>
        <p:grpSpPr bwMode="auto">
          <a:xfrm>
            <a:off x="3084513" y="261938"/>
            <a:ext cx="3097212" cy="3352800"/>
            <a:chOff x="1575" y="237"/>
            <a:chExt cx="1951" cy="2112"/>
          </a:xfrm>
        </p:grpSpPr>
        <p:sp>
          <p:nvSpPr>
            <p:cNvPr id="10321" name="Line 9"/>
            <p:cNvSpPr>
              <a:spLocks noChangeShapeType="1"/>
            </p:cNvSpPr>
            <p:nvPr/>
          </p:nvSpPr>
          <p:spPr bwMode="auto">
            <a:xfrm flipV="1">
              <a:off x="1717" y="420"/>
              <a:ext cx="0" cy="154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322" name="Line 10"/>
            <p:cNvSpPr>
              <a:spLocks noChangeShapeType="1"/>
            </p:cNvSpPr>
            <p:nvPr/>
          </p:nvSpPr>
          <p:spPr bwMode="auto">
            <a:xfrm>
              <a:off x="1717" y="1964"/>
              <a:ext cx="1594"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323" name="Line 11"/>
            <p:cNvSpPr>
              <a:spLocks noChangeShapeType="1"/>
            </p:cNvSpPr>
            <p:nvPr/>
          </p:nvSpPr>
          <p:spPr bwMode="auto">
            <a:xfrm>
              <a:off x="2725" y="733"/>
              <a:ext cx="266" cy="124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24" name="Line 12"/>
            <p:cNvSpPr>
              <a:spLocks noChangeShapeType="1"/>
            </p:cNvSpPr>
            <p:nvPr/>
          </p:nvSpPr>
          <p:spPr bwMode="auto">
            <a:xfrm flipH="1">
              <a:off x="2228" y="1887"/>
              <a:ext cx="0"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25" name="Line 13"/>
            <p:cNvSpPr>
              <a:spLocks noChangeShapeType="1"/>
            </p:cNvSpPr>
            <p:nvPr/>
          </p:nvSpPr>
          <p:spPr bwMode="auto">
            <a:xfrm flipH="1">
              <a:off x="2479" y="1887"/>
              <a:ext cx="0"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26" name="Line 14"/>
            <p:cNvSpPr>
              <a:spLocks noChangeShapeType="1"/>
            </p:cNvSpPr>
            <p:nvPr/>
          </p:nvSpPr>
          <p:spPr bwMode="auto">
            <a:xfrm>
              <a:off x="1712" y="1683"/>
              <a:ext cx="64"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327" name="Line 15"/>
            <p:cNvSpPr>
              <a:spLocks noChangeShapeType="1"/>
            </p:cNvSpPr>
            <p:nvPr/>
          </p:nvSpPr>
          <p:spPr bwMode="auto">
            <a:xfrm>
              <a:off x="1722" y="1440"/>
              <a:ext cx="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28" name="Line 16"/>
            <p:cNvSpPr>
              <a:spLocks noChangeShapeType="1"/>
            </p:cNvSpPr>
            <p:nvPr/>
          </p:nvSpPr>
          <p:spPr bwMode="auto">
            <a:xfrm>
              <a:off x="1722" y="1196"/>
              <a:ext cx="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29" name="Text Box 18"/>
            <p:cNvSpPr txBox="1">
              <a:spLocks noChangeArrowheads="1"/>
            </p:cNvSpPr>
            <p:nvPr/>
          </p:nvSpPr>
          <p:spPr bwMode="auto">
            <a:xfrm>
              <a:off x="2983" y="1731"/>
              <a:ext cx="293"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b(5,0)</a:t>
              </a:r>
              <a:endParaRPr lang="en-US" altLang="zh-CN"/>
            </a:p>
          </p:txBody>
        </p:sp>
        <p:sp>
          <p:nvSpPr>
            <p:cNvPr id="10330" name="Text Box 19"/>
            <p:cNvSpPr txBox="1">
              <a:spLocks noChangeArrowheads="1"/>
            </p:cNvSpPr>
            <p:nvPr/>
          </p:nvSpPr>
          <p:spPr bwMode="auto">
            <a:xfrm>
              <a:off x="2589" y="587"/>
              <a:ext cx="293"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d(4,5)</a:t>
              </a:r>
              <a:endParaRPr lang="en-US" altLang="zh-CN"/>
            </a:p>
          </p:txBody>
        </p:sp>
        <p:sp>
          <p:nvSpPr>
            <p:cNvPr id="10331" name="Text Box 20"/>
            <p:cNvSpPr txBox="1">
              <a:spLocks noChangeArrowheads="1"/>
            </p:cNvSpPr>
            <p:nvPr/>
          </p:nvSpPr>
          <p:spPr bwMode="auto">
            <a:xfrm>
              <a:off x="1886" y="781"/>
              <a:ext cx="330"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c(1,4)</a:t>
              </a:r>
              <a:endParaRPr lang="en-US" altLang="zh-CN"/>
            </a:p>
          </p:txBody>
        </p:sp>
        <p:sp>
          <p:nvSpPr>
            <p:cNvPr id="10332" name="Text Box 21"/>
            <p:cNvSpPr txBox="1">
              <a:spLocks noChangeArrowheads="1"/>
            </p:cNvSpPr>
            <p:nvPr/>
          </p:nvSpPr>
          <p:spPr bwMode="auto">
            <a:xfrm>
              <a:off x="1797" y="1581"/>
              <a:ext cx="28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a(0,1)</a:t>
              </a:r>
              <a:endParaRPr lang="en-US" altLang="zh-CN"/>
            </a:p>
          </p:txBody>
        </p:sp>
        <p:sp>
          <p:nvSpPr>
            <p:cNvPr id="10333" name="Line 22"/>
            <p:cNvSpPr>
              <a:spLocks noChangeShapeType="1"/>
            </p:cNvSpPr>
            <p:nvPr/>
          </p:nvSpPr>
          <p:spPr bwMode="auto">
            <a:xfrm>
              <a:off x="1719" y="722"/>
              <a:ext cx="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4" name="Line 23"/>
            <p:cNvSpPr>
              <a:spLocks noChangeShapeType="1"/>
            </p:cNvSpPr>
            <p:nvPr/>
          </p:nvSpPr>
          <p:spPr bwMode="auto">
            <a:xfrm>
              <a:off x="1719" y="960"/>
              <a:ext cx="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5" name="Line 24"/>
            <p:cNvSpPr>
              <a:spLocks noChangeShapeType="1"/>
            </p:cNvSpPr>
            <p:nvPr/>
          </p:nvSpPr>
          <p:spPr bwMode="auto">
            <a:xfrm flipH="1">
              <a:off x="1970" y="1879"/>
              <a:ext cx="0"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6" name="Line 25"/>
            <p:cNvSpPr>
              <a:spLocks noChangeShapeType="1"/>
            </p:cNvSpPr>
            <p:nvPr/>
          </p:nvSpPr>
          <p:spPr bwMode="auto">
            <a:xfrm flipH="1">
              <a:off x="2742" y="1884"/>
              <a:ext cx="0"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7" name="Line 26"/>
            <p:cNvSpPr>
              <a:spLocks noChangeShapeType="1"/>
            </p:cNvSpPr>
            <p:nvPr/>
          </p:nvSpPr>
          <p:spPr bwMode="auto">
            <a:xfrm flipH="1">
              <a:off x="2988" y="1889"/>
              <a:ext cx="0"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8" name="Line 27"/>
            <p:cNvSpPr>
              <a:spLocks noChangeShapeType="1"/>
            </p:cNvSpPr>
            <p:nvPr/>
          </p:nvSpPr>
          <p:spPr bwMode="auto">
            <a:xfrm>
              <a:off x="1724" y="1679"/>
              <a:ext cx="1259" cy="27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39" name="Line 28"/>
            <p:cNvSpPr>
              <a:spLocks noChangeShapeType="1"/>
            </p:cNvSpPr>
            <p:nvPr/>
          </p:nvSpPr>
          <p:spPr bwMode="auto">
            <a:xfrm flipH="1">
              <a:off x="1724" y="955"/>
              <a:ext cx="271" cy="72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40" name="Line 29"/>
            <p:cNvSpPr>
              <a:spLocks noChangeShapeType="1"/>
            </p:cNvSpPr>
            <p:nvPr/>
          </p:nvSpPr>
          <p:spPr bwMode="auto">
            <a:xfrm flipV="1">
              <a:off x="1999" y="731"/>
              <a:ext cx="724" cy="22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41" name="Text Box 30"/>
            <p:cNvSpPr txBox="1">
              <a:spLocks noChangeArrowheads="1"/>
            </p:cNvSpPr>
            <p:nvPr/>
          </p:nvSpPr>
          <p:spPr bwMode="auto">
            <a:xfrm>
              <a:off x="1595" y="1604"/>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342" name="Text Box 31"/>
            <p:cNvSpPr txBox="1">
              <a:spLocks noChangeArrowheads="1"/>
            </p:cNvSpPr>
            <p:nvPr/>
          </p:nvSpPr>
          <p:spPr bwMode="auto">
            <a:xfrm>
              <a:off x="1585" y="1373"/>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343" name="Text Box 32"/>
            <p:cNvSpPr txBox="1">
              <a:spLocks noChangeArrowheads="1"/>
            </p:cNvSpPr>
            <p:nvPr/>
          </p:nvSpPr>
          <p:spPr bwMode="auto">
            <a:xfrm>
              <a:off x="1595" y="1135"/>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344" name="Text Box 33"/>
            <p:cNvSpPr txBox="1">
              <a:spLocks noChangeArrowheads="1"/>
            </p:cNvSpPr>
            <p:nvPr/>
          </p:nvSpPr>
          <p:spPr bwMode="auto">
            <a:xfrm>
              <a:off x="1590" y="902"/>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4</a:t>
              </a:r>
              <a:endParaRPr lang="en-US" altLang="zh-CN"/>
            </a:p>
          </p:txBody>
        </p:sp>
        <p:sp>
          <p:nvSpPr>
            <p:cNvPr id="10345" name="Text Box 34"/>
            <p:cNvSpPr txBox="1">
              <a:spLocks noChangeArrowheads="1"/>
            </p:cNvSpPr>
            <p:nvPr/>
          </p:nvSpPr>
          <p:spPr bwMode="auto">
            <a:xfrm>
              <a:off x="1595" y="653"/>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5</a:t>
              </a:r>
              <a:endParaRPr lang="en-US" altLang="zh-CN"/>
            </a:p>
          </p:txBody>
        </p:sp>
        <p:sp>
          <p:nvSpPr>
            <p:cNvPr id="10346" name="Text Box 35"/>
            <p:cNvSpPr txBox="1">
              <a:spLocks noChangeArrowheads="1"/>
            </p:cNvSpPr>
            <p:nvPr/>
          </p:nvSpPr>
          <p:spPr bwMode="auto">
            <a:xfrm>
              <a:off x="1590" y="1903"/>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0</a:t>
              </a:r>
              <a:endParaRPr lang="en-US" altLang="zh-CN"/>
            </a:p>
          </p:txBody>
        </p:sp>
        <p:sp>
          <p:nvSpPr>
            <p:cNvPr id="10347" name="Text Box 36"/>
            <p:cNvSpPr txBox="1">
              <a:spLocks noChangeArrowheads="1"/>
            </p:cNvSpPr>
            <p:nvPr/>
          </p:nvSpPr>
          <p:spPr bwMode="auto">
            <a:xfrm>
              <a:off x="1924" y="1988"/>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348" name="Text Box 37"/>
            <p:cNvSpPr txBox="1">
              <a:spLocks noChangeArrowheads="1"/>
            </p:cNvSpPr>
            <p:nvPr/>
          </p:nvSpPr>
          <p:spPr bwMode="auto">
            <a:xfrm>
              <a:off x="2185" y="1993"/>
              <a:ext cx="68"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349" name="Text Box 38"/>
            <p:cNvSpPr txBox="1">
              <a:spLocks noChangeArrowheads="1"/>
            </p:cNvSpPr>
            <p:nvPr/>
          </p:nvSpPr>
          <p:spPr bwMode="auto">
            <a:xfrm>
              <a:off x="2441" y="1988"/>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350" name="Text Box 39"/>
            <p:cNvSpPr txBox="1">
              <a:spLocks noChangeArrowheads="1"/>
            </p:cNvSpPr>
            <p:nvPr/>
          </p:nvSpPr>
          <p:spPr bwMode="auto">
            <a:xfrm>
              <a:off x="2712" y="1983"/>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4</a:t>
              </a:r>
              <a:endParaRPr lang="en-US" altLang="zh-CN"/>
            </a:p>
          </p:txBody>
        </p:sp>
        <p:sp>
          <p:nvSpPr>
            <p:cNvPr id="10351" name="Text Box 40"/>
            <p:cNvSpPr txBox="1">
              <a:spLocks noChangeArrowheads="1"/>
            </p:cNvSpPr>
            <p:nvPr/>
          </p:nvSpPr>
          <p:spPr bwMode="auto">
            <a:xfrm>
              <a:off x="2947" y="1973"/>
              <a:ext cx="6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5</a:t>
              </a:r>
              <a:endParaRPr lang="en-US" altLang="zh-CN"/>
            </a:p>
          </p:txBody>
        </p:sp>
        <p:sp>
          <p:nvSpPr>
            <p:cNvPr id="10352" name="Line 42"/>
            <p:cNvSpPr>
              <a:spLocks noChangeShapeType="1"/>
            </p:cNvSpPr>
            <p:nvPr/>
          </p:nvSpPr>
          <p:spPr bwMode="auto">
            <a:xfrm>
              <a:off x="1714" y="722"/>
              <a:ext cx="6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53" name="Line 43"/>
            <p:cNvSpPr>
              <a:spLocks noChangeShapeType="1"/>
            </p:cNvSpPr>
            <p:nvPr/>
          </p:nvSpPr>
          <p:spPr bwMode="auto">
            <a:xfrm>
              <a:off x="1714" y="960"/>
              <a:ext cx="64"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54" name="Text Box 44"/>
            <p:cNvSpPr txBox="1">
              <a:spLocks noChangeArrowheads="1"/>
            </p:cNvSpPr>
            <p:nvPr/>
          </p:nvSpPr>
          <p:spPr bwMode="auto">
            <a:xfrm>
              <a:off x="2392" y="2105"/>
              <a:ext cx="273"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a:t>(a)</a:t>
              </a:r>
            </a:p>
          </p:txBody>
        </p:sp>
        <p:graphicFrame>
          <p:nvGraphicFramePr>
            <p:cNvPr id="10355" name="Object 49"/>
            <p:cNvGraphicFramePr>
              <a:graphicFrameLocks noChangeAspect="1"/>
            </p:cNvGraphicFramePr>
            <p:nvPr/>
          </p:nvGraphicFramePr>
          <p:xfrm>
            <a:off x="3066" y="1979"/>
            <a:ext cx="460" cy="195"/>
          </p:xfrm>
          <a:graphic>
            <a:graphicData uri="http://schemas.openxmlformats.org/presentationml/2006/ole">
              <mc:AlternateContent xmlns:mc="http://schemas.openxmlformats.org/markup-compatibility/2006">
                <mc:Choice xmlns:v="urn:schemas-microsoft-com:vml" Requires="v">
                  <p:oleObj spid="_x0000_s10556" name="公式" r:id="rId4" imgW="558558" imgH="241195" progId="Equation.3">
                    <p:embed/>
                  </p:oleObj>
                </mc:Choice>
                <mc:Fallback>
                  <p:oleObj name="公式" r:id="rId4" imgW="558558" imgH="241195" progId="Equation.3">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6" y="1979"/>
                          <a:ext cx="460"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0356" name="Object 51"/>
            <p:cNvGraphicFramePr>
              <a:graphicFrameLocks noChangeAspect="1"/>
            </p:cNvGraphicFramePr>
            <p:nvPr/>
          </p:nvGraphicFramePr>
          <p:xfrm>
            <a:off x="1575" y="237"/>
            <a:ext cx="464" cy="196"/>
          </p:xfrm>
          <a:graphic>
            <a:graphicData uri="http://schemas.openxmlformats.org/presentationml/2006/ole">
              <mc:AlternateContent xmlns:mc="http://schemas.openxmlformats.org/markup-compatibility/2006">
                <mc:Choice xmlns:v="urn:schemas-microsoft-com:vml" Requires="v">
                  <p:oleObj spid="_x0000_s10557" name="公式" r:id="rId6" imgW="583947" imgH="241195" progId="Equation.3">
                    <p:embed/>
                  </p:oleObj>
                </mc:Choice>
                <mc:Fallback>
                  <p:oleObj name="公式" r:id="rId6" imgW="583947" imgH="241195"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5" y="237"/>
                          <a:ext cx="464"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0245" name="Rectangle 135"/>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137"/>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7" name="Rectangle 181"/>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8" name="Rectangle 183"/>
          <p:cNvSpPr>
            <a:spLocks noChangeArrowheads="1"/>
          </p:cNvSpPr>
          <p:nvPr/>
        </p:nvSpPr>
        <p:spPr bwMode="auto">
          <a:xfrm>
            <a:off x="0" y="3267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72890" name="Rectangle 186"/>
          <p:cNvSpPr>
            <a:spLocks noChangeArrowheads="1"/>
          </p:cNvSpPr>
          <p:nvPr/>
        </p:nvSpPr>
        <p:spPr bwMode="auto">
          <a:xfrm>
            <a:off x="436563" y="6064250"/>
            <a:ext cx="83454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sz="2400"/>
              <a:t>2</a:t>
            </a:r>
            <a:r>
              <a:rPr lang="zh-CN" altLang="en-US" sz="2400"/>
              <a:t>）解决方法：使特征数据标准化，使其与变量的单位无关。 </a:t>
            </a:r>
          </a:p>
        </p:txBody>
      </p:sp>
      <p:grpSp>
        <p:nvGrpSpPr>
          <p:cNvPr id="72975" name="Group 271"/>
          <p:cNvGrpSpPr>
            <a:grpSpLocks/>
          </p:cNvGrpSpPr>
          <p:nvPr/>
        </p:nvGrpSpPr>
        <p:grpSpPr bwMode="auto">
          <a:xfrm>
            <a:off x="708025" y="2360613"/>
            <a:ext cx="2949575" cy="3490912"/>
            <a:chOff x="174" y="1639"/>
            <a:chExt cx="1858" cy="2199"/>
          </a:xfrm>
        </p:grpSpPr>
        <p:sp>
          <p:nvSpPr>
            <p:cNvPr id="10285" name="Oval 189"/>
            <p:cNvSpPr>
              <a:spLocks noChangeArrowheads="1"/>
            </p:cNvSpPr>
            <p:nvPr/>
          </p:nvSpPr>
          <p:spPr bwMode="auto">
            <a:xfrm rot="6159726">
              <a:off x="496" y="2088"/>
              <a:ext cx="697" cy="381"/>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86" name="Oval 190"/>
            <p:cNvSpPr>
              <a:spLocks noChangeArrowheads="1"/>
            </p:cNvSpPr>
            <p:nvPr/>
          </p:nvSpPr>
          <p:spPr bwMode="auto">
            <a:xfrm rot="3852687">
              <a:off x="475" y="3198"/>
              <a:ext cx="697" cy="381"/>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87" name="Line 191"/>
            <p:cNvSpPr>
              <a:spLocks noChangeShapeType="1"/>
            </p:cNvSpPr>
            <p:nvPr/>
          </p:nvSpPr>
          <p:spPr bwMode="auto">
            <a:xfrm flipV="1">
              <a:off x="745" y="1882"/>
              <a:ext cx="0" cy="159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88" name="Line 192"/>
            <p:cNvSpPr>
              <a:spLocks noChangeShapeType="1"/>
            </p:cNvSpPr>
            <p:nvPr/>
          </p:nvSpPr>
          <p:spPr bwMode="auto">
            <a:xfrm>
              <a:off x="745" y="3479"/>
              <a:ext cx="96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89" name="Line 193"/>
            <p:cNvSpPr>
              <a:spLocks noChangeShapeType="1"/>
            </p:cNvSpPr>
            <p:nvPr/>
          </p:nvSpPr>
          <p:spPr bwMode="auto">
            <a:xfrm>
              <a:off x="814" y="2191"/>
              <a:ext cx="51" cy="129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0" name="Line 194"/>
            <p:cNvSpPr>
              <a:spLocks noChangeShapeType="1"/>
            </p:cNvSpPr>
            <p:nvPr/>
          </p:nvSpPr>
          <p:spPr bwMode="auto">
            <a:xfrm flipH="1">
              <a:off x="1244" y="3399"/>
              <a:ext cx="0" cy="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1" name="Line 195"/>
            <p:cNvSpPr>
              <a:spLocks noChangeShapeType="1"/>
            </p:cNvSpPr>
            <p:nvPr/>
          </p:nvSpPr>
          <p:spPr bwMode="auto">
            <a:xfrm flipH="1">
              <a:off x="1489" y="3399"/>
              <a:ext cx="0" cy="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2" name="Line 196"/>
            <p:cNvSpPr>
              <a:spLocks noChangeShapeType="1"/>
            </p:cNvSpPr>
            <p:nvPr/>
          </p:nvSpPr>
          <p:spPr bwMode="auto">
            <a:xfrm>
              <a:off x="740" y="3188"/>
              <a:ext cx="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3" name="Line 197"/>
            <p:cNvSpPr>
              <a:spLocks noChangeShapeType="1"/>
            </p:cNvSpPr>
            <p:nvPr/>
          </p:nvSpPr>
          <p:spPr bwMode="auto">
            <a:xfrm>
              <a:off x="750" y="2937"/>
              <a:ext cx="6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4" name="Line 198"/>
            <p:cNvSpPr>
              <a:spLocks noChangeShapeType="1"/>
            </p:cNvSpPr>
            <p:nvPr/>
          </p:nvSpPr>
          <p:spPr bwMode="auto">
            <a:xfrm>
              <a:off x="750" y="2685"/>
              <a:ext cx="6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5" name="Text Box 199"/>
            <p:cNvSpPr txBox="1">
              <a:spLocks noChangeArrowheads="1"/>
            </p:cNvSpPr>
            <p:nvPr/>
          </p:nvSpPr>
          <p:spPr bwMode="auto">
            <a:xfrm>
              <a:off x="882" y="2091"/>
              <a:ext cx="52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d(0.4,5)</a:t>
              </a:r>
              <a:endParaRPr lang="en-US" altLang="zh-CN"/>
            </a:p>
          </p:txBody>
        </p:sp>
        <p:sp>
          <p:nvSpPr>
            <p:cNvPr id="10296" name="Text Box 200"/>
            <p:cNvSpPr txBox="1">
              <a:spLocks noChangeArrowheads="1"/>
            </p:cNvSpPr>
            <p:nvPr/>
          </p:nvSpPr>
          <p:spPr bwMode="auto">
            <a:xfrm>
              <a:off x="174" y="2502"/>
              <a:ext cx="444"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c(0.1,4)</a:t>
              </a:r>
              <a:endParaRPr lang="en-US" altLang="zh-CN"/>
            </a:p>
          </p:txBody>
        </p:sp>
        <p:sp>
          <p:nvSpPr>
            <p:cNvPr id="10297" name="Text Box 201"/>
            <p:cNvSpPr txBox="1">
              <a:spLocks noChangeArrowheads="1"/>
            </p:cNvSpPr>
            <p:nvPr/>
          </p:nvSpPr>
          <p:spPr bwMode="auto">
            <a:xfrm>
              <a:off x="348" y="3271"/>
              <a:ext cx="279"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a(0,1)</a:t>
              </a:r>
              <a:endParaRPr lang="en-US" altLang="zh-CN"/>
            </a:p>
          </p:txBody>
        </p:sp>
        <p:sp>
          <p:nvSpPr>
            <p:cNvPr id="10298" name="Line 202"/>
            <p:cNvSpPr>
              <a:spLocks noChangeShapeType="1"/>
            </p:cNvSpPr>
            <p:nvPr/>
          </p:nvSpPr>
          <p:spPr bwMode="auto">
            <a:xfrm>
              <a:off x="746" y="2194"/>
              <a:ext cx="6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99" name="Line 203"/>
            <p:cNvSpPr>
              <a:spLocks noChangeShapeType="1"/>
            </p:cNvSpPr>
            <p:nvPr/>
          </p:nvSpPr>
          <p:spPr bwMode="auto">
            <a:xfrm>
              <a:off x="746" y="2441"/>
              <a:ext cx="6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00" name="Line 204"/>
            <p:cNvSpPr>
              <a:spLocks noChangeShapeType="1"/>
            </p:cNvSpPr>
            <p:nvPr/>
          </p:nvSpPr>
          <p:spPr bwMode="auto">
            <a:xfrm flipH="1">
              <a:off x="990" y="3390"/>
              <a:ext cx="0" cy="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01" name="Line 207"/>
            <p:cNvSpPr>
              <a:spLocks noChangeShapeType="1"/>
            </p:cNvSpPr>
            <p:nvPr/>
          </p:nvSpPr>
          <p:spPr bwMode="auto">
            <a:xfrm>
              <a:off x="750" y="3184"/>
              <a:ext cx="120" cy="2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02" name="Line 208"/>
            <p:cNvSpPr>
              <a:spLocks noChangeShapeType="1"/>
            </p:cNvSpPr>
            <p:nvPr/>
          </p:nvSpPr>
          <p:spPr bwMode="auto">
            <a:xfrm flipH="1">
              <a:off x="750" y="2435"/>
              <a:ext cx="20" cy="74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03" name="Line 209"/>
            <p:cNvSpPr>
              <a:spLocks noChangeShapeType="1"/>
            </p:cNvSpPr>
            <p:nvPr/>
          </p:nvSpPr>
          <p:spPr bwMode="auto">
            <a:xfrm flipV="1">
              <a:off x="774" y="2196"/>
              <a:ext cx="51" cy="2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04" name="Text Box 210"/>
            <p:cNvSpPr txBox="1">
              <a:spLocks noChangeArrowheads="1"/>
            </p:cNvSpPr>
            <p:nvPr/>
          </p:nvSpPr>
          <p:spPr bwMode="auto">
            <a:xfrm>
              <a:off x="625" y="3106"/>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305" name="Text Box 211"/>
            <p:cNvSpPr txBox="1">
              <a:spLocks noChangeArrowheads="1"/>
            </p:cNvSpPr>
            <p:nvPr/>
          </p:nvSpPr>
          <p:spPr bwMode="auto">
            <a:xfrm>
              <a:off x="615" y="2868"/>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306" name="Text Box 212"/>
            <p:cNvSpPr txBox="1">
              <a:spLocks noChangeArrowheads="1"/>
            </p:cNvSpPr>
            <p:nvPr/>
          </p:nvSpPr>
          <p:spPr bwMode="auto">
            <a:xfrm>
              <a:off x="625" y="2621"/>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307" name="Text Box 213"/>
            <p:cNvSpPr txBox="1">
              <a:spLocks noChangeArrowheads="1"/>
            </p:cNvSpPr>
            <p:nvPr/>
          </p:nvSpPr>
          <p:spPr bwMode="auto">
            <a:xfrm>
              <a:off x="619" y="2380"/>
              <a:ext cx="66"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4</a:t>
              </a:r>
              <a:endParaRPr lang="en-US" altLang="zh-CN"/>
            </a:p>
          </p:txBody>
        </p:sp>
        <p:sp>
          <p:nvSpPr>
            <p:cNvPr id="10308" name="Text Box 214"/>
            <p:cNvSpPr txBox="1">
              <a:spLocks noChangeArrowheads="1"/>
            </p:cNvSpPr>
            <p:nvPr/>
          </p:nvSpPr>
          <p:spPr bwMode="auto">
            <a:xfrm>
              <a:off x="625" y="2123"/>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5</a:t>
              </a:r>
              <a:endParaRPr lang="en-US" altLang="zh-CN"/>
            </a:p>
          </p:txBody>
        </p:sp>
        <p:sp>
          <p:nvSpPr>
            <p:cNvPr id="10309" name="Text Box 215"/>
            <p:cNvSpPr txBox="1">
              <a:spLocks noChangeArrowheads="1"/>
            </p:cNvSpPr>
            <p:nvPr/>
          </p:nvSpPr>
          <p:spPr bwMode="auto">
            <a:xfrm>
              <a:off x="619" y="3415"/>
              <a:ext cx="66"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0</a:t>
              </a:r>
              <a:endParaRPr lang="en-US" altLang="zh-CN"/>
            </a:p>
          </p:txBody>
        </p:sp>
        <p:sp>
          <p:nvSpPr>
            <p:cNvPr id="10310" name="Text Box 216"/>
            <p:cNvSpPr txBox="1">
              <a:spLocks noChangeArrowheads="1"/>
            </p:cNvSpPr>
            <p:nvPr/>
          </p:nvSpPr>
          <p:spPr bwMode="auto">
            <a:xfrm>
              <a:off x="946" y="3503"/>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311" name="Text Box 217"/>
            <p:cNvSpPr txBox="1">
              <a:spLocks noChangeArrowheads="1"/>
            </p:cNvSpPr>
            <p:nvPr/>
          </p:nvSpPr>
          <p:spPr bwMode="auto">
            <a:xfrm>
              <a:off x="1200" y="3508"/>
              <a:ext cx="66" cy="151"/>
            </a:xfrm>
            <a:prstGeom prst="rect">
              <a:avLst/>
            </a:prstGeom>
            <a:noFill/>
            <a:ln>
              <a:noFill/>
            </a:ln>
            <a:extLst>
              <a:ext uri="{909E8E84-426E-40dd-AFC4-6F175D3DCCD1}">
                <a14:hiddenFill xmlns:a14="http://schemas.microsoft.com/office/drawing/2010/main" xmlns="">
                  <a:solidFill>
                    <a:srgbClr val="FFFFFF">
                      <a:alpha val="0"/>
                    </a:srgbClr>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312" name="Text Box 218"/>
            <p:cNvSpPr txBox="1">
              <a:spLocks noChangeArrowheads="1"/>
            </p:cNvSpPr>
            <p:nvPr/>
          </p:nvSpPr>
          <p:spPr bwMode="auto">
            <a:xfrm>
              <a:off x="1450" y="3503"/>
              <a:ext cx="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313" name="Line 221"/>
            <p:cNvSpPr>
              <a:spLocks noChangeShapeType="1"/>
            </p:cNvSpPr>
            <p:nvPr/>
          </p:nvSpPr>
          <p:spPr bwMode="auto">
            <a:xfrm>
              <a:off x="740" y="2194"/>
              <a:ext cx="63"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14" name="Line 222"/>
            <p:cNvSpPr>
              <a:spLocks noChangeShapeType="1"/>
            </p:cNvSpPr>
            <p:nvPr/>
          </p:nvSpPr>
          <p:spPr bwMode="auto">
            <a:xfrm>
              <a:off x="740" y="2441"/>
              <a:ext cx="63"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15" name="Text Box 223"/>
            <p:cNvSpPr txBox="1">
              <a:spLocks noChangeArrowheads="1"/>
            </p:cNvSpPr>
            <p:nvPr/>
          </p:nvSpPr>
          <p:spPr bwMode="auto">
            <a:xfrm>
              <a:off x="905" y="3310"/>
              <a:ext cx="531"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b(0.5,0)</a:t>
              </a:r>
              <a:endParaRPr lang="en-US" altLang="zh-CN"/>
            </a:p>
          </p:txBody>
        </p:sp>
        <p:sp>
          <p:nvSpPr>
            <p:cNvPr id="10316" name="Line 224"/>
            <p:cNvSpPr>
              <a:spLocks noChangeShapeType="1"/>
            </p:cNvSpPr>
            <p:nvPr/>
          </p:nvSpPr>
          <p:spPr bwMode="auto">
            <a:xfrm flipV="1">
              <a:off x="623" y="3225"/>
              <a:ext cx="87" cy="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317" name="Line 225"/>
            <p:cNvSpPr>
              <a:spLocks noChangeShapeType="1"/>
            </p:cNvSpPr>
            <p:nvPr/>
          </p:nvSpPr>
          <p:spPr bwMode="auto">
            <a:xfrm flipV="1">
              <a:off x="552" y="2456"/>
              <a:ext cx="194" cy="11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318" name="Text Box 226"/>
            <p:cNvSpPr txBox="1">
              <a:spLocks noChangeArrowheads="1"/>
            </p:cNvSpPr>
            <p:nvPr/>
          </p:nvSpPr>
          <p:spPr bwMode="auto">
            <a:xfrm>
              <a:off x="1097" y="3671"/>
              <a:ext cx="259"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a:t>(b)</a:t>
              </a:r>
            </a:p>
          </p:txBody>
        </p:sp>
        <p:graphicFrame>
          <p:nvGraphicFramePr>
            <p:cNvPr id="10319" name="Object 227"/>
            <p:cNvGraphicFramePr>
              <a:graphicFrameLocks noChangeAspect="1"/>
            </p:cNvGraphicFramePr>
            <p:nvPr/>
          </p:nvGraphicFramePr>
          <p:xfrm>
            <a:off x="503" y="1639"/>
            <a:ext cx="496" cy="204"/>
          </p:xfrm>
          <a:graphic>
            <a:graphicData uri="http://schemas.openxmlformats.org/presentationml/2006/ole">
              <mc:AlternateContent xmlns:mc="http://schemas.openxmlformats.org/markup-compatibility/2006">
                <mc:Choice xmlns:v="urn:schemas-microsoft-com:vml" Requires="v">
                  <p:oleObj spid="_x0000_s10558" name="公式" r:id="rId8" imgW="583947" imgH="241195" progId="Equation.3">
                    <p:embed/>
                  </p:oleObj>
                </mc:Choice>
                <mc:Fallback>
                  <p:oleObj name="公式" r:id="rId8" imgW="583947" imgH="241195" progId="Equation.3">
                    <p:embed/>
                    <p:pic>
                      <p:nvPicPr>
                        <p:cNvPr id="0" name="Object 2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 y="1639"/>
                          <a:ext cx="496"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0320" name="Object 228"/>
            <p:cNvGraphicFramePr>
              <a:graphicFrameLocks noChangeAspect="1"/>
            </p:cNvGraphicFramePr>
            <p:nvPr/>
          </p:nvGraphicFramePr>
          <p:xfrm>
            <a:off x="1589" y="3462"/>
            <a:ext cx="443" cy="204"/>
          </p:xfrm>
          <a:graphic>
            <a:graphicData uri="http://schemas.openxmlformats.org/presentationml/2006/ole">
              <mc:AlternateContent xmlns:mc="http://schemas.openxmlformats.org/markup-compatibility/2006">
                <mc:Choice xmlns:v="urn:schemas-microsoft-com:vml" Requires="v">
                  <p:oleObj spid="_x0000_s10559" name="公式" r:id="rId10" imgW="508000" imgH="241300" progId="Equation.3">
                    <p:embed/>
                  </p:oleObj>
                </mc:Choice>
                <mc:Fallback>
                  <p:oleObj name="公式" r:id="rId10" imgW="508000" imgH="241300" progId="Equation.3">
                    <p:embed/>
                    <p:pic>
                      <p:nvPicPr>
                        <p:cNvPr id="0" name="Object 2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9" y="3462"/>
                          <a:ext cx="443"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72978" name="Group 274"/>
          <p:cNvGrpSpPr>
            <a:grpSpLocks/>
          </p:cNvGrpSpPr>
          <p:nvPr/>
        </p:nvGrpSpPr>
        <p:grpSpPr bwMode="auto">
          <a:xfrm>
            <a:off x="4954588" y="3355975"/>
            <a:ext cx="3851275" cy="2514600"/>
            <a:chOff x="3121" y="2114"/>
            <a:chExt cx="2426" cy="1584"/>
          </a:xfrm>
        </p:grpSpPr>
        <p:sp>
          <p:nvSpPr>
            <p:cNvPr id="10252" name="Oval 230"/>
            <p:cNvSpPr>
              <a:spLocks noChangeArrowheads="1"/>
            </p:cNvSpPr>
            <p:nvPr/>
          </p:nvSpPr>
          <p:spPr bwMode="auto">
            <a:xfrm rot="-8154381">
              <a:off x="4067" y="2920"/>
              <a:ext cx="956" cy="466"/>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53" name="Oval 231"/>
            <p:cNvSpPr>
              <a:spLocks noChangeArrowheads="1"/>
            </p:cNvSpPr>
            <p:nvPr/>
          </p:nvSpPr>
          <p:spPr bwMode="auto">
            <a:xfrm rot="-1536248">
              <a:off x="3141" y="2941"/>
              <a:ext cx="920" cy="437"/>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54" name="Line 232"/>
            <p:cNvSpPr>
              <a:spLocks noChangeShapeType="1"/>
            </p:cNvSpPr>
            <p:nvPr/>
          </p:nvSpPr>
          <p:spPr bwMode="auto">
            <a:xfrm flipV="1">
              <a:off x="3300" y="2331"/>
              <a:ext cx="0" cy="98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55" name="Line 233"/>
            <p:cNvSpPr>
              <a:spLocks noChangeShapeType="1"/>
            </p:cNvSpPr>
            <p:nvPr/>
          </p:nvSpPr>
          <p:spPr bwMode="auto">
            <a:xfrm>
              <a:off x="3300" y="3313"/>
              <a:ext cx="174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56" name="Line 234"/>
            <p:cNvSpPr>
              <a:spLocks noChangeShapeType="1"/>
            </p:cNvSpPr>
            <p:nvPr/>
          </p:nvSpPr>
          <p:spPr bwMode="auto">
            <a:xfrm>
              <a:off x="4401" y="3151"/>
              <a:ext cx="290" cy="1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57" name="Line 235"/>
            <p:cNvSpPr>
              <a:spLocks noChangeShapeType="1"/>
            </p:cNvSpPr>
            <p:nvPr/>
          </p:nvSpPr>
          <p:spPr bwMode="auto">
            <a:xfrm flipH="1">
              <a:off x="3858" y="3236"/>
              <a:ext cx="0" cy="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58" name="Line 236"/>
            <p:cNvSpPr>
              <a:spLocks noChangeShapeType="1"/>
            </p:cNvSpPr>
            <p:nvPr/>
          </p:nvSpPr>
          <p:spPr bwMode="auto">
            <a:xfrm flipH="1">
              <a:off x="4132" y="3236"/>
              <a:ext cx="0" cy="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59" name="Line 237"/>
            <p:cNvSpPr>
              <a:spLocks noChangeShapeType="1"/>
            </p:cNvSpPr>
            <p:nvPr/>
          </p:nvSpPr>
          <p:spPr bwMode="auto">
            <a:xfrm>
              <a:off x="3295" y="3036"/>
              <a:ext cx="69"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60" name="Line 238"/>
            <p:cNvSpPr>
              <a:spLocks noChangeShapeType="1"/>
            </p:cNvSpPr>
            <p:nvPr/>
          </p:nvSpPr>
          <p:spPr bwMode="auto">
            <a:xfrm>
              <a:off x="3305" y="2797"/>
              <a:ext cx="7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61" name="Line 239"/>
            <p:cNvSpPr>
              <a:spLocks noChangeShapeType="1"/>
            </p:cNvSpPr>
            <p:nvPr/>
          </p:nvSpPr>
          <p:spPr bwMode="auto">
            <a:xfrm>
              <a:off x="3305" y="2556"/>
              <a:ext cx="7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62" name="Text Box 240"/>
            <p:cNvSpPr txBox="1">
              <a:spLocks noChangeArrowheads="1"/>
            </p:cNvSpPr>
            <p:nvPr/>
          </p:nvSpPr>
          <p:spPr bwMode="auto">
            <a:xfrm>
              <a:off x="4681" y="3083"/>
              <a:ext cx="319"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b(5,0)</a:t>
              </a:r>
              <a:endParaRPr lang="en-US" altLang="zh-CN"/>
            </a:p>
          </p:txBody>
        </p:sp>
        <p:sp>
          <p:nvSpPr>
            <p:cNvPr id="10263" name="Text Box 241"/>
            <p:cNvSpPr txBox="1">
              <a:spLocks noChangeArrowheads="1"/>
            </p:cNvSpPr>
            <p:nvPr/>
          </p:nvSpPr>
          <p:spPr bwMode="auto">
            <a:xfrm>
              <a:off x="3402" y="2990"/>
              <a:ext cx="530"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c(1,0.4)</a:t>
              </a:r>
              <a:endParaRPr lang="en-US" altLang="zh-CN"/>
            </a:p>
          </p:txBody>
        </p:sp>
        <p:sp>
          <p:nvSpPr>
            <p:cNvPr id="10264" name="Text Box 242"/>
            <p:cNvSpPr txBox="1">
              <a:spLocks noChangeArrowheads="1"/>
            </p:cNvSpPr>
            <p:nvPr/>
          </p:nvSpPr>
          <p:spPr bwMode="auto">
            <a:xfrm>
              <a:off x="4178" y="2972"/>
              <a:ext cx="465" cy="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d(4,0.5)</a:t>
              </a:r>
              <a:endParaRPr lang="en-US" altLang="zh-CN"/>
            </a:p>
          </p:txBody>
        </p:sp>
        <p:sp>
          <p:nvSpPr>
            <p:cNvPr id="10265" name="Text Box 243"/>
            <p:cNvSpPr txBox="1">
              <a:spLocks noChangeArrowheads="1"/>
            </p:cNvSpPr>
            <p:nvPr/>
          </p:nvSpPr>
          <p:spPr bwMode="auto">
            <a:xfrm>
              <a:off x="3168" y="3488"/>
              <a:ext cx="53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a(0,0.1)</a:t>
              </a:r>
              <a:endParaRPr lang="en-US" altLang="zh-CN"/>
            </a:p>
          </p:txBody>
        </p:sp>
        <p:sp>
          <p:nvSpPr>
            <p:cNvPr id="10266" name="Line 246"/>
            <p:cNvSpPr>
              <a:spLocks noChangeShapeType="1"/>
            </p:cNvSpPr>
            <p:nvPr/>
          </p:nvSpPr>
          <p:spPr bwMode="auto">
            <a:xfrm flipH="1">
              <a:off x="3574" y="3228"/>
              <a:ext cx="0" cy="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67" name="Line 247"/>
            <p:cNvSpPr>
              <a:spLocks noChangeShapeType="1"/>
            </p:cNvSpPr>
            <p:nvPr/>
          </p:nvSpPr>
          <p:spPr bwMode="auto">
            <a:xfrm flipH="1">
              <a:off x="4417" y="3233"/>
              <a:ext cx="1" cy="7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68" name="Line 248"/>
            <p:cNvSpPr>
              <a:spLocks noChangeShapeType="1"/>
            </p:cNvSpPr>
            <p:nvPr/>
          </p:nvSpPr>
          <p:spPr bwMode="auto">
            <a:xfrm flipH="1">
              <a:off x="4686" y="3238"/>
              <a:ext cx="0" cy="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69" name="Line 249"/>
            <p:cNvSpPr>
              <a:spLocks noChangeShapeType="1"/>
            </p:cNvSpPr>
            <p:nvPr/>
          </p:nvSpPr>
          <p:spPr bwMode="auto">
            <a:xfrm>
              <a:off x="3289" y="3288"/>
              <a:ext cx="1392" cy="1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70" name="Line 250"/>
            <p:cNvSpPr>
              <a:spLocks noChangeShapeType="1"/>
            </p:cNvSpPr>
            <p:nvPr/>
          </p:nvSpPr>
          <p:spPr bwMode="auto">
            <a:xfrm flipH="1">
              <a:off x="3281" y="3189"/>
              <a:ext cx="287" cy="10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71" name="Line 251"/>
            <p:cNvSpPr>
              <a:spLocks noChangeShapeType="1"/>
            </p:cNvSpPr>
            <p:nvPr/>
          </p:nvSpPr>
          <p:spPr bwMode="auto">
            <a:xfrm flipV="1">
              <a:off x="3549" y="3155"/>
              <a:ext cx="847" cy="4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72" name="Text Box 252"/>
            <p:cNvSpPr txBox="1">
              <a:spLocks noChangeArrowheads="1"/>
            </p:cNvSpPr>
            <p:nvPr/>
          </p:nvSpPr>
          <p:spPr bwMode="auto">
            <a:xfrm>
              <a:off x="3165" y="2957"/>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273" name="Text Box 253"/>
            <p:cNvSpPr txBox="1">
              <a:spLocks noChangeArrowheads="1"/>
            </p:cNvSpPr>
            <p:nvPr/>
          </p:nvSpPr>
          <p:spPr bwMode="auto">
            <a:xfrm>
              <a:off x="3154" y="2730"/>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274" name="Text Box 254"/>
            <p:cNvSpPr txBox="1">
              <a:spLocks noChangeArrowheads="1"/>
            </p:cNvSpPr>
            <p:nvPr/>
          </p:nvSpPr>
          <p:spPr bwMode="auto">
            <a:xfrm>
              <a:off x="3165" y="2495"/>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275" name="Text Box 257"/>
            <p:cNvSpPr txBox="1">
              <a:spLocks noChangeArrowheads="1"/>
            </p:cNvSpPr>
            <p:nvPr/>
          </p:nvSpPr>
          <p:spPr bwMode="auto">
            <a:xfrm>
              <a:off x="3159" y="3252"/>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0</a:t>
              </a:r>
              <a:endParaRPr lang="en-US" altLang="zh-CN"/>
            </a:p>
          </p:txBody>
        </p:sp>
        <p:sp>
          <p:nvSpPr>
            <p:cNvPr id="10276" name="Text Box 258"/>
            <p:cNvSpPr txBox="1">
              <a:spLocks noChangeArrowheads="1"/>
            </p:cNvSpPr>
            <p:nvPr/>
          </p:nvSpPr>
          <p:spPr bwMode="auto">
            <a:xfrm>
              <a:off x="3524" y="3336"/>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1</a:t>
              </a:r>
              <a:endParaRPr lang="en-US" altLang="zh-CN"/>
            </a:p>
          </p:txBody>
        </p:sp>
        <p:sp>
          <p:nvSpPr>
            <p:cNvPr id="10277" name="Text Box 259"/>
            <p:cNvSpPr txBox="1">
              <a:spLocks noChangeArrowheads="1"/>
            </p:cNvSpPr>
            <p:nvPr/>
          </p:nvSpPr>
          <p:spPr bwMode="auto">
            <a:xfrm>
              <a:off x="3809" y="3340"/>
              <a:ext cx="7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2</a:t>
              </a:r>
              <a:endParaRPr lang="en-US" altLang="zh-CN"/>
            </a:p>
          </p:txBody>
        </p:sp>
        <p:sp>
          <p:nvSpPr>
            <p:cNvPr id="10278" name="Text Box 260"/>
            <p:cNvSpPr txBox="1">
              <a:spLocks noChangeArrowheads="1"/>
            </p:cNvSpPr>
            <p:nvPr/>
          </p:nvSpPr>
          <p:spPr bwMode="auto">
            <a:xfrm>
              <a:off x="4088" y="3336"/>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3</a:t>
              </a:r>
              <a:endParaRPr lang="en-US" altLang="zh-CN"/>
            </a:p>
          </p:txBody>
        </p:sp>
        <p:sp>
          <p:nvSpPr>
            <p:cNvPr id="10279" name="Text Box 261"/>
            <p:cNvSpPr txBox="1">
              <a:spLocks noChangeArrowheads="1"/>
            </p:cNvSpPr>
            <p:nvPr/>
          </p:nvSpPr>
          <p:spPr bwMode="auto">
            <a:xfrm>
              <a:off x="4384" y="3331"/>
              <a:ext cx="73" cy="143"/>
            </a:xfrm>
            <a:prstGeom prst="rect">
              <a:avLst/>
            </a:prstGeom>
            <a:noFill/>
            <a:ln>
              <a:noFill/>
            </a:ln>
            <a:extLst>
              <a:ext uri="{909E8E84-426E-40dd-AFC4-6F175D3DCCD1}">
                <a14:hiddenFill xmlns:a14="http://schemas.microsoft.com/office/drawing/2010/main" xmlns="">
                  <a:solidFill>
                    <a:srgbClr val="FFFFFF">
                      <a:alpha val="0"/>
                    </a:srgbClr>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4</a:t>
              </a:r>
              <a:endParaRPr lang="en-US" altLang="zh-CN"/>
            </a:p>
          </p:txBody>
        </p:sp>
        <p:sp>
          <p:nvSpPr>
            <p:cNvPr id="10280" name="Text Box 262"/>
            <p:cNvSpPr txBox="1">
              <a:spLocks noChangeArrowheads="1"/>
            </p:cNvSpPr>
            <p:nvPr/>
          </p:nvSpPr>
          <p:spPr bwMode="auto">
            <a:xfrm>
              <a:off x="4642" y="3321"/>
              <a:ext cx="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miter lim="800000"/>
                  <a:headEnd/>
                  <a:tailEnd/>
                </a14:hiddenLine>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200"/>
                <a:t>5</a:t>
              </a:r>
              <a:endParaRPr lang="en-US" altLang="zh-CN"/>
            </a:p>
          </p:txBody>
        </p:sp>
        <p:graphicFrame>
          <p:nvGraphicFramePr>
            <p:cNvPr id="10281" name="Object 263"/>
            <p:cNvGraphicFramePr>
              <a:graphicFrameLocks noChangeAspect="1"/>
            </p:cNvGraphicFramePr>
            <p:nvPr/>
          </p:nvGraphicFramePr>
          <p:xfrm>
            <a:off x="3121" y="2114"/>
            <a:ext cx="444" cy="204"/>
          </p:xfrm>
          <a:graphic>
            <a:graphicData uri="http://schemas.openxmlformats.org/presentationml/2006/ole">
              <mc:AlternateContent xmlns:mc="http://schemas.openxmlformats.org/markup-compatibility/2006">
                <mc:Choice xmlns:v="urn:schemas-microsoft-com:vml" Requires="v">
                  <p:oleObj spid="_x0000_s10560" name="公式" r:id="rId12" imgW="520474" imgH="241195" progId="Equation.3">
                    <p:embed/>
                  </p:oleObj>
                </mc:Choice>
                <mc:Fallback>
                  <p:oleObj name="公式" r:id="rId12" imgW="520474" imgH="241195" progId="Equation.3">
                    <p:embed/>
                    <p:pic>
                      <p:nvPicPr>
                        <p:cNvPr id="0" name="Object 2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1" y="2114"/>
                          <a:ext cx="444"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0282" name="Object 264"/>
            <p:cNvGraphicFramePr>
              <a:graphicFrameLocks noChangeAspect="1"/>
            </p:cNvGraphicFramePr>
            <p:nvPr/>
          </p:nvGraphicFramePr>
          <p:xfrm>
            <a:off x="5057" y="3178"/>
            <a:ext cx="490" cy="204"/>
          </p:xfrm>
          <a:graphic>
            <a:graphicData uri="http://schemas.openxmlformats.org/presentationml/2006/ole">
              <mc:AlternateContent xmlns:mc="http://schemas.openxmlformats.org/markup-compatibility/2006">
                <mc:Choice xmlns:v="urn:schemas-microsoft-com:vml" Requires="v">
                  <p:oleObj spid="_x0000_s10561" name="公式" r:id="rId14" imgW="558558" imgH="241195" progId="Equation.3">
                    <p:embed/>
                  </p:oleObj>
                </mc:Choice>
                <mc:Fallback>
                  <p:oleObj name="公式" r:id="rId14" imgW="558558" imgH="241195" progId="Equation.3">
                    <p:embed/>
                    <p:pic>
                      <p:nvPicPr>
                        <p:cNvPr id="0" name="Object 2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7" y="3178"/>
                          <a:ext cx="490"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0283" name="Rectangle 265"/>
            <p:cNvSpPr>
              <a:spLocks noChangeArrowheads="1"/>
            </p:cNvSpPr>
            <p:nvPr/>
          </p:nvSpPr>
          <p:spPr bwMode="auto">
            <a:xfrm>
              <a:off x="4027" y="3467"/>
              <a:ext cx="27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a:t>(c)</a:t>
              </a:r>
            </a:p>
          </p:txBody>
        </p:sp>
        <p:sp>
          <p:nvSpPr>
            <p:cNvPr id="10284" name="Line 266"/>
            <p:cNvSpPr>
              <a:spLocks noChangeShapeType="1"/>
            </p:cNvSpPr>
            <p:nvPr/>
          </p:nvSpPr>
          <p:spPr bwMode="auto">
            <a:xfrm flipV="1">
              <a:off x="3560" y="3148"/>
              <a:ext cx="852" cy="3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975"/>
                                        </p:tgtEl>
                                        <p:attrNameLst>
                                          <p:attrName>style.visibility</p:attrName>
                                        </p:attrNameLst>
                                      </p:cBhvr>
                                      <p:to>
                                        <p:strVal val="visible"/>
                                      </p:to>
                                    </p:set>
                                    <p:animEffect transition="in" filter="fade">
                                      <p:cBhvr>
                                        <p:cTn id="7" dur="500"/>
                                        <p:tgtEl>
                                          <p:spTgt spid="72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2978"/>
                                        </p:tgtEl>
                                        <p:attrNameLst>
                                          <p:attrName>style.visibility</p:attrName>
                                        </p:attrNameLst>
                                      </p:cBhvr>
                                      <p:to>
                                        <p:strVal val="visible"/>
                                      </p:to>
                                    </p:set>
                                    <p:animEffect transition="in" filter="fade">
                                      <p:cBhvr>
                                        <p:cTn id="12" dur="500"/>
                                        <p:tgtEl>
                                          <p:spTgt spid="72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890"/>
                                        </p:tgtEl>
                                        <p:attrNameLst>
                                          <p:attrName>style.visibility</p:attrName>
                                        </p:attrNameLst>
                                      </p:cBhvr>
                                      <p:to>
                                        <p:strVal val="visible"/>
                                      </p:to>
                                    </p:set>
                                    <p:animEffect transition="in" filter="fade">
                                      <p:cBhvr>
                                        <p:cTn id="17" dur="500"/>
                                        <p:tgtEl>
                                          <p:spTgt spid="72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90"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1801</TotalTime>
  <Words>3414</Words>
  <Application>Microsoft Office PowerPoint</Application>
  <PresentationFormat>全屏显示(4:3)</PresentationFormat>
  <Paragraphs>438</Paragraphs>
  <Slides>47</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9" baseType="lpstr">
      <vt:lpstr>-apple-system</vt:lpstr>
      <vt:lpstr>Arial Unicode MS</vt:lpstr>
      <vt:lpstr>宋体</vt:lpstr>
      <vt:lpstr>Arial</vt:lpstr>
      <vt:lpstr>Garamond</vt:lpstr>
      <vt:lpstr>Times New Roman</vt:lpstr>
      <vt:lpstr>Wingdings</vt:lpstr>
      <vt:lpstr>Wingdings 2</vt:lpstr>
      <vt:lpstr>吉祥如意</vt:lpstr>
      <vt:lpstr>公式</vt:lpstr>
      <vt:lpstr>Visio</vt:lpstr>
      <vt:lpstr>Equation</vt:lpstr>
      <vt:lpstr>PowerPoint 演示文稿</vt:lpstr>
      <vt:lpstr>上讲复习</vt:lpstr>
      <vt:lpstr>模式识别系统</vt:lpstr>
      <vt:lpstr>本讲内容</vt:lpstr>
      <vt:lpstr>聚类分析的概念</vt:lpstr>
      <vt:lpstr>聚类分析的概念</vt:lpstr>
      <vt:lpstr>相似性的测度(Similarity Metric)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聚类分析在经济上的一个应用</vt:lpstr>
      <vt:lpstr>聚类分析的应用</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系统聚类的树状表示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zy qin</cp:lastModifiedBy>
  <cp:revision>171</cp:revision>
  <cp:lastPrinted>1601-01-01T00:00:00Z</cp:lastPrinted>
  <dcterms:created xsi:type="dcterms:W3CDTF">1601-01-01T00:00:00Z</dcterms:created>
  <dcterms:modified xsi:type="dcterms:W3CDTF">2020-10-22T14:16:05Z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