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57"/>
  </p:notesMasterIdLst>
  <p:handoutMasterIdLst>
    <p:handoutMasterId r:id="rId58"/>
  </p:handoutMasterIdLst>
  <p:sldIdLst>
    <p:sldId id="480" r:id="rId2"/>
    <p:sldId id="581" r:id="rId3"/>
    <p:sldId id="582" r:id="rId4"/>
    <p:sldId id="680" r:id="rId5"/>
    <p:sldId id="341" r:id="rId6"/>
    <p:sldId id="342" r:id="rId7"/>
    <p:sldId id="482" r:id="rId8"/>
    <p:sldId id="583" r:id="rId9"/>
    <p:sldId id="587" r:id="rId10"/>
    <p:sldId id="588" r:id="rId11"/>
    <p:sldId id="589" r:id="rId12"/>
    <p:sldId id="487" r:id="rId13"/>
    <p:sldId id="488" r:id="rId14"/>
    <p:sldId id="590" r:id="rId15"/>
    <p:sldId id="592" r:id="rId16"/>
    <p:sldId id="593" r:id="rId17"/>
    <p:sldId id="489" r:id="rId18"/>
    <p:sldId id="490" r:id="rId19"/>
    <p:sldId id="491" r:id="rId20"/>
    <p:sldId id="492" r:id="rId21"/>
    <p:sldId id="493" r:id="rId22"/>
    <p:sldId id="594" r:id="rId23"/>
    <p:sldId id="595" r:id="rId24"/>
    <p:sldId id="496" r:id="rId25"/>
    <p:sldId id="596" r:id="rId26"/>
    <p:sldId id="498" r:id="rId27"/>
    <p:sldId id="597" r:id="rId28"/>
    <p:sldId id="500" r:id="rId29"/>
    <p:sldId id="501" r:id="rId30"/>
    <p:sldId id="598" r:id="rId31"/>
    <p:sldId id="503" r:id="rId32"/>
    <p:sldId id="504" r:id="rId33"/>
    <p:sldId id="599" r:id="rId34"/>
    <p:sldId id="600" r:id="rId35"/>
    <p:sldId id="602" r:id="rId36"/>
    <p:sldId id="603" r:id="rId37"/>
    <p:sldId id="605" r:id="rId38"/>
    <p:sldId id="508" r:id="rId39"/>
    <p:sldId id="509" r:id="rId40"/>
    <p:sldId id="510" r:id="rId41"/>
    <p:sldId id="511" r:id="rId42"/>
    <p:sldId id="679" r:id="rId43"/>
    <p:sldId id="604" r:id="rId44"/>
    <p:sldId id="606" r:id="rId45"/>
    <p:sldId id="512" r:id="rId46"/>
    <p:sldId id="513" r:id="rId47"/>
    <p:sldId id="514" r:id="rId48"/>
    <p:sldId id="515" r:id="rId49"/>
    <p:sldId id="607" r:id="rId50"/>
    <p:sldId id="608" r:id="rId51"/>
    <p:sldId id="609" r:id="rId52"/>
    <p:sldId id="610" r:id="rId53"/>
    <p:sldId id="611" r:id="rId54"/>
    <p:sldId id="612" r:id="rId55"/>
    <p:sldId id="616" r:id="rId56"/>
  </p:sldIdLst>
  <p:sldSz cx="9144000" cy="6858000" type="screen4x3"/>
  <p:notesSz cx="6829425" cy="10001250"/>
  <p:kinsoku lang="zh-TW" invalStChars="!),.:;?]}，、。．；：？！︰…‥﹐﹑﹒﹔﹕﹖﹗｜–︱—︳?︴﹏）︶﹜︸〕︺】︼》︾〉﹀」﹂』﹄﹚﹜﹞’”〞′·" invalEndChars="([{（︵﹛︷〔︹【︻《︽〈︿「﹁『﹃﹙﹛﹝‘“〝‵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8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8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8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8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50">
          <p15:clr>
            <a:srgbClr val="A4A3A4"/>
          </p15:clr>
        </p15:guide>
        <p15:guide id="2" pos="215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666699"/>
    <a:srgbClr val="6666FF"/>
    <a:srgbClr val="FF0000"/>
    <a:srgbClr val="003366"/>
    <a:srgbClr val="114F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615" autoAdjust="0"/>
    <p:restoredTop sz="79623" autoAdjust="0"/>
  </p:normalViewPr>
  <p:slideViewPr>
    <p:cSldViewPr>
      <p:cViewPr>
        <p:scale>
          <a:sx n="61" d="100"/>
          <a:sy n="61" d="100"/>
        </p:scale>
        <p:origin x="21" y="216"/>
      </p:cViewPr>
      <p:guideLst>
        <p:guide orient="horz" pos="2160"/>
        <p:guide pos="288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58"/>
    </p:cViewPr>
  </p:sorterViewPr>
  <p:notesViewPr>
    <p:cSldViewPr>
      <p:cViewPr varScale="1">
        <p:scale>
          <a:sx n="79" d="100"/>
          <a:sy n="79" d="100"/>
        </p:scale>
        <p:origin x="4032" y="102"/>
      </p:cViewPr>
      <p:guideLst>
        <p:guide orient="horz" pos="3150"/>
        <p:guide pos="215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7" Type="http://schemas.openxmlformats.org/officeDocument/2006/relationships/image" Target="../media/image19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6" Type="http://schemas.openxmlformats.org/officeDocument/2006/relationships/image" Target="../media/image18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6" Type="http://schemas.openxmlformats.org/officeDocument/2006/relationships/image" Target="../media/image26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4" Type="http://schemas.openxmlformats.org/officeDocument/2006/relationships/image" Target="../media/image30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3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7" Type="http://schemas.openxmlformats.org/officeDocument/2006/relationships/image" Target="../media/image39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6" Type="http://schemas.openxmlformats.org/officeDocument/2006/relationships/image" Target="../media/image38.wmf"/><Relationship Id="rId5" Type="http://schemas.openxmlformats.org/officeDocument/2006/relationships/image" Target="../media/image37.wmf"/><Relationship Id="rId4" Type="http://schemas.openxmlformats.org/officeDocument/2006/relationships/image" Target="../media/image36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3" Type="http://schemas.openxmlformats.org/officeDocument/2006/relationships/image" Target="../media/image46.wmf"/><Relationship Id="rId7" Type="http://schemas.openxmlformats.org/officeDocument/2006/relationships/image" Target="../media/image50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6" Type="http://schemas.openxmlformats.org/officeDocument/2006/relationships/image" Target="../media/image49.wmf"/><Relationship Id="rId5" Type="http://schemas.openxmlformats.org/officeDocument/2006/relationships/image" Target="../media/image48.wmf"/><Relationship Id="rId4" Type="http://schemas.openxmlformats.org/officeDocument/2006/relationships/image" Target="../media/image47.wmf"/><Relationship Id="rId9" Type="http://schemas.openxmlformats.org/officeDocument/2006/relationships/image" Target="../media/image30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3" Type="http://schemas.openxmlformats.org/officeDocument/2006/relationships/image" Target="../media/image55.wmf"/><Relationship Id="rId7" Type="http://schemas.openxmlformats.org/officeDocument/2006/relationships/image" Target="../media/image59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Relationship Id="rId6" Type="http://schemas.openxmlformats.org/officeDocument/2006/relationships/image" Target="../media/image58.wmf"/><Relationship Id="rId5" Type="http://schemas.openxmlformats.org/officeDocument/2006/relationships/image" Target="../media/image57.wmf"/><Relationship Id="rId10" Type="http://schemas.openxmlformats.org/officeDocument/2006/relationships/image" Target="../media/image62.wmf"/><Relationship Id="rId4" Type="http://schemas.openxmlformats.org/officeDocument/2006/relationships/image" Target="../media/image56.wmf"/><Relationship Id="rId9" Type="http://schemas.openxmlformats.org/officeDocument/2006/relationships/image" Target="../media/image61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3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2" Type="http://schemas.openxmlformats.org/officeDocument/2006/relationships/image" Target="../media/image66.wmf"/><Relationship Id="rId1" Type="http://schemas.openxmlformats.org/officeDocument/2006/relationships/image" Target="../media/image65.gif"/><Relationship Id="rId4" Type="http://schemas.openxmlformats.org/officeDocument/2006/relationships/image" Target="../media/image68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72.wmf"/><Relationship Id="rId2" Type="http://schemas.openxmlformats.org/officeDocument/2006/relationships/image" Target="../media/image71.wmf"/><Relationship Id="rId1" Type="http://schemas.openxmlformats.org/officeDocument/2006/relationships/image" Target="../media/image70.wmf"/><Relationship Id="rId5" Type="http://schemas.openxmlformats.org/officeDocument/2006/relationships/image" Target="../media/image30.wmf"/><Relationship Id="rId4" Type="http://schemas.openxmlformats.org/officeDocument/2006/relationships/image" Target="../media/image7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6.wmf"/><Relationship Id="rId2" Type="http://schemas.openxmlformats.org/officeDocument/2006/relationships/image" Target="../media/image75.wmf"/><Relationship Id="rId1" Type="http://schemas.openxmlformats.org/officeDocument/2006/relationships/image" Target="../media/image30.wmf"/></Relationships>
</file>

<file path=ppt/drawings/_rels/vmlDrawing3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8.wmf"/><Relationship Id="rId1" Type="http://schemas.openxmlformats.org/officeDocument/2006/relationships/image" Target="../media/image77.wmf"/></Relationships>
</file>

<file path=ppt/drawings/_rels/vmlDrawing33.vml.rels><?xml version="1.0" encoding="UTF-8" standalone="yes"?>
<Relationships xmlns="http://schemas.openxmlformats.org/package/2006/relationships"><Relationship Id="rId8" Type="http://schemas.openxmlformats.org/officeDocument/2006/relationships/image" Target="../media/image86.wmf"/><Relationship Id="rId3" Type="http://schemas.openxmlformats.org/officeDocument/2006/relationships/image" Target="../media/image81.wmf"/><Relationship Id="rId7" Type="http://schemas.openxmlformats.org/officeDocument/2006/relationships/image" Target="../media/image85.wmf"/><Relationship Id="rId2" Type="http://schemas.openxmlformats.org/officeDocument/2006/relationships/image" Target="../media/image80.wmf"/><Relationship Id="rId1" Type="http://schemas.openxmlformats.org/officeDocument/2006/relationships/image" Target="../media/image79.wmf"/><Relationship Id="rId6" Type="http://schemas.openxmlformats.org/officeDocument/2006/relationships/image" Target="../media/image84.wmf"/><Relationship Id="rId5" Type="http://schemas.openxmlformats.org/officeDocument/2006/relationships/image" Target="../media/image83.wmf"/><Relationship Id="rId4" Type="http://schemas.openxmlformats.org/officeDocument/2006/relationships/image" Target="../media/image82.wmf"/><Relationship Id="rId9" Type="http://schemas.openxmlformats.org/officeDocument/2006/relationships/image" Target="../media/image87.wmf"/></Relationships>
</file>

<file path=ppt/drawings/_rels/vmlDrawing3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30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93.wmf"/><Relationship Id="rId2" Type="http://schemas.openxmlformats.org/officeDocument/2006/relationships/image" Target="../media/image92.wmf"/><Relationship Id="rId1" Type="http://schemas.openxmlformats.org/officeDocument/2006/relationships/image" Target="../media/image91.w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96.wmf"/><Relationship Id="rId2" Type="http://schemas.openxmlformats.org/officeDocument/2006/relationships/image" Target="../media/image95.wmf"/><Relationship Id="rId1" Type="http://schemas.openxmlformats.org/officeDocument/2006/relationships/image" Target="../media/image94.wmf"/><Relationship Id="rId4" Type="http://schemas.openxmlformats.org/officeDocument/2006/relationships/image" Target="../media/image97.wmf"/></Relationships>
</file>

<file path=ppt/drawings/_rels/vmlDrawing37.vml.rels><?xml version="1.0" encoding="UTF-8" standalone="yes"?>
<Relationships xmlns="http://schemas.openxmlformats.org/package/2006/relationships"><Relationship Id="rId2" Type="http://schemas.openxmlformats.org/officeDocument/2006/relationships/image" Target="../media/image99.wmf"/><Relationship Id="rId1" Type="http://schemas.openxmlformats.org/officeDocument/2006/relationships/image" Target="../media/image98.wmf"/></Relationships>
</file>

<file path=ppt/drawings/_rels/vmlDrawing3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wmf"/><Relationship Id="rId3" Type="http://schemas.openxmlformats.org/officeDocument/2006/relationships/image" Target="../media/image102.wmf"/><Relationship Id="rId7" Type="http://schemas.openxmlformats.org/officeDocument/2006/relationships/image" Target="../media/image106.wmf"/><Relationship Id="rId2" Type="http://schemas.openxmlformats.org/officeDocument/2006/relationships/image" Target="../media/image101.wmf"/><Relationship Id="rId1" Type="http://schemas.openxmlformats.org/officeDocument/2006/relationships/image" Target="../media/image100.wmf"/><Relationship Id="rId6" Type="http://schemas.openxmlformats.org/officeDocument/2006/relationships/image" Target="../media/image105.wmf"/><Relationship Id="rId5" Type="http://schemas.openxmlformats.org/officeDocument/2006/relationships/image" Target="../media/image104.wmf"/><Relationship Id="rId4" Type="http://schemas.openxmlformats.org/officeDocument/2006/relationships/image" Target="../media/image103.wmf"/><Relationship Id="rId9" Type="http://schemas.openxmlformats.org/officeDocument/2006/relationships/image" Target="../media/image108.w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4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wmf"/><Relationship Id="rId1" Type="http://schemas.openxmlformats.org/officeDocument/2006/relationships/image" Target="../media/image110.wmf"/></Relationships>
</file>

<file path=ppt/drawings/_rels/vmlDrawing4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wmf"/><Relationship Id="rId2" Type="http://schemas.openxmlformats.org/officeDocument/2006/relationships/image" Target="../media/image113.wmf"/><Relationship Id="rId1" Type="http://schemas.openxmlformats.org/officeDocument/2006/relationships/image" Target="../media/image112.wmf"/><Relationship Id="rId4" Type="http://schemas.openxmlformats.org/officeDocument/2006/relationships/image" Target="../media/image115.wmf"/></Relationships>
</file>

<file path=ppt/drawings/_rels/vmlDrawing4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wmf"/><Relationship Id="rId2" Type="http://schemas.openxmlformats.org/officeDocument/2006/relationships/image" Target="../media/image118.wmf"/><Relationship Id="rId1" Type="http://schemas.openxmlformats.org/officeDocument/2006/relationships/image" Target="../media/image117.wmf"/><Relationship Id="rId6" Type="http://schemas.openxmlformats.org/officeDocument/2006/relationships/image" Target="../media/image121.wmf"/><Relationship Id="rId5" Type="http://schemas.openxmlformats.org/officeDocument/2006/relationships/image" Target="../media/image120.wmf"/><Relationship Id="rId4" Type="http://schemas.openxmlformats.org/officeDocument/2006/relationships/image" Target="../media/image119.wmf"/></Relationships>
</file>

<file path=ppt/drawings/_rels/vmlDrawing4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wmf"/><Relationship Id="rId2" Type="http://schemas.openxmlformats.org/officeDocument/2006/relationships/image" Target="../media/image124.wmf"/><Relationship Id="rId1" Type="http://schemas.openxmlformats.org/officeDocument/2006/relationships/image" Target="../media/image123.wmf"/><Relationship Id="rId4" Type="http://schemas.openxmlformats.org/officeDocument/2006/relationships/image" Target="../media/image12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2"/>
          </p:nvPr>
        </p:nvSpPr>
        <p:spPr>
          <a:xfrm>
            <a:off x="0" y="9499600"/>
            <a:ext cx="2959100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3"/>
          </p:nvPr>
        </p:nvSpPr>
        <p:spPr>
          <a:xfrm>
            <a:off x="3868738" y="9499600"/>
            <a:ext cx="2959100" cy="5016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D11EE777-D001-4441-B263-77529043CE8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57570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84263" y="877888"/>
            <a:ext cx="4660900" cy="34956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9638" y="4754563"/>
            <a:ext cx="5008562" cy="42100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642199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PMingLiU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PMingLiU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PMingLiU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PMingLiU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PMingLiU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zh-CN" altLang="en-US" sz="2000" dirty="0"/>
              <a:t>问一下学生：与前面的准则函数有什么区别</a:t>
            </a:r>
          </a:p>
        </p:txBody>
      </p:sp>
    </p:spTree>
    <p:extLst>
      <p:ext uri="{BB962C8B-B14F-4D97-AF65-F5344CB8AC3E}">
        <p14:creationId xmlns:p14="http://schemas.microsoft.com/office/powerpoint/2010/main" val="31886810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方法</a:t>
            </a:r>
            <a:r>
              <a:rPr lang="en-US" altLang="zh-CN" dirty="0"/>
              <a:t>1</a:t>
            </a:r>
            <a:r>
              <a:rPr lang="zh-CN" altLang="en-US"/>
              <a:t>中要求每一类都可以和其他类线性可分，这个要求比较高，例如。。。。此时我们发现类别之间两两线性可分，此时我们可以使用这种方法。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68729" y="9499029"/>
            <a:ext cx="2959098" cy="500622"/>
          </a:xfrm>
          <a:prstGeom prst="rect">
            <a:avLst/>
          </a:prstGeom>
        </p:spPr>
        <p:txBody>
          <a:bodyPr lIns="92108" tIns="46054" rIns="92108" bIns="46054"/>
          <a:lstStyle/>
          <a:p>
            <a:pPr>
              <a:defRPr/>
            </a:pPr>
            <a:fld id="{672DC258-5BEB-4776-BAE8-D8F3CCCE76BB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698314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68729" y="9499029"/>
            <a:ext cx="2959098" cy="500622"/>
          </a:xfrm>
          <a:prstGeom prst="rect">
            <a:avLst/>
          </a:prstGeom>
          <a:noFill/>
        </p:spPr>
        <p:txBody>
          <a:bodyPr lIns="92108" tIns="46054" rIns="92108" bIns="46054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8374" indent="-287836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51344" indent="-230269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11881" indent="-230269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72419" indent="-230269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32957" indent="-23026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93494" indent="-23026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54032" indent="-23026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914569" indent="-23026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51093DC8-44A0-453B-94E1-77DB2610A3EA}" type="slidenum">
              <a:rPr lang="en-US" altLang="zh-CN" smtClean="0"/>
              <a:pPr eaLnBrk="1" hangingPunct="1"/>
              <a:t>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070246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函数复杂的问题就是：寻找这个合适的函数很难。</a:t>
            </a:r>
          </a:p>
        </p:txBody>
      </p:sp>
    </p:spTree>
    <p:extLst>
      <p:ext uri="{BB962C8B-B14F-4D97-AF65-F5344CB8AC3E}">
        <p14:creationId xmlns:p14="http://schemas.microsoft.com/office/powerpoint/2010/main" val="34329905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fi(X)</a:t>
            </a:r>
            <a:r>
              <a:rPr lang="zh-CN" altLang="en-US" dirty="0"/>
              <a:t>的输出是什么？标量</a:t>
            </a:r>
          </a:p>
        </p:txBody>
      </p:sp>
    </p:spTree>
    <p:extLst>
      <p:ext uri="{BB962C8B-B14F-4D97-AF65-F5344CB8AC3E}">
        <p14:creationId xmlns:p14="http://schemas.microsoft.com/office/powerpoint/2010/main" val="28760254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法向量是干什么用的呢？法向量可以判断判别函数的正负侧。</a:t>
            </a:r>
          </a:p>
        </p:txBody>
      </p:sp>
    </p:spTree>
    <p:extLst>
      <p:ext uri="{BB962C8B-B14F-4D97-AF65-F5344CB8AC3E}">
        <p14:creationId xmlns:p14="http://schemas.microsoft.com/office/powerpoint/2010/main" val="32347479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6052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利用判别函数和法向量，就可以计算点到超平面的距离。</a:t>
            </a:r>
          </a:p>
        </p:txBody>
      </p:sp>
    </p:spTree>
    <p:extLst>
      <p:ext uri="{BB962C8B-B14F-4D97-AF65-F5344CB8AC3E}">
        <p14:creationId xmlns:p14="http://schemas.microsoft.com/office/powerpoint/2010/main" val="8991932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请标出判别函数的正负侧</a:t>
            </a:r>
          </a:p>
        </p:txBody>
      </p:sp>
    </p:spTree>
    <p:extLst>
      <p:ext uri="{BB962C8B-B14F-4D97-AF65-F5344CB8AC3E}">
        <p14:creationId xmlns:p14="http://schemas.microsoft.com/office/powerpoint/2010/main" val="35356311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从图上看，一条直线就可以把不同类的点分开。自变量</a:t>
            </a:r>
            <a:r>
              <a:rPr lang="en-US" altLang="zh-CN" dirty="0"/>
              <a:t>X</a:t>
            </a:r>
            <a:r>
              <a:rPr lang="zh-CN" altLang="en-US" dirty="0"/>
              <a:t>是任意样本。肉眼可以看到，点在直线下方为</a:t>
            </a:r>
            <a:r>
              <a:rPr lang="en-US" altLang="zh-CN" dirty="0"/>
              <a:t>w2</a:t>
            </a:r>
            <a:r>
              <a:rPr lang="zh-CN" altLang="en-US" dirty="0"/>
              <a:t>类，在上方为</a:t>
            </a:r>
            <a:r>
              <a:rPr lang="en-US" altLang="zh-CN" dirty="0"/>
              <a:t>w1</a:t>
            </a:r>
            <a:r>
              <a:rPr lang="zh-CN" altLang="en-US" dirty="0"/>
              <a:t>类，但是机器没有长眼睛，怎么看呢？</a:t>
            </a:r>
          </a:p>
        </p:txBody>
      </p:sp>
    </p:spTree>
    <p:extLst>
      <p:ext uri="{BB962C8B-B14F-4D97-AF65-F5344CB8AC3E}">
        <p14:creationId xmlns:p14="http://schemas.microsoft.com/office/powerpoint/2010/main" val="6614390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本例中是直线，是否可以用曲线呢？可以。曲线都可以用高次多项式表示，后面我们将讨论如何把高次多项式转换一下，变成线性判决，即广义线性判决。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68729" y="9499029"/>
            <a:ext cx="2959098" cy="500622"/>
          </a:xfrm>
          <a:prstGeom prst="rect">
            <a:avLst/>
          </a:prstGeom>
        </p:spPr>
        <p:txBody>
          <a:bodyPr lIns="92108" tIns="46054" rIns="92108" bIns="46054"/>
          <a:lstStyle/>
          <a:p>
            <a:pPr>
              <a:defRPr/>
            </a:pPr>
            <a:fld id="{672DC258-5BEB-4776-BAE8-D8F3CCCE76BB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417042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1886810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我们看到</a:t>
            </a:r>
            <a:r>
              <a:rPr lang="en-US" altLang="zh-CN" dirty="0"/>
              <a:t>:n</a:t>
            </a:r>
            <a:r>
              <a:rPr lang="zh-CN" altLang="en-US" dirty="0"/>
              <a:t>维特征向量有</a:t>
            </a:r>
            <a:r>
              <a:rPr lang="en-US" altLang="zh-CN" dirty="0"/>
              <a:t>n+1</a:t>
            </a:r>
            <a:r>
              <a:rPr lang="zh-CN" altLang="en-US" dirty="0"/>
              <a:t>个参数，为什么不是</a:t>
            </a:r>
            <a:r>
              <a:rPr lang="en-US" altLang="zh-CN" dirty="0"/>
              <a:t>n</a:t>
            </a:r>
            <a:r>
              <a:rPr lang="zh-CN" altLang="en-US" dirty="0"/>
              <a:t>个参数？如果</a:t>
            </a:r>
            <a:r>
              <a:rPr lang="en-US" altLang="zh-CN" dirty="0"/>
              <a:t>n</a:t>
            </a:r>
            <a:r>
              <a:rPr lang="zh-CN" altLang="en-US" dirty="0"/>
              <a:t>个参数的话，必然过原点，不管怎么调参，也无法分类。</a:t>
            </a:r>
            <a:endParaRPr lang="en-US" altLang="zh-CN" dirty="0"/>
          </a:p>
          <a:p>
            <a:r>
              <a:rPr lang="zh-CN" altLang="en-US" dirty="0"/>
              <a:t>为什么写成增广向量形式？现在的形式有个尾巴，不够简洁，需要一个矩阵乘法，一个加法，增广向量后就只有乘法了，便于分析。</a:t>
            </a:r>
          </a:p>
        </p:txBody>
      </p:sp>
    </p:spTree>
    <p:extLst>
      <p:ext uri="{BB962C8B-B14F-4D97-AF65-F5344CB8AC3E}">
        <p14:creationId xmlns:p14="http://schemas.microsoft.com/office/powerpoint/2010/main" val="27595432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加横线表示不属于</a:t>
            </a:r>
          </a:p>
        </p:txBody>
      </p:sp>
    </p:spTree>
    <p:extLst>
      <p:ext uri="{BB962C8B-B14F-4D97-AF65-F5344CB8AC3E}">
        <p14:creationId xmlns:p14="http://schemas.microsoft.com/office/powerpoint/2010/main" val="28095002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68729" y="9499029"/>
            <a:ext cx="2959098" cy="500622"/>
          </a:xfrm>
          <a:prstGeom prst="rect">
            <a:avLst/>
          </a:prstGeom>
        </p:spPr>
        <p:txBody>
          <a:bodyPr lIns="92108" tIns="46054" rIns="92108" bIns="46054"/>
          <a:lstStyle/>
          <a:p>
            <a:pPr>
              <a:defRPr/>
            </a:pPr>
            <a:fld id="{672DC258-5BEB-4776-BAE8-D8F3CCCE76BB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394420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对于每一类，必须存在一条分界线能够把该类与其他类区别开来。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68729" y="9499029"/>
            <a:ext cx="2959098" cy="500622"/>
          </a:xfrm>
          <a:prstGeom prst="rect">
            <a:avLst/>
          </a:prstGeom>
        </p:spPr>
        <p:txBody>
          <a:bodyPr lIns="92108" tIns="46054" rIns="92108" bIns="46054"/>
          <a:lstStyle/>
          <a:p>
            <a:pPr>
              <a:defRPr/>
            </a:pPr>
            <a:fld id="{672DC258-5BEB-4776-BAE8-D8F3CCCE76BB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379753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rgbClr val="000000"/>
                </a:solidFill>
              </a:rPr>
              <a:t>-3 8 -3  </a:t>
            </a:r>
            <a:endParaRPr lang="zh-CN" altLang="en-US" sz="1200" baseline="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81883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33400" y="6324600"/>
            <a:ext cx="8610600" cy="533400"/>
          </a:xfrm>
          <a:prstGeom prst="rect">
            <a:avLst/>
          </a:prstGeom>
          <a:solidFill>
            <a:srgbClr val="494F9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0" y="533400"/>
            <a:ext cx="9144000" cy="90488"/>
          </a:xfrm>
          <a:prstGeom prst="rect">
            <a:avLst/>
          </a:prstGeom>
          <a:solidFill>
            <a:srgbClr val="686E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914400" y="6400800"/>
            <a:ext cx="45720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200">
                <a:solidFill>
                  <a:srgbClr val="FFCC66"/>
                </a:solidFill>
                <a:latin typeface="Tahoma" panose="020B0604030504040204" pitchFamily="34" charset="0"/>
                <a:ea typeface="华文新魏" panose="02010800040101010101" pitchFamily="2" charset="-122"/>
              </a:rPr>
              <a:t>东南大学</a:t>
            </a: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3200400" y="152400"/>
            <a:ext cx="54864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defRPr/>
            </a:pPr>
            <a:r>
              <a:rPr lang="zh-CN" altLang="en-US" sz="20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模式识别课件</a:t>
            </a:r>
          </a:p>
        </p:txBody>
      </p:sp>
      <p:graphicFrame>
        <p:nvGraphicFramePr>
          <p:cNvPr id="8" name="Object 9"/>
          <p:cNvGraphicFramePr>
            <a:graphicFrameLocks noChangeAspect="1"/>
          </p:cNvGraphicFramePr>
          <p:nvPr/>
        </p:nvGraphicFramePr>
        <p:xfrm>
          <a:off x="0" y="6332538"/>
          <a:ext cx="533400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206" name="位图图像" r:id="rId3" imgW="2857899" imgH="2809524" progId="Paint.Picture">
                  <p:embed/>
                </p:oleObj>
              </mc:Choice>
              <mc:Fallback>
                <p:oleObj name="位图图像" r:id="rId3" imgW="2857899" imgH="2809524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332538"/>
                        <a:ext cx="533400" cy="525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77E68FD-3FD2-4B7A-8521-1CEF565D210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0652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33400" y="6324600"/>
            <a:ext cx="8610600" cy="533400"/>
          </a:xfrm>
          <a:prstGeom prst="rect">
            <a:avLst/>
          </a:prstGeom>
          <a:solidFill>
            <a:srgbClr val="494F9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0" y="533400"/>
            <a:ext cx="9144000" cy="90488"/>
          </a:xfrm>
          <a:prstGeom prst="rect">
            <a:avLst/>
          </a:prstGeom>
          <a:solidFill>
            <a:srgbClr val="686E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914400" y="6400800"/>
            <a:ext cx="45720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200">
                <a:solidFill>
                  <a:srgbClr val="FFCC66"/>
                </a:solidFill>
                <a:latin typeface="Tahoma" panose="020B0604030504040204" pitchFamily="34" charset="0"/>
                <a:ea typeface="华文新魏" panose="02010800040101010101" pitchFamily="2" charset="-122"/>
              </a:rPr>
              <a:t>东南大学</a:t>
            </a: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3200400" y="152400"/>
            <a:ext cx="54864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defRPr/>
            </a:pPr>
            <a:r>
              <a:rPr lang="zh-CN" altLang="en-US" sz="20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通信原理课件</a:t>
            </a:r>
          </a:p>
        </p:txBody>
      </p:sp>
      <p:graphicFrame>
        <p:nvGraphicFramePr>
          <p:cNvPr id="8" name="Object 9"/>
          <p:cNvGraphicFramePr>
            <a:graphicFrameLocks noChangeAspect="1"/>
          </p:cNvGraphicFramePr>
          <p:nvPr/>
        </p:nvGraphicFramePr>
        <p:xfrm>
          <a:off x="0" y="6332538"/>
          <a:ext cx="533400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422" name="位图图像" r:id="rId3" imgW="2857899" imgH="2809524" progId="Paint.Picture">
                  <p:embed/>
                </p:oleObj>
              </mc:Choice>
              <mc:Fallback>
                <p:oleObj name="位图图像" r:id="rId3" imgW="2857899" imgH="2809524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332538"/>
                        <a:ext cx="533400" cy="525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EDC15E3-528A-4D76-8EB3-98C94B6AFE8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9554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33400" y="6324600"/>
            <a:ext cx="8610600" cy="533400"/>
          </a:xfrm>
          <a:prstGeom prst="rect">
            <a:avLst/>
          </a:prstGeom>
          <a:solidFill>
            <a:srgbClr val="494F9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0" y="533400"/>
            <a:ext cx="9144000" cy="90488"/>
          </a:xfrm>
          <a:prstGeom prst="rect">
            <a:avLst/>
          </a:prstGeom>
          <a:solidFill>
            <a:srgbClr val="686E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914400" y="6400800"/>
            <a:ext cx="45720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200">
                <a:solidFill>
                  <a:srgbClr val="FFCC66"/>
                </a:solidFill>
                <a:latin typeface="Tahoma" panose="020B0604030504040204" pitchFamily="34" charset="0"/>
                <a:ea typeface="华文新魏" panose="02010800040101010101" pitchFamily="2" charset="-122"/>
              </a:rPr>
              <a:t>东南大学</a:t>
            </a: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3200400" y="152400"/>
            <a:ext cx="54864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defRPr/>
            </a:pPr>
            <a:r>
              <a:rPr lang="zh-CN" altLang="en-US" sz="20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通信原理课件</a:t>
            </a:r>
          </a:p>
        </p:txBody>
      </p:sp>
      <p:graphicFrame>
        <p:nvGraphicFramePr>
          <p:cNvPr id="8" name="Object 9"/>
          <p:cNvGraphicFramePr>
            <a:graphicFrameLocks noChangeAspect="1"/>
          </p:cNvGraphicFramePr>
          <p:nvPr/>
        </p:nvGraphicFramePr>
        <p:xfrm>
          <a:off x="0" y="6332538"/>
          <a:ext cx="533400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446" name="位图图像" r:id="rId3" imgW="2857899" imgH="2809524" progId="Paint.Picture">
                  <p:embed/>
                </p:oleObj>
              </mc:Choice>
              <mc:Fallback>
                <p:oleObj name="位图图像" r:id="rId3" imgW="2857899" imgH="2809524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332538"/>
                        <a:ext cx="533400" cy="525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126DCA0-8D58-436B-9DB3-3D70FB5EC94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81259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450" y="152400"/>
            <a:ext cx="8540750" cy="990600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295400"/>
            <a:ext cx="4000500" cy="4803775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62500" y="1295400"/>
            <a:ext cx="4000500" cy="23256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62500" y="3773488"/>
            <a:ext cx="4000500" cy="2325687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298450" y="6245225"/>
            <a:ext cx="2289175" cy="476250"/>
          </a:xfrm>
          <a:prstGeom prst="rect">
            <a:avLst/>
          </a:prstGeom>
        </p:spPr>
        <p:txBody>
          <a:bodyPr/>
          <a:lstStyle>
            <a:lvl1pPr>
              <a:defRPr baseline="300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9E615D9E-643E-4DAF-8C78-1D6EE016D2B0}" type="datetime1">
              <a:rPr lang="zh-CN" altLang="en-US"/>
              <a:pPr>
                <a:defRPr/>
              </a:pPr>
              <a:t>2020/11/5</a:t>
            </a:fld>
            <a:endParaRPr lang="zh-CN" altLang="zh-C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1025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 baseline="300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0025" y="6245225"/>
            <a:ext cx="2289175" cy="476250"/>
          </a:xfrm>
        </p:spPr>
        <p:txBody>
          <a:bodyPr/>
          <a:lstStyle>
            <a:lvl1pPr>
              <a:defRPr baseline="300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15F0310F-BBEC-47DB-B600-175A3F21DF3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54201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33400" y="6324600"/>
            <a:ext cx="8610600" cy="533400"/>
          </a:xfrm>
          <a:prstGeom prst="rect">
            <a:avLst/>
          </a:prstGeom>
          <a:solidFill>
            <a:srgbClr val="494F9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0" y="533400"/>
            <a:ext cx="9144000" cy="90488"/>
          </a:xfrm>
          <a:prstGeom prst="rect">
            <a:avLst/>
          </a:prstGeom>
          <a:solidFill>
            <a:srgbClr val="686E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914400" y="6400800"/>
            <a:ext cx="45720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200">
                <a:solidFill>
                  <a:srgbClr val="FFCC66"/>
                </a:solidFill>
                <a:latin typeface="Tahoma" panose="020B0604030504040204" pitchFamily="34" charset="0"/>
                <a:ea typeface="华文新魏" panose="02010800040101010101" pitchFamily="2" charset="-122"/>
              </a:rPr>
              <a:t>东南大学</a:t>
            </a: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3200400" y="152400"/>
            <a:ext cx="54864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defRPr/>
            </a:pPr>
            <a:r>
              <a:rPr lang="zh-CN" altLang="en-US" sz="20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模式识别课件</a:t>
            </a:r>
          </a:p>
        </p:txBody>
      </p:sp>
      <p:graphicFrame>
        <p:nvGraphicFramePr>
          <p:cNvPr id="8" name="Object 9"/>
          <p:cNvGraphicFramePr>
            <a:graphicFrameLocks noChangeAspect="1"/>
          </p:cNvGraphicFramePr>
          <p:nvPr/>
        </p:nvGraphicFramePr>
        <p:xfrm>
          <a:off x="0" y="6332538"/>
          <a:ext cx="533400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230" name="位图图像" r:id="rId3" imgW="2857899" imgH="2809524" progId="Paint.Picture">
                  <p:embed/>
                </p:oleObj>
              </mc:Choice>
              <mc:Fallback>
                <p:oleObj name="位图图像" r:id="rId3" imgW="2857899" imgH="2809524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332538"/>
                        <a:ext cx="533400" cy="525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A264FC9-3CA0-4E3A-945C-8AD71A4585F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17796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33400" y="6324600"/>
            <a:ext cx="8610600" cy="533400"/>
          </a:xfrm>
          <a:prstGeom prst="rect">
            <a:avLst/>
          </a:prstGeom>
          <a:solidFill>
            <a:srgbClr val="494F9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0" y="533400"/>
            <a:ext cx="9144000" cy="90488"/>
          </a:xfrm>
          <a:prstGeom prst="rect">
            <a:avLst/>
          </a:prstGeom>
          <a:solidFill>
            <a:srgbClr val="686E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914400" y="6400800"/>
            <a:ext cx="45720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200">
                <a:solidFill>
                  <a:srgbClr val="FFCC66"/>
                </a:solidFill>
                <a:latin typeface="Tahoma" panose="020B0604030504040204" pitchFamily="34" charset="0"/>
                <a:ea typeface="华文新魏" panose="02010800040101010101" pitchFamily="2" charset="-122"/>
              </a:rPr>
              <a:t>东南大学</a:t>
            </a: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3200400" y="152400"/>
            <a:ext cx="54864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defRPr/>
            </a:pPr>
            <a:r>
              <a:rPr lang="zh-CN" altLang="en-US" sz="20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通信原理课件</a:t>
            </a:r>
          </a:p>
        </p:txBody>
      </p:sp>
      <p:graphicFrame>
        <p:nvGraphicFramePr>
          <p:cNvPr id="8" name="Object 9"/>
          <p:cNvGraphicFramePr>
            <a:graphicFrameLocks noChangeAspect="1"/>
          </p:cNvGraphicFramePr>
          <p:nvPr/>
        </p:nvGraphicFramePr>
        <p:xfrm>
          <a:off x="0" y="6332538"/>
          <a:ext cx="533400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6254" name="位图图像" r:id="rId3" imgW="2857899" imgH="2809524" progId="Paint.Picture">
                  <p:embed/>
                </p:oleObj>
              </mc:Choice>
              <mc:Fallback>
                <p:oleObj name="位图图像" r:id="rId3" imgW="2857899" imgH="2809524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332538"/>
                        <a:ext cx="533400" cy="525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A5A44F1-15B0-4F94-B8BC-AF313BDD8AF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90346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33400" y="6324600"/>
            <a:ext cx="8610600" cy="533400"/>
          </a:xfrm>
          <a:prstGeom prst="rect">
            <a:avLst/>
          </a:prstGeom>
          <a:solidFill>
            <a:srgbClr val="494F9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533400"/>
            <a:ext cx="9144000" cy="90488"/>
          </a:xfrm>
          <a:prstGeom prst="rect">
            <a:avLst/>
          </a:prstGeom>
          <a:solidFill>
            <a:srgbClr val="686E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914400" y="6400800"/>
            <a:ext cx="45720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200">
                <a:solidFill>
                  <a:srgbClr val="FFCC66"/>
                </a:solidFill>
                <a:latin typeface="Tahoma" panose="020B0604030504040204" pitchFamily="34" charset="0"/>
                <a:ea typeface="华文新魏" panose="02010800040101010101" pitchFamily="2" charset="-122"/>
              </a:rPr>
              <a:t>东南大学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3200400" y="152400"/>
            <a:ext cx="54864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defRPr/>
            </a:pPr>
            <a:r>
              <a:rPr lang="zh-CN" altLang="en-US" sz="20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通信原理课件</a:t>
            </a:r>
          </a:p>
        </p:txBody>
      </p:sp>
      <p:graphicFrame>
        <p:nvGraphicFramePr>
          <p:cNvPr id="9" name="Object 9"/>
          <p:cNvGraphicFramePr>
            <a:graphicFrameLocks noChangeAspect="1"/>
          </p:cNvGraphicFramePr>
          <p:nvPr/>
        </p:nvGraphicFramePr>
        <p:xfrm>
          <a:off x="0" y="6332538"/>
          <a:ext cx="533400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7278" name="位图图像" r:id="rId3" imgW="2857899" imgH="2809524" progId="Paint.Picture">
                  <p:embed/>
                </p:oleObj>
              </mc:Choice>
              <mc:Fallback>
                <p:oleObj name="位图图像" r:id="rId3" imgW="2857899" imgH="2809524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332538"/>
                        <a:ext cx="533400" cy="525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4919856-0AC1-44F7-9BE7-048B599E52C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31732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533400" y="6324600"/>
            <a:ext cx="8610600" cy="533400"/>
          </a:xfrm>
          <a:prstGeom prst="rect">
            <a:avLst/>
          </a:prstGeom>
          <a:solidFill>
            <a:srgbClr val="494F9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533400"/>
            <a:ext cx="9144000" cy="90488"/>
          </a:xfrm>
          <a:prstGeom prst="rect">
            <a:avLst/>
          </a:prstGeom>
          <a:solidFill>
            <a:srgbClr val="686E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914400" y="6400800"/>
            <a:ext cx="45720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200">
                <a:solidFill>
                  <a:srgbClr val="FFCC66"/>
                </a:solidFill>
                <a:latin typeface="Tahoma" panose="020B0604030504040204" pitchFamily="34" charset="0"/>
                <a:ea typeface="华文新魏" panose="02010800040101010101" pitchFamily="2" charset="-122"/>
              </a:rPr>
              <a:t>东南大学</a:t>
            </a: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3200400" y="152400"/>
            <a:ext cx="54864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defRPr/>
            </a:pPr>
            <a:r>
              <a:rPr lang="zh-CN" altLang="en-US" sz="20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通信原理课件</a:t>
            </a:r>
          </a:p>
        </p:txBody>
      </p:sp>
      <p:graphicFrame>
        <p:nvGraphicFramePr>
          <p:cNvPr id="11" name="Object 9"/>
          <p:cNvGraphicFramePr>
            <a:graphicFrameLocks noChangeAspect="1"/>
          </p:cNvGraphicFramePr>
          <p:nvPr/>
        </p:nvGraphicFramePr>
        <p:xfrm>
          <a:off x="0" y="6332538"/>
          <a:ext cx="533400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8302" name="位图图像" r:id="rId3" imgW="2857899" imgH="2809524" progId="Paint.Picture">
                  <p:embed/>
                </p:oleObj>
              </mc:Choice>
              <mc:Fallback>
                <p:oleObj name="位图图像" r:id="rId3" imgW="2857899" imgH="2809524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332538"/>
                        <a:ext cx="533400" cy="525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2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01FD4A1-6CEB-494B-8852-E1E7720C304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02964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533400" y="6324600"/>
            <a:ext cx="8610600" cy="533400"/>
          </a:xfrm>
          <a:prstGeom prst="rect">
            <a:avLst/>
          </a:prstGeom>
          <a:solidFill>
            <a:srgbClr val="494F9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533400"/>
            <a:ext cx="9144000" cy="90488"/>
          </a:xfrm>
          <a:prstGeom prst="rect">
            <a:avLst/>
          </a:prstGeom>
          <a:solidFill>
            <a:srgbClr val="686E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914400" y="6400800"/>
            <a:ext cx="45720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200">
                <a:solidFill>
                  <a:srgbClr val="FFCC66"/>
                </a:solidFill>
                <a:latin typeface="Tahoma" panose="020B0604030504040204" pitchFamily="34" charset="0"/>
                <a:ea typeface="华文新魏" panose="02010800040101010101" pitchFamily="2" charset="-122"/>
              </a:rPr>
              <a:t>东南大学</a:t>
            </a: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3200400" y="152400"/>
            <a:ext cx="54864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defRPr/>
            </a:pPr>
            <a:r>
              <a:rPr lang="zh-CN" altLang="en-US" sz="20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通信原理课件</a:t>
            </a:r>
          </a:p>
        </p:txBody>
      </p:sp>
      <p:graphicFrame>
        <p:nvGraphicFramePr>
          <p:cNvPr id="7" name="Object 9"/>
          <p:cNvGraphicFramePr>
            <a:graphicFrameLocks noChangeAspect="1"/>
          </p:cNvGraphicFramePr>
          <p:nvPr/>
        </p:nvGraphicFramePr>
        <p:xfrm>
          <a:off x="0" y="6332538"/>
          <a:ext cx="533400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9326" name="位图图像" r:id="rId3" imgW="2857899" imgH="2809524" progId="Paint.Picture">
                  <p:embed/>
                </p:oleObj>
              </mc:Choice>
              <mc:Fallback>
                <p:oleObj name="位图图像" r:id="rId3" imgW="2857899" imgH="2809524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332538"/>
                        <a:ext cx="533400" cy="525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5A0D090-B53B-4441-BADB-8FD9BBD7D63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16492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533400" y="6324600"/>
            <a:ext cx="8610600" cy="533400"/>
          </a:xfrm>
          <a:prstGeom prst="rect">
            <a:avLst/>
          </a:prstGeom>
          <a:solidFill>
            <a:srgbClr val="494F9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0" y="533400"/>
            <a:ext cx="9144000" cy="90488"/>
          </a:xfrm>
          <a:prstGeom prst="rect">
            <a:avLst/>
          </a:prstGeom>
          <a:solidFill>
            <a:srgbClr val="686E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914400" y="6400800"/>
            <a:ext cx="45720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200">
                <a:solidFill>
                  <a:srgbClr val="FFCC66"/>
                </a:solidFill>
                <a:latin typeface="Tahoma" panose="020B0604030504040204" pitchFamily="34" charset="0"/>
                <a:ea typeface="华文新魏" panose="02010800040101010101" pitchFamily="2" charset="-122"/>
              </a:rPr>
              <a:t>东南大学</a:t>
            </a: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3200400" y="152400"/>
            <a:ext cx="54864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defRPr/>
            </a:pPr>
            <a:r>
              <a:rPr lang="zh-CN" altLang="en-US" sz="20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模式识别课件</a:t>
            </a:r>
          </a:p>
        </p:txBody>
      </p:sp>
      <p:graphicFrame>
        <p:nvGraphicFramePr>
          <p:cNvPr id="6" name="Object 9"/>
          <p:cNvGraphicFramePr>
            <a:graphicFrameLocks noChangeAspect="1"/>
          </p:cNvGraphicFramePr>
          <p:nvPr/>
        </p:nvGraphicFramePr>
        <p:xfrm>
          <a:off x="0" y="6332538"/>
          <a:ext cx="533400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0350" name="位图图像" r:id="rId3" imgW="2857899" imgH="2809524" progId="Paint.Picture">
                  <p:embed/>
                </p:oleObj>
              </mc:Choice>
              <mc:Fallback>
                <p:oleObj name="位图图像" r:id="rId3" imgW="2857899" imgH="2809524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332538"/>
                        <a:ext cx="533400" cy="525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13FD156-7F7D-4292-8CD6-396FFE9F752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7589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33400" y="6324600"/>
            <a:ext cx="8610600" cy="533400"/>
          </a:xfrm>
          <a:prstGeom prst="rect">
            <a:avLst/>
          </a:prstGeom>
          <a:solidFill>
            <a:srgbClr val="494F9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533400"/>
            <a:ext cx="9144000" cy="90488"/>
          </a:xfrm>
          <a:prstGeom prst="rect">
            <a:avLst/>
          </a:prstGeom>
          <a:solidFill>
            <a:srgbClr val="686E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914400" y="6400800"/>
            <a:ext cx="45720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200">
                <a:solidFill>
                  <a:srgbClr val="FFCC66"/>
                </a:solidFill>
                <a:latin typeface="Tahoma" panose="020B0604030504040204" pitchFamily="34" charset="0"/>
                <a:ea typeface="华文新魏" panose="02010800040101010101" pitchFamily="2" charset="-122"/>
              </a:rPr>
              <a:t>东南大学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3200400" y="152400"/>
            <a:ext cx="54864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defRPr/>
            </a:pPr>
            <a:r>
              <a:rPr lang="zh-CN" altLang="en-US" sz="20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通信原理课件</a:t>
            </a:r>
          </a:p>
        </p:txBody>
      </p:sp>
      <p:graphicFrame>
        <p:nvGraphicFramePr>
          <p:cNvPr id="9" name="Object 9"/>
          <p:cNvGraphicFramePr>
            <a:graphicFrameLocks noChangeAspect="1"/>
          </p:cNvGraphicFramePr>
          <p:nvPr/>
        </p:nvGraphicFramePr>
        <p:xfrm>
          <a:off x="0" y="6332538"/>
          <a:ext cx="533400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1374" name="位图图像" r:id="rId3" imgW="2857899" imgH="2809524" progId="Paint.Picture">
                  <p:embed/>
                </p:oleObj>
              </mc:Choice>
              <mc:Fallback>
                <p:oleObj name="位图图像" r:id="rId3" imgW="2857899" imgH="2809524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332538"/>
                        <a:ext cx="533400" cy="525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51D1C4C-22B5-4D4E-8C98-D49B5F81C5C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19611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33400" y="6324600"/>
            <a:ext cx="8610600" cy="533400"/>
          </a:xfrm>
          <a:prstGeom prst="rect">
            <a:avLst/>
          </a:prstGeom>
          <a:solidFill>
            <a:srgbClr val="494F9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533400"/>
            <a:ext cx="9144000" cy="90488"/>
          </a:xfrm>
          <a:prstGeom prst="rect">
            <a:avLst/>
          </a:prstGeom>
          <a:solidFill>
            <a:srgbClr val="686E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914400" y="6400800"/>
            <a:ext cx="45720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200">
                <a:solidFill>
                  <a:srgbClr val="FFCC66"/>
                </a:solidFill>
                <a:latin typeface="Tahoma" panose="020B0604030504040204" pitchFamily="34" charset="0"/>
                <a:ea typeface="华文新魏" panose="02010800040101010101" pitchFamily="2" charset="-122"/>
              </a:rPr>
              <a:t>东南大学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3200400" y="152400"/>
            <a:ext cx="54864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defRPr/>
            </a:pPr>
            <a:r>
              <a:rPr lang="zh-CN" altLang="en-US" sz="20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通信原理课件</a:t>
            </a:r>
          </a:p>
        </p:txBody>
      </p:sp>
      <p:graphicFrame>
        <p:nvGraphicFramePr>
          <p:cNvPr id="9" name="Object 9"/>
          <p:cNvGraphicFramePr>
            <a:graphicFrameLocks noChangeAspect="1"/>
          </p:cNvGraphicFramePr>
          <p:nvPr/>
        </p:nvGraphicFramePr>
        <p:xfrm>
          <a:off x="0" y="6332538"/>
          <a:ext cx="533400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2398" name="位图图像" r:id="rId3" imgW="2857899" imgH="2809524" progId="Paint.Picture">
                  <p:embed/>
                </p:oleObj>
              </mc:Choice>
              <mc:Fallback>
                <p:oleObj name="位图图像" r:id="rId3" imgW="2857899" imgH="2809524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332538"/>
                        <a:ext cx="533400" cy="525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74E31CE-6A3B-404F-868A-EFFB439B0AB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5439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533400" y="6324600"/>
            <a:ext cx="8610600" cy="533400"/>
          </a:xfrm>
          <a:prstGeom prst="rect">
            <a:avLst/>
          </a:prstGeom>
          <a:solidFill>
            <a:srgbClr val="494F9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91173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924800" y="6400800"/>
            <a:ext cx="106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>
                <a:solidFill>
                  <a:srgbClr val="FFCC66"/>
                </a:solidFill>
              </a:defRPr>
            </a:lvl1pPr>
          </a:lstStyle>
          <a:p>
            <a:pPr>
              <a:defRPr/>
            </a:pPr>
            <a:fld id="{4BA44C9F-E09A-4314-B176-3CD0524273D2}" type="slidenum">
              <a:rPr lang="en-US" altLang="zh-CN"/>
              <a:pPr>
                <a:defRPr/>
              </a:pPr>
              <a:t>‹#›</a:t>
            </a:fld>
            <a:fld id="{9A39027C-57C0-4400-BD50-4E1DB22DECCA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533400"/>
            <a:ext cx="9144000" cy="90488"/>
          </a:xfrm>
          <a:prstGeom prst="rect">
            <a:avLst/>
          </a:prstGeom>
          <a:solidFill>
            <a:srgbClr val="686E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914400" y="6400800"/>
            <a:ext cx="45720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200">
                <a:solidFill>
                  <a:srgbClr val="FFCC66"/>
                </a:solidFill>
                <a:latin typeface="Tahoma" panose="020B0604030504040204" pitchFamily="34" charset="0"/>
                <a:ea typeface="华文新魏" panose="02010800040101010101" pitchFamily="2" charset="-122"/>
              </a:rPr>
              <a:t>东南大学</a:t>
            </a:r>
          </a:p>
        </p:txBody>
      </p:sp>
      <p:sp>
        <p:nvSpPr>
          <p:cNvPr id="391176" name="Text Box 8"/>
          <p:cNvSpPr txBox="1">
            <a:spLocks noChangeArrowheads="1"/>
          </p:cNvSpPr>
          <p:nvPr/>
        </p:nvSpPr>
        <p:spPr bwMode="auto">
          <a:xfrm>
            <a:off x="3200400" y="152400"/>
            <a:ext cx="54864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defRPr/>
            </a:pPr>
            <a:r>
              <a:rPr lang="zh-CN" altLang="en-US" sz="20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模式识别课件</a:t>
            </a:r>
          </a:p>
        </p:txBody>
      </p:sp>
      <p:graphicFrame>
        <p:nvGraphicFramePr>
          <p:cNvPr id="1033" name="Object 9"/>
          <p:cNvGraphicFramePr>
            <a:graphicFrameLocks noChangeAspect="1"/>
          </p:cNvGraphicFramePr>
          <p:nvPr/>
        </p:nvGraphicFramePr>
        <p:xfrm>
          <a:off x="0" y="6332538"/>
          <a:ext cx="533400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0118" name="位图图像" r:id="rId15" imgW="2857899" imgH="2809524" progId="Paint.Picture">
                  <p:embed/>
                </p:oleObj>
              </mc:Choice>
              <mc:Fallback>
                <p:oleObj name="位图图像" r:id="rId15" imgW="2857899" imgH="2809524" progId="Paint.Picture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332538"/>
                        <a:ext cx="533400" cy="525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4041" r:id="rId1"/>
    <p:sldLayoutId id="2147484042" r:id="rId2"/>
    <p:sldLayoutId id="2147484043" r:id="rId3"/>
    <p:sldLayoutId id="2147484044" r:id="rId4"/>
    <p:sldLayoutId id="2147484045" r:id="rId5"/>
    <p:sldLayoutId id="2147484046" r:id="rId6"/>
    <p:sldLayoutId id="2147484047" r:id="rId7"/>
    <p:sldLayoutId id="2147484048" r:id="rId8"/>
    <p:sldLayoutId id="2147484049" r:id="rId9"/>
    <p:sldLayoutId id="2147484050" r:id="rId10"/>
    <p:sldLayoutId id="2147484051" r:id="rId11"/>
    <p:sldLayoutId id="2147484052" r:id="rId12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16.bin"/><Relationship Id="rId5" Type="http://schemas.openxmlformats.org/officeDocument/2006/relationships/image" Target="../media/image9.wmf"/><Relationship Id="rId10" Type="http://schemas.openxmlformats.org/officeDocument/2006/relationships/image" Target="../media/image12.emf"/><Relationship Id="rId4" Type="http://schemas.openxmlformats.org/officeDocument/2006/relationships/oleObject" Target="../embeddings/oleObject15.bin"/><Relationship Id="rId9" Type="http://schemas.openxmlformats.org/officeDocument/2006/relationships/image" Target="../media/image11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13" Type="http://schemas.openxmlformats.org/officeDocument/2006/relationships/image" Target="../media/image17.wmf"/><Relationship Id="rId18" Type="http://schemas.openxmlformats.org/officeDocument/2006/relationships/image" Target="../media/image12.emf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4.wmf"/><Relationship Id="rId12" Type="http://schemas.openxmlformats.org/officeDocument/2006/relationships/oleObject" Target="../embeddings/oleObject22.bin"/><Relationship Id="rId17" Type="http://schemas.openxmlformats.org/officeDocument/2006/relationships/image" Target="../media/image19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4.bin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19.bin"/><Relationship Id="rId11" Type="http://schemas.openxmlformats.org/officeDocument/2006/relationships/image" Target="../media/image16.wmf"/><Relationship Id="rId5" Type="http://schemas.openxmlformats.org/officeDocument/2006/relationships/image" Target="../media/image13.wmf"/><Relationship Id="rId15" Type="http://schemas.openxmlformats.org/officeDocument/2006/relationships/image" Target="../media/image18.wmf"/><Relationship Id="rId10" Type="http://schemas.openxmlformats.org/officeDocument/2006/relationships/oleObject" Target="../embeddings/oleObject21.bin"/><Relationship Id="rId4" Type="http://schemas.openxmlformats.org/officeDocument/2006/relationships/oleObject" Target="../embeddings/oleObject18.bin"/><Relationship Id="rId9" Type="http://schemas.openxmlformats.org/officeDocument/2006/relationships/image" Target="../media/image15.wmf"/><Relationship Id="rId14" Type="http://schemas.openxmlformats.org/officeDocument/2006/relationships/oleObject" Target="../embeddings/oleObject23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25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.bin"/><Relationship Id="rId13" Type="http://schemas.openxmlformats.org/officeDocument/2006/relationships/image" Target="../media/image25.wmf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22.wmf"/><Relationship Id="rId12" Type="http://schemas.openxmlformats.org/officeDocument/2006/relationships/oleObject" Target="../embeddings/oleObject3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27.bin"/><Relationship Id="rId11" Type="http://schemas.openxmlformats.org/officeDocument/2006/relationships/image" Target="../media/image24.wmf"/><Relationship Id="rId5" Type="http://schemas.openxmlformats.org/officeDocument/2006/relationships/image" Target="../media/image21.wmf"/><Relationship Id="rId15" Type="http://schemas.openxmlformats.org/officeDocument/2006/relationships/image" Target="../media/image26.wmf"/><Relationship Id="rId10" Type="http://schemas.openxmlformats.org/officeDocument/2006/relationships/oleObject" Target="../embeddings/oleObject29.bin"/><Relationship Id="rId4" Type="http://schemas.openxmlformats.org/officeDocument/2006/relationships/oleObject" Target="../embeddings/oleObject26.bin"/><Relationship Id="rId9" Type="http://schemas.openxmlformats.org/officeDocument/2006/relationships/image" Target="../media/image23.wmf"/><Relationship Id="rId14" Type="http://schemas.openxmlformats.org/officeDocument/2006/relationships/oleObject" Target="../embeddings/oleObject31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.bin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28.wmf"/><Relationship Id="rId12" Type="http://schemas.openxmlformats.org/officeDocument/2006/relationships/oleObject" Target="../embeddings/oleObject3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33.bin"/><Relationship Id="rId11" Type="http://schemas.openxmlformats.org/officeDocument/2006/relationships/image" Target="../media/image30.wmf"/><Relationship Id="rId5" Type="http://schemas.openxmlformats.org/officeDocument/2006/relationships/image" Target="../media/image27.wmf"/><Relationship Id="rId10" Type="http://schemas.openxmlformats.org/officeDocument/2006/relationships/oleObject" Target="../embeddings/oleObject35.bin"/><Relationship Id="rId4" Type="http://schemas.openxmlformats.org/officeDocument/2006/relationships/oleObject" Target="../embeddings/oleObject32.bin"/><Relationship Id="rId9" Type="http://schemas.openxmlformats.org/officeDocument/2006/relationships/image" Target="../media/image29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2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38.bin"/><Relationship Id="rId5" Type="http://schemas.openxmlformats.org/officeDocument/2006/relationships/image" Target="../media/image31.wmf"/><Relationship Id="rId4" Type="http://schemas.openxmlformats.org/officeDocument/2006/relationships/oleObject" Target="../embeddings/oleObject37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39.bin"/><Relationship Id="rId4" Type="http://schemas.openxmlformats.org/officeDocument/2006/relationships/image" Target="../media/image32.jp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13" Type="http://schemas.openxmlformats.org/officeDocument/2006/relationships/oleObject" Target="../embeddings/oleObject45.bin"/><Relationship Id="rId3" Type="http://schemas.openxmlformats.org/officeDocument/2006/relationships/oleObject" Target="../embeddings/oleObject40.bin"/><Relationship Id="rId7" Type="http://schemas.openxmlformats.org/officeDocument/2006/relationships/oleObject" Target="../embeddings/oleObject42.bin"/><Relationship Id="rId12" Type="http://schemas.openxmlformats.org/officeDocument/2006/relationships/image" Target="../media/image37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9.wmf"/><Relationship Id="rId1" Type="http://schemas.openxmlformats.org/officeDocument/2006/relationships/vmlDrawing" Target="../drawings/vmlDrawing21.vml"/><Relationship Id="rId6" Type="http://schemas.openxmlformats.org/officeDocument/2006/relationships/image" Target="../media/image34.wmf"/><Relationship Id="rId11" Type="http://schemas.openxmlformats.org/officeDocument/2006/relationships/oleObject" Target="../embeddings/oleObject44.bin"/><Relationship Id="rId5" Type="http://schemas.openxmlformats.org/officeDocument/2006/relationships/oleObject" Target="../embeddings/oleObject41.bin"/><Relationship Id="rId15" Type="http://schemas.openxmlformats.org/officeDocument/2006/relationships/oleObject" Target="../embeddings/oleObject46.bin"/><Relationship Id="rId10" Type="http://schemas.openxmlformats.org/officeDocument/2006/relationships/image" Target="../media/image36.wmf"/><Relationship Id="rId4" Type="http://schemas.openxmlformats.org/officeDocument/2006/relationships/image" Target="../media/image33.wmf"/><Relationship Id="rId9" Type="http://schemas.openxmlformats.org/officeDocument/2006/relationships/oleObject" Target="../embeddings/oleObject43.bin"/><Relationship Id="rId14" Type="http://schemas.openxmlformats.org/officeDocument/2006/relationships/image" Target="../media/image38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9.bin"/><Relationship Id="rId3" Type="http://schemas.openxmlformats.org/officeDocument/2006/relationships/image" Target="../media/image43.jpg"/><Relationship Id="rId7" Type="http://schemas.openxmlformats.org/officeDocument/2006/relationships/image" Target="../media/image4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48.bin"/><Relationship Id="rId5" Type="http://schemas.openxmlformats.org/officeDocument/2006/relationships/image" Target="../media/image40.wmf"/><Relationship Id="rId4" Type="http://schemas.openxmlformats.org/officeDocument/2006/relationships/oleObject" Target="../embeddings/oleObject47.bin"/><Relationship Id="rId9" Type="http://schemas.openxmlformats.org/officeDocument/2006/relationships/image" Target="../media/image42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2.bin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3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51.bin"/><Relationship Id="rId5" Type="http://schemas.openxmlformats.org/officeDocument/2006/relationships/image" Target="../media/image33.wmf"/><Relationship Id="rId4" Type="http://schemas.openxmlformats.org/officeDocument/2006/relationships/oleObject" Target="../embeddings/oleObject50.bin"/><Relationship Id="rId9" Type="http://schemas.openxmlformats.org/officeDocument/2006/relationships/image" Target="../media/image35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5.bin"/><Relationship Id="rId13" Type="http://schemas.openxmlformats.org/officeDocument/2006/relationships/image" Target="../media/image48.wmf"/><Relationship Id="rId18" Type="http://schemas.openxmlformats.org/officeDocument/2006/relationships/oleObject" Target="../embeddings/oleObject60.bin"/><Relationship Id="rId3" Type="http://schemas.openxmlformats.org/officeDocument/2006/relationships/notesSlide" Target="../notesSlides/notesSlide10.xml"/><Relationship Id="rId21" Type="http://schemas.openxmlformats.org/officeDocument/2006/relationships/image" Target="../media/image30.wmf"/><Relationship Id="rId7" Type="http://schemas.openxmlformats.org/officeDocument/2006/relationships/image" Target="../media/image45.wmf"/><Relationship Id="rId12" Type="http://schemas.openxmlformats.org/officeDocument/2006/relationships/oleObject" Target="../embeddings/oleObject57.bin"/><Relationship Id="rId17" Type="http://schemas.openxmlformats.org/officeDocument/2006/relationships/image" Target="../media/image50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59.bin"/><Relationship Id="rId20" Type="http://schemas.openxmlformats.org/officeDocument/2006/relationships/oleObject" Target="../embeddings/oleObject61.bin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54.bin"/><Relationship Id="rId11" Type="http://schemas.openxmlformats.org/officeDocument/2006/relationships/image" Target="../media/image47.wmf"/><Relationship Id="rId5" Type="http://schemas.openxmlformats.org/officeDocument/2006/relationships/image" Target="../media/image44.wmf"/><Relationship Id="rId15" Type="http://schemas.openxmlformats.org/officeDocument/2006/relationships/image" Target="../media/image49.wmf"/><Relationship Id="rId10" Type="http://schemas.openxmlformats.org/officeDocument/2006/relationships/oleObject" Target="../embeddings/oleObject56.bin"/><Relationship Id="rId19" Type="http://schemas.openxmlformats.org/officeDocument/2006/relationships/image" Target="../media/image51.wmf"/><Relationship Id="rId4" Type="http://schemas.openxmlformats.org/officeDocument/2006/relationships/oleObject" Target="../embeddings/oleObject53.bin"/><Relationship Id="rId9" Type="http://schemas.openxmlformats.org/officeDocument/2006/relationships/image" Target="../media/image46.wmf"/><Relationship Id="rId14" Type="http://schemas.openxmlformats.org/officeDocument/2006/relationships/oleObject" Target="../embeddings/oleObject58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5" Type="http://schemas.openxmlformats.org/officeDocument/2006/relationships/image" Target="../media/image30.wmf"/><Relationship Id="rId4" Type="http://schemas.openxmlformats.org/officeDocument/2006/relationships/oleObject" Target="../embeddings/oleObject62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13" Type="http://schemas.openxmlformats.org/officeDocument/2006/relationships/oleObject" Target="../embeddings/oleObject68.bin"/><Relationship Id="rId18" Type="http://schemas.openxmlformats.org/officeDocument/2006/relationships/image" Target="../media/image60.wmf"/><Relationship Id="rId3" Type="http://schemas.openxmlformats.org/officeDocument/2006/relationships/oleObject" Target="../embeddings/oleObject63.bin"/><Relationship Id="rId21" Type="http://schemas.openxmlformats.org/officeDocument/2006/relationships/oleObject" Target="../embeddings/oleObject72.bin"/><Relationship Id="rId7" Type="http://schemas.openxmlformats.org/officeDocument/2006/relationships/oleObject" Target="../embeddings/oleObject65.bin"/><Relationship Id="rId12" Type="http://schemas.openxmlformats.org/officeDocument/2006/relationships/image" Target="../media/image57.wmf"/><Relationship Id="rId17" Type="http://schemas.openxmlformats.org/officeDocument/2006/relationships/oleObject" Target="../embeddings/oleObject7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9.wmf"/><Relationship Id="rId20" Type="http://schemas.openxmlformats.org/officeDocument/2006/relationships/image" Target="../media/image61.wmf"/><Relationship Id="rId1" Type="http://schemas.openxmlformats.org/officeDocument/2006/relationships/vmlDrawing" Target="../drawings/vmlDrawing26.vml"/><Relationship Id="rId6" Type="http://schemas.openxmlformats.org/officeDocument/2006/relationships/image" Target="../media/image54.wmf"/><Relationship Id="rId11" Type="http://schemas.openxmlformats.org/officeDocument/2006/relationships/oleObject" Target="../embeddings/oleObject67.bin"/><Relationship Id="rId5" Type="http://schemas.openxmlformats.org/officeDocument/2006/relationships/oleObject" Target="../embeddings/oleObject64.bin"/><Relationship Id="rId15" Type="http://schemas.openxmlformats.org/officeDocument/2006/relationships/oleObject" Target="../embeddings/oleObject69.bin"/><Relationship Id="rId10" Type="http://schemas.openxmlformats.org/officeDocument/2006/relationships/image" Target="../media/image56.wmf"/><Relationship Id="rId19" Type="http://schemas.openxmlformats.org/officeDocument/2006/relationships/oleObject" Target="../embeddings/oleObject71.bin"/><Relationship Id="rId4" Type="http://schemas.openxmlformats.org/officeDocument/2006/relationships/image" Target="../media/image53.wmf"/><Relationship Id="rId9" Type="http://schemas.openxmlformats.org/officeDocument/2006/relationships/oleObject" Target="../embeddings/oleObject66.bin"/><Relationship Id="rId14" Type="http://schemas.openxmlformats.org/officeDocument/2006/relationships/image" Target="../media/image58.wmf"/><Relationship Id="rId22" Type="http://schemas.openxmlformats.org/officeDocument/2006/relationships/image" Target="../media/image62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jp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5" Type="http://schemas.openxmlformats.org/officeDocument/2006/relationships/image" Target="../media/image63.wmf"/><Relationship Id="rId4" Type="http://schemas.openxmlformats.org/officeDocument/2006/relationships/oleObject" Target="../embeddings/oleObject73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6.bin"/><Relationship Id="rId3" Type="http://schemas.openxmlformats.org/officeDocument/2006/relationships/image" Target="../media/image69.emf"/><Relationship Id="rId7" Type="http://schemas.openxmlformats.org/officeDocument/2006/relationships/image" Target="../media/image6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75.bin"/><Relationship Id="rId5" Type="http://schemas.openxmlformats.org/officeDocument/2006/relationships/image" Target="../media/image66.wmf"/><Relationship Id="rId4" Type="http://schemas.openxmlformats.org/officeDocument/2006/relationships/oleObject" Target="../embeddings/oleObject74.bin"/><Relationship Id="rId9" Type="http://schemas.openxmlformats.org/officeDocument/2006/relationships/image" Target="../media/image68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wmf"/><Relationship Id="rId3" Type="http://schemas.openxmlformats.org/officeDocument/2006/relationships/oleObject" Target="../embeddings/oleObject77.bin"/><Relationship Id="rId7" Type="http://schemas.openxmlformats.org/officeDocument/2006/relationships/oleObject" Target="../embeddings/oleObject79.bin"/><Relationship Id="rId12" Type="http://schemas.openxmlformats.org/officeDocument/2006/relationships/image" Target="../media/image3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71.wmf"/><Relationship Id="rId11" Type="http://schemas.openxmlformats.org/officeDocument/2006/relationships/oleObject" Target="../embeddings/oleObject81.bin"/><Relationship Id="rId5" Type="http://schemas.openxmlformats.org/officeDocument/2006/relationships/oleObject" Target="../embeddings/oleObject78.bin"/><Relationship Id="rId10" Type="http://schemas.openxmlformats.org/officeDocument/2006/relationships/image" Target="../media/image73.wmf"/><Relationship Id="rId4" Type="http://schemas.openxmlformats.org/officeDocument/2006/relationships/image" Target="../media/image70.wmf"/><Relationship Id="rId9" Type="http://schemas.openxmlformats.org/officeDocument/2006/relationships/oleObject" Target="../embeddings/oleObject80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5" Type="http://schemas.openxmlformats.org/officeDocument/2006/relationships/image" Target="../media/image74.jpg"/><Relationship Id="rId4" Type="http://schemas.openxmlformats.org/officeDocument/2006/relationships/image" Target="../media/image30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wmf"/><Relationship Id="rId3" Type="http://schemas.openxmlformats.org/officeDocument/2006/relationships/oleObject" Target="../embeddings/oleObject83.bin"/><Relationship Id="rId7" Type="http://schemas.openxmlformats.org/officeDocument/2006/relationships/oleObject" Target="../embeddings/oleObject8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75.wmf"/><Relationship Id="rId5" Type="http://schemas.openxmlformats.org/officeDocument/2006/relationships/oleObject" Target="../embeddings/oleObject84.bin"/><Relationship Id="rId4" Type="http://schemas.openxmlformats.org/officeDocument/2006/relationships/image" Target="../media/image30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78.wmf"/><Relationship Id="rId5" Type="http://schemas.openxmlformats.org/officeDocument/2006/relationships/oleObject" Target="../embeddings/oleObject87.bin"/><Relationship Id="rId4" Type="http://schemas.openxmlformats.org/officeDocument/2006/relationships/image" Target="../media/image77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0.bin"/><Relationship Id="rId13" Type="http://schemas.openxmlformats.org/officeDocument/2006/relationships/image" Target="../media/image83.wmf"/><Relationship Id="rId18" Type="http://schemas.openxmlformats.org/officeDocument/2006/relationships/oleObject" Target="../embeddings/oleObject95.bin"/><Relationship Id="rId3" Type="http://schemas.openxmlformats.org/officeDocument/2006/relationships/image" Target="../media/image88.jpg"/><Relationship Id="rId21" Type="http://schemas.openxmlformats.org/officeDocument/2006/relationships/image" Target="../media/image87.wmf"/><Relationship Id="rId7" Type="http://schemas.openxmlformats.org/officeDocument/2006/relationships/image" Target="../media/image80.wmf"/><Relationship Id="rId12" Type="http://schemas.openxmlformats.org/officeDocument/2006/relationships/oleObject" Target="../embeddings/oleObject92.bin"/><Relationship Id="rId17" Type="http://schemas.openxmlformats.org/officeDocument/2006/relationships/image" Target="../media/image85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94.bin"/><Relationship Id="rId20" Type="http://schemas.openxmlformats.org/officeDocument/2006/relationships/oleObject" Target="../embeddings/oleObject96.bin"/><Relationship Id="rId1" Type="http://schemas.openxmlformats.org/officeDocument/2006/relationships/vmlDrawing" Target="../drawings/vmlDrawing33.vml"/><Relationship Id="rId6" Type="http://schemas.openxmlformats.org/officeDocument/2006/relationships/oleObject" Target="../embeddings/oleObject89.bin"/><Relationship Id="rId11" Type="http://schemas.openxmlformats.org/officeDocument/2006/relationships/image" Target="../media/image82.wmf"/><Relationship Id="rId5" Type="http://schemas.openxmlformats.org/officeDocument/2006/relationships/image" Target="../media/image79.wmf"/><Relationship Id="rId15" Type="http://schemas.openxmlformats.org/officeDocument/2006/relationships/image" Target="../media/image84.wmf"/><Relationship Id="rId10" Type="http://schemas.openxmlformats.org/officeDocument/2006/relationships/oleObject" Target="../embeddings/oleObject91.bin"/><Relationship Id="rId19" Type="http://schemas.openxmlformats.org/officeDocument/2006/relationships/image" Target="../media/image86.wmf"/><Relationship Id="rId4" Type="http://schemas.openxmlformats.org/officeDocument/2006/relationships/oleObject" Target="../embeddings/oleObject88.bin"/><Relationship Id="rId9" Type="http://schemas.openxmlformats.org/officeDocument/2006/relationships/image" Target="../media/image81.wmf"/><Relationship Id="rId14" Type="http://schemas.openxmlformats.org/officeDocument/2006/relationships/oleObject" Target="../embeddings/oleObject93.bin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jp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notesSlide" Target="../notesSlides/notesSlide11.xml"/><Relationship Id="rId7" Type="http://schemas.openxmlformats.org/officeDocument/2006/relationships/oleObject" Target="../embeddings/oleObject9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4.vml"/><Relationship Id="rId6" Type="http://schemas.openxmlformats.org/officeDocument/2006/relationships/oleObject" Target="../embeddings/oleObject98.bin"/><Relationship Id="rId5" Type="http://schemas.openxmlformats.org/officeDocument/2006/relationships/image" Target="../media/image30.wmf"/><Relationship Id="rId4" Type="http://schemas.openxmlformats.org/officeDocument/2006/relationships/oleObject" Target="../embeddings/oleObject97.bin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2.bin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92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5.vml"/><Relationship Id="rId6" Type="http://schemas.openxmlformats.org/officeDocument/2006/relationships/oleObject" Target="../embeddings/oleObject101.bin"/><Relationship Id="rId5" Type="http://schemas.openxmlformats.org/officeDocument/2006/relationships/image" Target="../media/image91.wmf"/><Relationship Id="rId4" Type="http://schemas.openxmlformats.org/officeDocument/2006/relationships/oleObject" Target="../embeddings/oleObject100.bin"/><Relationship Id="rId9" Type="http://schemas.openxmlformats.org/officeDocument/2006/relationships/image" Target="../media/image93.w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5.bin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9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6.vml"/><Relationship Id="rId6" Type="http://schemas.openxmlformats.org/officeDocument/2006/relationships/oleObject" Target="../embeddings/oleObject104.bin"/><Relationship Id="rId11" Type="http://schemas.openxmlformats.org/officeDocument/2006/relationships/image" Target="../media/image97.wmf"/><Relationship Id="rId5" Type="http://schemas.openxmlformats.org/officeDocument/2006/relationships/image" Target="../media/image94.wmf"/><Relationship Id="rId10" Type="http://schemas.openxmlformats.org/officeDocument/2006/relationships/oleObject" Target="../embeddings/oleObject106.bin"/><Relationship Id="rId4" Type="http://schemas.openxmlformats.org/officeDocument/2006/relationships/oleObject" Target="../embeddings/oleObject103.bin"/><Relationship Id="rId9" Type="http://schemas.openxmlformats.org/officeDocument/2006/relationships/image" Target="../media/image96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99.wmf"/><Relationship Id="rId5" Type="http://schemas.openxmlformats.org/officeDocument/2006/relationships/oleObject" Target="../embeddings/oleObject108.bin"/><Relationship Id="rId4" Type="http://schemas.openxmlformats.org/officeDocument/2006/relationships/image" Target="../media/image98.w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wmf"/><Relationship Id="rId13" Type="http://schemas.openxmlformats.org/officeDocument/2006/relationships/oleObject" Target="../embeddings/oleObject114.bin"/><Relationship Id="rId18" Type="http://schemas.openxmlformats.org/officeDocument/2006/relationships/image" Target="../media/image107.wmf"/><Relationship Id="rId3" Type="http://schemas.openxmlformats.org/officeDocument/2006/relationships/oleObject" Target="../embeddings/oleObject109.bin"/><Relationship Id="rId7" Type="http://schemas.openxmlformats.org/officeDocument/2006/relationships/oleObject" Target="../embeddings/oleObject111.bin"/><Relationship Id="rId12" Type="http://schemas.openxmlformats.org/officeDocument/2006/relationships/image" Target="../media/image104.wmf"/><Relationship Id="rId17" Type="http://schemas.openxmlformats.org/officeDocument/2006/relationships/oleObject" Target="../embeddings/oleObject11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6.wmf"/><Relationship Id="rId20" Type="http://schemas.openxmlformats.org/officeDocument/2006/relationships/image" Target="../media/image108.wmf"/><Relationship Id="rId1" Type="http://schemas.openxmlformats.org/officeDocument/2006/relationships/vmlDrawing" Target="../drawings/vmlDrawing38.vml"/><Relationship Id="rId6" Type="http://schemas.openxmlformats.org/officeDocument/2006/relationships/image" Target="../media/image101.wmf"/><Relationship Id="rId11" Type="http://schemas.openxmlformats.org/officeDocument/2006/relationships/oleObject" Target="../embeddings/oleObject113.bin"/><Relationship Id="rId5" Type="http://schemas.openxmlformats.org/officeDocument/2006/relationships/oleObject" Target="../embeddings/oleObject110.bin"/><Relationship Id="rId15" Type="http://schemas.openxmlformats.org/officeDocument/2006/relationships/oleObject" Target="../embeddings/oleObject115.bin"/><Relationship Id="rId10" Type="http://schemas.openxmlformats.org/officeDocument/2006/relationships/image" Target="../media/image103.wmf"/><Relationship Id="rId19" Type="http://schemas.openxmlformats.org/officeDocument/2006/relationships/oleObject" Target="../embeddings/oleObject117.bin"/><Relationship Id="rId4" Type="http://schemas.openxmlformats.org/officeDocument/2006/relationships/image" Target="../media/image100.wmf"/><Relationship Id="rId9" Type="http://schemas.openxmlformats.org/officeDocument/2006/relationships/oleObject" Target="../embeddings/oleObject112.bin"/><Relationship Id="rId14" Type="http://schemas.openxmlformats.org/officeDocument/2006/relationships/image" Target="../media/image105.w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9.vml"/><Relationship Id="rId4" Type="http://schemas.openxmlformats.org/officeDocument/2006/relationships/image" Target="../media/image92.wmf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9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0.vml"/><Relationship Id="rId6" Type="http://schemas.openxmlformats.org/officeDocument/2006/relationships/image" Target="../media/image111.wmf"/><Relationship Id="rId5" Type="http://schemas.openxmlformats.org/officeDocument/2006/relationships/oleObject" Target="../embeddings/oleObject120.bin"/><Relationship Id="rId4" Type="http://schemas.openxmlformats.org/officeDocument/2006/relationships/image" Target="../media/image110.wmf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3.bin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113.wmf"/><Relationship Id="rId12" Type="http://schemas.openxmlformats.org/officeDocument/2006/relationships/image" Target="../media/image116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1.vml"/><Relationship Id="rId6" Type="http://schemas.openxmlformats.org/officeDocument/2006/relationships/oleObject" Target="../embeddings/oleObject122.bin"/><Relationship Id="rId11" Type="http://schemas.openxmlformats.org/officeDocument/2006/relationships/image" Target="../media/image115.wmf"/><Relationship Id="rId5" Type="http://schemas.openxmlformats.org/officeDocument/2006/relationships/image" Target="../media/image112.wmf"/><Relationship Id="rId10" Type="http://schemas.openxmlformats.org/officeDocument/2006/relationships/oleObject" Target="../embeddings/oleObject124.bin"/><Relationship Id="rId4" Type="http://schemas.openxmlformats.org/officeDocument/2006/relationships/oleObject" Target="../embeddings/oleObject121.bin"/><Relationship Id="rId9" Type="http://schemas.openxmlformats.org/officeDocument/2006/relationships/image" Target="../media/image114.wmf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wmf"/><Relationship Id="rId13" Type="http://schemas.openxmlformats.org/officeDocument/2006/relationships/oleObject" Target="../embeddings/oleObject129.bin"/><Relationship Id="rId3" Type="http://schemas.openxmlformats.org/officeDocument/2006/relationships/notesSlide" Target="../notesSlides/notesSlide15.xml"/><Relationship Id="rId7" Type="http://schemas.openxmlformats.org/officeDocument/2006/relationships/oleObject" Target="../embeddings/oleObject126.bin"/><Relationship Id="rId12" Type="http://schemas.openxmlformats.org/officeDocument/2006/relationships/image" Target="../media/image119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1.wmf"/><Relationship Id="rId1" Type="http://schemas.openxmlformats.org/officeDocument/2006/relationships/vmlDrawing" Target="../drawings/vmlDrawing42.vml"/><Relationship Id="rId6" Type="http://schemas.openxmlformats.org/officeDocument/2006/relationships/image" Target="../media/image122.emf"/><Relationship Id="rId11" Type="http://schemas.openxmlformats.org/officeDocument/2006/relationships/oleObject" Target="../embeddings/oleObject128.bin"/><Relationship Id="rId5" Type="http://schemas.openxmlformats.org/officeDocument/2006/relationships/image" Target="../media/image117.wmf"/><Relationship Id="rId15" Type="http://schemas.openxmlformats.org/officeDocument/2006/relationships/oleObject" Target="../embeddings/oleObject130.bin"/><Relationship Id="rId10" Type="http://schemas.openxmlformats.org/officeDocument/2006/relationships/image" Target="../media/image110.wmf"/><Relationship Id="rId4" Type="http://schemas.openxmlformats.org/officeDocument/2006/relationships/oleObject" Target="../embeddings/oleObject125.bin"/><Relationship Id="rId9" Type="http://schemas.openxmlformats.org/officeDocument/2006/relationships/oleObject" Target="../embeddings/oleObject127.bin"/><Relationship Id="rId14" Type="http://schemas.openxmlformats.org/officeDocument/2006/relationships/image" Target="../media/image120.wmf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3.bin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12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3.vml"/><Relationship Id="rId6" Type="http://schemas.openxmlformats.org/officeDocument/2006/relationships/oleObject" Target="../embeddings/oleObject132.bin"/><Relationship Id="rId11" Type="http://schemas.openxmlformats.org/officeDocument/2006/relationships/image" Target="../media/image126.wmf"/><Relationship Id="rId5" Type="http://schemas.openxmlformats.org/officeDocument/2006/relationships/image" Target="../media/image123.wmf"/><Relationship Id="rId10" Type="http://schemas.openxmlformats.org/officeDocument/2006/relationships/oleObject" Target="../embeddings/oleObject134.bin"/><Relationship Id="rId4" Type="http://schemas.openxmlformats.org/officeDocument/2006/relationships/oleObject" Target="../embeddings/oleObject131.bin"/><Relationship Id="rId9" Type="http://schemas.openxmlformats.org/officeDocument/2006/relationships/image" Target="../media/image125.wmf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image" Target="../media/image4.png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0" y="0"/>
            <a:ext cx="0" cy="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endParaRPr lang="en-US" altLang="zh-CN" sz="2800">
              <a:latin typeface="Tahoma" pitchFamily="34" charset="0"/>
            </a:endParaRPr>
          </a:p>
        </p:txBody>
      </p:sp>
      <p:sp>
        <p:nvSpPr>
          <p:cNvPr id="14339" name="Rectangle 6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sz="10600" dirty="0"/>
              <a:t>模式识别</a:t>
            </a:r>
          </a:p>
        </p:txBody>
      </p:sp>
      <p:sp>
        <p:nvSpPr>
          <p:cNvPr id="14340" name="矩形 1"/>
          <p:cNvSpPr>
            <a:spLocks noChangeArrowheads="1"/>
          </p:cNvSpPr>
          <p:nvPr/>
        </p:nvSpPr>
        <p:spPr bwMode="auto">
          <a:xfrm>
            <a:off x="8780463" y="6334125"/>
            <a:ext cx="3635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B9A19B9-F03F-4395-8C85-1C7871C3CDFC}" type="slidenum">
              <a:rPr lang="en-US" altLang="zh-CN" sz="2800"/>
              <a:pPr eaLnBrk="1" hangingPunct="1">
                <a:spcBef>
                  <a:spcPct val="0"/>
                </a:spcBef>
                <a:buFontTx/>
                <a:buNone/>
              </a:pPr>
              <a:t>1</a:t>
            </a:fld>
            <a:endParaRPr lang="en-US" altLang="zh-CN" sz="2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02550" cy="946150"/>
          </a:xfrm>
        </p:spPr>
        <p:txBody>
          <a:bodyPr/>
          <a:lstStyle/>
          <a:p>
            <a:r>
              <a:rPr lang="en-US" altLang="zh-CN" dirty="0"/>
              <a:t>3.1 </a:t>
            </a:r>
            <a:r>
              <a:rPr lang="zh-CN" altLang="en-US" dirty="0"/>
              <a:t>判别函数</a:t>
            </a:r>
          </a:p>
        </p:txBody>
      </p:sp>
      <p:sp>
        <p:nvSpPr>
          <p:cNvPr id="38915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0" y="0"/>
            <a:ext cx="0" cy="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endParaRPr lang="en-US" altLang="zh-CN" sz="2800">
              <a:latin typeface="Tahoma" pitchFamily="34" charset="0"/>
            </a:endParaRPr>
          </a:p>
        </p:txBody>
      </p:sp>
      <p:sp>
        <p:nvSpPr>
          <p:cNvPr id="38917" name="矩形 1"/>
          <p:cNvSpPr>
            <a:spLocks noChangeArrowheads="1"/>
          </p:cNvSpPr>
          <p:nvPr/>
        </p:nvSpPr>
        <p:spPr bwMode="auto">
          <a:xfrm>
            <a:off x="8604448" y="6309014"/>
            <a:ext cx="54968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A3C3A3E-B395-4A54-B8BA-FAAE45B4AD35}" type="slidenum">
              <a:rPr lang="en-US" altLang="zh-CN" sz="280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zh-CN" alt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755576" y="1628800"/>
            <a:ext cx="24160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3.1</a:t>
            </a:r>
            <a:r>
              <a:rPr lang="zh-CN" altLang="en-US" sz="2400" dirty="0"/>
              <a:t>小节知识导图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739" y="2047157"/>
            <a:ext cx="5568618" cy="417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622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 </a:t>
            </a:r>
            <a:r>
              <a:rPr lang="zh-CN" altLang="en-US" dirty="0"/>
              <a:t>判别函数的概念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576" y="1700808"/>
            <a:ext cx="7772400" cy="3600400"/>
          </a:xfrm>
        </p:spPr>
        <p:txBody>
          <a:bodyPr/>
          <a:lstStyle/>
          <a:p>
            <a:r>
              <a:rPr lang="zh-CN" altLang="en-US" sz="2400" dirty="0"/>
              <a:t>什么是判别函数？</a:t>
            </a:r>
            <a:endParaRPr lang="en-US" altLang="zh-CN" sz="2400" dirty="0"/>
          </a:p>
          <a:p>
            <a:pPr lvl="1"/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</a:rPr>
              <a:t>直接用来对模式进行分类的</a:t>
            </a:r>
            <a:r>
              <a:rPr lang="zh-CN" altLang="en-US" sz="2000" dirty="0">
                <a:solidFill>
                  <a:srgbClr val="FF0000"/>
                </a:solidFill>
                <a:latin typeface="Times New Roman" pitchFamily="18" charset="0"/>
              </a:rPr>
              <a:t>准则函数</a:t>
            </a:r>
            <a:endParaRPr lang="en-US" altLang="zh-CN" sz="2000" dirty="0">
              <a:solidFill>
                <a:srgbClr val="FF0000"/>
              </a:solidFill>
              <a:latin typeface="Times New Roman" pitchFamily="18" charset="0"/>
            </a:endParaRPr>
          </a:p>
          <a:p>
            <a:pPr lvl="1">
              <a:lnSpc>
                <a:spcPct val="125000"/>
              </a:lnSpc>
            </a:pPr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</a:rPr>
              <a:t>若分属于</a:t>
            </a:r>
            <a:r>
              <a:rPr lang="el-GR" altLang="zh-CN" sz="2000" i="1" dirty="0">
                <a:solidFill>
                  <a:srgbClr val="000000"/>
                </a:solidFill>
                <a:latin typeface="Times New Roman" pitchFamily="18" charset="0"/>
              </a:rPr>
              <a:t>ω</a:t>
            </a:r>
            <a:r>
              <a:rPr lang="el-GR" altLang="zh-CN" sz="2000" baseline="-25000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</a:rPr>
              <a:t>，</a:t>
            </a:r>
            <a:r>
              <a:rPr lang="el-GR" altLang="zh-CN" sz="2000" i="1" dirty="0">
                <a:solidFill>
                  <a:srgbClr val="000000"/>
                </a:solidFill>
                <a:latin typeface="Times New Roman" pitchFamily="18" charset="0"/>
              </a:rPr>
              <a:t>ω</a:t>
            </a:r>
            <a:r>
              <a:rPr lang="el-GR" altLang="zh-CN" sz="2000" baseline="-25000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</a:rPr>
              <a:t>的两类模式可用一方程</a:t>
            </a:r>
            <a:r>
              <a:rPr lang="en-US" altLang="zh-CN" sz="2000" i="1" dirty="0">
                <a:solidFill>
                  <a:srgbClr val="000000"/>
                </a:solidFill>
                <a:latin typeface="Times New Roman" pitchFamily="18" charset="0"/>
              </a:rPr>
              <a:t>d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zh-CN" sz="2000" b="1" i="1" dirty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</a:rPr>
              <a:t>) =0</a:t>
            </a:r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</a:rPr>
              <a:t>来划分，那么称</a:t>
            </a:r>
            <a:r>
              <a:rPr lang="en-US" altLang="zh-CN" sz="2000" i="1" dirty="0">
                <a:solidFill>
                  <a:srgbClr val="000000"/>
                </a:solidFill>
                <a:latin typeface="Times New Roman" pitchFamily="18" charset="0"/>
              </a:rPr>
              <a:t>d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zh-CN" sz="2000" b="1" i="1" dirty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</a:rPr>
              <a:t>) </a:t>
            </a:r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</a:rPr>
              <a:t>为判别函数，或称判决函数、决策函数。</a:t>
            </a:r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zh-CN" altLang="en-US" sz="2400" dirty="0"/>
              <a:t>判别函数的前提条件</a:t>
            </a:r>
            <a:endParaRPr lang="en-US" altLang="zh-CN" sz="2400" dirty="0"/>
          </a:p>
          <a:p>
            <a:pPr lvl="1"/>
            <a:r>
              <a:rPr lang="zh-CN" altLang="en-US" sz="2000" dirty="0"/>
              <a:t>样本所属类别未知</a:t>
            </a:r>
            <a:endParaRPr lang="en-US" altLang="zh-CN" sz="2000" dirty="0"/>
          </a:p>
          <a:p>
            <a:pPr lvl="1"/>
            <a:r>
              <a:rPr lang="zh-CN" altLang="en-US" sz="2000" dirty="0">
                <a:solidFill>
                  <a:srgbClr val="FF0000"/>
                </a:solidFill>
              </a:rPr>
              <a:t>样本类别数已知</a:t>
            </a:r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zh-CN" altLang="en-US" sz="2400" dirty="0"/>
              <a:t>判别函数的目标</a:t>
            </a:r>
            <a:endParaRPr lang="en-US" altLang="zh-CN" sz="2400" dirty="0"/>
          </a:p>
          <a:p>
            <a:pPr lvl="1"/>
            <a:r>
              <a:rPr lang="zh-CN" altLang="en-US" sz="2000" dirty="0"/>
              <a:t>根据判别函数的计算结果</a:t>
            </a:r>
            <a:r>
              <a:rPr lang="zh-CN" altLang="en-US" sz="2000" dirty="0">
                <a:solidFill>
                  <a:srgbClr val="FF0000"/>
                </a:solidFill>
              </a:rPr>
              <a:t>直接</a:t>
            </a:r>
            <a:r>
              <a:rPr lang="zh-CN" altLang="en-US" sz="2000" dirty="0"/>
              <a:t>将模式样本分类</a:t>
            </a:r>
            <a:endParaRPr lang="en-US" altLang="zh-CN" sz="2000" dirty="0"/>
          </a:p>
        </p:txBody>
      </p:sp>
      <p:sp>
        <p:nvSpPr>
          <p:cNvPr id="5" name="矩形 1"/>
          <p:cNvSpPr>
            <a:spLocks noChangeArrowheads="1"/>
          </p:cNvSpPr>
          <p:nvPr/>
        </p:nvSpPr>
        <p:spPr bwMode="auto">
          <a:xfrm>
            <a:off x="8604448" y="6309014"/>
            <a:ext cx="54968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A3C3A3E-B395-4A54-B8BA-FAAE45B4AD35}" type="slidenum">
              <a:rPr lang="en-US" altLang="zh-CN" sz="280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6205441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08" name="Rectangle 80"/>
          <p:cNvSpPr>
            <a:spLocks noChangeArrowheads="1"/>
          </p:cNvSpPr>
          <p:nvPr/>
        </p:nvSpPr>
        <p:spPr bwMode="auto">
          <a:xfrm>
            <a:off x="3479007" y="2040632"/>
            <a:ext cx="4729162" cy="115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000" baseline="0" dirty="0">
                <a:solidFill>
                  <a:srgbClr val="000000"/>
                </a:solidFill>
                <a:latin typeface="宋体" pitchFamily="2" charset="-122"/>
              </a:rPr>
              <a:t>例：一个二维的两类判别问题，模式分布如图示，这些分属于</a:t>
            </a:r>
            <a:r>
              <a:rPr lang="el-GR" altLang="zh-CN" sz="2000" i="1" baseline="0" dirty="0">
                <a:solidFill>
                  <a:srgbClr val="000000"/>
                </a:solidFill>
                <a:cs typeface="Arial" charset="0"/>
              </a:rPr>
              <a:t>ω</a:t>
            </a:r>
            <a:r>
              <a:rPr lang="el-GR" altLang="zh-CN" sz="2000" baseline="-25000" dirty="0">
                <a:solidFill>
                  <a:srgbClr val="000000"/>
                </a:solidFill>
                <a:cs typeface="Arial" charset="0"/>
              </a:rPr>
              <a:t>1</a:t>
            </a:r>
            <a:r>
              <a:rPr lang="zh-CN" altLang="en-US" sz="2000" baseline="0" dirty="0">
                <a:solidFill>
                  <a:srgbClr val="000000"/>
                </a:solidFill>
                <a:latin typeface="宋体" pitchFamily="2" charset="-122"/>
              </a:rPr>
              <a:t>，</a:t>
            </a:r>
            <a:r>
              <a:rPr lang="el-GR" altLang="zh-CN" sz="2000" i="1" baseline="0" dirty="0">
                <a:solidFill>
                  <a:srgbClr val="000000"/>
                </a:solidFill>
              </a:rPr>
              <a:t>ω</a:t>
            </a:r>
            <a:r>
              <a:rPr lang="el-GR" altLang="zh-CN" sz="2000" baseline="-25000" dirty="0">
                <a:solidFill>
                  <a:srgbClr val="000000"/>
                </a:solidFill>
              </a:rPr>
              <a:t>2</a:t>
            </a:r>
            <a:r>
              <a:rPr lang="zh-CN" altLang="en-US" sz="2000" baseline="0" dirty="0">
                <a:solidFill>
                  <a:srgbClr val="000000"/>
                </a:solidFill>
              </a:rPr>
              <a:t>两类的模式可用一直线方程</a:t>
            </a:r>
            <a:r>
              <a:rPr lang="en-US" altLang="zh-CN" sz="2000" i="1" baseline="0" dirty="0">
                <a:solidFill>
                  <a:srgbClr val="000000"/>
                </a:solidFill>
              </a:rPr>
              <a:t>d</a:t>
            </a:r>
            <a:r>
              <a:rPr lang="en-US" altLang="zh-CN" sz="2000" baseline="0" dirty="0">
                <a:solidFill>
                  <a:srgbClr val="000000"/>
                </a:solidFill>
              </a:rPr>
              <a:t>(</a:t>
            </a:r>
            <a:r>
              <a:rPr lang="en-US" altLang="zh-CN" sz="2000" b="1" i="1" baseline="0" dirty="0">
                <a:solidFill>
                  <a:srgbClr val="000000"/>
                </a:solidFill>
              </a:rPr>
              <a:t>X</a:t>
            </a:r>
            <a:r>
              <a:rPr lang="en-US" altLang="zh-CN" sz="2000" baseline="0" dirty="0">
                <a:solidFill>
                  <a:srgbClr val="000000"/>
                </a:solidFill>
              </a:rPr>
              <a:t>)=0</a:t>
            </a:r>
            <a:r>
              <a:rPr lang="zh-CN" altLang="en-US" sz="2000" baseline="0" dirty="0">
                <a:solidFill>
                  <a:srgbClr val="000000"/>
                </a:solidFill>
              </a:rPr>
              <a:t>来划分。</a:t>
            </a:r>
          </a:p>
        </p:txBody>
      </p:sp>
      <p:graphicFrame>
        <p:nvGraphicFramePr>
          <p:cNvPr id="125002" name="Object 7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8162146"/>
              </p:ext>
            </p:extLst>
          </p:nvPr>
        </p:nvGraphicFramePr>
        <p:xfrm>
          <a:off x="4409947" y="3496209"/>
          <a:ext cx="3102818" cy="4201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9286" name="公式" r:id="rId4" imgW="1727200" imgH="228600" progId="Equation.3">
                  <p:embed/>
                </p:oleObj>
              </mc:Choice>
              <mc:Fallback>
                <p:oleObj name="公式" r:id="rId4" imgW="17272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9947" y="3496209"/>
                        <a:ext cx="3102818" cy="4201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5019" name="Group 91"/>
          <p:cNvGrpSpPr>
            <a:grpSpLocks/>
          </p:cNvGrpSpPr>
          <p:nvPr/>
        </p:nvGrpSpPr>
        <p:grpSpPr bwMode="auto">
          <a:xfrm>
            <a:off x="5292080" y="4149080"/>
            <a:ext cx="2152650" cy="363538"/>
            <a:chOff x="3103" y="2648"/>
            <a:chExt cx="1356" cy="229"/>
          </a:xfrm>
        </p:grpSpPr>
        <p:graphicFrame>
          <p:nvGraphicFramePr>
            <p:cNvPr id="79889" name="Object 73"/>
            <p:cNvGraphicFramePr>
              <a:graphicFrameLocks noChangeAspect="1"/>
            </p:cNvGraphicFramePr>
            <p:nvPr/>
          </p:nvGraphicFramePr>
          <p:xfrm>
            <a:off x="3103" y="2648"/>
            <a:ext cx="358" cy="2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9287" name="公式" r:id="rId6" imgW="342603" imgH="215713" progId="Equation.3">
                    <p:embed/>
                  </p:oleObj>
                </mc:Choice>
                <mc:Fallback>
                  <p:oleObj name="公式" r:id="rId6" imgW="342603" imgH="21571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03" y="2648"/>
                          <a:ext cx="358" cy="2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9890" name="Rectangle 85"/>
            <p:cNvSpPr>
              <a:spLocks noChangeArrowheads="1"/>
            </p:cNvSpPr>
            <p:nvPr/>
          </p:nvSpPr>
          <p:spPr bwMode="auto">
            <a:xfrm>
              <a:off x="3490" y="2682"/>
              <a:ext cx="969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r>
                <a:rPr lang="zh-CN" altLang="en-US" sz="2000" baseline="0" dirty="0">
                  <a:solidFill>
                    <a:srgbClr val="000000"/>
                  </a:solidFill>
                  <a:latin typeface="宋体" pitchFamily="2" charset="-122"/>
                </a:rPr>
                <a:t>为坐标变量，</a:t>
              </a:r>
            </a:p>
          </p:txBody>
        </p:sp>
      </p:grpSp>
      <p:grpSp>
        <p:nvGrpSpPr>
          <p:cNvPr id="125018" name="Group 90"/>
          <p:cNvGrpSpPr>
            <a:grpSpLocks/>
          </p:cNvGrpSpPr>
          <p:nvPr/>
        </p:nvGrpSpPr>
        <p:grpSpPr bwMode="auto">
          <a:xfrm>
            <a:off x="5436096" y="4761334"/>
            <a:ext cx="2909888" cy="379412"/>
            <a:chOff x="3089" y="2943"/>
            <a:chExt cx="1833" cy="239"/>
          </a:xfrm>
        </p:grpSpPr>
        <p:graphicFrame>
          <p:nvGraphicFramePr>
            <p:cNvPr id="79887" name="Object 72"/>
            <p:cNvGraphicFramePr>
              <a:graphicFrameLocks noChangeAspect="1"/>
            </p:cNvGraphicFramePr>
            <p:nvPr/>
          </p:nvGraphicFramePr>
          <p:xfrm>
            <a:off x="3089" y="2943"/>
            <a:ext cx="648" cy="2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9288" name="公式" r:id="rId8" imgW="622030" imgH="228501" progId="Equation.3">
                    <p:embed/>
                  </p:oleObj>
                </mc:Choice>
                <mc:Fallback>
                  <p:oleObj name="公式" r:id="rId8" imgW="622030" imgH="22850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89" y="2943"/>
                          <a:ext cx="648" cy="2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9888" name="Rectangle 86"/>
            <p:cNvSpPr>
              <a:spLocks noChangeArrowheads="1"/>
            </p:cNvSpPr>
            <p:nvPr/>
          </p:nvSpPr>
          <p:spPr bwMode="auto">
            <a:xfrm>
              <a:off x="3386" y="2962"/>
              <a:ext cx="1536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indent="304800"/>
              <a:r>
                <a:rPr lang="zh-CN" altLang="en-US" sz="2000" baseline="0" dirty="0">
                  <a:solidFill>
                    <a:srgbClr val="000000"/>
                  </a:solidFill>
                  <a:latin typeface="宋体" pitchFamily="2" charset="-122"/>
                </a:rPr>
                <a:t>　为方程参数。</a:t>
              </a:r>
            </a:p>
          </p:txBody>
        </p:sp>
      </p:grpSp>
      <p:sp>
        <p:nvSpPr>
          <p:cNvPr id="125015" name="Rectangle 87"/>
          <p:cNvSpPr>
            <a:spLocks noChangeArrowheads="1"/>
          </p:cNvSpPr>
          <p:nvPr/>
        </p:nvSpPr>
        <p:spPr bwMode="auto">
          <a:xfrm>
            <a:off x="4216400" y="4797152"/>
            <a:ext cx="142716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indent="304800"/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式中：</a:t>
            </a:r>
          </a:p>
        </p:txBody>
      </p:sp>
      <p:sp>
        <p:nvSpPr>
          <p:cNvPr id="125068" name="Text Box 140"/>
          <p:cNvSpPr txBox="1">
            <a:spLocks noChangeArrowheads="1"/>
          </p:cNvSpPr>
          <p:nvPr/>
        </p:nvSpPr>
        <p:spPr bwMode="auto">
          <a:xfrm>
            <a:off x="-176364" y="5772845"/>
            <a:ext cx="4172300" cy="534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indent="93345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图</a:t>
            </a:r>
            <a:r>
              <a:rPr lang="en-US" altLang="zh-CN" sz="2000" baseline="0" dirty="0">
                <a:solidFill>
                  <a:srgbClr val="000000"/>
                </a:solidFill>
                <a:latin typeface="Times New Roman" pitchFamily="18" charset="0"/>
              </a:rPr>
              <a:t>3.2  </a:t>
            </a:r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两类二维模式的分布</a:t>
            </a:r>
          </a:p>
        </p:txBody>
      </p:sp>
      <p:pic>
        <p:nvPicPr>
          <p:cNvPr id="125071" name="Picture 143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00" y="2073281"/>
            <a:ext cx="3860800" cy="3686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04448" y="6309320"/>
            <a:ext cx="53955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FE4A060-E7E6-4CE4-812B-AA64927C127D}" type="slidenum">
              <a:rPr lang="en-US" altLang="zh-CN" sz="2800" smtClean="0">
                <a:solidFill>
                  <a:schemeClr val="tx1"/>
                </a:solidFill>
              </a:rPr>
              <a:pPr>
                <a:defRPr/>
              </a:pPr>
              <a:t>12</a:t>
            </a:fld>
            <a:endParaRPr lang="en-US" altLang="zh-CN" sz="2800" dirty="0">
              <a:solidFill>
                <a:schemeClr val="tx1"/>
              </a:solidFill>
            </a:endParaRPr>
          </a:p>
        </p:txBody>
      </p:sp>
      <p:sp>
        <p:nvSpPr>
          <p:cNvPr id="18" name="标题 1"/>
          <p:cNvSpPr txBox="1">
            <a:spLocks/>
          </p:cNvSpPr>
          <p:nvPr/>
        </p:nvSpPr>
        <p:spPr>
          <a:xfrm>
            <a:off x="573584" y="598714"/>
            <a:ext cx="77724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kern="0" dirty="0"/>
              <a:t>3.1 </a:t>
            </a:r>
            <a:r>
              <a:rPr lang="zh-CN" altLang="en-US" kern="0" dirty="0"/>
              <a:t>判别函数的概念</a:t>
            </a:r>
          </a:p>
        </p:txBody>
      </p:sp>
      <p:sp>
        <p:nvSpPr>
          <p:cNvPr id="17" name="内容占位符 2"/>
          <p:cNvSpPr txBox="1">
            <a:spLocks/>
          </p:cNvSpPr>
          <p:nvPr/>
        </p:nvSpPr>
        <p:spPr>
          <a:xfrm>
            <a:off x="251520" y="1464568"/>
            <a:ext cx="4536504" cy="576064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sz="2400" kern="0" dirty="0"/>
              <a:t>判别函数的例子</a:t>
            </a:r>
            <a:r>
              <a:rPr lang="en-US" altLang="zh-CN" sz="2400" kern="0" dirty="0"/>
              <a:t>——</a:t>
            </a:r>
            <a:r>
              <a:rPr lang="zh-CN" altLang="en-US" sz="2400" kern="0" dirty="0"/>
              <a:t>名词解释</a:t>
            </a:r>
            <a:endParaRPr lang="en-US" altLang="zh-CN" sz="2400" kern="0" dirty="0"/>
          </a:p>
        </p:txBody>
      </p:sp>
    </p:spTree>
    <p:extLst>
      <p:ext uri="{BB962C8B-B14F-4D97-AF65-F5344CB8AC3E}">
        <p14:creationId xmlns:p14="http://schemas.microsoft.com/office/powerpoint/2010/main" val="7122267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5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5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5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5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5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5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5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008" grpId="0"/>
      <p:bldP spid="125015" grpId="0"/>
      <p:bldP spid="12506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6"/>
          <p:cNvSpPr>
            <a:spLocks noChangeArrowheads="1"/>
          </p:cNvSpPr>
          <p:nvPr/>
        </p:nvSpPr>
        <p:spPr bwMode="auto">
          <a:xfrm>
            <a:off x="2627784" y="4753138"/>
            <a:ext cx="309059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indent="1219200" eaLnBrk="0" hangingPunct="0"/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若                 ，则</a:t>
            </a:r>
          </a:p>
        </p:txBody>
      </p:sp>
      <p:sp>
        <p:nvSpPr>
          <p:cNvPr id="80899" name="Rectangle 22"/>
          <p:cNvSpPr>
            <a:spLocks noChangeArrowheads="1"/>
          </p:cNvSpPr>
          <p:nvPr/>
        </p:nvSpPr>
        <p:spPr bwMode="auto">
          <a:xfrm>
            <a:off x="2627784" y="4245272"/>
            <a:ext cx="450123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indent="1219200" eaLnBrk="0" hangingPunct="0"/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若                 ，则              类；</a:t>
            </a:r>
          </a:p>
        </p:txBody>
      </p:sp>
      <p:grpSp>
        <p:nvGrpSpPr>
          <p:cNvPr id="80900" name="Group 55"/>
          <p:cNvGrpSpPr>
            <a:grpSpLocks/>
          </p:cNvGrpSpPr>
          <p:nvPr/>
        </p:nvGrpSpPr>
        <p:grpSpPr bwMode="auto">
          <a:xfrm>
            <a:off x="2661456" y="3589547"/>
            <a:ext cx="4500563" cy="384175"/>
            <a:chOff x="1665" y="933"/>
            <a:chExt cx="2835" cy="242"/>
          </a:xfrm>
        </p:grpSpPr>
        <p:sp>
          <p:nvSpPr>
            <p:cNvPr id="80912" name="Rectangle 12"/>
            <p:cNvSpPr>
              <a:spLocks noChangeArrowheads="1"/>
            </p:cNvSpPr>
            <p:nvPr/>
          </p:nvSpPr>
          <p:spPr bwMode="auto">
            <a:xfrm>
              <a:off x="1665" y="957"/>
              <a:ext cx="2835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indent="1219200" eaLnBrk="0" hangingPunct="0"/>
              <a:r>
                <a:rPr lang="zh-CN" altLang="en-US" sz="2000" baseline="0" dirty="0">
                  <a:solidFill>
                    <a:srgbClr val="000000"/>
                  </a:solidFill>
                  <a:latin typeface="Times New Roman" pitchFamily="18" charset="0"/>
                </a:rPr>
                <a:t>若                 ，则              类；</a:t>
              </a:r>
            </a:p>
          </p:txBody>
        </p:sp>
        <p:graphicFrame>
          <p:nvGraphicFramePr>
            <p:cNvPr id="80913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81005216"/>
                </p:ext>
              </p:extLst>
            </p:nvPr>
          </p:nvGraphicFramePr>
          <p:xfrm>
            <a:off x="2610" y="951"/>
            <a:ext cx="666" cy="2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3177" name="公式" r:id="rId4" imgW="609336" imgH="203112" progId="Equation.3">
                    <p:embed/>
                  </p:oleObj>
                </mc:Choice>
                <mc:Fallback>
                  <p:oleObj name="公式" r:id="rId4" imgW="609336" imgH="20311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10" y="951"/>
                          <a:ext cx="666" cy="2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0914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8154949"/>
                </p:ext>
              </p:extLst>
            </p:nvPr>
          </p:nvGraphicFramePr>
          <p:xfrm>
            <a:off x="3591" y="933"/>
            <a:ext cx="573" cy="2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3178" name="公式" r:id="rId6" imgW="457002" imgH="215806" progId="Equation.3">
                    <p:embed/>
                  </p:oleObj>
                </mc:Choice>
                <mc:Fallback>
                  <p:oleObj name="公式" r:id="rId6" imgW="457002" imgH="21580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91" y="933"/>
                          <a:ext cx="573" cy="2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090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1026260"/>
              </p:ext>
            </p:extLst>
          </p:nvPr>
        </p:nvGraphicFramePr>
        <p:xfrm>
          <a:off x="4116115" y="4245272"/>
          <a:ext cx="1025004" cy="334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3179" name="公式" r:id="rId8" imgW="609336" imgH="203112" progId="Equation.3">
                  <p:embed/>
                </p:oleObj>
              </mc:Choice>
              <mc:Fallback>
                <p:oleObj name="公式" r:id="rId8" imgW="609336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6115" y="4245272"/>
                        <a:ext cx="1025004" cy="3343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2104167"/>
              </p:ext>
            </p:extLst>
          </p:nvPr>
        </p:nvGraphicFramePr>
        <p:xfrm>
          <a:off x="5718374" y="4245272"/>
          <a:ext cx="846359" cy="3924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3180" name="公式" r:id="rId10" imgW="469696" imgH="215806" progId="Equation.3">
                  <p:embed/>
                </p:oleObj>
              </mc:Choice>
              <mc:Fallback>
                <p:oleObj name="公式" r:id="rId10" imgW="469696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8374" y="4245272"/>
                        <a:ext cx="846359" cy="3924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6774039"/>
              </p:ext>
            </p:extLst>
          </p:nvPr>
        </p:nvGraphicFramePr>
        <p:xfrm>
          <a:off x="4124549" y="4753138"/>
          <a:ext cx="1045480" cy="3410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3181" name="公式" r:id="rId12" imgW="609336" imgH="203112" progId="Equation.3">
                  <p:embed/>
                </p:oleObj>
              </mc:Choice>
              <mc:Fallback>
                <p:oleObj name="公式" r:id="rId12" imgW="609336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4549" y="4753138"/>
                        <a:ext cx="1045480" cy="3410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4907645"/>
              </p:ext>
            </p:extLst>
          </p:nvPr>
        </p:nvGraphicFramePr>
        <p:xfrm>
          <a:off x="5718374" y="4753138"/>
          <a:ext cx="1987279" cy="3674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3182" name="公式" r:id="rId14" imgW="1066337" imgH="215806" progId="Equation.3">
                  <p:embed/>
                </p:oleObj>
              </mc:Choice>
              <mc:Fallback>
                <p:oleObj name="公式" r:id="rId14" imgW="1066337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8374" y="4753138"/>
                        <a:ext cx="1987279" cy="3674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05" name="Rectangle 54"/>
          <p:cNvSpPr>
            <a:spLocks noChangeArrowheads="1"/>
          </p:cNvSpPr>
          <p:nvPr/>
        </p:nvSpPr>
        <p:spPr bwMode="auto">
          <a:xfrm>
            <a:off x="7686115" y="4708042"/>
            <a:ext cx="1008112" cy="38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000" baseline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或拒绝</a:t>
            </a:r>
          </a:p>
        </p:txBody>
      </p:sp>
      <p:sp>
        <p:nvSpPr>
          <p:cNvPr id="80906" name="Rectangle 11"/>
          <p:cNvSpPr>
            <a:spLocks noChangeArrowheads="1"/>
          </p:cNvSpPr>
          <p:nvPr/>
        </p:nvSpPr>
        <p:spPr bwMode="auto">
          <a:xfrm>
            <a:off x="3872159" y="2402185"/>
            <a:ext cx="460533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将某一未知模式</a:t>
            </a:r>
            <a:r>
              <a:rPr lang="zh-CN" altLang="en-US" sz="2000" b="1" baseline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sz="2000" b="1" i="1" baseline="0" dirty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US" altLang="zh-CN" sz="2000" i="1" baseline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代入：</a:t>
            </a:r>
          </a:p>
        </p:txBody>
      </p:sp>
      <p:sp>
        <p:nvSpPr>
          <p:cNvPr id="121887" name="Rectangle 31"/>
          <p:cNvSpPr>
            <a:spLocks noChangeArrowheads="1"/>
          </p:cNvSpPr>
          <p:nvPr/>
        </p:nvSpPr>
        <p:spPr bwMode="auto">
          <a:xfrm>
            <a:off x="3951287" y="5589240"/>
            <a:ext cx="5192713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维数</a:t>
            </a:r>
            <a:r>
              <a:rPr lang="en-US" altLang="zh-CN" sz="2000" baseline="0" dirty="0">
                <a:solidFill>
                  <a:srgbClr val="000000"/>
                </a:solidFill>
                <a:latin typeface="Times New Roman" pitchFamily="18" charset="0"/>
              </a:rPr>
              <a:t>=3</a:t>
            </a:r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时：判别边界为一平面。</a:t>
            </a:r>
          </a:p>
          <a:p>
            <a:pPr>
              <a:lnSpc>
                <a:spcPct val="125000"/>
              </a:lnSpc>
            </a:pPr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维数</a:t>
            </a:r>
            <a:r>
              <a:rPr lang="en-US" altLang="zh-CN" sz="2000" baseline="0" dirty="0">
                <a:solidFill>
                  <a:srgbClr val="000000"/>
                </a:solidFill>
                <a:latin typeface="Times New Roman" pitchFamily="18" charset="0"/>
              </a:rPr>
              <a:t>&gt;3</a:t>
            </a:r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时：判别边界为一超平面。</a:t>
            </a:r>
          </a:p>
        </p:txBody>
      </p:sp>
      <p:graphicFrame>
        <p:nvGraphicFramePr>
          <p:cNvPr id="80908" name="Object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9281474"/>
              </p:ext>
            </p:extLst>
          </p:nvPr>
        </p:nvGraphicFramePr>
        <p:xfrm>
          <a:off x="3866479" y="2852936"/>
          <a:ext cx="32035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3183" name="公式" r:id="rId16" imgW="1498600" imgH="228600" progId="Equation.3">
                  <p:embed/>
                </p:oleObj>
              </mc:Choice>
              <mc:Fallback>
                <p:oleObj name="公式" r:id="rId16" imgW="14986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6479" y="2852936"/>
                        <a:ext cx="320357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0909" name="Picture 57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9" y="2709962"/>
            <a:ext cx="3860800" cy="3686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2440" y="630932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FE4A060-E7E6-4CE4-812B-AA64927C127D}" type="slidenum">
              <a:rPr lang="en-US" altLang="zh-CN" sz="2800" smtClean="0">
                <a:solidFill>
                  <a:schemeClr val="tx1"/>
                </a:solidFill>
              </a:rPr>
              <a:pPr>
                <a:defRPr/>
              </a:pPr>
              <a:t>13</a:t>
            </a:fld>
            <a:endParaRPr lang="en-US" altLang="zh-CN" sz="2800" dirty="0">
              <a:solidFill>
                <a:schemeClr val="tx1"/>
              </a:solidFill>
            </a:endParaRPr>
          </a:p>
        </p:txBody>
      </p:sp>
      <p:sp>
        <p:nvSpPr>
          <p:cNvPr id="18" name="标题 1"/>
          <p:cNvSpPr txBox="1">
            <a:spLocks/>
          </p:cNvSpPr>
          <p:nvPr/>
        </p:nvSpPr>
        <p:spPr>
          <a:xfrm>
            <a:off x="573584" y="598714"/>
            <a:ext cx="77724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kern="0" dirty="0"/>
              <a:t>3.1 </a:t>
            </a:r>
            <a:r>
              <a:rPr lang="zh-CN" altLang="en-US" kern="0" dirty="0"/>
              <a:t>判别函数的概念</a:t>
            </a:r>
          </a:p>
        </p:txBody>
      </p:sp>
      <p:sp>
        <p:nvSpPr>
          <p:cNvPr id="20" name="内容占位符 2"/>
          <p:cNvSpPr txBox="1">
            <a:spLocks/>
          </p:cNvSpPr>
          <p:nvPr/>
        </p:nvSpPr>
        <p:spPr>
          <a:xfrm>
            <a:off x="251520" y="1464568"/>
            <a:ext cx="4536504" cy="576064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sz="2400" kern="0" dirty="0"/>
              <a:t>判别函数的例子</a:t>
            </a:r>
            <a:r>
              <a:rPr lang="en-US" altLang="zh-CN" sz="2400" kern="0" dirty="0"/>
              <a:t>——</a:t>
            </a:r>
            <a:r>
              <a:rPr lang="zh-CN" altLang="en-US" sz="2400" kern="0" dirty="0"/>
              <a:t>分类过程</a:t>
            </a:r>
            <a:endParaRPr lang="en-US" altLang="zh-CN" sz="2400" kern="0" dirty="0"/>
          </a:p>
        </p:txBody>
      </p:sp>
    </p:spTree>
    <p:extLst>
      <p:ext uri="{BB962C8B-B14F-4D97-AF65-F5344CB8AC3E}">
        <p14:creationId xmlns:p14="http://schemas.microsoft.com/office/powerpoint/2010/main" val="35711833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1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8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 </a:t>
            </a:r>
            <a:r>
              <a:rPr lang="zh-CN" altLang="en-US" dirty="0"/>
              <a:t>判别函数的概念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576" y="1700808"/>
            <a:ext cx="7772400" cy="3744416"/>
          </a:xfrm>
        </p:spPr>
        <p:txBody>
          <a:bodyPr/>
          <a:lstStyle/>
          <a:p>
            <a:r>
              <a:rPr lang="zh-CN" altLang="en-US" sz="2400" dirty="0"/>
              <a:t>与聚类准则函数的区别？</a:t>
            </a:r>
            <a:endParaRPr lang="en-US" altLang="zh-CN" sz="2400" dirty="0"/>
          </a:p>
          <a:p>
            <a:pPr lvl="1"/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</a:rPr>
              <a:t>聚类准则函数用于度量模式间的相似性；聚类准则函数取极值，代表聚类达到最优解；聚类准则函数的自变量是样本集</a:t>
            </a:r>
            <a:endParaRPr lang="en-US" altLang="zh-CN" sz="2000" dirty="0">
              <a:solidFill>
                <a:srgbClr val="000000"/>
              </a:solidFill>
              <a:latin typeface="Times New Roman" pitchFamily="18" charset="0"/>
            </a:endParaRPr>
          </a:p>
          <a:p>
            <a:pPr lvl="1"/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</a:rPr>
              <a:t>判别函数的取值直接决定样本的类别；判别函数的自变量是单个样本</a:t>
            </a:r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zh-CN" altLang="en-US" sz="2400" dirty="0"/>
              <a:t>判别函数的关键问题</a:t>
            </a:r>
            <a:endParaRPr lang="en-US" altLang="zh-CN" sz="2400" dirty="0"/>
          </a:p>
          <a:p>
            <a:pPr lvl="1"/>
            <a:r>
              <a:rPr lang="zh-CN" altLang="en-US" sz="2000" dirty="0"/>
              <a:t>确定判别函数形式：判别函数可以是线性或非线性，其几何性质取决于样本分布</a:t>
            </a:r>
            <a:endParaRPr lang="en-US" altLang="zh-CN" sz="2000" dirty="0"/>
          </a:p>
          <a:p>
            <a:pPr lvl="1"/>
            <a:r>
              <a:rPr lang="zh-CN" altLang="en-US" sz="2000" dirty="0"/>
              <a:t>确定权重：判别函数形式一旦选定，主要问题就是确定判别式的系数（即权重）</a:t>
            </a:r>
            <a:endParaRPr lang="en-US" altLang="zh-CN" sz="2000" dirty="0"/>
          </a:p>
        </p:txBody>
      </p:sp>
      <p:sp>
        <p:nvSpPr>
          <p:cNvPr id="5" name="矩形 1"/>
          <p:cNvSpPr>
            <a:spLocks noChangeArrowheads="1"/>
          </p:cNvSpPr>
          <p:nvPr/>
        </p:nvSpPr>
        <p:spPr bwMode="auto">
          <a:xfrm>
            <a:off x="8604448" y="6309014"/>
            <a:ext cx="54968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A3C3A3E-B395-4A54-B8BA-FAAE45B4AD35}" type="slidenum">
              <a:rPr lang="en-US" altLang="zh-CN" sz="2800"/>
              <a:pPr>
                <a:spcBef>
                  <a:spcPct val="0"/>
                </a:spcBef>
                <a:buFontTx/>
                <a:buNone/>
              </a:pPr>
              <a:t>14</a:t>
            </a:fld>
            <a:endParaRPr lang="zh-CN" altLang="en-US" sz="2800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9130137"/>
              </p:ext>
            </p:extLst>
          </p:nvPr>
        </p:nvGraphicFramePr>
        <p:xfrm>
          <a:off x="3779912" y="4941168"/>
          <a:ext cx="2952328" cy="4003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937" name="公式" r:id="rId4" imgW="1727200" imgH="228600" progId="Equation.3">
                  <p:embed/>
                </p:oleObj>
              </mc:Choice>
              <mc:Fallback>
                <p:oleObj name="公式" r:id="rId4" imgW="1727200" imgH="228600" progId="Equation.3">
                  <p:embed/>
                  <p:pic>
                    <p:nvPicPr>
                      <p:cNvPr id="0" name="Object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912" y="4941168"/>
                        <a:ext cx="2952328" cy="4003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70241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3.2</a:t>
            </a:r>
            <a:r>
              <a:rPr lang="zh-CN" altLang="en-US" dirty="0"/>
              <a:t> 线性判别函数</a:t>
            </a:r>
          </a:p>
        </p:txBody>
      </p:sp>
      <p:sp>
        <p:nvSpPr>
          <p:cNvPr id="1843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0" y="0"/>
            <a:ext cx="0" cy="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endParaRPr lang="en-US" altLang="zh-CN" sz="2800" dirty="0">
              <a:latin typeface="Tahoma" pitchFamily="34" charset="0"/>
            </a:endParaRPr>
          </a:p>
        </p:txBody>
      </p:sp>
      <p:sp>
        <p:nvSpPr>
          <p:cNvPr id="18438" name="矩形 1"/>
          <p:cNvSpPr>
            <a:spLocks noChangeArrowheads="1"/>
          </p:cNvSpPr>
          <p:nvPr/>
        </p:nvSpPr>
        <p:spPr bwMode="auto">
          <a:xfrm>
            <a:off x="8676456" y="6351424"/>
            <a:ext cx="3635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FC6A188-9118-4EAF-9756-1DDDEAC2C31D}" type="slidenum">
              <a:rPr lang="en-US" altLang="zh-CN" sz="2800"/>
              <a:pPr eaLnBrk="1" hangingPunct="1">
                <a:spcBef>
                  <a:spcPct val="0"/>
                </a:spcBef>
                <a:buFontTx/>
                <a:buNone/>
              </a:pPr>
              <a:t>15</a:t>
            </a:fld>
            <a:endParaRPr lang="en-US" altLang="zh-CN" sz="28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608980"/>
            <a:ext cx="6300192" cy="4725144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 bwMode="auto">
          <a:xfrm>
            <a:off x="1130468" y="3729236"/>
            <a:ext cx="978408" cy="484632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87291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02550" cy="946150"/>
          </a:xfrm>
        </p:spPr>
        <p:txBody>
          <a:bodyPr/>
          <a:lstStyle/>
          <a:p>
            <a:r>
              <a:rPr lang="en-US" altLang="zh-CN" dirty="0"/>
              <a:t>3.2 </a:t>
            </a:r>
            <a:r>
              <a:rPr lang="zh-CN" altLang="en-US" dirty="0"/>
              <a:t>线性判别函数</a:t>
            </a:r>
          </a:p>
        </p:txBody>
      </p:sp>
      <p:sp>
        <p:nvSpPr>
          <p:cNvPr id="38915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0" y="0"/>
            <a:ext cx="0" cy="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endParaRPr lang="en-US" altLang="zh-CN" sz="2800">
              <a:latin typeface="Tahoma" pitchFamily="34" charset="0"/>
            </a:endParaRPr>
          </a:p>
        </p:txBody>
      </p:sp>
      <p:sp>
        <p:nvSpPr>
          <p:cNvPr id="38917" name="矩形 1"/>
          <p:cNvSpPr>
            <a:spLocks noChangeArrowheads="1"/>
          </p:cNvSpPr>
          <p:nvPr/>
        </p:nvSpPr>
        <p:spPr bwMode="auto">
          <a:xfrm>
            <a:off x="8604448" y="6309014"/>
            <a:ext cx="54968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A3C3A3E-B395-4A54-B8BA-FAAE45B4AD35}" type="slidenum">
              <a:rPr lang="en-US" altLang="zh-CN" sz="2800"/>
              <a:pPr>
                <a:spcBef>
                  <a:spcPct val="0"/>
                </a:spcBef>
                <a:buFontTx/>
                <a:buNone/>
              </a:pPr>
              <a:t>16</a:t>
            </a:fld>
            <a:endParaRPr lang="zh-CN" alt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755576" y="1628800"/>
            <a:ext cx="2492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3.2 </a:t>
            </a:r>
            <a:r>
              <a:rPr lang="zh-CN" altLang="en-US" sz="2400" dirty="0"/>
              <a:t>小节知识导图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2067341"/>
            <a:ext cx="5685947" cy="4264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4352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30" name="Rectangle 30"/>
          <p:cNvSpPr>
            <a:spLocks noChangeArrowheads="1"/>
          </p:cNvSpPr>
          <p:nvPr/>
        </p:nvSpPr>
        <p:spPr bwMode="auto">
          <a:xfrm>
            <a:off x="5581520" y="4342705"/>
            <a:ext cx="3444180" cy="1925637"/>
          </a:xfrm>
          <a:prstGeom prst="rect">
            <a:avLst/>
          </a:prstGeom>
          <a:solidFill>
            <a:srgbClr val="CCFFCC">
              <a:alpha val="43137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/>
          <a:p>
            <a:pPr>
              <a:lnSpc>
                <a:spcPct val="125000"/>
              </a:lnSpc>
            </a:pPr>
            <a:endParaRPr lang="zh-CN" altLang="en-US" sz="2400" baseline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1925" name="Rectangle 7"/>
          <p:cNvSpPr>
            <a:spLocks noChangeArrowheads="1"/>
          </p:cNvSpPr>
          <p:nvPr/>
        </p:nvSpPr>
        <p:spPr bwMode="auto">
          <a:xfrm>
            <a:off x="-421462" y="1988838"/>
            <a:ext cx="697023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/>
          <a:p>
            <a:pPr indent="914400"/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将二维模式推广到</a:t>
            </a:r>
            <a:r>
              <a:rPr lang="en-US" altLang="zh-CN" sz="2000" i="1" baseline="0" dirty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维，线性判别函数的一般形式为：</a:t>
            </a:r>
          </a:p>
        </p:txBody>
      </p:sp>
      <p:graphicFrame>
        <p:nvGraphicFramePr>
          <p:cNvPr id="8192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703269"/>
              </p:ext>
            </p:extLst>
          </p:nvPr>
        </p:nvGraphicFramePr>
        <p:xfrm>
          <a:off x="1110382" y="2405484"/>
          <a:ext cx="6427788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1816" name="公式" r:id="rId4" imgW="3175000" imgH="241300" progId="Equation.3">
                  <p:embed/>
                </p:oleObj>
              </mc:Choice>
              <mc:Fallback>
                <p:oleObj name="公式" r:id="rId4" imgW="31750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0382" y="2405484"/>
                        <a:ext cx="6427788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27" name="Rectangle 8"/>
          <p:cNvSpPr>
            <a:spLocks noChangeArrowheads="1"/>
          </p:cNvSpPr>
          <p:nvPr/>
        </p:nvSpPr>
        <p:spPr bwMode="auto">
          <a:xfrm>
            <a:off x="8000999" y="2492896"/>
            <a:ext cx="57547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altLang="zh-CN" sz="2000" baseline="0" dirty="0">
                <a:solidFill>
                  <a:srgbClr val="000000"/>
                </a:solidFill>
                <a:latin typeface="Times New Roman" pitchFamily="18" charset="0"/>
              </a:rPr>
              <a:t> (3-2)</a:t>
            </a:r>
          </a:p>
        </p:txBody>
      </p:sp>
      <p:grpSp>
        <p:nvGrpSpPr>
          <p:cNvPr id="81928" name="Group 31"/>
          <p:cNvGrpSpPr>
            <a:grpSpLocks/>
          </p:cNvGrpSpPr>
          <p:nvPr/>
        </p:nvGrpSpPr>
        <p:grpSpPr bwMode="auto">
          <a:xfrm>
            <a:off x="347371" y="3055147"/>
            <a:ext cx="2982913" cy="439738"/>
            <a:chOff x="321" y="1487"/>
            <a:chExt cx="1879" cy="277"/>
          </a:xfrm>
        </p:grpSpPr>
        <p:graphicFrame>
          <p:nvGraphicFramePr>
            <p:cNvPr id="81941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37120736"/>
                </p:ext>
              </p:extLst>
            </p:nvPr>
          </p:nvGraphicFramePr>
          <p:xfrm>
            <a:off x="800" y="1487"/>
            <a:ext cx="1400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1817" name="公式" r:id="rId6" imgW="1180588" imgH="253890" progId="Equation.3">
                    <p:embed/>
                  </p:oleObj>
                </mc:Choice>
                <mc:Fallback>
                  <p:oleObj name="公式" r:id="rId6" imgW="1180588" imgH="25389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00" y="1487"/>
                          <a:ext cx="1400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1942" name="Rectangle 12"/>
            <p:cNvSpPr>
              <a:spLocks noChangeArrowheads="1"/>
            </p:cNvSpPr>
            <p:nvPr/>
          </p:nvSpPr>
          <p:spPr bwMode="auto">
            <a:xfrm>
              <a:off x="321" y="1550"/>
              <a:ext cx="636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r>
                <a:rPr lang="zh-CN" altLang="en-US" sz="2000" baseline="0" dirty="0">
                  <a:solidFill>
                    <a:srgbClr val="000000"/>
                  </a:solidFill>
                </a:rPr>
                <a:t>式中：</a:t>
              </a:r>
            </a:p>
          </p:txBody>
        </p:sp>
      </p:grpSp>
      <p:grpSp>
        <p:nvGrpSpPr>
          <p:cNvPr id="81929" name="Group 15"/>
          <p:cNvGrpSpPr>
            <a:grpSpLocks/>
          </p:cNvGrpSpPr>
          <p:nvPr/>
        </p:nvGrpSpPr>
        <p:grpSpPr bwMode="auto">
          <a:xfrm>
            <a:off x="3491880" y="3029402"/>
            <a:ext cx="5348288" cy="463550"/>
            <a:chOff x="845" y="1981"/>
            <a:chExt cx="3369" cy="292"/>
          </a:xfrm>
        </p:grpSpPr>
        <p:graphicFrame>
          <p:nvGraphicFramePr>
            <p:cNvPr id="81939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5736843"/>
                </p:ext>
              </p:extLst>
            </p:nvPr>
          </p:nvGraphicFramePr>
          <p:xfrm>
            <a:off x="845" y="1981"/>
            <a:ext cx="1478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1818" name="公式" r:id="rId8" imgW="1307532" imgH="253890" progId="Equation.3">
                    <p:embed/>
                  </p:oleObj>
                </mc:Choice>
                <mc:Fallback>
                  <p:oleObj name="公式" r:id="rId8" imgW="1307532" imgH="25389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45" y="1981"/>
                          <a:ext cx="1478" cy="2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1940" name="Rectangle 13"/>
            <p:cNvSpPr>
              <a:spLocks noChangeArrowheads="1"/>
            </p:cNvSpPr>
            <p:nvPr/>
          </p:nvSpPr>
          <p:spPr bwMode="auto">
            <a:xfrm>
              <a:off x="2437" y="2044"/>
              <a:ext cx="1777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r>
                <a:rPr lang="zh-CN" altLang="en-US" sz="2000" baseline="0" dirty="0">
                  <a:solidFill>
                    <a:srgbClr val="000000"/>
                  </a:solidFill>
                </a:rPr>
                <a:t>：权向量，即参数向量。</a:t>
              </a:r>
            </a:p>
          </p:txBody>
        </p:sp>
      </p:grpSp>
      <p:graphicFrame>
        <p:nvGraphicFramePr>
          <p:cNvPr id="128025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2373866"/>
              </p:ext>
            </p:extLst>
          </p:nvPr>
        </p:nvGraphicFramePr>
        <p:xfrm>
          <a:off x="1636154" y="3986484"/>
          <a:ext cx="3915345" cy="23401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1819" name="公式" r:id="rId10" imgW="2413000" imgH="1397000" progId="Equation.3">
                  <p:embed/>
                </p:oleObj>
              </mc:Choice>
              <mc:Fallback>
                <p:oleObj name="公式" r:id="rId10" imgW="2413000" imgH="1397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6154" y="3986484"/>
                        <a:ext cx="3915345" cy="23401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24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2688273"/>
              </p:ext>
            </p:extLst>
          </p:nvPr>
        </p:nvGraphicFramePr>
        <p:xfrm>
          <a:off x="5581317" y="5516733"/>
          <a:ext cx="3347268" cy="4345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1820" name="公式" r:id="rId12" imgW="1574800" imgH="254000" progId="Equation.3">
                  <p:embed/>
                </p:oleObj>
              </mc:Choice>
              <mc:Fallback>
                <p:oleObj name="公式" r:id="rId12" imgW="1574800" imgH="254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1317" y="5516733"/>
                        <a:ext cx="3347268" cy="4345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23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382035"/>
              </p:ext>
            </p:extLst>
          </p:nvPr>
        </p:nvGraphicFramePr>
        <p:xfrm>
          <a:off x="5606672" y="4653136"/>
          <a:ext cx="2457450" cy="445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1821" name="公式" r:id="rId14" imgW="1269449" imgH="253890" progId="Equation.3">
                  <p:embed/>
                </p:oleObj>
              </mc:Choice>
              <mc:Fallback>
                <p:oleObj name="公式" r:id="rId14" imgW="1269449" imgH="2538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6672" y="4653136"/>
                        <a:ext cx="2457450" cy="4450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8026" name="Rectangle 26"/>
          <p:cNvSpPr>
            <a:spLocks noChangeArrowheads="1"/>
          </p:cNvSpPr>
          <p:nvPr/>
        </p:nvSpPr>
        <p:spPr bwMode="auto">
          <a:xfrm>
            <a:off x="-401786" y="3650215"/>
            <a:ext cx="302433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/>
          <a:p>
            <a:pPr indent="914400"/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增广向量的形式：</a:t>
            </a:r>
          </a:p>
        </p:txBody>
      </p:sp>
      <p:sp>
        <p:nvSpPr>
          <p:cNvPr id="128027" name="Rectangle 27"/>
          <p:cNvSpPr>
            <a:spLocks noChangeArrowheads="1"/>
          </p:cNvSpPr>
          <p:nvPr/>
        </p:nvSpPr>
        <p:spPr bwMode="auto">
          <a:xfrm>
            <a:off x="5632548" y="4366219"/>
            <a:ext cx="76944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式中：</a:t>
            </a:r>
          </a:p>
        </p:txBody>
      </p:sp>
      <p:sp>
        <p:nvSpPr>
          <p:cNvPr id="128028" name="Rectangle 28"/>
          <p:cNvSpPr>
            <a:spLocks noChangeArrowheads="1"/>
          </p:cNvSpPr>
          <p:nvPr/>
        </p:nvSpPr>
        <p:spPr bwMode="auto">
          <a:xfrm>
            <a:off x="5614988" y="5960565"/>
            <a:ext cx="153888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为增广权向量</a:t>
            </a:r>
          </a:p>
        </p:txBody>
      </p:sp>
      <p:sp>
        <p:nvSpPr>
          <p:cNvPr id="128029" name="Rectangle 29"/>
          <p:cNvSpPr>
            <a:spLocks noChangeArrowheads="1"/>
          </p:cNvSpPr>
          <p:nvPr/>
        </p:nvSpPr>
        <p:spPr bwMode="auto">
          <a:xfrm>
            <a:off x="5625508" y="5156572"/>
            <a:ext cx="205184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为增广模式向量。</a:t>
            </a:r>
          </a:p>
        </p:txBody>
      </p:sp>
      <p:sp>
        <p:nvSpPr>
          <p:cNvPr id="23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76478" y="6309320"/>
            <a:ext cx="56752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FE4A060-E7E6-4CE4-812B-AA64927C127D}" type="slidenum">
              <a:rPr lang="en-US" altLang="zh-CN" sz="2800" smtClean="0">
                <a:solidFill>
                  <a:schemeClr val="tx1"/>
                </a:solidFill>
              </a:rPr>
              <a:pPr>
                <a:defRPr/>
              </a:pPr>
              <a:t>17</a:t>
            </a:fld>
            <a:endParaRPr lang="en-US" altLang="zh-CN" sz="2800" dirty="0">
              <a:solidFill>
                <a:schemeClr val="tx1"/>
              </a:solidFill>
            </a:endParaRPr>
          </a:p>
        </p:txBody>
      </p:sp>
      <p:sp>
        <p:nvSpPr>
          <p:cNvPr id="22" name="内容占位符 2"/>
          <p:cNvSpPr txBox="1">
            <a:spLocks/>
          </p:cNvSpPr>
          <p:nvPr/>
        </p:nvSpPr>
        <p:spPr>
          <a:xfrm>
            <a:off x="251520" y="1464568"/>
            <a:ext cx="4791968" cy="576064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/>
              <a:t>3.2.1 </a:t>
            </a:r>
            <a:r>
              <a:rPr lang="zh-CN" altLang="en-US" sz="2400" kern="0" dirty="0"/>
              <a:t>线性判别函数的一般形式</a:t>
            </a:r>
            <a:endParaRPr lang="en-US" altLang="zh-CN" sz="2400" kern="0" dirty="0"/>
          </a:p>
        </p:txBody>
      </p:sp>
      <p:sp>
        <p:nvSpPr>
          <p:cNvPr id="24" name="标题 1"/>
          <p:cNvSpPr txBox="1">
            <a:spLocks noChangeArrowheads="1"/>
          </p:cNvSpPr>
          <p:nvPr/>
        </p:nvSpPr>
        <p:spPr>
          <a:xfrm>
            <a:off x="685800" y="609600"/>
            <a:ext cx="7702550" cy="94615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kern="0" dirty="0"/>
              <a:t>3.2 </a:t>
            </a:r>
            <a:r>
              <a:rPr lang="zh-CN" altLang="en-US" kern="0" dirty="0"/>
              <a:t>线性判别函数</a:t>
            </a:r>
          </a:p>
        </p:txBody>
      </p:sp>
    </p:spTree>
    <p:extLst>
      <p:ext uri="{BB962C8B-B14F-4D97-AF65-F5344CB8AC3E}">
        <p14:creationId xmlns:p14="http://schemas.microsoft.com/office/powerpoint/2010/main" val="25540406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8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8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8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8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8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8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8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8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30" grpId="0" animBg="1"/>
      <p:bldP spid="128026" grpId="0"/>
      <p:bldP spid="128027" grpId="0"/>
      <p:bldP spid="128028" grpId="0"/>
      <p:bldP spid="12802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294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6129642"/>
              </p:ext>
            </p:extLst>
          </p:nvPr>
        </p:nvGraphicFramePr>
        <p:xfrm>
          <a:off x="2782888" y="2809250"/>
          <a:ext cx="3916363" cy="903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2679" name="公式" r:id="rId4" imgW="1916868" imgH="482391" progId="Equation.3">
                  <p:embed/>
                </p:oleObj>
              </mc:Choice>
              <mc:Fallback>
                <p:oleObj name="公式" r:id="rId4" imgW="1916868" imgH="48239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2888" y="2809250"/>
                        <a:ext cx="3916363" cy="903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48" name="Rectangle 8"/>
          <p:cNvSpPr>
            <a:spLocks noChangeArrowheads="1"/>
          </p:cNvSpPr>
          <p:nvPr/>
        </p:nvSpPr>
        <p:spPr bwMode="auto">
          <a:xfrm>
            <a:off x="651317" y="2445459"/>
            <a:ext cx="312859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indent="304800"/>
            <a:r>
              <a:rPr lang="en-US" altLang="zh-CN" sz="2000" baseline="0" dirty="0">
                <a:solidFill>
                  <a:srgbClr val="000000"/>
                </a:solidFill>
                <a:latin typeface="Times New Roman" pitchFamily="18" charset="0"/>
              </a:rPr>
              <a:t>1.  </a:t>
            </a:r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两类情况（很简单）</a:t>
            </a:r>
          </a:p>
        </p:txBody>
      </p:sp>
      <p:grpSp>
        <p:nvGrpSpPr>
          <p:cNvPr id="82949" name="Group 48"/>
          <p:cNvGrpSpPr>
            <a:grpSpLocks/>
          </p:cNvGrpSpPr>
          <p:nvPr/>
        </p:nvGrpSpPr>
        <p:grpSpPr bwMode="auto">
          <a:xfrm>
            <a:off x="969748" y="3779209"/>
            <a:ext cx="6338888" cy="365125"/>
            <a:chOff x="221" y="1813"/>
            <a:chExt cx="3993" cy="230"/>
          </a:xfrm>
        </p:grpSpPr>
        <p:sp>
          <p:nvSpPr>
            <p:cNvPr id="82963" name="Rectangle 12"/>
            <p:cNvSpPr>
              <a:spLocks noChangeArrowheads="1"/>
            </p:cNvSpPr>
            <p:nvPr/>
          </p:nvSpPr>
          <p:spPr bwMode="auto">
            <a:xfrm>
              <a:off x="221" y="1813"/>
              <a:ext cx="2164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r>
                <a:rPr lang="en-US" altLang="zh-CN" sz="2000" i="1" baseline="0" dirty="0">
                  <a:solidFill>
                    <a:srgbClr val="000000"/>
                  </a:solidFill>
                  <a:latin typeface="Times New Roman" pitchFamily="18" charset="0"/>
                </a:rPr>
                <a:t>d</a:t>
              </a:r>
              <a:r>
                <a:rPr lang="en-US" altLang="zh-CN" sz="2000" baseline="0" dirty="0">
                  <a:solidFill>
                    <a:srgbClr val="000000"/>
                  </a:solidFill>
                  <a:latin typeface="Times New Roman" pitchFamily="18" charset="0"/>
                </a:rPr>
                <a:t>(</a:t>
              </a:r>
              <a:r>
                <a:rPr lang="en-US" altLang="zh-CN" sz="2000" b="1" i="1" baseline="0" dirty="0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r>
                <a:rPr lang="en-US" altLang="zh-CN" sz="2000" baseline="0" dirty="0">
                  <a:solidFill>
                    <a:srgbClr val="000000"/>
                  </a:solidFill>
                  <a:latin typeface="Times New Roman" pitchFamily="18" charset="0"/>
                </a:rPr>
                <a:t>) = 0</a:t>
              </a:r>
              <a:r>
                <a:rPr lang="zh-CN" altLang="en-US" sz="2000" baseline="0" dirty="0">
                  <a:solidFill>
                    <a:srgbClr val="000000"/>
                  </a:solidFill>
                  <a:latin typeface="Times New Roman" pitchFamily="18" charset="0"/>
                </a:rPr>
                <a:t>：不可判别情况，可以</a:t>
              </a:r>
            </a:p>
          </p:txBody>
        </p:sp>
        <p:graphicFrame>
          <p:nvGraphicFramePr>
            <p:cNvPr id="82964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51007181"/>
                </p:ext>
              </p:extLst>
            </p:nvPr>
          </p:nvGraphicFramePr>
          <p:xfrm>
            <a:off x="2417" y="1813"/>
            <a:ext cx="1797" cy="2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2680" name="公式" r:id="rId6" imgW="1485255" imgH="215806" progId="Equation.3">
                    <p:embed/>
                  </p:oleObj>
                </mc:Choice>
                <mc:Fallback>
                  <p:oleObj name="公式" r:id="rId6" imgW="1485255" imgH="21580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17" y="1813"/>
                          <a:ext cx="1797" cy="2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9042" name="Rectangle 18"/>
          <p:cNvSpPr>
            <a:spLocks noChangeArrowheads="1"/>
          </p:cNvSpPr>
          <p:nvPr/>
        </p:nvSpPr>
        <p:spPr bwMode="auto">
          <a:xfrm>
            <a:off x="509587" y="5090054"/>
            <a:ext cx="8054975" cy="418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baseline="0" dirty="0">
                <a:solidFill>
                  <a:srgbClr val="000000"/>
                </a:solidFill>
                <a:latin typeface="Times New Roman" pitchFamily="18" charset="0"/>
              </a:rPr>
              <a:t>        </a:t>
            </a:r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对</a:t>
            </a:r>
            <a:r>
              <a:rPr lang="en-US" altLang="zh-CN" sz="2000" i="1" baseline="0" dirty="0">
                <a:solidFill>
                  <a:srgbClr val="000000"/>
                </a:solidFill>
                <a:latin typeface="Times New Roman" pitchFamily="18" charset="0"/>
              </a:rPr>
              <a:t>M</a:t>
            </a:r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个线性可分模式类，</a:t>
            </a:r>
            <a:r>
              <a:rPr lang="el-GR" altLang="zh-CN" sz="2000" i="1" baseline="0" dirty="0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ω</a:t>
            </a:r>
            <a:r>
              <a:rPr lang="el-GR" altLang="zh-CN" sz="2000" baseline="-25000" dirty="0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1</a:t>
            </a:r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， </a:t>
            </a:r>
            <a:r>
              <a:rPr lang="el-GR" altLang="zh-CN" sz="2000" i="1" baseline="0" dirty="0">
                <a:solidFill>
                  <a:srgbClr val="000000"/>
                </a:solidFill>
                <a:latin typeface="Times New Roman" pitchFamily="18" charset="0"/>
              </a:rPr>
              <a:t>ω</a:t>
            </a:r>
            <a:r>
              <a:rPr lang="el-GR" altLang="zh-CN" sz="2000" baseline="-25000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，</a:t>
            </a:r>
            <a:r>
              <a:rPr lang="en-US" altLang="zh-CN" sz="2000" baseline="0" dirty="0">
                <a:solidFill>
                  <a:srgbClr val="000000"/>
                </a:solidFill>
                <a:latin typeface="Times New Roman" pitchFamily="18" charset="0"/>
              </a:rPr>
              <a:t>… </a:t>
            </a:r>
            <a:r>
              <a:rPr lang="el-GR" altLang="zh-CN" sz="2000" i="1" baseline="0" dirty="0">
                <a:solidFill>
                  <a:srgbClr val="000000"/>
                </a:solidFill>
                <a:latin typeface="Times New Roman" pitchFamily="18" charset="0"/>
              </a:rPr>
              <a:t>ω</a:t>
            </a:r>
            <a:r>
              <a:rPr lang="el-GR" altLang="zh-CN" sz="2000" i="1" baseline="-25000" dirty="0">
                <a:solidFill>
                  <a:srgbClr val="000000"/>
                </a:solidFill>
                <a:latin typeface="Times New Roman" pitchFamily="18" charset="0"/>
              </a:rPr>
              <a:t>M</a:t>
            </a:r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，有三种划分方式：</a:t>
            </a:r>
          </a:p>
        </p:txBody>
      </p:sp>
      <p:sp>
        <p:nvSpPr>
          <p:cNvPr id="129046" name="Rectangle 22"/>
          <p:cNvSpPr>
            <a:spLocks noChangeArrowheads="1"/>
          </p:cNvSpPr>
          <p:nvPr/>
        </p:nvSpPr>
        <p:spPr bwMode="auto">
          <a:xfrm>
            <a:off x="685800" y="4705333"/>
            <a:ext cx="3513782" cy="38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indent="304800">
              <a:lnSpc>
                <a:spcPct val="125000"/>
              </a:lnSpc>
            </a:pPr>
            <a:r>
              <a:rPr lang="en-US" altLang="zh-CN" sz="2000" baseline="0" dirty="0">
                <a:solidFill>
                  <a:srgbClr val="000000"/>
                </a:solidFill>
                <a:latin typeface="Times New Roman" pitchFamily="18" charset="0"/>
              </a:rPr>
              <a:t>2.  </a:t>
            </a:r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多类情况（如何划分？） </a:t>
            </a:r>
          </a:p>
        </p:txBody>
      </p:sp>
      <p:grpSp>
        <p:nvGrpSpPr>
          <p:cNvPr id="129058" name="Group 34"/>
          <p:cNvGrpSpPr>
            <a:grpSpLocks/>
          </p:cNvGrpSpPr>
          <p:nvPr/>
        </p:nvGrpSpPr>
        <p:grpSpPr bwMode="auto">
          <a:xfrm>
            <a:off x="1123950" y="5664073"/>
            <a:ext cx="1658938" cy="515938"/>
            <a:chOff x="1031" y="3568"/>
            <a:chExt cx="1045" cy="325"/>
          </a:xfrm>
        </p:grpSpPr>
        <p:graphicFrame>
          <p:nvGraphicFramePr>
            <p:cNvPr id="82961" name="Object 30"/>
            <p:cNvGraphicFramePr>
              <a:graphicFrameLocks noChangeAspect="1"/>
            </p:cNvGraphicFramePr>
            <p:nvPr/>
          </p:nvGraphicFramePr>
          <p:xfrm>
            <a:off x="1031" y="3568"/>
            <a:ext cx="572" cy="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2681" name="公式" r:id="rId8" imgW="393529" imgH="228501" progId="Equation.3">
                    <p:embed/>
                  </p:oleObj>
                </mc:Choice>
                <mc:Fallback>
                  <p:oleObj name="公式" r:id="rId8" imgW="393529" imgH="22850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31" y="3568"/>
                          <a:ext cx="572" cy="3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962" name="Rectangle 33"/>
            <p:cNvSpPr>
              <a:spLocks noChangeArrowheads="1"/>
            </p:cNvSpPr>
            <p:nvPr/>
          </p:nvSpPr>
          <p:spPr bwMode="auto">
            <a:xfrm>
              <a:off x="1591" y="3626"/>
              <a:ext cx="485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r>
                <a:rPr lang="zh-CN" altLang="en-US" sz="2000" baseline="0" dirty="0">
                  <a:solidFill>
                    <a:srgbClr val="000000"/>
                  </a:solidFill>
                  <a:latin typeface="Times New Roman" pitchFamily="18" charset="0"/>
                </a:rPr>
                <a:t>两分法</a:t>
              </a:r>
            </a:p>
          </p:txBody>
        </p:sp>
      </p:grpSp>
      <p:grpSp>
        <p:nvGrpSpPr>
          <p:cNvPr id="129064" name="Group 40"/>
          <p:cNvGrpSpPr>
            <a:grpSpLocks/>
          </p:cNvGrpSpPr>
          <p:nvPr/>
        </p:nvGrpSpPr>
        <p:grpSpPr bwMode="auto">
          <a:xfrm>
            <a:off x="3422113" y="5661692"/>
            <a:ext cx="1831975" cy="544513"/>
            <a:chOff x="1013" y="3559"/>
            <a:chExt cx="1154" cy="343"/>
          </a:xfrm>
        </p:grpSpPr>
        <p:graphicFrame>
          <p:nvGraphicFramePr>
            <p:cNvPr id="82959" name="Object 41"/>
            <p:cNvGraphicFramePr>
              <a:graphicFrameLocks noChangeAspect="1"/>
            </p:cNvGraphicFramePr>
            <p:nvPr/>
          </p:nvGraphicFramePr>
          <p:xfrm>
            <a:off x="1013" y="3559"/>
            <a:ext cx="609" cy="3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2682" name="公式" r:id="rId10" imgW="418918" imgH="241195" progId="Equation.3">
                    <p:embed/>
                  </p:oleObj>
                </mc:Choice>
                <mc:Fallback>
                  <p:oleObj name="公式" r:id="rId10" imgW="418918" imgH="24119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13" y="3559"/>
                          <a:ext cx="609" cy="3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960" name="Rectangle 42"/>
            <p:cNvSpPr>
              <a:spLocks noChangeArrowheads="1"/>
            </p:cNvSpPr>
            <p:nvPr/>
          </p:nvSpPr>
          <p:spPr bwMode="auto">
            <a:xfrm>
              <a:off x="1591" y="3626"/>
              <a:ext cx="576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r>
                <a:rPr lang="zh-CN" altLang="en-US" sz="2000" baseline="0" dirty="0">
                  <a:solidFill>
                    <a:srgbClr val="000000"/>
                  </a:solidFill>
                  <a:latin typeface="Times New Roman" pitchFamily="18" charset="0"/>
                </a:rPr>
                <a:t>两分法</a:t>
              </a:r>
            </a:p>
          </p:txBody>
        </p:sp>
      </p:grpSp>
      <p:grpSp>
        <p:nvGrpSpPr>
          <p:cNvPr id="129070" name="Group 46"/>
          <p:cNvGrpSpPr>
            <a:grpSpLocks/>
          </p:cNvGrpSpPr>
          <p:nvPr/>
        </p:nvGrpSpPr>
        <p:grpSpPr bwMode="auto">
          <a:xfrm>
            <a:off x="5892264" y="5649786"/>
            <a:ext cx="2384425" cy="544512"/>
            <a:chOff x="3883" y="3548"/>
            <a:chExt cx="1502" cy="343"/>
          </a:xfrm>
        </p:grpSpPr>
        <p:graphicFrame>
          <p:nvGraphicFramePr>
            <p:cNvPr id="82957" name="Object 44"/>
            <p:cNvGraphicFramePr>
              <a:graphicFrameLocks noChangeAspect="1"/>
            </p:cNvGraphicFramePr>
            <p:nvPr/>
          </p:nvGraphicFramePr>
          <p:xfrm>
            <a:off x="3883" y="3548"/>
            <a:ext cx="561" cy="3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2683" name="公式" r:id="rId12" imgW="418918" imgH="241195" progId="Equation.3">
                    <p:embed/>
                  </p:oleObj>
                </mc:Choice>
                <mc:Fallback>
                  <p:oleObj name="公式" r:id="rId12" imgW="418918" imgH="24119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3" y="3548"/>
                          <a:ext cx="561" cy="3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958" name="Rectangle 45"/>
            <p:cNvSpPr>
              <a:spLocks noChangeArrowheads="1"/>
            </p:cNvSpPr>
            <p:nvPr/>
          </p:nvSpPr>
          <p:spPr bwMode="auto">
            <a:xfrm>
              <a:off x="4406" y="3607"/>
              <a:ext cx="979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r>
                <a:rPr lang="zh-CN" altLang="en-US" sz="2000" baseline="0" dirty="0">
                  <a:solidFill>
                    <a:srgbClr val="000000"/>
                  </a:solidFill>
                  <a:latin typeface="Times New Roman" pitchFamily="18" charset="0"/>
                </a:rPr>
                <a:t>两分法特例</a:t>
              </a:r>
            </a:p>
          </p:txBody>
        </p:sp>
      </p:grpSp>
      <p:sp>
        <p:nvSpPr>
          <p:cNvPr id="2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64562" y="6309320"/>
            <a:ext cx="579438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FE4A060-E7E6-4CE4-812B-AA64927C127D}" type="slidenum">
              <a:rPr lang="en-US" altLang="zh-CN" sz="2800" smtClean="0">
                <a:solidFill>
                  <a:schemeClr val="tx1"/>
                </a:solidFill>
              </a:rPr>
              <a:pPr>
                <a:defRPr/>
              </a:pPr>
              <a:t>18</a:t>
            </a:fld>
            <a:endParaRPr lang="en-US" altLang="zh-CN" sz="2800" dirty="0">
              <a:solidFill>
                <a:schemeClr val="tx1"/>
              </a:solidFill>
            </a:endParaRPr>
          </a:p>
        </p:txBody>
      </p:sp>
      <p:sp>
        <p:nvSpPr>
          <p:cNvPr id="21" name="标题 1"/>
          <p:cNvSpPr txBox="1">
            <a:spLocks noChangeArrowheads="1"/>
          </p:cNvSpPr>
          <p:nvPr/>
        </p:nvSpPr>
        <p:spPr>
          <a:xfrm>
            <a:off x="685800" y="609600"/>
            <a:ext cx="7702550" cy="94615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kern="0" dirty="0"/>
              <a:t>3.2 </a:t>
            </a:r>
            <a:r>
              <a:rPr lang="zh-CN" altLang="en-US" kern="0" dirty="0"/>
              <a:t>线性判别函数</a:t>
            </a:r>
          </a:p>
        </p:txBody>
      </p:sp>
      <p:sp>
        <p:nvSpPr>
          <p:cNvPr id="23" name="内容占位符 2"/>
          <p:cNvSpPr txBox="1">
            <a:spLocks/>
          </p:cNvSpPr>
          <p:nvPr/>
        </p:nvSpPr>
        <p:spPr>
          <a:xfrm>
            <a:off x="251520" y="1464568"/>
            <a:ext cx="4791968" cy="576064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/>
              <a:t>3.2.2 </a:t>
            </a:r>
            <a:r>
              <a:rPr lang="zh-CN" altLang="en-US" sz="2400" kern="0" dirty="0"/>
              <a:t>分类方法</a:t>
            </a:r>
            <a:endParaRPr lang="en-US" altLang="zh-CN" sz="2400" kern="0" dirty="0"/>
          </a:p>
        </p:txBody>
      </p:sp>
    </p:spTree>
    <p:extLst>
      <p:ext uri="{BB962C8B-B14F-4D97-AF65-F5344CB8AC3E}">
        <p14:creationId xmlns:p14="http://schemas.microsoft.com/office/powerpoint/2010/main" val="19958711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9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9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9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9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9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42" grpId="0"/>
      <p:bldP spid="12904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20"/>
          <p:cNvSpPr>
            <a:spLocks noChangeArrowheads="1"/>
          </p:cNvSpPr>
          <p:nvPr/>
        </p:nvSpPr>
        <p:spPr bwMode="auto">
          <a:xfrm>
            <a:off x="388611" y="2060848"/>
            <a:ext cx="8159750" cy="418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baseline="0" dirty="0">
                <a:solidFill>
                  <a:srgbClr val="000000"/>
                </a:solidFill>
                <a:latin typeface="Times New Roman" pitchFamily="18" charset="0"/>
              </a:rPr>
              <a:t>        </a:t>
            </a:r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用线性判别函数将属于</a:t>
            </a:r>
            <a:r>
              <a:rPr lang="el-GR" altLang="zh-CN" sz="2000" i="1" baseline="0" dirty="0">
                <a:solidFill>
                  <a:srgbClr val="000000"/>
                </a:solidFill>
                <a:latin typeface="Times New Roman" pitchFamily="18" charset="0"/>
              </a:rPr>
              <a:t>ω</a:t>
            </a:r>
            <a:r>
              <a:rPr lang="el-GR" altLang="zh-CN" sz="2000" i="1" baseline="-25000" dirty="0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类的模式与其余不属于</a:t>
            </a:r>
            <a:r>
              <a:rPr lang="el-GR" altLang="zh-CN" sz="2000" i="1" baseline="0" dirty="0">
                <a:solidFill>
                  <a:srgbClr val="000000"/>
                </a:solidFill>
                <a:latin typeface="Times New Roman" pitchFamily="18" charset="0"/>
              </a:rPr>
              <a:t>ω</a:t>
            </a:r>
            <a:r>
              <a:rPr lang="el-GR" altLang="zh-CN" sz="2000" i="1" baseline="-25000" dirty="0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类的模式分开。</a:t>
            </a:r>
          </a:p>
        </p:txBody>
      </p:sp>
      <p:grpSp>
        <p:nvGrpSpPr>
          <p:cNvPr id="130095" name="Group 47"/>
          <p:cNvGrpSpPr>
            <a:grpSpLocks/>
          </p:cNvGrpSpPr>
          <p:nvPr/>
        </p:nvGrpSpPr>
        <p:grpSpPr bwMode="auto">
          <a:xfrm>
            <a:off x="556886" y="4902200"/>
            <a:ext cx="7888288" cy="1393825"/>
            <a:chOff x="576" y="1978"/>
            <a:chExt cx="4969" cy="878"/>
          </a:xfrm>
        </p:grpSpPr>
        <p:sp>
          <p:nvSpPr>
            <p:cNvPr id="83977" name="AutoShape 39"/>
            <p:cNvSpPr>
              <a:spLocks noChangeArrowheads="1"/>
            </p:cNvSpPr>
            <p:nvPr/>
          </p:nvSpPr>
          <p:spPr bwMode="auto">
            <a:xfrm>
              <a:off x="966" y="1978"/>
              <a:ext cx="4579" cy="878"/>
            </a:xfrm>
            <a:prstGeom prst="bevel">
              <a:avLst>
                <a:gd name="adj" fmla="val 12500"/>
              </a:avLst>
            </a:prstGeom>
            <a:solidFill>
              <a:srgbClr val="FFC67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lnSpc>
                  <a:spcPct val="125000"/>
                </a:lnSpc>
              </a:pPr>
              <a:endParaRPr lang="zh-CN" altLang="en-US" sz="2400" baseline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83978" name="Text Box 37"/>
            <p:cNvSpPr txBox="1">
              <a:spLocks noChangeArrowheads="1"/>
            </p:cNvSpPr>
            <p:nvPr/>
          </p:nvSpPr>
          <p:spPr bwMode="auto">
            <a:xfrm>
              <a:off x="576" y="2092"/>
              <a:ext cx="4928" cy="5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indent="933450" eaLnBrk="0" hangingPunct="0">
                <a:defRPr baseline="30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baseline="30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baseline="30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baseline="30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baseline="30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30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30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30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30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25000"/>
                </a:lnSpc>
              </a:pPr>
              <a:r>
                <a:rPr lang="zh-CN" altLang="en-US" sz="2000" baseline="0" dirty="0">
                  <a:solidFill>
                    <a:srgbClr val="000000"/>
                  </a:solidFill>
                  <a:latin typeface="Times New Roman" pitchFamily="18" charset="0"/>
                </a:rPr>
                <a:t>将某个待分类模式 </a:t>
              </a:r>
              <a:r>
                <a:rPr lang="en-US" altLang="zh-CN" sz="2000" b="1" i="1" baseline="0" dirty="0">
                  <a:solidFill>
                    <a:srgbClr val="000000"/>
                  </a:solidFill>
                  <a:latin typeface="Times New Roman" pitchFamily="18" charset="0"/>
                </a:rPr>
                <a:t>X </a:t>
              </a:r>
              <a:r>
                <a:rPr lang="zh-CN" altLang="en-US" sz="2000" baseline="0" dirty="0">
                  <a:solidFill>
                    <a:srgbClr val="000000"/>
                  </a:solidFill>
                  <a:latin typeface="Times New Roman" pitchFamily="18" charset="0"/>
                </a:rPr>
                <a:t>分别代入 </a:t>
              </a:r>
              <a:r>
                <a:rPr lang="en-US" altLang="zh-CN" sz="2000" i="1" baseline="0" dirty="0">
                  <a:solidFill>
                    <a:srgbClr val="000000"/>
                  </a:solidFill>
                  <a:latin typeface="Times New Roman" pitchFamily="18" charset="0"/>
                </a:rPr>
                <a:t>M </a:t>
              </a:r>
              <a:r>
                <a:rPr lang="zh-CN" altLang="en-US" sz="2000" baseline="0" dirty="0">
                  <a:solidFill>
                    <a:srgbClr val="000000"/>
                  </a:solidFill>
                  <a:latin typeface="Times New Roman" pitchFamily="18" charset="0"/>
                </a:rPr>
                <a:t>个类的</a:t>
              </a:r>
              <a:r>
                <a:rPr lang="en-US" altLang="zh-CN" sz="2000" i="1" baseline="0" dirty="0">
                  <a:solidFill>
                    <a:srgbClr val="000000"/>
                  </a:solidFill>
                  <a:latin typeface="Times New Roman" pitchFamily="18" charset="0"/>
                </a:rPr>
                <a:t>d</a:t>
              </a:r>
              <a:r>
                <a:rPr lang="en-US" altLang="zh-CN" sz="2000" i="1" baseline="-25000" dirty="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r>
                <a:rPr lang="en-US" altLang="zh-CN" sz="2000" baseline="0" dirty="0">
                  <a:solidFill>
                    <a:srgbClr val="000000"/>
                  </a:solidFill>
                  <a:latin typeface="Times New Roman" pitchFamily="18" charset="0"/>
                </a:rPr>
                <a:t>(</a:t>
              </a:r>
              <a:r>
                <a:rPr lang="en-US" altLang="zh-CN" sz="2000" b="1" i="1" baseline="0" dirty="0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r>
                <a:rPr lang="en-US" altLang="zh-CN" sz="2000" baseline="0" dirty="0">
                  <a:solidFill>
                    <a:srgbClr val="000000"/>
                  </a:solidFill>
                  <a:latin typeface="Times New Roman" pitchFamily="18" charset="0"/>
                </a:rPr>
                <a:t>)</a:t>
              </a:r>
              <a:r>
                <a:rPr lang="zh-CN" altLang="en-US" sz="2000" baseline="0" dirty="0">
                  <a:solidFill>
                    <a:srgbClr val="000000"/>
                  </a:solidFill>
                  <a:latin typeface="Times New Roman" pitchFamily="18" charset="0"/>
                </a:rPr>
                <a:t>中，</a:t>
              </a:r>
            </a:p>
            <a:p>
              <a:pPr eaLnBrk="1" hangingPunct="1">
                <a:lnSpc>
                  <a:spcPct val="125000"/>
                </a:lnSpc>
              </a:pPr>
              <a:r>
                <a:rPr lang="zh-CN" altLang="en-US" sz="2000" baseline="0" dirty="0">
                  <a:solidFill>
                    <a:srgbClr val="000000"/>
                  </a:solidFill>
                  <a:latin typeface="Times New Roman" pitchFamily="18" charset="0"/>
                </a:rPr>
                <a:t>若只有</a:t>
              </a:r>
              <a:r>
                <a:rPr lang="en-US" altLang="zh-CN" sz="2000" i="1" baseline="0" dirty="0">
                  <a:solidFill>
                    <a:srgbClr val="000000"/>
                  </a:solidFill>
                  <a:latin typeface="Times New Roman" pitchFamily="18" charset="0"/>
                </a:rPr>
                <a:t>d</a:t>
              </a:r>
              <a:r>
                <a:rPr lang="en-US" altLang="zh-CN" sz="2000" i="1" baseline="-25000" dirty="0">
                  <a:solidFill>
                    <a:srgbClr val="000000"/>
                  </a:solidFill>
                  <a:latin typeface="Times New Roman" pitchFamily="18" charset="0"/>
                </a:rPr>
                <a:t>i</a:t>
              </a:r>
              <a:r>
                <a:rPr lang="en-US" altLang="zh-CN" sz="2000" baseline="0" dirty="0">
                  <a:solidFill>
                    <a:srgbClr val="000000"/>
                  </a:solidFill>
                  <a:latin typeface="Times New Roman" pitchFamily="18" charset="0"/>
                </a:rPr>
                <a:t>(</a:t>
              </a:r>
              <a:r>
                <a:rPr lang="en-US" altLang="zh-CN" sz="2000" b="1" i="1" baseline="0" dirty="0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r>
                <a:rPr lang="en-US" altLang="zh-CN" sz="2000" baseline="0" dirty="0">
                  <a:solidFill>
                    <a:srgbClr val="000000"/>
                  </a:solidFill>
                  <a:latin typeface="Times New Roman" pitchFamily="18" charset="0"/>
                </a:rPr>
                <a:t>)&gt;0</a:t>
              </a:r>
              <a:r>
                <a:rPr lang="zh-CN" altLang="en-US" sz="2000" baseline="0" dirty="0">
                  <a:solidFill>
                    <a:srgbClr val="000000"/>
                  </a:solidFill>
                  <a:latin typeface="Times New Roman" pitchFamily="18" charset="0"/>
                </a:rPr>
                <a:t>，其他</a:t>
              </a:r>
              <a:r>
                <a:rPr lang="en-US" altLang="zh-CN" sz="2000" i="1" baseline="0" dirty="0">
                  <a:solidFill>
                    <a:srgbClr val="000000"/>
                  </a:solidFill>
                  <a:latin typeface="Times New Roman" pitchFamily="18" charset="0"/>
                </a:rPr>
                <a:t>d</a:t>
              </a:r>
              <a:r>
                <a:rPr lang="en-US" altLang="zh-CN" sz="2000" baseline="0" dirty="0">
                  <a:solidFill>
                    <a:srgbClr val="000000"/>
                  </a:solidFill>
                  <a:latin typeface="Times New Roman" pitchFamily="18" charset="0"/>
                </a:rPr>
                <a:t>(</a:t>
              </a:r>
              <a:r>
                <a:rPr lang="en-US" altLang="zh-CN" sz="2000" b="1" i="1" baseline="0" dirty="0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r>
                <a:rPr lang="en-US" altLang="zh-CN" sz="2000" baseline="0" dirty="0">
                  <a:solidFill>
                    <a:srgbClr val="000000"/>
                  </a:solidFill>
                  <a:latin typeface="Times New Roman" pitchFamily="18" charset="0"/>
                </a:rPr>
                <a:t>)</a:t>
              </a:r>
              <a:r>
                <a:rPr lang="zh-CN" altLang="en-US" sz="2000" baseline="0" dirty="0">
                  <a:solidFill>
                    <a:srgbClr val="000000"/>
                  </a:solidFill>
                  <a:latin typeface="Times New Roman" pitchFamily="18" charset="0"/>
                </a:rPr>
                <a:t>均</a:t>
              </a:r>
              <a:r>
                <a:rPr lang="en-US" altLang="zh-CN" sz="2000" baseline="0" dirty="0">
                  <a:solidFill>
                    <a:srgbClr val="000000"/>
                  </a:solidFill>
                  <a:latin typeface="Times New Roman" pitchFamily="18" charset="0"/>
                </a:rPr>
                <a:t>&lt;0</a:t>
              </a:r>
              <a:r>
                <a:rPr lang="zh-CN" altLang="en-US" sz="2000" baseline="0" dirty="0">
                  <a:solidFill>
                    <a:srgbClr val="000000"/>
                  </a:solidFill>
                  <a:latin typeface="Times New Roman" pitchFamily="18" charset="0"/>
                </a:rPr>
                <a:t>，则判为</a:t>
              </a:r>
              <a:r>
                <a:rPr lang="el-GR" altLang="zh-CN" sz="2000" i="1" baseline="0" dirty="0">
                  <a:solidFill>
                    <a:srgbClr val="000000"/>
                  </a:solidFill>
                  <a:latin typeface="Times New Roman" pitchFamily="18" charset="0"/>
                </a:rPr>
                <a:t>ω</a:t>
              </a:r>
              <a:r>
                <a:rPr lang="el-GR" altLang="zh-CN" sz="2000" i="1" baseline="-25000" dirty="0">
                  <a:solidFill>
                    <a:srgbClr val="000000"/>
                  </a:solidFill>
                  <a:latin typeface="Times New Roman" pitchFamily="18" charset="0"/>
                </a:rPr>
                <a:t>i</a:t>
              </a:r>
              <a:r>
                <a:rPr lang="zh-CN" altLang="el-GR" sz="2000" baseline="0" dirty="0">
                  <a:solidFill>
                    <a:srgbClr val="000000"/>
                  </a:solidFill>
                  <a:latin typeface="Times New Roman" pitchFamily="18" charset="0"/>
                </a:rPr>
                <a:t>类。</a:t>
              </a:r>
            </a:p>
          </p:txBody>
        </p:sp>
      </p:grpSp>
      <p:sp>
        <p:nvSpPr>
          <p:cNvPr id="130086" name="AutoShape 38"/>
          <p:cNvSpPr>
            <a:spLocks noChangeArrowheads="1"/>
          </p:cNvSpPr>
          <p:nvPr/>
        </p:nvSpPr>
        <p:spPr bwMode="auto">
          <a:xfrm>
            <a:off x="827584" y="3534278"/>
            <a:ext cx="2847975" cy="874712"/>
          </a:xfrm>
          <a:prstGeom prst="cloudCallout">
            <a:avLst>
              <a:gd name="adj1" fmla="val 34949"/>
              <a:gd name="adj2" fmla="val 99000"/>
            </a:avLst>
          </a:prstGeom>
          <a:solidFill>
            <a:srgbClr val="CC99FF"/>
          </a:solidFill>
          <a:ln w="9525">
            <a:solidFill>
              <a:srgbClr val="66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/>
          <a:p>
            <a:pPr>
              <a:lnSpc>
                <a:spcPct val="125000"/>
              </a:lnSpc>
            </a:pPr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识别分类时：</a:t>
            </a:r>
          </a:p>
        </p:txBody>
      </p:sp>
      <p:graphicFrame>
        <p:nvGraphicFramePr>
          <p:cNvPr id="83974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3188212"/>
              </p:ext>
            </p:extLst>
          </p:nvPr>
        </p:nvGraphicFramePr>
        <p:xfrm>
          <a:off x="2387104" y="2636912"/>
          <a:ext cx="4749204" cy="7534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005" name="公式" r:id="rId4" imgW="2984500" imgH="482600" progId="Equation.3">
                  <p:embed/>
                </p:oleObj>
              </mc:Choice>
              <mc:Fallback>
                <p:oleObj name="公式" r:id="rId4" imgW="29845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7104" y="2636912"/>
                        <a:ext cx="4749204" cy="7534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2440" y="630932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FE4A060-E7E6-4CE4-812B-AA64927C127D}" type="slidenum">
              <a:rPr lang="en-US" altLang="zh-CN" sz="2800" smtClean="0">
                <a:solidFill>
                  <a:schemeClr val="tx1"/>
                </a:solidFill>
              </a:rPr>
              <a:pPr>
                <a:defRPr/>
              </a:pPr>
              <a:t>19</a:t>
            </a:fld>
            <a:endParaRPr lang="en-US" altLang="zh-CN" sz="2800" dirty="0">
              <a:solidFill>
                <a:schemeClr val="tx1"/>
              </a:solidFill>
            </a:endParaRPr>
          </a:p>
        </p:txBody>
      </p:sp>
      <p:sp>
        <p:nvSpPr>
          <p:cNvPr id="14" name="标题 1"/>
          <p:cNvSpPr txBox="1">
            <a:spLocks noChangeArrowheads="1"/>
          </p:cNvSpPr>
          <p:nvPr/>
        </p:nvSpPr>
        <p:spPr>
          <a:xfrm>
            <a:off x="685800" y="609600"/>
            <a:ext cx="7702550" cy="94615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kern="0" dirty="0"/>
              <a:t>3.2 </a:t>
            </a:r>
            <a:r>
              <a:rPr lang="zh-CN" altLang="en-US" kern="0" dirty="0"/>
              <a:t>线性判别函数</a:t>
            </a:r>
          </a:p>
        </p:txBody>
      </p:sp>
      <p:sp>
        <p:nvSpPr>
          <p:cNvPr id="16" name="内容占位符 2"/>
          <p:cNvSpPr txBox="1">
            <a:spLocks/>
          </p:cNvSpPr>
          <p:nvPr/>
        </p:nvSpPr>
        <p:spPr>
          <a:xfrm>
            <a:off x="251520" y="1464568"/>
            <a:ext cx="6120680" cy="576064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/>
              <a:t>3.2.2 </a:t>
            </a:r>
            <a:r>
              <a:rPr lang="zh-CN" altLang="en-US" sz="2400" kern="0" dirty="0"/>
              <a:t>分类方法</a:t>
            </a:r>
            <a:r>
              <a:rPr lang="en-US" altLang="zh-CN" sz="2400" kern="0" dirty="0"/>
              <a:t>1</a:t>
            </a:r>
            <a:r>
              <a:rPr lang="zh-CN" altLang="en-US" sz="2400" kern="0" dirty="0"/>
              <a:t>：           两分法基本做法</a:t>
            </a:r>
            <a:endParaRPr lang="en-US" altLang="zh-CN" sz="2400" kern="0" dirty="0"/>
          </a:p>
        </p:txBody>
      </p:sp>
      <p:graphicFrame>
        <p:nvGraphicFramePr>
          <p:cNvPr id="1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3195911"/>
              </p:ext>
            </p:extLst>
          </p:nvPr>
        </p:nvGraphicFramePr>
        <p:xfrm>
          <a:off x="2987824" y="1464568"/>
          <a:ext cx="908050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006" name="公式" r:id="rId6" imgW="393529" imgH="228501" progId="Equation.3">
                  <p:embed/>
                </p:oleObj>
              </mc:Choice>
              <mc:Fallback>
                <p:oleObj name="公式" r:id="rId6" imgW="393529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824" y="1464568"/>
                        <a:ext cx="908050" cy="515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691981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0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0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8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0" y="0"/>
            <a:ext cx="0" cy="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endParaRPr lang="en-US" altLang="zh-CN" sz="2800">
              <a:latin typeface="Tahoma" pitchFamily="34" charset="0"/>
            </a:endParaRPr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第二章回顾</a:t>
            </a:r>
            <a:endParaRPr lang="zh-CN" altLang="zh-CN" dirty="0"/>
          </a:p>
        </p:txBody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3896072"/>
          </a:xfrm>
        </p:spPr>
        <p:txBody>
          <a:bodyPr/>
          <a:lstStyle/>
          <a:p>
            <a:pPr eaLnBrk="1" hangingPunct="1"/>
            <a:r>
              <a:rPr lang="en-US" altLang="zh-CN" sz="2400" dirty="0"/>
              <a:t>2.1 </a:t>
            </a:r>
            <a:r>
              <a:rPr lang="zh-CN" altLang="en-US" sz="2400" dirty="0"/>
              <a:t>距离聚类的概念</a:t>
            </a:r>
            <a:endParaRPr lang="en-US" altLang="zh-CN" sz="2000" dirty="0"/>
          </a:p>
          <a:p>
            <a:pPr lvl="1" eaLnBrk="1" hangingPunct="1"/>
            <a:r>
              <a:rPr lang="zh-CN" altLang="en-US" sz="2000" dirty="0"/>
              <a:t>理解为什么使用距离进行聚类</a:t>
            </a:r>
            <a:endParaRPr lang="en-US" altLang="zh-CN" sz="2000" dirty="0"/>
          </a:p>
          <a:p>
            <a:pPr lvl="1" eaLnBrk="1" hangingPunct="1"/>
            <a:r>
              <a:rPr lang="zh-CN" altLang="en-US" sz="2000" dirty="0"/>
              <a:t>能从给定的例子中找出可用于分类的距离</a:t>
            </a:r>
            <a:endParaRPr lang="en-US" altLang="zh-CN" sz="2000" dirty="0"/>
          </a:p>
          <a:p>
            <a:r>
              <a:rPr lang="en-US" altLang="zh-CN" sz="2400" dirty="0"/>
              <a:t>2.2</a:t>
            </a:r>
            <a:r>
              <a:rPr lang="zh-CN" altLang="en-US" sz="2400" dirty="0"/>
              <a:t> 相似性测度和聚类准测</a:t>
            </a:r>
            <a:endParaRPr lang="en-US" altLang="zh-CN" sz="2000" dirty="0"/>
          </a:p>
          <a:p>
            <a:pPr lvl="1"/>
            <a:r>
              <a:rPr lang="zh-CN" altLang="en-US" sz="2000" dirty="0"/>
              <a:t>会使用各种距离公式计算样本间的距离</a:t>
            </a:r>
            <a:endParaRPr lang="en-US" altLang="zh-CN" sz="2000" dirty="0"/>
          </a:p>
          <a:p>
            <a:pPr lvl="1"/>
            <a:r>
              <a:rPr lang="zh-CN" altLang="en-US" sz="2000" dirty="0"/>
              <a:t>理解聚类准则要解决的问题</a:t>
            </a:r>
            <a:endParaRPr lang="en-US" altLang="zh-CN" sz="2000" dirty="0"/>
          </a:p>
          <a:p>
            <a:pPr lvl="1"/>
            <a:r>
              <a:rPr lang="zh-CN" altLang="en-US" sz="2000" dirty="0"/>
              <a:t>会根据实际应用确定合适的阈值和聚类准则函数</a:t>
            </a:r>
            <a:endParaRPr lang="en-US" altLang="zh-CN" sz="2000" dirty="0"/>
          </a:p>
          <a:p>
            <a:pPr eaLnBrk="1" hangingPunct="1"/>
            <a:r>
              <a:rPr lang="en-US" altLang="zh-CN" sz="2400" dirty="0"/>
              <a:t>2.3 </a:t>
            </a:r>
            <a:r>
              <a:rPr lang="zh-CN" altLang="en-US" sz="2400" dirty="0"/>
              <a:t>基于距离阈值的聚类算法</a:t>
            </a:r>
            <a:endParaRPr lang="en-US" altLang="zh-CN" sz="2400" dirty="0"/>
          </a:p>
          <a:p>
            <a:pPr lvl="1" eaLnBrk="1" hangingPunct="1"/>
            <a:r>
              <a:rPr lang="zh-CN" altLang="en-US" sz="2000" dirty="0"/>
              <a:t>会使用近邻聚类法进行聚类</a:t>
            </a:r>
            <a:endParaRPr lang="en-US" altLang="zh-CN" sz="2000" dirty="0"/>
          </a:p>
          <a:p>
            <a:pPr lvl="1"/>
            <a:r>
              <a:rPr lang="zh-CN" altLang="en-US" sz="2000" dirty="0"/>
              <a:t>会使用最大最小距离算法进行聚类</a:t>
            </a:r>
            <a:endParaRPr lang="en-US" altLang="zh-CN" sz="2000" dirty="0"/>
          </a:p>
        </p:txBody>
      </p:sp>
      <p:sp>
        <p:nvSpPr>
          <p:cNvPr id="51205" name="矩形 1"/>
          <p:cNvSpPr>
            <a:spLocks noChangeArrowheads="1"/>
          </p:cNvSpPr>
          <p:nvPr/>
        </p:nvSpPr>
        <p:spPr bwMode="auto">
          <a:xfrm>
            <a:off x="8760787" y="6334124"/>
            <a:ext cx="3635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2DFAF86-25B7-4530-8EC2-381E2FE2E14E}" type="slidenum">
              <a:rPr lang="en-US" altLang="zh-CN" sz="2800"/>
              <a:pPr eaLnBrk="1" hangingPunct="1">
                <a:spcBef>
                  <a:spcPct val="0"/>
                </a:spcBef>
                <a:buFontTx/>
                <a:buNone/>
              </a:pPr>
              <a:t>2</a:t>
            </a:fld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5078321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6" name="Rectangle 662"/>
          <p:cNvSpPr>
            <a:spLocks noChangeArrowheads="1"/>
          </p:cNvSpPr>
          <p:nvPr/>
        </p:nvSpPr>
        <p:spPr bwMode="auto">
          <a:xfrm>
            <a:off x="5630348" y="2021489"/>
            <a:ext cx="3334140" cy="192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000" baseline="0" dirty="0">
                <a:solidFill>
                  <a:srgbClr val="FF0000"/>
                </a:solidFill>
                <a:latin typeface="Times New Roman" pitchFamily="18" charset="0"/>
              </a:rPr>
              <a:t>失效区域：</a:t>
            </a:r>
            <a:r>
              <a:rPr lang="zh-CN" altLang="en-US" sz="2000" kern="0" dirty="0">
                <a:latin typeface="+mn-lt"/>
                <a:ea typeface="+mn-ea"/>
              </a:rPr>
              <a:t>对某一模式区，</a:t>
            </a:r>
            <a:r>
              <a:rPr lang="en-US" altLang="zh-CN" sz="2000" kern="0" dirty="0">
                <a:latin typeface="+mn-lt"/>
                <a:ea typeface="+mn-ea"/>
              </a:rPr>
              <a:t>d</a:t>
            </a:r>
            <a:r>
              <a:rPr lang="en-US" altLang="zh-CN" sz="2000" kern="0" baseline="-25000" dirty="0">
                <a:latin typeface="+mn-lt"/>
                <a:ea typeface="+mn-ea"/>
              </a:rPr>
              <a:t>i</a:t>
            </a:r>
            <a:r>
              <a:rPr lang="en-US" altLang="zh-CN" sz="2000" kern="0" dirty="0">
                <a:latin typeface="+mn-lt"/>
                <a:ea typeface="+mn-ea"/>
              </a:rPr>
              <a:t>(X)&gt;0</a:t>
            </a:r>
            <a:r>
              <a:rPr lang="zh-CN" altLang="en-US" sz="2000" kern="0" dirty="0">
                <a:latin typeface="+mn-lt"/>
                <a:ea typeface="+mn-ea"/>
              </a:rPr>
              <a:t>的条件超过一个，或全部的</a:t>
            </a:r>
            <a:r>
              <a:rPr lang="en-US" altLang="zh-CN" sz="2000" kern="0" dirty="0">
                <a:latin typeface="+mn-lt"/>
                <a:ea typeface="+mn-ea"/>
              </a:rPr>
              <a:t>d</a:t>
            </a:r>
            <a:r>
              <a:rPr lang="en-US" altLang="zh-CN" sz="2000" kern="0" baseline="-25000" dirty="0">
                <a:latin typeface="+mn-lt"/>
                <a:ea typeface="+mn-ea"/>
              </a:rPr>
              <a:t>i</a:t>
            </a:r>
            <a:r>
              <a:rPr lang="en-US" altLang="zh-CN" sz="2000" kern="0" dirty="0">
                <a:latin typeface="+mn-lt"/>
                <a:ea typeface="+mn-ea"/>
              </a:rPr>
              <a:t>(X)&lt;0 </a:t>
            </a:r>
            <a:r>
              <a:rPr lang="zh-CN" altLang="en-US" sz="2000" kern="0" dirty="0">
                <a:latin typeface="+mn-lt"/>
                <a:ea typeface="+mn-ea"/>
              </a:rPr>
              <a:t>，分类失效。相当于不确定区</a:t>
            </a:r>
            <a:r>
              <a:rPr lang="en-US" altLang="zh-CN" sz="2000" kern="0" dirty="0">
                <a:latin typeface="+mn-lt"/>
                <a:ea typeface="+mn-ea"/>
              </a:rPr>
              <a:t>(indefinite</a:t>
            </a:r>
          </a:p>
          <a:p>
            <a:pPr>
              <a:lnSpc>
                <a:spcPct val="125000"/>
              </a:lnSpc>
            </a:pPr>
            <a:r>
              <a:rPr lang="en-US" altLang="zh-CN" sz="2000" kern="0" dirty="0">
                <a:latin typeface="+mn-lt"/>
                <a:ea typeface="+mn-ea"/>
              </a:rPr>
              <a:t>region </a:t>
            </a:r>
            <a:r>
              <a:rPr lang="zh-CN" altLang="en-US" sz="2000" kern="0" dirty="0">
                <a:latin typeface="+mn-lt"/>
                <a:ea typeface="+mn-ea"/>
              </a:rPr>
              <a:t>，</a:t>
            </a:r>
            <a:r>
              <a:rPr lang="en-US" altLang="zh-CN" sz="2000" kern="0" dirty="0">
                <a:latin typeface="+mn-lt"/>
                <a:ea typeface="+mn-ea"/>
              </a:rPr>
              <a:t>IR)</a:t>
            </a:r>
            <a:r>
              <a:rPr lang="zh-CN" altLang="en-US" sz="2000" kern="0" dirty="0">
                <a:latin typeface="+mn-lt"/>
                <a:ea typeface="+mn-ea"/>
              </a:rPr>
              <a:t>。</a:t>
            </a:r>
          </a:p>
        </p:txBody>
      </p:sp>
      <p:sp>
        <p:nvSpPr>
          <p:cNvPr id="19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2440" y="630932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FE4A060-E7E6-4CE4-812B-AA64927C127D}" type="slidenum">
              <a:rPr lang="en-US" altLang="zh-CN" sz="2800" smtClean="0">
                <a:solidFill>
                  <a:schemeClr val="tx1"/>
                </a:solidFill>
              </a:rPr>
              <a:pPr>
                <a:defRPr/>
              </a:pPr>
              <a:t>20</a:t>
            </a:fld>
            <a:endParaRPr lang="en-US" altLang="zh-CN" sz="2800" dirty="0">
              <a:solidFill>
                <a:schemeClr val="tx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" y="2021489"/>
            <a:ext cx="5628117" cy="4221088"/>
          </a:xfrm>
          <a:prstGeom prst="rect">
            <a:avLst/>
          </a:prstGeom>
        </p:spPr>
      </p:pic>
      <p:sp>
        <p:nvSpPr>
          <p:cNvPr id="200" name="标题 1"/>
          <p:cNvSpPr txBox="1">
            <a:spLocks noChangeArrowheads="1"/>
          </p:cNvSpPr>
          <p:nvPr/>
        </p:nvSpPr>
        <p:spPr>
          <a:xfrm>
            <a:off x="685800" y="609600"/>
            <a:ext cx="7702550" cy="94615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kern="0" dirty="0"/>
              <a:t>3.2 </a:t>
            </a:r>
            <a:r>
              <a:rPr lang="zh-CN" altLang="en-US" kern="0" dirty="0"/>
              <a:t>线性判别函数</a:t>
            </a:r>
          </a:p>
        </p:txBody>
      </p:sp>
      <p:sp>
        <p:nvSpPr>
          <p:cNvPr id="201" name="内容占位符 2"/>
          <p:cNvSpPr txBox="1">
            <a:spLocks/>
          </p:cNvSpPr>
          <p:nvPr/>
        </p:nvSpPr>
        <p:spPr>
          <a:xfrm>
            <a:off x="251520" y="1464568"/>
            <a:ext cx="6192688" cy="576064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/>
              <a:t>3.2.2 </a:t>
            </a:r>
            <a:r>
              <a:rPr lang="zh-CN" altLang="en-US" sz="2400" kern="0" dirty="0"/>
              <a:t>分类方法</a:t>
            </a:r>
            <a:r>
              <a:rPr lang="en-US" altLang="zh-CN" sz="2400" kern="0" dirty="0"/>
              <a:t>1</a:t>
            </a:r>
            <a:r>
              <a:rPr lang="zh-CN" altLang="en-US" sz="2400" kern="0" dirty="0"/>
              <a:t>：           两分法示意图</a:t>
            </a:r>
            <a:endParaRPr lang="en-US" altLang="zh-CN" sz="2400" kern="0" dirty="0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8921626"/>
              </p:ext>
            </p:extLst>
          </p:nvPr>
        </p:nvGraphicFramePr>
        <p:xfrm>
          <a:off x="2987675" y="1465263"/>
          <a:ext cx="794762" cy="4515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895" name="公式" r:id="rId5" imgW="393529" imgH="228501" progId="Equation.3">
                  <p:embed/>
                </p:oleObj>
              </mc:Choice>
              <mc:Fallback>
                <p:oleObj name="公式" r:id="rId5" imgW="393529" imgH="228501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1465263"/>
                        <a:ext cx="794762" cy="4515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508104" y="4243400"/>
            <a:ext cx="313184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</a:rPr>
              <a:t>核心思想：</a:t>
            </a:r>
            <a:r>
              <a:rPr lang="zh-CN" altLang="en-US" sz="2000" dirty="0"/>
              <a:t>此</a:t>
            </a:r>
            <a:r>
              <a:rPr lang="zh-CN" altLang="en-US" sz="2000" dirty="0">
                <a:solidFill>
                  <a:srgbClr val="000000"/>
                </a:solidFill>
              </a:rPr>
              <a:t>法将 </a:t>
            </a:r>
            <a:r>
              <a:rPr lang="en-US" altLang="zh-CN" sz="2000" i="1" dirty="0">
                <a:solidFill>
                  <a:srgbClr val="000000"/>
                </a:solidFill>
              </a:rPr>
              <a:t>M </a:t>
            </a:r>
            <a:r>
              <a:rPr lang="zh-CN" altLang="en-US" sz="2000" dirty="0">
                <a:solidFill>
                  <a:srgbClr val="000000"/>
                </a:solidFill>
              </a:rPr>
              <a:t>个多类问题分成</a:t>
            </a:r>
            <a:r>
              <a:rPr lang="en-US" altLang="zh-CN" sz="2000" i="1" dirty="0">
                <a:solidFill>
                  <a:srgbClr val="000000"/>
                </a:solidFill>
              </a:rPr>
              <a:t>M</a:t>
            </a:r>
            <a:r>
              <a:rPr lang="zh-CN" altLang="en-US" sz="2000" dirty="0">
                <a:solidFill>
                  <a:srgbClr val="000000"/>
                </a:solidFill>
              </a:rPr>
              <a:t>个两类问题，识别每一类均需</a:t>
            </a:r>
            <a:r>
              <a:rPr lang="en-US" altLang="zh-CN" sz="2000" i="1" dirty="0">
                <a:solidFill>
                  <a:srgbClr val="000000"/>
                </a:solidFill>
              </a:rPr>
              <a:t>M</a:t>
            </a:r>
            <a:r>
              <a:rPr lang="zh-CN" altLang="en-US" sz="2000" dirty="0">
                <a:solidFill>
                  <a:srgbClr val="000000"/>
                </a:solidFill>
              </a:rPr>
              <a:t>个判别函数。识别出所有的</a:t>
            </a:r>
            <a:r>
              <a:rPr lang="en-US" altLang="zh-CN" sz="2000" i="1" dirty="0">
                <a:solidFill>
                  <a:srgbClr val="000000"/>
                </a:solidFill>
              </a:rPr>
              <a:t>M</a:t>
            </a:r>
            <a:r>
              <a:rPr lang="zh-CN" altLang="en-US" sz="2000" dirty="0">
                <a:solidFill>
                  <a:srgbClr val="000000"/>
                </a:solidFill>
              </a:rPr>
              <a:t>类仍是这</a:t>
            </a:r>
            <a:r>
              <a:rPr lang="en-US" altLang="zh-CN" sz="2000" i="1" dirty="0">
                <a:solidFill>
                  <a:srgbClr val="000000"/>
                </a:solidFill>
              </a:rPr>
              <a:t>M</a:t>
            </a:r>
            <a:r>
              <a:rPr lang="zh-CN" altLang="en-US" sz="2000" dirty="0">
                <a:solidFill>
                  <a:srgbClr val="000000"/>
                </a:solidFill>
              </a:rPr>
              <a:t>个函数。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934536315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8"/>
          <p:cNvSpPr>
            <a:spLocks noChangeArrowheads="1"/>
          </p:cNvSpPr>
          <p:nvPr/>
        </p:nvSpPr>
        <p:spPr bwMode="auto">
          <a:xfrm>
            <a:off x="381337" y="1592233"/>
            <a:ext cx="482343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indent="266700"/>
            <a:r>
              <a:rPr lang="zh-CN" altLang="en-US" sz="2000" dirty="0">
                <a:solidFill>
                  <a:srgbClr val="000000"/>
                </a:solidFill>
              </a:rPr>
              <a:t>例</a:t>
            </a:r>
            <a:r>
              <a:rPr lang="en-US" altLang="zh-CN" sz="2000" dirty="0">
                <a:solidFill>
                  <a:srgbClr val="000000"/>
                </a:solidFill>
              </a:rPr>
              <a:t>3.1  </a:t>
            </a:r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设有一个三类问题，其判别式为：</a:t>
            </a:r>
          </a:p>
        </p:txBody>
      </p:sp>
      <p:graphicFrame>
        <p:nvGraphicFramePr>
          <p:cNvPr id="8601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3136440"/>
              </p:ext>
            </p:extLst>
          </p:nvPr>
        </p:nvGraphicFramePr>
        <p:xfrm>
          <a:off x="631697" y="2060848"/>
          <a:ext cx="2439987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270" name="公式" r:id="rId3" imgW="1294838" imgH="215806" progId="Equation.3">
                  <p:embed/>
                </p:oleObj>
              </mc:Choice>
              <mc:Fallback>
                <p:oleObj name="公式" r:id="rId3" imgW="1294838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697" y="2060848"/>
                        <a:ext cx="2439987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2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415431"/>
              </p:ext>
            </p:extLst>
          </p:nvPr>
        </p:nvGraphicFramePr>
        <p:xfrm>
          <a:off x="3382417" y="2060848"/>
          <a:ext cx="2255837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271" name="公式" r:id="rId5" imgW="1193800" imgH="215900" progId="Equation.3">
                  <p:embed/>
                </p:oleObj>
              </mc:Choice>
              <mc:Fallback>
                <p:oleObj name="公式" r:id="rId5" imgW="11938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2417" y="2060848"/>
                        <a:ext cx="2255837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2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5211946"/>
              </p:ext>
            </p:extLst>
          </p:nvPr>
        </p:nvGraphicFramePr>
        <p:xfrm>
          <a:off x="6084168" y="2060848"/>
          <a:ext cx="187007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272" name="公式" r:id="rId7" imgW="990600" imgH="228600" progId="Equation.3">
                  <p:embed/>
                </p:oleObj>
              </mc:Choice>
              <mc:Fallback>
                <p:oleObj name="公式" r:id="rId7" imgW="9906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4168" y="2060848"/>
                        <a:ext cx="187007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22" name="Rectangle 11"/>
          <p:cNvSpPr>
            <a:spLocks noChangeArrowheads="1"/>
          </p:cNvSpPr>
          <p:nvPr/>
        </p:nvSpPr>
        <p:spPr bwMode="auto">
          <a:xfrm>
            <a:off x="381337" y="2636912"/>
            <a:ext cx="8229600" cy="345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现有一模式，</a:t>
            </a:r>
            <a:r>
              <a:rPr lang="en-US" altLang="zh-CN" sz="2000" b="1" i="1" baseline="0" dirty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US" altLang="zh-CN" sz="2000" baseline="0" dirty="0">
                <a:solidFill>
                  <a:srgbClr val="000000"/>
                </a:solidFill>
                <a:latin typeface="Times New Roman" pitchFamily="18" charset="0"/>
              </a:rPr>
              <a:t>=[7,5]</a:t>
            </a:r>
            <a:r>
              <a:rPr lang="en-US" altLang="zh-CN" sz="2000" baseline="30000" dirty="0">
                <a:solidFill>
                  <a:srgbClr val="000000"/>
                </a:solidFill>
                <a:latin typeface="Times New Roman" pitchFamily="18" charset="0"/>
              </a:rPr>
              <a:t>T</a:t>
            </a:r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，试判定其别类？并画出三类模式的分布区域。</a:t>
            </a:r>
          </a:p>
        </p:txBody>
      </p:sp>
      <p:graphicFrame>
        <p:nvGraphicFramePr>
          <p:cNvPr id="135184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4582780"/>
              </p:ext>
            </p:extLst>
          </p:nvPr>
        </p:nvGraphicFramePr>
        <p:xfrm>
          <a:off x="752062" y="3573016"/>
          <a:ext cx="2922588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273" name="公式" r:id="rId9" imgW="1651000" imgH="215900" progId="Equation.3">
                  <p:embed/>
                </p:oleObj>
              </mc:Choice>
              <mc:Fallback>
                <p:oleObj name="公式" r:id="rId9" imgW="16510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062" y="3573016"/>
                        <a:ext cx="2922588" cy="42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183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6953245"/>
              </p:ext>
            </p:extLst>
          </p:nvPr>
        </p:nvGraphicFramePr>
        <p:xfrm>
          <a:off x="755576" y="4149080"/>
          <a:ext cx="2689225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274" name="公式" r:id="rId11" imgW="1523339" imgH="215806" progId="Equation.3">
                  <p:embed/>
                </p:oleObj>
              </mc:Choice>
              <mc:Fallback>
                <p:oleObj name="公式" r:id="rId11" imgW="1523339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4149080"/>
                        <a:ext cx="2689225" cy="42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182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0332707"/>
              </p:ext>
            </p:extLst>
          </p:nvPr>
        </p:nvGraphicFramePr>
        <p:xfrm>
          <a:off x="685800" y="4581128"/>
          <a:ext cx="3281363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275" name="公式" r:id="rId13" imgW="1498600" imgH="228600" progId="Equation.3">
                  <p:embed/>
                </p:oleObj>
              </mc:Choice>
              <mc:Fallback>
                <p:oleObj name="公式" r:id="rId13" imgW="14986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581128"/>
                        <a:ext cx="3281363" cy="47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5186" name="Rectangle 18"/>
          <p:cNvSpPr>
            <a:spLocks noChangeArrowheads="1"/>
          </p:cNvSpPr>
          <p:nvPr/>
        </p:nvSpPr>
        <p:spPr bwMode="auto">
          <a:xfrm>
            <a:off x="371195" y="3140968"/>
            <a:ext cx="378469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解：将</a:t>
            </a:r>
            <a:r>
              <a:rPr lang="en-US" altLang="zh-CN" sz="2000" b="1" i="1" baseline="0" dirty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US" altLang="zh-CN" sz="2000" baseline="0" dirty="0">
                <a:solidFill>
                  <a:srgbClr val="000000"/>
                </a:solidFill>
                <a:latin typeface="Times New Roman" pitchFamily="18" charset="0"/>
              </a:rPr>
              <a:t>=[7,5]</a:t>
            </a:r>
            <a:r>
              <a:rPr lang="en-US" altLang="zh-CN" sz="2000" baseline="30000" dirty="0">
                <a:solidFill>
                  <a:srgbClr val="000000"/>
                </a:solidFill>
                <a:latin typeface="Times New Roman" pitchFamily="18" charset="0"/>
              </a:rPr>
              <a:t>T</a:t>
            </a:r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代入上三式，有：</a:t>
            </a:r>
          </a:p>
        </p:txBody>
      </p:sp>
      <p:graphicFrame>
        <p:nvGraphicFramePr>
          <p:cNvPr id="135191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0376324"/>
              </p:ext>
            </p:extLst>
          </p:nvPr>
        </p:nvGraphicFramePr>
        <p:xfrm>
          <a:off x="693913" y="5085184"/>
          <a:ext cx="594995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276" name="公式" r:id="rId15" imgW="2679700" imgH="228600" progId="Equation.3">
                  <p:embed/>
                </p:oleObj>
              </mc:Choice>
              <mc:Fallback>
                <p:oleObj name="公式" r:id="rId15" imgW="26797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913" y="5085184"/>
                        <a:ext cx="5949950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2440" y="630932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FE4A060-E7E6-4CE4-812B-AA64927C127D}" type="slidenum">
              <a:rPr lang="en-US" altLang="zh-CN" sz="2800" smtClean="0">
                <a:solidFill>
                  <a:schemeClr val="tx1"/>
                </a:solidFill>
              </a:rPr>
              <a:pPr>
                <a:defRPr/>
              </a:pPr>
              <a:t>21</a:t>
            </a:fld>
            <a:endParaRPr lang="en-US" altLang="zh-CN" sz="2800" dirty="0">
              <a:solidFill>
                <a:schemeClr val="tx1"/>
              </a:solidFill>
            </a:endParaRPr>
          </a:p>
        </p:txBody>
      </p:sp>
      <p:sp>
        <p:nvSpPr>
          <p:cNvPr id="18" name="标题 1"/>
          <p:cNvSpPr txBox="1">
            <a:spLocks noChangeArrowheads="1"/>
          </p:cNvSpPr>
          <p:nvPr/>
        </p:nvSpPr>
        <p:spPr>
          <a:xfrm>
            <a:off x="685800" y="609600"/>
            <a:ext cx="7702550" cy="94615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kern="0" dirty="0"/>
              <a:t>3.2 </a:t>
            </a:r>
            <a:r>
              <a:rPr lang="zh-CN" altLang="en-US" kern="0" dirty="0"/>
              <a:t>线性判别函数</a:t>
            </a:r>
          </a:p>
        </p:txBody>
      </p:sp>
    </p:spTree>
    <p:extLst>
      <p:ext uri="{BB962C8B-B14F-4D97-AF65-F5344CB8AC3E}">
        <p14:creationId xmlns:p14="http://schemas.microsoft.com/office/powerpoint/2010/main" val="7951419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5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5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5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5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5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8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 noChangeArrowheads="1"/>
          </p:cNvSpPr>
          <p:nvPr/>
        </p:nvSpPr>
        <p:spPr>
          <a:xfrm>
            <a:off x="685800" y="609600"/>
            <a:ext cx="7702550" cy="94615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kern="0" dirty="0"/>
              <a:t>3.2 </a:t>
            </a:r>
            <a:r>
              <a:rPr lang="zh-CN" altLang="en-US" kern="0" dirty="0"/>
              <a:t>线性判别函数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251520" y="1464568"/>
            <a:ext cx="6192688" cy="576064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sz="2400" kern="0" dirty="0"/>
              <a:t>例</a:t>
            </a:r>
            <a:r>
              <a:rPr lang="en-US" altLang="zh-CN" sz="2400" kern="0" dirty="0"/>
              <a:t>3.1</a:t>
            </a:r>
            <a:r>
              <a:rPr lang="zh-CN" altLang="en-US" sz="2400" kern="0" dirty="0"/>
              <a:t> 分布区域图</a:t>
            </a:r>
            <a:endParaRPr lang="en-US" altLang="zh-CN" sz="2400" kern="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663" y="2027852"/>
            <a:ext cx="5667581" cy="425068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310233" y="2040632"/>
            <a:ext cx="267524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步骤：</a:t>
            </a:r>
            <a:endParaRPr lang="en-US" altLang="zh-CN" sz="2000" dirty="0"/>
          </a:p>
          <a:p>
            <a:r>
              <a:rPr lang="zh-CN" altLang="en-US" sz="2000" dirty="0"/>
              <a:t>（</a:t>
            </a:r>
            <a:r>
              <a:rPr lang="en-US" altLang="zh-CN" sz="2000" dirty="0"/>
              <a:t>1</a:t>
            </a:r>
            <a:r>
              <a:rPr lang="zh-CN" altLang="en-US" sz="2000" dirty="0"/>
              <a:t>）画图界面直线；</a:t>
            </a:r>
            <a:endParaRPr lang="en-US" altLang="zh-CN" sz="2000" dirty="0"/>
          </a:p>
          <a:p>
            <a:r>
              <a:rPr lang="zh-CN" altLang="en-US" sz="2000" dirty="0"/>
              <a:t>（</a:t>
            </a:r>
            <a:r>
              <a:rPr lang="en-US" altLang="zh-CN" sz="2000" dirty="0"/>
              <a:t>2</a:t>
            </a:r>
            <a:r>
              <a:rPr lang="zh-CN" altLang="en-US" sz="2000" dirty="0"/>
              <a:t>）</a:t>
            </a:r>
            <a:r>
              <a:rPr lang="zh-CN" altLang="en-US" sz="2000" dirty="0">
                <a:solidFill>
                  <a:srgbClr val="000000"/>
                </a:solidFill>
              </a:rPr>
              <a:t>判别界面正负侧：找特殊点带入；</a:t>
            </a:r>
            <a:endParaRPr lang="en-US" altLang="zh-CN" sz="2000" dirty="0">
              <a:solidFill>
                <a:srgbClr val="000000"/>
              </a:solidFill>
            </a:endParaRPr>
          </a:p>
          <a:p>
            <a:r>
              <a:rPr lang="zh-CN" altLang="en-US" sz="2000" dirty="0">
                <a:solidFill>
                  <a:srgbClr val="000000"/>
                </a:solidFill>
              </a:rPr>
              <a:t>（</a:t>
            </a:r>
            <a:r>
              <a:rPr lang="en-US" altLang="zh-CN" sz="2000" dirty="0">
                <a:solidFill>
                  <a:srgbClr val="000000"/>
                </a:solidFill>
              </a:rPr>
              <a:t>3</a:t>
            </a:r>
            <a:r>
              <a:rPr lang="zh-CN" altLang="en-US" sz="2000" dirty="0">
                <a:solidFill>
                  <a:srgbClr val="000000"/>
                </a:solidFill>
              </a:rPr>
              <a:t>）找交集。</a:t>
            </a:r>
          </a:p>
        </p:txBody>
      </p:sp>
      <p:sp>
        <p:nvSpPr>
          <p:cNvPr id="8" name="Rectangle 29"/>
          <p:cNvSpPr>
            <a:spLocks noChangeArrowheads="1"/>
          </p:cNvSpPr>
          <p:nvPr/>
        </p:nvSpPr>
        <p:spPr bwMode="auto">
          <a:xfrm>
            <a:off x="6420677" y="4293096"/>
            <a:ext cx="256480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zh-CN" altLang="en-US" sz="2000" baseline="0" dirty="0">
                <a:solidFill>
                  <a:srgbClr val="000000"/>
                </a:solidFill>
              </a:rPr>
              <a:t>三个判别界面分别为：</a:t>
            </a: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2161808"/>
              </p:ext>
            </p:extLst>
          </p:nvPr>
        </p:nvGraphicFramePr>
        <p:xfrm>
          <a:off x="6691047" y="4797152"/>
          <a:ext cx="2024063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1291" name="公式" r:id="rId4" imgW="1015559" imgH="215806" progId="Equation.3">
                  <p:embed/>
                </p:oleObj>
              </mc:Choice>
              <mc:Fallback>
                <p:oleObj name="公式" r:id="rId4" imgW="1015559" imgH="215806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1047" y="4797152"/>
                        <a:ext cx="2024063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1987651"/>
              </p:ext>
            </p:extLst>
          </p:nvPr>
        </p:nvGraphicFramePr>
        <p:xfrm>
          <a:off x="6660232" y="5301208"/>
          <a:ext cx="1833562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1292" name="公式" r:id="rId6" imgW="926698" imgH="215806" progId="Equation.3">
                  <p:embed/>
                </p:oleObj>
              </mc:Choice>
              <mc:Fallback>
                <p:oleObj name="公式" r:id="rId6" imgW="926698" imgH="215806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0232" y="5301208"/>
                        <a:ext cx="1833562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6351134"/>
              </p:ext>
            </p:extLst>
          </p:nvPr>
        </p:nvGraphicFramePr>
        <p:xfrm>
          <a:off x="6660232" y="5733256"/>
          <a:ext cx="1455737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1293" name="公式" r:id="rId8" imgW="736280" imgH="215806" progId="Equation.3">
                  <p:embed/>
                </p:oleObj>
              </mc:Choice>
              <mc:Fallback>
                <p:oleObj name="公式" r:id="rId8" imgW="736280" imgH="215806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0232" y="5733256"/>
                        <a:ext cx="1455737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2440" y="630932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FE4A060-E7E6-4CE4-812B-AA64927C127D}" type="slidenum">
              <a:rPr lang="en-US" altLang="zh-CN" sz="2800" smtClean="0">
                <a:solidFill>
                  <a:schemeClr val="tx1"/>
                </a:solidFill>
              </a:rPr>
              <a:pPr>
                <a:defRPr/>
              </a:pPr>
              <a:t>22</a:t>
            </a:fld>
            <a:endParaRPr lang="en-US" altLang="zh-CN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1855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8"/>
          <p:cNvSpPr>
            <a:spLocks noChangeArrowheads="1"/>
          </p:cNvSpPr>
          <p:nvPr/>
        </p:nvSpPr>
        <p:spPr bwMode="auto">
          <a:xfrm>
            <a:off x="381337" y="1592233"/>
            <a:ext cx="373179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indent="266700"/>
            <a:r>
              <a:rPr lang="zh-CN" altLang="en-US" sz="2000" dirty="0">
                <a:solidFill>
                  <a:srgbClr val="FF0000"/>
                </a:solidFill>
              </a:rPr>
              <a:t>课堂作业：</a:t>
            </a:r>
            <a:r>
              <a:rPr lang="zh-CN" altLang="en-US" sz="2000" dirty="0">
                <a:solidFill>
                  <a:srgbClr val="000000"/>
                </a:solidFill>
              </a:rPr>
              <a:t> 判</a:t>
            </a:r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别式与例</a:t>
            </a:r>
            <a:r>
              <a:rPr lang="en-US" altLang="zh-CN" sz="2000" baseline="0" dirty="0">
                <a:solidFill>
                  <a:srgbClr val="000000"/>
                </a:solidFill>
                <a:latin typeface="Times New Roman" pitchFamily="18" charset="0"/>
              </a:rPr>
              <a:t>3.1</a:t>
            </a:r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相同</a:t>
            </a:r>
          </a:p>
        </p:txBody>
      </p:sp>
      <p:graphicFrame>
        <p:nvGraphicFramePr>
          <p:cNvPr id="8601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3352929"/>
              </p:ext>
            </p:extLst>
          </p:nvPr>
        </p:nvGraphicFramePr>
        <p:xfrm>
          <a:off x="631697" y="2060848"/>
          <a:ext cx="2439987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346" name="公式" r:id="rId4" imgW="1294838" imgH="215806" progId="Equation.3">
                  <p:embed/>
                </p:oleObj>
              </mc:Choice>
              <mc:Fallback>
                <p:oleObj name="公式" r:id="rId4" imgW="1294838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697" y="2060848"/>
                        <a:ext cx="2439987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2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3703681"/>
              </p:ext>
            </p:extLst>
          </p:nvPr>
        </p:nvGraphicFramePr>
        <p:xfrm>
          <a:off x="3382417" y="2060848"/>
          <a:ext cx="2255837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347" name="公式" r:id="rId6" imgW="1193800" imgH="215900" progId="Equation.3">
                  <p:embed/>
                </p:oleObj>
              </mc:Choice>
              <mc:Fallback>
                <p:oleObj name="公式" r:id="rId6" imgW="11938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2417" y="2060848"/>
                        <a:ext cx="2255837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2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6545903"/>
              </p:ext>
            </p:extLst>
          </p:nvPr>
        </p:nvGraphicFramePr>
        <p:xfrm>
          <a:off x="6084168" y="2060848"/>
          <a:ext cx="187007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348" name="公式" r:id="rId8" imgW="990600" imgH="228600" progId="Equation.3">
                  <p:embed/>
                </p:oleObj>
              </mc:Choice>
              <mc:Fallback>
                <p:oleObj name="公式" r:id="rId8" imgW="9906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4168" y="2060848"/>
                        <a:ext cx="187007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22" name="Rectangle 11"/>
          <p:cNvSpPr>
            <a:spLocks noChangeArrowheads="1"/>
          </p:cNvSpPr>
          <p:nvPr/>
        </p:nvSpPr>
        <p:spPr bwMode="auto">
          <a:xfrm>
            <a:off x="381337" y="2617324"/>
            <a:ext cx="8229600" cy="38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现有一模式，</a:t>
            </a:r>
            <a:r>
              <a:rPr lang="en-US" altLang="zh-CN" sz="2000" b="1" i="1" baseline="0" dirty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US" altLang="zh-CN" sz="2000" baseline="0" dirty="0">
                <a:solidFill>
                  <a:srgbClr val="000000"/>
                </a:solidFill>
                <a:latin typeface="Times New Roman" pitchFamily="18" charset="0"/>
              </a:rPr>
              <a:t>=[8,4]</a:t>
            </a:r>
            <a:r>
              <a:rPr lang="en-US" altLang="zh-CN" sz="2000" baseline="30000" dirty="0">
                <a:solidFill>
                  <a:srgbClr val="000000"/>
                </a:solidFill>
                <a:latin typeface="Times New Roman" pitchFamily="18" charset="0"/>
              </a:rPr>
              <a:t>T</a:t>
            </a:r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，试判定其别类</a:t>
            </a:r>
            <a:r>
              <a:rPr lang="zh-CN" altLang="en-US" sz="2000" dirty="0">
                <a:solidFill>
                  <a:srgbClr val="000000"/>
                </a:solidFill>
              </a:rPr>
              <a:t>。</a:t>
            </a:r>
            <a:endParaRPr lang="zh-CN" altLang="en-US" sz="2000" baseline="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2440" y="630932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FE4A060-E7E6-4CE4-812B-AA64927C127D}" type="slidenum">
              <a:rPr lang="en-US" altLang="zh-CN" sz="2800" smtClean="0">
                <a:solidFill>
                  <a:schemeClr val="tx1"/>
                </a:solidFill>
              </a:rPr>
              <a:pPr>
                <a:defRPr/>
              </a:pPr>
              <a:t>23</a:t>
            </a:fld>
            <a:endParaRPr lang="en-US" altLang="zh-CN" sz="2800" dirty="0">
              <a:solidFill>
                <a:schemeClr val="tx1"/>
              </a:solidFill>
            </a:endParaRPr>
          </a:p>
        </p:txBody>
      </p:sp>
      <p:sp>
        <p:nvSpPr>
          <p:cNvPr id="18" name="标题 1"/>
          <p:cNvSpPr txBox="1">
            <a:spLocks noChangeArrowheads="1"/>
          </p:cNvSpPr>
          <p:nvPr/>
        </p:nvSpPr>
        <p:spPr>
          <a:xfrm>
            <a:off x="685800" y="609600"/>
            <a:ext cx="7702550" cy="94615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kern="0" dirty="0"/>
              <a:t>3.2 </a:t>
            </a:r>
            <a:r>
              <a:rPr lang="zh-CN" altLang="en-US" kern="0" dirty="0"/>
              <a:t>线性判别函数</a:t>
            </a:r>
          </a:p>
        </p:txBody>
      </p:sp>
    </p:spTree>
    <p:extLst>
      <p:ext uri="{BB962C8B-B14F-4D97-AF65-F5344CB8AC3E}">
        <p14:creationId xmlns:p14="http://schemas.microsoft.com/office/powerpoint/2010/main" val="2426187006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17"/>
          <p:cNvSpPr>
            <a:spLocks noChangeArrowheads="1"/>
          </p:cNvSpPr>
          <p:nvPr/>
        </p:nvSpPr>
        <p:spPr bwMode="auto">
          <a:xfrm>
            <a:off x="86518" y="2069957"/>
            <a:ext cx="8901113" cy="437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indent="304800" eaLnBrk="0" hangingPunct="0">
              <a:lnSpc>
                <a:spcPct val="125000"/>
              </a:lnSpc>
            </a:pPr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判决函数为：                         。这里                   。</a:t>
            </a:r>
          </a:p>
        </p:txBody>
      </p:sp>
      <p:graphicFrame>
        <p:nvGraphicFramePr>
          <p:cNvPr id="8909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2858064"/>
              </p:ext>
            </p:extLst>
          </p:nvPr>
        </p:nvGraphicFramePr>
        <p:xfrm>
          <a:off x="1942437" y="2069957"/>
          <a:ext cx="1741830" cy="4645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356" name="公式" r:id="rId4" imgW="977476" imgH="266584" progId="Equation.3">
                  <p:embed/>
                </p:oleObj>
              </mc:Choice>
              <mc:Fallback>
                <p:oleObj name="公式" r:id="rId4" imgW="977476" imgH="26658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2437" y="2069957"/>
                        <a:ext cx="1741830" cy="4645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9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5671284"/>
              </p:ext>
            </p:extLst>
          </p:nvPr>
        </p:nvGraphicFramePr>
        <p:xfrm>
          <a:off x="4365396" y="2077187"/>
          <a:ext cx="1170781" cy="486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357" name="公式" r:id="rId6" imgW="596900" imgH="241300" progId="Equation.3">
                  <p:embed/>
                </p:oleObj>
              </mc:Choice>
              <mc:Fallback>
                <p:oleObj name="公式" r:id="rId6" imgW="5969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5396" y="2077187"/>
                        <a:ext cx="1170781" cy="4864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1122" name="Group 50"/>
          <p:cNvGrpSpPr>
            <a:grpSpLocks/>
          </p:cNvGrpSpPr>
          <p:nvPr/>
        </p:nvGrpSpPr>
        <p:grpSpPr bwMode="auto">
          <a:xfrm>
            <a:off x="1095659" y="4141782"/>
            <a:ext cx="7269162" cy="1393825"/>
            <a:chOff x="1037" y="1894"/>
            <a:chExt cx="4579" cy="878"/>
          </a:xfrm>
        </p:grpSpPr>
        <p:sp>
          <p:nvSpPr>
            <p:cNvPr id="89109" name="AutoShape 47"/>
            <p:cNvSpPr>
              <a:spLocks noChangeArrowheads="1"/>
            </p:cNvSpPr>
            <p:nvPr/>
          </p:nvSpPr>
          <p:spPr bwMode="auto">
            <a:xfrm>
              <a:off x="1037" y="1894"/>
              <a:ext cx="4579" cy="878"/>
            </a:xfrm>
            <a:prstGeom prst="bevel">
              <a:avLst>
                <a:gd name="adj" fmla="val 12500"/>
              </a:avLst>
            </a:prstGeom>
            <a:solidFill>
              <a:srgbClr val="FFC67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lnSpc>
                  <a:spcPct val="125000"/>
                </a:lnSpc>
              </a:pPr>
              <a:endParaRPr lang="zh-CN" altLang="en-US" sz="2400" baseline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89110" name="Rectangle 25"/>
            <p:cNvSpPr>
              <a:spLocks noChangeArrowheads="1"/>
            </p:cNvSpPr>
            <p:nvPr/>
          </p:nvSpPr>
          <p:spPr bwMode="auto">
            <a:xfrm>
              <a:off x="1247" y="2047"/>
              <a:ext cx="4250" cy="5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zh-CN" altLang="en-US" sz="2000" baseline="0" dirty="0">
                  <a:solidFill>
                    <a:srgbClr val="000000"/>
                  </a:solidFill>
                </a:rPr>
                <a:t>在 </a:t>
              </a:r>
              <a:r>
                <a:rPr lang="en-US" altLang="zh-CN" sz="2000" i="1" baseline="0" dirty="0">
                  <a:solidFill>
                    <a:srgbClr val="000000"/>
                  </a:solidFill>
                </a:rPr>
                <a:t>M </a:t>
              </a:r>
              <a:r>
                <a:rPr lang="zh-CN" altLang="en-US" sz="2000" baseline="0" dirty="0">
                  <a:solidFill>
                    <a:srgbClr val="000000"/>
                  </a:solidFill>
                </a:rPr>
                <a:t>类模式中，以下标</a:t>
              </a:r>
              <a:r>
                <a:rPr lang="en-US" altLang="zh-CN" sz="2000" i="1" baseline="0" dirty="0" err="1">
                  <a:solidFill>
                    <a:srgbClr val="000000"/>
                  </a:solidFill>
                </a:rPr>
                <a:t>i</a:t>
              </a:r>
              <a:r>
                <a:rPr lang="zh-CN" altLang="en-US" sz="2000" baseline="0" dirty="0">
                  <a:solidFill>
                    <a:srgbClr val="000000"/>
                  </a:solidFill>
                </a:rPr>
                <a:t>开头的</a:t>
              </a:r>
              <a:r>
                <a:rPr lang="en-US" altLang="zh-CN" sz="2000" i="1" baseline="0" dirty="0">
                  <a:solidFill>
                    <a:srgbClr val="000000"/>
                  </a:solidFill>
                </a:rPr>
                <a:t>M</a:t>
              </a:r>
              <a:r>
                <a:rPr lang="en-US" altLang="zh-CN" sz="2000" baseline="0" dirty="0">
                  <a:solidFill>
                    <a:srgbClr val="000000"/>
                  </a:solidFill>
                </a:rPr>
                <a:t>-1</a:t>
              </a:r>
              <a:r>
                <a:rPr lang="zh-CN" altLang="en-US" sz="2000" baseline="0" dirty="0">
                  <a:solidFill>
                    <a:srgbClr val="000000"/>
                  </a:solidFill>
                </a:rPr>
                <a:t>个判决函数全为正时，</a:t>
              </a:r>
              <a:r>
                <a:rPr lang="en-US" altLang="zh-CN" sz="2000" b="1" i="1" baseline="0" dirty="0">
                  <a:solidFill>
                    <a:srgbClr val="000000"/>
                  </a:solidFill>
                </a:rPr>
                <a:t>X</a:t>
              </a:r>
              <a:r>
                <a:rPr lang="el-GR" altLang="zh-CN" sz="2000" baseline="0" dirty="0">
                  <a:solidFill>
                    <a:srgbClr val="000000"/>
                  </a:solidFill>
                  <a:latin typeface="宋体" pitchFamily="2" charset="-122"/>
                </a:rPr>
                <a:t>∈</a:t>
              </a:r>
              <a:r>
                <a:rPr lang="el-GR" altLang="zh-CN" sz="2000" i="1" baseline="0" dirty="0">
                  <a:solidFill>
                    <a:srgbClr val="000000"/>
                  </a:solidFill>
                </a:rPr>
                <a:t>ω</a:t>
              </a:r>
              <a:r>
                <a:rPr lang="el-GR" altLang="zh-CN" sz="2000" i="1" baseline="-25000" dirty="0">
                  <a:solidFill>
                    <a:srgbClr val="000000"/>
                  </a:solidFill>
                </a:rPr>
                <a:t>i</a:t>
              </a:r>
              <a:r>
                <a:rPr lang="zh-CN" altLang="en-US" sz="2000" baseline="0" dirty="0">
                  <a:solidFill>
                    <a:srgbClr val="000000"/>
                  </a:solidFill>
                </a:rPr>
                <a:t>。其中若有一个为负，则为</a:t>
              </a:r>
              <a:r>
                <a:rPr lang="en-US" altLang="zh-CN" sz="2000" baseline="0" dirty="0">
                  <a:solidFill>
                    <a:srgbClr val="000000"/>
                  </a:solidFill>
                </a:rPr>
                <a:t>IR</a:t>
              </a:r>
              <a:r>
                <a:rPr lang="zh-CN" altLang="en-US" sz="2000" baseline="0" dirty="0">
                  <a:solidFill>
                    <a:srgbClr val="000000"/>
                  </a:solidFill>
                </a:rPr>
                <a:t>区。</a:t>
              </a:r>
              <a:endParaRPr lang="el-GR" altLang="zh-CN" sz="2000" i="1" baseline="-250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131131" name="Group 59"/>
          <p:cNvGrpSpPr>
            <a:grpSpLocks/>
          </p:cNvGrpSpPr>
          <p:nvPr/>
        </p:nvGrpSpPr>
        <p:grpSpPr bwMode="auto">
          <a:xfrm>
            <a:off x="681337" y="5935657"/>
            <a:ext cx="6532563" cy="454025"/>
            <a:chOff x="386" y="3792"/>
            <a:chExt cx="4115" cy="286"/>
          </a:xfrm>
        </p:grpSpPr>
        <p:sp>
          <p:nvSpPr>
            <p:cNvPr id="89105" name="Rectangle 34"/>
            <p:cNvSpPr>
              <a:spLocks noChangeArrowheads="1"/>
            </p:cNvSpPr>
            <p:nvPr/>
          </p:nvSpPr>
          <p:spPr bwMode="auto">
            <a:xfrm>
              <a:off x="386" y="3826"/>
              <a:ext cx="4115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sz="2000" baseline="0" dirty="0">
                  <a:solidFill>
                    <a:srgbClr val="000000"/>
                  </a:solidFill>
                  <a:latin typeface="Times New Roman" pitchFamily="18" charset="0"/>
                </a:rPr>
                <a:t>则              类，而               在判别      类模式时不起作用。</a:t>
              </a:r>
            </a:p>
          </p:txBody>
        </p:sp>
        <p:graphicFrame>
          <p:nvGraphicFramePr>
            <p:cNvPr id="89106" name="Object 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22475243"/>
                </p:ext>
              </p:extLst>
            </p:nvPr>
          </p:nvGraphicFramePr>
          <p:xfrm>
            <a:off x="617" y="3816"/>
            <a:ext cx="528" cy="2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7358" name="公式" r:id="rId8" imgW="457002" imgH="215806" progId="Equation.3">
                    <p:embed/>
                  </p:oleObj>
                </mc:Choice>
                <mc:Fallback>
                  <p:oleObj name="公式" r:id="rId8" imgW="457002" imgH="21580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7" y="3816"/>
                          <a:ext cx="528" cy="2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9107" name="Object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10789079"/>
                </p:ext>
              </p:extLst>
            </p:nvPr>
          </p:nvGraphicFramePr>
          <p:xfrm>
            <a:off x="1612" y="3808"/>
            <a:ext cx="676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7359" name="公式" r:id="rId10" imgW="482391" imgH="228501" progId="Equation.3">
                    <p:embed/>
                  </p:oleObj>
                </mc:Choice>
                <mc:Fallback>
                  <p:oleObj name="公式" r:id="rId10" imgW="482391" imgH="22850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12" y="3808"/>
                          <a:ext cx="676" cy="2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9108" name="Object 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24021067"/>
                </p:ext>
              </p:extLst>
            </p:nvPr>
          </p:nvGraphicFramePr>
          <p:xfrm>
            <a:off x="2710" y="3792"/>
            <a:ext cx="265" cy="2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7360" name="公式" r:id="rId12" imgW="177569" imgH="215619" progId="Equation.3">
                    <p:embed/>
                  </p:oleObj>
                </mc:Choice>
                <mc:Fallback>
                  <p:oleObj name="公式" r:id="rId12" imgW="177569" imgH="21561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10" y="3792"/>
                          <a:ext cx="265" cy="2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1130" name="Group 58"/>
          <p:cNvGrpSpPr>
            <a:grpSpLocks/>
          </p:cNvGrpSpPr>
          <p:nvPr/>
        </p:nvGrpSpPr>
        <p:grpSpPr bwMode="auto">
          <a:xfrm>
            <a:off x="644525" y="5535607"/>
            <a:ext cx="6057900" cy="400050"/>
            <a:chOff x="406" y="3487"/>
            <a:chExt cx="3816" cy="252"/>
          </a:xfrm>
        </p:grpSpPr>
        <p:sp>
          <p:nvSpPr>
            <p:cNvPr id="89102" name="Rectangle 32"/>
            <p:cNvSpPr>
              <a:spLocks noChangeArrowheads="1"/>
            </p:cNvSpPr>
            <p:nvPr/>
          </p:nvSpPr>
          <p:spPr bwMode="auto">
            <a:xfrm>
              <a:off x="406" y="3487"/>
              <a:ext cx="3065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sz="2000" baseline="0" dirty="0">
                  <a:solidFill>
                    <a:srgbClr val="000000"/>
                  </a:solidFill>
                </a:rPr>
                <a:t>如：对一个三类问题，如果                     ，</a:t>
              </a:r>
            </a:p>
          </p:txBody>
        </p:sp>
        <p:graphicFrame>
          <p:nvGraphicFramePr>
            <p:cNvPr id="89103" name="Object 3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88420719"/>
                </p:ext>
              </p:extLst>
            </p:nvPr>
          </p:nvGraphicFramePr>
          <p:xfrm>
            <a:off x="2399" y="3487"/>
            <a:ext cx="782" cy="2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7361" name="公式" r:id="rId14" imgW="698197" imgH="215806" progId="Equation.3">
                    <p:embed/>
                  </p:oleObj>
                </mc:Choice>
                <mc:Fallback>
                  <p:oleObj name="公式" r:id="rId14" imgW="698197" imgH="21580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99" y="3487"/>
                          <a:ext cx="782" cy="2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9104" name="Object 3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93744739"/>
                </p:ext>
              </p:extLst>
            </p:nvPr>
          </p:nvGraphicFramePr>
          <p:xfrm>
            <a:off x="3379" y="3496"/>
            <a:ext cx="843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7362" name="公式" r:id="rId16" imgW="698500" imgH="228600" progId="Equation.3">
                    <p:embed/>
                  </p:oleObj>
                </mc:Choice>
                <mc:Fallback>
                  <p:oleObj name="公式" r:id="rId16" imgW="6985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79" y="3496"/>
                          <a:ext cx="843" cy="2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1118" name="AutoShape 46"/>
          <p:cNvSpPr>
            <a:spLocks noChangeArrowheads="1"/>
          </p:cNvSpPr>
          <p:nvPr/>
        </p:nvSpPr>
        <p:spPr bwMode="auto">
          <a:xfrm>
            <a:off x="377824" y="3140968"/>
            <a:ext cx="3135313" cy="850900"/>
          </a:xfrm>
          <a:prstGeom prst="cloudCallout">
            <a:avLst>
              <a:gd name="adj1" fmla="val 37847"/>
              <a:gd name="adj2" fmla="val 72204"/>
            </a:avLst>
          </a:prstGeom>
          <a:solidFill>
            <a:srgbClr val="CC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/>
          <a:p>
            <a:pPr>
              <a:lnSpc>
                <a:spcPct val="125000"/>
              </a:lnSpc>
            </a:pPr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识别分类时：</a:t>
            </a:r>
          </a:p>
        </p:txBody>
      </p:sp>
      <p:graphicFrame>
        <p:nvGraphicFramePr>
          <p:cNvPr id="89098" name="Object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5964929"/>
              </p:ext>
            </p:extLst>
          </p:nvPr>
        </p:nvGraphicFramePr>
        <p:xfrm>
          <a:off x="2055615" y="2724267"/>
          <a:ext cx="5118298" cy="4167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363" name="公式" r:id="rId18" imgW="2921000" imgH="241300" progId="Equation.3">
                  <p:embed/>
                </p:oleObj>
              </mc:Choice>
              <mc:Fallback>
                <p:oleObj name="公式" r:id="rId18" imgW="29210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5615" y="2724267"/>
                        <a:ext cx="5118298" cy="4167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099" name="Rectangle 57"/>
          <p:cNvSpPr>
            <a:spLocks noChangeArrowheads="1"/>
          </p:cNvSpPr>
          <p:nvPr/>
        </p:nvSpPr>
        <p:spPr bwMode="auto">
          <a:xfrm>
            <a:off x="-541786" y="2663914"/>
            <a:ext cx="2922595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indent="933450">
              <a:lnSpc>
                <a:spcPct val="125000"/>
              </a:lnSpc>
            </a:pPr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判别函数性质：</a:t>
            </a:r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2440" y="630932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FE4A060-E7E6-4CE4-812B-AA64927C127D}" type="slidenum">
              <a:rPr lang="en-US" altLang="zh-CN" sz="2800" smtClean="0">
                <a:solidFill>
                  <a:schemeClr val="tx1"/>
                </a:solidFill>
              </a:rPr>
              <a:pPr>
                <a:defRPr/>
              </a:pPr>
              <a:t>24</a:t>
            </a:fld>
            <a:endParaRPr lang="en-US" altLang="zh-CN" sz="2800" dirty="0">
              <a:solidFill>
                <a:schemeClr val="tx1"/>
              </a:solidFill>
            </a:endParaRPr>
          </a:p>
        </p:txBody>
      </p:sp>
      <p:sp>
        <p:nvSpPr>
          <p:cNvPr id="26" name="标题 1"/>
          <p:cNvSpPr txBox="1">
            <a:spLocks noChangeArrowheads="1"/>
          </p:cNvSpPr>
          <p:nvPr/>
        </p:nvSpPr>
        <p:spPr>
          <a:xfrm>
            <a:off x="685800" y="609600"/>
            <a:ext cx="7702550" cy="94615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kern="0" dirty="0"/>
              <a:t>3.2 </a:t>
            </a:r>
            <a:r>
              <a:rPr lang="zh-CN" altLang="en-US" kern="0" dirty="0"/>
              <a:t>线性判别函数</a:t>
            </a:r>
          </a:p>
        </p:txBody>
      </p:sp>
      <p:sp>
        <p:nvSpPr>
          <p:cNvPr id="28" name="内容占位符 2"/>
          <p:cNvSpPr txBox="1">
            <a:spLocks/>
          </p:cNvSpPr>
          <p:nvPr/>
        </p:nvSpPr>
        <p:spPr>
          <a:xfrm>
            <a:off x="251520" y="1464568"/>
            <a:ext cx="6120680" cy="576064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/>
              <a:t>3.2.2 </a:t>
            </a:r>
            <a:r>
              <a:rPr lang="zh-CN" altLang="en-US" sz="2400" kern="0" dirty="0"/>
              <a:t>分类方法</a:t>
            </a:r>
            <a:r>
              <a:rPr lang="en-US" altLang="zh-CN" sz="2400" kern="0" dirty="0"/>
              <a:t>2</a:t>
            </a:r>
            <a:r>
              <a:rPr lang="zh-CN" altLang="en-US" sz="2400" kern="0" dirty="0"/>
              <a:t>：           两分法基本做法</a:t>
            </a:r>
            <a:endParaRPr lang="en-US" altLang="zh-CN" sz="2400" kern="0" dirty="0"/>
          </a:p>
        </p:txBody>
      </p:sp>
      <p:graphicFrame>
        <p:nvGraphicFramePr>
          <p:cNvPr id="2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2440107"/>
              </p:ext>
            </p:extLst>
          </p:nvPr>
        </p:nvGraphicFramePr>
        <p:xfrm>
          <a:off x="2940843" y="1432519"/>
          <a:ext cx="966788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364" name="公式" r:id="rId20" imgW="418918" imgH="241195" progId="Equation.3">
                  <p:embed/>
                </p:oleObj>
              </mc:Choice>
              <mc:Fallback>
                <p:oleObj name="公式" r:id="rId20" imgW="418918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0843" y="1432519"/>
                        <a:ext cx="966788" cy="544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784517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1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1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1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1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11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556792"/>
            <a:ext cx="6300192" cy="4725144"/>
          </a:xfrm>
          <a:prstGeom prst="rect">
            <a:avLst/>
          </a:prstGeom>
        </p:spPr>
      </p:pic>
      <p:sp>
        <p:nvSpPr>
          <p:cNvPr id="4" name="标题 1"/>
          <p:cNvSpPr txBox="1">
            <a:spLocks noChangeArrowheads="1"/>
          </p:cNvSpPr>
          <p:nvPr/>
        </p:nvSpPr>
        <p:spPr>
          <a:xfrm>
            <a:off x="685800" y="609600"/>
            <a:ext cx="7702550" cy="94615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kern="0" dirty="0"/>
              <a:t>3.2 </a:t>
            </a:r>
            <a:r>
              <a:rPr lang="zh-CN" altLang="en-US" kern="0" dirty="0"/>
              <a:t>线性判别函数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251520" y="1464568"/>
            <a:ext cx="6120680" cy="576064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/>
              <a:t>3.2.2 </a:t>
            </a:r>
            <a:r>
              <a:rPr lang="zh-CN" altLang="en-US" sz="2400" kern="0" dirty="0"/>
              <a:t>分类方法</a:t>
            </a:r>
            <a:r>
              <a:rPr lang="en-US" altLang="zh-CN" sz="2400" kern="0" dirty="0"/>
              <a:t>2</a:t>
            </a:r>
            <a:r>
              <a:rPr lang="zh-CN" altLang="en-US" sz="2400" kern="0" dirty="0"/>
              <a:t>：           两分法基本做法</a:t>
            </a:r>
            <a:endParaRPr lang="en-US" altLang="zh-CN" sz="2400" kern="0" dirty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380938"/>
              </p:ext>
            </p:extLst>
          </p:nvPr>
        </p:nvGraphicFramePr>
        <p:xfrm>
          <a:off x="2987824" y="1464568"/>
          <a:ext cx="860957" cy="4849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5376" name="公式" r:id="rId4" imgW="418918" imgH="241195" progId="Equation.3">
                  <p:embed/>
                </p:oleObj>
              </mc:Choice>
              <mc:Fallback>
                <p:oleObj name="公式" r:id="rId4" imgW="418918" imgH="241195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824" y="1464568"/>
                        <a:ext cx="860957" cy="4849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2440" y="630932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FE4A060-E7E6-4CE4-812B-AA64927C127D}" type="slidenum">
              <a:rPr lang="en-US" altLang="zh-CN" sz="2800" smtClean="0">
                <a:solidFill>
                  <a:schemeClr val="tx1"/>
                </a:solidFill>
              </a:rPr>
              <a:pPr>
                <a:defRPr/>
              </a:pPr>
              <a:t>25</a:t>
            </a:fld>
            <a:endParaRPr lang="en-US" altLang="zh-CN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6626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1138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5717731"/>
              </p:ext>
            </p:extLst>
          </p:nvPr>
        </p:nvGraphicFramePr>
        <p:xfrm>
          <a:off x="4995581" y="1424967"/>
          <a:ext cx="258445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3420" name="公式" r:id="rId3" imgW="1307532" imgH="215806" progId="Equation.3">
                  <p:embed/>
                </p:oleObj>
              </mc:Choice>
              <mc:Fallback>
                <p:oleObj name="公式" r:id="rId3" imgW="1307532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5581" y="1424967"/>
                        <a:ext cx="258445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39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4456819"/>
              </p:ext>
            </p:extLst>
          </p:nvPr>
        </p:nvGraphicFramePr>
        <p:xfrm>
          <a:off x="4955103" y="1846263"/>
          <a:ext cx="2058987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3421" name="公式" r:id="rId5" imgW="1028700" imgH="228600" progId="Equation.3">
                  <p:embed/>
                </p:oleObj>
              </mc:Choice>
              <mc:Fallback>
                <p:oleObj name="公式" r:id="rId5" imgW="10287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5103" y="1846263"/>
                        <a:ext cx="2058987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40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1856619"/>
              </p:ext>
            </p:extLst>
          </p:nvPr>
        </p:nvGraphicFramePr>
        <p:xfrm>
          <a:off x="5008563" y="2295525"/>
          <a:ext cx="2209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3422" name="公式" r:id="rId7" imgW="1104900" imgH="228600" progId="Equation.3">
                  <p:embed/>
                </p:oleObj>
              </mc:Choice>
              <mc:Fallback>
                <p:oleObj name="公式" r:id="rId7" imgW="11049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8563" y="2295525"/>
                        <a:ext cx="2209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4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2509781"/>
              </p:ext>
            </p:extLst>
          </p:nvPr>
        </p:nvGraphicFramePr>
        <p:xfrm>
          <a:off x="5923757" y="4972957"/>
          <a:ext cx="1485146" cy="9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3423" name="公式" r:id="rId9" imgW="965200" imgH="736600" progId="Equation.3">
                  <p:embed/>
                </p:oleObj>
              </mc:Choice>
              <mc:Fallback>
                <p:oleObj name="公式" r:id="rId9" imgW="965200" imgH="736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3757" y="4972957"/>
                        <a:ext cx="1485146" cy="950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8316" name="Group 76"/>
          <p:cNvGrpSpPr>
            <a:grpSpLocks/>
          </p:cNvGrpSpPr>
          <p:nvPr/>
        </p:nvGrpSpPr>
        <p:grpSpPr bwMode="auto">
          <a:xfrm>
            <a:off x="5783161" y="5934075"/>
            <a:ext cx="2300288" cy="400050"/>
            <a:chOff x="3762" y="3738"/>
            <a:chExt cx="1449" cy="252"/>
          </a:xfrm>
        </p:grpSpPr>
        <p:sp>
          <p:nvSpPr>
            <p:cNvPr id="91185" name="Rectangle 22"/>
            <p:cNvSpPr>
              <a:spLocks noChangeArrowheads="1"/>
            </p:cNvSpPr>
            <p:nvPr/>
          </p:nvSpPr>
          <p:spPr bwMode="auto">
            <a:xfrm>
              <a:off x="3762" y="3738"/>
              <a:ext cx="144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sz="2000" baseline="0" dirty="0">
                  <a:solidFill>
                    <a:srgbClr val="000000"/>
                  </a:solidFill>
                  <a:latin typeface="Times New Roman" pitchFamily="18" charset="0"/>
                </a:rPr>
                <a:t>与             值无关。</a:t>
              </a:r>
            </a:p>
          </p:txBody>
        </p:sp>
        <p:graphicFrame>
          <p:nvGraphicFramePr>
            <p:cNvPr id="91186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33422454"/>
                </p:ext>
              </p:extLst>
            </p:nvPr>
          </p:nvGraphicFramePr>
          <p:xfrm>
            <a:off x="3973" y="3752"/>
            <a:ext cx="514" cy="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3424" name="公式" r:id="rId11" imgW="469696" imgH="215806" progId="Equation.3">
                    <p:embed/>
                  </p:oleObj>
                </mc:Choice>
                <mc:Fallback>
                  <p:oleObj name="公式" r:id="rId11" imgW="469696" imgH="21580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73" y="3752"/>
                          <a:ext cx="514" cy="2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1143" name="Rectangle 14"/>
          <p:cNvSpPr>
            <a:spLocks noChangeArrowheads="1"/>
          </p:cNvSpPr>
          <p:nvPr/>
        </p:nvSpPr>
        <p:spPr bwMode="auto">
          <a:xfrm>
            <a:off x="154416" y="1438215"/>
            <a:ext cx="480291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000" b="1" baseline="0" dirty="0">
                <a:solidFill>
                  <a:srgbClr val="000000"/>
                </a:solidFill>
              </a:rPr>
              <a:t>例</a:t>
            </a:r>
            <a:r>
              <a:rPr lang="en-US" altLang="zh-CN" sz="2000" b="1" baseline="0" dirty="0">
                <a:solidFill>
                  <a:srgbClr val="000000"/>
                </a:solidFill>
              </a:rPr>
              <a:t>3.3</a:t>
            </a:r>
            <a:r>
              <a:rPr lang="en-US" altLang="zh-CN" sz="2000" baseline="0" dirty="0">
                <a:solidFill>
                  <a:srgbClr val="000000"/>
                </a:solidFill>
              </a:rPr>
              <a:t>   </a:t>
            </a:r>
            <a:r>
              <a:rPr lang="zh-CN" altLang="en-US" sz="2000" baseline="0" dirty="0">
                <a:solidFill>
                  <a:srgbClr val="000000"/>
                </a:solidFill>
              </a:rPr>
              <a:t>一个三类问题，三个判决函数为：</a:t>
            </a:r>
          </a:p>
        </p:txBody>
      </p:sp>
      <p:grpSp>
        <p:nvGrpSpPr>
          <p:cNvPr id="91144" name="Group 24"/>
          <p:cNvGrpSpPr>
            <a:grpSpLocks/>
          </p:cNvGrpSpPr>
          <p:nvPr/>
        </p:nvGrpSpPr>
        <p:grpSpPr bwMode="auto">
          <a:xfrm>
            <a:off x="5112465" y="2708920"/>
            <a:ext cx="3419975" cy="401638"/>
            <a:chOff x="176" y="807"/>
            <a:chExt cx="2391" cy="280"/>
          </a:xfrm>
        </p:grpSpPr>
        <p:graphicFrame>
          <p:nvGraphicFramePr>
            <p:cNvPr id="91182" name="Object 10"/>
            <p:cNvGraphicFramePr>
              <a:graphicFrameLocks noChangeAspect="1"/>
            </p:cNvGraphicFramePr>
            <p:nvPr/>
          </p:nvGraphicFramePr>
          <p:xfrm>
            <a:off x="842" y="827"/>
            <a:ext cx="765" cy="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3425" name="公式" r:id="rId13" imgW="672808" imgH="228501" progId="Equation.3">
                    <p:embed/>
                  </p:oleObj>
                </mc:Choice>
                <mc:Fallback>
                  <p:oleObj name="公式" r:id="rId13" imgW="672808" imgH="22850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42" y="827"/>
                          <a:ext cx="765" cy="2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1183" name="Rectangle 17"/>
            <p:cNvSpPr>
              <a:spLocks noChangeArrowheads="1"/>
            </p:cNvSpPr>
            <p:nvPr/>
          </p:nvSpPr>
          <p:spPr bwMode="auto">
            <a:xfrm>
              <a:off x="176" y="807"/>
              <a:ext cx="60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sz="2000" baseline="0" dirty="0">
                  <a:solidFill>
                    <a:srgbClr val="000000"/>
                  </a:solidFill>
                </a:rPr>
                <a:t>问模式</a:t>
              </a:r>
            </a:p>
          </p:txBody>
        </p:sp>
        <p:sp>
          <p:nvSpPr>
            <p:cNvPr id="91184" name="Rectangle 23"/>
            <p:cNvSpPr>
              <a:spLocks noChangeArrowheads="1"/>
            </p:cNvSpPr>
            <p:nvPr/>
          </p:nvSpPr>
          <p:spPr bwMode="auto">
            <a:xfrm>
              <a:off x="1449" y="808"/>
              <a:ext cx="111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indent="304800" algn="ctr"/>
              <a:r>
                <a:rPr lang="zh-CN" altLang="en-US" sz="2000" baseline="0" dirty="0">
                  <a:solidFill>
                    <a:srgbClr val="000000"/>
                  </a:solidFill>
                  <a:latin typeface="Times New Roman" pitchFamily="18" charset="0"/>
                </a:rPr>
                <a:t>属于哪类？</a:t>
              </a:r>
            </a:p>
          </p:txBody>
        </p:sp>
      </p:grpSp>
      <p:grpSp>
        <p:nvGrpSpPr>
          <p:cNvPr id="138314" name="Group 74"/>
          <p:cNvGrpSpPr>
            <a:grpSpLocks/>
          </p:cNvGrpSpPr>
          <p:nvPr/>
        </p:nvGrpSpPr>
        <p:grpSpPr bwMode="auto">
          <a:xfrm>
            <a:off x="5280421" y="3204740"/>
            <a:ext cx="3214064" cy="831479"/>
            <a:chOff x="3305" y="1132"/>
            <a:chExt cx="2278" cy="593"/>
          </a:xfrm>
        </p:grpSpPr>
        <p:graphicFrame>
          <p:nvGraphicFramePr>
            <p:cNvPr id="91179" name="Object 9"/>
            <p:cNvGraphicFramePr>
              <a:graphicFrameLocks noChangeAspect="1"/>
            </p:cNvGraphicFramePr>
            <p:nvPr/>
          </p:nvGraphicFramePr>
          <p:xfrm>
            <a:off x="3720" y="1437"/>
            <a:ext cx="1863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3426" name="公式" r:id="rId15" imgW="1714500" imgH="228600" progId="Equation.3">
                    <p:embed/>
                  </p:oleObj>
                </mc:Choice>
                <mc:Fallback>
                  <p:oleObj name="公式" r:id="rId15" imgW="17145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20" y="1437"/>
                          <a:ext cx="1863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1180" name="Rectangle 18"/>
            <p:cNvSpPr>
              <a:spLocks noChangeArrowheads="1"/>
            </p:cNvSpPr>
            <p:nvPr/>
          </p:nvSpPr>
          <p:spPr bwMode="auto">
            <a:xfrm>
              <a:off x="3305" y="1160"/>
              <a:ext cx="965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sz="2000" baseline="0" dirty="0">
                  <a:solidFill>
                    <a:srgbClr val="000000"/>
                  </a:solidFill>
                </a:rPr>
                <a:t>解：计算得 </a:t>
              </a:r>
            </a:p>
          </p:txBody>
        </p:sp>
        <p:graphicFrame>
          <p:nvGraphicFramePr>
            <p:cNvPr id="91181" name="Object 26"/>
            <p:cNvGraphicFramePr>
              <a:graphicFrameLocks noChangeAspect="1"/>
            </p:cNvGraphicFramePr>
            <p:nvPr/>
          </p:nvGraphicFramePr>
          <p:xfrm>
            <a:off x="4323" y="1132"/>
            <a:ext cx="993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3427" name="公式" r:id="rId17" imgW="825142" imgH="215806" progId="Equation.3">
                    <p:embed/>
                  </p:oleObj>
                </mc:Choice>
                <mc:Fallback>
                  <p:oleObj name="公式" r:id="rId17" imgW="825142" imgH="21580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3" y="1132"/>
                          <a:ext cx="993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0" algn="ctr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8315" name="Group 75"/>
          <p:cNvGrpSpPr>
            <a:grpSpLocks/>
          </p:cNvGrpSpPr>
          <p:nvPr/>
        </p:nvGrpSpPr>
        <p:grpSpPr bwMode="auto">
          <a:xfrm>
            <a:off x="5109306" y="4188081"/>
            <a:ext cx="3052649" cy="725593"/>
            <a:chOff x="3185" y="1876"/>
            <a:chExt cx="2182" cy="573"/>
          </a:xfrm>
        </p:grpSpPr>
        <p:graphicFrame>
          <p:nvGraphicFramePr>
            <p:cNvPr id="91176" name="Object 8"/>
            <p:cNvGraphicFramePr>
              <a:graphicFrameLocks noChangeAspect="1"/>
            </p:cNvGraphicFramePr>
            <p:nvPr/>
          </p:nvGraphicFramePr>
          <p:xfrm>
            <a:off x="3751" y="2161"/>
            <a:ext cx="1598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3428" name="公式" r:id="rId19" imgW="1511300" imgH="228600" progId="Equation.3">
                    <p:embed/>
                  </p:oleObj>
                </mc:Choice>
                <mc:Fallback>
                  <p:oleObj name="公式" r:id="rId19" imgW="15113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51" y="2161"/>
                          <a:ext cx="1598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1177" name="Rectangle 19"/>
            <p:cNvSpPr>
              <a:spLocks noChangeArrowheads="1"/>
            </p:cNvSpPr>
            <p:nvPr/>
          </p:nvSpPr>
          <p:spPr bwMode="auto">
            <a:xfrm>
              <a:off x="3185" y="1879"/>
              <a:ext cx="127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indent="800100"/>
              <a:r>
                <a:rPr lang="zh-CN" altLang="en-US" sz="2000" baseline="0" dirty="0">
                  <a:solidFill>
                    <a:srgbClr val="000000"/>
                  </a:solidFill>
                </a:rPr>
                <a:t>可写成：</a:t>
              </a:r>
            </a:p>
          </p:txBody>
        </p:sp>
        <p:graphicFrame>
          <p:nvGraphicFramePr>
            <p:cNvPr id="91178" name="Object 27"/>
            <p:cNvGraphicFramePr>
              <a:graphicFrameLocks noChangeAspect="1"/>
            </p:cNvGraphicFramePr>
            <p:nvPr/>
          </p:nvGraphicFramePr>
          <p:xfrm>
            <a:off x="4440" y="1876"/>
            <a:ext cx="927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3429" name="公式" r:id="rId21" imgW="736280" imgH="215806" progId="Equation.3">
                    <p:embed/>
                  </p:oleObj>
                </mc:Choice>
                <mc:Fallback>
                  <p:oleObj name="公式" r:id="rId21" imgW="736280" imgH="21580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40" y="1876"/>
                          <a:ext cx="927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0" algn="ctr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1147" name="Group 41"/>
          <p:cNvGrpSpPr>
            <a:grpSpLocks/>
          </p:cNvGrpSpPr>
          <p:nvPr/>
        </p:nvGrpSpPr>
        <p:grpSpPr bwMode="auto">
          <a:xfrm>
            <a:off x="2555875" y="3581400"/>
            <a:ext cx="1603375" cy="476660"/>
            <a:chOff x="2016" y="1752"/>
            <a:chExt cx="1120" cy="379"/>
          </a:xfrm>
        </p:grpSpPr>
        <p:sp>
          <p:nvSpPr>
            <p:cNvPr id="91174" name="Text Box 42"/>
            <p:cNvSpPr txBox="1">
              <a:spLocks noChangeArrowheads="1"/>
            </p:cNvSpPr>
            <p:nvPr/>
          </p:nvSpPr>
          <p:spPr bwMode="auto">
            <a:xfrm>
              <a:off x="2016" y="1752"/>
              <a:ext cx="1120" cy="3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indent="933450" eaLnBrk="0" hangingPunct="0">
                <a:defRPr baseline="30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baseline="30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baseline="30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baseline="30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baseline="30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30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30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30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30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25000"/>
                </a:lnSpc>
                <a:spcBef>
                  <a:spcPct val="50000"/>
                </a:spcBef>
              </a:pPr>
              <a:r>
                <a:rPr lang="en-US" altLang="zh-CN" sz="2000" baseline="0" dirty="0">
                  <a:solidFill>
                    <a:srgbClr val="000000"/>
                  </a:solidFill>
                  <a:latin typeface="Times New Roman" pitchFamily="18" charset="0"/>
                </a:rPr>
                <a:t>(4,3)</a:t>
              </a:r>
            </a:p>
          </p:txBody>
        </p:sp>
        <p:sp>
          <p:nvSpPr>
            <p:cNvPr id="91175" name="Oval 43"/>
            <p:cNvSpPr>
              <a:spLocks noChangeArrowheads="1"/>
            </p:cNvSpPr>
            <p:nvPr/>
          </p:nvSpPr>
          <p:spPr bwMode="auto">
            <a:xfrm>
              <a:off x="2560" y="1928"/>
              <a:ext cx="56" cy="56"/>
            </a:xfrm>
            <a:prstGeom prst="ellipse">
              <a:avLst/>
            </a:prstGeom>
            <a:solidFill>
              <a:srgbClr val="990000"/>
            </a:solidFill>
            <a:ln w="0" algn="ctr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ct val="125000"/>
                </a:lnSpc>
              </a:pPr>
              <a:endParaRPr lang="zh-CN" altLang="en-US" sz="2400" baseline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91148" name="Rectangle 46"/>
          <p:cNvSpPr>
            <a:spLocks noChangeArrowheads="1"/>
          </p:cNvSpPr>
          <p:nvPr/>
        </p:nvSpPr>
        <p:spPr bwMode="auto">
          <a:xfrm>
            <a:off x="498475" y="1838325"/>
            <a:ext cx="11699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indent="933450">
              <a:lnSpc>
                <a:spcPct val="125000"/>
              </a:lnSpc>
            </a:pPr>
            <a:r>
              <a:rPr lang="en-US" altLang="zh-CN" sz="2400" i="1" baseline="0" dirty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US" altLang="zh-CN" sz="2400" baseline="-25000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91149" name="Rectangle 49"/>
          <p:cNvSpPr>
            <a:spLocks noChangeArrowheads="1"/>
          </p:cNvSpPr>
          <p:nvPr/>
        </p:nvSpPr>
        <p:spPr bwMode="auto">
          <a:xfrm>
            <a:off x="3838575" y="4510088"/>
            <a:ext cx="11699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indent="933450">
              <a:lnSpc>
                <a:spcPct val="125000"/>
              </a:lnSpc>
            </a:pPr>
            <a:r>
              <a:rPr lang="en-US" altLang="zh-CN" sz="2400" i="1" baseline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US" altLang="zh-CN" sz="2400" baseline="-25000">
                <a:solidFill>
                  <a:srgbClr val="00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91150" name="Line 50"/>
          <p:cNvSpPr>
            <a:spLocks noChangeShapeType="1"/>
          </p:cNvSpPr>
          <p:nvPr/>
        </p:nvSpPr>
        <p:spPr bwMode="auto">
          <a:xfrm flipV="1">
            <a:off x="2852738" y="2273300"/>
            <a:ext cx="33337" cy="38131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1151" name="Line 51"/>
          <p:cNvSpPr>
            <a:spLocks noChangeShapeType="1"/>
          </p:cNvSpPr>
          <p:nvPr/>
        </p:nvSpPr>
        <p:spPr bwMode="auto">
          <a:xfrm>
            <a:off x="928688" y="2574925"/>
            <a:ext cx="3460750" cy="2922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1152" name="Line 52"/>
          <p:cNvSpPr>
            <a:spLocks noChangeShapeType="1"/>
          </p:cNvSpPr>
          <p:nvPr/>
        </p:nvSpPr>
        <p:spPr bwMode="auto">
          <a:xfrm flipV="1">
            <a:off x="928688" y="2500313"/>
            <a:ext cx="2986087" cy="31400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1153" name="Freeform 53"/>
          <p:cNvSpPr>
            <a:spLocks noEditPoints="1"/>
          </p:cNvSpPr>
          <p:nvPr/>
        </p:nvSpPr>
        <p:spPr bwMode="auto">
          <a:xfrm>
            <a:off x="749300" y="5002213"/>
            <a:ext cx="4068763" cy="77787"/>
          </a:xfrm>
          <a:custGeom>
            <a:avLst/>
            <a:gdLst>
              <a:gd name="T0" fmla="*/ 0 w 2958"/>
              <a:gd name="T1" fmla="*/ 2147483647 h 61"/>
              <a:gd name="T2" fmla="*/ 2147483647 w 2958"/>
              <a:gd name="T3" fmla="*/ 2147483647 h 61"/>
              <a:gd name="T4" fmla="*/ 2147483647 w 2958"/>
              <a:gd name="T5" fmla="*/ 2147483647 h 61"/>
              <a:gd name="T6" fmla="*/ 0 w 2958"/>
              <a:gd name="T7" fmla="*/ 2147483647 h 61"/>
              <a:gd name="T8" fmla="*/ 0 w 2958"/>
              <a:gd name="T9" fmla="*/ 2147483647 h 61"/>
              <a:gd name="T10" fmla="*/ 2147483647 w 2958"/>
              <a:gd name="T11" fmla="*/ 0 h 61"/>
              <a:gd name="T12" fmla="*/ 2147483647 w 2958"/>
              <a:gd name="T13" fmla="*/ 2147483647 h 61"/>
              <a:gd name="T14" fmla="*/ 2147483647 w 2958"/>
              <a:gd name="T15" fmla="*/ 2147483647 h 61"/>
              <a:gd name="T16" fmla="*/ 2147483647 w 2958"/>
              <a:gd name="T17" fmla="*/ 0 h 6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958" h="61">
                <a:moveTo>
                  <a:pt x="0" y="25"/>
                </a:moveTo>
                <a:lnTo>
                  <a:pt x="2905" y="25"/>
                </a:lnTo>
                <a:lnTo>
                  <a:pt x="2905" y="36"/>
                </a:lnTo>
                <a:lnTo>
                  <a:pt x="0" y="36"/>
                </a:lnTo>
                <a:lnTo>
                  <a:pt x="0" y="25"/>
                </a:lnTo>
                <a:close/>
                <a:moveTo>
                  <a:pt x="2894" y="0"/>
                </a:moveTo>
                <a:lnTo>
                  <a:pt x="2958" y="30"/>
                </a:lnTo>
                <a:lnTo>
                  <a:pt x="2894" y="61"/>
                </a:lnTo>
                <a:lnTo>
                  <a:pt x="2894" y="0"/>
                </a:lnTo>
                <a:close/>
              </a:path>
            </a:pathLst>
          </a:custGeom>
          <a:solidFill>
            <a:srgbClr val="000000"/>
          </a:solidFill>
          <a:ln w="1588" cap="flat">
            <a:solidFill>
              <a:srgbClr val="000000"/>
            </a:solidFill>
            <a:prstDash val="solid"/>
            <a:bevel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1154" name="Freeform 54"/>
          <p:cNvSpPr>
            <a:spLocks noEditPoints="1"/>
          </p:cNvSpPr>
          <p:nvPr/>
        </p:nvSpPr>
        <p:spPr bwMode="auto">
          <a:xfrm>
            <a:off x="1430338" y="2312988"/>
            <a:ext cx="88900" cy="3552825"/>
          </a:xfrm>
          <a:custGeom>
            <a:avLst/>
            <a:gdLst>
              <a:gd name="T0" fmla="*/ 2147483647 w 64"/>
              <a:gd name="T1" fmla="*/ 2147483647 h 2833"/>
              <a:gd name="T2" fmla="*/ 2147483647 w 64"/>
              <a:gd name="T3" fmla="*/ 2147483647 h 2833"/>
              <a:gd name="T4" fmla="*/ 2147483647 w 64"/>
              <a:gd name="T5" fmla="*/ 2147483647 h 2833"/>
              <a:gd name="T6" fmla="*/ 2147483647 w 64"/>
              <a:gd name="T7" fmla="*/ 2147483647 h 2833"/>
              <a:gd name="T8" fmla="*/ 2147483647 w 64"/>
              <a:gd name="T9" fmla="*/ 2147483647 h 2833"/>
              <a:gd name="T10" fmla="*/ 0 w 64"/>
              <a:gd name="T11" fmla="*/ 2147483647 h 2833"/>
              <a:gd name="T12" fmla="*/ 2147483647 w 64"/>
              <a:gd name="T13" fmla="*/ 0 h 2833"/>
              <a:gd name="T14" fmla="*/ 2147483647 w 64"/>
              <a:gd name="T15" fmla="*/ 2147483647 h 2833"/>
              <a:gd name="T16" fmla="*/ 0 w 64"/>
              <a:gd name="T17" fmla="*/ 2147483647 h 283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4" h="2833">
                <a:moveTo>
                  <a:pt x="26" y="2833"/>
                </a:moveTo>
                <a:lnTo>
                  <a:pt x="27" y="52"/>
                </a:lnTo>
                <a:lnTo>
                  <a:pt x="37" y="52"/>
                </a:lnTo>
                <a:lnTo>
                  <a:pt x="37" y="2833"/>
                </a:lnTo>
                <a:lnTo>
                  <a:pt x="26" y="2833"/>
                </a:lnTo>
                <a:close/>
                <a:moveTo>
                  <a:pt x="0" y="62"/>
                </a:moveTo>
                <a:lnTo>
                  <a:pt x="32" y="0"/>
                </a:lnTo>
                <a:lnTo>
                  <a:pt x="64" y="62"/>
                </a:lnTo>
                <a:lnTo>
                  <a:pt x="0" y="62"/>
                </a:lnTo>
                <a:close/>
              </a:path>
            </a:pathLst>
          </a:custGeom>
          <a:solidFill>
            <a:srgbClr val="000000"/>
          </a:solidFill>
          <a:ln w="1588" cap="flat">
            <a:solidFill>
              <a:srgbClr val="000000"/>
            </a:solidFill>
            <a:prstDash val="solid"/>
            <a:bevel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1155" name="Line 55"/>
          <p:cNvSpPr>
            <a:spLocks noChangeShapeType="1"/>
          </p:cNvSpPr>
          <p:nvPr/>
        </p:nvSpPr>
        <p:spPr bwMode="auto">
          <a:xfrm>
            <a:off x="1952625" y="4953000"/>
            <a:ext cx="1588" cy="8890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1156" name="Line 56"/>
          <p:cNvSpPr>
            <a:spLocks noChangeShapeType="1"/>
          </p:cNvSpPr>
          <p:nvPr/>
        </p:nvSpPr>
        <p:spPr bwMode="auto">
          <a:xfrm>
            <a:off x="2419350" y="4953000"/>
            <a:ext cx="1588" cy="8890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1157" name="Line 57"/>
          <p:cNvSpPr>
            <a:spLocks noChangeShapeType="1"/>
          </p:cNvSpPr>
          <p:nvPr/>
        </p:nvSpPr>
        <p:spPr bwMode="auto">
          <a:xfrm>
            <a:off x="2868613" y="4959350"/>
            <a:ext cx="1587" cy="87313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1158" name="Line 58"/>
          <p:cNvSpPr>
            <a:spLocks noChangeShapeType="1"/>
          </p:cNvSpPr>
          <p:nvPr/>
        </p:nvSpPr>
        <p:spPr bwMode="auto">
          <a:xfrm>
            <a:off x="3370263" y="4945063"/>
            <a:ext cx="0" cy="8890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1159" name="Line 59"/>
          <p:cNvSpPr>
            <a:spLocks noChangeShapeType="1"/>
          </p:cNvSpPr>
          <p:nvPr/>
        </p:nvSpPr>
        <p:spPr bwMode="auto">
          <a:xfrm>
            <a:off x="3841750" y="4948238"/>
            <a:ext cx="1588" cy="87312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1160" name="Line 60"/>
          <p:cNvSpPr>
            <a:spLocks noChangeShapeType="1"/>
          </p:cNvSpPr>
          <p:nvPr/>
        </p:nvSpPr>
        <p:spPr bwMode="auto">
          <a:xfrm>
            <a:off x="1471613" y="4643438"/>
            <a:ext cx="74612" cy="1587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1161" name="Line 61"/>
          <p:cNvSpPr>
            <a:spLocks noChangeShapeType="1"/>
          </p:cNvSpPr>
          <p:nvPr/>
        </p:nvSpPr>
        <p:spPr bwMode="auto">
          <a:xfrm>
            <a:off x="1465263" y="4230688"/>
            <a:ext cx="74612" cy="1587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1162" name="Line 62"/>
          <p:cNvSpPr>
            <a:spLocks noChangeShapeType="1"/>
          </p:cNvSpPr>
          <p:nvPr/>
        </p:nvSpPr>
        <p:spPr bwMode="auto">
          <a:xfrm>
            <a:off x="1482725" y="3825875"/>
            <a:ext cx="73025" cy="1588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1163" name="Line 63"/>
          <p:cNvSpPr>
            <a:spLocks noChangeShapeType="1"/>
          </p:cNvSpPr>
          <p:nvPr/>
        </p:nvSpPr>
        <p:spPr bwMode="auto">
          <a:xfrm>
            <a:off x="1477963" y="3422650"/>
            <a:ext cx="74612" cy="1588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1164" name="Line 64"/>
          <p:cNvSpPr>
            <a:spLocks noChangeShapeType="1"/>
          </p:cNvSpPr>
          <p:nvPr/>
        </p:nvSpPr>
        <p:spPr bwMode="auto">
          <a:xfrm>
            <a:off x="1477963" y="3033713"/>
            <a:ext cx="74612" cy="1587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1165" name="Rectangle 65"/>
          <p:cNvSpPr>
            <a:spLocks noChangeArrowheads="1"/>
          </p:cNvSpPr>
          <p:nvPr/>
        </p:nvSpPr>
        <p:spPr bwMode="auto">
          <a:xfrm>
            <a:off x="2759075" y="2032000"/>
            <a:ext cx="2392363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indent="933450">
              <a:lnSpc>
                <a:spcPct val="125000"/>
              </a:lnSpc>
            </a:pPr>
            <a:r>
              <a:rPr lang="en-US" altLang="zh-CN" sz="2000" i="1" baseline="0" dirty="0">
                <a:solidFill>
                  <a:srgbClr val="000000"/>
                </a:solidFill>
                <a:latin typeface="Times New Roman" pitchFamily="18" charset="0"/>
              </a:rPr>
              <a:t>d</a:t>
            </a:r>
            <a:r>
              <a:rPr lang="en-US" altLang="zh-CN" sz="2000" baseline="-25000" dirty="0">
                <a:solidFill>
                  <a:srgbClr val="000000"/>
                </a:solidFill>
                <a:latin typeface="Times New Roman" pitchFamily="18" charset="0"/>
              </a:rPr>
              <a:t>23</a:t>
            </a:r>
            <a:r>
              <a:rPr lang="en-US" altLang="zh-CN" sz="2000" baseline="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zh-CN" sz="2000" b="1" i="1" baseline="0" dirty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US" altLang="zh-CN" sz="2000" baseline="0" dirty="0">
                <a:solidFill>
                  <a:srgbClr val="000000"/>
                </a:solidFill>
                <a:latin typeface="Times New Roman" pitchFamily="18" charset="0"/>
              </a:rPr>
              <a:t>)=0</a:t>
            </a:r>
          </a:p>
        </p:txBody>
      </p:sp>
      <p:sp>
        <p:nvSpPr>
          <p:cNvPr id="91166" name="Rectangle 66"/>
          <p:cNvSpPr>
            <a:spLocks noChangeArrowheads="1"/>
          </p:cNvSpPr>
          <p:nvPr/>
        </p:nvSpPr>
        <p:spPr bwMode="auto">
          <a:xfrm>
            <a:off x="-696913" y="2074863"/>
            <a:ext cx="2027238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indent="933450">
              <a:lnSpc>
                <a:spcPct val="125000"/>
              </a:lnSpc>
            </a:pPr>
            <a:r>
              <a:rPr lang="en-US" altLang="zh-CN" sz="2000" i="1" baseline="0" dirty="0">
                <a:solidFill>
                  <a:srgbClr val="000000"/>
                </a:solidFill>
                <a:latin typeface="Times New Roman" pitchFamily="18" charset="0"/>
              </a:rPr>
              <a:t>d</a:t>
            </a:r>
            <a:r>
              <a:rPr lang="en-US" altLang="zh-CN" sz="2000" baseline="-25000" dirty="0">
                <a:solidFill>
                  <a:srgbClr val="000000"/>
                </a:solidFill>
                <a:latin typeface="Times New Roman" pitchFamily="18" charset="0"/>
              </a:rPr>
              <a:t>12</a:t>
            </a:r>
            <a:r>
              <a:rPr lang="en-US" altLang="zh-CN" sz="2000" baseline="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zh-CN" sz="2000" b="1" i="1" baseline="0" dirty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US" altLang="zh-CN" sz="2000" baseline="0" dirty="0">
                <a:solidFill>
                  <a:srgbClr val="000000"/>
                </a:solidFill>
                <a:latin typeface="Times New Roman" pitchFamily="18" charset="0"/>
              </a:rPr>
              <a:t>)=0</a:t>
            </a:r>
          </a:p>
        </p:txBody>
      </p:sp>
      <p:sp>
        <p:nvSpPr>
          <p:cNvPr id="91167" name="Rectangle 67"/>
          <p:cNvSpPr>
            <a:spLocks noChangeArrowheads="1"/>
          </p:cNvSpPr>
          <p:nvPr/>
        </p:nvSpPr>
        <p:spPr bwMode="auto">
          <a:xfrm>
            <a:off x="1668463" y="5930868"/>
            <a:ext cx="2151062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indent="933450">
              <a:lnSpc>
                <a:spcPct val="125000"/>
              </a:lnSpc>
            </a:pPr>
            <a:r>
              <a:rPr lang="en-US" altLang="zh-CN" sz="2000" i="1" baseline="0" dirty="0">
                <a:solidFill>
                  <a:srgbClr val="000000"/>
                </a:solidFill>
                <a:latin typeface="Times New Roman" pitchFamily="18" charset="0"/>
              </a:rPr>
              <a:t>d</a:t>
            </a:r>
            <a:r>
              <a:rPr lang="en-US" altLang="zh-CN" sz="2000" baseline="-25000" dirty="0">
                <a:solidFill>
                  <a:srgbClr val="000000"/>
                </a:solidFill>
                <a:latin typeface="Times New Roman" pitchFamily="18" charset="0"/>
              </a:rPr>
              <a:t>13</a:t>
            </a:r>
            <a:r>
              <a:rPr lang="en-US" altLang="zh-CN" sz="2000" baseline="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zh-CN" sz="2000" b="1" i="1" baseline="0" dirty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US" altLang="zh-CN" sz="2000" baseline="0" dirty="0">
                <a:solidFill>
                  <a:srgbClr val="000000"/>
                </a:solidFill>
                <a:latin typeface="Times New Roman" pitchFamily="18" charset="0"/>
              </a:rPr>
              <a:t>)=0</a:t>
            </a:r>
          </a:p>
        </p:txBody>
      </p:sp>
      <p:sp>
        <p:nvSpPr>
          <p:cNvPr id="91168" name="Text Box 68"/>
          <p:cNvSpPr txBox="1">
            <a:spLocks noChangeArrowheads="1"/>
          </p:cNvSpPr>
          <p:nvPr/>
        </p:nvSpPr>
        <p:spPr bwMode="auto">
          <a:xfrm>
            <a:off x="196850" y="2765425"/>
            <a:ext cx="1241425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93345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50000"/>
              </a:spcBef>
            </a:pPr>
            <a:r>
              <a:rPr lang="en-US" altLang="zh-CN" sz="2000" baseline="0" dirty="0">
                <a:solidFill>
                  <a:srgbClr val="000000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91169" name="Text Box 69"/>
          <p:cNvSpPr txBox="1">
            <a:spLocks noChangeArrowheads="1"/>
          </p:cNvSpPr>
          <p:nvPr/>
        </p:nvSpPr>
        <p:spPr bwMode="auto">
          <a:xfrm>
            <a:off x="2733675" y="4935538"/>
            <a:ext cx="1241425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93345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50000"/>
              </a:spcBef>
            </a:pPr>
            <a:r>
              <a:rPr lang="en-US" altLang="zh-CN" sz="2400" baseline="0">
                <a:solidFill>
                  <a:srgbClr val="000000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91170" name="Text Box 70"/>
          <p:cNvSpPr txBox="1">
            <a:spLocks noChangeArrowheads="1"/>
          </p:cNvSpPr>
          <p:nvPr/>
        </p:nvSpPr>
        <p:spPr bwMode="auto">
          <a:xfrm>
            <a:off x="1917700" y="4956175"/>
            <a:ext cx="1241425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93345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50000"/>
              </a:spcBef>
            </a:pPr>
            <a:r>
              <a:rPr lang="en-US" altLang="zh-CN" sz="2400" baseline="0">
                <a:solidFill>
                  <a:srgbClr val="000000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91171" name="Text Box 72"/>
          <p:cNvSpPr txBox="1">
            <a:spLocks noChangeArrowheads="1"/>
          </p:cNvSpPr>
          <p:nvPr/>
        </p:nvSpPr>
        <p:spPr bwMode="auto">
          <a:xfrm>
            <a:off x="504825" y="4956175"/>
            <a:ext cx="12954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93345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50000"/>
              </a:spcBef>
            </a:pPr>
            <a:r>
              <a:rPr lang="en-US" altLang="zh-CN" sz="2400" baseline="0">
                <a:solidFill>
                  <a:srgbClr val="0000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2440" y="630932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FE4A060-E7E6-4CE4-812B-AA64927C127D}" type="slidenum">
              <a:rPr lang="en-US" altLang="zh-CN" sz="2800" smtClean="0">
                <a:solidFill>
                  <a:schemeClr val="tx1"/>
                </a:solidFill>
              </a:rPr>
              <a:pPr>
                <a:defRPr/>
              </a:pPr>
              <a:t>26</a:t>
            </a:fld>
            <a:endParaRPr lang="en-US" altLang="zh-CN" sz="2800" dirty="0">
              <a:solidFill>
                <a:schemeClr val="tx1"/>
              </a:solidFill>
            </a:endParaRPr>
          </a:p>
        </p:txBody>
      </p:sp>
      <p:sp>
        <p:nvSpPr>
          <p:cNvPr id="50" name="标题 1"/>
          <p:cNvSpPr txBox="1">
            <a:spLocks noChangeArrowheads="1"/>
          </p:cNvSpPr>
          <p:nvPr/>
        </p:nvSpPr>
        <p:spPr>
          <a:xfrm>
            <a:off x="685800" y="609600"/>
            <a:ext cx="7702550" cy="94615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kern="0" dirty="0"/>
              <a:t>3.2 </a:t>
            </a:r>
            <a:r>
              <a:rPr lang="zh-CN" altLang="en-US" kern="0" dirty="0"/>
              <a:t>线性判别函数</a:t>
            </a:r>
          </a:p>
        </p:txBody>
      </p:sp>
    </p:spTree>
    <p:extLst>
      <p:ext uri="{BB962C8B-B14F-4D97-AF65-F5344CB8AC3E}">
        <p14:creationId xmlns:p14="http://schemas.microsoft.com/office/powerpoint/2010/main" val="2033455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8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8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8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8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36" y="1843396"/>
            <a:ext cx="5762029" cy="4321522"/>
          </a:xfrm>
          <a:prstGeom prst="rect">
            <a:avLst/>
          </a:prstGeom>
        </p:spPr>
      </p:pic>
      <p:sp>
        <p:nvSpPr>
          <p:cNvPr id="4" name="标题 1"/>
          <p:cNvSpPr txBox="1">
            <a:spLocks noChangeArrowheads="1"/>
          </p:cNvSpPr>
          <p:nvPr/>
        </p:nvSpPr>
        <p:spPr>
          <a:xfrm>
            <a:off x="685800" y="609600"/>
            <a:ext cx="7702550" cy="94615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kern="0" dirty="0"/>
              <a:t>3.2 </a:t>
            </a:r>
            <a:r>
              <a:rPr lang="zh-CN" altLang="en-US" kern="0" dirty="0"/>
              <a:t>线性判别函数</a:t>
            </a:r>
          </a:p>
        </p:txBody>
      </p:sp>
      <p:sp>
        <p:nvSpPr>
          <p:cNvPr id="5" name="Rectangle 14"/>
          <p:cNvSpPr>
            <a:spLocks noChangeArrowheads="1"/>
          </p:cNvSpPr>
          <p:nvPr/>
        </p:nvSpPr>
        <p:spPr bwMode="auto">
          <a:xfrm>
            <a:off x="154416" y="1438215"/>
            <a:ext cx="210987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000" b="1" baseline="0" dirty="0">
                <a:solidFill>
                  <a:srgbClr val="000000"/>
                </a:solidFill>
              </a:rPr>
              <a:t>例</a:t>
            </a:r>
            <a:r>
              <a:rPr lang="en-US" altLang="zh-CN" sz="2000" b="1" baseline="0" dirty="0">
                <a:solidFill>
                  <a:srgbClr val="000000"/>
                </a:solidFill>
              </a:rPr>
              <a:t>3.3</a:t>
            </a:r>
            <a:r>
              <a:rPr lang="en-US" altLang="zh-CN" sz="2000" baseline="0" dirty="0">
                <a:solidFill>
                  <a:srgbClr val="000000"/>
                </a:solidFill>
              </a:rPr>
              <a:t> </a:t>
            </a:r>
            <a:r>
              <a:rPr lang="zh-CN" altLang="en-US" sz="2000" baseline="0" dirty="0">
                <a:solidFill>
                  <a:srgbClr val="000000"/>
                </a:solidFill>
              </a:rPr>
              <a:t>的分类图：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2440" y="630932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FE4A060-E7E6-4CE4-812B-AA64927C127D}" type="slidenum">
              <a:rPr lang="en-US" altLang="zh-CN" sz="2800" smtClean="0">
                <a:solidFill>
                  <a:schemeClr val="tx1"/>
                </a:solidFill>
              </a:rPr>
              <a:pPr>
                <a:defRPr/>
              </a:pPr>
              <a:t>27</a:t>
            </a:fld>
            <a:endParaRPr lang="en-US" altLang="zh-CN" sz="2800" dirty="0">
              <a:solidFill>
                <a:schemeClr val="tx1"/>
              </a:solidFill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5724128" y="1772816"/>
            <a:ext cx="3024336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分类时：每分离出一类，需要与</a:t>
            </a:r>
            <a:r>
              <a:rPr lang="en-US" altLang="zh-CN" sz="2000" i="1" baseline="0" dirty="0">
                <a:solidFill>
                  <a:srgbClr val="000000"/>
                </a:solidFill>
                <a:latin typeface="Times New Roman" pitchFamily="18" charset="0"/>
              </a:rPr>
              <a:t>I </a:t>
            </a:r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有关的</a:t>
            </a:r>
            <a:r>
              <a:rPr lang="en-US" altLang="zh-CN" sz="2000" i="1" baseline="0" dirty="0">
                <a:solidFill>
                  <a:srgbClr val="000000"/>
                </a:solidFill>
                <a:latin typeface="Times New Roman" pitchFamily="18" charset="0"/>
              </a:rPr>
              <a:t>M</a:t>
            </a:r>
            <a:r>
              <a:rPr lang="en-US" altLang="zh-CN" sz="2000" baseline="0" dirty="0">
                <a:solidFill>
                  <a:srgbClr val="000000"/>
                </a:solidFill>
                <a:latin typeface="Times New Roman" pitchFamily="18" charset="0"/>
              </a:rPr>
              <a:t>-1</a:t>
            </a:r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个判决函数；要分开</a:t>
            </a:r>
            <a:r>
              <a:rPr lang="en-US" altLang="zh-CN" sz="2000" i="1" baseline="0" dirty="0">
                <a:solidFill>
                  <a:srgbClr val="000000"/>
                </a:solidFill>
                <a:latin typeface="Times New Roman" pitchFamily="18" charset="0"/>
              </a:rPr>
              <a:t>M</a:t>
            </a:r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类模式，共需</a:t>
            </a:r>
            <a:r>
              <a:rPr lang="en-US" altLang="zh-CN" sz="2000" i="1" baseline="0" dirty="0">
                <a:solidFill>
                  <a:srgbClr val="000000"/>
                </a:solidFill>
                <a:latin typeface="Times New Roman" pitchFamily="18" charset="0"/>
              </a:rPr>
              <a:t>M</a:t>
            </a:r>
            <a:r>
              <a:rPr lang="en-US" altLang="zh-CN" sz="2000" baseline="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zh-CN" sz="2000" i="1" baseline="0" dirty="0">
                <a:solidFill>
                  <a:srgbClr val="000000"/>
                </a:solidFill>
                <a:latin typeface="Times New Roman" pitchFamily="18" charset="0"/>
              </a:rPr>
              <a:t>M</a:t>
            </a:r>
            <a:r>
              <a:rPr lang="en-US" altLang="zh-CN" sz="2000" baseline="0" dirty="0">
                <a:solidFill>
                  <a:srgbClr val="000000"/>
                </a:solidFill>
                <a:latin typeface="Times New Roman" pitchFamily="18" charset="0"/>
              </a:rPr>
              <a:t>-1)/2</a:t>
            </a:r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个判决函数。对三类问题需要</a:t>
            </a:r>
            <a:r>
              <a:rPr lang="en-US" altLang="zh-CN" sz="2000" baseline="0" dirty="0">
                <a:solidFill>
                  <a:srgbClr val="000000"/>
                </a:solidFill>
                <a:latin typeface="Times New Roman" pitchFamily="18" charset="0"/>
              </a:rPr>
              <a:t>3(3-1)/2=3</a:t>
            </a:r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个判决函数。即：每次从</a:t>
            </a:r>
            <a:r>
              <a:rPr lang="en-US" altLang="zh-CN" sz="2000" i="1" baseline="0" dirty="0">
                <a:solidFill>
                  <a:srgbClr val="000000"/>
                </a:solidFill>
                <a:latin typeface="Times New Roman" pitchFamily="18" charset="0"/>
              </a:rPr>
              <a:t>M</a:t>
            </a:r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类中取出两类的组合：</a:t>
            </a: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4071002"/>
              </p:ext>
            </p:extLst>
          </p:nvPr>
        </p:nvGraphicFramePr>
        <p:xfrm>
          <a:off x="6234583" y="5013176"/>
          <a:ext cx="2003425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390" name="公式" r:id="rId4" imgW="1016000" imgH="393700" progId="Equation.3">
                  <p:embed/>
                </p:oleObj>
              </mc:Choice>
              <mc:Fallback>
                <p:oleObj name="公式" r:id="rId4" imgW="1016000" imgH="3937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4583" y="5013176"/>
                        <a:ext cx="2003425" cy="77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128219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261" name="Picture 4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213" y="2232025"/>
            <a:ext cx="3886200" cy="3895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137260" name="Group 44"/>
          <p:cNvGrpSpPr>
            <a:grpSpLocks/>
          </p:cNvGrpSpPr>
          <p:nvPr/>
        </p:nvGrpSpPr>
        <p:grpSpPr bwMode="auto">
          <a:xfrm>
            <a:off x="2139950" y="2486025"/>
            <a:ext cx="1057275" cy="1382713"/>
            <a:chOff x="2004" y="1022"/>
            <a:chExt cx="666" cy="871"/>
          </a:xfrm>
        </p:grpSpPr>
        <p:sp>
          <p:nvSpPr>
            <p:cNvPr id="93215" name="Freeform 35" descr="虚线网格"/>
            <p:cNvSpPr>
              <a:spLocks/>
            </p:cNvSpPr>
            <p:nvPr/>
          </p:nvSpPr>
          <p:spPr bwMode="auto">
            <a:xfrm rot="543943">
              <a:off x="2004" y="1022"/>
              <a:ext cx="666" cy="871"/>
            </a:xfrm>
            <a:custGeom>
              <a:avLst/>
              <a:gdLst>
                <a:gd name="T0" fmla="*/ 23 w 1920"/>
                <a:gd name="T1" fmla="*/ 6 h 4281"/>
                <a:gd name="T2" fmla="*/ 66 w 1920"/>
                <a:gd name="T3" fmla="*/ 0 h 4281"/>
                <a:gd name="T4" fmla="*/ 74 w 1920"/>
                <a:gd name="T5" fmla="*/ 7 h 4281"/>
                <a:gd name="T6" fmla="*/ 76 w 1920"/>
                <a:gd name="T7" fmla="*/ 16 h 4281"/>
                <a:gd name="T8" fmla="*/ 50 w 1920"/>
                <a:gd name="T9" fmla="*/ 25 h 4281"/>
                <a:gd name="T10" fmla="*/ 11 w 1920"/>
                <a:gd name="T11" fmla="*/ 34 h 4281"/>
                <a:gd name="T12" fmla="*/ 2 w 1920"/>
                <a:gd name="T13" fmla="*/ 14 h 4281"/>
                <a:gd name="T14" fmla="*/ 23 w 1920"/>
                <a:gd name="T15" fmla="*/ 6 h 428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920" h="4281">
                  <a:moveTo>
                    <a:pt x="545" y="749"/>
                  </a:moveTo>
                  <a:cubicBezTo>
                    <a:pt x="802" y="474"/>
                    <a:pt x="1382" y="0"/>
                    <a:pt x="1585" y="9"/>
                  </a:cubicBezTo>
                  <a:cubicBezTo>
                    <a:pt x="1788" y="18"/>
                    <a:pt x="1725" y="497"/>
                    <a:pt x="1765" y="804"/>
                  </a:cubicBezTo>
                  <a:cubicBezTo>
                    <a:pt x="1805" y="1111"/>
                    <a:pt x="1920" y="1499"/>
                    <a:pt x="1825" y="1854"/>
                  </a:cubicBezTo>
                  <a:cubicBezTo>
                    <a:pt x="1730" y="2209"/>
                    <a:pt x="1453" y="2565"/>
                    <a:pt x="1195" y="2934"/>
                  </a:cubicBezTo>
                  <a:cubicBezTo>
                    <a:pt x="937" y="3303"/>
                    <a:pt x="467" y="4281"/>
                    <a:pt x="275" y="4069"/>
                  </a:cubicBezTo>
                  <a:cubicBezTo>
                    <a:pt x="83" y="3857"/>
                    <a:pt x="0" y="2212"/>
                    <a:pt x="45" y="1659"/>
                  </a:cubicBezTo>
                  <a:cubicBezTo>
                    <a:pt x="90" y="1106"/>
                    <a:pt x="347" y="940"/>
                    <a:pt x="545" y="749"/>
                  </a:cubicBezTo>
                  <a:close/>
                </a:path>
              </a:pathLst>
            </a:custGeom>
            <a:pattFill prst="dotGrid">
              <a:fgClr>
                <a:srgbClr val="000000"/>
              </a:fgClr>
              <a:bgClr>
                <a:srgbClr val="FFFFFF"/>
              </a:bgClr>
            </a:patt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93216" name="Object 37" descr="虚线网格"/>
            <p:cNvGraphicFramePr>
              <a:graphicFrameLocks noChangeAspect="1"/>
            </p:cNvGraphicFramePr>
            <p:nvPr/>
          </p:nvGraphicFramePr>
          <p:xfrm>
            <a:off x="2156" y="1184"/>
            <a:ext cx="365" cy="3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4484" name="公式" r:id="rId4" imgW="190500" imgH="228600" progId="Equation.3">
                    <p:embed/>
                  </p:oleObj>
                </mc:Choice>
                <mc:Fallback>
                  <p:oleObj name="公式" r:id="rId4" imgW="1905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56" y="1184"/>
                          <a:ext cx="365" cy="364"/>
                        </a:xfrm>
                        <a:prstGeom prst="rect">
                          <a:avLst/>
                        </a:prstGeom>
                        <a:pattFill prst="dotGrid">
                          <a:fgClr>
                            <a:srgbClr val="000000"/>
                          </a:fgClr>
                          <a:bgClr>
                            <a:srgbClr val="FFFFFF"/>
                          </a:bgClr>
                        </a:patt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3190" name="Rectangle 10"/>
          <p:cNvSpPr>
            <a:spLocks noChangeArrowheads="1"/>
          </p:cNvSpPr>
          <p:nvPr/>
        </p:nvSpPr>
        <p:spPr bwMode="auto">
          <a:xfrm>
            <a:off x="-338138" y="390048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zh-CN" sz="2400" baseline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37229" name="Rectangle 13"/>
          <p:cNvSpPr>
            <a:spLocks noChangeArrowheads="1"/>
          </p:cNvSpPr>
          <p:nvPr/>
        </p:nvSpPr>
        <p:spPr bwMode="auto">
          <a:xfrm>
            <a:off x="179512" y="1575338"/>
            <a:ext cx="8424936" cy="437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indent="306388">
              <a:lnSpc>
                <a:spcPct val="125000"/>
              </a:lnSpc>
            </a:pPr>
            <a:r>
              <a:rPr lang="zh-CN" altLang="en-US" sz="2000" b="1" dirty="0">
                <a:solidFill>
                  <a:srgbClr val="000000"/>
                </a:solidFill>
              </a:rPr>
              <a:t>课堂作业：</a:t>
            </a:r>
            <a:r>
              <a:rPr lang="en-US" altLang="zh-CN" sz="2000" baseline="0" dirty="0">
                <a:solidFill>
                  <a:srgbClr val="000000"/>
                </a:solidFill>
                <a:latin typeface="Times New Roman" pitchFamily="18" charset="0"/>
              </a:rPr>
              <a:t>   </a:t>
            </a:r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已知</a:t>
            </a:r>
            <a:r>
              <a:rPr lang="en-US" altLang="zh-CN" sz="2000" i="1" baseline="0" dirty="0" err="1">
                <a:solidFill>
                  <a:srgbClr val="000000"/>
                </a:solidFill>
                <a:latin typeface="Times New Roman" pitchFamily="18" charset="0"/>
              </a:rPr>
              <a:t>d</a:t>
            </a:r>
            <a:r>
              <a:rPr lang="en-US" altLang="zh-CN" sz="2000" i="1" baseline="-25000" dirty="0" err="1">
                <a:solidFill>
                  <a:srgbClr val="000000"/>
                </a:solidFill>
                <a:latin typeface="Times New Roman" pitchFamily="18" charset="0"/>
              </a:rPr>
              <a:t>ij</a:t>
            </a:r>
            <a:r>
              <a:rPr lang="en-US" altLang="zh-CN" sz="2000" baseline="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zh-CN" sz="2000" b="1" i="1" baseline="0" dirty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US" altLang="zh-CN" sz="2000" baseline="0" dirty="0">
                <a:solidFill>
                  <a:srgbClr val="000000"/>
                </a:solidFill>
                <a:latin typeface="Times New Roman" pitchFamily="18" charset="0"/>
              </a:rPr>
              <a:t>)</a:t>
            </a:r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的位置和正负侧，分析三类模式的分布区域 。</a:t>
            </a:r>
          </a:p>
        </p:txBody>
      </p:sp>
      <p:sp>
        <p:nvSpPr>
          <p:cNvPr id="137235" name="Line 19"/>
          <p:cNvSpPr>
            <a:spLocks noChangeShapeType="1"/>
          </p:cNvSpPr>
          <p:nvPr/>
        </p:nvSpPr>
        <p:spPr bwMode="auto">
          <a:xfrm flipV="1">
            <a:off x="1857375" y="3027363"/>
            <a:ext cx="25400" cy="3170237"/>
          </a:xfrm>
          <a:prstGeom prst="line">
            <a:avLst/>
          </a:prstGeom>
          <a:noFill/>
          <a:ln w="152400">
            <a:solidFill>
              <a:srgbClr val="FF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7236" name="Line 20"/>
          <p:cNvSpPr>
            <a:spLocks noChangeShapeType="1"/>
          </p:cNvSpPr>
          <p:nvPr/>
        </p:nvSpPr>
        <p:spPr bwMode="auto">
          <a:xfrm flipV="1">
            <a:off x="862013" y="3311525"/>
            <a:ext cx="2347912" cy="1425575"/>
          </a:xfrm>
          <a:prstGeom prst="line">
            <a:avLst/>
          </a:prstGeom>
          <a:noFill/>
          <a:ln w="1524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7237" name="Line 21"/>
          <p:cNvSpPr>
            <a:spLocks noChangeShapeType="1"/>
          </p:cNvSpPr>
          <p:nvPr/>
        </p:nvSpPr>
        <p:spPr bwMode="auto">
          <a:xfrm flipV="1">
            <a:off x="2039938" y="2911475"/>
            <a:ext cx="39687" cy="3235325"/>
          </a:xfrm>
          <a:prstGeom prst="line">
            <a:avLst/>
          </a:prstGeom>
          <a:noFill/>
          <a:ln w="1524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7238" name="Line 22"/>
          <p:cNvSpPr>
            <a:spLocks noChangeShapeType="1"/>
          </p:cNvSpPr>
          <p:nvPr/>
        </p:nvSpPr>
        <p:spPr bwMode="auto">
          <a:xfrm>
            <a:off x="709613" y="4699000"/>
            <a:ext cx="2173287" cy="719138"/>
          </a:xfrm>
          <a:prstGeom prst="line">
            <a:avLst/>
          </a:prstGeom>
          <a:noFill/>
          <a:ln w="152400">
            <a:solidFill>
              <a:srgbClr val="FF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7239" name="Line 23"/>
          <p:cNvSpPr>
            <a:spLocks noChangeShapeType="1"/>
          </p:cNvSpPr>
          <p:nvPr/>
        </p:nvSpPr>
        <p:spPr bwMode="auto">
          <a:xfrm>
            <a:off x="425450" y="4405313"/>
            <a:ext cx="2508250" cy="849312"/>
          </a:xfrm>
          <a:prstGeom prst="line">
            <a:avLst/>
          </a:prstGeom>
          <a:noFill/>
          <a:ln w="152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7240" name="Line 24"/>
          <p:cNvSpPr>
            <a:spLocks noChangeShapeType="1"/>
          </p:cNvSpPr>
          <p:nvPr/>
        </p:nvSpPr>
        <p:spPr bwMode="auto">
          <a:xfrm flipV="1">
            <a:off x="600075" y="3308350"/>
            <a:ext cx="2984500" cy="1782763"/>
          </a:xfrm>
          <a:prstGeom prst="line">
            <a:avLst/>
          </a:prstGeom>
          <a:noFill/>
          <a:ln w="152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37258" name="Group 42"/>
          <p:cNvGrpSpPr>
            <a:grpSpLocks/>
          </p:cNvGrpSpPr>
          <p:nvPr/>
        </p:nvGrpSpPr>
        <p:grpSpPr bwMode="auto">
          <a:xfrm>
            <a:off x="647700" y="4795838"/>
            <a:ext cx="1146175" cy="1503362"/>
            <a:chOff x="435" y="2989"/>
            <a:chExt cx="722" cy="947"/>
          </a:xfrm>
        </p:grpSpPr>
        <p:sp>
          <p:nvSpPr>
            <p:cNvPr id="93213" name="Freeform 33" descr="虚线网格"/>
            <p:cNvSpPr>
              <a:spLocks/>
            </p:cNvSpPr>
            <p:nvPr/>
          </p:nvSpPr>
          <p:spPr bwMode="auto">
            <a:xfrm>
              <a:off x="435" y="2989"/>
              <a:ext cx="722" cy="947"/>
            </a:xfrm>
            <a:custGeom>
              <a:avLst/>
              <a:gdLst>
                <a:gd name="T0" fmla="*/ 11 w 1550"/>
                <a:gd name="T1" fmla="*/ 10 h 1986"/>
                <a:gd name="T2" fmla="*/ 72 w 1550"/>
                <a:gd name="T3" fmla="*/ 29 h 1986"/>
                <a:gd name="T4" fmla="*/ 144 w 1550"/>
                <a:gd name="T5" fmla="*/ 56 h 1986"/>
                <a:gd name="T6" fmla="*/ 148 w 1550"/>
                <a:gd name="T7" fmla="*/ 151 h 1986"/>
                <a:gd name="T8" fmla="*/ 133 w 1550"/>
                <a:gd name="T9" fmla="*/ 212 h 1986"/>
                <a:gd name="T10" fmla="*/ 59 w 1550"/>
                <a:gd name="T11" fmla="*/ 170 h 1986"/>
                <a:gd name="T12" fmla="*/ 22 w 1550"/>
                <a:gd name="T13" fmla="*/ 133 h 1986"/>
                <a:gd name="T14" fmla="*/ 6 w 1550"/>
                <a:gd name="T15" fmla="*/ 93 h 1986"/>
                <a:gd name="T16" fmla="*/ 11 w 1550"/>
                <a:gd name="T17" fmla="*/ 10 h 198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550" h="1986">
                  <a:moveTo>
                    <a:pt x="108" y="99"/>
                  </a:moveTo>
                  <a:cubicBezTo>
                    <a:pt x="216" y="0"/>
                    <a:pt x="489" y="196"/>
                    <a:pt x="708" y="266"/>
                  </a:cubicBezTo>
                  <a:cubicBezTo>
                    <a:pt x="927" y="336"/>
                    <a:pt x="1300" y="329"/>
                    <a:pt x="1425" y="517"/>
                  </a:cubicBezTo>
                  <a:cubicBezTo>
                    <a:pt x="1550" y="705"/>
                    <a:pt x="1478" y="1154"/>
                    <a:pt x="1460" y="1394"/>
                  </a:cubicBezTo>
                  <a:cubicBezTo>
                    <a:pt x="1443" y="1634"/>
                    <a:pt x="1466" y="1930"/>
                    <a:pt x="1320" y="1958"/>
                  </a:cubicBezTo>
                  <a:cubicBezTo>
                    <a:pt x="1174" y="1986"/>
                    <a:pt x="770" y="1689"/>
                    <a:pt x="585" y="1566"/>
                  </a:cubicBezTo>
                  <a:cubicBezTo>
                    <a:pt x="401" y="1443"/>
                    <a:pt x="305" y="1339"/>
                    <a:pt x="218" y="1222"/>
                  </a:cubicBezTo>
                  <a:cubicBezTo>
                    <a:pt x="130" y="1105"/>
                    <a:pt x="78" y="1048"/>
                    <a:pt x="60" y="861"/>
                  </a:cubicBezTo>
                  <a:cubicBezTo>
                    <a:pt x="42" y="674"/>
                    <a:pt x="0" y="198"/>
                    <a:pt x="108" y="99"/>
                  </a:cubicBezTo>
                  <a:close/>
                </a:path>
              </a:pathLst>
            </a:custGeom>
            <a:pattFill prst="dotGrid">
              <a:fgClr>
                <a:srgbClr val="000000"/>
              </a:fgClr>
              <a:bgClr>
                <a:srgbClr val="FFFFFF"/>
              </a:bgClr>
            </a:patt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93214" name="Object 38" descr="虚线网格"/>
            <p:cNvGraphicFramePr>
              <a:graphicFrameLocks noChangeAspect="1"/>
            </p:cNvGraphicFramePr>
            <p:nvPr/>
          </p:nvGraphicFramePr>
          <p:xfrm>
            <a:off x="697" y="3318"/>
            <a:ext cx="311" cy="3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4485" name="公式" r:id="rId6" imgW="190335" imgH="215713" progId="Equation.3">
                    <p:embed/>
                  </p:oleObj>
                </mc:Choice>
                <mc:Fallback>
                  <p:oleObj name="公式" r:id="rId6" imgW="190335" imgH="21571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7" y="3318"/>
                          <a:ext cx="311" cy="358"/>
                        </a:xfrm>
                        <a:prstGeom prst="rect">
                          <a:avLst/>
                        </a:prstGeom>
                        <a:pattFill prst="dotGrid">
                          <a:fgClr>
                            <a:srgbClr val="000000"/>
                          </a:fgClr>
                          <a:bgClr>
                            <a:srgbClr val="FFFFFF"/>
                          </a:bgClr>
                        </a:patt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7259" name="Group 43"/>
          <p:cNvGrpSpPr>
            <a:grpSpLocks/>
          </p:cNvGrpSpPr>
          <p:nvPr/>
        </p:nvGrpSpPr>
        <p:grpSpPr bwMode="auto">
          <a:xfrm>
            <a:off x="1214438" y="3627438"/>
            <a:ext cx="1838325" cy="1517650"/>
            <a:chOff x="1221" y="2237"/>
            <a:chExt cx="1158" cy="956"/>
          </a:xfrm>
        </p:grpSpPr>
        <p:sp>
          <p:nvSpPr>
            <p:cNvPr id="93211" name="Line 28"/>
            <p:cNvSpPr>
              <a:spLocks noChangeShapeType="1"/>
            </p:cNvSpPr>
            <p:nvPr/>
          </p:nvSpPr>
          <p:spPr bwMode="auto">
            <a:xfrm>
              <a:off x="1221" y="2896"/>
              <a:ext cx="890" cy="297"/>
            </a:xfrm>
            <a:prstGeom prst="line">
              <a:avLst/>
            </a:prstGeom>
            <a:noFill/>
            <a:ln w="152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12" name="Line 29"/>
            <p:cNvSpPr>
              <a:spLocks noChangeShapeType="1"/>
            </p:cNvSpPr>
            <p:nvPr/>
          </p:nvSpPr>
          <p:spPr bwMode="auto">
            <a:xfrm flipV="1">
              <a:off x="1235" y="2237"/>
              <a:ext cx="1144" cy="683"/>
            </a:xfrm>
            <a:prstGeom prst="line">
              <a:avLst/>
            </a:prstGeom>
            <a:noFill/>
            <a:ln w="152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7248" name="Group 32"/>
          <p:cNvGrpSpPr>
            <a:grpSpLocks/>
          </p:cNvGrpSpPr>
          <p:nvPr/>
        </p:nvGrpSpPr>
        <p:grpSpPr bwMode="auto">
          <a:xfrm>
            <a:off x="711200" y="4700588"/>
            <a:ext cx="1160463" cy="1498600"/>
            <a:chOff x="240" y="3137"/>
            <a:chExt cx="731" cy="944"/>
          </a:xfrm>
        </p:grpSpPr>
        <p:sp>
          <p:nvSpPr>
            <p:cNvPr id="93209" name="Line 30"/>
            <p:cNvSpPr>
              <a:spLocks noChangeShapeType="1"/>
            </p:cNvSpPr>
            <p:nvPr/>
          </p:nvSpPr>
          <p:spPr bwMode="auto">
            <a:xfrm flipV="1">
              <a:off x="963" y="3348"/>
              <a:ext cx="8" cy="733"/>
            </a:xfrm>
            <a:prstGeom prst="line">
              <a:avLst/>
            </a:prstGeom>
            <a:noFill/>
            <a:ln w="152400">
              <a:solidFill>
                <a:srgbClr val="FF99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10" name="Line 31"/>
            <p:cNvSpPr>
              <a:spLocks noChangeShapeType="1"/>
            </p:cNvSpPr>
            <p:nvPr/>
          </p:nvSpPr>
          <p:spPr bwMode="auto">
            <a:xfrm>
              <a:off x="240" y="3137"/>
              <a:ext cx="729" cy="245"/>
            </a:xfrm>
            <a:prstGeom prst="line">
              <a:avLst/>
            </a:prstGeom>
            <a:noFill/>
            <a:ln w="152400">
              <a:solidFill>
                <a:srgbClr val="FF99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7256" name="Group 40"/>
          <p:cNvGrpSpPr>
            <a:grpSpLocks/>
          </p:cNvGrpSpPr>
          <p:nvPr/>
        </p:nvGrpSpPr>
        <p:grpSpPr bwMode="auto">
          <a:xfrm>
            <a:off x="1724025" y="3946525"/>
            <a:ext cx="2062163" cy="1111250"/>
            <a:chOff x="1118" y="2478"/>
            <a:chExt cx="1315" cy="668"/>
          </a:xfrm>
        </p:grpSpPr>
        <p:sp>
          <p:nvSpPr>
            <p:cNvPr id="93207" name="Freeform 34" descr="虚线网格"/>
            <p:cNvSpPr>
              <a:spLocks/>
            </p:cNvSpPr>
            <p:nvPr/>
          </p:nvSpPr>
          <p:spPr bwMode="auto">
            <a:xfrm rot="6010854">
              <a:off x="1442" y="2154"/>
              <a:ext cx="668" cy="1315"/>
            </a:xfrm>
            <a:custGeom>
              <a:avLst/>
              <a:gdLst>
                <a:gd name="T0" fmla="*/ 6 w 2252"/>
                <a:gd name="T1" fmla="*/ 30 h 3889"/>
                <a:gd name="T2" fmla="*/ 18 w 2252"/>
                <a:gd name="T3" fmla="*/ 1 h 3889"/>
                <a:gd name="T4" fmla="*/ 35 w 2252"/>
                <a:gd name="T5" fmla="*/ 21 h 3889"/>
                <a:gd name="T6" fmla="*/ 57 w 2252"/>
                <a:gd name="T7" fmla="*/ 55 h 3889"/>
                <a:gd name="T8" fmla="*/ 48 w 2252"/>
                <a:gd name="T9" fmla="*/ 142 h 3889"/>
                <a:gd name="T10" fmla="*/ 13 w 2252"/>
                <a:gd name="T11" fmla="*/ 104 h 3889"/>
                <a:gd name="T12" fmla="*/ 1 w 2252"/>
                <a:gd name="T13" fmla="*/ 52 h 3889"/>
                <a:gd name="T14" fmla="*/ 6 w 2252"/>
                <a:gd name="T15" fmla="*/ 30 h 388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252" h="3889">
                  <a:moveTo>
                    <a:pt x="237" y="767"/>
                  </a:moveTo>
                  <a:cubicBezTo>
                    <a:pt x="345" y="549"/>
                    <a:pt x="513" y="76"/>
                    <a:pt x="696" y="38"/>
                  </a:cubicBezTo>
                  <a:cubicBezTo>
                    <a:pt x="879" y="0"/>
                    <a:pt x="1092" y="304"/>
                    <a:pt x="1337" y="537"/>
                  </a:cubicBezTo>
                  <a:cubicBezTo>
                    <a:pt x="1582" y="770"/>
                    <a:pt x="2082" y="914"/>
                    <a:pt x="2167" y="1437"/>
                  </a:cubicBezTo>
                  <a:cubicBezTo>
                    <a:pt x="2252" y="1960"/>
                    <a:pt x="2122" y="3465"/>
                    <a:pt x="1847" y="3677"/>
                  </a:cubicBezTo>
                  <a:cubicBezTo>
                    <a:pt x="1572" y="3889"/>
                    <a:pt x="817" y="3095"/>
                    <a:pt x="517" y="2707"/>
                  </a:cubicBezTo>
                  <a:cubicBezTo>
                    <a:pt x="217" y="2319"/>
                    <a:pt x="94" y="1670"/>
                    <a:pt x="47" y="1347"/>
                  </a:cubicBezTo>
                  <a:cubicBezTo>
                    <a:pt x="0" y="1024"/>
                    <a:pt x="129" y="985"/>
                    <a:pt x="237" y="767"/>
                  </a:cubicBezTo>
                  <a:close/>
                </a:path>
              </a:pathLst>
            </a:custGeom>
            <a:pattFill prst="dotGrid">
              <a:fgClr>
                <a:srgbClr val="000000"/>
              </a:fgClr>
              <a:bgClr>
                <a:srgbClr val="FFFFFF"/>
              </a:bgClr>
            </a:patt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93208" name="Object 36" descr="虚线网格"/>
            <p:cNvGraphicFramePr>
              <a:graphicFrameLocks noChangeAspect="1"/>
            </p:cNvGraphicFramePr>
            <p:nvPr/>
          </p:nvGraphicFramePr>
          <p:xfrm>
            <a:off x="1646" y="2662"/>
            <a:ext cx="286" cy="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4486" name="公式" r:id="rId8" imgW="177569" imgH="215619" progId="Equation.3">
                    <p:embed/>
                  </p:oleObj>
                </mc:Choice>
                <mc:Fallback>
                  <p:oleObj name="公式" r:id="rId8" imgW="177569" imgH="21561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46" y="2662"/>
                          <a:ext cx="286" cy="350"/>
                        </a:xfrm>
                        <a:prstGeom prst="rect">
                          <a:avLst/>
                        </a:prstGeom>
                        <a:pattFill prst="dotGrid">
                          <a:fgClr>
                            <a:srgbClr val="000000"/>
                          </a:fgClr>
                          <a:bgClr>
                            <a:srgbClr val="FFFFFF"/>
                          </a:bgClr>
                        </a:patt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7243" name="Group 27"/>
          <p:cNvGrpSpPr>
            <a:grpSpLocks/>
          </p:cNvGrpSpPr>
          <p:nvPr/>
        </p:nvGrpSpPr>
        <p:grpSpPr bwMode="auto">
          <a:xfrm>
            <a:off x="2006600" y="2935288"/>
            <a:ext cx="1173163" cy="1127125"/>
            <a:chOff x="1386" y="1947"/>
            <a:chExt cx="733" cy="710"/>
          </a:xfrm>
        </p:grpSpPr>
        <p:sp>
          <p:nvSpPr>
            <p:cNvPr id="93205" name="Line 25"/>
            <p:cNvSpPr>
              <a:spLocks noChangeShapeType="1"/>
            </p:cNvSpPr>
            <p:nvPr/>
          </p:nvSpPr>
          <p:spPr bwMode="auto">
            <a:xfrm flipV="1">
              <a:off x="1386" y="2199"/>
              <a:ext cx="733" cy="456"/>
            </a:xfrm>
            <a:prstGeom prst="line">
              <a:avLst/>
            </a:prstGeom>
            <a:noFill/>
            <a:ln w="152400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06" name="Line 26"/>
            <p:cNvSpPr>
              <a:spLocks noChangeShapeType="1"/>
            </p:cNvSpPr>
            <p:nvPr/>
          </p:nvSpPr>
          <p:spPr bwMode="auto">
            <a:xfrm flipV="1">
              <a:off x="1414" y="1947"/>
              <a:ext cx="9" cy="710"/>
            </a:xfrm>
            <a:prstGeom prst="line">
              <a:avLst/>
            </a:prstGeom>
            <a:noFill/>
            <a:ln w="152400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3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2440" y="630932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FE4A060-E7E6-4CE4-812B-AA64927C127D}" type="slidenum">
              <a:rPr lang="en-US" altLang="zh-CN" sz="2800" smtClean="0">
                <a:solidFill>
                  <a:schemeClr val="tx1"/>
                </a:solidFill>
              </a:rPr>
              <a:pPr>
                <a:defRPr/>
              </a:pPr>
              <a:t>28</a:t>
            </a:fld>
            <a:endParaRPr lang="en-US" altLang="zh-CN" sz="2800" dirty="0">
              <a:solidFill>
                <a:schemeClr val="tx1"/>
              </a:solidFill>
            </a:endParaRPr>
          </a:p>
        </p:txBody>
      </p:sp>
      <p:sp>
        <p:nvSpPr>
          <p:cNvPr id="32" name="标题 1"/>
          <p:cNvSpPr txBox="1">
            <a:spLocks noChangeArrowheads="1"/>
          </p:cNvSpPr>
          <p:nvPr/>
        </p:nvSpPr>
        <p:spPr>
          <a:xfrm>
            <a:off x="685800" y="609600"/>
            <a:ext cx="7702550" cy="94615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kern="0" dirty="0"/>
              <a:t>3.2 </a:t>
            </a:r>
            <a:r>
              <a:rPr lang="zh-CN" altLang="en-US" kern="0" dirty="0"/>
              <a:t>线性判别函数</a:t>
            </a:r>
          </a:p>
        </p:txBody>
      </p:sp>
    </p:spTree>
    <p:extLst>
      <p:ext uri="{BB962C8B-B14F-4D97-AF65-F5344CB8AC3E}">
        <p14:creationId xmlns:p14="http://schemas.microsoft.com/office/powerpoint/2010/main" val="3421468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7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7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7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7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37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1372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7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1000"/>
                                        <p:tgtEl>
                                          <p:spTgt spid="1372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7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7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7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7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37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1000"/>
                                        <p:tgtEl>
                                          <p:spTgt spid="1372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7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1000"/>
                                        <p:tgtEl>
                                          <p:spTgt spid="1372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7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37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37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37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37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1000"/>
                                        <p:tgtEl>
                                          <p:spTgt spid="1372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7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1000"/>
                                        <p:tgtEl>
                                          <p:spTgt spid="1372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7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37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29" grpId="0"/>
      <p:bldP spid="137235" grpId="0" animBg="1"/>
      <p:bldP spid="137235" grpId="1" animBg="1"/>
      <p:bldP spid="137236" grpId="0" animBg="1"/>
      <p:bldP spid="137236" grpId="1" animBg="1"/>
      <p:bldP spid="137237" grpId="0" animBg="1"/>
      <p:bldP spid="137237" grpId="1" animBg="1"/>
      <p:bldP spid="137238" grpId="0" animBg="1"/>
      <p:bldP spid="137238" grpId="1" animBg="1"/>
      <p:bldP spid="137239" grpId="0" animBg="1"/>
      <p:bldP spid="137239" grpId="1" animBg="1"/>
      <p:bldP spid="137240" grpId="0" animBg="1"/>
      <p:bldP spid="137240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4"/>
          <p:cNvSpPr>
            <a:spLocks noChangeArrowheads="1"/>
          </p:cNvSpPr>
          <p:nvPr/>
        </p:nvSpPr>
        <p:spPr bwMode="auto">
          <a:xfrm>
            <a:off x="685800" y="1889702"/>
            <a:ext cx="720883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2000" baseline="0" dirty="0">
                <a:solidFill>
                  <a:srgbClr val="000000"/>
                </a:solidFill>
              </a:rPr>
              <a:t>当</a:t>
            </a:r>
            <a:r>
              <a:rPr lang="el-GR" altLang="zh-CN" sz="2000" i="1" baseline="0" dirty="0">
                <a:solidFill>
                  <a:srgbClr val="000000"/>
                </a:solidFill>
              </a:rPr>
              <a:t>ω</a:t>
            </a:r>
            <a:r>
              <a:rPr lang="el-GR" altLang="zh-CN" sz="2000" i="1" baseline="-25000" dirty="0">
                <a:solidFill>
                  <a:srgbClr val="000000"/>
                </a:solidFill>
              </a:rPr>
              <a:t>i</a:t>
            </a:r>
            <a:r>
              <a:rPr lang="el-GR" altLang="zh-CN" sz="2000" i="1" baseline="0" dirty="0">
                <a:solidFill>
                  <a:srgbClr val="000000"/>
                </a:solidFill>
              </a:rPr>
              <a:t> </a:t>
            </a:r>
            <a:r>
              <a:rPr lang="en-US" altLang="zh-CN" sz="2000" i="1" baseline="0" dirty="0">
                <a:solidFill>
                  <a:srgbClr val="000000"/>
                </a:solidFill>
              </a:rPr>
              <a:t>/</a:t>
            </a:r>
            <a:r>
              <a:rPr lang="el-GR" altLang="zh-CN" sz="2000" i="1" baseline="0" dirty="0">
                <a:solidFill>
                  <a:srgbClr val="000000"/>
                </a:solidFill>
              </a:rPr>
              <a:t>ω</a:t>
            </a:r>
            <a:r>
              <a:rPr lang="el-GR" altLang="zh-CN" sz="2000" i="1" baseline="-25000" dirty="0">
                <a:solidFill>
                  <a:srgbClr val="000000"/>
                </a:solidFill>
              </a:rPr>
              <a:t>j</a:t>
            </a:r>
            <a:r>
              <a:rPr lang="zh-CN" altLang="en-US" sz="2000" baseline="0" dirty="0">
                <a:solidFill>
                  <a:srgbClr val="000000"/>
                </a:solidFill>
              </a:rPr>
              <a:t>两分法中的判别函数</a:t>
            </a:r>
            <a:r>
              <a:rPr lang="en-US" altLang="zh-CN" sz="2000" i="1" baseline="0" dirty="0" err="1">
                <a:solidFill>
                  <a:srgbClr val="000000"/>
                </a:solidFill>
              </a:rPr>
              <a:t>d</a:t>
            </a:r>
            <a:r>
              <a:rPr lang="en-US" altLang="zh-CN" sz="2000" i="1" baseline="-25000" dirty="0" err="1">
                <a:solidFill>
                  <a:srgbClr val="000000"/>
                </a:solidFill>
              </a:rPr>
              <a:t>ij</a:t>
            </a:r>
            <a:r>
              <a:rPr lang="en-US" altLang="zh-CN" sz="2000" baseline="0" dirty="0">
                <a:solidFill>
                  <a:srgbClr val="000000"/>
                </a:solidFill>
              </a:rPr>
              <a:t>(</a:t>
            </a:r>
            <a:r>
              <a:rPr lang="en-US" altLang="zh-CN" sz="2000" b="1" i="1" baseline="0" dirty="0">
                <a:solidFill>
                  <a:srgbClr val="000000"/>
                </a:solidFill>
              </a:rPr>
              <a:t>X</a:t>
            </a:r>
            <a:r>
              <a:rPr lang="en-US" altLang="zh-CN" sz="2000" baseline="0" dirty="0">
                <a:solidFill>
                  <a:srgbClr val="000000"/>
                </a:solidFill>
              </a:rPr>
              <a:t>) </a:t>
            </a:r>
            <a:r>
              <a:rPr lang="zh-CN" altLang="en-US" sz="2000" baseline="0" dirty="0">
                <a:solidFill>
                  <a:srgbClr val="000000"/>
                </a:solidFill>
              </a:rPr>
              <a:t>，可以分解为</a:t>
            </a:r>
          </a:p>
        </p:txBody>
      </p:sp>
      <p:graphicFrame>
        <p:nvGraphicFramePr>
          <p:cNvPr id="9421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9056634"/>
              </p:ext>
            </p:extLst>
          </p:nvPr>
        </p:nvGraphicFramePr>
        <p:xfrm>
          <a:off x="2195736" y="2348880"/>
          <a:ext cx="2768079" cy="4428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752" name="公式" r:id="rId3" imgW="1459866" imgH="241195" progId="Equation.3">
                  <p:embed/>
                </p:oleObj>
              </mc:Choice>
              <mc:Fallback>
                <p:oleObj name="公式" r:id="rId3" imgW="1459866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2348880"/>
                        <a:ext cx="2768079" cy="4428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212" name="Rectangle 7"/>
          <p:cNvSpPr>
            <a:spLocks noChangeArrowheads="1"/>
          </p:cNvSpPr>
          <p:nvPr/>
        </p:nvSpPr>
        <p:spPr bwMode="auto">
          <a:xfrm>
            <a:off x="685800" y="2852936"/>
            <a:ext cx="630653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时，那么</a:t>
            </a:r>
            <a:r>
              <a:rPr lang="en-US" altLang="zh-CN" sz="2000" i="1" baseline="0" dirty="0">
                <a:solidFill>
                  <a:srgbClr val="000000"/>
                </a:solidFill>
                <a:latin typeface="Times New Roman" pitchFamily="18" charset="0"/>
              </a:rPr>
              <a:t>d</a:t>
            </a:r>
            <a:r>
              <a:rPr lang="en-US" altLang="zh-CN" sz="2000" i="1" baseline="-25000" dirty="0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en-US" altLang="zh-CN" sz="2000" baseline="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zh-CN" sz="2000" b="1" i="1" baseline="0" dirty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US" altLang="zh-CN" sz="2000" baseline="0" dirty="0">
                <a:solidFill>
                  <a:srgbClr val="000000"/>
                </a:solidFill>
                <a:latin typeface="Times New Roman" pitchFamily="18" charset="0"/>
              </a:rPr>
              <a:t>) &gt;</a:t>
            </a:r>
            <a:r>
              <a:rPr lang="en-US" altLang="zh-CN" sz="2000" i="1" baseline="0" dirty="0" err="1">
                <a:solidFill>
                  <a:srgbClr val="000000"/>
                </a:solidFill>
                <a:latin typeface="Times New Roman" pitchFamily="18" charset="0"/>
              </a:rPr>
              <a:t>d</a:t>
            </a:r>
            <a:r>
              <a:rPr lang="en-US" altLang="zh-CN" sz="2000" i="1" baseline="-25000" dirty="0" err="1">
                <a:solidFill>
                  <a:srgbClr val="000000"/>
                </a:solidFill>
                <a:latin typeface="Times New Roman" pitchFamily="18" charset="0"/>
              </a:rPr>
              <a:t>j</a:t>
            </a:r>
            <a:r>
              <a:rPr lang="en-US" altLang="zh-CN" sz="2000" baseline="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zh-CN" sz="2000" b="1" i="1" baseline="0" dirty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US" altLang="zh-CN" sz="2000" baseline="0" dirty="0">
                <a:solidFill>
                  <a:srgbClr val="000000"/>
                </a:solidFill>
                <a:latin typeface="Times New Roman" pitchFamily="18" charset="0"/>
              </a:rPr>
              <a:t>)</a:t>
            </a:r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就相当于多类情况</a:t>
            </a:r>
            <a:r>
              <a:rPr lang="en-US" altLang="zh-CN" sz="2000" baseline="0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中的</a:t>
            </a:r>
            <a:r>
              <a:rPr lang="en-US" altLang="zh-CN" sz="2000" i="1" baseline="0" dirty="0" err="1">
                <a:solidFill>
                  <a:srgbClr val="000000"/>
                </a:solidFill>
                <a:latin typeface="Times New Roman" pitchFamily="18" charset="0"/>
              </a:rPr>
              <a:t>d</a:t>
            </a:r>
            <a:r>
              <a:rPr lang="en-US" altLang="zh-CN" sz="2000" i="1" baseline="-25000" dirty="0" err="1">
                <a:solidFill>
                  <a:srgbClr val="000000"/>
                </a:solidFill>
                <a:latin typeface="Times New Roman" pitchFamily="18" charset="0"/>
              </a:rPr>
              <a:t>ij</a:t>
            </a:r>
            <a:r>
              <a:rPr lang="en-US" altLang="zh-CN" sz="2000" baseline="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zh-CN" sz="2000" b="1" i="1" baseline="0" dirty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US" altLang="zh-CN" sz="2000" baseline="0" dirty="0">
                <a:solidFill>
                  <a:srgbClr val="000000"/>
                </a:solidFill>
                <a:latin typeface="Times New Roman" pitchFamily="18" charset="0"/>
              </a:rPr>
              <a:t>) &gt;0</a:t>
            </a:r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。</a:t>
            </a:r>
          </a:p>
        </p:txBody>
      </p:sp>
      <p:sp>
        <p:nvSpPr>
          <p:cNvPr id="240653" name="Rectangle 13"/>
          <p:cNvSpPr>
            <a:spLocks noChangeArrowheads="1"/>
          </p:cNvSpPr>
          <p:nvPr/>
        </p:nvSpPr>
        <p:spPr bwMode="auto">
          <a:xfrm>
            <a:off x="706972" y="3356992"/>
            <a:ext cx="25571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因此对具有判别函数 </a:t>
            </a:r>
          </a:p>
        </p:txBody>
      </p:sp>
      <p:graphicFrame>
        <p:nvGraphicFramePr>
          <p:cNvPr id="24065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6832609"/>
              </p:ext>
            </p:extLst>
          </p:nvPr>
        </p:nvGraphicFramePr>
        <p:xfrm>
          <a:off x="3245222" y="3342644"/>
          <a:ext cx="3126978" cy="4288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753" name="公式" r:id="rId5" imgW="1752600" imgH="254000" progId="Equation.3">
                  <p:embed/>
                </p:oleObj>
              </mc:Choice>
              <mc:Fallback>
                <p:oleObj name="公式" r:id="rId5" imgW="1752600" imgH="254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5222" y="3342644"/>
                        <a:ext cx="3126978" cy="4288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0656" name="Rectangle 16"/>
          <p:cNvSpPr>
            <a:spLocks noChangeArrowheads="1"/>
          </p:cNvSpPr>
          <p:nvPr/>
        </p:nvSpPr>
        <p:spPr bwMode="auto">
          <a:xfrm>
            <a:off x="742662" y="3775150"/>
            <a:ext cx="373211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的</a:t>
            </a:r>
            <a:r>
              <a:rPr lang="en-US" altLang="zh-CN" sz="2000" i="1" baseline="0" dirty="0">
                <a:solidFill>
                  <a:srgbClr val="000000"/>
                </a:solidFill>
                <a:latin typeface="Times New Roman" pitchFamily="18" charset="0"/>
              </a:rPr>
              <a:t>M</a:t>
            </a:r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类情况，判别函数性质为：</a:t>
            </a:r>
          </a:p>
        </p:txBody>
      </p:sp>
      <p:graphicFrame>
        <p:nvGraphicFramePr>
          <p:cNvPr id="240657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0238769"/>
              </p:ext>
            </p:extLst>
          </p:nvPr>
        </p:nvGraphicFramePr>
        <p:xfrm>
          <a:off x="785191" y="4185793"/>
          <a:ext cx="5589240" cy="429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754" name="公式" r:id="rId7" imgW="3251200" imgH="241300" progId="Equation.3">
                  <p:embed/>
                </p:oleObj>
              </mc:Choice>
              <mc:Fallback>
                <p:oleObj name="公式" r:id="rId7" imgW="32512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191" y="4185793"/>
                        <a:ext cx="5589240" cy="429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0660" name="Rectangle 20"/>
          <p:cNvSpPr>
            <a:spLocks noChangeArrowheads="1"/>
          </p:cNvSpPr>
          <p:nvPr/>
        </p:nvSpPr>
        <p:spPr bwMode="auto">
          <a:xfrm>
            <a:off x="706972" y="4725144"/>
            <a:ext cx="78795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zh-CN" altLang="en-US" sz="2000" baseline="0" dirty="0">
                <a:solidFill>
                  <a:srgbClr val="000000"/>
                </a:solidFill>
              </a:rPr>
              <a:t>或：            </a:t>
            </a:r>
          </a:p>
        </p:txBody>
      </p:sp>
      <p:graphicFrame>
        <p:nvGraphicFramePr>
          <p:cNvPr id="240659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4963568"/>
              </p:ext>
            </p:extLst>
          </p:nvPr>
        </p:nvGraphicFramePr>
        <p:xfrm>
          <a:off x="1259632" y="4755884"/>
          <a:ext cx="5394994" cy="4249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755" name="公式" r:id="rId9" imgW="2895600" imgH="228600" progId="Equation.3">
                  <p:embed/>
                </p:oleObj>
              </mc:Choice>
              <mc:Fallback>
                <p:oleObj name="公式" r:id="rId9" imgW="28956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4755884"/>
                        <a:ext cx="5394994" cy="4249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0661" name="Rectangle 21"/>
          <p:cNvSpPr>
            <a:spLocks noChangeArrowheads="1"/>
          </p:cNvSpPr>
          <p:nvPr/>
        </p:nvSpPr>
        <p:spPr bwMode="auto">
          <a:xfrm>
            <a:off x="2833688" y="4286250"/>
            <a:ext cx="2159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900" baseline="0">
                <a:solidFill>
                  <a:srgbClr val="FFFFFF"/>
                </a:solidFill>
              </a:rPr>
              <a:t> </a:t>
            </a:r>
            <a:endParaRPr lang="en-US" altLang="zh-CN" baseline="0">
              <a:solidFill>
                <a:srgbClr val="FFFFFF"/>
              </a:solidFill>
            </a:endParaRPr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2440" y="630932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FE4A060-E7E6-4CE4-812B-AA64927C127D}" type="slidenum">
              <a:rPr lang="en-US" altLang="zh-CN" sz="2800" smtClean="0">
                <a:solidFill>
                  <a:schemeClr val="tx1"/>
                </a:solidFill>
              </a:rPr>
              <a:pPr>
                <a:defRPr/>
              </a:pPr>
              <a:t>29</a:t>
            </a:fld>
            <a:endParaRPr lang="en-US" altLang="zh-CN" sz="2800" dirty="0">
              <a:solidFill>
                <a:schemeClr val="tx1"/>
              </a:solidFill>
            </a:endParaRPr>
          </a:p>
        </p:txBody>
      </p:sp>
      <p:sp>
        <p:nvSpPr>
          <p:cNvPr id="18" name="标题 1"/>
          <p:cNvSpPr txBox="1">
            <a:spLocks noChangeArrowheads="1"/>
          </p:cNvSpPr>
          <p:nvPr/>
        </p:nvSpPr>
        <p:spPr>
          <a:xfrm>
            <a:off x="685800" y="609600"/>
            <a:ext cx="7702550" cy="94615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kern="0" dirty="0"/>
              <a:t>3.2 </a:t>
            </a:r>
            <a:r>
              <a:rPr lang="zh-CN" altLang="en-US" kern="0" dirty="0"/>
              <a:t>线性判别函数</a:t>
            </a:r>
          </a:p>
        </p:txBody>
      </p:sp>
      <p:sp>
        <p:nvSpPr>
          <p:cNvPr id="20" name="内容占位符 2"/>
          <p:cNvSpPr txBox="1">
            <a:spLocks/>
          </p:cNvSpPr>
          <p:nvPr/>
        </p:nvSpPr>
        <p:spPr>
          <a:xfrm>
            <a:off x="251520" y="1333314"/>
            <a:ext cx="6552728" cy="576064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/>
              <a:t>3.2.2 </a:t>
            </a:r>
            <a:r>
              <a:rPr lang="zh-CN" altLang="en-US" sz="2400" kern="0" dirty="0"/>
              <a:t>分类方法</a:t>
            </a:r>
            <a:r>
              <a:rPr lang="en-US" altLang="zh-CN" sz="2400" kern="0" dirty="0"/>
              <a:t>3</a:t>
            </a:r>
            <a:r>
              <a:rPr lang="zh-CN" altLang="en-US" sz="2400" kern="0" dirty="0"/>
              <a:t>：         两分法特例基本做法</a:t>
            </a:r>
            <a:endParaRPr lang="en-US" altLang="zh-CN" sz="2400" kern="0" dirty="0"/>
          </a:p>
        </p:txBody>
      </p:sp>
      <p:graphicFrame>
        <p:nvGraphicFramePr>
          <p:cNvPr id="2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1662000"/>
              </p:ext>
            </p:extLst>
          </p:nvPr>
        </p:nvGraphicFramePr>
        <p:xfrm>
          <a:off x="2865188" y="1283494"/>
          <a:ext cx="890588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756" name="公式" r:id="rId11" imgW="418918" imgH="241195" progId="Equation.3">
                  <p:embed/>
                </p:oleObj>
              </mc:Choice>
              <mc:Fallback>
                <p:oleObj name="公式" r:id="rId11" imgW="418918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5188" y="1283494"/>
                        <a:ext cx="890588" cy="544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38057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0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0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0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0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0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0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0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653" grpId="0"/>
      <p:bldP spid="240656" grpId="0"/>
      <p:bldP spid="240660" grpId="0"/>
      <p:bldP spid="24066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0" y="0"/>
            <a:ext cx="0" cy="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endParaRPr lang="en-US" altLang="zh-CN" sz="2800">
              <a:latin typeface="Tahoma" pitchFamily="34" charset="0"/>
            </a:endParaRPr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第二章回顾</a:t>
            </a:r>
            <a:endParaRPr lang="zh-CN" altLang="zh-CN" dirty="0"/>
          </a:p>
        </p:txBody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3896072"/>
          </a:xfrm>
        </p:spPr>
        <p:txBody>
          <a:bodyPr/>
          <a:lstStyle/>
          <a:p>
            <a:pPr eaLnBrk="1" hangingPunct="1"/>
            <a:r>
              <a:rPr lang="en-US" altLang="zh-CN" sz="2400" dirty="0"/>
              <a:t>2.4 </a:t>
            </a:r>
            <a:r>
              <a:rPr lang="zh-CN" altLang="en-US" sz="2400" dirty="0"/>
              <a:t>层次聚类法</a:t>
            </a:r>
            <a:endParaRPr lang="en-US" altLang="zh-CN" sz="2000" dirty="0"/>
          </a:p>
          <a:p>
            <a:pPr lvl="1" eaLnBrk="1" hangingPunct="1"/>
            <a:r>
              <a:rPr lang="zh-CN" altLang="en-US" sz="2000" dirty="0"/>
              <a:t>会使用层次聚类法解决实际问题</a:t>
            </a:r>
            <a:endParaRPr lang="en-US" altLang="zh-CN" sz="2000" dirty="0"/>
          </a:p>
          <a:p>
            <a:r>
              <a:rPr lang="en-US" altLang="zh-CN" sz="2400" dirty="0"/>
              <a:t>2.5</a:t>
            </a:r>
            <a:r>
              <a:rPr lang="zh-CN" altLang="en-US" sz="2400" dirty="0"/>
              <a:t> 动态聚类法</a:t>
            </a:r>
            <a:endParaRPr lang="en-US" altLang="zh-CN" sz="2000" dirty="0"/>
          </a:p>
          <a:p>
            <a:pPr lvl="1"/>
            <a:r>
              <a:rPr lang="zh-CN" altLang="en-US" sz="2000" dirty="0"/>
              <a:t>会使用</a:t>
            </a:r>
            <a:r>
              <a:rPr lang="en-US" altLang="zh-CN" sz="2000" dirty="0"/>
              <a:t>K-</a:t>
            </a:r>
            <a:r>
              <a:rPr lang="zh-CN" altLang="en-US" sz="2000" dirty="0"/>
              <a:t>均值算法进行聚类</a:t>
            </a:r>
            <a:endParaRPr lang="en-US" altLang="zh-CN" sz="2000" dirty="0"/>
          </a:p>
          <a:p>
            <a:pPr lvl="1"/>
            <a:r>
              <a:rPr lang="zh-CN" altLang="en-US" sz="2000" dirty="0"/>
              <a:t>会使用</a:t>
            </a:r>
            <a:r>
              <a:rPr lang="en-US" altLang="zh-CN" sz="2000" dirty="0"/>
              <a:t>ISODATA</a:t>
            </a:r>
            <a:r>
              <a:rPr lang="zh-CN" altLang="en-US" sz="2000" dirty="0"/>
              <a:t>算法进行聚类</a:t>
            </a:r>
            <a:endParaRPr lang="en-US" altLang="zh-CN" sz="2000" dirty="0"/>
          </a:p>
          <a:p>
            <a:pPr lvl="1"/>
            <a:r>
              <a:rPr lang="zh-CN" altLang="en-US" sz="2000" dirty="0"/>
              <a:t>会使用</a:t>
            </a:r>
            <a:r>
              <a:rPr lang="en-US" altLang="zh-CN" sz="2000" dirty="0"/>
              <a:t>DBSCAN</a:t>
            </a:r>
            <a:r>
              <a:rPr lang="zh-CN" altLang="en-US" sz="2000" dirty="0"/>
              <a:t>算法进行聚类</a:t>
            </a:r>
            <a:endParaRPr lang="en-US" altLang="zh-CN" sz="2000" dirty="0"/>
          </a:p>
          <a:p>
            <a:pPr eaLnBrk="1" hangingPunct="1"/>
            <a:r>
              <a:rPr lang="en-US" altLang="zh-CN" sz="2400" dirty="0"/>
              <a:t>2.6 </a:t>
            </a:r>
            <a:r>
              <a:rPr lang="zh-CN" altLang="en-US" sz="2400" dirty="0"/>
              <a:t>聚类结果的评价</a:t>
            </a:r>
            <a:endParaRPr lang="en-US" altLang="zh-CN" sz="2400" dirty="0"/>
          </a:p>
          <a:p>
            <a:pPr lvl="1" eaLnBrk="1" hangingPunct="1"/>
            <a:r>
              <a:rPr lang="zh-CN" altLang="en-US" sz="2000" dirty="0"/>
              <a:t>理解为什么对结果进行评价</a:t>
            </a:r>
            <a:endParaRPr lang="en-US" altLang="zh-CN" sz="2000" dirty="0"/>
          </a:p>
          <a:p>
            <a:pPr lvl="1" eaLnBrk="1" hangingPunct="1"/>
            <a:r>
              <a:rPr lang="zh-CN" altLang="en-US" sz="2000" dirty="0"/>
              <a:t>会使用常用的指标评价聚类结果</a:t>
            </a:r>
            <a:endParaRPr lang="en-US" altLang="zh-CN" sz="2000" dirty="0"/>
          </a:p>
        </p:txBody>
      </p:sp>
      <p:sp>
        <p:nvSpPr>
          <p:cNvPr id="51205" name="矩形 1"/>
          <p:cNvSpPr>
            <a:spLocks noChangeArrowheads="1"/>
          </p:cNvSpPr>
          <p:nvPr/>
        </p:nvSpPr>
        <p:spPr bwMode="auto">
          <a:xfrm>
            <a:off x="8780462" y="6334125"/>
            <a:ext cx="3635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2DFAF86-25B7-4530-8EC2-381E2FE2E14E}" type="slidenum">
              <a:rPr lang="en-US" altLang="zh-CN" sz="2800"/>
              <a:pPr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53526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 noChangeArrowheads="1"/>
          </p:cNvSpPr>
          <p:nvPr/>
        </p:nvSpPr>
        <p:spPr>
          <a:xfrm>
            <a:off x="685800" y="609600"/>
            <a:ext cx="7702550" cy="94615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kern="0" dirty="0"/>
              <a:t>3.2 </a:t>
            </a:r>
            <a:r>
              <a:rPr lang="zh-CN" altLang="en-US" kern="0" dirty="0"/>
              <a:t>线性判别函数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251520" y="1464568"/>
            <a:ext cx="6120680" cy="576064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/>
              <a:t>3.2.2 </a:t>
            </a:r>
            <a:r>
              <a:rPr lang="zh-CN" altLang="en-US" sz="2400" kern="0" dirty="0"/>
              <a:t>分类方法</a:t>
            </a:r>
            <a:r>
              <a:rPr lang="en-US" altLang="zh-CN" sz="2400" kern="0" dirty="0"/>
              <a:t>2</a:t>
            </a:r>
            <a:r>
              <a:rPr lang="zh-CN" altLang="en-US" sz="2400" kern="0" dirty="0"/>
              <a:t>：           两分法特例图示</a:t>
            </a:r>
            <a:endParaRPr lang="en-US" altLang="zh-CN" sz="2400" kern="0" dirty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2877741"/>
              </p:ext>
            </p:extLst>
          </p:nvPr>
        </p:nvGraphicFramePr>
        <p:xfrm>
          <a:off x="2987824" y="1464568"/>
          <a:ext cx="860957" cy="4849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693" name="公式" r:id="rId3" imgW="418918" imgH="241195" progId="Equation.3">
                  <p:embed/>
                </p:oleObj>
              </mc:Choice>
              <mc:Fallback>
                <p:oleObj name="公式" r:id="rId3" imgW="418918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824" y="1464568"/>
                        <a:ext cx="860957" cy="4849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916831"/>
            <a:ext cx="5904655" cy="4392489"/>
          </a:xfrm>
          <a:prstGeom prst="rect">
            <a:avLst/>
          </a:prstGeom>
        </p:spPr>
      </p:pic>
      <p:sp>
        <p:nvSpPr>
          <p:cNvPr id="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2440" y="630932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FE4A060-E7E6-4CE4-812B-AA64927C127D}" type="slidenum">
              <a:rPr lang="en-US" altLang="zh-CN" sz="2800" smtClean="0">
                <a:solidFill>
                  <a:schemeClr val="tx1"/>
                </a:solidFill>
              </a:rPr>
              <a:pPr>
                <a:defRPr/>
              </a:pPr>
              <a:t>30</a:t>
            </a:fld>
            <a:endParaRPr lang="en-US" altLang="zh-CN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66193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357" name="Rectangle 69"/>
          <p:cNvSpPr>
            <a:spLocks noChangeArrowheads="1"/>
          </p:cNvSpPr>
          <p:nvPr/>
        </p:nvSpPr>
        <p:spPr bwMode="auto">
          <a:xfrm>
            <a:off x="-324544" y="3423673"/>
            <a:ext cx="5549900" cy="437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304800" algn="ctr">
              <a:lnSpc>
                <a:spcPct val="125000"/>
              </a:lnSpc>
            </a:pPr>
            <a:r>
              <a:rPr lang="en-US" altLang="zh-CN" sz="2000" baseline="0" dirty="0">
                <a:solidFill>
                  <a:srgbClr val="000000"/>
                </a:solidFill>
                <a:latin typeface="Times New Roman" pitchFamily="18" charset="0"/>
              </a:rPr>
              <a:t>② </a:t>
            </a:r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除边界区外，没有不确定区域。</a:t>
            </a:r>
          </a:p>
        </p:txBody>
      </p:sp>
      <p:sp>
        <p:nvSpPr>
          <p:cNvPr id="96259" name="Rectangle 55"/>
          <p:cNvSpPr>
            <a:spLocks noChangeArrowheads="1"/>
          </p:cNvSpPr>
          <p:nvPr/>
        </p:nvSpPr>
        <p:spPr bwMode="auto">
          <a:xfrm>
            <a:off x="268964" y="2040632"/>
            <a:ext cx="141577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indent="304800" algn="ctr"/>
            <a:r>
              <a:rPr lang="zh-CN" altLang="en-US" sz="2400" dirty="0">
                <a:solidFill>
                  <a:srgbClr val="000000"/>
                </a:solidFill>
              </a:rPr>
              <a:t>讨论</a:t>
            </a:r>
            <a:r>
              <a:rPr lang="zh-CN" altLang="en-US" sz="2400" baseline="0" dirty="0">
                <a:solidFill>
                  <a:srgbClr val="000000"/>
                </a:solidFill>
                <a:latin typeface="Times New Roman" pitchFamily="18" charset="0"/>
              </a:rPr>
              <a:t>：</a:t>
            </a:r>
          </a:p>
        </p:txBody>
      </p:sp>
      <p:sp>
        <p:nvSpPr>
          <p:cNvPr id="96260" name="Rectangle 54"/>
          <p:cNvSpPr>
            <a:spLocks noChangeArrowheads="1"/>
          </p:cNvSpPr>
          <p:nvPr/>
        </p:nvSpPr>
        <p:spPr bwMode="auto">
          <a:xfrm>
            <a:off x="611560" y="2497632"/>
            <a:ext cx="8807450" cy="822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25000"/>
              </a:lnSpc>
              <a:tabLst>
                <a:tab pos="228600" algn="l"/>
              </a:tabLst>
            </a:pPr>
            <a:r>
              <a:rPr lang="en-US" altLang="zh-CN" sz="2000" baseline="0" dirty="0">
                <a:solidFill>
                  <a:srgbClr val="000000"/>
                </a:solidFill>
                <a:latin typeface="Times New Roman" pitchFamily="18" charset="0"/>
              </a:rPr>
              <a:t>① </a:t>
            </a:r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是第二种情况的特例。由于</a:t>
            </a:r>
            <a:r>
              <a:rPr lang="en-US" altLang="zh-CN" sz="2000" i="1" baseline="0" dirty="0" err="1">
                <a:solidFill>
                  <a:srgbClr val="000000"/>
                </a:solidFill>
                <a:latin typeface="Times New Roman" pitchFamily="18" charset="0"/>
              </a:rPr>
              <a:t>d</a:t>
            </a:r>
            <a:r>
              <a:rPr lang="en-US" altLang="zh-CN" sz="2000" i="1" baseline="-25000" dirty="0" err="1">
                <a:solidFill>
                  <a:srgbClr val="000000"/>
                </a:solidFill>
                <a:latin typeface="Times New Roman" pitchFamily="18" charset="0"/>
              </a:rPr>
              <a:t>ij</a:t>
            </a:r>
            <a:r>
              <a:rPr lang="en-US" altLang="zh-CN" sz="2000" baseline="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zh-CN" sz="2000" b="1" i="1" baseline="0" dirty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US" altLang="zh-CN" sz="2000" baseline="0" dirty="0">
                <a:solidFill>
                  <a:srgbClr val="000000"/>
                </a:solidFill>
                <a:latin typeface="Times New Roman" pitchFamily="18" charset="0"/>
              </a:rPr>
              <a:t>)= </a:t>
            </a:r>
            <a:r>
              <a:rPr lang="en-US" altLang="zh-CN" sz="2000" i="1" baseline="0" dirty="0">
                <a:solidFill>
                  <a:srgbClr val="000000"/>
                </a:solidFill>
                <a:latin typeface="Times New Roman" pitchFamily="18" charset="0"/>
              </a:rPr>
              <a:t>d</a:t>
            </a:r>
            <a:r>
              <a:rPr lang="en-US" altLang="zh-CN" sz="2000" i="1" baseline="-25000" dirty="0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en-US" altLang="zh-CN" sz="2000" i="1" baseline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sz="2000" baseline="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zh-CN" sz="2000" b="1" i="1" baseline="0" dirty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US" altLang="zh-CN" sz="2000" baseline="0" dirty="0">
                <a:solidFill>
                  <a:srgbClr val="000000"/>
                </a:solidFill>
                <a:latin typeface="Times New Roman" pitchFamily="18" charset="0"/>
              </a:rPr>
              <a:t>) </a:t>
            </a:r>
            <a:r>
              <a:rPr lang="en-US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－</a:t>
            </a:r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sz="2000" i="1" baseline="0" dirty="0" err="1">
                <a:solidFill>
                  <a:srgbClr val="000000"/>
                </a:solidFill>
                <a:latin typeface="Times New Roman" pitchFamily="18" charset="0"/>
              </a:rPr>
              <a:t>d</a:t>
            </a:r>
            <a:r>
              <a:rPr lang="en-US" altLang="zh-CN" sz="2000" i="1" baseline="-25000" dirty="0" err="1">
                <a:solidFill>
                  <a:srgbClr val="000000"/>
                </a:solidFill>
                <a:latin typeface="Times New Roman" pitchFamily="18" charset="0"/>
              </a:rPr>
              <a:t>j</a:t>
            </a:r>
            <a:r>
              <a:rPr lang="en-US" altLang="zh-CN" sz="2000" baseline="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zh-CN" sz="2000" b="1" i="1" baseline="0" dirty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US" altLang="zh-CN" sz="2000" baseline="0" dirty="0">
                <a:solidFill>
                  <a:srgbClr val="000000"/>
                </a:solidFill>
                <a:latin typeface="Times New Roman" pitchFamily="18" charset="0"/>
              </a:rPr>
              <a:t>) </a:t>
            </a:r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，若在第三</a:t>
            </a:r>
          </a:p>
          <a:p>
            <a:pPr>
              <a:lnSpc>
                <a:spcPct val="125000"/>
              </a:lnSpc>
              <a:tabLst>
                <a:tab pos="228600" algn="l"/>
              </a:tabLst>
            </a:pPr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种情况下可分，则在第二种情况下也可分，但反过来不一定。</a:t>
            </a:r>
          </a:p>
        </p:txBody>
      </p:sp>
      <p:sp>
        <p:nvSpPr>
          <p:cNvPr id="12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2440" y="630932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FE4A060-E7E6-4CE4-812B-AA64927C127D}" type="slidenum">
              <a:rPr lang="en-US" altLang="zh-CN" sz="2800" smtClean="0">
                <a:solidFill>
                  <a:schemeClr val="tx1"/>
                </a:solidFill>
              </a:rPr>
              <a:pPr>
                <a:defRPr/>
              </a:pPr>
              <a:t>31</a:t>
            </a:fld>
            <a:endParaRPr lang="en-US" altLang="zh-CN" sz="2800" dirty="0">
              <a:solidFill>
                <a:schemeClr val="tx1"/>
              </a:solidFill>
            </a:endParaRPr>
          </a:p>
        </p:txBody>
      </p:sp>
      <p:sp>
        <p:nvSpPr>
          <p:cNvPr id="127" name="标题 1"/>
          <p:cNvSpPr txBox="1">
            <a:spLocks noChangeArrowheads="1"/>
          </p:cNvSpPr>
          <p:nvPr/>
        </p:nvSpPr>
        <p:spPr>
          <a:xfrm>
            <a:off x="685800" y="609600"/>
            <a:ext cx="7702550" cy="94615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kern="0" dirty="0"/>
              <a:t>3.2 </a:t>
            </a:r>
            <a:r>
              <a:rPr lang="zh-CN" altLang="en-US" kern="0" dirty="0"/>
              <a:t>线性判别函数</a:t>
            </a:r>
          </a:p>
        </p:txBody>
      </p:sp>
      <p:sp>
        <p:nvSpPr>
          <p:cNvPr id="129" name="内容占位符 2"/>
          <p:cNvSpPr txBox="1">
            <a:spLocks/>
          </p:cNvSpPr>
          <p:nvPr/>
        </p:nvSpPr>
        <p:spPr>
          <a:xfrm>
            <a:off x="251520" y="1464568"/>
            <a:ext cx="6120680" cy="576064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/>
              <a:t>3.2.2 </a:t>
            </a:r>
            <a:r>
              <a:rPr lang="zh-CN" altLang="en-US" sz="2400" kern="0" dirty="0"/>
              <a:t>分类方法</a:t>
            </a:r>
            <a:r>
              <a:rPr lang="en-US" altLang="zh-CN" sz="2400" kern="0" dirty="0"/>
              <a:t>2</a:t>
            </a:r>
            <a:r>
              <a:rPr lang="zh-CN" altLang="en-US" sz="2400" kern="0" dirty="0"/>
              <a:t>：           两分法特例</a:t>
            </a:r>
            <a:endParaRPr lang="en-US" altLang="zh-CN" sz="2400" kern="0" dirty="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2877741"/>
              </p:ext>
            </p:extLst>
          </p:nvPr>
        </p:nvGraphicFramePr>
        <p:xfrm>
          <a:off x="2987675" y="1465263"/>
          <a:ext cx="860425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9979" name="公式" r:id="rId3" imgW="418918" imgH="241195" progId="Equation.3">
                  <p:embed/>
                </p:oleObj>
              </mc:Choice>
              <mc:Fallback>
                <p:oleObj name="公式" r:id="rId3" imgW="418918" imgH="241195" progId="Equation.3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1465263"/>
                        <a:ext cx="860425" cy="484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0" name="Rectangle 69"/>
          <p:cNvSpPr>
            <a:spLocks noChangeArrowheads="1"/>
          </p:cNvSpPr>
          <p:nvPr/>
        </p:nvSpPr>
        <p:spPr bwMode="auto">
          <a:xfrm>
            <a:off x="611560" y="4005064"/>
            <a:ext cx="7560840" cy="822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defRPr/>
            </a:pPr>
            <a:r>
              <a:rPr lang="en-US" altLang="zh-CN" sz="2000" dirty="0">
                <a:solidFill>
                  <a:srgbClr val="000000"/>
                </a:solidFill>
              </a:rPr>
              <a:t>③ </a:t>
            </a:r>
            <a:r>
              <a:rPr lang="zh-CN" altLang="en-US" sz="2000" dirty="0">
                <a:solidFill>
                  <a:srgbClr val="000000"/>
                </a:solidFill>
              </a:rPr>
              <a:t>把 </a:t>
            </a:r>
            <a:r>
              <a:rPr lang="en-US" altLang="zh-CN" sz="2000" i="1" dirty="0">
                <a:solidFill>
                  <a:srgbClr val="000000"/>
                </a:solidFill>
              </a:rPr>
              <a:t>M </a:t>
            </a:r>
            <a:r>
              <a:rPr lang="zh-CN" altLang="en-US" sz="2000" dirty="0">
                <a:solidFill>
                  <a:srgbClr val="000000"/>
                </a:solidFill>
              </a:rPr>
              <a:t>类情况分成了</a:t>
            </a:r>
            <a:r>
              <a:rPr lang="en-US" altLang="zh-CN" sz="2000" i="1" dirty="0">
                <a:solidFill>
                  <a:schemeClr val="accent4">
                    <a:lumMod val="10000"/>
                  </a:schemeClr>
                </a:solidFill>
              </a:rPr>
              <a:t>M(M -1)/2</a:t>
            </a:r>
            <a:r>
              <a:rPr lang="zh-CN" altLang="en-US" sz="2000" dirty="0">
                <a:solidFill>
                  <a:schemeClr val="accent4">
                    <a:lumMod val="10000"/>
                  </a:schemeClr>
                </a:solidFill>
              </a:rPr>
              <a:t>个两类</a:t>
            </a:r>
            <a:r>
              <a:rPr lang="zh-CN" altLang="en-US" sz="2000" dirty="0">
                <a:solidFill>
                  <a:srgbClr val="000000"/>
                </a:solidFill>
              </a:rPr>
              <a:t>问题。并且      类的判别界面全部与                 类的判别界面相邻。</a:t>
            </a:r>
          </a:p>
        </p:txBody>
      </p:sp>
      <p:graphicFrame>
        <p:nvGraphicFramePr>
          <p:cNvPr id="131" name="Object 20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7121959"/>
              </p:ext>
            </p:extLst>
          </p:nvPr>
        </p:nvGraphicFramePr>
        <p:xfrm>
          <a:off x="6197575" y="4005064"/>
          <a:ext cx="349250" cy="4003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9980" name="公式" r:id="rId5" imgW="177646" imgH="228402" progId="Equation.3">
                  <p:embed/>
                </p:oleObj>
              </mc:Choice>
              <mc:Fallback>
                <p:oleObj name="公式" r:id="rId5" imgW="177646" imgH="22840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7575" y="4005064"/>
                        <a:ext cx="349250" cy="4003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" name="Object 20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8004174"/>
              </p:ext>
            </p:extLst>
          </p:nvPr>
        </p:nvGraphicFramePr>
        <p:xfrm>
          <a:off x="1684736" y="4442771"/>
          <a:ext cx="1082675" cy="3710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9981" name="公式" r:id="rId7" imgW="672808" imgH="241195" progId="Equation.3">
                  <p:embed/>
                </p:oleObj>
              </mc:Choice>
              <mc:Fallback>
                <p:oleObj name="公式" r:id="rId7" imgW="672808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4736" y="4442771"/>
                        <a:ext cx="1082675" cy="3710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92208603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28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1934644"/>
              </p:ext>
            </p:extLst>
          </p:nvPr>
        </p:nvGraphicFramePr>
        <p:xfrm>
          <a:off x="2699792" y="1916832"/>
          <a:ext cx="2378075" cy="1395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6292" name="公式" r:id="rId3" imgW="1168400" imgH="685800" progId="Equation.3">
                  <p:embed/>
                </p:oleObj>
              </mc:Choice>
              <mc:Fallback>
                <p:oleObj name="公式" r:id="rId3" imgW="1168400" imgH="685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9792" y="1916832"/>
                        <a:ext cx="2378075" cy="1395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283" name="Rectangle 6"/>
          <p:cNvSpPr>
            <a:spLocks noChangeArrowheads="1"/>
          </p:cNvSpPr>
          <p:nvPr/>
        </p:nvSpPr>
        <p:spPr bwMode="auto">
          <a:xfrm>
            <a:off x="323528" y="1423416"/>
            <a:ext cx="644278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000" b="1" baseline="0" dirty="0">
                <a:solidFill>
                  <a:srgbClr val="000000"/>
                </a:solidFill>
                <a:latin typeface="Times New Roman" pitchFamily="18" charset="0"/>
              </a:rPr>
              <a:t>例</a:t>
            </a:r>
            <a:r>
              <a:rPr lang="en-US" altLang="zh-CN" sz="2000" b="1" baseline="0" dirty="0">
                <a:solidFill>
                  <a:srgbClr val="000000"/>
                </a:solidFill>
                <a:latin typeface="Times New Roman" pitchFamily="18" charset="0"/>
              </a:rPr>
              <a:t>3.5</a:t>
            </a:r>
            <a:r>
              <a:rPr lang="en-US" altLang="zh-CN" sz="2000" baseline="0" dirty="0">
                <a:solidFill>
                  <a:srgbClr val="000000"/>
                </a:solidFill>
                <a:latin typeface="Times New Roman" pitchFamily="18" charset="0"/>
              </a:rPr>
              <a:t>    </a:t>
            </a:r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一个三类模式（</a:t>
            </a:r>
            <a:r>
              <a:rPr lang="en-US" altLang="zh-CN" sz="2000" i="1" baseline="0" dirty="0">
                <a:solidFill>
                  <a:srgbClr val="000000"/>
                </a:solidFill>
                <a:latin typeface="Times New Roman" pitchFamily="18" charset="0"/>
              </a:rPr>
              <a:t>M</a:t>
            </a:r>
            <a:r>
              <a:rPr lang="en-US" altLang="zh-CN" sz="2000" baseline="0" dirty="0">
                <a:solidFill>
                  <a:srgbClr val="000000"/>
                </a:solidFill>
                <a:latin typeface="Times New Roman" pitchFamily="18" charset="0"/>
              </a:rPr>
              <a:t>=3</a:t>
            </a:r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）分类器，其判决函数为： </a:t>
            </a:r>
          </a:p>
        </p:txBody>
      </p:sp>
      <p:sp>
        <p:nvSpPr>
          <p:cNvPr id="97284" name="Rectangle 7"/>
          <p:cNvSpPr>
            <a:spLocks noChangeArrowheads="1"/>
          </p:cNvSpPr>
          <p:nvPr/>
        </p:nvSpPr>
        <p:spPr bwMode="auto">
          <a:xfrm>
            <a:off x="107504" y="3356992"/>
            <a:ext cx="8556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2400" baseline="0" dirty="0">
                <a:solidFill>
                  <a:srgbClr val="000000"/>
                </a:solidFill>
                <a:latin typeface="Times New Roman" pitchFamily="18" charset="0"/>
              </a:rPr>
              <a:t>    </a:t>
            </a:r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试判断</a:t>
            </a:r>
            <a:r>
              <a:rPr lang="en-US" altLang="zh-CN" sz="2000" b="1" i="1" baseline="0" dirty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US" altLang="zh-CN" sz="2000" baseline="-25000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  <a:r>
              <a:rPr lang="en-US" altLang="zh-CN" sz="2000" baseline="0" dirty="0">
                <a:solidFill>
                  <a:srgbClr val="000000"/>
                </a:solidFill>
                <a:latin typeface="Times New Roman" pitchFamily="18" charset="0"/>
              </a:rPr>
              <a:t>=[1,1]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</a:rPr>
              <a:t>T</a:t>
            </a:r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属于哪一类，且分别给出三类的判决界面。</a:t>
            </a:r>
            <a:endParaRPr lang="zh-CN" altLang="en-US" sz="2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41326" name="Rectangle 14"/>
          <p:cNvSpPr>
            <a:spLocks noChangeArrowheads="1"/>
          </p:cNvSpPr>
          <p:nvPr/>
        </p:nvSpPr>
        <p:spPr bwMode="auto">
          <a:xfrm>
            <a:off x="507267" y="4005064"/>
            <a:ext cx="108234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000" baseline="0" dirty="0">
                <a:solidFill>
                  <a:srgbClr val="000000"/>
                </a:solidFill>
              </a:rPr>
              <a:t>解：①  </a:t>
            </a:r>
          </a:p>
        </p:txBody>
      </p:sp>
      <p:graphicFrame>
        <p:nvGraphicFramePr>
          <p:cNvPr id="14132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0143146"/>
              </p:ext>
            </p:extLst>
          </p:nvPr>
        </p:nvGraphicFramePr>
        <p:xfrm>
          <a:off x="1204912" y="4581128"/>
          <a:ext cx="6664325" cy="142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6293" name="公式" r:id="rId5" imgW="3352800" imgH="711200" progId="Equation.3">
                  <p:embed/>
                </p:oleObj>
              </mc:Choice>
              <mc:Fallback>
                <p:oleObj name="公式" r:id="rId5" imgW="3352800" imgH="71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4912" y="4581128"/>
                        <a:ext cx="6664325" cy="142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2440" y="630932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FE4A060-E7E6-4CE4-812B-AA64927C127D}" type="slidenum">
              <a:rPr lang="en-US" altLang="zh-CN" sz="2800" smtClean="0">
                <a:solidFill>
                  <a:schemeClr val="tx1"/>
                </a:solidFill>
              </a:rPr>
              <a:pPr>
                <a:defRPr/>
              </a:pPr>
              <a:t>32</a:t>
            </a:fld>
            <a:endParaRPr lang="en-US" altLang="zh-CN" sz="2800" dirty="0">
              <a:solidFill>
                <a:schemeClr val="tx1"/>
              </a:solidFill>
            </a:endParaRPr>
          </a:p>
        </p:txBody>
      </p:sp>
      <p:sp>
        <p:nvSpPr>
          <p:cNvPr id="8" name="标题 1"/>
          <p:cNvSpPr txBox="1">
            <a:spLocks noChangeArrowheads="1"/>
          </p:cNvSpPr>
          <p:nvPr/>
        </p:nvSpPr>
        <p:spPr>
          <a:xfrm>
            <a:off x="685800" y="609600"/>
            <a:ext cx="7702550" cy="94615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kern="0" dirty="0"/>
              <a:t>3.2 </a:t>
            </a:r>
            <a:r>
              <a:rPr lang="zh-CN" altLang="en-US" kern="0" dirty="0"/>
              <a:t>线性判别函数</a:t>
            </a:r>
          </a:p>
        </p:txBody>
      </p:sp>
    </p:spTree>
    <p:extLst>
      <p:ext uri="{BB962C8B-B14F-4D97-AF65-F5344CB8AC3E}">
        <p14:creationId xmlns:p14="http://schemas.microsoft.com/office/powerpoint/2010/main" val="12353362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1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1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2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2440" y="630932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FE4A060-E7E6-4CE4-812B-AA64927C127D}" type="slidenum">
              <a:rPr lang="en-US" altLang="zh-CN" sz="2800" smtClean="0">
                <a:solidFill>
                  <a:schemeClr val="tx1"/>
                </a:solidFill>
              </a:rPr>
              <a:pPr>
                <a:defRPr/>
              </a:pPr>
              <a:t>33</a:t>
            </a:fld>
            <a:endParaRPr lang="en-US" altLang="zh-CN" sz="2800" dirty="0">
              <a:solidFill>
                <a:schemeClr val="tx1"/>
              </a:solidFill>
            </a:endParaRPr>
          </a:p>
        </p:txBody>
      </p:sp>
      <p:sp>
        <p:nvSpPr>
          <p:cNvPr id="4" name="标题 1"/>
          <p:cNvSpPr txBox="1">
            <a:spLocks noChangeArrowheads="1"/>
          </p:cNvSpPr>
          <p:nvPr/>
        </p:nvSpPr>
        <p:spPr>
          <a:xfrm>
            <a:off x="685800" y="609600"/>
            <a:ext cx="7702550" cy="94615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kern="0" dirty="0"/>
              <a:t>3.2 </a:t>
            </a:r>
            <a:r>
              <a:rPr lang="zh-CN" altLang="en-US" kern="0" dirty="0"/>
              <a:t>线性判别函数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12577" y="1381945"/>
            <a:ext cx="6492213" cy="4869160"/>
          </a:xfrm>
          <a:prstGeom prst="rect">
            <a:avLst/>
          </a:prstGeom>
        </p:spPr>
      </p:pic>
      <p:grpSp>
        <p:nvGrpSpPr>
          <p:cNvPr id="6" name="Group 24"/>
          <p:cNvGrpSpPr>
            <a:grpSpLocks/>
          </p:cNvGrpSpPr>
          <p:nvPr/>
        </p:nvGrpSpPr>
        <p:grpSpPr bwMode="auto">
          <a:xfrm>
            <a:off x="5346700" y="1630389"/>
            <a:ext cx="2706688" cy="450850"/>
            <a:chOff x="472" y="447"/>
            <a:chExt cx="1705" cy="284"/>
          </a:xfrm>
        </p:grpSpPr>
        <p:grpSp>
          <p:nvGrpSpPr>
            <p:cNvPr id="7" name="Group 23"/>
            <p:cNvGrpSpPr>
              <a:grpSpLocks/>
            </p:cNvGrpSpPr>
            <p:nvPr/>
          </p:nvGrpSpPr>
          <p:grpSpPr bwMode="auto">
            <a:xfrm>
              <a:off x="736" y="447"/>
              <a:ext cx="1441" cy="284"/>
              <a:chOff x="736" y="447"/>
              <a:chExt cx="1441" cy="284"/>
            </a:xfrm>
          </p:grpSpPr>
          <p:sp>
            <p:nvSpPr>
              <p:cNvPr id="9" name="Rectangle 14"/>
              <p:cNvSpPr>
                <a:spLocks noChangeArrowheads="1"/>
              </p:cNvSpPr>
              <p:nvPr/>
            </p:nvSpPr>
            <p:spPr bwMode="auto">
              <a:xfrm>
                <a:off x="736" y="479"/>
                <a:ext cx="1441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indent="304800"/>
                <a:r>
                  <a:rPr lang="zh-CN" altLang="en-US" sz="2000" baseline="0" dirty="0">
                    <a:solidFill>
                      <a:srgbClr val="000000"/>
                    </a:solidFill>
                    <a:latin typeface="Times New Roman" pitchFamily="18" charset="0"/>
                  </a:rPr>
                  <a:t>类的判决函数：</a:t>
                </a:r>
              </a:p>
            </p:txBody>
          </p:sp>
          <p:graphicFrame>
            <p:nvGraphicFramePr>
              <p:cNvPr id="10" name="Object 12"/>
              <p:cNvGraphicFramePr>
                <a:graphicFrameLocks noChangeAspect="1"/>
              </p:cNvGraphicFramePr>
              <p:nvPr/>
            </p:nvGraphicFramePr>
            <p:xfrm>
              <a:off x="752" y="447"/>
              <a:ext cx="228" cy="27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20512" name="公式" r:id="rId4" imgW="177569" imgH="215619" progId="Equation.3">
                      <p:embed/>
                    </p:oleObj>
                  </mc:Choice>
                  <mc:Fallback>
                    <p:oleObj name="公式" r:id="rId4" imgW="177569" imgH="215619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52" y="447"/>
                            <a:ext cx="228" cy="27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8" name="Rectangle 13"/>
            <p:cNvSpPr>
              <a:spLocks noChangeArrowheads="1"/>
            </p:cNvSpPr>
            <p:nvPr/>
          </p:nvSpPr>
          <p:spPr bwMode="auto">
            <a:xfrm>
              <a:off x="472" y="464"/>
              <a:ext cx="27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sz="2000" baseline="0" dirty="0">
                  <a:solidFill>
                    <a:srgbClr val="000000"/>
                  </a:solidFill>
                  <a:latin typeface="Times New Roman" pitchFamily="18" charset="0"/>
                </a:rPr>
                <a:t>②</a:t>
              </a:r>
            </a:p>
          </p:txBody>
        </p:sp>
      </p:grp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0265357"/>
              </p:ext>
            </p:extLst>
          </p:nvPr>
        </p:nvGraphicFramePr>
        <p:xfrm>
          <a:off x="5318919" y="2109812"/>
          <a:ext cx="2925490" cy="3592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513" name="公式" r:id="rId6" imgW="1790700" imgH="215900" progId="Equation.3">
                  <p:embed/>
                </p:oleObj>
              </mc:Choice>
              <mc:Fallback>
                <p:oleObj name="公式" r:id="rId6" imgW="1790700" imgH="2159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8919" y="2109812"/>
                        <a:ext cx="2925490" cy="3592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3645264"/>
              </p:ext>
            </p:extLst>
          </p:nvPr>
        </p:nvGraphicFramePr>
        <p:xfrm>
          <a:off x="5292080" y="2564904"/>
          <a:ext cx="3168352" cy="3859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514" name="公式" r:id="rId8" imgW="1879600" imgH="228600" progId="Equation.3">
                  <p:embed/>
                </p:oleObj>
              </mc:Choice>
              <mc:Fallback>
                <p:oleObj name="公式" r:id="rId8" imgW="1879600" imgH="228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080" y="2564904"/>
                        <a:ext cx="3168352" cy="3859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Group 26"/>
          <p:cNvGrpSpPr>
            <a:grpSpLocks/>
          </p:cNvGrpSpPr>
          <p:nvPr/>
        </p:nvGrpSpPr>
        <p:grpSpPr bwMode="auto">
          <a:xfrm>
            <a:off x="5402455" y="3036100"/>
            <a:ext cx="2287588" cy="450850"/>
            <a:chOff x="736" y="447"/>
            <a:chExt cx="1441" cy="284"/>
          </a:xfrm>
        </p:grpSpPr>
        <p:sp>
          <p:nvSpPr>
            <p:cNvPr id="14" name="Rectangle 27"/>
            <p:cNvSpPr>
              <a:spLocks noChangeArrowheads="1"/>
            </p:cNvSpPr>
            <p:nvPr/>
          </p:nvSpPr>
          <p:spPr bwMode="auto">
            <a:xfrm>
              <a:off x="736" y="479"/>
              <a:ext cx="144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indent="304800"/>
              <a:r>
                <a:rPr lang="zh-CN" altLang="en-US" sz="2000" baseline="0" dirty="0">
                  <a:solidFill>
                    <a:srgbClr val="000000"/>
                  </a:solidFill>
                  <a:latin typeface="Times New Roman" pitchFamily="18" charset="0"/>
                </a:rPr>
                <a:t>类的判决函数：</a:t>
              </a:r>
            </a:p>
          </p:txBody>
        </p:sp>
        <p:graphicFrame>
          <p:nvGraphicFramePr>
            <p:cNvPr id="15" name="Object 28"/>
            <p:cNvGraphicFramePr>
              <a:graphicFrameLocks noChangeAspect="1"/>
            </p:cNvGraphicFramePr>
            <p:nvPr/>
          </p:nvGraphicFramePr>
          <p:xfrm>
            <a:off x="744" y="447"/>
            <a:ext cx="244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0515" name="公式" r:id="rId10" imgW="190335" imgH="215713" progId="Equation.3">
                    <p:embed/>
                  </p:oleObj>
                </mc:Choice>
                <mc:Fallback>
                  <p:oleObj name="公式" r:id="rId10" imgW="190335" imgH="21571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4" y="447"/>
                          <a:ext cx="244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5807857"/>
              </p:ext>
            </p:extLst>
          </p:nvPr>
        </p:nvGraphicFramePr>
        <p:xfrm>
          <a:off x="5402455" y="3501890"/>
          <a:ext cx="1270558" cy="6292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516" name="公式" r:id="rId12" imgW="939800" imgH="457200" progId="Equation.3">
                  <p:embed/>
                </p:oleObj>
              </mc:Choice>
              <mc:Fallback>
                <p:oleObj name="公式" r:id="rId12" imgW="939800" imgH="457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2455" y="3501890"/>
                        <a:ext cx="1270558" cy="6292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0837660"/>
              </p:ext>
            </p:extLst>
          </p:nvPr>
        </p:nvGraphicFramePr>
        <p:xfrm>
          <a:off x="7221240" y="3486950"/>
          <a:ext cx="1664295" cy="6369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517" name="公式" r:id="rId14" imgW="1193800" imgH="457200" progId="Equation.3">
                  <p:embed/>
                </p:oleObj>
              </mc:Choice>
              <mc:Fallback>
                <p:oleObj name="公式" r:id="rId14" imgW="1193800" imgH="457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21240" y="3486950"/>
                        <a:ext cx="1664295" cy="6369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" name="Group 30"/>
          <p:cNvGrpSpPr>
            <a:grpSpLocks/>
          </p:cNvGrpSpPr>
          <p:nvPr/>
        </p:nvGrpSpPr>
        <p:grpSpPr bwMode="auto">
          <a:xfrm>
            <a:off x="5436096" y="4291509"/>
            <a:ext cx="2287588" cy="465138"/>
            <a:chOff x="736" y="439"/>
            <a:chExt cx="1441" cy="293"/>
          </a:xfrm>
        </p:grpSpPr>
        <p:sp>
          <p:nvSpPr>
            <p:cNvPr id="19" name="Rectangle 31"/>
            <p:cNvSpPr>
              <a:spLocks noChangeArrowheads="1"/>
            </p:cNvSpPr>
            <p:nvPr/>
          </p:nvSpPr>
          <p:spPr bwMode="auto">
            <a:xfrm>
              <a:off x="736" y="479"/>
              <a:ext cx="144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indent="304800"/>
              <a:r>
                <a:rPr lang="zh-CN" altLang="en-US" sz="2000" baseline="0" dirty="0">
                  <a:solidFill>
                    <a:srgbClr val="000000"/>
                  </a:solidFill>
                  <a:latin typeface="Times New Roman" pitchFamily="18" charset="0"/>
                </a:rPr>
                <a:t>类的判决函数：</a:t>
              </a:r>
            </a:p>
          </p:txBody>
        </p:sp>
        <p:graphicFrame>
          <p:nvGraphicFramePr>
            <p:cNvPr id="20" name="Object 32"/>
            <p:cNvGraphicFramePr>
              <a:graphicFrameLocks noChangeAspect="1"/>
            </p:cNvGraphicFramePr>
            <p:nvPr/>
          </p:nvGraphicFramePr>
          <p:xfrm>
            <a:off x="744" y="439"/>
            <a:ext cx="244" cy="2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0518" name="公式" r:id="rId16" imgW="190500" imgH="228600" progId="Equation.3">
                    <p:embed/>
                  </p:oleObj>
                </mc:Choice>
                <mc:Fallback>
                  <p:oleObj name="公式" r:id="rId16" imgW="1905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4" y="439"/>
                          <a:ext cx="244" cy="2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2528766"/>
              </p:ext>
            </p:extLst>
          </p:nvPr>
        </p:nvGraphicFramePr>
        <p:xfrm>
          <a:off x="5765800" y="4780414"/>
          <a:ext cx="1856417" cy="3767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519" name="公式" r:id="rId18" imgW="1130300" imgH="228600" progId="Equation.3">
                  <p:embed/>
                </p:oleObj>
              </mc:Choice>
              <mc:Fallback>
                <p:oleObj name="公式" r:id="rId18" imgW="11303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5800" y="4780414"/>
                        <a:ext cx="1856417" cy="3767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8649525"/>
              </p:ext>
            </p:extLst>
          </p:nvPr>
        </p:nvGraphicFramePr>
        <p:xfrm>
          <a:off x="5738813" y="5157192"/>
          <a:ext cx="1857523" cy="3669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520" name="公式" r:id="rId20" imgW="1155700" imgH="228600" progId="Equation.3">
                  <p:embed/>
                </p:oleObj>
              </mc:Choice>
              <mc:Fallback>
                <p:oleObj name="公式" r:id="rId20" imgW="11557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8813" y="5157192"/>
                        <a:ext cx="1857523" cy="3669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5436096" y="5527452"/>
            <a:ext cx="274947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判决界面如左图所示。</a:t>
            </a:r>
          </a:p>
        </p:txBody>
      </p:sp>
    </p:spTree>
    <p:extLst>
      <p:ext uri="{BB962C8B-B14F-4D97-AF65-F5344CB8AC3E}">
        <p14:creationId xmlns:p14="http://schemas.microsoft.com/office/powerpoint/2010/main" val="384334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2440" y="630932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FE4A060-E7E6-4CE4-812B-AA64927C127D}" type="slidenum">
              <a:rPr lang="en-US" altLang="zh-CN" sz="2800" smtClean="0">
                <a:solidFill>
                  <a:schemeClr val="tx1"/>
                </a:solidFill>
              </a:rPr>
              <a:pPr>
                <a:defRPr/>
              </a:pPr>
              <a:t>34</a:t>
            </a:fld>
            <a:endParaRPr lang="en-US" altLang="zh-CN" sz="2800" dirty="0">
              <a:solidFill>
                <a:schemeClr val="tx1"/>
              </a:solidFill>
            </a:endParaRPr>
          </a:p>
        </p:txBody>
      </p:sp>
      <p:sp>
        <p:nvSpPr>
          <p:cNvPr id="4" name="标题 1"/>
          <p:cNvSpPr txBox="1">
            <a:spLocks noChangeArrowheads="1"/>
          </p:cNvSpPr>
          <p:nvPr/>
        </p:nvSpPr>
        <p:spPr>
          <a:xfrm>
            <a:off x="685800" y="609600"/>
            <a:ext cx="7702550" cy="94615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kern="0" dirty="0"/>
              <a:t>3.2 </a:t>
            </a:r>
            <a:r>
              <a:rPr lang="zh-CN" altLang="en-US" kern="0" dirty="0"/>
              <a:t>线性判别函数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9584"/>
            <a:ext cx="6396203" cy="4797152"/>
          </a:xfrm>
          <a:prstGeom prst="rect">
            <a:avLst/>
          </a:prstGeom>
        </p:spPr>
      </p:pic>
      <p:sp>
        <p:nvSpPr>
          <p:cNvPr id="6" name="Rectangle 34"/>
          <p:cNvSpPr>
            <a:spLocks noChangeArrowheads="1"/>
          </p:cNvSpPr>
          <p:nvPr/>
        </p:nvSpPr>
        <p:spPr bwMode="auto">
          <a:xfrm>
            <a:off x="5796136" y="1628800"/>
            <a:ext cx="3173964" cy="129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indent="457200">
              <a:lnSpc>
                <a:spcPct val="130000"/>
              </a:lnSpc>
            </a:pPr>
            <a:r>
              <a:rPr lang="zh-CN" altLang="en-US" sz="2000" b="1" baseline="0" dirty="0">
                <a:solidFill>
                  <a:srgbClr val="000000"/>
                </a:solidFill>
                <a:latin typeface="Times New Roman" pitchFamily="18" charset="0"/>
              </a:rPr>
              <a:t>例</a:t>
            </a:r>
            <a:r>
              <a:rPr lang="en-US" altLang="zh-CN" sz="2000" b="1" baseline="0" dirty="0">
                <a:solidFill>
                  <a:srgbClr val="000000"/>
                </a:solidFill>
                <a:latin typeface="Times New Roman" pitchFamily="18" charset="0"/>
              </a:rPr>
              <a:t>3.6</a:t>
            </a:r>
            <a:r>
              <a:rPr lang="en-US" altLang="zh-CN" sz="2000" baseline="0" dirty="0">
                <a:solidFill>
                  <a:srgbClr val="000000"/>
                </a:solidFill>
                <a:latin typeface="Times New Roman" pitchFamily="18" charset="0"/>
              </a:rPr>
              <a:t>   </a:t>
            </a:r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已知判决界面的位置和正负侧，分析三类模式的分布区域 。</a:t>
            </a:r>
          </a:p>
        </p:txBody>
      </p:sp>
    </p:spTree>
    <p:extLst>
      <p:ext uri="{BB962C8B-B14F-4D97-AF65-F5344CB8AC3E}">
        <p14:creationId xmlns:p14="http://schemas.microsoft.com/office/powerpoint/2010/main" val="15994667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52"/>
          <p:cNvSpPr>
            <a:spLocks noChangeArrowheads="1"/>
          </p:cNvSpPr>
          <p:nvPr/>
        </p:nvSpPr>
        <p:spPr bwMode="auto">
          <a:xfrm>
            <a:off x="0" y="32670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245" name="Rectangle 135"/>
          <p:cNvSpPr>
            <a:spLocks noChangeArrowheads="1"/>
          </p:cNvSpPr>
          <p:nvPr/>
        </p:nvSpPr>
        <p:spPr bwMode="auto">
          <a:xfrm>
            <a:off x="0" y="32670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246" name="Rectangle 137"/>
          <p:cNvSpPr>
            <a:spLocks noChangeArrowheads="1"/>
          </p:cNvSpPr>
          <p:nvPr/>
        </p:nvSpPr>
        <p:spPr bwMode="auto">
          <a:xfrm>
            <a:off x="0" y="32670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247" name="Rectangle 181"/>
          <p:cNvSpPr>
            <a:spLocks noChangeArrowheads="1"/>
          </p:cNvSpPr>
          <p:nvPr/>
        </p:nvSpPr>
        <p:spPr bwMode="auto">
          <a:xfrm>
            <a:off x="0" y="32670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248" name="Rectangle 183"/>
          <p:cNvSpPr>
            <a:spLocks noChangeArrowheads="1"/>
          </p:cNvSpPr>
          <p:nvPr/>
        </p:nvSpPr>
        <p:spPr bwMode="auto">
          <a:xfrm>
            <a:off x="0" y="32670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1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8540824" y="6381328"/>
            <a:ext cx="603176" cy="457200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290A7022-A8CF-4284-B405-87D2532572CF}" type="slidenum">
              <a:rPr lang="en-US" altLang="zh-CN" sz="2800" smtClean="0"/>
              <a:pPr eaLnBrk="1" hangingPunct="1"/>
              <a:t>35</a:t>
            </a:fld>
            <a:endParaRPr lang="en-US" altLang="zh-CN" sz="2800" dirty="0"/>
          </a:p>
        </p:txBody>
      </p:sp>
      <p:sp>
        <p:nvSpPr>
          <p:cNvPr id="118" name="标题 1"/>
          <p:cNvSpPr txBox="1">
            <a:spLocks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kern="0" dirty="0"/>
              <a:t>3.2 </a:t>
            </a:r>
            <a:r>
              <a:rPr lang="zh-CN" altLang="en-US" kern="0" dirty="0"/>
              <a:t>线性判别函数</a:t>
            </a:r>
          </a:p>
        </p:txBody>
      </p:sp>
      <p:sp>
        <p:nvSpPr>
          <p:cNvPr id="119" name="内容占位符 2"/>
          <p:cNvSpPr txBox="1">
            <a:spLocks/>
          </p:cNvSpPr>
          <p:nvPr/>
        </p:nvSpPr>
        <p:spPr>
          <a:xfrm>
            <a:off x="611560" y="1508431"/>
            <a:ext cx="7344816" cy="552417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sz="2400" dirty="0"/>
              <a:t>三种多类分法比较表</a:t>
            </a:r>
            <a:endParaRPr lang="en-US" altLang="zh-CN" sz="2400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036114"/>
              </p:ext>
            </p:extLst>
          </p:nvPr>
        </p:nvGraphicFramePr>
        <p:xfrm>
          <a:off x="552128" y="2034277"/>
          <a:ext cx="8268344" cy="33012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95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42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63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9380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                 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特例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2888">
                <a:tc>
                  <a:txBody>
                    <a:bodyPr/>
                    <a:lstStyle/>
                    <a:p>
                      <a:r>
                        <a:rPr lang="zh-CN" altLang="en-US" dirty="0"/>
                        <a:t>分类前提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样本线性可分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样本线性可分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样本线性可分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9316">
                <a:tc>
                  <a:txBody>
                    <a:bodyPr/>
                    <a:lstStyle/>
                    <a:p>
                      <a:r>
                        <a:rPr lang="zh-CN" altLang="en-US" dirty="0"/>
                        <a:t>关键问题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确定系数</a:t>
                      </a:r>
                      <a:r>
                        <a:rPr lang="en-US" altLang="zh-CN" sz="1800" b="1" i="1" baseline="0" dirty="0" err="1">
                          <a:solidFill>
                            <a:srgbClr val="000000"/>
                          </a:solidFill>
                          <a:latin typeface="Times New Roman" pitchFamily="18" charset="0"/>
                        </a:rPr>
                        <a:t>W</a:t>
                      </a:r>
                      <a:r>
                        <a:rPr lang="en-US" altLang="zh-CN" sz="1800" i="1" baseline="-25000" dirty="0" err="1">
                          <a:solidFill>
                            <a:srgbClr val="000000"/>
                          </a:solidFill>
                          <a:latin typeface="Times New Roman" pitchFamily="18" charset="0"/>
                        </a:rPr>
                        <a:t>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确定系数</a:t>
                      </a:r>
                      <a:r>
                        <a:rPr lang="en-US" altLang="zh-CN" sz="1800" b="1" i="1" baseline="0" dirty="0" err="1">
                          <a:solidFill>
                            <a:srgbClr val="000000"/>
                          </a:solidFill>
                          <a:latin typeface="Times New Roman" pitchFamily="18" charset="0"/>
                        </a:rPr>
                        <a:t>W</a:t>
                      </a:r>
                      <a:r>
                        <a:rPr lang="en-US" altLang="zh-CN" sz="1800" i="1" baseline="-25000" dirty="0" err="1">
                          <a:solidFill>
                            <a:srgbClr val="000000"/>
                          </a:solidFill>
                          <a:latin typeface="Times New Roman" pitchFamily="18" charset="0"/>
                        </a:rPr>
                        <a:t>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确定系数</a:t>
                      </a:r>
                      <a:r>
                        <a:rPr lang="en-US" altLang="zh-CN" sz="1800" b="1" i="1" baseline="0" dirty="0" err="1">
                          <a:solidFill>
                            <a:srgbClr val="000000"/>
                          </a:solidFill>
                          <a:latin typeface="Times New Roman" pitchFamily="18" charset="0"/>
                        </a:rPr>
                        <a:t>W</a:t>
                      </a:r>
                      <a:r>
                        <a:rPr lang="en-US" altLang="zh-CN" sz="1800" i="1" baseline="-25000" dirty="0" err="1">
                          <a:solidFill>
                            <a:srgbClr val="000000"/>
                          </a:solidFill>
                          <a:latin typeface="Times New Roman" pitchFamily="18" charset="0"/>
                        </a:rPr>
                        <a:t>k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3803">
                <a:tc>
                  <a:txBody>
                    <a:bodyPr/>
                    <a:lstStyle/>
                    <a:p>
                      <a:r>
                        <a:rPr lang="zh-CN" altLang="en-US" dirty="0"/>
                        <a:t>性能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aseline="0" dirty="0">
                          <a:solidFill>
                            <a:srgbClr val="000000"/>
                          </a:solidFill>
                          <a:latin typeface="Times New Roman" pitchFamily="18" charset="0"/>
                        </a:rPr>
                        <a:t>对于</a:t>
                      </a:r>
                      <a:r>
                        <a:rPr lang="en-US" altLang="zh-CN" sz="1800" i="1" baseline="0" dirty="0">
                          <a:solidFill>
                            <a:srgbClr val="000000"/>
                          </a:solidFill>
                          <a:latin typeface="Times New Roman" pitchFamily="18" charset="0"/>
                        </a:rPr>
                        <a:t>M</a:t>
                      </a:r>
                      <a:r>
                        <a:rPr lang="zh-CN" altLang="en-US" sz="1800" baseline="0" dirty="0">
                          <a:solidFill>
                            <a:srgbClr val="000000"/>
                          </a:solidFill>
                          <a:latin typeface="Times New Roman" pitchFamily="18" charset="0"/>
                        </a:rPr>
                        <a:t>类模式的分类，需要</a:t>
                      </a:r>
                      <a:r>
                        <a:rPr lang="en-US" altLang="zh-CN" sz="1800" i="1" baseline="0" dirty="0">
                          <a:solidFill>
                            <a:srgbClr val="000000"/>
                          </a:solidFill>
                          <a:latin typeface="Times New Roman" pitchFamily="18" charset="0"/>
                        </a:rPr>
                        <a:t>M</a:t>
                      </a:r>
                      <a:r>
                        <a:rPr lang="zh-CN" altLang="en-US" sz="1800" baseline="0" dirty="0">
                          <a:solidFill>
                            <a:srgbClr val="000000"/>
                          </a:solidFill>
                          <a:latin typeface="Times New Roman" pitchFamily="18" charset="0"/>
                        </a:rPr>
                        <a:t>个判别函数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aseline="0" dirty="0">
                          <a:solidFill>
                            <a:srgbClr val="000000"/>
                          </a:solidFill>
                          <a:latin typeface="Times New Roman" pitchFamily="18" charset="0"/>
                        </a:rPr>
                        <a:t>对于</a:t>
                      </a:r>
                      <a:r>
                        <a:rPr lang="en-US" altLang="zh-CN" sz="1800" i="1" baseline="0" dirty="0">
                          <a:solidFill>
                            <a:srgbClr val="000000"/>
                          </a:solidFill>
                          <a:latin typeface="Times New Roman" pitchFamily="18" charset="0"/>
                        </a:rPr>
                        <a:t>M</a:t>
                      </a:r>
                      <a:r>
                        <a:rPr lang="zh-CN" altLang="en-US" sz="1800" baseline="0" dirty="0">
                          <a:solidFill>
                            <a:srgbClr val="000000"/>
                          </a:solidFill>
                          <a:latin typeface="Times New Roman" pitchFamily="18" charset="0"/>
                        </a:rPr>
                        <a:t>类模式的分类，需要</a:t>
                      </a:r>
                      <a:r>
                        <a:rPr lang="en-US" altLang="zh-CN" sz="1800" i="1" baseline="0" dirty="0">
                          <a:solidFill>
                            <a:srgbClr val="000000"/>
                          </a:solidFill>
                          <a:latin typeface="Times New Roman" pitchFamily="18" charset="0"/>
                        </a:rPr>
                        <a:t>M</a:t>
                      </a:r>
                      <a:r>
                        <a:rPr lang="en-US" altLang="zh-CN" sz="1800" baseline="0" dirty="0">
                          <a:solidFill>
                            <a:srgbClr val="000000"/>
                          </a:solidFill>
                          <a:latin typeface="Times New Roman" pitchFamily="18" charset="0"/>
                        </a:rPr>
                        <a:t>(</a:t>
                      </a:r>
                      <a:r>
                        <a:rPr lang="en-US" altLang="zh-CN" sz="1800" i="1" baseline="0" dirty="0">
                          <a:solidFill>
                            <a:srgbClr val="000000"/>
                          </a:solidFill>
                          <a:latin typeface="Times New Roman" pitchFamily="18" charset="0"/>
                        </a:rPr>
                        <a:t>M</a:t>
                      </a:r>
                      <a:r>
                        <a:rPr lang="en-US" altLang="zh-CN" sz="1800" baseline="0" dirty="0">
                          <a:solidFill>
                            <a:srgbClr val="000000"/>
                          </a:solidFill>
                          <a:latin typeface="Times New Roman" pitchFamily="18" charset="0"/>
                        </a:rPr>
                        <a:t>-1)/2</a:t>
                      </a:r>
                      <a:r>
                        <a:rPr lang="zh-CN" altLang="en-US" sz="1800" baseline="0" dirty="0">
                          <a:solidFill>
                            <a:srgbClr val="000000"/>
                          </a:solidFill>
                          <a:latin typeface="Times New Roman" pitchFamily="18" charset="0"/>
                        </a:rPr>
                        <a:t>个判别函数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aseline="0" dirty="0">
                          <a:solidFill>
                            <a:srgbClr val="000000"/>
                          </a:solidFill>
                          <a:latin typeface="Times New Roman" pitchFamily="18" charset="0"/>
                        </a:rPr>
                        <a:t>对于</a:t>
                      </a:r>
                      <a:r>
                        <a:rPr lang="en-US" altLang="zh-CN" sz="1800" i="1" baseline="0" dirty="0">
                          <a:solidFill>
                            <a:srgbClr val="000000"/>
                          </a:solidFill>
                          <a:latin typeface="Times New Roman" pitchFamily="18" charset="0"/>
                        </a:rPr>
                        <a:t>M</a:t>
                      </a:r>
                      <a:r>
                        <a:rPr lang="zh-CN" altLang="en-US" sz="1800" baseline="0" dirty="0">
                          <a:solidFill>
                            <a:srgbClr val="000000"/>
                          </a:solidFill>
                          <a:latin typeface="Times New Roman" pitchFamily="18" charset="0"/>
                        </a:rPr>
                        <a:t>类模式的分类，需要</a:t>
                      </a:r>
                      <a:r>
                        <a:rPr lang="en-US" altLang="zh-CN" sz="1800" i="1" baseline="0" dirty="0">
                          <a:solidFill>
                            <a:srgbClr val="000000"/>
                          </a:solidFill>
                          <a:latin typeface="Times New Roman" pitchFamily="18" charset="0"/>
                        </a:rPr>
                        <a:t>M</a:t>
                      </a:r>
                      <a:r>
                        <a:rPr lang="zh-CN" altLang="en-US" sz="1800" baseline="0" dirty="0">
                          <a:solidFill>
                            <a:srgbClr val="000000"/>
                          </a:solidFill>
                          <a:latin typeface="Times New Roman" pitchFamily="18" charset="0"/>
                        </a:rPr>
                        <a:t>个判别函数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3803">
                <a:tc>
                  <a:txBody>
                    <a:bodyPr/>
                    <a:lstStyle/>
                    <a:p>
                      <a:r>
                        <a:rPr lang="zh-CN" altLang="en-US" sz="1800" baseline="0" dirty="0">
                          <a:solidFill>
                            <a:srgbClr val="000000"/>
                          </a:solidFill>
                          <a:latin typeface="Times New Roman" pitchFamily="18" charset="0"/>
                        </a:rPr>
                        <a:t>对模式的线性可分的可能性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小（有待定区）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大（待定区小）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大（无待定区）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9970917"/>
              </p:ext>
            </p:extLst>
          </p:nvPr>
        </p:nvGraphicFramePr>
        <p:xfrm>
          <a:off x="4518184" y="2074438"/>
          <a:ext cx="860425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6935" name="公式" r:id="rId4" imgW="418918" imgH="241195" progId="Equation.3">
                  <p:embed/>
                </p:oleObj>
              </mc:Choice>
              <mc:Fallback>
                <p:oleObj name="公式" r:id="rId4" imgW="418918" imgH="241195" progId="Equation.3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8184" y="2074438"/>
                        <a:ext cx="860425" cy="484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5254087"/>
              </p:ext>
            </p:extLst>
          </p:nvPr>
        </p:nvGraphicFramePr>
        <p:xfrm>
          <a:off x="7042235" y="2060848"/>
          <a:ext cx="860425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6936" name="公式" r:id="rId6" imgW="418918" imgH="241195" progId="Equation.3">
                  <p:embed/>
                </p:oleObj>
              </mc:Choice>
              <mc:Fallback>
                <p:oleObj name="公式" r:id="rId6" imgW="418918" imgH="241195" progId="Equation.3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42235" y="2060848"/>
                        <a:ext cx="860425" cy="484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0994480"/>
              </p:ext>
            </p:extLst>
          </p:nvPr>
        </p:nvGraphicFramePr>
        <p:xfrm>
          <a:off x="2051720" y="2060848"/>
          <a:ext cx="795338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6937" name="公式" r:id="rId7" imgW="393529" imgH="228501" progId="Equation.3">
                  <p:embed/>
                </p:oleObj>
              </mc:Choice>
              <mc:Fallback>
                <p:oleObj name="公式" r:id="rId7" imgW="393529" imgH="228501" progId="Equation.3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720" y="2060848"/>
                        <a:ext cx="795338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979712" y="5573269"/>
            <a:ext cx="4852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样本不是线性可分，怎么办？</a:t>
            </a:r>
          </a:p>
        </p:txBody>
      </p:sp>
    </p:spTree>
    <p:extLst>
      <p:ext uri="{BB962C8B-B14F-4D97-AF65-F5344CB8AC3E}">
        <p14:creationId xmlns:p14="http://schemas.microsoft.com/office/powerpoint/2010/main" val="18031153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3.3</a:t>
            </a:r>
            <a:r>
              <a:rPr lang="zh-CN" altLang="en-US" dirty="0"/>
              <a:t> 广义线性判别函数</a:t>
            </a:r>
          </a:p>
        </p:txBody>
      </p:sp>
      <p:sp>
        <p:nvSpPr>
          <p:cNvPr id="1843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0" y="0"/>
            <a:ext cx="0" cy="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endParaRPr lang="en-US" altLang="zh-CN" sz="2800" dirty="0">
              <a:latin typeface="Tahoma" pitchFamily="34" charset="0"/>
            </a:endParaRPr>
          </a:p>
        </p:txBody>
      </p:sp>
      <p:sp>
        <p:nvSpPr>
          <p:cNvPr id="18438" name="矩形 1"/>
          <p:cNvSpPr>
            <a:spLocks noChangeArrowheads="1"/>
          </p:cNvSpPr>
          <p:nvPr/>
        </p:nvSpPr>
        <p:spPr bwMode="auto">
          <a:xfrm>
            <a:off x="8676456" y="6351424"/>
            <a:ext cx="3635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FC6A188-9118-4EAF-9756-1DDDEAC2C31D}" type="slidenum">
              <a:rPr lang="en-US" altLang="zh-CN" sz="2800"/>
              <a:pPr eaLnBrk="1" hangingPunct="1">
                <a:spcBef>
                  <a:spcPct val="0"/>
                </a:spcBef>
                <a:buFontTx/>
                <a:buNone/>
              </a:pPr>
              <a:t>36</a:t>
            </a:fld>
            <a:endParaRPr lang="en-US" altLang="zh-CN" sz="28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608980"/>
            <a:ext cx="6300192" cy="4725144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 bwMode="auto">
          <a:xfrm>
            <a:off x="1145275" y="4581128"/>
            <a:ext cx="978408" cy="484632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118023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02550" cy="946150"/>
          </a:xfrm>
        </p:spPr>
        <p:txBody>
          <a:bodyPr/>
          <a:lstStyle/>
          <a:p>
            <a:r>
              <a:rPr lang="en-US" altLang="zh-CN" dirty="0"/>
              <a:t>3.3 </a:t>
            </a:r>
            <a:r>
              <a:rPr lang="zh-CN" altLang="en-US" dirty="0"/>
              <a:t>广义线性判别函数</a:t>
            </a:r>
          </a:p>
        </p:txBody>
      </p:sp>
      <p:sp>
        <p:nvSpPr>
          <p:cNvPr id="38915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0" y="0"/>
            <a:ext cx="0" cy="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endParaRPr lang="en-US" altLang="zh-CN" sz="2800">
              <a:latin typeface="Tahoma" pitchFamily="34" charset="0"/>
            </a:endParaRPr>
          </a:p>
        </p:txBody>
      </p:sp>
      <p:sp>
        <p:nvSpPr>
          <p:cNvPr id="38917" name="矩形 1"/>
          <p:cNvSpPr>
            <a:spLocks noChangeArrowheads="1"/>
          </p:cNvSpPr>
          <p:nvPr/>
        </p:nvSpPr>
        <p:spPr bwMode="auto">
          <a:xfrm>
            <a:off x="8604448" y="6309014"/>
            <a:ext cx="54968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A3C3A3E-B395-4A54-B8BA-FAAE45B4AD35}" type="slidenum">
              <a:rPr lang="en-US" altLang="zh-CN" sz="2800"/>
              <a:pPr>
                <a:spcBef>
                  <a:spcPct val="0"/>
                </a:spcBef>
                <a:buFontTx/>
                <a:buNone/>
              </a:pPr>
              <a:t>37</a:t>
            </a:fld>
            <a:endParaRPr lang="zh-CN" alt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755576" y="1628800"/>
            <a:ext cx="2492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3.3 </a:t>
            </a:r>
            <a:r>
              <a:rPr lang="zh-CN" altLang="en-US" sz="2400" dirty="0"/>
              <a:t>小节知识导图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071" y="2090465"/>
            <a:ext cx="5522257" cy="4141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7936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3" name="Rectangle 3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683163" y="2060848"/>
            <a:ext cx="8015403" cy="4032448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  <a:defRPr/>
            </a:pPr>
            <a:r>
              <a:rPr lang="zh-CN" altLang="en-US" sz="2000" dirty="0">
                <a:solidFill>
                  <a:schemeClr val="accent3">
                    <a:lumMod val="10000"/>
                  </a:schemeClr>
                </a:solidFill>
                <a:effectLst/>
              </a:rPr>
              <a:t>以下情况不能使用线性判别函数：</a:t>
            </a:r>
          </a:p>
          <a:p>
            <a:pPr>
              <a:lnSpc>
                <a:spcPct val="90000"/>
              </a:lnSpc>
              <a:defRPr/>
            </a:pPr>
            <a:endParaRPr lang="zh-CN" altLang="en-US" sz="2800" dirty="0"/>
          </a:p>
          <a:p>
            <a:pPr>
              <a:lnSpc>
                <a:spcPct val="90000"/>
              </a:lnSpc>
              <a:defRPr/>
            </a:pPr>
            <a:endParaRPr lang="zh-CN" altLang="en-US" sz="2800" dirty="0"/>
          </a:p>
          <a:p>
            <a:pPr marL="0" indent="0">
              <a:lnSpc>
                <a:spcPct val="90000"/>
              </a:lnSpc>
              <a:buNone/>
              <a:defRPr/>
            </a:pPr>
            <a:r>
              <a:rPr lang="zh-CN" altLang="en-US" sz="2000" dirty="0">
                <a:solidFill>
                  <a:schemeClr val="accent3">
                    <a:lumMod val="10000"/>
                  </a:schemeClr>
                </a:solidFill>
                <a:effectLst/>
              </a:rPr>
              <a:t>要达到分类效果，需要设计这样的判别函数：</a:t>
            </a:r>
          </a:p>
          <a:p>
            <a:pPr marL="0" indent="0">
              <a:lnSpc>
                <a:spcPct val="90000"/>
              </a:lnSpc>
              <a:buNone/>
              <a:defRPr/>
            </a:pPr>
            <a:endParaRPr lang="en-US" altLang="zh-CN" sz="2800" dirty="0"/>
          </a:p>
          <a:p>
            <a:pPr marL="0" indent="0">
              <a:lnSpc>
                <a:spcPct val="90000"/>
              </a:lnSpc>
              <a:buNone/>
              <a:defRPr/>
            </a:pPr>
            <a:r>
              <a:rPr lang="zh-CN" altLang="en-US" sz="2000" dirty="0">
                <a:solidFill>
                  <a:schemeClr val="accent3">
                    <a:lumMod val="10000"/>
                  </a:schemeClr>
                </a:solidFill>
              </a:rPr>
              <a:t>分类规则</a:t>
            </a:r>
            <a:r>
              <a:rPr lang="zh-CN" altLang="en-US" sz="2000" dirty="0">
                <a:solidFill>
                  <a:schemeClr val="accent3">
                    <a:lumMod val="10000"/>
                  </a:schemeClr>
                </a:solidFill>
                <a:effectLst/>
              </a:rPr>
              <a:t>：</a:t>
            </a:r>
            <a:endParaRPr lang="en-US" altLang="zh-CN" sz="2000" dirty="0">
              <a:solidFill>
                <a:schemeClr val="accent3">
                  <a:lumMod val="10000"/>
                </a:schemeClr>
              </a:solidFill>
              <a:effectLst/>
            </a:endParaRPr>
          </a:p>
          <a:p>
            <a:pPr marL="0" indent="0">
              <a:lnSpc>
                <a:spcPct val="90000"/>
              </a:lnSpc>
              <a:buNone/>
              <a:defRPr/>
            </a:pPr>
            <a:endParaRPr lang="en-US" altLang="zh-CN" sz="2000" dirty="0">
              <a:solidFill>
                <a:schemeClr val="accent3">
                  <a:lumMod val="10000"/>
                </a:schemeClr>
              </a:solidFill>
            </a:endParaRPr>
          </a:p>
          <a:p>
            <a:pPr marL="0" indent="0">
              <a:lnSpc>
                <a:spcPct val="90000"/>
              </a:lnSpc>
              <a:buNone/>
              <a:defRPr/>
            </a:pPr>
            <a:endParaRPr lang="en-US" altLang="zh-CN" sz="2000" dirty="0">
              <a:solidFill>
                <a:schemeClr val="accent3">
                  <a:lumMod val="10000"/>
                </a:schemeClr>
              </a:solidFill>
              <a:effectLst/>
            </a:endParaRPr>
          </a:p>
          <a:p>
            <a:pPr marL="0" indent="0">
              <a:lnSpc>
                <a:spcPct val="90000"/>
              </a:lnSpc>
              <a:buNone/>
              <a:defRPr/>
            </a:pPr>
            <a:r>
              <a:rPr lang="zh-CN" altLang="en-US" sz="2000" dirty="0">
                <a:solidFill>
                  <a:schemeClr val="accent3">
                    <a:lumMod val="10000"/>
                  </a:schemeClr>
                </a:solidFill>
              </a:rPr>
              <a:t>问题：</a:t>
            </a:r>
            <a:r>
              <a:rPr lang="zh-CN" altLang="en-US" sz="2000" dirty="0">
                <a:solidFill>
                  <a:schemeClr val="accent3">
                    <a:lumMod val="10000"/>
                  </a:schemeClr>
                </a:solidFill>
                <a:effectLst/>
              </a:rPr>
              <a:t>判别函数太复杂</a:t>
            </a:r>
            <a:r>
              <a:rPr lang="zh-CN" altLang="en-US" sz="2000" dirty="0">
                <a:solidFill>
                  <a:schemeClr val="accent3">
                    <a:lumMod val="10000"/>
                  </a:schemeClr>
                </a:solidFill>
              </a:rPr>
              <a:t>。</a:t>
            </a:r>
            <a:endParaRPr lang="en-US" altLang="zh-CN" sz="2000" dirty="0">
              <a:solidFill>
                <a:schemeClr val="accent3">
                  <a:lumMod val="10000"/>
                </a:schemeClr>
              </a:solidFill>
            </a:endParaRPr>
          </a:p>
          <a:p>
            <a:pPr marL="0" indent="0">
              <a:lnSpc>
                <a:spcPct val="90000"/>
              </a:lnSpc>
              <a:buNone/>
              <a:defRPr/>
            </a:pPr>
            <a:r>
              <a:rPr lang="zh-CN" altLang="en-US" sz="2000" dirty="0">
                <a:solidFill>
                  <a:srgbClr val="FF0000"/>
                </a:solidFill>
                <a:effectLst/>
              </a:rPr>
              <a:t>解决办法：使用广义线性判别函数</a:t>
            </a:r>
          </a:p>
        </p:txBody>
      </p:sp>
      <p:graphicFrame>
        <p:nvGraphicFramePr>
          <p:cNvPr id="332808" name="Object 8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3220256401"/>
              </p:ext>
            </p:extLst>
          </p:nvPr>
        </p:nvGraphicFramePr>
        <p:xfrm>
          <a:off x="2447764" y="2348880"/>
          <a:ext cx="2667000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7479" name="公式" r:id="rId4" imgW="1422400" imgH="482600" progId="Equation.3">
                  <p:embed/>
                </p:oleObj>
              </mc:Choice>
              <mc:Fallback>
                <p:oleObj name="公式" r:id="rId4" imgW="1422400" imgH="48260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7764" y="2348880"/>
                        <a:ext cx="2667000" cy="90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2809" name="Object 9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464240951"/>
              </p:ext>
            </p:extLst>
          </p:nvPr>
        </p:nvGraphicFramePr>
        <p:xfrm>
          <a:off x="2447764" y="3573016"/>
          <a:ext cx="2817813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7480" name="公式" r:id="rId6" imgW="1269449" imgH="203112" progId="Equation.3">
                  <p:embed/>
                </p:oleObj>
              </mc:Choice>
              <mc:Fallback>
                <p:oleObj name="公式" r:id="rId6" imgW="1269449" imgH="203112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7764" y="3573016"/>
                        <a:ext cx="2817813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281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1423794"/>
              </p:ext>
            </p:extLst>
          </p:nvPr>
        </p:nvGraphicFramePr>
        <p:xfrm>
          <a:off x="2435357" y="4221088"/>
          <a:ext cx="2133600" cy="86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7481" name="公式" r:id="rId8" imgW="1193800" imgH="482600" progId="Equation.3">
                  <p:embed/>
                </p:oleObj>
              </mc:Choice>
              <mc:Fallback>
                <p:oleObj name="公式" r:id="rId8" imgW="11938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5357" y="4221088"/>
                        <a:ext cx="2133600" cy="862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2440" y="630932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FE4A060-E7E6-4CE4-812B-AA64927C127D}" type="slidenum">
              <a:rPr lang="en-US" altLang="zh-CN" sz="2800" smtClean="0">
                <a:solidFill>
                  <a:schemeClr val="tx1"/>
                </a:solidFill>
              </a:rPr>
              <a:pPr>
                <a:defRPr/>
              </a:pPr>
              <a:t>38</a:t>
            </a:fld>
            <a:endParaRPr lang="en-US" altLang="zh-CN" sz="2800" dirty="0">
              <a:solidFill>
                <a:schemeClr val="tx1"/>
              </a:solidFill>
            </a:endParaRPr>
          </a:p>
        </p:txBody>
      </p:sp>
      <p:sp>
        <p:nvSpPr>
          <p:cNvPr id="10" name="标题 1"/>
          <p:cNvSpPr txBox="1">
            <a:spLocks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kern="0" dirty="0"/>
              <a:t>3.3 </a:t>
            </a:r>
            <a:r>
              <a:rPr lang="zh-CN" altLang="en-US" kern="0" dirty="0"/>
              <a:t>广义线性判别函数</a:t>
            </a:r>
          </a:p>
        </p:txBody>
      </p:sp>
      <p:sp>
        <p:nvSpPr>
          <p:cNvPr id="11" name="内容占位符 2"/>
          <p:cNvSpPr txBox="1">
            <a:spLocks/>
          </p:cNvSpPr>
          <p:nvPr/>
        </p:nvSpPr>
        <p:spPr>
          <a:xfrm>
            <a:off x="611560" y="1508431"/>
            <a:ext cx="3672408" cy="552417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sz="2400" dirty="0"/>
              <a:t>样本线性不可分的例子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314629311"/>
      </p:ext>
    </p:extLst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280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4" name="Rectangle 6"/>
          <p:cNvSpPr>
            <a:spLocks noChangeArrowheads="1"/>
          </p:cNvSpPr>
          <p:nvPr/>
        </p:nvSpPr>
        <p:spPr bwMode="auto">
          <a:xfrm>
            <a:off x="303213" y="1963844"/>
            <a:ext cx="8840787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indent="304800">
              <a:lnSpc>
                <a:spcPct val="125000"/>
              </a:lnSpc>
            </a:pPr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   通过某映射，把模式空间</a:t>
            </a:r>
            <a:r>
              <a:rPr lang="en-US" altLang="zh-CN" sz="2000" i="1" baseline="0" dirty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变成</a:t>
            </a:r>
            <a:r>
              <a:rPr lang="en-US" altLang="zh-CN" sz="2000" i="1" baseline="0" dirty="0">
                <a:solidFill>
                  <a:srgbClr val="000000"/>
                </a:solidFill>
                <a:latin typeface="Times New Roman" pitchFamily="18" charset="0"/>
              </a:rPr>
              <a:t>X*</a:t>
            </a:r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，以便将</a:t>
            </a:r>
            <a:r>
              <a:rPr lang="en-US" altLang="zh-CN" sz="2000" i="1" baseline="0" dirty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空间中非线性可分的模式集，变成在</a:t>
            </a:r>
            <a:r>
              <a:rPr lang="en-US" altLang="zh-CN" sz="2000" i="1" baseline="0" dirty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US" altLang="zh-CN" sz="2000" baseline="0" dirty="0">
                <a:solidFill>
                  <a:srgbClr val="000000"/>
                </a:solidFill>
                <a:latin typeface="Times New Roman" pitchFamily="18" charset="0"/>
              </a:rPr>
              <a:t>*</a:t>
            </a:r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空间中线性可分的模式集。</a:t>
            </a:r>
          </a:p>
        </p:txBody>
      </p:sp>
      <p:sp>
        <p:nvSpPr>
          <p:cNvPr id="145416" name="Rectangle 8"/>
          <p:cNvSpPr>
            <a:spLocks noChangeArrowheads="1"/>
          </p:cNvSpPr>
          <p:nvPr/>
        </p:nvSpPr>
        <p:spPr bwMode="auto">
          <a:xfrm>
            <a:off x="321024" y="3336417"/>
            <a:ext cx="8687117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indent="304800">
              <a:lnSpc>
                <a:spcPct val="125000"/>
              </a:lnSpc>
            </a:pPr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   设一训练用模式集，</a:t>
            </a:r>
            <a:r>
              <a:rPr lang="en-US" altLang="zh-CN" sz="2000" baseline="0" dirty="0">
                <a:solidFill>
                  <a:srgbClr val="000000"/>
                </a:solidFill>
                <a:latin typeface="Times New Roman" pitchFamily="18" charset="0"/>
              </a:rPr>
              <a:t>{</a:t>
            </a:r>
            <a:r>
              <a:rPr lang="en-US" altLang="zh-CN" sz="2000" b="1" i="1" baseline="0" dirty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US" altLang="zh-CN" sz="2000" baseline="0" dirty="0">
                <a:solidFill>
                  <a:srgbClr val="000000"/>
                </a:solidFill>
                <a:latin typeface="Times New Roman" pitchFamily="18" charset="0"/>
              </a:rPr>
              <a:t>}</a:t>
            </a:r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在模式空间</a:t>
            </a:r>
            <a:r>
              <a:rPr lang="en-US" altLang="zh-CN" sz="2000" i="1" baseline="0" dirty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中线性不可分，</a:t>
            </a:r>
            <a:r>
              <a:rPr lang="zh-CN" altLang="en-US" sz="2000" dirty="0">
                <a:solidFill>
                  <a:srgbClr val="000000"/>
                </a:solidFill>
              </a:rPr>
              <a:t>由非线性多项式构成的</a:t>
            </a:r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非线性判别函数形式如下：</a:t>
            </a:r>
          </a:p>
        </p:txBody>
      </p:sp>
      <p:grpSp>
        <p:nvGrpSpPr>
          <p:cNvPr id="145462" name="Group 54"/>
          <p:cNvGrpSpPr>
            <a:grpSpLocks/>
          </p:cNvGrpSpPr>
          <p:nvPr/>
        </p:nvGrpSpPr>
        <p:grpSpPr bwMode="auto">
          <a:xfrm>
            <a:off x="697553" y="4062389"/>
            <a:ext cx="7618464" cy="757243"/>
            <a:chOff x="580" y="2862"/>
            <a:chExt cx="5054" cy="511"/>
          </a:xfrm>
        </p:grpSpPr>
        <p:sp>
          <p:nvSpPr>
            <p:cNvPr id="102415" name="Rectangle 43"/>
            <p:cNvSpPr>
              <a:spLocks noChangeArrowheads="1"/>
            </p:cNvSpPr>
            <p:nvPr/>
          </p:nvSpPr>
          <p:spPr bwMode="auto">
            <a:xfrm>
              <a:off x="4558" y="2915"/>
              <a:ext cx="10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sz="2400" baseline="0">
                  <a:solidFill>
                    <a:srgbClr val="000000"/>
                  </a:solidFill>
                  <a:latin typeface="Times New Roman" pitchFamily="18" charset="0"/>
                </a:rPr>
                <a:t>            (3-9)</a:t>
              </a:r>
            </a:p>
          </p:txBody>
        </p:sp>
        <p:grpSp>
          <p:nvGrpSpPr>
            <p:cNvPr id="102416" name="Group 51"/>
            <p:cNvGrpSpPr>
              <a:grpSpLocks/>
            </p:cNvGrpSpPr>
            <p:nvPr/>
          </p:nvGrpSpPr>
          <p:grpSpPr bwMode="auto">
            <a:xfrm>
              <a:off x="580" y="2862"/>
              <a:ext cx="4298" cy="511"/>
              <a:chOff x="301" y="2844"/>
              <a:chExt cx="4298" cy="511"/>
            </a:xfrm>
          </p:grpSpPr>
          <p:graphicFrame>
            <p:nvGraphicFramePr>
              <p:cNvPr id="102417" name="Object 37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140951361"/>
                  </p:ext>
                </p:extLst>
              </p:nvPr>
            </p:nvGraphicFramePr>
            <p:xfrm>
              <a:off x="301" y="2992"/>
              <a:ext cx="3313" cy="26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47790" name="公式" r:id="rId4" imgW="2971800" imgH="228600" progId="Equation.3">
                      <p:embed/>
                    </p:oleObj>
                  </mc:Choice>
                  <mc:Fallback>
                    <p:oleObj name="公式" r:id="rId4" imgW="2971800" imgH="2286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1" y="2992"/>
                            <a:ext cx="3313" cy="26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2418" name="Object 45"/>
              <p:cNvGraphicFramePr>
                <a:graphicFrameLocks noChangeAspect="1"/>
              </p:cNvGraphicFramePr>
              <p:nvPr/>
            </p:nvGraphicFramePr>
            <p:xfrm>
              <a:off x="3611" y="2844"/>
              <a:ext cx="988" cy="51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47791" name="公式" r:id="rId6" imgW="825500" imgH="431800" progId="Equation.3">
                      <p:embed/>
                    </p:oleObj>
                  </mc:Choice>
                  <mc:Fallback>
                    <p:oleObj name="公式" r:id="rId6" imgW="825500" imgH="4318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11" y="2844"/>
                            <a:ext cx="988" cy="51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145460" name="Group 52"/>
          <p:cNvGrpSpPr>
            <a:grpSpLocks/>
          </p:cNvGrpSpPr>
          <p:nvPr/>
        </p:nvGrpSpPr>
        <p:grpSpPr bwMode="auto">
          <a:xfrm>
            <a:off x="-679450" y="4881832"/>
            <a:ext cx="9823450" cy="477838"/>
            <a:chOff x="-464" y="3384"/>
            <a:chExt cx="6188" cy="301"/>
          </a:xfrm>
        </p:grpSpPr>
        <p:sp>
          <p:nvSpPr>
            <p:cNvPr id="102412" name="Rectangle 39"/>
            <p:cNvSpPr>
              <a:spLocks noChangeArrowheads="1"/>
            </p:cNvSpPr>
            <p:nvPr/>
          </p:nvSpPr>
          <p:spPr bwMode="auto">
            <a:xfrm>
              <a:off x="-464" y="3384"/>
              <a:ext cx="6188" cy="3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indent="1066800">
                <a:lnSpc>
                  <a:spcPct val="125000"/>
                </a:lnSpc>
              </a:pPr>
              <a:r>
                <a:rPr lang="zh-CN" altLang="en-US" sz="2000" baseline="0" dirty="0">
                  <a:solidFill>
                    <a:srgbClr val="000000"/>
                  </a:solidFill>
                  <a:latin typeface="Times New Roman" pitchFamily="18" charset="0"/>
                </a:rPr>
                <a:t>式中                                    是模式</a:t>
              </a:r>
              <a:r>
                <a:rPr lang="en-US" altLang="zh-CN" sz="2000" b="1" i="1" baseline="0" dirty="0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r>
                <a:rPr lang="zh-CN" altLang="en-US" sz="2000" baseline="0" dirty="0">
                  <a:solidFill>
                    <a:srgbClr val="000000"/>
                  </a:solidFill>
                  <a:latin typeface="Times New Roman" pitchFamily="18" charset="0"/>
                </a:rPr>
                <a:t>的单值实函数，               。</a:t>
              </a:r>
            </a:p>
          </p:txBody>
        </p:sp>
        <p:graphicFrame>
          <p:nvGraphicFramePr>
            <p:cNvPr id="102413" name="Object 4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27983243"/>
                </p:ext>
              </p:extLst>
            </p:nvPr>
          </p:nvGraphicFramePr>
          <p:xfrm>
            <a:off x="612" y="3454"/>
            <a:ext cx="1317" cy="2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7792" name="公式" r:id="rId8" imgW="1358900" imgH="228600" progId="Equation.3">
                    <p:embed/>
                  </p:oleObj>
                </mc:Choice>
                <mc:Fallback>
                  <p:oleObj name="公式" r:id="rId8" imgW="13589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2" y="3454"/>
                          <a:ext cx="1317" cy="2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414" name="Object 4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936165"/>
                </p:ext>
              </p:extLst>
            </p:nvPr>
          </p:nvGraphicFramePr>
          <p:xfrm>
            <a:off x="3651" y="3444"/>
            <a:ext cx="680" cy="2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7793" name="公式" r:id="rId10" imgW="711200" imgH="228600" progId="Equation.3">
                    <p:embed/>
                  </p:oleObj>
                </mc:Choice>
                <mc:Fallback>
                  <p:oleObj name="公式" r:id="rId10" imgW="7112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51" y="3444"/>
                          <a:ext cx="680" cy="2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5461" name="Rectangle 53"/>
          <p:cNvSpPr>
            <a:spLocks noChangeArrowheads="1"/>
          </p:cNvSpPr>
          <p:nvPr/>
        </p:nvSpPr>
        <p:spPr bwMode="auto">
          <a:xfrm>
            <a:off x="467543" y="5443020"/>
            <a:ext cx="781843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en-US" altLang="zh-CN" sz="2000" i="1" baseline="0" dirty="0">
                <a:solidFill>
                  <a:srgbClr val="000000"/>
                </a:solidFill>
                <a:latin typeface="Times New Roman" pitchFamily="18" charset="0"/>
              </a:rPr>
              <a:t>f</a:t>
            </a:r>
            <a:r>
              <a:rPr lang="en-US" altLang="zh-CN" sz="2000" i="1" baseline="-25000" dirty="0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en-US" altLang="zh-CN" sz="2000" baseline="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zh-CN" sz="2000" b="1" i="1" baseline="0" dirty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US" altLang="zh-CN" sz="2000" baseline="0" dirty="0">
                <a:solidFill>
                  <a:srgbClr val="000000"/>
                </a:solidFill>
                <a:latin typeface="Times New Roman" pitchFamily="18" charset="0"/>
              </a:rPr>
              <a:t>)</a:t>
            </a:r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取什么形式及</a:t>
            </a:r>
            <a:r>
              <a:rPr lang="en-US" altLang="zh-CN" sz="2000" i="1" baseline="0" dirty="0">
                <a:solidFill>
                  <a:srgbClr val="000000"/>
                </a:solidFill>
                <a:latin typeface="Times New Roman" pitchFamily="18" charset="0"/>
              </a:rPr>
              <a:t>d</a:t>
            </a:r>
            <a:r>
              <a:rPr lang="en-US" altLang="zh-CN" sz="2000" baseline="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zh-CN" sz="2000" b="1" i="1" baseline="0" dirty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US" altLang="zh-CN" sz="2000" baseline="0" dirty="0">
                <a:solidFill>
                  <a:srgbClr val="000000"/>
                </a:solidFill>
                <a:latin typeface="Times New Roman" pitchFamily="18" charset="0"/>
              </a:rPr>
              <a:t>)</a:t>
            </a:r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取多少项，取决于非线性边界的复杂程度。 </a:t>
            </a:r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2440" y="630932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FE4A060-E7E6-4CE4-812B-AA64927C127D}" type="slidenum">
              <a:rPr lang="en-US" altLang="zh-CN" sz="2800" smtClean="0">
                <a:solidFill>
                  <a:schemeClr val="tx1"/>
                </a:solidFill>
              </a:rPr>
              <a:pPr>
                <a:defRPr/>
              </a:pPr>
              <a:t>39</a:t>
            </a:fld>
            <a:endParaRPr lang="en-US" altLang="zh-CN" sz="2800" dirty="0">
              <a:solidFill>
                <a:schemeClr val="tx1"/>
              </a:solidFill>
            </a:endParaRPr>
          </a:p>
        </p:txBody>
      </p:sp>
      <p:sp>
        <p:nvSpPr>
          <p:cNvPr id="20" name="标题 1"/>
          <p:cNvSpPr txBox="1">
            <a:spLocks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kern="0" dirty="0"/>
              <a:t>3.3 </a:t>
            </a:r>
            <a:r>
              <a:rPr lang="zh-CN" altLang="en-US" kern="0" dirty="0"/>
              <a:t>广义线性判别函数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21024" y="1521767"/>
            <a:ext cx="4801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</a:rPr>
              <a:t>1. </a:t>
            </a:r>
            <a:r>
              <a:rPr lang="zh-CN" altLang="en-US" sz="2400" dirty="0">
                <a:solidFill>
                  <a:srgbClr val="000000"/>
                </a:solidFill>
              </a:rPr>
              <a:t>广义线性判别函数的基本思路：</a:t>
            </a:r>
            <a:endParaRPr lang="en-US" altLang="zh-CN" sz="2400" dirty="0">
              <a:solidFill>
                <a:srgbClr val="00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03213" y="2846199"/>
            <a:ext cx="6647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</a:rPr>
              <a:t>2. </a:t>
            </a:r>
            <a:r>
              <a:rPr lang="zh-CN" altLang="en-US" sz="2400" dirty="0">
                <a:solidFill>
                  <a:srgbClr val="000000"/>
                </a:solidFill>
              </a:rPr>
              <a:t>广义线性判别函数的基础：非线性多项式函数</a:t>
            </a:r>
            <a:endParaRPr lang="en-US" altLang="zh-CN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04374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5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5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5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5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6" grpId="0"/>
      <p:bldP spid="14546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152209" y="2671866"/>
            <a:ext cx="2334837" cy="2834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利用近邻分类，获取新聚类中心</a:t>
            </a:r>
          </a:p>
        </p:txBody>
      </p:sp>
      <p:sp>
        <p:nvSpPr>
          <p:cNvPr id="5" name="菱形 4"/>
          <p:cNvSpPr/>
          <p:nvPr/>
        </p:nvSpPr>
        <p:spPr>
          <a:xfrm>
            <a:off x="4152210" y="3191240"/>
            <a:ext cx="2331721" cy="46135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迭代次数小于 </a:t>
            </a:r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？</a:t>
            </a:r>
          </a:p>
        </p:txBody>
      </p:sp>
      <p:cxnSp>
        <p:nvCxnSpPr>
          <p:cNvPr id="6" name="直接箭头连接符 5"/>
          <p:cNvCxnSpPr>
            <a:cxnSpLocks/>
          </p:cNvCxnSpPr>
          <p:nvPr/>
        </p:nvCxnSpPr>
        <p:spPr>
          <a:xfrm flipH="1">
            <a:off x="5318070" y="2955298"/>
            <a:ext cx="1559" cy="2359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5544123" y="3611540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/>
              <a:t>是</a:t>
            </a:r>
          </a:p>
        </p:txBody>
      </p:sp>
      <p:sp>
        <p:nvSpPr>
          <p:cNvPr id="8" name="菱形 7"/>
          <p:cNvSpPr/>
          <p:nvPr/>
        </p:nvSpPr>
        <p:spPr>
          <a:xfrm>
            <a:off x="4152209" y="3888539"/>
            <a:ext cx="2331721" cy="46135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是否达到分裂条件？</a:t>
            </a:r>
          </a:p>
        </p:txBody>
      </p:sp>
      <p:cxnSp>
        <p:nvCxnSpPr>
          <p:cNvPr id="9" name="直接箭头连接符 8"/>
          <p:cNvCxnSpPr/>
          <p:nvPr/>
        </p:nvCxnSpPr>
        <p:spPr>
          <a:xfrm flipH="1">
            <a:off x="5308743" y="3652597"/>
            <a:ext cx="1559" cy="2359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8" idx="2"/>
            <a:endCxn id="12" idx="0"/>
          </p:cNvCxnSpPr>
          <p:nvPr/>
        </p:nvCxnSpPr>
        <p:spPr>
          <a:xfrm>
            <a:off x="5318070" y="4349896"/>
            <a:ext cx="6233" cy="3531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5391427" y="4418713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00" dirty="0"/>
              <a:t>否</a:t>
            </a:r>
          </a:p>
        </p:txBody>
      </p:sp>
      <p:sp>
        <p:nvSpPr>
          <p:cNvPr id="12" name="菱形 11"/>
          <p:cNvSpPr/>
          <p:nvPr/>
        </p:nvSpPr>
        <p:spPr>
          <a:xfrm>
            <a:off x="4158442" y="4703032"/>
            <a:ext cx="2331721" cy="46135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是否达到合并条件？</a:t>
            </a:r>
          </a:p>
        </p:txBody>
      </p:sp>
      <p:sp>
        <p:nvSpPr>
          <p:cNvPr id="13" name="矩形 12"/>
          <p:cNvSpPr/>
          <p:nvPr/>
        </p:nvSpPr>
        <p:spPr>
          <a:xfrm>
            <a:off x="4152209" y="2124420"/>
            <a:ext cx="2334837" cy="2834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样本归一化，设置初始聚类中心</a:t>
            </a:r>
          </a:p>
        </p:txBody>
      </p:sp>
      <p:cxnSp>
        <p:nvCxnSpPr>
          <p:cNvPr id="14" name="直接箭头连接符 13"/>
          <p:cNvCxnSpPr/>
          <p:nvPr/>
        </p:nvCxnSpPr>
        <p:spPr>
          <a:xfrm>
            <a:off x="5319628" y="2407852"/>
            <a:ext cx="0" cy="2616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4139766" y="1573941"/>
            <a:ext cx="2334837" cy="2834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输入样本和控制参数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4926878" y="1035932"/>
            <a:ext cx="760614" cy="27096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开始</a:t>
            </a:r>
          </a:p>
        </p:txBody>
      </p:sp>
      <p:cxnSp>
        <p:nvCxnSpPr>
          <p:cNvPr id="17" name="直接箭头连接符 16"/>
          <p:cNvCxnSpPr>
            <a:stCxn id="16" idx="2"/>
            <a:endCxn id="15" idx="0"/>
          </p:cNvCxnSpPr>
          <p:nvPr/>
        </p:nvCxnSpPr>
        <p:spPr>
          <a:xfrm>
            <a:off x="5307185" y="1306894"/>
            <a:ext cx="0" cy="2670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5305627" y="1857373"/>
            <a:ext cx="0" cy="2670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5" idx="1"/>
            <a:endCxn id="21" idx="0"/>
          </p:cNvCxnSpPr>
          <p:nvPr/>
        </p:nvCxnSpPr>
        <p:spPr>
          <a:xfrm rot="10800000" flipV="1">
            <a:off x="3918292" y="3421918"/>
            <a:ext cx="233918" cy="65970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509429" y="3611540"/>
            <a:ext cx="3104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800" dirty="0"/>
              <a:t>否</a:t>
            </a:r>
            <a:endParaRPr lang="zh-CN" altLang="en-US" sz="2100" dirty="0"/>
          </a:p>
        </p:txBody>
      </p:sp>
      <p:sp>
        <p:nvSpPr>
          <p:cNvPr id="21" name="矩形 20"/>
          <p:cNvSpPr/>
          <p:nvPr/>
        </p:nvSpPr>
        <p:spPr>
          <a:xfrm>
            <a:off x="3522189" y="4081626"/>
            <a:ext cx="792205" cy="41549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l-GR" altLang="zh-CN" sz="2100" i="1" dirty="0">
                <a:cs typeface="Arial" pitchFamily="34" charset="0"/>
              </a:rPr>
              <a:t>θ</a:t>
            </a:r>
            <a:r>
              <a:rPr lang="el-GR" altLang="zh-CN" sz="2100" i="1" baseline="-25000" dirty="0">
                <a:cs typeface="Arial" pitchFamily="34" charset="0"/>
              </a:rPr>
              <a:t>C</a:t>
            </a:r>
            <a:r>
              <a:rPr lang="en-US" altLang="zh-CN" sz="2100" dirty="0"/>
              <a:t> =0</a:t>
            </a:r>
            <a:endParaRPr lang="zh-CN" altLang="en-US" sz="2100" dirty="0"/>
          </a:p>
        </p:txBody>
      </p:sp>
      <p:cxnSp>
        <p:nvCxnSpPr>
          <p:cNvPr id="22" name="肘形连接符 21"/>
          <p:cNvCxnSpPr>
            <a:stCxn id="21" idx="2"/>
            <a:endCxn id="12" idx="1"/>
          </p:cNvCxnSpPr>
          <p:nvPr/>
        </p:nvCxnSpPr>
        <p:spPr>
          <a:xfrm rot="16200000" flipH="1">
            <a:off x="3820074" y="4595342"/>
            <a:ext cx="436587" cy="24015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6881197" y="3977502"/>
            <a:ext cx="992638" cy="2834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分裂类别</a:t>
            </a:r>
          </a:p>
        </p:txBody>
      </p:sp>
      <p:cxnSp>
        <p:nvCxnSpPr>
          <p:cNvPr id="24" name="直接箭头连接符 23"/>
          <p:cNvCxnSpPr>
            <a:stCxn id="8" idx="3"/>
            <a:endCxn id="23" idx="1"/>
          </p:cNvCxnSpPr>
          <p:nvPr/>
        </p:nvCxnSpPr>
        <p:spPr>
          <a:xfrm>
            <a:off x="6483929" y="4119218"/>
            <a:ext cx="3972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连接符 24"/>
          <p:cNvCxnSpPr>
            <a:stCxn id="23" idx="3"/>
            <a:endCxn id="4" idx="3"/>
          </p:cNvCxnSpPr>
          <p:nvPr/>
        </p:nvCxnSpPr>
        <p:spPr>
          <a:xfrm flipH="1" flipV="1">
            <a:off x="6487047" y="2813583"/>
            <a:ext cx="1386788" cy="1305635"/>
          </a:xfrm>
          <a:prstGeom prst="bentConnector3">
            <a:avLst>
              <a:gd name="adj1" fmla="val -1236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6526751" y="3839002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00" dirty="0"/>
              <a:t>是</a:t>
            </a:r>
          </a:p>
        </p:txBody>
      </p:sp>
      <p:cxnSp>
        <p:nvCxnSpPr>
          <p:cNvPr id="27" name="直接箭头连接符 26"/>
          <p:cNvCxnSpPr/>
          <p:nvPr/>
        </p:nvCxnSpPr>
        <p:spPr>
          <a:xfrm>
            <a:off x="6492866" y="4933710"/>
            <a:ext cx="4101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6903000" y="4791995"/>
            <a:ext cx="992638" cy="2834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合并类别</a:t>
            </a:r>
          </a:p>
        </p:txBody>
      </p:sp>
      <p:cxnSp>
        <p:nvCxnSpPr>
          <p:cNvPr id="29" name="肘形连接符 28"/>
          <p:cNvCxnSpPr>
            <a:stCxn id="28" idx="3"/>
          </p:cNvCxnSpPr>
          <p:nvPr/>
        </p:nvCxnSpPr>
        <p:spPr>
          <a:xfrm flipV="1">
            <a:off x="7895637" y="4116001"/>
            <a:ext cx="144666" cy="817710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圆角矩形 29"/>
          <p:cNvSpPr/>
          <p:nvPr/>
        </p:nvSpPr>
        <p:spPr>
          <a:xfrm>
            <a:off x="4943995" y="5517526"/>
            <a:ext cx="760614" cy="27096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结束</a:t>
            </a:r>
          </a:p>
        </p:txBody>
      </p:sp>
      <p:cxnSp>
        <p:nvCxnSpPr>
          <p:cNvPr id="31" name="直接箭头连接符 30"/>
          <p:cNvCxnSpPr>
            <a:stCxn id="12" idx="2"/>
            <a:endCxn id="30" idx="0"/>
          </p:cNvCxnSpPr>
          <p:nvPr/>
        </p:nvCxnSpPr>
        <p:spPr>
          <a:xfrm flipH="1">
            <a:off x="5324302" y="5164389"/>
            <a:ext cx="1" cy="3531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5440248" y="5202457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00" dirty="0"/>
              <a:t>最后一次</a:t>
            </a:r>
            <a:endParaRPr lang="zh-CN" altLang="en-US" sz="2100" dirty="0"/>
          </a:p>
        </p:txBody>
      </p:sp>
      <p:sp>
        <p:nvSpPr>
          <p:cNvPr id="33" name="矩形 32"/>
          <p:cNvSpPr/>
          <p:nvPr/>
        </p:nvSpPr>
        <p:spPr>
          <a:xfrm>
            <a:off x="6542121" y="4600267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00" dirty="0"/>
              <a:t>是</a:t>
            </a:r>
          </a:p>
        </p:txBody>
      </p:sp>
      <p:sp>
        <p:nvSpPr>
          <p:cNvPr id="34" name="矩形 33"/>
          <p:cNvSpPr/>
          <p:nvPr/>
        </p:nvSpPr>
        <p:spPr>
          <a:xfrm>
            <a:off x="376289" y="1163419"/>
            <a:ext cx="2372829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defRPr/>
            </a:pPr>
            <a:r>
              <a:rPr lang="en-US" altLang="zh-CN" sz="2100" b="1" dirty="0">
                <a:solidFill>
                  <a:srgbClr val="FF0000"/>
                </a:solidFill>
              </a:rPr>
              <a:t>ISODATA</a:t>
            </a:r>
            <a:r>
              <a:rPr lang="zh-CN" altLang="en-US" sz="2100" b="1" dirty="0">
                <a:solidFill>
                  <a:srgbClr val="FF0000"/>
                </a:solidFill>
              </a:rPr>
              <a:t>算法</a:t>
            </a:r>
          </a:p>
        </p:txBody>
      </p:sp>
    </p:spTree>
    <p:extLst>
      <p:ext uri="{BB962C8B-B14F-4D97-AF65-F5344CB8AC3E}">
        <p14:creationId xmlns:p14="http://schemas.microsoft.com/office/powerpoint/2010/main" val="30607739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4"/>
          <p:cNvSpPr>
            <a:spLocks noChangeArrowheads="1"/>
          </p:cNvSpPr>
          <p:nvPr/>
        </p:nvSpPr>
        <p:spPr bwMode="auto">
          <a:xfrm>
            <a:off x="1089025" y="301148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zh-CN" sz="2400" baseline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3427" name="Rectangle 18"/>
          <p:cNvSpPr>
            <a:spLocks noChangeArrowheads="1"/>
          </p:cNvSpPr>
          <p:nvPr/>
        </p:nvSpPr>
        <p:spPr bwMode="auto">
          <a:xfrm>
            <a:off x="0" y="1988840"/>
            <a:ext cx="5513388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933450">
              <a:lnSpc>
                <a:spcPct val="125000"/>
              </a:lnSpc>
            </a:pPr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广义形式的模式向量定义为：</a:t>
            </a:r>
          </a:p>
        </p:txBody>
      </p:sp>
      <p:sp>
        <p:nvSpPr>
          <p:cNvPr id="103428" name="Rectangle 19"/>
          <p:cNvSpPr>
            <a:spLocks noChangeArrowheads="1"/>
          </p:cNvSpPr>
          <p:nvPr/>
        </p:nvSpPr>
        <p:spPr bwMode="auto">
          <a:xfrm>
            <a:off x="7423618" y="2465894"/>
            <a:ext cx="95250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000" baseline="0" dirty="0">
                <a:solidFill>
                  <a:srgbClr val="000000"/>
                </a:solidFill>
                <a:latin typeface="Times New Roman" pitchFamily="18" charset="0"/>
              </a:rPr>
              <a:t>  (3-10)</a:t>
            </a:r>
          </a:p>
        </p:txBody>
      </p:sp>
      <p:graphicFrame>
        <p:nvGraphicFramePr>
          <p:cNvPr id="103429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1315252"/>
              </p:ext>
            </p:extLst>
          </p:nvPr>
        </p:nvGraphicFramePr>
        <p:xfrm>
          <a:off x="915649" y="2465894"/>
          <a:ext cx="5951166" cy="458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8340" name="公式" r:id="rId3" imgW="3238500" imgH="254000" progId="Equation.3">
                  <p:embed/>
                </p:oleObj>
              </mc:Choice>
              <mc:Fallback>
                <p:oleObj name="公式" r:id="rId3" imgW="3238500" imgH="254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5649" y="2465894"/>
                        <a:ext cx="5951166" cy="458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30" name="Rectangle 26"/>
          <p:cNvSpPr>
            <a:spLocks noChangeArrowheads="1"/>
          </p:cNvSpPr>
          <p:nvPr/>
        </p:nvSpPr>
        <p:spPr bwMode="auto">
          <a:xfrm>
            <a:off x="19472" y="3011488"/>
            <a:ext cx="9166225" cy="38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indent="933450">
              <a:lnSpc>
                <a:spcPct val="125000"/>
              </a:lnSpc>
            </a:pPr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这里</a:t>
            </a:r>
            <a:r>
              <a:rPr lang="en-US" altLang="zh-CN" sz="2000" i="1" baseline="0" dirty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US" altLang="zh-CN" sz="2000" baseline="0" dirty="0">
                <a:solidFill>
                  <a:srgbClr val="000000"/>
                </a:solidFill>
                <a:latin typeface="Times New Roman" pitchFamily="18" charset="0"/>
              </a:rPr>
              <a:t>*</a:t>
            </a:r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空间的维数</a:t>
            </a:r>
            <a:r>
              <a:rPr lang="en-US" altLang="zh-CN" sz="2000" i="1" baseline="0" dirty="0">
                <a:solidFill>
                  <a:srgbClr val="000000"/>
                </a:solidFill>
                <a:latin typeface="Times New Roman" pitchFamily="18" charset="0"/>
              </a:rPr>
              <a:t>k</a:t>
            </a:r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高于</a:t>
            </a:r>
            <a:r>
              <a:rPr lang="en-US" altLang="zh-CN" sz="2000" i="1" baseline="0" dirty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空间的维数</a:t>
            </a:r>
            <a:r>
              <a:rPr lang="en-US" altLang="zh-CN" sz="2000" i="1" baseline="0" dirty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，</a:t>
            </a:r>
            <a:r>
              <a:rPr lang="en-US" altLang="zh-CN" sz="2000" baseline="0" dirty="0">
                <a:solidFill>
                  <a:srgbClr val="000000"/>
                </a:solidFill>
                <a:latin typeface="Times New Roman" pitchFamily="18" charset="0"/>
              </a:rPr>
              <a:t>(3-9)</a:t>
            </a:r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式可写为</a:t>
            </a:r>
          </a:p>
        </p:txBody>
      </p:sp>
      <p:sp>
        <p:nvSpPr>
          <p:cNvPr id="103431" name="Rectangle 27"/>
          <p:cNvSpPr>
            <a:spLocks noChangeArrowheads="1"/>
          </p:cNvSpPr>
          <p:nvPr/>
        </p:nvSpPr>
        <p:spPr bwMode="auto">
          <a:xfrm>
            <a:off x="626368" y="4248090"/>
            <a:ext cx="5529807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indent="266700" eaLnBrk="0" hangingPunct="0">
              <a:lnSpc>
                <a:spcPct val="125000"/>
              </a:lnSpc>
            </a:pPr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上式是线性的，故称为广义线性判别函数。</a:t>
            </a:r>
          </a:p>
        </p:txBody>
      </p:sp>
      <p:graphicFrame>
        <p:nvGraphicFramePr>
          <p:cNvPr id="103432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8165901"/>
              </p:ext>
            </p:extLst>
          </p:nvPr>
        </p:nvGraphicFramePr>
        <p:xfrm>
          <a:off x="976003" y="3552023"/>
          <a:ext cx="6120680" cy="4973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8341" name="公式" r:id="rId5" imgW="3213100" imgH="266700" progId="Equation.3">
                  <p:embed/>
                </p:oleObj>
              </mc:Choice>
              <mc:Fallback>
                <p:oleObj name="公式" r:id="rId5" imgW="3213100" imgH="266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6003" y="3552023"/>
                        <a:ext cx="6120680" cy="4973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33" name="Rectangle 30"/>
          <p:cNvSpPr>
            <a:spLocks noChangeArrowheads="1"/>
          </p:cNvSpPr>
          <p:nvPr/>
        </p:nvSpPr>
        <p:spPr bwMode="auto">
          <a:xfrm>
            <a:off x="7201289" y="3571172"/>
            <a:ext cx="118667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indent="304800" algn="ctr"/>
            <a:r>
              <a:rPr lang="en-US" altLang="zh-CN" sz="2000" baseline="0" dirty="0">
                <a:solidFill>
                  <a:srgbClr val="000000"/>
                </a:solidFill>
                <a:latin typeface="Times New Roman" pitchFamily="18" charset="0"/>
              </a:rPr>
              <a:t> (3-11)</a:t>
            </a:r>
          </a:p>
        </p:txBody>
      </p:sp>
      <p:sp>
        <p:nvSpPr>
          <p:cNvPr id="246816" name="Rectangle 32"/>
          <p:cNvSpPr>
            <a:spLocks noChangeArrowheads="1"/>
          </p:cNvSpPr>
          <p:nvPr/>
        </p:nvSpPr>
        <p:spPr bwMode="auto">
          <a:xfrm>
            <a:off x="750628" y="5329188"/>
            <a:ext cx="396775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（</a:t>
            </a:r>
            <a:r>
              <a:rPr lang="en-US" altLang="zh-CN" sz="2000" baseline="0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）非线性变换可能非常复杂。</a:t>
            </a:r>
          </a:p>
        </p:txBody>
      </p:sp>
      <p:sp>
        <p:nvSpPr>
          <p:cNvPr id="246817" name="Text Box 33"/>
          <p:cNvSpPr txBox="1">
            <a:spLocks noChangeArrowheads="1"/>
          </p:cNvSpPr>
          <p:nvPr/>
        </p:nvSpPr>
        <p:spPr bwMode="auto">
          <a:xfrm>
            <a:off x="-540568" y="4756990"/>
            <a:ext cx="5256584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indent="93345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50000"/>
              </a:spcBef>
            </a:pPr>
            <a:r>
              <a:rPr lang="en-US" altLang="zh-CN" sz="2400" baseline="0" dirty="0">
                <a:solidFill>
                  <a:srgbClr val="000000"/>
                </a:solidFill>
                <a:latin typeface="Times New Roman" pitchFamily="18" charset="0"/>
              </a:rPr>
              <a:t>4. </a:t>
            </a:r>
            <a:r>
              <a:rPr lang="zh-CN" altLang="en-US" sz="2400" baseline="0" dirty="0">
                <a:solidFill>
                  <a:srgbClr val="000000"/>
                </a:solidFill>
                <a:latin typeface="Times New Roman" pitchFamily="18" charset="0"/>
              </a:rPr>
              <a:t>广义线性判别函数的问题：</a:t>
            </a:r>
          </a:p>
        </p:txBody>
      </p:sp>
      <p:sp>
        <p:nvSpPr>
          <p:cNvPr id="246818" name="Rectangle 34"/>
          <p:cNvSpPr>
            <a:spLocks noChangeArrowheads="1"/>
          </p:cNvSpPr>
          <p:nvPr/>
        </p:nvSpPr>
        <p:spPr bwMode="auto">
          <a:xfrm>
            <a:off x="740757" y="5729298"/>
            <a:ext cx="403187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（</a:t>
            </a:r>
            <a:r>
              <a:rPr lang="en-US" altLang="zh-CN" sz="2000" baseline="0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）维数大大增加： 维数灾难。 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2440" y="630932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FE4A060-E7E6-4CE4-812B-AA64927C127D}" type="slidenum">
              <a:rPr lang="en-US" altLang="zh-CN" sz="2800" smtClean="0">
                <a:solidFill>
                  <a:schemeClr val="tx1"/>
                </a:solidFill>
              </a:rPr>
              <a:pPr>
                <a:defRPr/>
              </a:pPr>
              <a:t>40</a:t>
            </a:fld>
            <a:endParaRPr lang="en-US" altLang="zh-CN" sz="2800" dirty="0">
              <a:solidFill>
                <a:schemeClr val="tx1"/>
              </a:solidFill>
            </a:endParaRPr>
          </a:p>
        </p:txBody>
      </p:sp>
      <p:sp>
        <p:nvSpPr>
          <p:cNvPr id="14" name="标题 1"/>
          <p:cNvSpPr txBox="1">
            <a:spLocks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kern="0" dirty="0"/>
              <a:t>3.3 </a:t>
            </a:r>
            <a:r>
              <a:rPr lang="zh-CN" altLang="en-US" kern="0" dirty="0"/>
              <a:t>广义线性判别函数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1024" y="1521767"/>
            <a:ext cx="5109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</a:rPr>
              <a:t>3. </a:t>
            </a:r>
            <a:r>
              <a:rPr lang="zh-CN" altLang="en-US" sz="2400" dirty="0">
                <a:solidFill>
                  <a:srgbClr val="000000"/>
                </a:solidFill>
              </a:rPr>
              <a:t>广义线性判别函数的数学表达式：</a:t>
            </a:r>
            <a:endParaRPr lang="en-US" altLang="zh-CN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33941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6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6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6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816" grpId="0"/>
      <p:bldP spid="246817" grpId="0"/>
      <p:bldP spid="246818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16"/>
          <p:cNvSpPr>
            <a:spLocks noChangeArrowheads="1"/>
          </p:cNvSpPr>
          <p:nvPr/>
        </p:nvSpPr>
        <p:spPr bwMode="auto">
          <a:xfrm>
            <a:off x="653143" y="1983432"/>
            <a:ext cx="8347274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000" b="1" baseline="0" dirty="0">
                <a:solidFill>
                  <a:srgbClr val="000000"/>
                </a:solidFill>
                <a:latin typeface="Times New Roman" pitchFamily="18" charset="0"/>
              </a:rPr>
              <a:t>例</a:t>
            </a:r>
            <a:r>
              <a:rPr lang="en-US" altLang="zh-CN" sz="2000" b="1" baseline="0" dirty="0">
                <a:solidFill>
                  <a:srgbClr val="000000"/>
                </a:solidFill>
                <a:latin typeface="Times New Roman" pitchFamily="18" charset="0"/>
              </a:rPr>
              <a:t>3.7   </a:t>
            </a:r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假设</a:t>
            </a:r>
            <a:r>
              <a:rPr lang="en-US" altLang="zh-CN" sz="2000" i="1" baseline="0" dirty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为二维模式向量， </a:t>
            </a:r>
            <a:r>
              <a:rPr lang="en-US" altLang="zh-CN" sz="2000" i="1" baseline="0" dirty="0">
                <a:solidFill>
                  <a:srgbClr val="000000"/>
                </a:solidFill>
                <a:latin typeface="Times New Roman" pitchFamily="18" charset="0"/>
              </a:rPr>
              <a:t>f</a:t>
            </a:r>
            <a:r>
              <a:rPr lang="en-US" altLang="zh-CN" sz="2000" i="1" baseline="-25000" dirty="0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en-US" altLang="zh-CN" sz="2000" baseline="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zh-CN" sz="2000" b="1" i="1" baseline="0" dirty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US" altLang="zh-CN" sz="2000" baseline="0" dirty="0">
                <a:solidFill>
                  <a:srgbClr val="000000"/>
                </a:solidFill>
                <a:latin typeface="Times New Roman" pitchFamily="18" charset="0"/>
              </a:rPr>
              <a:t>)</a:t>
            </a:r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选用二次多项式函数，原判别函数为</a:t>
            </a:r>
          </a:p>
        </p:txBody>
      </p:sp>
      <p:graphicFrame>
        <p:nvGraphicFramePr>
          <p:cNvPr id="104451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2071400"/>
              </p:ext>
            </p:extLst>
          </p:nvPr>
        </p:nvGraphicFramePr>
        <p:xfrm>
          <a:off x="1420018" y="2470019"/>
          <a:ext cx="6303963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8379" name="公式" r:id="rId3" imgW="3009900" imgH="241300" progId="Equation.3">
                  <p:embed/>
                </p:oleObj>
              </mc:Choice>
              <mc:Fallback>
                <p:oleObj name="公式" r:id="rId3" imgW="30099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0018" y="2470019"/>
                        <a:ext cx="6303963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6482" name="Group 50"/>
          <p:cNvGrpSpPr>
            <a:grpSpLocks/>
          </p:cNvGrpSpPr>
          <p:nvPr/>
        </p:nvGrpSpPr>
        <p:grpSpPr bwMode="auto">
          <a:xfrm>
            <a:off x="635293" y="4149080"/>
            <a:ext cx="7189787" cy="500062"/>
            <a:chOff x="823" y="2851"/>
            <a:chExt cx="4529" cy="279"/>
          </a:xfrm>
        </p:grpSpPr>
        <p:graphicFrame>
          <p:nvGraphicFramePr>
            <p:cNvPr id="104466" name="Object 27"/>
            <p:cNvGraphicFramePr>
              <a:graphicFrameLocks noChangeAspect="1"/>
            </p:cNvGraphicFramePr>
            <p:nvPr/>
          </p:nvGraphicFramePr>
          <p:xfrm>
            <a:off x="823" y="2851"/>
            <a:ext cx="1291" cy="2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8380" name="公式" r:id="rId5" imgW="1066800" imgH="241300" progId="Equation.3">
                    <p:embed/>
                  </p:oleObj>
                </mc:Choice>
                <mc:Fallback>
                  <p:oleObj name="公式" r:id="rId5" imgW="1066800" imgH="2413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3" y="2851"/>
                          <a:ext cx="1291" cy="2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4467" name="Object 26"/>
            <p:cNvGraphicFramePr>
              <a:graphicFrameLocks noChangeAspect="1"/>
            </p:cNvGraphicFramePr>
            <p:nvPr/>
          </p:nvGraphicFramePr>
          <p:xfrm>
            <a:off x="2408" y="2853"/>
            <a:ext cx="1331" cy="2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8381" name="公式" r:id="rId7" imgW="1053643" imgH="215806" progId="Equation.3">
                    <p:embed/>
                  </p:oleObj>
                </mc:Choice>
                <mc:Fallback>
                  <p:oleObj name="公式" r:id="rId7" imgW="1053643" imgH="21580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8" y="2853"/>
                          <a:ext cx="1331" cy="2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4468" name="Object 25"/>
            <p:cNvGraphicFramePr>
              <a:graphicFrameLocks noChangeAspect="1"/>
            </p:cNvGraphicFramePr>
            <p:nvPr/>
          </p:nvGraphicFramePr>
          <p:xfrm>
            <a:off x="4008" y="2875"/>
            <a:ext cx="1344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8382" name="公式" r:id="rId9" imgW="1066800" imgH="228600" progId="Equation.3">
                    <p:embed/>
                  </p:oleObj>
                </mc:Choice>
                <mc:Fallback>
                  <p:oleObj name="公式" r:id="rId9" imgW="10668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08" y="2875"/>
                          <a:ext cx="1344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46461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504173"/>
              </p:ext>
            </p:extLst>
          </p:nvPr>
        </p:nvGraphicFramePr>
        <p:xfrm>
          <a:off x="1495424" y="3474007"/>
          <a:ext cx="2284488" cy="4369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8383" name="公式" r:id="rId11" imgW="1054100" imgH="228600" progId="Equation.3">
                  <p:embed/>
                </p:oleObj>
              </mc:Choice>
              <mc:Fallback>
                <p:oleObj name="公式" r:id="rId11" imgW="10541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5424" y="3474007"/>
                        <a:ext cx="2284488" cy="4369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460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2829998"/>
              </p:ext>
            </p:extLst>
          </p:nvPr>
        </p:nvGraphicFramePr>
        <p:xfrm>
          <a:off x="4067944" y="3518920"/>
          <a:ext cx="2520279" cy="4132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8384" name="公式" r:id="rId13" imgW="1180588" imgH="215806" progId="Equation.3">
                  <p:embed/>
                </p:oleObj>
              </mc:Choice>
              <mc:Fallback>
                <p:oleObj name="公式" r:id="rId13" imgW="1180588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944" y="3518920"/>
                        <a:ext cx="2520279" cy="4132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6464" name="Rectangle 32"/>
          <p:cNvSpPr>
            <a:spLocks noChangeArrowheads="1"/>
          </p:cNvSpPr>
          <p:nvPr/>
        </p:nvSpPr>
        <p:spPr bwMode="auto">
          <a:xfrm>
            <a:off x="736766" y="3481511"/>
            <a:ext cx="95410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b" anchorCtr="1">
            <a:spAutoFit/>
          </a:bodyPr>
          <a:lstStyle/>
          <a:p>
            <a:r>
              <a:rPr lang="zh-CN" altLang="en-US" sz="2000" baseline="0" dirty="0">
                <a:solidFill>
                  <a:srgbClr val="000000"/>
                </a:solidFill>
              </a:rPr>
              <a:t>定义：</a:t>
            </a:r>
          </a:p>
        </p:txBody>
      </p:sp>
      <p:grpSp>
        <p:nvGrpSpPr>
          <p:cNvPr id="146492" name="Group 60"/>
          <p:cNvGrpSpPr>
            <a:grpSpLocks/>
          </p:cNvGrpSpPr>
          <p:nvPr/>
        </p:nvGrpSpPr>
        <p:grpSpPr bwMode="auto">
          <a:xfrm>
            <a:off x="650553" y="5540380"/>
            <a:ext cx="3863975" cy="477838"/>
            <a:chOff x="309" y="3397"/>
            <a:chExt cx="2434" cy="301"/>
          </a:xfrm>
        </p:grpSpPr>
        <p:sp>
          <p:nvSpPr>
            <p:cNvPr id="104464" name="Rectangle 43"/>
            <p:cNvSpPr>
              <a:spLocks noChangeArrowheads="1"/>
            </p:cNvSpPr>
            <p:nvPr/>
          </p:nvSpPr>
          <p:spPr bwMode="auto">
            <a:xfrm>
              <a:off x="309" y="3397"/>
              <a:ext cx="1220" cy="3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b" anchorCtr="1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altLang="zh-CN" sz="2000" i="1" baseline="0" dirty="0">
                  <a:solidFill>
                    <a:srgbClr val="000000"/>
                  </a:solidFill>
                  <a:latin typeface="Times New Roman" pitchFamily="18" charset="0"/>
                </a:rPr>
                <a:t>d</a:t>
              </a:r>
              <a:r>
                <a:rPr lang="en-US" altLang="zh-CN" sz="2000" baseline="0" dirty="0">
                  <a:solidFill>
                    <a:srgbClr val="000000"/>
                  </a:solidFill>
                  <a:latin typeface="Times New Roman" pitchFamily="18" charset="0"/>
                </a:rPr>
                <a:t>(</a:t>
              </a:r>
              <a:r>
                <a:rPr lang="en-US" altLang="zh-CN" sz="2000" b="1" i="1" baseline="0" dirty="0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r>
                <a:rPr lang="en-US" altLang="zh-CN" sz="2000" baseline="0" dirty="0">
                  <a:solidFill>
                    <a:srgbClr val="000000"/>
                  </a:solidFill>
                  <a:latin typeface="Times New Roman" pitchFamily="18" charset="0"/>
                </a:rPr>
                <a:t>)</a:t>
              </a:r>
              <a:r>
                <a:rPr lang="zh-CN" altLang="en-US" sz="2000" baseline="0" dirty="0">
                  <a:solidFill>
                    <a:srgbClr val="000000"/>
                  </a:solidFill>
                  <a:latin typeface="Times New Roman" pitchFamily="18" charset="0"/>
                </a:rPr>
                <a:t>线性化为：</a:t>
              </a:r>
            </a:p>
          </p:txBody>
        </p:sp>
        <p:graphicFrame>
          <p:nvGraphicFramePr>
            <p:cNvPr id="104465" name="Object 4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06158105"/>
                </p:ext>
              </p:extLst>
            </p:nvPr>
          </p:nvGraphicFramePr>
          <p:xfrm>
            <a:off x="1529" y="3407"/>
            <a:ext cx="1214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8385" name="公式" r:id="rId15" imgW="1040948" imgH="228501" progId="Equation.3">
                    <p:embed/>
                  </p:oleObj>
                </mc:Choice>
                <mc:Fallback>
                  <p:oleObj name="公式" r:id="rId15" imgW="1040948" imgH="22850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29" y="3407"/>
                          <a:ext cx="1214" cy="2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6493" name="Group 61"/>
          <p:cNvGrpSpPr>
            <a:grpSpLocks/>
          </p:cNvGrpSpPr>
          <p:nvPr/>
        </p:nvGrpSpPr>
        <p:grpSpPr bwMode="auto">
          <a:xfrm>
            <a:off x="531106" y="4845556"/>
            <a:ext cx="7737475" cy="523875"/>
            <a:chOff x="264" y="2861"/>
            <a:chExt cx="4874" cy="330"/>
          </a:xfrm>
        </p:grpSpPr>
        <p:graphicFrame>
          <p:nvGraphicFramePr>
            <p:cNvPr id="104461" name="Object 44"/>
            <p:cNvGraphicFramePr>
              <a:graphicFrameLocks noChangeAspect="1"/>
            </p:cNvGraphicFramePr>
            <p:nvPr/>
          </p:nvGraphicFramePr>
          <p:xfrm>
            <a:off x="624" y="2861"/>
            <a:ext cx="2104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8386" name="公式" r:id="rId17" imgW="1651000" imgH="266700" progId="Equation.3">
                    <p:embed/>
                  </p:oleObj>
                </mc:Choice>
                <mc:Fallback>
                  <p:oleObj name="公式" r:id="rId17" imgW="1651000" imgH="2667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" y="2861"/>
                          <a:ext cx="2104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4462" name="Object 45"/>
            <p:cNvGraphicFramePr>
              <a:graphicFrameLocks noChangeAspect="1"/>
            </p:cNvGraphicFramePr>
            <p:nvPr/>
          </p:nvGraphicFramePr>
          <p:xfrm>
            <a:off x="3057" y="2861"/>
            <a:ext cx="2081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8387" name="公式" r:id="rId19" imgW="1815312" imgH="253890" progId="Equation.3">
                    <p:embed/>
                  </p:oleObj>
                </mc:Choice>
                <mc:Fallback>
                  <p:oleObj name="公式" r:id="rId19" imgW="1815312" imgH="25389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57" y="2861"/>
                          <a:ext cx="2081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4463" name="Rectangle 48"/>
            <p:cNvSpPr>
              <a:spLocks noChangeArrowheads="1"/>
            </p:cNvSpPr>
            <p:nvPr/>
          </p:nvSpPr>
          <p:spPr bwMode="auto">
            <a:xfrm>
              <a:off x="264" y="2890"/>
              <a:ext cx="439" cy="3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b" anchorCtr="1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zh-CN" altLang="en-US" sz="2000" baseline="0" dirty="0">
                  <a:solidFill>
                    <a:srgbClr val="000000"/>
                  </a:solidFill>
                </a:rPr>
                <a:t>即：</a:t>
              </a:r>
            </a:p>
          </p:txBody>
        </p:sp>
      </p:grpSp>
      <p:sp>
        <p:nvSpPr>
          <p:cNvPr id="146490" name="Text Box 58"/>
          <p:cNvSpPr txBox="1">
            <a:spLocks noChangeArrowheads="1"/>
          </p:cNvSpPr>
          <p:nvPr/>
        </p:nvSpPr>
        <p:spPr bwMode="auto">
          <a:xfrm>
            <a:off x="-180006" y="2996952"/>
            <a:ext cx="5267326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93345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50000"/>
              </a:spcBef>
            </a:pPr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广义线性判别函数：</a:t>
            </a:r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2440" y="630932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FE4A060-E7E6-4CE4-812B-AA64927C127D}" type="slidenum">
              <a:rPr lang="en-US" altLang="zh-CN" sz="2800" smtClean="0">
                <a:solidFill>
                  <a:schemeClr val="tx1"/>
                </a:solidFill>
              </a:rPr>
              <a:pPr>
                <a:defRPr/>
              </a:pPr>
              <a:t>41</a:t>
            </a:fld>
            <a:endParaRPr lang="en-US" altLang="zh-CN" sz="2800" dirty="0">
              <a:solidFill>
                <a:schemeClr val="tx1"/>
              </a:solidFill>
            </a:endParaRPr>
          </a:p>
        </p:txBody>
      </p:sp>
      <p:sp>
        <p:nvSpPr>
          <p:cNvPr id="20" name="标题 1"/>
          <p:cNvSpPr txBox="1">
            <a:spLocks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kern="0" dirty="0"/>
              <a:t>3.3 </a:t>
            </a:r>
            <a:r>
              <a:rPr lang="zh-CN" altLang="en-US" kern="0" dirty="0"/>
              <a:t>广义线性判别函数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21024" y="1521767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000000"/>
                </a:solidFill>
              </a:rPr>
              <a:t>广义线性判别函数的例子</a:t>
            </a:r>
            <a:endParaRPr lang="en-US" altLang="zh-CN" sz="2400" dirty="0">
              <a:solidFill>
                <a:srgbClr val="0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41880" y="5544030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维数是如何变化的？</a:t>
            </a:r>
          </a:p>
        </p:txBody>
      </p:sp>
    </p:spTree>
    <p:extLst>
      <p:ext uri="{BB962C8B-B14F-4D97-AF65-F5344CB8AC3E}">
        <p14:creationId xmlns:p14="http://schemas.microsoft.com/office/powerpoint/2010/main" val="28546187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6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6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6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6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6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6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6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64" grpId="0"/>
      <p:bldP spid="146490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2440" y="630932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FE4A060-E7E6-4CE4-812B-AA64927C127D}" type="slidenum">
              <a:rPr lang="en-US" altLang="zh-CN" sz="2800" smtClean="0">
                <a:solidFill>
                  <a:schemeClr val="tx1"/>
                </a:solidFill>
              </a:rPr>
              <a:pPr>
                <a:defRPr/>
              </a:pPr>
              <a:t>42</a:t>
            </a:fld>
            <a:endParaRPr lang="en-US" altLang="zh-CN" sz="2800" dirty="0">
              <a:solidFill>
                <a:schemeClr val="tx1"/>
              </a:solidFill>
            </a:endParaRPr>
          </a:p>
        </p:txBody>
      </p:sp>
      <p:sp>
        <p:nvSpPr>
          <p:cNvPr id="20" name="标题 1"/>
          <p:cNvSpPr txBox="1">
            <a:spLocks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kern="0" dirty="0"/>
              <a:t>3.3 </a:t>
            </a:r>
            <a:r>
              <a:rPr lang="zh-CN" altLang="en-US" kern="0" dirty="0"/>
              <a:t>广义线性判别函数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21024" y="1521767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000000"/>
                </a:solidFill>
              </a:rPr>
              <a:t>广义线性判别函数的例子</a:t>
            </a:r>
            <a:endParaRPr lang="en-US" altLang="zh-CN" sz="2400" dirty="0">
              <a:solidFill>
                <a:srgbClr val="000000"/>
              </a:solidFill>
            </a:endParaRPr>
          </a:p>
        </p:txBody>
      </p:sp>
      <p:graphicFrame>
        <p:nvGraphicFramePr>
          <p:cNvPr id="3" name="对象 2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820951658"/>
              </p:ext>
            </p:extLst>
          </p:nvPr>
        </p:nvGraphicFramePr>
        <p:xfrm>
          <a:off x="2106128" y="2564904"/>
          <a:ext cx="2817813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9029" name="公式" r:id="rId3" imgW="1269449" imgH="203112" progId="Equation.3">
                  <p:embed/>
                </p:oleObj>
              </mc:Choice>
              <mc:Fallback>
                <p:oleObj name="公式" r:id="rId3" imgW="1269449" imgH="203112" progId="Equation.3">
                  <p:embed/>
                  <p:pic>
                    <p:nvPicPr>
                      <p:cNvPr id="0" name="Object 9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6128" y="2564904"/>
                        <a:ext cx="2817813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699792" y="3645024"/>
            <a:ext cx="27943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X*=? </a:t>
            </a:r>
            <a:r>
              <a:rPr lang="zh-CN" altLang="en-US" sz="2400" dirty="0">
                <a:solidFill>
                  <a:srgbClr val="FF0000"/>
                </a:solidFill>
              </a:rPr>
              <a:t>变成几维了？</a:t>
            </a:r>
          </a:p>
        </p:txBody>
      </p:sp>
    </p:spTree>
    <p:extLst>
      <p:ext uri="{BB962C8B-B14F-4D97-AF65-F5344CB8AC3E}">
        <p14:creationId xmlns:p14="http://schemas.microsoft.com/office/powerpoint/2010/main" val="35365886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3.4</a:t>
            </a:r>
            <a:r>
              <a:rPr lang="zh-CN" altLang="en-US" dirty="0"/>
              <a:t> 线性判别函数的几何性质</a:t>
            </a:r>
          </a:p>
        </p:txBody>
      </p:sp>
      <p:sp>
        <p:nvSpPr>
          <p:cNvPr id="1843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0" y="0"/>
            <a:ext cx="0" cy="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endParaRPr lang="en-US" altLang="zh-CN" sz="2800" dirty="0">
              <a:latin typeface="Tahoma" pitchFamily="34" charset="0"/>
            </a:endParaRPr>
          </a:p>
        </p:txBody>
      </p:sp>
      <p:sp>
        <p:nvSpPr>
          <p:cNvPr id="18438" name="矩形 1"/>
          <p:cNvSpPr>
            <a:spLocks noChangeArrowheads="1"/>
          </p:cNvSpPr>
          <p:nvPr/>
        </p:nvSpPr>
        <p:spPr bwMode="auto">
          <a:xfrm>
            <a:off x="8676456" y="6351424"/>
            <a:ext cx="3635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FC6A188-9118-4EAF-9756-1DDDEAC2C31D}" type="slidenum">
              <a:rPr lang="en-US" altLang="zh-CN" sz="2800"/>
              <a:pPr eaLnBrk="1" hangingPunct="1">
                <a:spcBef>
                  <a:spcPct val="0"/>
                </a:spcBef>
                <a:buFontTx/>
                <a:buNone/>
              </a:pPr>
              <a:t>43</a:t>
            </a:fld>
            <a:endParaRPr lang="en-US" altLang="zh-CN" sz="28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608980"/>
            <a:ext cx="6300192" cy="4725144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 bwMode="auto">
          <a:xfrm>
            <a:off x="1130670" y="5301208"/>
            <a:ext cx="978408" cy="484632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913216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02550" cy="946150"/>
          </a:xfrm>
        </p:spPr>
        <p:txBody>
          <a:bodyPr/>
          <a:lstStyle/>
          <a:p>
            <a:r>
              <a:rPr lang="en-US" altLang="zh-CN" dirty="0"/>
              <a:t>3.4 </a:t>
            </a:r>
            <a:r>
              <a:rPr lang="zh-CN" altLang="en-US" dirty="0"/>
              <a:t>线性判别函数的几何性质</a:t>
            </a:r>
          </a:p>
        </p:txBody>
      </p:sp>
      <p:sp>
        <p:nvSpPr>
          <p:cNvPr id="38915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0" y="0"/>
            <a:ext cx="0" cy="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endParaRPr lang="en-US" altLang="zh-CN" sz="2800">
              <a:latin typeface="Tahoma" pitchFamily="34" charset="0"/>
            </a:endParaRPr>
          </a:p>
        </p:txBody>
      </p:sp>
      <p:sp>
        <p:nvSpPr>
          <p:cNvPr id="38917" name="矩形 1"/>
          <p:cNvSpPr>
            <a:spLocks noChangeArrowheads="1"/>
          </p:cNvSpPr>
          <p:nvPr/>
        </p:nvSpPr>
        <p:spPr bwMode="auto">
          <a:xfrm>
            <a:off x="8604448" y="6309014"/>
            <a:ext cx="54968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A3C3A3E-B395-4A54-B8BA-FAAE45B4AD35}" type="slidenum">
              <a:rPr lang="en-US" altLang="zh-CN" sz="2800"/>
              <a:pPr>
                <a:spcBef>
                  <a:spcPct val="0"/>
                </a:spcBef>
                <a:buFontTx/>
                <a:buNone/>
              </a:pPr>
              <a:t>44</a:t>
            </a:fld>
            <a:endParaRPr lang="zh-CN" alt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755576" y="1628800"/>
            <a:ext cx="2492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3.4 </a:t>
            </a:r>
            <a:r>
              <a:rPr lang="zh-CN" altLang="en-US" sz="2400" dirty="0"/>
              <a:t>小节知识导图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2090465"/>
            <a:ext cx="5673146" cy="4254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65275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6" name="Rectangle 7"/>
          <p:cNvSpPr>
            <a:spLocks noChangeArrowheads="1"/>
          </p:cNvSpPr>
          <p:nvPr/>
        </p:nvSpPr>
        <p:spPr bwMode="auto">
          <a:xfrm>
            <a:off x="396875" y="2108405"/>
            <a:ext cx="733085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模式空间：以</a:t>
            </a:r>
            <a:r>
              <a:rPr lang="en-US" altLang="zh-CN" sz="2000" i="1" baseline="0" dirty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维模式向量</a:t>
            </a:r>
            <a:r>
              <a:rPr lang="en-US" altLang="zh-CN" sz="2000" i="1" baseline="0" dirty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的</a:t>
            </a:r>
            <a:r>
              <a:rPr lang="en-US" altLang="zh-CN" sz="2000" i="1" baseline="0" dirty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个分量为坐标变量的欧氏空间。 </a:t>
            </a:r>
          </a:p>
        </p:txBody>
      </p:sp>
      <p:sp>
        <p:nvSpPr>
          <p:cNvPr id="105477" name="Rectangle 8"/>
          <p:cNvSpPr>
            <a:spLocks noChangeArrowheads="1"/>
          </p:cNvSpPr>
          <p:nvPr/>
        </p:nvSpPr>
        <p:spPr bwMode="auto">
          <a:xfrm>
            <a:off x="396875" y="2699206"/>
            <a:ext cx="409599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模式向量的表示：点、有向线段。 </a:t>
            </a:r>
          </a:p>
        </p:txBody>
      </p:sp>
      <p:sp>
        <p:nvSpPr>
          <p:cNvPr id="105478" name="Rectangle 9"/>
          <p:cNvSpPr>
            <a:spLocks noChangeArrowheads="1"/>
          </p:cNvSpPr>
          <p:nvPr/>
        </p:nvSpPr>
        <p:spPr bwMode="auto">
          <a:xfrm>
            <a:off x="396874" y="3099316"/>
            <a:ext cx="8135565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线性分类：用</a:t>
            </a:r>
            <a:r>
              <a:rPr lang="en-US" altLang="zh-CN" sz="2000" i="1" baseline="0" dirty="0">
                <a:solidFill>
                  <a:srgbClr val="000000"/>
                </a:solidFill>
                <a:latin typeface="Times New Roman" pitchFamily="18" charset="0"/>
              </a:rPr>
              <a:t>d</a:t>
            </a:r>
            <a:r>
              <a:rPr lang="en-US" altLang="zh-CN" sz="2000" baseline="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zh-CN" sz="2000" b="1" i="1" baseline="0" dirty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US" altLang="zh-CN" sz="2000" baseline="0" dirty="0">
                <a:solidFill>
                  <a:srgbClr val="000000"/>
                </a:solidFill>
                <a:latin typeface="Times New Roman" pitchFamily="18" charset="0"/>
              </a:rPr>
              <a:t>)</a:t>
            </a:r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进行分类，相当于用超平面</a:t>
            </a:r>
            <a:r>
              <a:rPr lang="en-US" altLang="zh-CN" sz="2000" i="1" baseline="0" dirty="0">
                <a:solidFill>
                  <a:srgbClr val="000000"/>
                </a:solidFill>
                <a:latin typeface="Times New Roman" pitchFamily="18" charset="0"/>
              </a:rPr>
              <a:t>d</a:t>
            </a:r>
            <a:r>
              <a:rPr lang="en-US" altLang="zh-CN" sz="2000" baseline="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zh-CN" sz="2000" b="1" i="1" baseline="0" dirty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US" altLang="zh-CN" sz="2000" baseline="0" dirty="0">
                <a:solidFill>
                  <a:srgbClr val="000000"/>
                </a:solidFill>
                <a:latin typeface="Times New Roman" pitchFamily="18" charset="0"/>
              </a:rPr>
              <a:t>)=0</a:t>
            </a:r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把模式空</a:t>
            </a:r>
          </a:p>
          <a:p>
            <a:pPr>
              <a:lnSpc>
                <a:spcPct val="125000"/>
              </a:lnSpc>
            </a:pPr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                    间分成不同的决策区域。 </a:t>
            </a:r>
            <a:endParaRPr lang="en-US" altLang="zh-CN" sz="2000" baseline="0" dirty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125000"/>
              </a:lnSpc>
            </a:pPr>
            <a:r>
              <a:rPr lang="zh-CN" altLang="en-US" sz="2000" dirty="0">
                <a:solidFill>
                  <a:srgbClr val="000000"/>
                </a:solidFill>
              </a:rPr>
              <a:t>超平面：设判别函数为                                       ，则超平面定义为</a:t>
            </a:r>
            <a:endParaRPr lang="en-US" altLang="zh-CN" sz="2000" dirty="0">
              <a:solidFill>
                <a:srgbClr val="000000"/>
              </a:solidFill>
            </a:endParaRPr>
          </a:p>
          <a:p>
            <a:pPr>
              <a:lnSpc>
                <a:spcPct val="125000"/>
              </a:lnSpc>
            </a:pPr>
            <a:endParaRPr lang="zh-CN" altLang="en-US" sz="2000" baseline="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5481" name="Rectangle 19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25000"/>
              </a:lnSpc>
            </a:pPr>
            <a:endParaRPr lang="zh-CN" altLang="en-US" sz="2400" baseline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5482" name="Rectangle 21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25000"/>
              </a:lnSpc>
            </a:pPr>
            <a:endParaRPr lang="zh-CN" altLang="en-US" sz="2400" baseline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2440" y="630932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FE4A060-E7E6-4CE4-812B-AA64927C127D}" type="slidenum">
              <a:rPr lang="en-US" altLang="zh-CN" sz="2800" smtClean="0">
                <a:solidFill>
                  <a:schemeClr val="tx1"/>
                </a:solidFill>
              </a:rPr>
              <a:pPr>
                <a:defRPr/>
              </a:pPr>
              <a:t>45</a:t>
            </a:fld>
            <a:endParaRPr lang="en-US" altLang="zh-CN" sz="2800" dirty="0">
              <a:solidFill>
                <a:schemeClr val="tx1"/>
              </a:solidFill>
            </a:endParaRPr>
          </a:p>
        </p:txBody>
      </p:sp>
      <p:sp>
        <p:nvSpPr>
          <p:cNvPr id="23" name="标题 1"/>
          <p:cNvSpPr txBox="1">
            <a:spLocks noChangeArrowheads="1"/>
          </p:cNvSpPr>
          <p:nvPr/>
        </p:nvSpPr>
        <p:spPr>
          <a:xfrm>
            <a:off x="685800" y="609600"/>
            <a:ext cx="7702550" cy="94615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kern="0" dirty="0"/>
              <a:t>3.4 </a:t>
            </a:r>
            <a:r>
              <a:rPr lang="zh-CN" altLang="en-US" kern="0" dirty="0"/>
              <a:t>线性判别函数的几何性质</a:t>
            </a:r>
          </a:p>
        </p:txBody>
      </p:sp>
      <p:sp>
        <p:nvSpPr>
          <p:cNvPr id="24" name="内容占位符 2"/>
          <p:cNvSpPr txBox="1">
            <a:spLocks/>
          </p:cNvSpPr>
          <p:nvPr/>
        </p:nvSpPr>
        <p:spPr>
          <a:xfrm>
            <a:off x="251520" y="1484784"/>
            <a:ext cx="6552728" cy="576064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/>
              <a:t>3.4.1 </a:t>
            </a:r>
            <a:r>
              <a:rPr lang="zh-CN" altLang="en-US" sz="2400" kern="0" dirty="0"/>
              <a:t>模式空间与超平面：基本概念</a:t>
            </a:r>
            <a:endParaRPr lang="en-US" altLang="zh-CN" sz="2400" kern="0" dirty="0"/>
          </a:p>
        </p:txBody>
      </p:sp>
      <p:graphicFrame>
        <p:nvGraphicFramePr>
          <p:cNvPr id="25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6329513"/>
              </p:ext>
            </p:extLst>
          </p:nvPr>
        </p:nvGraphicFramePr>
        <p:xfrm>
          <a:off x="3059832" y="3894640"/>
          <a:ext cx="2409825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2090" name="公式" r:id="rId3" imgW="1282700" imgH="241300" progId="Equation.3">
                  <p:embed/>
                </p:oleObj>
              </mc:Choice>
              <mc:Fallback>
                <p:oleObj name="公式" r:id="rId3" imgW="12827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832" y="3894640"/>
                        <a:ext cx="2409825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5425642"/>
              </p:ext>
            </p:extLst>
          </p:nvPr>
        </p:nvGraphicFramePr>
        <p:xfrm>
          <a:off x="2444871" y="4365104"/>
          <a:ext cx="3017838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2091" name="公式" r:id="rId5" imgW="1485900" imgH="241300" progId="Equation.3">
                  <p:embed/>
                </p:oleObj>
              </mc:Choice>
              <mc:Fallback>
                <p:oleObj name="公式" r:id="rId5" imgW="14859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4871" y="4365104"/>
                        <a:ext cx="3017838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36289448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2"/>
          <p:cNvSpPr>
            <a:spLocks noChangeArrowheads="1"/>
          </p:cNvSpPr>
          <p:nvPr/>
        </p:nvSpPr>
        <p:spPr bwMode="auto">
          <a:xfrm>
            <a:off x="107504" y="2161401"/>
            <a:ext cx="460851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zh-CN" altLang="en-US" sz="2000" dirty="0">
                <a:solidFill>
                  <a:srgbClr val="000000"/>
                </a:solidFill>
              </a:rPr>
              <a:t>假设</a:t>
            </a:r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模式向量</a:t>
            </a:r>
            <a:r>
              <a:rPr lang="en-US" altLang="zh-CN" sz="2000" i="1" baseline="0" dirty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US" altLang="zh-CN" sz="2000" baseline="-25000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和</a:t>
            </a:r>
            <a:r>
              <a:rPr lang="en-US" altLang="zh-CN" sz="2000" i="1" baseline="0" dirty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US" altLang="zh-CN" sz="2000" baseline="-25000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在超平面上，则</a:t>
            </a:r>
          </a:p>
        </p:txBody>
      </p:sp>
      <p:graphicFrame>
        <p:nvGraphicFramePr>
          <p:cNvPr id="106499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1532266"/>
              </p:ext>
            </p:extLst>
          </p:nvPr>
        </p:nvGraphicFramePr>
        <p:xfrm>
          <a:off x="502238" y="2591328"/>
          <a:ext cx="3374246" cy="4423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0710" name="公式" r:id="rId4" imgW="1841500" imgH="241300" progId="Equation.3">
                  <p:embed/>
                </p:oleObj>
              </mc:Choice>
              <mc:Fallback>
                <p:oleObj name="公式" r:id="rId4" imgW="18415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238" y="2591328"/>
                        <a:ext cx="3374246" cy="4423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00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8292581"/>
              </p:ext>
            </p:extLst>
          </p:nvPr>
        </p:nvGraphicFramePr>
        <p:xfrm>
          <a:off x="467053" y="2996952"/>
          <a:ext cx="23114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0711" name="公式" r:id="rId6" imgW="1155700" imgH="241300" progId="Equation.3">
                  <p:embed/>
                </p:oleObj>
              </mc:Choice>
              <mc:Fallback>
                <p:oleObj name="公式" r:id="rId6" imgW="11557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053" y="2996952"/>
                        <a:ext cx="23114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789" name="Rectangle 29"/>
          <p:cNvSpPr>
            <a:spLocks noChangeArrowheads="1"/>
          </p:cNvSpPr>
          <p:nvPr/>
        </p:nvSpPr>
        <p:spPr bwMode="auto">
          <a:xfrm>
            <a:off x="251520" y="5301208"/>
            <a:ext cx="299953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单位法线向量</a:t>
            </a:r>
            <a:r>
              <a:rPr lang="en-US" altLang="zh-CN" sz="2000" b="1" i="1" baseline="0" dirty="0">
                <a:solidFill>
                  <a:srgbClr val="000000"/>
                </a:solidFill>
                <a:latin typeface="Times New Roman" pitchFamily="18" charset="0"/>
              </a:rPr>
              <a:t>U</a:t>
            </a:r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的定义：</a:t>
            </a:r>
          </a:p>
        </p:txBody>
      </p:sp>
      <p:graphicFrame>
        <p:nvGraphicFramePr>
          <p:cNvPr id="245790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7303209"/>
              </p:ext>
            </p:extLst>
          </p:nvPr>
        </p:nvGraphicFramePr>
        <p:xfrm>
          <a:off x="622460" y="5639663"/>
          <a:ext cx="1005880" cy="6993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0712" name="公式" r:id="rId8" imgW="660400" imgH="457200" progId="Equation.3">
                  <p:embed/>
                </p:oleObj>
              </mc:Choice>
              <mc:Fallback>
                <p:oleObj name="公式" r:id="rId8" imgW="6604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460" y="5639663"/>
                        <a:ext cx="1005880" cy="6993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792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1756814"/>
              </p:ext>
            </p:extLst>
          </p:nvPr>
        </p:nvGraphicFramePr>
        <p:xfrm>
          <a:off x="2411760" y="5737684"/>
          <a:ext cx="2937049" cy="5035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0713" name="公式" r:id="rId10" imgW="1727200" imgH="292100" progId="Equation.3">
                  <p:embed/>
                </p:oleObj>
              </mc:Choice>
              <mc:Fallback>
                <p:oleObj name="公式" r:id="rId10" imgW="1727200" imgH="292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760" y="5737684"/>
                        <a:ext cx="2937049" cy="5035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6505" name="Picture 74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1772816"/>
            <a:ext cx="4205287" cy="3643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2440" y="630932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FE4A060-E7E6-4CE4-812B-AA64927C127D}" type="slidenum">
              <a:rPr lang="en-US" altLang="zh-CN" sz="2800" smtClean="0">
                <a:solidFill>
                  <a:schemeClr val="tx1"/>
                </a:solidFill>
              </a:rPr>
              <a:pPr>
                <a:defRPr/>
              </a:pPr>
              <a:t>46</a:t>
            </a:fld>
            <a:endParaRPr lang="en-US" altLang="zh-CN" sz="2800" dirty="0">
              <a:solidFill>
                <a:schemeClr val="tx1"/>
              </a:solidFill>
            </a:endParaRPr>
          </a:p>
        </p:txBody>
      </p:sp>
      <p:sp>
        <p:nvSpPr>
          <p:cNvPr id="11" name="标题 1"/>
          <p:cNvSpPr txBox="1">
            <a:spLocks noChangeArrowheads="1"/>
          </p:cNvSpPr>
          <p:nvPr/>
        </p:nvSpPr>
        <p:spPr>
          <a:xfrm>
            <a:off x="685800" y="609600"/>
            <a:ext cx="7702550" cy="94615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kern="0" dirty="0"/>
              <a:t>3.4 </a:t>
            </a:r>
            <a:r>
              <a:rPr lang="zh-CN" altLang="en-US" kern="0" dirty="0"/>
              <a:t>线性判别函数的几何性质</a:t>
            </a:r>
          </a:p>
        </p:txBody>
      </p:sp>
      <p:sp>
        <p:nvSpPr>
          <p:cNvPr id="13" name="内容占位符 2"/>
          <p:cNvSpPr txBox="1">
            <a:spLocks/>
          </p:cNvSpPr>
          <p:nvPr/>
        </p:nvSpPr>
        <p:spPr>
          <a:xfrm>
            <a:off x="251520" y="1484784"/>
            <a:ext cx="7560840" cy="576064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/>
              <a:t>3.4.1 </a:t>
            </a:r>
            <a:r>
              <a:rPr lang="zh-CN" altLang="en-US" sz="2400" kern="0" dirty="0"/>
              <a:t>模式空间与超平面：法向量的概念</a:t>
            </a:r>
            <a:endParaRPr lang="en-US" altLang="zh-CN" sz="2400" kern="0" dirty="0"/>
          </a:p>
        </p:txBody>
      </p:sp>
      <p:sp>
        <p:nvSpPr>
          <p:cNvPr id="2" name="TextBox 1"/>
          <p:cNvSpPr txBox="1"/>
          <p:nvPr/>
        </p:nvSpPr>
        <p:spPr>
          <a:xfrm>
            <a:off x="107504" y="3410936"/>
            <a:ext cx="45365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</a:rPr>
              <a:t>法向量的定义：</a:t>
            </a:r>
            <a:r>
              <a:rPr lang="zh-CN" altLang="en-US" sz="2000" dirty="0"/>
              <a:t>上式表明</a:t>
            </a:r>
            <a:r>
              <a:rPr lang="en-US" altLang="zh-CN" sz="2000" dirty="0"/>
              <a:t>W</a:t>
            </a:r>
            <a:r>
              <a:rPr lang="en-US" altLang="zh-CN" sz="2000" baseline="-25000" dirty="0"/>
              <a:t>0</a:t>
            </a:r>
            <a:r>
              <a:rPr lang="zh-CN" altLang="en-US" sz="2000" dirty="0"/>
              <a:t>与超平面上任意向量正交，即垂直于超平面，称为超平面的法向量，方向由超平面的负侧指向正。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91680" y="5789295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其中，</a:t>
            </a:r>
          </a:p>
        </p:txBody>
      </p:sp>
      <p:sp>
        <p:nvSpPr>
          <p:cNvPr id="15" name="Rectangle 29"/>
          <p:cNvSpPr>
            <a:spLocks noChangeArrowheads="1"/>
          </p:cNvSpPr>
          <p:nvPr/>
        </p:nvSpPr>
        <p:spPr bwMode="auto">
          <a:xfrm>
            <a:off x="107504" y="4580487"/>
            <a:ext cx="531427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000" baseline="0" dirty="0">
                <a:solidFill>
                  <a:srgbClr val="FF0000"/>
                </a:solidFill>
                <a:latin typeface="Times New Roman" pitchFamily="18" charset="0"/>
              </a:rPr>
              <a:t>重要：超平面的法向量就是判别函数的权向量</a:t>
            </a:r>
            <a:endParaRPr lang="en-US" altLang="zh-CN" sz="2000" baseline="0" dirty="0">
              <a:solidFill>
                <a:srgbClr val="FF0000"/>
              </a:solidFill>
              <a:latin typeface="Times New Roman" pitchFamily="18" charset="0"/>
            </a:endParaRPr>
          </a:p>
          <a:p>
            <a:r>
              <a:rPr lang="zh-CN" altLang="en-US" sz="2000" dirty="0">
                <a:solidFill>
                  <a:srgbClr val="FF0000"/>
                </a:solidFill>
              </a:rPr>
              <a:t>超平面的位置由</a:t>
            </a:r>
            <a:r>
              <a:rPr lang="en-US" altLang="zh-CN" sz="2000" i="1" dirty="0">
                <a:solidFill>
                  <a:srgbClr val="FF0000"/>
                </a:solidFill>
              </a:rPr>
              <a:t>w</a:t>
            </a:r>
            <a:r>
              <a:rPr lang="en-US" altLang="zh-CN" sz="2000" i="1" baseline="-25000" dirty="0">
                <a:solidFill>
                  <a:srgbClr val="FF0000"/>
                </a:solidFill>
              </a:rPr>
              <a:t>n+1</a:t>
            </a:r>
            <a:r>
              <a:rPr lang="zh-CN" altLang="en-US" sz="2000" dirty="0">
                <a:solidFill>
                  <a:srgbClr val="FF0000"/>
                </a:solidFill>
              </a:rPr>
              <a:t>决定</a:t>
            </a:r>
            <a:endParaRPr lang="en-US" altLang="zh-CN" sz="2000" baseline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94410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5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5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5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9" grpId="0"/>
      <p:bldP spid="15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3" name="Rectangle 6"/>
          <p:cNvSpPr>
            <a:spLocks noChangeArrowheads="1"/>
          </p:cNvSpPr>
          <p:nvPr/>
        </p:nvSpPr>
        <p:spPr bwMode="auto">
          <a:xfrm>
            <a:off x="395535" y="1860793"/>
            <a:ext cx="4608513" cy="129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indent="254000">
              <a:lnSpc>
                <a:spcPct val="130000"/>
              </a:lnSpc>
            </a:pPr>
            <a:r>
              <a:rPr lang="en-US" altLang="zh-CN" sz="2000" baseline="0" dirty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在超平面上时，取值为</a:t>
            </a:r>
            <a:r>
              <a:rPr lang="en-US" altLang="zh-CN" sz="2000" baseline="0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；</a:t>
            </a:r>
            <a:endParaRPr lang="en-US" altLang="zh-CN" sz="2000" dirty="0">
              <a:solidFill>
                <a:srgbClr val="000000"/>
              </a:solidFill>
            </a:endParaRPr>
          </a:p>
          <a:p>
            <a:pPr indent="254000">
              <a:lnSpc>
                <a:spcPct val="130000"/>
              </a:lnSpc>
            </a:pPr>
            <a:r>
              <a:rPr lang="en-US" altLang="zh-CN" sz="2000" baseline="0" dirty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不在超平面时，将</a:t>
            </a:r>
            <a:r>
              <a:rPr lang="en-US" altLang="zh-CN" sz="2000" i="1" baseline="0" dirty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向超平面投影得向量</a:t>
            </a:r>
            <a:r>
              <a:rPr lang="en-US" altLang="zh-CN" sz="2000" i="1" baseline="0" dirty="0" err="1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US" altLang="zh-CN" sz="2000" i="1" baseline="-25000" dirty="0" err="1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，构造向量</a:t>
            </a:r>
            <a:r>
              <a:rPr lang="en-US" altLang="zh-CN" sz="2000" b="1" i="1" baseline="0" dirty="0">
                <a:solidFill>
                  <a:srgbClr val="000000"/>
                </a:solidFill>
                <a:latin typeface="Times New Roman" pitchFamily="18" charset="0"/>
              </a:rPr>
              <a:t>R</a:t>
            </a:r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：</a:t>
            </a:r>
          </a:p>
        </p:txBody>
      </p:sp>
      <p:graphicFrame>
        <p:nvGraphicFramePr>
          <p:cNvPr id="10752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2150400"/>
              </p:ext>
            </p:extLst>
          </p:nvPr>
        </p:nvGraphicFramePr>
        <p:xfrm>
          <a:off x="2718046" y="2665390"/>
          <a:ext cx="1602433" cy="6241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2056" name="公式" r:id="rId4" imgW="1143000" imgH="444500" progId="Equation.3">
                  <p:embed/>
                </p:oleObj>
              </mc:Choice>
              <mc:Fallback>
                <p:oleObj name="公式" r:id="rId4" imgW="11430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8046" y="2665390"/>
                        <a:ext cx="1602433" cy="624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525" name="Rectangle 8"/>
          <p:cNvSpPr>
            <a:spLocks noChangeArrowheads="1"/>
          </p:cNvSpPr>
          <p:nvPr/>
        </p:nvSpPr>
        <p:spPr bwMode="auto">
          <a:xfrm>
            <a:off x="450707" y="3289539"/>
            <a:ext cx="359746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000" i="1" baseline="0" dirty="0">
                <a:solidFill>
                  <a:srgbClr val="000000"/>
                </a:solidFill>
                <a:latin typeface="Times New Roman" pitchFamily="18" charset="0"/>
              </a:rPr>
              <a:t>r</a:t>
            </a:r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：</a:t>
            </a:r>
            <a:r>
              <a:rPr lang="en-US" altLang="zh-CN" sz="2000" b="1" i="1" baseline="0" dirty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到超平面的代数距离。有 </a:t>
            </a:r>
          </a:p>
        </p:txBody>
      </p:sp>
      <p:pic>
        <p:nvPicPr>
          <p:cNvPr id="107526" name="Picture 9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2060848"/>
            <a:ext cx="3990975" cy="347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7527" name="Rectangle 10"/>
          <p:cNvSpPr>
            <a:spLocks noChangeArrowheads="1"/>
          </p:cNvSpPr>
          <p:nvPr/>
        </p:nvSpPr>
        <p:spPr bwMode="auto">
          <a:xfrm>
            <a:off x="6203950" y="2195513"/>
            <a:ext cx="1439863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indent="933450">
              <a:lnSpc>
                <a:spcPct val="125000"/>
              </a:lnSpc>
            </a:pPr>
            <a:r>
              <a:rPr lang="en-US" altLang="zh-CN" sz="2400" baseline="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zh-CN" sz="2400" i="1" baseline="0" dirty="0">
                <a:solidFill>
                  <a:srgbClr val="000000"/>
                </a:solidFill>
                <a:latin typeface="Times New Roman" pitchFamily="18" charset="0"/>
              </a:rPr>
              <a:t>r</a:t>
            </a:r>
            <a:r>
              <a:rPr lang="en-US" altLang="zh-CN" sz="2400" baseline="0" dirty="0">
                <a:solidFill>
                  <a:srgbClr val="000000"/>
                </a:solidFill>
                <a:latin typeface="Times New Roman" pitchFamily="18" charset="0"/>
              </a:rPr>
              <a:t>)</a:t>
            </a:r>
          </a:p>
        </p:txBody>
      </p:sp>
      <p:sp>
        <p:nvSpPr>
          <p:cNvPr id="107528" name="Rectangle 12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25000"/>
              </a:lnSpc>
            </a:pPr>
            <a:endParaRPr lang="zh-CN" altLang="en-US" sz="2400" baseline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7529" name="Rectangle 14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25000"/>
              </a:lnSpc>
            </a:pPr>
            <a:endParaRPr lang="zh-CN" altLang="en-US" sz="2400" baseline="0">
              <a:solidFill>
                <a:srgbClr val="000000"/>
              </a:solidFill>
              <a:latin typeface="Times New Roman" pitchFamily="18" charset="0"/>
            </a:endParaRPr>
          </a:p>
        </p:txBody>
      </p:sp>
      <p:graphicFrame>
        <p:nvGraphicFramePr>
          <p:cNvPr id="28980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1860252"/>
              </p:ext>
            </p:extLst>
          </p:nvPr>
        </p:nvGraphicFramePr>
        <p:xfrm>
          <a:off x="632055" y="3861048"/>
          <a:ext cx="2986832" cy="79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2057" name="公式" r:id="rId7" imgW="1727200" imgH="457200" progId="Equation.3">
                  <p:embed/>
                </p:oleObj>
              </mc:Choice>
              <mc:Fallback>
                <p:oleObj name="公式" r:id="rId7" imgW="17272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055" y="3861048"/>
                        <a:ext cx="2986832" cy="792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31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9927309"/>
              </p:ext>
            </p:extLst>
          </p:nvPr>
        </p:nvGraphicFramePr>
        <p:xfrm>
          <a:off x="5012471" y="5534298"/>
          <a:ext cx="184785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2058" name="公式" r:id="rId9" imgW="1282700" imgH="241300" progId="Equation.3">
                  <p:embed/>
                </p:oleObj>
              </mc:Choice>
              <mc:Fallback>
                <p:oleObj name="公式" r:id="rId9" imgW="12827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2471" y="5534298"/>
                        <a:ext cx="1847850" cy="3683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532" name="Rectangle 19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25000"/>
              </a:lnSpc>
            </a:pPr>
            <a:endParaRPr lang="zh-CN" altLang="en-US" sz="2400" baseline="0">
              <a:solidFill>
                <a:srgbClr val="000000"/>
              </a:solidFill>
              <a:latin typeface="Times New Roman" pitchFamily="18" charset="0"/>
            </a:endParaRPr>
          </a:p>
        </p:txBody>
      </p:sp>
      <p:graphicFrame>
        <p:nvGraphicFramePr>
          <p:cNvPr id="289810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1347397"/>
              </p:ext>
            </p:extLst>
          </p:nvPr>
        </p:nvGraphicFramePr>
        <p:xfrm>
          <a:off x="646113" y="4699000"/>
          <a:ext cx="3061791" cy="6771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2059" name="公式" r:id="rId11" imgW="2005729" imgH="444307" progId="Equation.3">
                  <p:embed/>
                </p:oleObj>
              </mc:Choice>
              <mc:Fallback>
                <p:oleObj name="公式" r:id="rId11" imgW="2005729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113" y="4699000"/>
                        <a:ext cx="3061791" cy="6771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534" name="Rectangle 21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25000"/>
              </a:lnSpc>
            </a:pPr>
            <a:endParaRPr lang="zh-CN" altLang="en-US" sz="2400" baseline="0">
              <a:solidFill>
                <a:srgbClr val="000000"/>
              </a:solidFill>
              <a:latin typeface="Times New Roman" pitchFamily="18" charset="0"/>
            </a:endParaRPr>
          </a:p>
        </p:txBody>
      </p:sp>
      <p:graphicFrame>
        <p:nvGraphicFramePr>
          <p:cNvPr id="289812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6678199"/>
              </p:ext>
            </p:extLst>
          </p:nvPr>
        </p:nvGraphicFramePr>
        <p:xfrm>
          <a:off x="1518849" y="5157192"/>
          <a:ext cx="3024348" cy="6847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2060" name="公式" r:id="rId13" imgW="2019300" imgH="457200" progId="Equation.3">
                  <p:embed/>
                </p:oleObj>
              </mc:Choice>
              <mc:Fallback>
                <p:oleObj name="公式" r:id="rId13" imgW="20193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8849" y="5157192"/>
                        <a:ext cx="3024348" cy="6847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536" name="Rectangle 23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25000"/>
              </a:lnSpc>
            </a:pPr>
            <a:endParaRPr lang="zh-CN" altLang="en-US" sz="2400" baseline="0">
              <a:solidFill>
                <a:srgbClr val="000000"/>
              </a:solidFill>
              <a:latin typeface="Times New Roman" pitchFamily="18" charset="0"/>
            </a:endParaRPr>
          </a:p>
        </p:txBody>
      </p:sp>
      <p:graphicFrame>
        <p:nvGraphicFramePr>
          <p:cNvPr id="289814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6616065"/>
              </p:ext>
            </p:extLst>
          </p:nvPr>
        </p:nvGraphicFramePr>
        <p:xfrm>
          <a:off x="1475656" y="5661248"/>
          <a:ext cx="871245" cy="4119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2061" name="公式" r:id="rId15" imgW="545626" imgH="253780" progId="Equation.3">
                  <p:embed/>
                </p:oleObj>
              </mc:Choice>
              <mc:Fallback>
                <p:oleObj name="公式" r:id="rId15" imgW="545626" imgH="2537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5661248"/>
                        <a:ext cx="871245" cy="4119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9816" name="Rectangle 24"/>
          <p:cNvSpPr>
            <a:spLocks noChangeArrowheads="1"/>
          </p:cNvSpPr>
          <p:nvPr/>
        </p:nvSpPr>
        <p:spPr bwMode="auto">
          <a:xfrm>
            <a:off x="-324544" y="5877272"/>
            <a:ext cx="7959230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indent="933450">
              <a:lnSpc>
                <a:spcPct val="125000"/>
              </a:lnSpc>
            </a:pPr>
            <a:r>
              <a:rPr lang="zh-CN" altLang="en-US" sz="2000" dirty="0">
                <a:solidFill>
                  <a:srgbClr val="FF0000"/>
                </a:solidFill>
              </a:rPr>
              <a:t>重要：</a:t>
            </a:r>
            <a:r>
              <a:rPr lang="zh-CN" altLang="en-US" sz="2000" baseline="0" dirty="0">
                <a:solidFill>
                  <a:srgbClr val="FF0000"/>
                </a:solidFill>
                <a:latin typeface="Times New Roman" pitchFamily="18" charset="0"/>
              </a:rPr>
              <a:t>判别函数</a:t>
            </a:r>
            <a:r>
              <a:rPr lang="en-US" altLang="zh-CN" sz="2000" i="1" baseline="0" dirty="0">
                <a:solidFill>
                  <a:srgbClr val="FF0000"/>
                </a:solidFill>
                <a:latin typeface="Times New Roman" pitchFamily="18" charset="0"/>
              </a:rPr>
              <a:t>d</a:t>
            </a:r>
            <a:r>
              <a:rPr lang="en-US" altLang="zh-CN" sz="2000" baseline="0" dirty="0">
                <a:solidFill>
                  <a:srgbClr val="FF0000"/>
                </a:solidFill>
                <a:latin typeface="Times New Roman" pitchFamily="18" charset="0"/>
              </a:rPr>
              <a:t>(</a:t>
            </a:r>
            <a:r>
              <a:rPr lang="en-US" altLang="zh-CN" sz="2000" i="1" baseline="0" dirty="0">
                <a:solidFill>
                  <a:srgbClr val="FF0000"/>
                </a:solidFill>
                <a:latin typeface="Times New Roman" pitchFamily="18" charset="0"/>
              </a:rPr>
              <a:t>X</a:t>
            </a:r>
            <a:r>
              <a:rPr lang="en-US" altLang="zh-CN" sz="2000" baseline="0" dirty="0">
                <a:solidFill>
                  <a:srgbClr val="FF0000"/>
                </a:solidFill>
                <a:latin typeface="Times New Roman" pitchFamily="18" charset="0"/>
              </a:rPr>
              <a:t>) </a:t>
            </a:r>
            <a:r>
              <a:rPr lang="zh-CN" altLang="en-US" sz="2000" baseline="0" dirty="0">
                <a:solidFill>
                  <a:srgbClr val="FF0000"/>
                </a:solidFill>
                <a:latin typeface="Times New Roman" pitchFamily="18" charset="0"/>
              </a:rPr>
              <a:t>的取值正比于点</a:t>
            </a:r>
            <a:r>
              <a:rPr lang="en-US" altLang="zh-CN" sz="2000" i="1" baseline="0" dirty="0">
                <a:solidFill>
                  <a:srgbClr val="FF0000"/>
                </a:solidFill>
                <a:latin typeface="Times New Roman" pitchFamily="18" charset="0"/>
              </a:rPr>
              <a:t>X</a:t>
            </a:r>
            <a:r>
              <a:rPr lang="zh-CN" altLang="en-US" sz="2000" baseline="0" dirty="0">
                <a:solidFill>
                  <a:srgbClr val="FF0000"/>
                </a:solidFill>
                <a:latin typeface="Times New Roman" pitchFamily="18" charset="0"/>
              </a:rPr>
              <a:t>到超平面的代数距离。</a:t>
            </a:r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2440" y="630932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FE4A060-E7E6-4CE4-812B-AA64927C127D}" type="slidenum">
              <a:rPr lang="en-US" altLang="zh-CN" sz="2800" smtClean="0">
                <a:solidFill>
                  <a:schemeClr val="tx1"/>
                </a:solidFill>
              </a:rPr>
              <a:pPr>
                <a:defRPr/>
              </a:pPr>
              <a:t>47</a:t>
            </a:fld>
            <a:endParaRPr lang="en-US" altLang="zh-CN" sz="2800" dirty="0">
              <a:solidFill>
                <a:schemeClr val="tx1"/>
              </a:solidFill>
            </a:endParaRPr>
          </a:p>
        </p:txBody>
      </p:sp>
      <p:sp>
        <p:nvSpPr>
          <p:cNvPr id="20" name="标题 1"/>
          <p:cNvSpPr txBox="1">
            <a:spLocks noChangeArrowheads="1"/>
          </p:cNvSpPr>
          <p:nvPr/>
        </p:nvSpPr>
        <p:spPr>
          <a:xfrm>
            <a:off x="685800" y="609600"/>
            <a:ext cx="7702550" cy="94615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kern="0" dirty="0"/>
              <a:t>3.4 </a:t>
            </a:r>
            <a:r>
              <a:rPr lang="zh-CN" altLang="en-US" kern="0" dirty="0"/>
              <a:t>线性判别函数的几何性质</a:t>
            </a:r>
          </a:p>
        </p:txBody>
      </p:sp>
      <p:sp>
        <p:nvSpPr>
          <p:cNvPr id="22" name="内容占位符 2"/>
          <p:cNvSpPr txBox="1">
            <a:spLocks/>
          </p:cNvSpPr>
          <p:nvPr/>
        </p:nvSpPr>
        <p:spPr>
          <a:xfrm>
            <a:off x="251520" y="1484784"/>
            <a:ext cx="7560840" cy="576064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/>
              <a:t>3.4.1 </a:t>
            </a:r>
            <a:r>
              <a:rPr lang="zh-CN" altLang="en-US" sz="2400" kern="0" dirty="0"/>
              <a:t>模式空间与超平面：向量</a:t>
            </a:r>
            <a:r>
              <a:rPr lang="en-US" altLang="zh-CN" sz="2400" i="1" kern="0" dirty="0"/>
              <a:t>X</a:t>
            </a:r>
            <a:r>
              <a:rPr lang="zh-CN" altLang="en-US" sz="2400" kern="0" dirty="0"/>
              <a:t>判别函数</a:t>
            </a:r>
            <a:r>
              <a:rPr lang="en-US" altLang="zh-CN" sz="2400" i="1" kern="0" dirty="0"/>
              <a:t>d(X)</a:t>
            </a:r>
            <a:r>
              <a:rPr lang="zh-CN" altLang="en-US" sz="2400" kern="0" dirty="0"/>
              <a:t>的取值</a:t>
            </a:r>
            <a:endParaRPr lang="en-US" altLang="zh-CN" sz="2400" kern="0" dirty="0"/>
          </a:p>
        </p:txBody>
      </p:sp>
    </p:spTree>
    <p:extLst>
      <p:ext uri="{BB962C8B-B14F-4D97-AF65-F5344CB8AC3E}">
        <p14:creationId xmlns:p14="http://schemas.microsoft.com/office/powerpoint/2010/main" val="7367823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9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9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9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89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89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9816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4"/>
          <p:cNvSpPr>
            <a:spLocks noChangeArrowheads="1"/>
          </p:cNvSpPr>
          <p:nvPr/>
        </p:nvSpPr>
        <p:spPr bwMode="auto">
          <a:xfrm>
            <a:off x="524131" y="2044879"/>
            <a:ext cx="245772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000" i="1" baseline="0" dirty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到超平面的距离： </a:t>
            </a:r>
          </a:p>
        </p:txBody>
      </p:sp>
      <p:graphicFrame>
        <p:nvGraphicFramePr>
          <p:cNvPr id="10854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4469098"/>
              </p:ext>
            </p:extLst>
          </p:nvPr>
        </p:nvGraphicFramePr>
        <p:xfrm>
          <a:off x="2719653" y="1910827"/>
          <a:ext cx="981326" cy="6682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2758" name="公式" r:id="rId4" imgW="660113" imgH="444307" progId="Equation.3">
                  <p:embed/>
                </p:oleObj>
              </mc:Choice>
              <mc:Fallback>
                <p:oleObj name="公式" r:id="rId4" imgW="660113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9653" y="1910827"/>
                        <a:ext cx="981326" cy="6682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7816" name="Rectangle 8"/>
          <p:cNvSpPr>
            <a:spLocks noChangeArrowheads="1"/>
          </p:cNvSpPr>
          <p:nvPr/>
        </p:nvSpPr>
        <p:spPr bwMode="auto">
          <a:xfrm>
            <a:off x="524131" y="2903106"/>
            <a:ext cx="367600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000" i="1" baseline="0" dirty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在原点时，到超平面的距离：</a:t>
            </a:r>
          </a:p>
        </p:txBody>
      </p:sp>
      <p:graphicFrame>
        <p:nvGraphicFramePr>
          <p:cNvPr id="24781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4833785"/>
              </p:ext>
            </p:extLst>
          </p:nvPr>
        </p:nvGraphicFramePr>
        <p:xfrm>
          <a:off x="3213998" y="3227894"/>
          <a:ext cx="8096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2759" name="公式" r:id="rId6" imgW="406224" imgH="228501" progId="Equation.3">
                  <p:embed/>
                </p:oleObj>
              </mc:Choice>
              <mc:Fallback>
                <p:oleObj name="公式" r:id="rId6" imgW="406224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3998" y="3227894"/>
                        <a:ext cx="80962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781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9857122"/>
              </p:ext>
            </p:extLst>
          </p:nvPr>
        </p:nvGraphicFramePr>
        <p:xfrm>
          <a:off x="917786" y="3588988"/>
          <a:ext cx="1096424" cy="7309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2760" name="公式" r:id="rId8" imgW="685800" imgH="457200" progId="Equation.3">
                  <p:embed/>
                </p:oleObj>
              </mc:Choice>
              <mc:Fallback>
                <p:oleObj name="公式" r:id="rId8" imgW="6858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7786" y="3588988"/>
                        <a:ext cx="1096424" cy="7309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782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6793405"/>
              </p:ext>
            </p:extLst>
          </p:nvPr>
        </p:nvGraphicFramePr>
        <p:xfrm>
          <a:off x="1152286" y="3291586"/>
          <a:ext cx="2124168" cy="3935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2761" name="公式" r:id="rId10" imgW="1282700" imgH="241300" progId="Equation.3">
                  <p:embed/>
                </p:oleObj>
              </mc:Choice>
              <mc:Fallback>
                <p:oleObj name="公式" r:id="rId10" imgW="12827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2286" y="3291586"/>
                        <a:ext cx="2124168" cy="3935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7823" name="Text Box 15"/>
          <p:cNvSpPr txBox="1">
            <a:spLocks noChangeArrowheads="1"/>
          </p:cNvSpPr>
          <p:nvPr/>
        </p:nvSpPr>
        <p:spPr bwMode="auto">
          <a:xfrm>
            <a:off x="-414747" y="3685094"/>
            <a:ext cx="1332533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indent="93345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50000"/>
              </a:spcBef>
            </a:pPr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故</a:t>
            </a:r>
          </a:p>
        </p:txBody>
      </p:sp>
      <p:sp>
        <p:nvSpPr>
          <p:cNvPr id="247835" name="Rectangle 27"/>
          <p:cNvSpPr>
            <a:spLocks noChangeArrowheads="1"/>
          </p:cNvSpPr>
          <p:nvPr/>
        </p:nvSpPr>
        <p:spPr bwMode="auto">
          <a:xfrm>
            <a:off x="698782" y="4379823"/>
            <a:ext cx="407996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000" i="1" baseline="0" dirty="0">
                <a:solidFill>
                  <a:srgbClr val="A50021"/>
                </a:solidFill>
              </a:rPr>
              <a:t>w</a:t>
            </a:r>
            <a:r>
              <a:rPr lang="en-US" altLang="zh-CN" sz="2000" i="1" baseline="-25000" dirty="0">
                <a:solidFill>
                  <a:srgbClr val="A50021"/>
                </a:solidFill>
              </a:rPr>
              <a:t>n</a:t>
            </a:r>
            <a:r>
              <a:rPr lang="en-US" altLang="zh-CN" sz="2000" baseline="-25000" dirty="0">
                <a:solidFill>
                  <a:srgbClr val="A50021"/>
                </a:solidFill>
              </a:rPr>
              <a:t>+1 </a:t>
            </a:r>
            <a:r>
              <a:rPr lang="en-US" altLang="zh-CN" sz="2000" baseline="0" dirty="0">
                <a:solidFill>
                  <a:srgbClr val="A50021"/>
                </a:solidFill>
              </a:rPr>
              <a:t>&gt; 0</a:t>
            </a:r>
            <a:r>
              <a:rPr lang="zh-CN" altLang="en-US" sz="2000" baseline="0" dirty="0">
                <a:solidFill>
                  <a:srgbClr val="000000"/>
                </a:solidFill>
              </a:rPr>
              <a:t>时，原点在超平面的正侧；</a:t>
            </a:r>
          </a:p>
        </p:txBody>
      </p:sp>
      <p:sp>
        <p:nvSpPr>
          <p:cNvPr id="247836" name="Rectangle 28"/>
          <p:cNvSpPr>
            <a:spLocks noChangeArrowheads="1"/>
          </p:cNvSpPr>
          <p:nvPr/>
        </p:nvSpPr>
        <p:spPr bwMode="auto">
          <a:xfrm>
            <a:off x="685800" y="4808772"/>
            <a:ext cx="382348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000" i="1" baseline="0" dirty="0">
                <a:solidFill>
                  <a:srgbClr val="A50021"/>
                </a:solidFill>
              </a:rPr>
              <a:t>w</a:t>
            </a:r>
            <a:r>
              <a:rPr lang="en-US" altLang="zh-CN" sz="2000" i="1" baseline="-25000" dirty="0">
                <a:solidFill>
                  <a:srgbClr val="A50021"/>
                </a:solidFill>
              </a:rPr>
              <a:t>n</a:t>
            </a:r>
            <a:r>
              <a:rPr lang="en-US" altLang="zh-CN" sz="2000" baseline="-25000" dirty="0">
                <a:solidFill>
                  <a:srgbClr val="A50021"/>
                </a:solidFill>
              </a:rPr>
              <a:t>+1 </a:t>
            </a:r>
            <a:r>
              <a:rPr lang="en-US" altLang="zh-CN" sz="2000" baseline="0" dirty="0">
                <a:solidFill>
                  <a:srgbClr val="A50021"/>
                </a:solidFill>
              </a:rPr>
              <a:t>&lt; 0</a:t>
            </a:r>
            <a:r>
              <a:rPr lang="zh-CN" altLang="en-US" sz="2000" baseline="0" dirty="0">
                <a:solidFill>
                  <a:srgbClr val="000000"/>
                </a:solidFill>
              </a:rPr>
              <a:t>时，原点在超平面负侧；</a:t>
            </a:r>
          </a:p>
        </p:txBody>
      </p:sp>
      <p:sp>
        <p:nvSpPr>
          <p:cNvPr id="247837" name="Rectangle 29"/>
          <p:cNvSpPr>
            <a:spLocks noChangeArrowheads="1"/>
          </p:cNvSpPr>
          <p:nvPr/>
        </p:nvSpPr>
        <p:spPr bwMode="auto">
          <a:xfrm>
            <a:off x="685800" y="5301208"/>
            <a:ext cx="365196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000" i="1" baseline="0" dirty="0">
                <a:solidFill>
                  <a:srgbClr val="A50021"/>
                </a:solidFill>
              </a:rPr>
              <a:t>w</a:t>
            </a:r>
            <a:r>
              <a:rPr lang="en-US" altLang="zh-CN" sz="2000" i="1" baseline="-25000" dirty="0">
                <a:solidFill>
                  <a:srgbClr val="A50021"/>
                </a:solidFill>
              </a:rPr>
              <a:t>n</a:t>
            </a:r>
            <a:r>
              <a:rPr lang="en-US" altLang="zh-CN" sz="2000" baseline="-25000" dirty="0">
                <a:solidFill>
                  <a:srgbClr val="A50021"/>
                </a:solidFill>
              </a:rPr>
              <a:t>+1</a:t>
            </a:r>
            <a:r>
              <a:rPr lang="en-US" altLang="zh-CN" sz="2000" baseline="0" dirty="0">
                <a:solidFill>
                  <a:srgbClr val="A50021"/>
                </a:solidFill>
              </a:rPr>
              <a:t>= 0</a:t>
            </a:r>
            <a:r>
              <a:rPr lang="en-US" altLang="zh-CN" sz="2000" baseline="0" dirty="0">
                <a:solidFill>
                  <a:srgbClr val="000000"/>
                </a:solidFill>
              </a:rPr>
              <a:t> </a:t>
            </a:r>
            <a:r>
              <a:rPr lang="zh-CN" altLang="en-US" sz="2000" baseline="0" dirty="0">
                <a:solidFill>
                  <a:srgbClr val="000000"/>
                </a:solidFill>
              </a:rPr>
              <a:t>时，超平面通过原点。 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2440" y="630932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FE4A060-E7E6-4CE4-812B-AA64927C127D}" type="slidenum">
              <a:rPr lang="en-US" altLang="zh-CN" sz="2800" smtClean="0">
                <a:solidFill>
                  <a:schemeClr val="tx1"/>
                </a:solidFill>
              </a:rPr>
              <a:pPr>
                <a:defRPr/>
              </a:pPr>
              <a:t>48</a:t>
            </a:fld>
            <a:endParaRPr lang="en-US" altLang="zh-CN" sz="2800" dirty="0">
              <a:solidFill>
                <a:schemeClr val="tx1"/>
              </a:solidFill>
            </a:endParaRPr>
          </a:p>
        </p:txBody>
      </p:sp>
      <p:sp>
        <p:nvSpPr>
          <p:cNvPr id="15" name="标题 1"/>
          <p:cNvSpPr txBox="1">
            <a:spLocks noChangeArrowheads="1"/>
          </p:cNvSpPr>
          <p:nvPr/>
        </p:nvSpPr>
        <p:spPr>
          <a:xfrm>
            <a:off x="685800" y="609600"/>
            <a:ext cx="7702550" cy="94615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kern="0" dirty="0"/>
              <a:t>3.4 </a:t>
            </a:r>
            <a:r>
              <a:rPr lang="zh-CN" altLang="en-US" kern="0" dirty="0"/>
              <a:t>线性判别函数的几何性质</a:t>
            </a:r>
          </a:p>
        </p:txBody>
      </p:sp>
      <p:sp>
        <p:nvSpPr>
          <p:cNvPr id="17" name="内容占位符 2"/>
          <p:cNvSpPr txBox="1">
            <a:spLocks/>
          </p:cNvSpPr>
          <p:nvPr/>
        </p:nvSpPr>
        <p:spPr>
          <a:xfrm>
            <a:off x="251520" y="1484784"/>
            <a:ext cx="7560840" cy="576064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/>
              <a:t>3.4.1 </a:t>
            </a:r>
            <a:r>
              <a:rPr lang="zh-CN" altLang="en-US" sz="2400" kern="0" dirty="0"/>
              <a:t>模式空间与超平面：向量到超平面距离的计算</a:t>
            </a:r>
            <a:endParaRPr lang="en-US" altLang="zh-CN" sz="2400" kern="0" dirty="0"/>
          </a:p>
        </p:txBody>
      </p:sp>
      <p:sp>
        <p:nvSpPr>
          <p:cNvPr id="2" name="TextBox 1"/>
          <p:cNvSpPr txBox="1"/>
          <p:nvPr/>
        </p:nvSpPr>
        <p:spPr>
          <a:xfrm>
            <a:off x="510621" y="3284984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由于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10622" y="2501447"/>
            <a:ext cx="6066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d(X)&gt;0,</a:t>
            </a:r>
            <a:r>
              <a:rPr lang="zh-CN" altLang="en-US" sz="2000" dirty="0"/>
              <a:t>则</a:t>
            </a:r>
            <a:r>
              <a:rPr lang="en-US" altLang="zh-CN" sz="2000" dirty="0"/>
              <a:t>X</a:t>
            </a:r>
            <a:r>
              <a:rPr lang="zh-CN" altLang="en-US" sz="2000" dirty="0"/>
              <a:t>在超平面正侧；</a:t>
            </a:r>
            <a:r>
              <a:rPr lang="en-US" altLang="zh-CN" sz="2000" dirty="0"/>
              <a:t> d(X)&lt;0,</a:t>
            </a:r>
            <a:r>
              <a:rPr lang="zh-CN" altLang="en-US" sz="2000" dirty="0"/>
              <a:t>则</a:t>
            </a:r>
            <a:r>
              <a:rPr lang="en-US" altLang="zh-CN" sz="2000" dirty="0"/>
              <a:t>X</a:t>
            </a:r>
            <a:r>
              <a:rPr lang="zh-CN" altLang="en-US" sz="2000" dirty="0"/>
              <a:t>在超平面负侧</a:t>
            </a:r>
          </a:p>
        </p:txBody>
      </p:sp>
    </p:spTree>
    <p:extLst>
      <p:ext uri="{BB962C8B-B14F-4D97-AF65-F5344CB8AC3E}">
        <p14:creationId xmlns:p14="http://schemas.microsoft.com/office/powerpoint/2010/main" val="1181442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7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7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7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7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7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7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7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7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816" grpId="0"/>
      <p:bldP spid="247823" grpId="0"/>
      <p:bldP spid="247835" grpId="0"/>
      <p:bldP spid="247836" grpId="0"/>
      <p:bldP spid="247837" grpId="0"/>
      <p:bldP spid="2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2440" y="630932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FE4A060-E7E6-4CE4-812B-AA64927C127D}" type="slidenum">
              <a:rPr lang="en-US" altLang="zh-CN" sz="2800" smtClean="0">
                <a:solidFill>
                  <a:schemeClr val="tx1"/>
                </a:solidFill>
              </a:rPr>
              <a:pPr>
                <a:defRPr/>
              </a:pPr>
              <a:t>49</a:t>
            </a:fld>
            <a:endParaRPr lang="en-US" altLang="zh-CN" sz="2800" dirty="0">
              <a:solidFill>
                <a:schemeClr val="tx1"/>
              </a:solidFill>
            </a:endParaRPr>
          </a:p>
        </p:txBody>
      </p:sp>
      <p:sp>
        <p:nvSpPr>
          <p:cNvPr id="4" name="标题 1"/>
          <p:cNvSpPr txBox="1">
            <a:spLocks noChangeArrowheads="1"/>
          </p:cNvSpPr>
          <p:nvPr/>
        </p:nvSpPr>
        <p:spPr>
          <a:xfrm>
            <a:off x="685800" y="609600"/>
            <a:ext cx="7702550" cy="94615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kern="0" dirty="0"/>
              <a:t>3.4 </a:t>
            </a:r>
            <a:r>
              <a:rPr lang="zh-CN" altLang="en-US" kern="0" dirty="0"/>
              <a:t>线性判别函数的几何性质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251520" y="1484784"/>
            <a:ext cx="7560840" cy="576064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/>
              <a:t>3.4.1 </a:t>
            </a:r>
            <a:r>
              <a:rPr lang="zh-CN" altLang="en-US" sz="2400" kern="0" dirty="0"/>
              <a:t>模式空间与超平面：</a:t>
            </a:r>
            <a:endParaRPr lang="en-US" altLang="zh-CN" sz="2400" kern="0" dirty="0"/>
          </a:p>
        </p:txBody>
      </p:sp>
      <p:sp>
        <p:nvSpPr>
          <p:cNvPr id="6" name="TextBox 5"/>
          <p:cNvSpPr txBox="1"/>
          <p:nvPr/>
        </p:nvSpPr>
        <p:spPr>
          <a:xfrm>
            <a:off x="695739" y="2225092"/>
            <a:ext cx="76926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</a:rPr>
              <a:t>课堂练习</a:t>
            </a:r>
            <a:r>
              <a:rPr lang="zh-CN" altLang="en-US" sz="2000" dirty="0"/>
              <a:t>：已知判别函数为</a:t>
            </a:r>
            <a:r>
              <a:rPr lang="en-US" altLang="zh-CN" sz="2000" i="1" dirty="0"/>
              <a:t>d(X)=-7x</a:t>
            </a:r>
            <a:r>
              <a:rPr lang="en-US" altLang="zh-CN" sz="2000" i="1" baseline="-25000" dirty="0"/>
              <a:t>1</a:t>
            </a:r>
            <a:r>
              <a:rPr lang="en-US" altLang="zh-CN" sz="2000" i="1" dirty="0"/>
              <a:t>+3x</a:t>
            </a:r>
            <a:r>
              <a:rPr lang="en-US" altLang="zh-CN" sz="2000" i="1" baseline="-25000" dirty="0"/>
              <a:t>2</a:t>
            </a:r>
            <a:r>
              <a:rPr lang="en-US" altLang="zh-CN" sz="2000" i="1" dirty="0"/>
              <a:t>+5</a:t>
            </a:r>
            <a:r>
              <a:rPr lang="zh-CN" altLang="en-US" sz="2000" dirty="0"/>
              <a:t>，模式向量</a:t>
            </a:r>
            <a:r>
              <a:rPr lang="en-US" altLang="zh-CN" sz="2000" i="1" dirty="0"/>
              <a:t>X=[9,8]</a:t>
            </a:r>
            <a:r>
              <a:rPr lang="en-US" altLang="zh-CN" sz="2000" i="1" baseline="30000" dirty="0"/>
              <a:t>T</a:t>
            </a:r>
            <a:r>
              <a:rPr lang="zh-CN" altLang="en-US" sz="2000" dirty="0"/>
              <a:t>，试求超平面的表达式，法向量的表达式，点</a:t>
            </a:r>
            <a:r>
              <a:rPr lang="en-US" altLang="zh-CN" sz="2000" dirty="0"/>
              <a:t>X</a:t>
            </a:r>
            <a:r>
              <a:rPr lang="zh-CN" altLang="en-US" sz="2000" dirty="0"/>
              <a:t>到超平面的距离</a:t>
            </a:r>
            <a:endParaRPr lang="zh-CN" alt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3170811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 descr="https://images2018.cnblogs.com/blog/1180120/201807/1180120-20180721011504295-1502572718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37"/>
          <a:stretch/>
        </p:blipFill>
        <p:spPr bwMode="auto">
          <a:xfrm>
            <a:off x="5250484" y="2404367"/>
            <a:ext cx="3862025" cy="2732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/>
          <p:cNvSpPr/>
          <p:nvPr/>
        </p:nvSpPr>
        <p:spPr>
          <a:xfrm>
            <a:off x="5592476" y="1430930"/>
            <a:ext cx="1184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b="1" dirty="0">
                <a:solidFill>
                  <a:srgbClr val="C00000"/>
                </a:solidFill>
                <a:latin typeface="Arial" panose="020B0604020202020204" pitchFamily="34" charset="0"/>
                <a:ea typeface="Helvetica Neue"/>
              </a:rPr>
              <a:t>A: </a:t>
            </a:r>
            <a:r>
              <a:rPr lang="zh-CN" altLang="zh-CN" sz="1800" dirty="0">
                <a:solidFill>
                  <a:srgbClr val="C00000"/>
                </a:solidFill>
                <a:latin typeface="Arial" panose="020B0604020202020204" pitchFamily="34" charset="0"/>
                <a:ea typeface="Helvetica Neue"/>
              </a:rPr>
              <a:t>核心</a:t>
            </a:r>
            <a:r>
              <a:rPr lang="zh-CN" altLang="en-US" sz="1800" dirty="0">
                <a:solidFill>
                  <a:srgbClr val="C00000"/>
                </a:solidFill>
                <a:latin typeface="Arial" panose="020B0604020202020204" pitchFamily="34" charset="0"/>
                <a:ea typeface="Helvetica Neue"/>
              </a:rPr>
              <a:t>点</a:t>
            </a:r>
            <a:endParaRPr lang="zh-CN" altLang="en-US" sz="1800" dirty="0">
              <a:solidFill>
                <a:srgbClr val="C0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085044" y="1424318"/>
            <a:ext cx="1415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b="1" dirty="0">
                <a:solidFill>
                  <a:srgbClr val="C00000"/>
                </a:solidFill>
                <a:latin typeface="Arial" panose="020B0604020202020204" pitchFamily="34" charset="0"/>
                <a:ea typeface="Helvetica Neue"/>
              </a:rPr>
              <a:t>B,C: </a:t>
            </a:r>
            <a:r>
              <a:rPr lang="zh-CN" altLang="en-US" sz="1800" dirty="0">
                <a:solidFill>
                  <a:srgbClr val="C00000"/>
                </a:solidFill>
                <a:latin typeface="Arial" panose="020B0604020202020204" pitchFamily="34" charset="0"/>
                <a:ea typeface="Helvetica Neue"/>
              </a:rPr>
              <a:t>边界点</a:t>
            </a:r>
            <a:endParaRPr lang="zh-CN" altLang="en-US" sz="1800" dirty="0">
              <a:solidFill>
                <a:srgbClr val="C0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592476" y="1878742"/>
            <a:ext cx="1184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b="1" dirty="0">
                <a:solidFill>
                  <a:srgbClr val="C00000"/>
                </a:solidFill>
                <a:latin typeface="Arial" panose="020B0604020202020204" pitchFamily="34" charset="0"/>
                <a:ea typeface="Helvetica Neue"/>
              </a:rPr>
              <a:t>N: </a:t>
            </a:r>
            <a:r>
              <a:rPr lang="zh-CN" altLang="en-US" sz="1800" dirty="0">
                <a:solidFill>
                  <a:srgbClr val="C00000"/>
                </a:solidFill>
                <a:latin typeface="Arial" panose="020B0604020202020204" pitchFamily="34" charset="0"/>
                <a:ea typeface="Helvetica Neue"/>
              </a:rPr>
              <a:t>噪音点</a:t>
            </a:r>
            <a:endParaRPr lang="zh-CN" altLang="en-US" sz="1800" dirty="0">
              <a:solidFill>
                <a:srgbClr val="C000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338864" y="1153992"/>
            <a:ext cx="4692206" cy="34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50" b="1" dirty="0">
                <a:solidFill>
                  <a:srgbClr val="000000"/>
                </a:solidFill>
                <a:latin typeface="Arial" panose="020B0604020202020204" pitchFamily="34" charset="0"/>
                <a:ea typeface="Helvetica Neue"/>
              </a:rPr>
              <a:t>基本概念:(</a:t>
            </a:r>
            <a:r>
              <a:rPr lang="en-US" altLang="zh-CN" sz="1650" b="1" dirty="0">
                <a:solidFill>
                  <a:srgbClr val="000000"/>
                </a:solidFill>
                <a:latin typeface="Arial" panose="020B0604020202020204" pitchFamily="34" charset="0"/>
                <a:ea typeface="Helvetica Neue"/>
              </a:rPr>
              <a:t>DBSCAN</a:t>
            </a:r>
            <a:r>
              <a:rPr lang="zh-CN" altLang="zh-CN" sz="1650" b="1" dirty="0">
                <a:solidFill>
                  <a:srgbClr val="000000"/>
                </a:solidFill>
                <a:latin typeface="Arial" panose="020B0604020202020204" pitchFamily="34" charset="0"/>
                <a:ea typeface="Helvetica Neue"/>
              </a:rPr>
              <a:t>)</a:t>
            </a:r>
            <a:endParaRPr lang="zh-CN" altLang="zh-CN" sz="1650" dirty="0"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2"/>
              <p:cNvSpPr txBox="1">
                <a:spLocks noChangeArrowheads="1"/>
              </p:cNvSpPr>
              <p:nvPr/>
            </p:nvSpPr>
            <p:spPr>
              <a:xfrm>
                <a:off x="165577" y="2248675"/>
                <a:ext cx="4918575" cy="3294459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00050" indent="-400050"/>
                <a:r>
                  <a:rPr lang="zh-CN" altLang="en-US" sz="1800" b="1" dirty="0">
                    <a:solidFill>
                      <a:srgbClr val="FF0000"/>
                    </a:solidFill>
                    <a:latin typeface="宋体" pitchFamily="2" charset="-122"/>
                    <a:ea typeface="宋体" pitchFamily="2" charset="-122"/>
                  </a:rPr>
                  <a:t>核心点</a:t>
                </a:r>
                <a:r>
                  <a:rPr lang="en-US" sz="1800" b="1" dirty="0">
                    <a:latin typeface="宋体" pitchFamily="2" charset="-122"/>
                    <a:ea typeface="宋体" pitchFamily="2" charset="-122"/>
                  </a:rPr>
                  <a:t>(</a:t>
                </a:r>
                <a:r>
                  <a:rPr lang="en-US" sz="1800" b="1" dirty="0">
                    <a:solidFill>
                      <a:srgbClr val="FF0000"/>
                    </a:solidFill>
                    <a:latin typeface="宋体" pitchFamily="2" charset="-122"/>
                    <a:ea typeface="宋体" pitchFamily="2" charset="-122"/>
                  </a:rPr>
                  <a:t>core point)</a:t>
                </a:r>
                <a:r>
                  <a:rPr lang="en-US" sz="1800" b="1" dirty="0">
                    <a:latin typeface="宋体" pitchFamily="2" charset="-122"/>
                    <a:ea typeface="宋体" pitchFamily="2" charset="-122"/>
                  </a:rPr>
                  <a:t> </a:t>
                </a:r>
                <a:r>
                  <a:rPr lang="en-US" sz="1800" dirty="0">
                    <a:latin typeface="宋体" pitchFamily="2" charset="-122"/>
                    <a:ea typeface="宋体" pitchFamily="2" charset="-122"/>
                  </a:rPr>
                  <a:t>:</a:t>
                </a:r>
                <a:r>
                  <a:rPr lang="zh-CN" altLang="en-US" sz="1800" dirty="0">
                    <a:latin typeface="宋体" pitchFamily="2" charset="-122"/>
                    <a:ea typeface="宋体" pitchFamily="2" charset="-122"/>
                  </a:rPr>
                  <a:t>在半径</a:t>
                </a:r>
                <a:r>
                  <a:rPr lang="en-US" sz="1800" dirty="0">
                    <a:latin typeface="宋体" pitchFamily="2" charset="-122"/>
                    <a:ea typeface="宋体" pitchFamily="2" charset="-122"/>
                  </a:rPr>
                  <a:t>Eps</a:t>
                </a:r>
                <a:r>
                  <a:rPr lang="zh-CN" altLang="en-US" sz="1800" dirty="0">
                    <a:latin typeface="宋体" pitchFamily="2" charset="-122"/>
                    <a:ea typeface="宋体" pitchFamily="2" charset="-122"/>
                  </a:rPr>
                  <a:t>内含有大于等于</a:t>
                </a:r>
                <a:r>
                  <a:rPr lang="en-US" sz="1800" dirty="0" err="1">
                    <a:latin typeface="宋体" pitchFamily="2" charset="-122"/>
                    <a:ea typeface="宋体" pitchFamily="2" charset="-122"/>
                  </a:rPr>
                  <a:t>MinPts</a:t>
                </a:r>
                <a:r>
                  <a:rPr lang="zh-CN" altLang="en-US" sz="1800" dirty="0">
                    <a:latin typeface="宋体" pitchFamily="2" charset="-122"/>
                    <a:ea typeface="宋体" pitchFamily="2" charset="-122"/>
                  </a:rPr>
                  <a:t>数目的点，则该点为核心点</a:t>
                </a:r>
                <a:r>
                  <a:rPr lang="en-US" altLang="zh-CN" sz="1800" dirty="0">
                    <a:latin typeface="宋体" pitchFamily="2" charset="-122"/>
                    <a:ea typeface="宋体" pitchFamily="2" charset="-122"/>
                  </a:rPr>
                  <a:t>,</a:t>
                </a:r>
                <a:r>
                  <a:rPr lang="zh-CN" altLang="en-US" sz="1800" dirty="0">
                    <a:latin typeface="宋体" pitchFamily="2" charset="-122"/>
                    <a:ea typeface="宋体" pitchFamily="2" charset="-122"/>
                  </a:rPr>
                  <a:t>也叫核心对象。</a:t>
                </a:r>
              </a:p>
              <a:p>
                <a:pPr marL="400050" indent="-400050"/>
                <a:r>
                  <a:rPr lang="zh-CN" altLang="en-US" sz="1800" b="1" dirty="0">
                    <a:solidFill>
                      <a:srgbClr val="FF0000"/>
                    </a:solidFill>
                    <a:latin typeface="宋体" pitchFamily="2" charset="-122"/>
                    <a:ea typeface="宋体" pitchFamily="2" charset="-122"/>
                  </a:rPr>
                  <a:t>边界点</a:t>
                </a:r>
                <a:r>
                  <a:rPr lang="en-US" sz="1800" b="1" dirty="0">
                    <a:latin typeface="宋体" pitchFamily="2" charset="-122"/>
                    <a:ea typeface="宋体" pitchFamily="2" charset="-122"/>
                  </a:rPr>
                  <a:t>(</a:t>
                </a:r>
                <a:r>
                  <a:rPr lang="en-US" sz="1800" b="1" dirty="0">
                    <a:solidFill>
                      <a:srgbClr val="FF0000"/>
                    </a:solidFill>
                    <a:latin typeface="宋体" pitchFamily="2" charset="-122"/>
                    <a:ea typeface="宋体" pitchFamily="2" charset="-122"/>
                  </a:rPr>
                  <a:t>border point):</a:t>
                </a:r>
                <a:r>
                  <a:rPr lang="zh-CN" altLang="en-US" sz="1800" dirty="0">
                    <a:latin typeface="宋体" pitchFamily="2" charset="-122"/>
                    <a:ea typeface="宋体" pitchFamily="2" charset="-122"/>
                  </a:rPr>
                  <a:t>在半径</a:t>
                </a:r>
                <a:r>
                  <a:rPr lang="en-US" sz="1800" dirty="0">
                    <a:latin typeface="宋体" pitchFamily="2" charset="-122"/>
                    <a:ea typeface="宋体" pitchFamily="2" charset="-122"/>
                  </a:rPr>
                  <a:t>Eps</a:t>
                </a:r>
                <a:r>
                  <a:rPr lang="zh-CN" altLang="en-US" sz="1800" dirty="0">
                    <a:latin typeface="宋体" pitchFamily="2" charset="-122"/>
                    <a:ea typeface="宋体" pitchFamily="2" charset="-122"/>
                  </a:rPr>
                  <a:t>内点的数量小于</a:t>
                </a:r>
                <a:r>
                  <a:rPr lang="en-US" sz="1800" dirty="0" err="1">
                    <a:latin typeface="宋体" pitchFamily="2" charset="-122"/>
                    <a:ea typeface="宋体" pitchFamily="2" charset="-122"/>
                  </a:rPr>
                  <a:t>MinPts</a:t>
                </a:r>
                <a:r>
                  <a:rPr lang="zh-CN" altLang="en-US" sz="1800" dirty="0">
                    <a:latin typeface="宋体" pitchFamily="2" charset="-122"/>
                    <a:ea typeface="宋体" pitchFamily="2" charset="-122"/>
                  </a:rPr>
                  <a:t>，但是在核心点的邻居。</a:t>
                </a:r>
                <a:endParaRPr lang="zh-CN" altLang="en-US" sz="1800" dirty="0">
                  <a:latin typeface="宋体" pitchFamily="2" charset="-122"/>
                </a:endParaRPr>
              </a:p>
              <a:p>
                <a:pPr marL="400050" indent="-400050"/>
                <a:r>
                  <a:rPr lang="zh-CN" altLang="en-US" sz="1800" b="1" dirty="0">
                    <a:solidFill>
                      <a:srgbClr val="FF0000"/>
                    </a:solidFill>
                    <a:latin typeface="宋体" pitchFamily="2" charset="-122"/>
                    <a:ea typeface="宋体" pitchFamily="2" charset="-122"/>
                  </a:rPr>
                  <a:t>噪音点</a:t>
                </a:r>
                <a:r>
                  <a:rPr lang="en-US" sz="1800" b="1" dirty="0">
                    <a:latin typeface="宋体" pitchFamily="2" charset="-122"/>
                    <a:ea typeface="宋体" pitchFamily="2" charset="-122"/>
                  </a:rPr>
                  <a:t>(</a:t>
                </a:r>
                <a:r>
                  <a:rPr lang="en-US" sz="1800" b="1" dirty="0">
                    <a:solidFill>
                      <a:srgbClr val="FF0000"/>
                    </a:solidFill>
                    <a:latin typeface="宋体" pitchFamily="2" charset="-122"/>
                    <a:ea typeface="宋体" pitchFamily="2" charset="-122"/>
                  </a:rPr>
                  <a:t>noise point):</a:t>
                </a:r>
                <a:r>
                  <a:rPr lang="zh-CN" altLang="en-US" sz="1800" dirty="0">
                    <a:latin typeface="宋体" pitchFamily="2" charset="-122"/>
                    <a:ea typeface="宋体" pitchFamily="2" charset="-122"/>
                  </a:rPr>
                  <a:t>任何不是核心点或边界点的点，也叫离群点。</a:t>
                </a:r>
                <a:endParaRPr lang="en-US" altLang="zh-CN" sz="1800" dirty="0">
                  <a:latin typeface="宋体" pitchFamily="2" charset="-122"/>
                  <a:ea typeface="宋体" pitchFamily="2" charset="-122"/>
                </a:endParaRPr>
              </a:p>
              <a:p>
                <a:pPr marL="400050" indent="-400050"/>
                <a:r>
                  <a:rPr lang="en-US" altLang="zh-CN" sz="1800" dirty="0">
                    <a:solidFill>
                      <a:srgbClr val="FF0000"/>
                    </a:solidFill>
                  </a:rPr>
                  <a:t>Eps</a:t>
                </a:r>
                <a:r>
                  <a:rPr lang="zh-CN" altLang="en-US" sz="1800" dirty="0">
                    <a:solidFill>
                      <a:srgbClr val="FF0000"/>
                    </a:solidFill>
                  </a:rPr>
                  <a:t>邻域 （</a:t>
                </a:r>
                <a14:m>
                  <m:oMath xmlns:m="http://schemas.openxmlformats.org/officeDocument/2006/math">
                    <m:r>
                      <a:rPr lang="zh-CN" altLang="en-US" sz="1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altLang="zh-CN" sz="1800" dirty="0">
                    <a:solidFill>
                      <a:srgbClr val="FF0000"/>
                    </a:solidFill>
                  </a:rPr>
                  <a:t>-</a:t>
                </a:r>
                <a:r>
                  <a:rPr lang="zh-CN" altLang="en-US" sz="1800" dirty="0">
                    <a:solidFill>
                      <a:srgbClr val="FF0000"/>
                    </a:solidFill>
                  </a:rPr>
                  <a:t>邻域）：</a:t>
                </a:r>
                <a:r>
                  <a:rPr lang="zh-CN" altLang="en-US" sz="1800" dirty="0">
                    <a:latin typeface="宋体" pitchFamily="2" charset="-122"/>
                    <a:ea typeface="宋体" pitchFamily="2" charset="-122"/>
                  </a:rPr>
                  <a:t>给定对象半径</a:t>
                </a:r>
                <a:r>
                  <a:rPr lang="en-US" altLang="zh-CN" sz="1800" dirty="0">
                    <a:latin typeface="宋体" pitchFamily="2" charset="-122"/>
                    <a:ea typeface="宋体" pitchFamily="2" charset="-122"/>
                  </a:rPr>
                  <a:t>Eps</a:t>
                </a:r>
                <a:r>
                  <a:rPr lang="zh-CN" altLang="en-US" sz="1800" dirty="0">
                    <a:latin typeface="宋体" pitchFamily="2" charset="-122"/>
                    <a:ea typeface="宋体" pitchFamily="2" charset="-122"/>
                  </a:rPr>
                  <a:t>内的邻域称为该对象的</a:t>
                </a:r>
                <a:r>
                  <a:rPr lang="en-US" altLang="zh-CN" sz="1800" dirty="0">
                    <a:latin typeface="宋体" pitchFamily="2" charset="-122"/>
                    <a:ea typeface="宋体" pitchFamily="2" charset="-122"/>
                  </a:rPr>
                  <a:t>Eps</a:t>
                </a:r>
                <a:r>
                  <a:rPr lang="zh-CN" altLang="en-US" sz="1800" dirty="0">
                    <a:latin typeface="宋体" pitchFamily="2" charset="-122"/>
                    <a:ea typeface="宋体" pitchFamily="2" charset="-122"/>
                  </a:rPr>
                  <a:t>邻域，我们用                         表示点</a:t>
                </a:r>
                <a:r>
                  <a:rPr lang="en-US" altLang="zh-CN" sz="1800" i="1" dirty="0">
                    <a:latin typeface="宋体" pitchFamily="2" charset="-122"/>
                    <a:ea typeface="宋体" pitchFamily="2" charset="-122"/>
                  </a:rPr>
                  <a:t>p</a:t>
                </a:r>
                <a:r>
                  <a:rPr lang="zh-CN" altLang="en-US" sz="1800" dirty="0">
                    <a:latin typeface="宋体" pitchFamily="2" charset="-122"/>
                    <a:ea typeface="宋体" pitchFamily="2" charset="-122"/>
                  </a:rPr>
                  <a:t>的</a:t>
                </a:r>
                <a:r>
                  <a:rPr lang="en-US" altLang="zh-CN" sz="1800" dirty="0">
                    <a:latin typeface="宋体" pitchFamily="2" charset="-122"/>
                    <a:ea typeface="宋体" pitchFamily="2" charset="-122"/>
                  </a:rPr>
                  <a:t>Eps-</a:t>
                </a:r>
                <a:r>
                  <a:rPr lang="zh-CN" altLang="en-US" sz="1800" dirty="0">
                    <a:latin typeface="宋体" pitchFamily="2" charset="-122"/>
                    <a:ea typeface="宋体" pitchFamily="2" charset="-122"/>
                  </a:rPr>
                  <a:t>半径内的点的集合，即</a:t>
                </a:r>
                <a:r>
                  <a:rPr lang="en-US" altLang="zh-CN" sz="1800" dirty="0">
                    <a:latin typeface="宋体" pitchFamily="2" charset="-122"/>
                    <a:ea typeface="宋体" pitchFamily="2" charset="-122"/>
                  </a:rPr>
                  <a:t>:</a:t>
                </a:r>
              </a:p>
              <a:p>
                <a:pPr marL="400050" indent="-400050"/>
                <a:endParaRPr lang="en-US" sz="1800" dirty="0">
                  <a:latin typeface="宋体" pitchFamily="2" charset="-122"/>
                  <a:ea typeface="宋体" pitchFamily="2" charset="-122"/>
                </a:endParaRPr>
              </a:p>
              <a:p>
                <a:pPr marL="400050" indent="-400050"/>
                <a:endParaRPr lang="zh-CN" altLang="en-US" sz="1800" dirty="0">
                  <a:latin typeface="宋体" pitchFamily="2" charset="-122"/>
                  <a:ea typeface="宋体" pitchFamily="2" charset="-122"/>
                </a:endParaRPr>
              </a:p>
            </p:txBody>
          </p:sp>
        </mc:Choice>
        <mc:Fallback>
          <p:sp>
            <p:nvSpPr>
              <p:cNvPr id="8" name="Rectang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577" y="2248675"/>
                <a:ext cx="4918575" cy="3294459"/>
              </a:xfrm>
              <a:prstGeom prst="rect">
                <a:avLst/>
              </a:prstGeom>
              <a:blipFill>
                <a:blip r:embed="rId4"/>
                <a:stretch>
                  <a:fillRect l="-743" t="-20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Object 5"/>
          <p:cNvGraphicFramePr>
            <a:graphicFrameLocks noChangeAspect="1"/>
          </p:cNvGraphicFramePr>
          <p:nvPr/>
        </p:nvGraphicFramePr>
        <p:xfrm>
          <a:off x="565570" y="5201165"/>
          <a:ext cx="4684914" cy="3550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4106" name="Equation" r:id="rId5" imgW="3174840" imgH="241200" progId="Equation.DSMT4">
                  <p:embed/>
                </p:oleObj>
              </mc:Choice>
              <mc:Fallback>
                <p:oleObj name="Equation" r:id="rId5" imgW="3174840" imgH="241200" progId="Equation.DSMT4">
                  <p:embed/>
                  <p:pic>
                    <p:nvPicPr>
                      <p:cNvPr id="1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570" y="5201165"/>
                        <a:ext cx="4684914" cy="3550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9101248"/>
              </p:ext>
            </p:extLst>
          </p:nvPr>
        </p:nvGraphicFramePr>
        <p:xfrm>
          <a:off x="4427984" y="4676078"/>
          <a:ext cx="724508" cy="3370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4107" r:id="rId7" imgW="445397" imgH="203782" progId="Equation.3">
                  <p:embed/>
                </p:oleObj>
              </mc:Choice>
              <mc:Fallback>
                <p:oleObj r:id="rId7" imgW="445397" imgH="203782" progId="Equation.3">
                  <p:embed/>
                  <p:pic>
                    <p:nvPicPr>
                      <p:cNvPr id="13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984" y="4676078"/>
                        <a:ext cx="724508" cy="3370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>
            <a:extLst>
              <a:ext uri="{FF2B5EF4-FFF2-40B4-BE49-F238E27FC236}">
                <a16:creationId xmlns:a16="http://schemas.microsoft.com/office/drawing/2014/main" id="{ADD2B45F-319B-4051-923D-35FBD75FA595}"/>
              </a:ext>
            </a:extLst>
          </p:cNvPr>
          <p:cNvSpPr/>
          <p:nvPr/>
        </p:nvSpPr>
        <p:spPr>
          <a:xfrm>
            <a:off x="7085044" y="1878742"/>
            <a:ext cx="1149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b="1" dirty="0" err="1">
                <a:solidFill>
                  <a:srgbClr val="C00000"/>
                </a:solidFill>
              </a:rPr>
              <a:t>MinPts</a:t>
            </a:r>
            <a:r>
              <a:rPr lang="en-US" altLang="zh-CN" sz="1800" b="1" dirty="0">
                <a:solidFill>
                  <a:srgbClr val="C00000"/>
                </a:solidFill>
              </a:rPr>
              <a:t>=3</a:t>
            </a:r>
            <a:endParaRPr lang="zh-CN" altLang="en-US" sz="1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835656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 noChangeArrowheads="1"/>
          </p:cNvSpPr>
          <p:nvPr/>
        </p:nvSpPr>
        <p:spPr>
          <a:xfrm>
            <a:off x="685800" y="609600"/>
            <a:ext cx="7702550" cy="94615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kern="0" dirty="0"/>
              <a:t>3.4 </a:t>
            </a:r>
            <a:r>
              <a:rPr lang="zh-CN" altLang="en-US" kern="0" dirty="0"/>
              <a:t>线性判别函数的几何性质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2440" y="630932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FE4A060-E7E6-4CE4-812B-AA64927C127D}" type="slidenum">
              <a:rPr lang="en-US" altLang="zh-CN" sz="2800" smtClean="0">
                <a:solidFill>
                  <a:schemeClr val="tx1"/>
                </a:solidFill>
              </a:rPr>
              <a:pPr>
                <a:defRPr/>
              </a:pPr>
              <a:t>50</a:t>
            </a:fld>
            <a:endParaRPr lang="en-US" altLang="zh-CN" sz="2800" dirty="0">
              <a:solidFill>
                <a:schemeClr val="tx1"/>
              </a:solidFill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251520" y="1484784"/>
            <a:ext cx="7560840" cy="576064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/>
              <a:t>3.4.1 </a:t>
            </a:r>
            <a:r>
              <a:rPr lang="zh-CN" altLang="en-US" sz="2400" kern="0" dirty="0"/>
              <a:t>模式空间与超平面：</a:t>
            </a:r>
            <a:endParaRPr lang="en-US" altLang="zh-CN" sz="2400" kern="0" dirty="0"/>
          </a:p>
        </p:txBody>
      </p:sp>
      <p:sp>
        <p:nvSpPr>
          <p:cNvPr id="6" name="TextBox 5"/>
          <p:cNvSpPr txBox="1"/>
          <p:nvPr/>
        </p:nvSpPr>
        <p:spPr>
          <a:xfrm>
            <a:off x="695739" y="2225092"/>
            <a:ext cx="76926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</a:rPr>
              <a:t>课堂练习</a:t>
            </a:r>
            <a:r>
              <a:rPr lang="zh-CN" altLang="en-US" sz="2000" dirty="0"/>
              <a:t>：已知判别函数为</a:t>
            </a:r>
            <a:r>
              <a:rPr lang="en-US" altLang="zh-CN" sz="2000" i="1" dirty="0"/>
              <a:t>d(X)=-7x</a:t>
            </a:r>
            <a:r>
              <a:rPr lang="en-US" altLang="zh-CN" sz="2000" i="1" baseline="-25000" dirty="0"/>
              <a:t>1</a:t>
            </a:r>
            <a:r>
              <a:rPr lang="en-US" altLang="zh-CN" sz="2000" i="1" dirty="0"/>
              <a:t>+3x</a:t>
            </a:r>
            <a:r>
              <a:rPr lang="en-US" altLang="zh-CN" sz="2000" i="1" baseline="-25000" dirty="0"/>
              <a:t>2</a:t>
            </a:r>
            <a:r>
              <a:rPr lang="en-US" altLang="zh-CN" sz="2000" i="1" dirty="0"/>
              <a:t>+5</a:t>
            </a:r>
            <a:r>
              <a:rPr lang="zh-CN" altLang="en-US" sz="2000" dirty="0"/>
              <a:t>，模式向量</a:t>
            </a:r>
            <a:r>
              <a:rPr lang="en-US" altLang="zh-CN" sz="2000" i="1" dirty="0"/>
              <a:t>X=[9,8]</a:t>
            </a:r>
            <a:r>
              <a:rPr lang="en-US" altLang="zh-CN" sz="2000" i="1" baseline="30000" dirty="0"/>
              <a:t>T</a:t>
            </a:r>
            <a:r>
              <a:rPr lang="zh-CN" altLang="en-US" sz="2000" dirty="0"/>
              <a:t>，试求超平面的表达式，法向量的表达式，点</a:t>
            </a:r>
            <a:r>
              <a:rPr lang="en-US" altLang="zh-CN" sz="2000" dirty="0"/>
              <a:t>X</a:t>
            </a:r>
            <a:r>
              <a:rPr lang="zh-CN" altLang="en-US" sz="2000" dirty="0"/>
              <a:t>到超平面的距离</a:t>
            </a:r>
            <a:endParaRPr lang="zh-CN" altLang="en-US" sz="20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48137" y="3284984"/>
                <a:ext cx="8044343" cy="14205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解：超平面的表达式：</a:t>
                </a:r>
                <a:r>
                  <a:rPr lang="en-US" altLang="zh-CN" sz="2000" i="1" dirty="0"/>
                  <a:t> d(X)=-7x</a:t>
                </a:r>
                <a:r>
                  <a:rPr lang="en-US" altLang="zh-CN" sz="2000" i="1" baseline="-25000" dirty="0"/>
                  <a:t>1</a:t>
                </a:r>
                <a:r>
                  <a:rPr lang="en-US" altLang="zh-CN" sz="2000" i="1" dirty="0"/>
                  <a:t>+3x</a:t>
                </a:r>
                <a:r>
                  <a:rPr lang="en-US" altLang="zh-CN" sz="2000" i="1" baseline="-25000" dirty="0"/>
                  <a:t>2</a:t>
                </a:r>
                <a:r>
                  <a:rPr lang="en-US" altLang="zh-CN" sz="2000" i="1" dirty="0"/>
                  <a:t>+5=0</a:t>
                </a:r>
                <a:r>
                  <a:rPr lang="zh-CN" altLang="en-US" sz="2000" i="1" dirty="0"/>
                  <a:t>，</a:t>
                </a:r>
                <a:r>
                  <a:rPr lang="zh-CN" altLang="en-US" sz="2000" dirty="0"/>
                  <a:t>是一条直线；</a:t>
                </a:r>
                <a:endParaRPr lang="en-US" altLang="zh-CN" sz="2000" dirty="0"/>
              </a:p>
              <a:p>
                <a:r>
                  <a:rPr lang="zh-CN" altLang="en-US" sz="2000" dirty="0"/>
                  <a:t>        法向量的表达式：</a:t>
                </a:r>
                <a:r>
                  <a:rPr lang="en-US" altLang="zh-CN" sz="2000" dirty="0"/>
                  <a:t>w</a:t>
                </a:r>
                <a:r>
                  <a:rPr lang="en-US" altLang="zh-CN" sz="2000" baseline="-25000" dirty="0"/>
                  <a:t>0</a:t>
                </a:r>
                <a:r>
                  <a:rPr lang="en-US" altLang="zh-CN" sz="2000" dirty="0"/>
                  <a:t>=[-7,3]</a:t>
                </a:r>
                <a:r>
                  <a:rPr lang="zh-CN" altLang="en-US" sz="2000" dirty="0"/>
                  <a:t>，是权向量；</a:t>
                </a:r>
                <a:endParaRPr lang="en-US" altLang="zh-CN" sz="2000" dirty="0"/>
              </a:p>
              <a:p>
                <a:r>
                  <a:rPr lang="zh-CN" altLang="en-US" sz="2000" dirty="0"/>
                  <a:t>        点</a:t>
                </a:r>
                <a:r>
                  <a:rPr lang="en-US" altLang="zh-CN" sz="2000" dirty="0"/>
                  <a:t>X</a:t>
                </a:r>
                <a:r>
                  <a:rPr lang="zh-CN" altLang="en-US" sz="2000" dirty="0"/>
                  <a:t>到超平面的距离：</a:t>
                </a:r>
                <a:r>
                  <a:rPr lang="en-US" altLang="zh-CN" sz="2000" i="1" dirty="0"/>
                  <a:t>r=d(X)/||w</a:t>
                </a:r>
                <a:r>
                  <a:rPr lang="en-US" altLang="zh-CN" sz="2000" i="1" baseline="-25000" dirty="0"/>
                  <a:t>0</a:t>
                </a:r>
                <a:r>
                  <a:rPr lang="en-US" altLang="zh-CN" sz="2000" i="1" dirty="0"/>
                  <a:t>||=(-7*9+3*8+5)/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/>
                              </a:rPr>
                              <m:t>(−7)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000" b="0" i="1" smtClean="0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/>
                              </a:rPr>
                              <m:t>3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altLang="zh-CN" sz="2000" i="1" dirty="0"/>
                  <a:t>=-34/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000" b="0" i="1" smtClean="0">
                            <a:latin typeface="Cambria Math"/>
                          </a:rPr>
                          <m:t>58</m:t>
                        </m:r>
                      </m:e>
                    </m:rad>
                  </m:oMath>
                </a14:m>
                <a:endParaRPr lang="zh-CN" altLang="en-US" sz="2000" i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137" y="3284984"/>
                <a:ext cx="8044343" cy="1420517"/>
              </a:xfrm>
              <a:prstGeom prst="rect">
                <a:avLst/>
              </a:prstGeom>
              <a:blipFill rotWithShape="1">
                <a:blip r:embed="rId2"/>
                <a:stretch>
                  <a:fillRect l="-758" t="-3004" b="-68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421034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2440" y="630932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FE4A060-E7E6-4CE4-812B-AA64927C127D}" type="slidenum">
              <a:rPr lang="en-US" altLang="zh-CN" sz="2800" smtClean="0">
                <a:solidFill>
                  <a:schemeClr val="tx1"/>
                </a:solidFill>
              </a:rPr>
              <a:pPr>
                <a:defRPr/>
              </a:pPr>
              <a:t>51</a:t>
            </a:fld>
            <a:endParaRPr lang="en-US" altLang="zh-CN" sz="2800" dirty="0">
              <a:solidFill>
                <a:schemeClr val="tx1"/>
              </a:solidFill>
            </a:endParaRPr>
          </a:p>
        </p:txBody>
      </p:sp>
      <p:sp>
        <p:nvSpPr>
          <p:cNvPr id="4" name="标题 1"/>
          <p:cNvSpPr txBox="1">
            <a:spLocks noChangeArrowheads="1"/>
          </p:cNvSpPr>
          <p:nvPr/>
        </p:nvSpPr>
        <p:spPr>
          <a:xfrm>
            <a:off x="685800" y="609600"/>
            <a:ext cx="7702550" cy="94615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kern="0" dirty="0"/>
              <a:t>3.4 </a:t>
            </a:r>
            <a:r>
              <a:rPr lang="zh-CN" altLang="en-US" kern="0" dirty="0"/>
              <a:t>线性判别函数的几何性质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251520" y="1484784"/>
            <a:ext cx="5760640" cy="576064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/>
              <a:t>3.4.2 </a:t>
            </a:r>
            <a:r>
              <a:rPr lang="zh-CN" altLang="en-US" sz="2400" kern="0" dirty="0"/>
              <a:t>权空间与权向量解：权空间概念</a:t>
            </a:r>
            <a:endParaRPr lang="en-US" altLang="zh-CN" sz="2400" kern="0" dirty="0"/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396875" y="2108405"/>
            <a:ext cx="874712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</a:rPr>
              <a:t>1.</a:t>
            </a:r>
            <a:r>
              <a:rPr lang="zh-CN" altLang="en-US" sz="2000" dirty="0">
                <a:solidFill>
                  <a:srgbClr val="FF0000"/>
                </a:solidFill>
              </a:rPr>
              <a:t>权</a:t>
            </a:r>
            <a:r>
              <a:rPr lang="zh-CN" altLang="en-US" sz="2000" baseline="0" dirty="0">
                <a:solidFill>
                  <a:srgbClr val="FF0000"/>
                </a:solidFill>
                <a:latin typeface="Times New Roman" pitchFamily="18" charset="0"/>
              </a:rPr>
              <a:t>空间：</a:t>
            </a:r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以线性判别函数的权值为坐标变量的</a:t>
            </a:r>
            <a:r>
              <a:rPr lang="en-US" altLang="zh-CN" sz="2000" i="1" baseline="0" dirty="0">
                <a:solidFill>
                  <a:srgbClr val="000000"/>
                </a:solidFill>
                <a:latin typeface="Times New Roman" pitchFamily="18" charset="0"/>
              </a:rPr>
              <a:t>n+1</a:t>
            </a:r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维欧氏空间称为权空间。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27584" y="2521480"/>
            <a:ext cx="72905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增广权向量</a:t>
            </a:r>
            <a:r>
              <a:rPr lang="en-US" altLang="zh-CN" sz="2000" i="1" dirty="0"/>
              <a:t>w=(w</a:t>
            </a:r>
            <a:r>
              <a:rPr lang="en-US" altLang="zh-CN" sz="2000" i="1" baseline="-25000" dirty="0"/>
              <a:t>1</a:t>
            </a:r>
            <a:r>
              <a:rPr lang="en-US" altLang="zh-CN" sz="2000" i="1" dirty="0"/>
              <a:t>,w</a:t>
            </a:r>
            <a:r>
              <a:rPr lang="en-US" altLang="zh-CN" sz="2000" i="1" baseline="-25000" dirty="0"/>
              <a:t>2</a:t>
            </a:r>
            <a:r>
              <a:rPr lang="en-US" altLang="zh-CN" sz="2000" i="1" dirty="0"/>
              <a:t>,…w</a:t>
            </a:r>
            <a:r>
              <a:rPr lang="en-US" altLang="zh-CN" sz="2000" i="1" baseline="-25000" dirty="0"/>
              <a:t>n</a:t>
            </a:r>
            <a:r>
              <a:rPr lang="en-US" altLang="zh-CN" sz="2000" i="1" dirty="0"/>
              <a:t>,w</a:t>
            </a:r>
            <a:r>
              <a:rPr lang="en-US" altLang="zh-CN" sz="2000" i="1" baseline="-25000" dirty="0"/>
              <a:t>n+1</a:t>
            </a:r>
            <a:r>
              <a:rPr lang="en-US" altLang="zh-CN" sz="2000" i="1" dirty="0"/>
              <a:t>)</a:t>
            </a:r>
            <a:r>
              <a:rPr lang="en-US" altLang="zh-CN" sz="2000" i="1" baseline="30000" dirty="0"/>
              <a:t>T</a:t>
            </a:r>
            <a:r>
              <a:rPr lang="zh-CN" altLang="en-US" sz="2000" dirty="0"/>
              <a:t>对应权空间的一个点，或原点到该点的有向线段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96875" y="3375277"/>
            <a:ext cx="309500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</a:rPr>
              <a:t>2.</a:t>
            </a:r>
            <a:r>
              <a:rPr lang="zh-CN" altLang="en-US" sz="2000" dirty="0">
                <a:solidFill>
                  <a:srgbClr val="FF0000"/>
                </a:solidFill>
              </a:rPr>
              <a:t>规范化增广样本向量</a:t>
            </a:r>
            <a:r>
              <a:rPr lang="zh-CN" altLang="en-US" sz="2000" baseline="0" dirty="0">
                <a:solidFill>
                  <a:srgbClr val="FF0000"/>
                </a:solidFill>
                <a:latin typeface="Times New Roman" pitchFamily="18" charset="0"/>
              </a:rPr>
              <a:t>：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7584" y="3877017"/>
            <a:ext cx="67826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对于两类问题：</a:t>
            </a:r>
            <a:r>
              <a:rPr lang="el-GR" altLang="zh-CN" sz="2000" dirty="0"/>
              <a:t>ω</a:t>
            </a:r>
            <a:r>
              <a:rPr lang="en-US" altLang="zh-CN" sz="2000" baseline="-25000" dirty="0"/>
              <a:t>1</a:t>
            </a:r>
            <a:r>
              <a:rPr lang="en-US" altLang="zh-CN" sz="2000" dirty="0"/>
              <a:t>={x</a:t>
            </a:r>
            <a:r>
              <a:rPr lang="en-US" altLang="zh-CN" sz="2000" baseline="-25000" dirty="0"/>
              <a:t>11</a:t>
            </a:r>
            <a:r>
              <a:rPr lang="en-US" altLang="zh-CN" sz="2000" dirty="0"/>
              <a:t>,x</a:t>
            </a:r>
            <a:r>
              <a:rPr lang="en-US" altLang="zh-CN" sz="2000" baseline="-25000" dirty="0"/>
              <a:t>12</a:t>
            </a:r>
            <a:r>
              <a:rPr lang="en-US" altLang="zh-CN" sz="2000" dirty="0"/>
              <a:t>,…,x</a:t>
            </a:r>
            <a:r>
              <a:rPr lang="en-US" altLang="zh-CN" sz="2000" baseline="-25000" dirty="0"/>
              <a:t>1p</a:t>
            </a:r>
            <a:r>
              <a:rPr lang="en-US" altLang="zh-CN" sz="2000" dirty="0"/>
              <a:t>}</a:t>
            </a:r>
            <a:r>
              <a:rPr lang="zh-CN" altLang="en-US" sz="2000" dirty="0"/>
              <a:t>，</a:t>
            </a:r>
            <a:r>
              <a:rPr lang="el-GR" altLang="zh-CN" sz="2000" dirty="0"/>
              <a:t> ω</a:t>
            </a:r>
            <a:r>
              <a:rPr lang="en-US" altLang="zh-CN" sz="2000" baseline="-25000" dirty="0"/>
              <a:t>2</a:t>
            </a:r>
            <a:r>
              <a:rPr lang="en-US" altLang="zh-CN" sz="2000" dirty="0"/>
              <a:t>={x</a:t>
            </a:r>
            <a:r>
              <a:rPr lang="en-US" altLang="zh-CN" sz="2000" baseline="-25000" dirty="0"/>
              <a:t>21</a:t>
            </a:r>
            <a:r>
              <a:rPr lang="en-US" altLang="zh-CN" sz="2000" dirty="0"/>
              <a:t>,x</a:t>
            </a:r>
            <a:r>
              <a:rPr lang="en-US" altLang="zh-CN" sz="2000" baseline="-25000" dirty="0"/>
              <a:t>22</a:t>
            </a:r>
            <a:r>
              <a:rPr lang="en-US" altLang="zh-CN" sz="2000" dirty="0"/>
              <a:t>,…,x</a:t>
            </a:r>
            <a:r>
              <a:rPr lang="en-US" altLang="zh-CN" sz="2000" baseline="-25000" dirty="0"/>
              <a:t>2q</a:t>
            </a:r>
            <a:r>
              <a:rPr lang="en-US" altLang="zh-CN" sz="2000" dirty="0"/>
              <a:t>}</a:t>
            </a:r>
            <a:r>
              <a:rPr lang="zh-CN" altLang="en-US" sz="2000" dirty="0"/>
              <a:t>，令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979712" y="4365104"/>
                <a:ext cx="3349315" cy="663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/>
                        </a:rPr>
                        <m:t>𝑋</m:t>
                      </m:r>
                      <m:r>
                        <a:rPr lang="en-US" altLang="zh-CN" sz="20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/>
                                    </a:rPr>
                                    <m:t>1</m:t>
                                  </m:r>
                                  <m:r>
                                    <a:rPr lang="en-US" altLang="zh-CN" sz="2000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,       </m:t>
                              </m:r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=1,2,…,</m:t>
                              </m:r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altLang="zh-CN" sz="2000" b="0" i="1" smtClean="0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/>
                                    </a:rPr>
                                    <m:t>2</m:t>
                                  </m:r>
                                  <m:r>
                                    <a:rPr lang="en-US" altLang="zh-CN" sz="2000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,   </m:t>
                              </m:r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=1,2,…,</m:t>
                              </m:r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𝑞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4365104"/>
                <a:ext cx="3349315" cy="66351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837245" y="5028619"/>
            <a:ext cx="37048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则</a:t>
            </a:r>
            <a:r>
              <a:rPr lang="en-US" altLang="zh-CN" sz="2000" dirty="0"/>
              <a:t>X</a:t>
            </a:r>
            <a:r>
              <a:rPr lang="zh-CN" altLang="en-US" sz="2000" dirty="0"/>
              <a:t>称为</a:t>
            </a:r>
            <a:r>
              <a:rPr lang="zh-CN" altLang="en-US" sz="2000" dirty="0">
                <a:solidFill>
                  <a:srgbClr val="000000"/>
                </a:solidFill>
              </a:rPr>
              <a:t>规范化增广样本向量。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0898524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2440" y="630932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FE4A060-E7E6-4CE4-812B-AA64927C127D}" type="slidenum">
              <a:rPr lang="en-US" altLang="zh-CN" sz="2800" smtClean="0">
                <a:solidFill>
                  <a:schemeClr val="tx1"/>
                </a:solidFill>
              </a:rPr>
              <a:pPr>
                <a:defRPr/>
              </a:pPr>
              <a:t>52</a:t>
            </a:fld>
            <a:endParaRPr lang="en-US" altLang="zh-CN" sz="2800" dirty="0">
              <a:solidFill>
                <a:schemeClr val="tx1"/>
              </a:solidFill>
            </a:endParaRPr>
          </a:p>
        </p:txBody>
      </p:sp>
      <p:sp>
        <p:nvSpPr>
          <p:cNvPr id="4" name="标题 1"/>
          <p:cNvSpPr txBox="1">
            <a:spLocks noChangeArrowheads="1"/>
          </p:cNvSpPr>
          <p:nvPr/>
        </p:nvSpPr>
        <p:spPr>
          <a:xfrm>
            <a:off x="685800" y="609600"/>
            <a:ext cx="7702550" cy="94615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kern="0" dirty="0"/>
              <a:t>3.4 </a:t>
            </a:r>
            <a:r>
              <a:rPr lang="zh-CN" altLang="en-US" kern="0" dirty="0"/>
              <a:t>线性判别函数的几何性质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251520" y="1484784"/>
            <a:ext cx="5400600" cy="576064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/>
              <a:t>3.4.2 </a:t>
            </a:r>
            <a:r>
              <a:rPr lang="zh-CN" altLang="en-US" sz="2400" kern="0" dirty="0"/>
              <a:t>权空间与权向量解：权向量解</a:t>
            </a:r>
            <a:endParaRPr lang="en-US" altLang="zh-CN" sz="2400" kern="0" dirty="0"/>
          </a:p>
        </p:txBody>
      </p:sp>
      <p:sp>
        <p:nvSpPr>
          <p:cNvPr id="6" name="TextBox 5"/>
          <p:cNvSpPr txBox="1"/>
          <p:nvPr/>
        </p:nvSpPr>
        <p:spPr>
          <a:xfrm>
            <a:off x="527383" y="2089042"/>
            <a:ext cx="81355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样本规范化后的判别函数：</a:t>
            </a:r>
            <a:endParaRPr lang="en-US" altLang="zh-CN" sz="2000" dirty="0"/>
          </a:p>
          <a:p>
            <a:r>
              <a:rPr lang="en-US" altLang="zh-CN" sz="2000" dirty="0"/>
              <a:t>        </a:t>
            </a:r>
            <a:r>
              <a:rPr lang="zh-CN" altLang="en-US" sz="2000" dirty="0"/>
              <a:t>样本规范化后，对所有</a:t>
            </a:r>
            <a:r>
              <a:rPr lang="en-US" altLang="zh-CN" sz="2000" dirty="0" err="1"/>
              <a:t>p+q</a:t>
            </a:r>
            <a:r>
              <a:rPr lang="zh-CN" altLang="en-US" sz="2000" dirty="0"/>
              <a:t>个样本，其判别函数统一为</a:t>
            </a:r>
            <a:r>
              <a:rPr lang="en-US" altLang="zh-CN" sz="2000" i="1" dirty="0"/>
              <a:t>d(X)=W</a:t>
            </a:r>
            <a:r>
              <a:rPr lang="en-US" altLang="zh-CN" sz="2000" i="1" baseline="30000" dirty="0"/>
              <a:t>T</a:t>
            </a:r>
            <a:r>
              <a:rPr lang="en-US" altLang="zh-CN" sz="2000" i="1" dirty="0"/>
              <a:t>X&gt;0</a:t>
            </a:r>
            <a:endParaRPr lang="zh-CN" altLang="en-US" sz="2000" i="1" dirty="0"/>
          </a:p>
        </p:txBody>
      </p:sp>
      <p:sp>
        <p:nvSpPr>
          <p:cNvPr id="7" name="TextBox 6"/>
          <p:cNvSpPr txBox="1"/>
          <p:nvPr/>
        </p:nvSpPr>
        <p:spPr>
          <a:xfrm>
            <a:off x="527383" y="3212976"/>
            <a:ext cx="77048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权向量的解区：</a:t>
            </a:r>
            <a:endParaRPr lang="en-US" altLang="zh-CN" sz="2000" dirty="0"/>
          </a:p>
          <a:p>
            <a:r>
              <a:rPr lang="en-US" altLang="zh-CN" sz="2000" dirty="0"/>
              <a:t>        </a:t>
            </a:r>
            <a:r>
              <a:rPr lang="zh-CN" altLang="en-US" sz="2000" dirty="0"/>
              <a:t>要将上述两类分开，则对</a:t>
            </a:r>
            <a:r>
              <a:rPr lang="en-US" altLang="zh-CN" sz="2000" dirty="0" err="1"/>
              <a:t>p+q</a:t>
            </a:r>
            <a:r>
              <a:rPr lang="zh-CN" altLang="en-US" sz="2000" dirty="0"/>
              <a:t>个样本，其判别函数都大于</a:t>
            </a:r>
            <a:r>
              <a:rPr lang="en-US" altLang="zh-CN" sz="2000" dirty="0"/>
              <a:t>0</a:t>
            </a:r>
            <a:r>
              <a:rPr lang="zh-CN" altLang="en-US" sz="2000" dirty="0"/>
              <a:t>：即</a:t>
            </a:r>
            <a:r>
              <a:rPr lang="en-US" altLang="zh-CN" sz="2000" dirty="0" err="1"/>
              <a:t>p+q</a:t>
            </a:r>
            <a:r>
              <a:rPr lang="zh-CN" altLang="en-US" sz="2000" dirty="0"/>
              <a:t>个不等式成立，这些不等式围成的区域就是</a:t>
            </a:r>
            <a:r>
              <a:rPr lang="en-US" altLang="zh-CN" sz="2000" dirty="0"/>
              <a:t>W</a:t>
            </a:r>
            <a:r>
              <a:rPr lang="zh-CN" altLang="en-US" sz="2000" dirty="0"/>
              <a:t>的解区。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27383" y="4648053"/>
            <a:ext cx="77048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权向量的解：</a:t>
            </a:r>
            <a:endParaRPr lang="en-US" altLang="zh-CN" sz="2000" dirty="0"/>
          </a:p>
          <a:p>
            <a:r>
              <a:rPr lang="en-US" altLang="zh-CN" sz="2000" dirty="0"/>
              <a:t>        </a:t>
            </a:r>
            <a:r>
              <a:rPr lang="zh-CN" altLang="en-US" sz="2000" dirty="0"/>
              <a:t>权向量解区中的任意一点都是权向量的解。</a:t>
            </a:r>
          </a:p>
        </p:txBody>
      </p:sp>
    </p:spTree>
    <p:extLst>
      <p:ext uri="{BB962C8B-B14F-4D97-AF65-F5344CB8AC3E}">
        <p14:creationId xmlns:p14="http://schemas.microsoft.com/office/powerpoint/2010/main" val="297342256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 noChangeArrowheads="1"/>
          </p:cNvSpPr>
          <p:nvPr/>
        </p:nvSpPr>
        <p:spPr>
          <a:xfrm>
            <a:off x="685800" y="609600"/>
            <a:ext cx="7702550" cy="94615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kern="0" dirty="0"/>
              <a:t>3.4 </a:t>
            </a:r>
            <a:r>
              <a:rPr lang="zh-CN" altLang="en-US" kern="0" dirty="0"/>
              <a:t>线性判别函数的几何性质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251520" y="1484784"/>
            <a:ext cx="5400600" cy="576064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/>
              <a:t>3.4.2 </a:t>
            </a:r>
            <a:r>
              <a:rPr lang="zh-CN" altLang="en-US" sz="2400" kern="0" dirty="0"/>
              <a:t>权空间与权向量解：例子</a:t>
            </a:r>
            <a:endParaRPr lang="en-US" altLang="zh-CN" sz="2400" kern="0" dirty="0"/>
          </a:p>
        </p:txBody>
      </p:sp>
      <p:sp>
        <p:nvSpPr>
          <p:cNvPr id="5" name="TextBox 4"/>
          <p:cNvSpPr txBox="1"/>
          <p:nvPr/>
        </p:nvSpPr>
        <p:spPr>
          <a:xfrm>
            <a:off x="685800" y="2348880"/>
            <a:ext cx="644439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条件：设有二类增广样本：</a:t>
            </a:r>
            <a:r>
              <a:rPr lang="en-US" altLang="zh-CN" sz="2000" i="1" dirty="0"/>
              <a:t>ω</a:t>
            </a:r>
            <a:r>
              <a:rPr lang="en-US" altLang="zh-CN" sz="2000" i="1" baseline="-25000" dirty="0"/>
              <a:t>1</a:t>
            </a:r>
            <a:r>
              <a:rPr lang="en-US" altLang="zh-CN" sz="2000" i="1" dirty="0"/>
              <a:t>={[1,1,1]}, ω</a:t>
            </a:r>
            <a:r>
              <a:rPr lang="en-US" altLang="zh-CN" sz="2000" i="1" baseline="-25000" dirty="0"/>
              <a:t>2</a:t>
            </a:r>
            <a:r>
              <a:rPr lang="en-US" altLang="zh-CN" sz="2000" i="1" dirty="0"/>
              <a:t>={[1,-1,1]}</a:t>
            </a:r>
            <a:r>
              <a:rPr lang="zh-CN" altLang="en-US" sz="2000" dirty="0"/>
              <a:t>，</a:t>
            </a:r>
            <a:endParaRPr lang="en-US" altLang="zh-CN" sz="2000" dirty="0"/>
          </a:p>
          <a:p>
            <a:r>
              <a:rPr lang="zh-CN" altLang="en-US" sz="2000" dirty="0"/>
              <a:t>线性判别函数形式为</a:t>
            </a:r>
            <a:r>
              <a:rPr lang="en-US" altLang="zh-CN" sz="2000" i="1" dirty="0"/>
              <a:t>d(X)=w</a:t>
            </a:r>
            <a:r>
              <a:rPr lang="en-US" altLang="zh-CN" sz="2000" i="1" baseline="-25000" dirty="0"/>
              <a:t>1</a:t>
            </a:r>
            <a:r>
              <a:rPr lang="en-US" altLang="zh-CN" sz="2000" i="1" dirty="0"/>
              <a:t>x</a:t>
            </a:r>
            <a:r>
              <a:rPr lang="en-US" altLang="zh-CN" sz="2000" i="1" baseline="-25000" dirty="0"/>
              <a:t>1</a:t>
            </a:r>
            <a:r>
              <a:rPr lang="en-US" altLang="zh-CN" sz="2000" i="1" dirty="0"/>
              <a:t>+w</a:t>
            </a:r>
            <a:r>
              <a:rPr lang="en-US" altLang="zh-CN" sz="2000" i="1" baseline="-25000" dirty="0"/>
              <a:t>2</a:t>
            </a:r>
            <a:r>
              <a:rPr lang="en-US" altLang="zh-CN" sz="2000" i="1" dirty="0"/>
              <a:t>x</a:t>
            </a:r>
            <a:r>
              <a:rPr lang="en-US" altLang="zh-CN" sz="2000" i="1" baseline="-25000" dirty="0"/>
              <a:t>2</a:t>
            </a:r>
            <a:r>
              <a:rPr lang="en-US" altLang="zh-CN" sz="2000" i="1" dirty="0"/>
              <a:t>+w</a:t>
            </a:r>
            <a:r>
              <a:rPr lang="en-US" altLang="zh-CN" sz="2000" i="1" baseline="-25000" dirty="0"/>
              <a:t>3</a:t>
            </a:r>
            <a:r>
              <a:rPr lang="zh-CN" altLang="en-US" sz="2000" dirty="0"/>
              <a:t>，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问题：请写出规范化增广样本向量，</a:t>
            </a:r>
            <a:endParaRPr lang="en-US" altLang="zh-CN" sz="2000" dirty="0"/>
          </a:p>
          <a:p>
            <a:r>
              <a:rPr lang="zh-CN" altLang="en-US" sz="2000" dirty="0"/>
              <a:t>请写出构成解区的不等式，</a:t>
            </a:r>
            <a:endParaRPr lang="en-US" altLang="zh-CN" sz="2000" dirty="0"/>
          </a:p>
          <a:p>
            <a:r>
              <a:rPr lang="zh-CN" altLang="en-US" sz="2000" dirty="0"/>
              <a:t>请根据解区，选择一个可以区分两类的权向量解。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2440" y="630932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FE4A060-E7E6-4CE4-812B-AA64927C127D}" type="slidenum">
              <a:rPr lang="en-US" altLang="zh-CN" sz="2800" smtClean="0">
                <a:solidFill>
                  <a:schemeClr val="tx1"/>
                </a:solidFill>
              </a:rPr>
              <a:pPr>
                <a:defRPr/>
              </a:pPr>
              <a:t>53</a:t>
            </a:fld>
            <a:endParaRPr lang="en-US" altLang="zh-CN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122894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 noChangeArrowheads="1"/>
          </p:cNvSpPr>
          <p:nvPr/>
        </p:nvSpPr>
        <p:spPr>
          <a:xfrm>
            <a:off x="685800" y="609600"/>
            <a:ext cx="7702550" cy="94615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kern="0" dirty="0"/>
              <a:t>3.4 </a:t>
            </a:r>
            <a:r>
              <a:rPr lang="zh-CN" altLang="en-US" kern="0" dirty="0"/>
              <a:t>线性判别函数的几何性质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251520" y="1484784"/>
            <a:ext cx="5400600" cy="576064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/>
              <a:t>3.4.2 </a:t>
            </a:r>
            <a:r>
              <a:rPr lang="zh-CN" altLang="en-US" sz="2400" kern="0" dirty="0"/>
              <a:t>权空间与权向量解：例子</a:t>
            </a:r>
            <a:endParaRPr lang="en-US" altLang="zh-CN" sz="2400" kern="0" dirty="0"/>
          </a:p>
        </p:txBody>
      </p:sp>
      <p:sp>
        <p:nvSpPr>
          <p:cNvPr id="5" name="TextBox 4"/>
          <p:cNvSpPr txBox="1"/>
          <p:nvPr/>
        </p:nvSpPr>
        <p:spPr>
          <a:xfrm>
            <a:off x="670485" y="2060848"/>
            <a:ext cx="738856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条件：设有二类增广样本：</a:t>
            </a:r>
            <a:r>
              <a:rPr lang="en-US" altLang="zh-CN" sz="2000" i="1" dirty="0"/>
              <a:t>ω</a:t>
            </a:r>
            <a:r>
              <a:rPr lang="en-US" altLang="zh-CN" sz="2000" i="1" baseline="-25000" dirty="0"/>
              <a:t>1</a:t>
            </a:r>
            <a:r>
              <a:rPr lang="en-US" altLang="zh-CN" sz="2000" i="1" dirty="0"/>
              <a:t>={X</a:t>
            </a:r>
            <a:r>
              <a:rPr lang="en-US" altLang="zh-CN" sz="2000" i="1" baseline="-25000" dirty="0"/>
              <a:t>1</a:t>
            </a:r>
            <a:r>
              <a:rPr lang="en-US" altLang="zh-CN" sz="2000" i="1" dirty="0"/>
              <a:t>=[1,1,1]}, ω</a:t>
            </a:r>
            <a:r>
              <a:rPr lang="en-US" altLang="zh-CN" sz="2000" i="1" baseline="-25000" dirty="0"/>
              <a:t>2</a:t>
            </a:r>
            <a:r>
              <a:rPr lang="en-US" altLang="zh-CN" sz="2000" i="1" dirty="0"/>
              <a:t>={X</a:t>
            </a:r>
            <a:r>
              <a:rPr lang="en-US" altLang="zh-CN" sz="2000" i="1" baseline="-25000" dirty="0"/>
              <a:t>2</a:t>
            </a:r>
            <a:r>
              <a:rPr lang="en-US" altLang="zh-CN" sz="2000" i="1" dirty="0"/>
              <a:t>=[1,-1,1]}</a:t>
            </a:r>
            <a:r>
              <a:rPr lang="zh-CN" altLang="en-US" sz="2000" dirty="0"/>
              <a:t>，</a:t>
            </a:r>
            <a:endParaRPr lang="en-US" altLang="zh-CN" sz="2000" dirty="0"/>
          </a:p>
          <a:p>
            <a:r>
              <a:rPr lang="zh-CN" altLang="en-US" sz="2000" dirty="0"/>
              <a:t>线性判别函数形式为</a:t>
            </a:r>
            <a:r>
              <a:rPr lang="en-US" altLang="zh-CN" sz="2000" i="1" dirty="0"/>
              <a:t>d(X)=w</a:t>
            </a:r>
            <a:r>
              <a:rPr lang="en-US" altLang="zh-CN" sz="2000" i="1" baseline="-25000" dirty="0"/>
              <a:t>1</a:t>
            </a:r>
            <a:r>
              <a:rPr lang="en-US" altLang="zh-CN" sz="2000" i="1" dirty="0"/>
              <a:t>x</a:t>
            </a:r>
            <a:r>
              <a:rPr lang="en-US" altLang="zh-CN" sz="2000" i="1" baseline="-25000" dirty="0"/>
              <a:t>1</a:t>
            </a:r>
            <a:r>
              <a:rPr lang="en-US" altLang="zh-CN" sz="2000" i="1" dirty="0"/>
              <a:t>+w</a:t>
            </a:r>
            <a:r>
              <a:rPr lang="en-US" altLang="zh-CN" sz="2000" i="1" baseline="-25000" dirty="0"/>
              <a:t>2</a:t>
            </a:r>
            <a:r>
              <a:rPr lang="en-US" altLang="zh-CN" sz="2000" i="1" dirty="0"/>
              <a:t>x</a:t>
            </a:r>
            <a:r>
              <a:rPr lang="en-US" altLang="zh-CN" sz="2000" i="1" baseline="-25000" dirty="0"/>
              <a:t>2</a:t>
            </a:r>
            <a:r>
              <a:rPr lang="en-US" altLang="zh-CN" sz="2000" i="1" dirty="0"/>
              <a:t>+w</a:t>
            </a:r>
            <a:r>
              <a:rPr lang="en-US" altLang="zh-CN" sz="2000" i="1" baseline="-25000" dirty="0"/>
              <a:t>3</a:t>
            </a:r>
            <a:r>
              <a:rPr lang="zh-CN" altLang="en-US" sz="2000" dirty="0"/>
              <a:t>，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问题：请写出规范化增广样本向量，</a:t>
            </a:r>
            <a:endParaRPr lang="en-US" altLang="zh-CN" sz="2000" dirty="0"/>
          </a:p>
          <a:p>
            <a:r>
              <a:rPr lang="zh-CN" altLang="en-US" sz="2000" dirty="0"/>
              <a:t>请写出构成解区的不等式，</a:t>
            </a:r>
            <a:endParaRPr lang="en-US" altLang="zh-CN" sz="2000" dirty="0"/>
          </a:p>
          <a:p>
            <a:r>
              <a:rPr lang="zh-CN" altLang="en-US" sz="2000" dirty="0"/>
              <a:t>请根据解区，选择一个可以区分两类的权向量解。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70484" y="4149080"/>
            <a:ext cx="608051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</a:rPr>
              <a:t>解答：</a:t>
            </a:r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zh-CN" altLang="en-US" sz="2000" dirty="0"/>
              <a:t>规范化增广样本向量：</a:t>
            </a:r>
            <a:r>
              <a:rPr lang="en-US" altLang="zh-CN" sz="2000" i="1" dirty="0"/>
              <a:t>ω</a:t>
            </a:r>
            <a:r>
              <a:rPr lang="en-US" altLang="zh-CN" sz="2000" i="1" baseline="-25000" dirty="0"/>
              <a:t>1</a:t>
            </a:r>
            <a:r>
              <a:rPr lang="en-US" altLang="zh-CN" sz="2000" i="1" dirty="0"/>
              <a:t>={[1,1,1]}, ω</a:t>
            </a:r>
            <a:r>
              <a:rPr lang="en-US" altLang="zh-CN" sz="2000" i="1" baseline="-25000" dirty="0"/>
              <a:t>2</a:t>
            </a:r>
            <a:r>
              <a:rPr lang="en-US" altLang="zh-CN" sz="2000" i="1" dirty="0"/>
              <a:t>={[-1, 1,-1]}</a:t>
            </a:r>
            <a:r>
              <a:rPr lang="zh-CN" altLang="en-US" sz="2000" dirty="0"/>
              <a:t>，</a:t>
            </a:r>
            <a:endParaRPr lang="en-US" altLang="zh-CN" sz="2000" dirty="0"/>
          </a:p>
          <a:p>
            <a:r>
              <a:rPr lang="zh-CN" altLang="en-US" sz="2000" dirty="0"/>
              <a:t>构成解区的不等式：</a:t>
            </a:r>
            <a:r>
              <a:rPr lang="en-US" altLang="zh-CN" sz="2000" i="1" dirty="0"/>
              <a:t>w</a:t>
            </a:r>
            <a:r>
              <a:rPr lang="en-US" altLang="zh-CN" sz="2000" i="1" baseline="-25000" dirty="0"/>
              <a:t>1</a:t>
            </a:r>
            <a:r>
              <a:rPr lang="en-US" altLang="zh-CN" sz="2000" i="1" dirty="0"/>
              <a:t>+w</a:t>
            </a:r>
            <a:r>
              <a:rPr lang="en-US" altLang="zh-CN" sz="2000" i="1" baseline="-25000" dirty="0"/>
              <a:t>2</a:t>
            </a:r>
            <a:r>
              <a:rPr lang="en-US" altLang="zh-CN" sz="2000" i="1" dirty="0"/>
              <a:t>+w</a:t>
            </a:r>
            <a:r>
              <a:rPr lang="en-US" altLang="zh-CN" sz="2000" i="1" baseline="-25000" dirty="0"/>
              <a:t>3</a:t>
            </a:r>
            <a:r>
              <a:rPr lang="en-US" altLang="zh-CN" sz="2000" dirty="0"/>
              <a:t>&gt;0</a:t>
            </a:r>
            <a:r>
              <a:rPr lang="zh-CN" altLang="en-US" sz="2000" dirty="0"/>
              <a:t>和</a:t>
            </a:r>
            <a:r>
              <a:rPr lang="en-US" altLang="zh-CN" sz="2000" dirty="0"/>
              <a:t>-</a:t>
            </a:r>
            <a:r>
              <a:rPr lang="en-US" altLang="zh-CN" sz="2000" i="1" dirty="0"/>
              <a:t>w</a:t>
            </a:r>
            <a:r>
              <a:rPr lang="en-US" altLang="zh-CN" sz="2000" i="1" baseline="-25000" dirty="0"/>
              <a:t>1</a:t>
            </a:r>
            <a:r>
              <a:rPr lang="en-US" altLang="zh-CN" sz="2000" i="1" dirty="0"/>
              <a:t>+w</a:t>
            </a:r>
            <a:r>
              <a:rPr lang="en-US" altLang="zh-CN" sz="2000" i="1" baseline="-25000" dirty="0"/>
              <a:t>2</a:t>
            </a:r>
            <a:r>
              <a:rPr lang="en-US" altLang="zh-CN" sz="2000" i="1" dirty="0"/>
              <a:t>-w</a:t>
            </a:r>
            <a:r>
              <a:rPr lang="en-US" altLang="zh-CN" sz="2000" i="1" baseline="-25000" dirty="0"/>
              <a:t>3</a:t>
            </a:r>
            <a:r>
              <a:rPr lang="en-US" altLang="zh-CN" sz="2000" dirty="0"/>
              <a:t>&gt;0</a:t>
            </a:r>
          </a:p>
          <a:p>
            <a:r>
              <a:rPr lang="zh-CN" altLang="en-US" sz="2000" dirty="0"/>
              <a:t>权向量解（不唯一）：</a:t>
            </a:r>
            <a:r>
              <a:rPr lang="en-US" altLang="zh-CN" sz="2000" i="1" dirty="0"/>
              <a:t>w</a:t>
            </a:r>
            <a:r>
              <a:rPr lang="en-US" altLang="zh-CN" sz="2000" i="1" baseline="-25000" dirty="0"/>
              <a:t>1</a:t>
            </a:r>
            <a:r>
              <a:rPr lang="en-US" altLang="zh-CN" sz="2000" i="1" dirty="0"/>
              <a:t>=2</a:t>
            </a:r>
            <a:r>
              <a:rPr lang="zh-CN" altLang="en-US" sz="2000" i="1" dirty="0"/>
              <a:t>，</a:t>
            </a:r>
            <a:r>
              <a:rPr lang="en-US" altLang="zh-CN" sz="2000" i="1" dirty="0"/>
              <a:t>w</a:t>
            </a:r>
            <a:r>
              <a:rPr lang="en-US" altLang="zh-CN" sz="2000" i="1" baseline="-25000" dirty="0"/>
              <a:t>2</a:t>
            </a:r>
            <a:r>
              <a:rPr lang="en-US" altLang="zh-CN" sz="2000" i="1" dirty="0"/>
              <a:t>=5</a:t>
            </a:r>
            <a:r>
              <a:rPr lang="zh-CN" altLang="en-US" sz="2000" i="1" dirty="0"/>
              <a:t>，</a:t>
            </a:r>
            <a:r>
              <a:rPr lang="en-US" altLang="zh-CN" sz="2000" i="1" dirty="0"/>
              <a:t>w</a:t>
            </a:r>
            <a:r>
              <a:rPr lang="en-US" altLang="zh-CN" sz="2000" i="1" baseline="-25000" dirty="0"/>
              <a:t>3</a:t>
            </a:r>
            <a:r>
              <a:rPr lang="en-US" altLang="zh-CN" sz="2000" dirty="0"/>
              <a:t>=1</a:t>
            </a:r>
          </a:p>
          <a:p>
            <a:r>
              <a:rPr lang="zh-CN" altLang="en-US" sz="2000" dirty="0"/>
              <a:t>对应的判别函数：</a:t>
            </a:r>
            <a:r>
              <a:rPr lang="en-US" altLang="zh-CN" sz="2000" i="1" dirty="0"/>
              <a:t>d(X)=2x</a:t>
            </a:r>
            <a:r>
              <a:rPr lang="en-US" altLang="zh-CN" sz="2000" i="1" baseline="-25000" dirty="0"/>
              <a:t>1</a:t>
            </a:r>
            <a:r>
              <a:rPr lang="en-US" altLang="zh-CN" sz="2000" i="1" dirty="0"/>
              <a:t>+5x</a:t>
            </a:r>
            <a:r>
              <a:rPr lang="en-US" altLang="zh-CN" sz="2000" i="1" baseline="-25000" dirty="0"/>
              <a:t>2</a:t>
            </a:r>
            <a:r>
              <a:rPr lang="en-US" altLang="zh-CN" sz="2000" i="1" dirty="0"/>
              <a:t>+1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r>
              <a:rPr lang="en-US" altLang="zh-CN" sz="2000" i="1" dirty="0"/>
              <a:t>d(X</a:t>
            </a:r>
            <a:r>
              <a:rPr lang="en-US" altLang="zh-CN" sz="2000" i="1" baseline="-25000" dirty="0"/>
              <a:t>1</a:t>
            </a:r>
            <a:r>
              <a:rPr lang="en-US" altLang="zh-CN" sz="2000" i="1" dirty="0"/>
              <a:t>)=8</a:t>
            </a:r>
            <a:r>
              <a:rPr lang="zh-CN" altLang="en-US" sz="2000" dirty="0"/>
              <a:t>，</a:t>
            </a:r>
            <a:r>
              <a:rPr lang="en-US" altLang="zh-CN" sz="2000" i="1" dirty="0"/>
              <a:t>d(X</a:t>
            </a:r>
            <a:r>
              <a:rPr lang="en-US" altLang="zh-CN" sz="2000" i="1" baseline="-25000" dirty="0"/>
              <a:t>2</a:t>
            </a:r>
            <a:r>
              <a:rPr lang="en-US" altLang="zh-CN" sz="2000" i="1" dirty="0"/>
              <a:t>)=-2</a:t>
            </a:r>
            <a:r>
              <a:rPr lang="zh-CN" altLang="en-US" sz="2000" dirty="0"/>
              <a:t>。</a:t>
            </a:r>
            <a:endParaRPr lang="en-US" altLang="zh-CN" sz="2000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2440" y="630932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FE4A060-E7E6-4CE4-812B-AA64927C127D}" type="slidenum">
              <a:rPr lang="en-US" altLang="zh-CN" sz="2800" smtClean="0">
                <a:solidFill>
                  <a:schemeClr val="tx1"/>
                </a:solidFill>
              </a:rPr>
              <a:pPr>
                <a:defRPr/>
              </a:pPr>
              <a:t>54</a:t>
            </a:fld>
            <a:endParaRPr lang="en-US" altLang="zh-CN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040972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 noChangeArrowheads="1"/>
          </p:cNvSpPr>
          <p:nvPr/>
        </p:nvSpPr>
        <p:spPr>
          <a:xfrm>
            <a:off x="685800" y="609600"/>
            <a:ext cx="7702550" cy="94615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kern="0" dirty="0"/>
              <a:t>3.4 </a:t>
            </a:r>
            <a:r>
              <a:rPr lang="zh-CN" altLang="en-US" kern="0" dirty="0"/>
              <a:t>线性判别函数的几何性质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71798" y="2749585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如何确定权重？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33552" y="4224739"/>
            <a:ext cx="7007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感知器算法、梯度算法、最小平方误差算法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2440" y="630932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FE4A060-E7E6-4CE4-812B-AA64927C127D}" type="slidenum">
              <a:rPr lang="en-US" altLang="zh-CN" sz="2800" smtClean="0">
                <a:solidFill>
                  <a:schemeClr val="tx1"/>
                </a:solidFill>
              </a:rPr>
              <a:pPr>
                <a:defRPr/>
              </a:pPr>
              <a:t>55</a:t>
            </a:fld>
            <a:endParaRPr lang="en-US" altLang="zh-CN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2062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249" y="2060848"/>
            <a:ext cx="8021501" cy="2609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DBSCAN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7104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0" y="0"/>
            <a:ext cx="0" cy="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endParaRPr lang="en-US" altLang="zh-CN" sz="2800">
              <a:latin typeface="Tahoma" pitchFamily="34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sz="8800" dirty="0">
                <a:ea typeface="黑体" pitchFamily="49" charset="-122"/>
              </a:rPr>
              <a:t>模式识别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95536" y="4077072"/>
            <a:ext cx="8280920" cy="982960"/>
          </a:xfrm>
        </p:spPr>
        <p:txBody>
          <a:bodyPr/>
          <a:lstStyle/>
          <a:p>
            <a:pPr eaLnBrk="1" hangingPunct="1"/>
            <a:r>
              <a:rPr lang="zh-CN" altLang="en-US" sz="4800" dirty="0">
                <a:ea typeface="黑体" pitchFamily="49" charset="-122"/>
              </a:rPr>
              <a:t>第</a:t>
            </a:r>
            <a:r>
              <a:rPr lang="en-US" altLang="zh-CN" sz="4800" dirty="0">
                <a:ea typeface="黑体" pitchFamily="49" charset="-122"/>
              </a:rPr>
              <a:t>3</a:t>
            </a:r>
            <a:r>
              <a:rPr lang="zh-CN" altLang="en-US" sz="4800" dirty="0">
                <a:ea typeface="黑体" pitchFamily="49" charset="-122"/>
              </a:rPr>
              <a:t>章 判别函数与几何分类法</a:t>
            </a:r>
          </a:p>
        </p:txBody>
      </p:sp>
      <p:sp>
        <p:nvSpPr>
          <p:cNvPr id="16389" name="矩形 1"/>
          <p:cNvSpPr>
            <a:spLocks noChangeArrowheads="1"/>
          </p:cNvSpPr>
          <p:nvPr/>
        </p:nvSpPr>
        <p:spPr bwMode="auto">
          <a:xfrm>
            <a:off x="8780463" y="6323013"/>
            <a:ext cx="3635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A0840D1-2A58-4B14-A088-7CC3D0135C47}" type="slidenum">
              <a:rPr lang="en-US" altLang="zh-CN" sz="2800"/>
              <a:pPr eaLnBrk="1" hangingPunct="1">
                <a:spcBef>
                  <a:spcPct val="0"/>
                </a:spcBef>
                <a:buFontTx/>
                <a:buNone/>
              </a:pPr>
              <a:t>7</a:t>
            </a:fld>
            <a:endParaRPr lang="en-US" altLang="zh-CN" sz="2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第三章知识导图</a:t>
            </a:r>
          </a:p>
        </p:txBody>
      </p:sp>
      <p:sp>
        <p:nvSpPr>
          <p:cNvPr id="1843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0" y="0"/>
            <a:ext cx="0" cy="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endParaRPr lang="en-US" altLang="zh-CN" sz="2800" dirty="0">
              <a:latin typeface="Tahoma" pitchFamily="34" charset="0"/>
            </a:endParaRPr>
          </a:p>
        </p:txBody>
      </p:sp>
      <p:sp>
        <p:nvSpPr>
          <p:cNvPr id="18438" name="矩形 1"/>
          <p:cNvSpPr>
            <a:spLocks noChangeArrowheads="1"/>
          </p:cNvSpPr>
          <p:nvPr/>
        </p:nvSpPr>
        <p:spPr bwMode="auto">
          <a:xfrm>
            <a:off x="8770118" y="6334124"/>
            <a:ext cx="3635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FC6A188-9118-4EAF-9756-1DDDEAC2C31D}" type="slidenum">
              <a:rPr lang="en-US" altLang="zh-CN" sz="2800"/>
              <a:pPr eaLnBrk="1" hangingPunct="1">
                <a:spcBef>
                  <a:spcPct val="0"/>
                </a:spcBef>
                <a:buFontTx/>
                <a:buNone/>
              </a:pPr>
              <a:t>8</a:t>
            </a:fld>
            <a:endParaRPr lang="en-US" altLang="zh-CN" sz="28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608980"/>
            <a:ext cx="6300192" cy="4725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431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</a:t>
            </a:r>
            <a:r>
              <a:rPr lang="zh-CN" altLang="en-US" dirty="0"/>
              <a:t> 判别函数</a:t>
            </a:r>
          </a:p>
        </p:txBody>
      </p:sp>
      <p:sp>
        <p:nvSpPr>
          <p:cNvPr id="1843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0" y="0"/>
            <a:ext cx="0" cy="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endParaRPr lang="en-US" altLang="zh-CN" sz="2800" dirty="0">
              <a:latin typeface="Tahoma" pitchFamily="34" charset="0"/>
            </a:endParaRPr>
          </a:p>
        </p:txBody>
      </p:sp>
      <p:sp>
        <p:nvSpPr>
          <p:cNvPr id="18438" name="矩形 1"/>
          <p:cNvSpPr>
            <a:spLocks noChangeArrowheads="1"/>
          </p:cNvSpPr>
          <p:nvPr/>
        </p:nvSpPr>
        <p:spPr bwMode="auto">
          <a:xfrm>
            <a:off x="8770118" y="6334124"/>
            <a:ext cx="3635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FC6A188-9118-4EAF-9756-1DDDEAC2C31D}" type="slidenum">
              <a:rPr lang="en-US" altLang="zh-CN" sz="2800"/>
              <a:pPr eaLnBrk="1" hangingPunct="1">
                <a:spcBef>
                  <a:spcPct val="0"/>
                </a:spcBef>
                <a:buFontTx/>
                <a:buNone/>
              </a:pPr>
              <a:t>9</a:t>
            </a:fld>
            <a:endParaRPr lang="en-US" altLang="zh-CN" sz="28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608980"/>
            <a:ext cx="6300192" cy="4725144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 bwMode="auto">
          <a:xfrm>
            <a:off x="1130468" y="2996952"/>
            <a:ext cx="978408" cy="484632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65879626"/>
      </p:ext>
    </p:extLst>
  </p:cSld>
  <p:clrMapOvr>
    <a:masterClrMapping/>
  </p:clrMapOvr>
</p:sld>
</file>

<file path=ppt/theme/theme1.xml><?xml version="1.0" encoding="utf-8"?>
<a:theme xmlns:a="http://schemas.openxmlformats.org/drawingml/2006/main" name="课件模板">
  <a:themeElements>
    <a:clrScheme name="SEU演示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EU演示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SEU演示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U演示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U演示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U演示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U演示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U演示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U演示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课件模板</Template>
  <TotalTime>11375</TotalTime>
  <Pages>46</Pages>
  <Words>3361</Words>
  <Application>Microsoft Office PowerPoint</Application>
  <PresentationFormat>全屏显示(4:3)</PresentationFormat>
  <Paragraphs>416</Paragraphs>
  <Slides>55</Slides>
  <Notes>17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55</vt:i4>
      </vt:variant>
    </vt:vector>
  </HeadingPairs>
  <TitlesOfParts>
    <vt:vector size="65" baseType="lpstr">
      <vt:lpstr>宋体</vt:lpstr>
      <vt:lpstr>Arial</vt:lpstr>
      <vt:lpstr>Cambria Math</vt:lpstr>
      <vt:lpstr>Tahoma</vt:lpstr>
      <vt:lpstr>Times New Roman</vt:lpstr>
      <vt:lpstr>课件模板</vt:lpstr>
      <vt:lpstr>位图图像</vt:lpstr>
      <vt:lpstr>公式</vt:lpstr>
      <vt:lpstr>Equation</vt:lpstr>
      <vt:lpstr>Microsoft 公式 3.0</vt:lpstr>
      <vt:lpstr>模式识别</vt:lpstr>
      <vt:lpstr>第二章回顾</vt:lpstr>
      <vt:lpstr>第二章回顾</vt:lpstr>
      <vt:lpstr>PowerPoint 演示文稿</vt:lpstr>
      <vt:lpstr>PowerPoint 演示文稿</vt:lpstr>
      <vt:lpstr>DBSCAN</vt:lpstr>
      <vt:lpstr>模式识别</vt:lpstr>
      <vt:lpstr>第三章知识导图</vt:lpstr>
      <vt:lpstr>3.1 判别函数</vt:lpstr>
      <vt:lpstr>3.1 判别函数</vt:lpstr>
      <vt:lpstr>3.1 判别函数的概念</vt:lpstr>
      <vt:lpstr>PowerPoint 演示文稿</vt:lpstr>
      <vt:lpstr>PowerPoint 演示文稿</vt:lpstr>
      <vt:lpstr>3.1 判别函数的概念</vt:lpstr>
      <vt:lpstr>3.2 线性判别函数</vt:lpstr>
      <vt:lpstr>3.2 线性判别函数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3.3 广义线性判别函数</vt:lpstr>
      <vt:lpstr>3.3 广义线性判别函数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3.4 线性判别函数的几何性质</vt:lpstr>
      <vt:lpstr>3.4 线性判别函数的几何性质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通信原理</dc:title>
  <dc:subject>Bluetooth</dc:subject>
  <dc:creator>wancs</dc:creator>
  <cp:lastModifiedBy>zy qin</cp:lastModifiedBy>
  <cp:revision>898</cp:revision>
  <cp:lastPrinted>2000-11-02T06:39:21Z</cp:lastPrinted>
  <dcterms:created xsi:type="dcterms:W3CDTF">2019-05-11T00:16:05Z</dcterms:created>
  <dcterms:modified xsi:type="dcterms:W3CDTF">2020-11-05T12:41:10Z</dcterms:modified>
</cp:coreProperties>
</file>