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480" r:id="rId2"/>
    <p:sldId id="687" r:id="rId3"/>
    <p:sldId id="685" r:id="rId4"/>
    <p:sldId id="699" r:id="rId5"/>
    <p:sldId id="700" r:id="rId6"/>
    <p:sldId id="701" r:id="rId7"/>
    <p:sldId id="702" r:id="rId8"/>
    <p:sldId id="703" r:id="rId9"/>
    <p:sldId id="704" r:id="rId10"/>
    <p:sldId id="686" r:id="rId11"/>
    <p:sldId id="619" r:id="rId12"/>
    <p:sldId id="620" r:id="rId13"/>
    <p:sldId id="641" r:id="rId14"/>
    <p:sldId id="642" r:id="rId15"/>
    <p:sldId id="643" r:id="rId16"/>
    <p:sldId id="644" r:id="rId17"/>
    <p:sldId id="645" r:id="rId18"/>
    <p:sldId id="652" r:id="rId19"/>
    <p:sldId id="655" r:id="rId20"/>
    <p:sldId id="656" r:id="rId21"/>
    <p:sldId id="562" r:id="rId22"/>
    <p:sldId id="657" r:id="rId23"/>
    <p:sldId id="658" r:id="rId24"/>
    <p:sldId id="660" r:id="rId25"/>
    <p:sldId id="354" r:id="rId26"/>
    <p:sldId id="649" r:id="rId27"/>
    <p:sldId id="651" r:id="rId28"/>
    <p:sldId id="661" r:id="rId29"/>
    <p:sldId id="571" r:id="rId30"/>
    <p:sldId id="662" r:id="rId31"/>
    <p:sldId id="572" r:id="rId32"/>
    <p:sldId id="573" r:id="rId33"/>
    <p:sldId id="574" r:id="rId34"/>
    <p:sldId id="663" r:id="rId35"/>
    <p:sldId id="575" r:id="rId36"/>
    <p:sldId id="576" r:id="rId37"/>
    <p:sldId id="664" r:id="rId38"/>
    <p:sldId id="577" r:id="rId39"/>
    <p:sldId id="578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33" r:id="rId52"/>
    <p:sldId id="335" r:id="rId53"/>
    <p:sldId id="336" r:id="rId54"/>
    <p:sldId id="337" r:id="rId55"/>
    <p:sldId id="710" r:id="rId56"/>
    <p:sldId id="698" r:id="rId57"/>
    <p:sldId id="322" r:id="rId58"/>
    <p:sldId id="705" r:id="rId59"/>
    <p:sldId id="706" r:id="rId60"/>
    <p:sldId id="707" r:id="rId61"/>
    <p:sldId id="708" r:id="rId62"/>
    <p:sldId id="709" r:id="rId63"/>
  </p:sldIdLst>
  <p:sldSz cx="9144000" cy="6858000" type="screen4x3"/>
  <p:notesSz cx="6829425" cy="10001250"/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6699"/>
    <a:srgbClr val="6666FF"/>
    <a:srgbClr val="FF0000"/>
    <a:srgbClr val="003366"/>
    <a:srgbClr val="114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3176" autoAdjust="0"/>
  </p:normalViewPr>
  <p:slideViewPr>
    <p:cSldViewPr>
      <p:cViewPr varScale="1">
        <p:scale>
          <a:sx n="75" d="100"/>
          <a:sy n="75" d="100"/>
        </p:scale>
        <p:origin x="42" y="27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8"/>
    </p:cViewPr>
  </p:sorterViewPr>
  <p:notesViewPr>
    <p:cSldViewPr>
      <p:cViewPr varScale="1">
        <p:scale>
          <a:sx n="79" d="100"/>
          <a:sy n="79" d="100"/>
        </p:scale>
        <p:origin x="4032" y="102"/>
      </p:cViewPr>
      <p:guideLst>
        <p:guide orient="horz" pos="3150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9.wmf"/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0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3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12" Type="http://schemas.openxmlformats.org/officeDocument/2006/relationships/image" Target="../media/image121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11" Type="http://schemas.openxmlformats.org/officeDocument/2006/relationships/image" Target="../media/image120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10" Type="http://schemas.openxmlformats.org/officeDocument/2006/relationships/image" Target="../media/image157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71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12" Type="http://schemas.openxmlformats.org/officeDocument/2006/relationships/image" Target="../media/image170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11" Type="http://schemas.openxmlformats.org/officeDocument/2006/relationships/image" Target="../media/image169.wmf"/><Relationship Id="rId5" Type="http://schemas.openxmlformats.org/officeDocument/2006/relationships/image" Target="../media/image163.wmf"/><Relationship Id="rId10" Type="http://schemas.openxmlformats.org/officeDocument/2006/relationships/image" Target="../media/image168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12" Type="http://schemas.openxmlformats.org/officeDocument/2006/relationships/image" Target="../media/image183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11" Type="http://schemas.openxmlformats.org/officeDocument/2006/relationships/image" Target="../media/image182.wmf"/><Relationship Id="rId5" Type="http://schemas.openxmlformats.org/officeDocument/2006/relationships/image" Target="../media/image176.wmf"/><Relationship Id="rId10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11" Type="http://schemas.openxmlformats.org/officeDocument/2006/relationships/image" Target="../media/image194.wmf"/><Relationship Id="rId5" Type="http://schemas.openxmlformats.org/officeDocument/2006/relationships/image" Target="../media/image188.wmf"/><Relationship Id="rId10" Type="http://schemas.openxmlformats.org/officeDocument/2006/relationships/image" Target="../media/image193.wmf"/><Relationship Id="rId4" Type="http://schemas.openxmlformats.org/officeDocument/2006/relationships/image" Target="../media/image187.wmf"/><Relationship Id="rId9" Type="http://schemas.openxmlformats.org/officeDocument/2006/relationships/image" Target="../media/image19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2"/>
          </p:nvPr>
        </p:nvSpPr>
        <p:spPr>
          <a:xfrm>
            <a:off x="0" y="9499600"/>
            <a:ext cx="29591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"/>
          </p:nvPr>
        </p:nvSpPr>
        <p:spPr>
          <a:xfrm>
            <a:off x="3868738" y="9499600"/>
            <a:ext cx="2959100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11EE777-D001-4441-B263-77529043CE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57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4263" y="877888"/>
            <a:ext cx="4660900" cy="3495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54563"/>
            <a:ext cx="5008562" cy="421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421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en-US" altLang="zh-CN" baseline="0" dirty="0"/>
              <a:t> </a:t>
            </a:r>
            <a:r>
              <a:rPr lang="zh-CN" altLang="en-US" baseline="0" dirty="0"/>
              <a:t>规范化说明样本类别已知。</a:t>
            </a:r>
            <a:r>
              <a:rPr lang="en-US" altLang="zh-CN" baseline="0" dirty="0"/>
              <a:t>2 </a:t>
            </a:r>
            <a:r>
              <a:rPr lang="zh-CN" altLang="en-US" baseline="0" dirty="0"/>
              <a:t>迭代，就是调节权值。</a:t>
            </a:r>
            <a:r>
              <a:rPr lang="zh-CN" altLang="en-US" dirty="0"/>
              <a:t>问：为什么</a:t>
            </a:r>
            <a:r>
              <a:rPr lang="en-US" altLang="zh-CN" dirty="0"/>
              <a:t>c</a:t>
            </a:r>
            <a:r>
              <a:rPr lang="zh-CN" altLang="en-US" dirty="0"/>
              <a:t>必须为正值？    因为： </a:t>
            </a:r>
            <a:r>
              <a:rPr lang="en-US" altLang="zh-CN" dirty="0"/>
              <a:t>WX&lt;0</a:t>
            </a:r>
            <a:r>
              <a:rPr lang="zh-CN" altLang="en-US" dirty="0"/>
              <a:t>的话，需要调节</a:t>
            </a:r>
            <a:r>
              <a:rPr lang="en-US" altLang="zh-CN" dirty="0"/>
              <a:t>W</a:t>
            </a:r>
            <a:r>
              <a:rPr lang="zh-CN" altLang="en-US" dirty="0"/>
              <a:t>，以增加</a:t>
            </a:r>
            <a:r>
              <a:rPr lang="en-US" altLang="zh-CN" dirty="0"/>
              <a:t>WX</a:t>
            </a:r>
            <a:r>
              <a:rPr lang="zh-CN" altLang="en-US" dirty="0"/>
              <a:t>的取值。我们用</a:t>
            </a:r>
            <a:r>
              <a:rPr lang="en-US" altLang="zh-CN" dirty="0"/>
              <a:t>(W+CX)</a:t>
            </a:r>
            <a:r>
              <a:rPr lang="zh-CN" altLang="en-US" dirty="0"/>
              <a:t>代替</a:t>
            </a:r>
            <a:r>
              <a:rPr lang="en-US" altLang="zh-CN" dirty="0"/>
              <a:t>W</a:t>
            </a:r>
            <a:r>
              <a:rPr lang="zh-CN" altLang="en-US" dirty="0"/>
              <a:t>，则</a:t>
            </a:r>
            <a:r>
              <a:rPr lang="en-US" altLang="zh-CN" dirty="0"/>
              <a:t>WX</a:t>
            </a:r>
            <a:r>
              <a:rPr lang="zh-CN" altLang="en-US" dirty="0"/>
              <a:t>变为</a:t>
            </a:r>
            <a:r>
              <a:rPr lang="en-US" altLang="zh-CN" dirty="0"/>
              <a:t>(W+CX)X=WX+CX^TX, X^TX</a:t>
            </a:r>
            <a:r>
              <a:rPr lang="zh-CN" altLang="en-US" dirty="0"/>
              <a:t>为正，则</a:t>
            </a:r>
            <a:r>
              <a:rPr lang="en-US" altLang="zh-CN" dirty="0"/>
              <a:t>C</a:t>
            </a:r>
            <a:r>
              <a:rPr lang="zh-CN" altLang="en-US" dirty="0"/>
              <a:t>必须为正，才能增加</a:t>
            </a:r>
            <a:r>
              <a:rPr lang="en-US" altLang="zh-CN" dirty="0"/>
              <a:t>WX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09386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从这里看，可以知道，最小平方误差算法依然是梯度法的思路。不同的是：判别函数从</a:t>
            </a:r>
            <a:r>
              <a:rPr lang="en-US" altLang="zh-CN" dirty="0"/>
              <a:t>WX&gt;0</a:t>
            </a:r>
            <a:r>
              <a:rPr lang="zh-CN" altLang="en-US" dirty="0"/>
              <a:t>，变成了</a:t>
            </a:r>
            <a:r>
              <a:rPr lang="en-US" altLang="zh-CN" dirty="0"/>
              <a:t>XW=B</a:t>
            </a:r>
            <a:r>
              <a:rPr lang="zh-CN" altLang="en-US" dirty="0"/>
              <a:t>。从而导致准则函数</a:t>
            </a:r>
            <a:r>
              <a:rPr lang="en-US" altLang="zh-CN" dirty="0"/>
              <a:t>J</a:t>
            </a:r>
            <a:r>
              <a:rPr lang="zh-CN" altLang="en-US" dirty="0"/>
              <a:t>也变化了。</a:t>
            </a:r>
          </a:p>
        </p:txBody>
      </p:sp>
    </p:spTree>
    <p:extLst>
      <p:ext uri="{BB962C8B-B14F-4D97-AF65-F5344CB8AC3E}">
        <p14:creationId xmlns:p14="http://schemas.microsoft.com/office/powerpoint/2010/main" val="354423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68729" y="9499029"/>
            <a:ext cx="2959098" cy="500622"/>
          </a:xfrm>
          <a:prstGeom prst="rect">
            <a:avLst/>
          </a:prstGeom>
        </p:spPr>
        <p:txBody>
          <a:bodyPr lIns="92108" tIns="46054" rIns="92108" bIns="46054"/>
          <a:lstStyle/>
          <a:p>
            <a:pPr>
              <a:defRPr/>
            </a:pPr>
            <a:fld id="{F71CE7C4-1155-4A78-BB6E-5964E1621DD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05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两种方法调节</a:t>
            </a:r>
            <a:r>
              <a:rPr lang="en-US" altLang="zh-CN" dirty="0"/>
              <a:t>W</a:t>
            </a:r>
            <a:r>
              <a:rPr lang="zh-CN" altLang="en-US" dirty="0"/>
              <a:t>其实都是先调</a:t>
            </a:r>
            <a:r>
              <a:rPr lang="en-US" altLang="zh-CN" dirty="0"/>
              <a:t>B</a:t>
            </a:r>
            <a:r>
              <a:rPr lang="zh-CN" altLang="en-US" dirty="0"/>
              <a:t>，再用</a:t>
            </a:r>
            <a:r>
              <a:rPr lang="en-US" altLang="zh-CN" dirty="0"/>
              <a:t>W=X#B</a:t>
            </a:r>
            <a:r>
              <a:rPr lang="zh-CN" altLang="en-US" dirty="0"/>
              <a:t>计算</a:t>
            </a:r>
            <a:r>
              <a:rPr lang="en-US" altLang="zh-CN" dirty="0"/>
              <a:t>W</a:t>
            </a:r>
            <a:r>
              <a:rPr lang="zh-CN" altLang="en-US" dirty="0"/>
              <a:t>。所不同的是：一种方法中，将</a:t>
            </a:r>
            <a:r>
              <a:rPr lang="en-US" altLang="zh-CN" dirty="0"/>
              <a:t>X#B(k+1)</a:t>
            </a:r>
            <a:r>
              <a:rPr lang="zh-CN" altLang="en-US" dirty="0"/>
              <a:t>做了进一步的化简，得出另外一种形式而已</a:t>
            </a:r>
          </a:p>
        </p:txBody>
      </p:sp>
    </p:spTree>
    <p:extLst>
      <p:ext uri="{BB962C8B-B14F-4D97-AF65-F5344CB8AC3E}">
        <p14:creationId xmlns:p14="http://schemas.microsoft.com/office/powerpoint/2010/main" val="3558424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因为，</a:t>
            </a:r>
            <a:r>
              <a:rPr lang="en-US" altLang="zh-CN" dirty="0"/>
              <a:t>B(k+1)=B(k)+c(e(k)+|e(k)|),</a:t>
            </a:r>
            <a:r>
              <a:rPr lang="zh-CN" altLang="en-US" dirty="0"/>
              <a:t>如果</a:t>
            </a:r>
            <a:r>
              <a:rPr lang="en-US" altLang="zh-CN" dirty="0"/>
              <a:t>e(k)&lt;0,</a:t>
            </a:r>
            <a:r>
              <a:rPr lang="zh-CN" altLang="en-US" dirty="0"/>
              <a:t>则</a:t>
            </a:r>
            <a:r>
              <a:rPr lang="en-US" altLang="zh-CN" dirty="0"/>
              <a:t>e(k)+|e(k)|=0</a:t>
            </a:r>
            <a:r>
              <a:rPr lang="zh-CN" altLang="en-US" dirty="0"/>
              <a:t>，</a:t>
            </a:r>
            <a:r>
              <a:rPr lang="en-US" altLang="zh-CN" dirty="0"/>
              <a:t>B(k+1)=B(k)</a:t>
            </a:r>
            <a:r>
              <a:rPr lang="zh-CN" altLang="en-US" dirty="0"/>
              <a:t>，调不动</a:t>
            </a:r>
            <a:r>
              <a:rPr lang="en-US" altLang="zh-CN" dirty="0"/>
              <a:t>B</a:t>
            </a:r>
            <a:r>
              <a:rPr lang="zh-CN" altLang="en-US" dirty="0"/>
              <a:t>。而如果有部分</a:t>
            </a:r>
            <a:r>
              <a:rPr lang="en-US" altLang="zh-CN" dirty="0"/>
              <a:t>e(k)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可调，从而</a:t>
            </a:r>
            <a:r>
              <a:rPr lang="en-US" altLang="zh-CN" dirty="0"/>
              <a:t>W</a:t>
            </a:r>
            <a:r>
              <a:rPr lang="zh-CN" altLang="en-US" dirty="0"/>
              <a:t>也可调。</a:t>
            </a:r>
          </a:p>
        </p:txBody>
      </p:sp>
    </p:spTree>
    <p:extLst>
      <p:ext uri="{BB962C8B-B14F-4D97-AF65-F5344CB8AC3E}">
        <p14:creationId xmlns:p14="http://schemas.microsoft.com/office/powerpoint/2010/main" val="1652680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偏</a:t>
            </a:r>
            <a:r>
              <a:rPr lang="en-US" altLang="zh-CN" dirty="0"/>
              <a:t>J/</a:t>
            </a:r>
            <a:r>
              <a:rPr lang="zh-CN" altLang="en-US" dirty="0"/>
              <a:t>偏</a:t>
            </a:r>
            <a:r>
              <a:rPr lang="en-US" altLang="zh-CN" dirty="0"/>
              <a:t>B=1/2(XW-B+|XW-B|), e(k)=XW-B</a:t>
            </a:r>
            <a:r>
              <a:rPr lang="zh-CN" altLang="en-US" dirty="0"/>
              <a:t>。所以偏</a:t>
            </a:r>
            <a:r>
              <a:rPr lang="en-US" altLang="zh-CN" dirty="0"/>
              <a:t>J/</a:t>
            </a:r>
            <a:r>
              <a:rPr lang="zh-CN" altLang="en-US" dirty="0"/>
              <a:t>偏</a:t>
            </a:r>
            <a:r>
              <a:rPr lang="en-US" altLang="zh-CN" dirty="0"/>
              <a:t>B=(e(k)+|e(k)|)/2</a:t>
            </a:r>
            <a:r>
              <a:rPr lang="zh-CN" altLang="en-US" dirty="0"/>
              <a:t>，如果</a:t>
            </a:r>
            <a:r>
              <a:rPr lang="en-US" altLang="zh-CN" dirty="0"/>
              <a:t>e(k)&lt;0</a:t>
            </a:r>
            <a:r>
              <a:rPr lang="zh-CN" altLang="en-US" dirty="0"/>
              <a:t>，则偏</a:t>
            </a:r>
            <a:r>
              <a:rPr lang="en-US" altLang="zh-CN" dirty="0"/>
              <a:t>J/</a:t>
            </a:r>
            <a:r>
              <a:rPr lang="zh-CN" altLang="en-US" dirty="0"/>
              <a:t>偏</a:t>
            </a:r>
            <a:r>
              <a:rPr lang="en-US" altLang="zh-CN" dirty="0"/>
              <a:t>B=0</a:t>
            </a:r>
            <a:r>
              <a:rPr lang="zh-CN" altLang="en-US" dirty="0"/>
              <a:t>，此时，</a:t>
            </a:r>
            <a:r>
              <a:rPr lang="en-US" altLang="zh-CN" dirty="0"/>
              <a:t>B</a:t>
            </a:r>
            <a:r>
              <a:rPr lang="zh-CN" altLang="en-US" dirty="0"/>
              <a:t>已经获得最优解了，而最优解时，</a:t>
            </a:r>
            <a:r>
              <a:rPr lang="en-US" altLang="zh-CN" dirty="0"/>
              <a:t>B&lt;0,</a:t>
            </a:r>
            <a:r>
              <a:rPr lang="zh-CN" altLang="en-US" dirty="0"/>
              <a:t>说明</a:t>
            </a:r>
            <a:r>
              <a:rPr lang="en-US" altLang="zh-CN" dirty="0"/>
              <a:t>XW&lt;0</a:t>
            </a:r>
            <a:r>
              <a:rPr lang="zh-CN" altLang="en-US" dirty="0"/>
              <a:t>，此时已达到最小二乘最优解。线性不可分。这时，最小二乘最优解是小于</a:t>
            </a:r>
            <a:r>
              <a:rPr lang="en-US" altLang="zh-CN" dirty="0"/>
              <a:t>0</a:t>
            </a:r>
            <a:r>
              <a:rPr lang="zh-CN" altLang="en-US" dirty="0"/>
              <a:t>的。  </a:t>
            </a:r>
            <a:r>
              <a:rPr lang="en-US" altLang="zh-CN" dirty="0"/>
              <a:t>2 </a:t>
            </a:r>
            <a:r>
              <a:rPr lang="zh-CN" altLang="en-US" dirty="0"/>
              <a:t> 总结：这里并不是说梯度法失效了，而是说梯度法已经找到了最小二乘近似解，这个解是小于</a:t>
            </a:r>
            <a:r>
              <a:rPr lang="en-US" altLang="zh-CN" dirty="0"/>
              <a:t>0</a:t>
            </a:r>
            <a:r>
              <a:rPr lang="zh-CN" altLang="en-US" dirty="0"/>
              <a:t>的，就是线性判别函数的最优解小于</a:t>
            </a:r>
            <a:r>
              <a:rPr lang="en-US" altLang="zh-CN" dirty="0"/>
              <a:t>0</a:t>
            </a:r>
            <a:r>
              <a:rPr lang="zh-CN" altLang="en-US" dirty="0"/>
              <a:t>，所以不可分。 </a:t>
            </a:r>
            <a:r>
              <a:rPr lang="en-US" altLang="zh-CN" dirty="0"/>
              <a:t>3 </a:t>
            </a:r>
            <a:r>
              <a:rPr lang="zh-CN" altLang="en-US" dirty="0"/>
              <a:t>最小二乘近似解总是存在的。</a:t>
            </a:r>
          </a:p>
        </p:txBody>
      </p:sp>
    </p:spTree>
    <p:extLst>
      <p:ext uri="{BB962C8B-B14F-4D97-AF65-F5344CB8AC3E}">
        <p14:creationId xmlns:p14="http://schemas.microsoft.com/office/powerpoint/2010/main" val="1645585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186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伪逆矩阵的性质是</a:t>
            </a:r>
            <a:r>
              <a:rPr lang="en-US" altLang="zh-CN" dirty="0"/>
              <a:t>X#X=I,</a:t>
            </a:r>
            <a:r>
              <a:rPr lang="zh-CN" altLang="en-US" dirty="0"/>
              <a:t>所以，从</a:t>
            </a:r>
            <a:r>
              <a:rPr lang="en-US" altLang="zh-CN" dirty="0"/>
              <a:t>XW=B</a:t>
            </a:r>
            <a:r>
              <a:rPr lang="zh-CN" altLang="en-US" dirty="0"/>
              <a:t>可以得到</a:t>
            </a:r>
            <a:r>
              <a:rPr lang="en-US" altLang="zh-CN" dirty="0"/>
              <a:t>W=X#B    2 </a:t>
            </a:r>
            <a:r>
              <a:rPr lang="zh-CN" altLang="en-US" dirty="0"/>
              <a:t>为什么要计算伪逆矩阵？因为需要从</a:t>
            </a:r>
            <a:r>
              <a:rPr lang="en-US" altLang="zh-CN" dirty="0"/>
              <a:t>XW=B</a:t>
            </a:r>
            <a:r>
              <a:rPr lang="zh-CN" altLang="en-US" dirty="0"/>
              <a:t>，得到</a:t>
            </a:r>
            <a:r>
              <a:rPr lang="en-US" altLang="zh-CN" dirty="0"/>
              <a:t>W=X#B</a:t>
            </a:r>
            <a:r>
              <a:rPr lang="zh-CN" altLang="en-US" dirty="0"/>
              <a:t>。 </a:t>
            </a:r>
            <a:r>
              <a:rPr lang="en-US" altLang="zh-CN" dirty="0"/>
              <a:t>3 </a:t>
            </a:r>
            <a:r>
              <a:rPr lang="zh-CN" altLang="en-US" dirty="0"/>
              <a:t>这里的</a:t>
            </a:r>
            <a:r>
              <a:rPr lang="en-US" altLang="zh-CN" dirty="0"/>
              <a:t>X</a:t>
            </a:r>
            <a:r>
              <a:rPr lang="zh-CN" altLang="en-US" dirty="0"/>
              <a:t>不是单个样本了，而是全部样本构成的矩阵  </a:t>
            </a:r>
            <a:r>
              <a:rPr lang="en-US" altLang="zh-CN" dirty="0"/>
              <a:t>4 </a:t>
            </a:r>
            <a:r>
              <a:rPr lang="zh-CN" altLang="en-US" dirty="0"/>
              <a:t>问：如果样本数太多，会怎么样？会有维度灾难。怎么办呢？可以一批一批的处理。 </a:t>
            </a:r>
            <a:r>
              <a:rPr lang="en-US" altLang="zh-CN" dirty="0"/>
              <a:t>5</a:t>
            </a:r>
            <a:r>
              <a:rPr lang="en-US" altLang="zh-CN" baseline="0" dirty="0"/>
              <a:t> </a:t>
            </a:r>
            <a:r>
              <a:rPr lang="zh-CN" altLang="en-US" baseline="0" dirty="0"/>
              <a:t>我们只设置</a:t>
            </a:r>
            <a:r>
              <a:rPr lang="en-US" altLang="zh-CN" baseline="0" dirty="0"/>
              <a:t>B</a:t>
            </a:r>
            <a:r>
              <a:rPr lang="zh-CN" altLang="en-US" baseline="0" dirty="0"/>
              <a:t>，而不设置</a:t>
            </a:r>
            <a:r>
              <a:rPr lang="en-US" altLang="zh-CN" baseline="0" dirty="0"/>
              <a:t>W</a:t>
            </a:r>
            <a:r>
              <a:rPr lang="zh-CN" altLang="en-US" baseline="0" dirty="0"/>
              <a:t>，因为</a:t>
            </a:r>
            <a:r>
              <a:rPr lang="en-US" altLang="zh-CN" baseline="0" dirty="0"/>
              <a:t>W</a:t>
            </a:r>
            <a:r>
              <a:rPr lang="zh-CN" altLang="en-US" baseline="0" dirty="0"/>
              <a:t>是算出来的。如果设置</a:t>
            </a:r>
            <a:r>
              <a:rPr lang="en-US" altLang="zh-CN" baseline="0" dirty="0"/>
              <a:t>W</a:t>
            </a:r>
            <a:r>
              <a:rPr lang="zh-CN" altLang="en-US" baseline="0" dirty="0"/>
              <a:t>，则</a:t>
            </a:r>
            <a:r>
              <a:rPr lang="en-US" altLang="zh-CN" baseline="0" dirty="0"/>
              <a:t>B</a:t>
            </a:r>
            <a:r>
              <a:rPr lang="zh-CN" altLang="en-US" baseline="0" dirty="0"/>
              <a:t>可能不是正值。所以要设置</a:t>
            </a:r>
            <a:r>
              <a:rPr lang="en-US" altLang="zh-CN" baseline="0" dirty="0"/>
              <a:t>B</a:t>
            </a:r>
            <a:r>
              <a:rPr lang="zh-CN" altLang="en-US" baseline="0" dirty="0"/>
              <a:t>而不是</a:t>
            </a:r>
            <a:r>
              <a:rPr lang="en-US" altLang="zh-CN" baseline="0" dirty="0"/>
              <a:t>W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965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如果</a:t>
            </a:r>
            <a:r>
              <a:rPr lang="en-US" altLang="zh-CN" dirty="0"/>
              <a:t>e(k)&lt;0,</a:t>
            </a:r>
            <a:r>
              <a:rPr lang="zh-CN" altLang="en-US" dirty="0"/>
              <a:t>则说明</a:t>
            </a:r>
            <a:r>
              <a:rPr lang="en-US" altLang="zh-CN" dirty="0"/>
              <a:t>XW&lt;B,</a:t>
            </a:r>
            <a:r>
              <a:rPr lang="zh-CN" altLang="en-US" dirty="0"/>
              <a:t>即</a:t>
            </a:r>
            <a:r>
              <a:rPr lang="en-US" altLang="zh-CN" dirty="0"/>
              <a:t>B</a:t>
            </a:r>
            <a:r>
              <a:rPr lang="zh-CN" altLang="en-US" dirty="0"/>
              <a:t>偏大，不要再增加</a:t>
            </a:r>
            <a:r>
              <a:rPr lang="en-US" altLang="zh-CN" dirty="0"/>
              <a:t>B</a:t>
            </a:r>
            <a:r>
              <a:rPr lang="zh-CN" altLang="en-US" dirty="0"/>
              <a:t>了。</a:t>
            </a:r>
            <a:r>
              <a:rPr lang="en-US" altLang="zh-CN" dirty="0"/>
              <a:t>2 </a:t>
            </a:r>
            <a:r>
              <a:rPr lang="zh-CN" altLang="en-US" dirty="0"/>
              <a:t>如果</a:t>
            </a:r>
            <a:r>
              <a:rPr lang="en-US" altLang="zh-CN" dirty="0"/>
              <a:t>e(k)&gt;0</a:t>
            </a:r>
            <a:r>
              <a:rPr lang="zh-CN" altLang="en-US" dirty="0"/>
              <a:t>，则</a:t>
            </a:r>
            <a:r>
              <a:rPr lang="en-US" altLang="zh-CN" dirty="0"/>
              <a:t>XW&gt;B</a:t>
            </a:r>
            <a:r>
              <a:rPr lang="zh-CN" altLang="en-US" dirty="0"/>
              <a:t>，即</a:t>
            </a:r>
            <a:r>
              <a:rPr lang="en-US" altLang="zh-CN" dirty="0"/>
              <a:t>B</a:t>
            </a:r>
            <a:r>
              <a:rPr lang="zh-CN" altLang="en-US" dirty="0"/>
              <a:t>偏小，要增加。 </a:t>
            </a:r>
            <a:r>
              <a:rPr lang="en-US" altLang="zh-CN" dirty="0"/>
              <a:t>3 </a:t>
            </a:r>
            <a:r>
              <a:rPr lang="zh-CN" altLang="en-US" dirty="0"/>
              <a:t>为什么可以根据</a:t>
            </a:r>
            <a:r>
              <a:rPr lang="en-US" altLang="zh-CN" dirty="0"/>
              <a:t>e(k)</a:t>
            </a:r>
            <a:r>
              <a:rPr lang="zh-CN" altLang="en-US" dirty="0"/>
              <a:t>来判断？答：我们最小平方误差算法本质上也是基于梯度算法的。我们马上会用梯度算法的思路来调权值，看他是否能调动权值就知道是否可分：调不动权值则不可分，调得动则可分。 </a:t>
            </a:r>
            <a:r>
              <a:rPr lang="en-US" altLang="zh-CN" dirty="0"/>
              <a:t>4 </a:t>
            </a:r>
            <a:r>
              <a:rPr lang="zh-CN" altLang="en-US" dirty="0"/>
              <a:t>步骤（</a:t>
            </a:r>
            <a:r>
              <a:rPr lang="en-US" altLang="zh-CN" dirty="0"/>
              <a:t>5</a:t>
            </a:r>
            <a:r>
              <a:rPr lang="zh-CN" altLang="en-US" dirty="0"/>
              <a:t>）的调权为什么这样？后面我们会计算梯度就知道了。 </a:t>
            </a:r>
            <a:r>
              <a:rPr lang="en-US" altLang="zh-CN" dirty="0"/>
              <a:t>5 </a:t>
            </a:r>
            <a:r>
              <a:rPr lang="zh-CN" altLang="en-US" dirty="0"/>
              <a:t>如果</a:t>
            </a:r>
            <a:r>
              <a:rPr lang="en-US" altLang="zh-CN" dirty="0"/>
              <a:t>e(k)&gt;0,</a:t>
            </a:r>
            <a:r>
              <a:rPr lang="zh-CN" altLang="en-US" dirty="0"/>
              <a:t>是不是可以不调？是的，调的目的只是为了得到最小二乘解。 </a:t>
            </a:r>
            <a:r>
              <a:rPr lang="en-US" altLang="zh-CN" dirty="0"/>
              <a:t>6 </a:t>
            </a:r>
            <a:r>
              <a:rPr lang="zh-CN" altLang="en-US" dirty="0"/>
              <a:t>调权时，是一个样本调一次吗？不是。是所有样本算完后调一次。</a:t>
            </a:r>
          </a:p>
        </p:txBody>
      </p:sp>
    </p:spTree>
    <p:extLst>
      <p:ext uri="{BB962C8B-B14F-4D97-AF65-F5344CB8AC3E}">
        <p14:creationId xmlns:p14="http://schemas.microsoft.com/office/powerpoint/2010/main" val="1793929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这里的行列式使用了另外的一种三阶矩阵的固定计算方法。</a:t>
            </a:r>
          </a:p>
        </p:txBody>
      </p:sp>
    </p:spTree>
    <p:extLst>
      <p:ext uri="{BB962C8B-B14F-4D97-AF65-F5344CB8AC3E}">
        <p14:creationId xmlns:p14="http://schemas.microsoft.com/office/powerpoint/2010/main" val="2334274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教我们一招：已知</a:t>
            </a:r>
            <a:r>
              <a:rPr lang="en-US" altLang="zh-CN" dirty="0"/>
              <a:t>XW=B</a:t>
            </a:r>
            <a:r>
              <a:rPr lang="zh-CN" altLang="en-US" dirty="0"/>
              <a:t>，如果不知道怎么从</a:t>
            </a:r>
            <a:r>
              <a:rPr lang="en-US" altLang="zh-CN" dirty="0"/>
              <a:t>B</a:t>
            </a:r>
            <a:r>
              <a:rPr lang="zh-CN" altLang="en-US" dirty="0"/>
              <a:t>计算</a:t>
            </a:r>
            <a:r>
              <a:rPr lang="en-US" altLang="zh-CN" dirty="0"/>
              <a:t>W</a:t>
            </a:r>
            <a:r>
              <a:rPr lang="zh-CN" altLang="en-US" dirty="0"/>
              <a:t>，就用伪逆矩阵。</a:t>
            </a:r>
            <a:r>
              <a:rPr lang="en-US" altLang="zh-CN" dirty="0"/>
              <a:t>W=X#B</a:t>
            </a:r>
            <a:r>
              <a:rPr lang="zh-CN" altLang="en-US" dirty="0"/>
              <a:t>。伪逆矩阵就是为了在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之间建立联系的。</a:t>
            </a:r>
          </a:p>
        </p:txBody>
      </p:sp>
    </p:spTree>
    <p:extLst>
      <p:ext uri="{BB962C8B-B14F-4D97-AF65-F5344CB8AC3E}">
        <p14:creationId xmlns:p14="http://schemas.microsoft.com/office/powerpoint/2010/main" val="72292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184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注意：初始化的</a:t>
            </a:r>
            <a:r>
              <a:rPr lang="en-US" altLang="zh-CN" dirty="0"/>
              <a:t>B</a:t>
            </a:r>
            <a:r>
              <a:rPr lang="zh-CN" altLang="en-US" dirty="0"/>
              <a:t>必须全部是正的，不能是</a:t>
            </a:r>
            <a:r>
              <a:rPr lang="en-US" altLang="zh-CN" dirty="0"/>
              <a:t>0</a:t>
            </a:r>
            <a:r>
              <a:rPr lang="zh-CN" altLang="en-US" dirty="0"/>
              <a:t>或负数。如果是</a:t>
            </a:r>
            <a:r>
              <a:rPr lang="en-US" altLang="zh-CN" dirty="0"/>
              <a:t>0</a:t>
            </a:r>
            <a:r>
              <a:rPr lang="zh-CN" altLang="en-US" dirty="0"/>
              <a:t>，则调不动。</a:t>
            </a:r>
          </a:p>
        </p:txBody>
      </p:sp>
    </p:spTree>
    <p:extLst>
      <p:ext uri="{BB962C8B-B14F-4D97-AF65-F5344CB8AC3E}">
        <p14:creationId xmlns:p14="http://schemas.microsoft.com/office/powerpoint/2010/main" val="2818374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这里的最小二乘近似解是不是很完美的分类？ 我们以前的分类可能是一个斜矩阵，这里就正好在中间（误差最小）。所以这个解比以前的解要更加合理。这也是我们</a:t>
            </a:r>
            <a:r>
              <a:rPr lang="en-US" altLang="zh-CN" dirty="0"/>
              <a:t>e(k)&gt;0</a:t>
            </a:r>
            <a:r>
              <a:rPr lang="zh-CN" altLang="en-US" dirty="0"/>
              <a:t>时还要继续调权的原因：要得到最好的判别函数。</a:t>
            </a:r>
          </a:p>
        </p:txBody>
      </p:sp>
    </p:spTree>
    <p:extLst>
      <p:ext uri="{BB962C8B-B14F-4D97-AF65-F5344CB8AC3E}">
        <p14:creationId xmlns:p14="http://schemas.microsoft.com/office/powerpoint/2010/main" val="2393233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样本一模一样，解是不是也一模一样？分类不同解完全不同。</a:t>
            </a:r>
          </a:p>
        </p:txBody>
      </p:sp>
    </p:spTree>
    <p:extLst>
      <p:ext uri="{BB962C8B-B14F-4D97-AF65-F5344CB8AC3E}">
        <p14:creationId xmlns:p14="http://schemas.microsoft.com/office/powerpoint/2010/main" val="3105499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同一批样本，分类方式不同，写成规范化增广样本矩阵也不同，伪逆矩阵也不同。</a:t>
            </a:r>
          </a:p>
        </p:txBody>
      </p:sp>
    </p:spTree>
    <p:extLst>
      <p:ext uri="{BB962C8B-B14F-4D97-AF65-F5344CB8AC3E}">
        <p14:creationId xmlns:p14="http://schemas.microsoft.com/office/powerpoint/2010/main" val="2688254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最小二乘近似解，不只是一个正确的解，也是最合理的解：误差最小，两类的正中间的解。</a:t>
            </a:r>
          </a:p>
        </p:txBody>
      </p:sp>
    </p:spTree>
    <p:extLst>
      <p:ext uri="{BB962C8B-B14F-4D97-AF65-F5344CB8AC3E}">
        <p14:creationId xmlns:p14="http://schemas.microsoft.com/office/powerpoint/2010/main" val="3732651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问：为什么这么要求？答：这个主要是为了增强泛化性能。因为，我们训练时用的是一套数据集，但是训练出来之后，就要用我们上一堂课的技术进行分类。这就要求</a:t>
            </a:r>
          </a:p>
        </p:txBody>
      </p:sp>
    </p:spTree>
    <p:extLst>
      <p:ext uri="{BB962C8B-B14F-4D97-AF65-F5344CB8AC3E}">
        <p14:creationId xmlns:p14="http://schemas.microsoft.com/office/powerpoint/2010/main" val="3220256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630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097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692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我们第二章和第三章已经会对样本进行分类了。怎么又有个第四章呢？样本数据的特征一旦确定，它属于哪个类不是就确定了吗？ 那不一定。我们前面讲的鲈鱼鲑鱼，长度比如说是</a:t>
            </a:r>
            <a:r>
              <a:rPr lang="en-US" altLang="zh-CN" dirty="0"/>
              <a:t>5cm</a:t>
            </a:r>
            <a:r>
              <a:rPr lang="zh-CN" altLang="en-US" dirty="0"/>
              <a:t>的，可能是鲈鱼也可能是鲑鱼。怎么分类？那就要用概率分类法了。给定一个特征值，我们需要判断它属于某个类的概率。计算概率也是我们目前很多高级分类算法的重要组成部分。比如，我们现在流行的深度学习，最后一步，就会调用一个</a:t>
            </a:r>
            <a:r>
              <a:rPr lang="en-US" altLang="zh-CN" dirty="0" err="1"/>
              <a:t>softmax</a:t>
            </a:r>
            <a:r>
              <a:rPr lang="zh-CN" altLang="en-US" dirty="0"/>
              <a:t>函数来计算概率。其它的分类方法也都需要计算概率。</a:t>
            </a:r>
          </a:p>
        </p:txBody>
      </p:sp>
    </p:spTree>
    <p:extLst>
      <p:ext uri="{BB962C8B-B14F-4D97-AF65-F5344CB8AC3E}">
        <p14:creationId xmlns:p14="http://schemas.microsoft.com/office/powerpoint/2010/main" val="196755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为什么具有唯一最小值？ 可以画图，多个拐点，就会跟样本有关，得不到需要的结果。</a:t>
            </a:r>
            <a:r>
              <a:rPr lang="en-US" altLang="zh-CN" dirty="0"/>
              <a:t>2 </a:t>
            </a:r>
            <a:r>
              <a:rPr lang="zh-CN" altLang="en-US" dirty="0"/>
              <a:t>为什么最小值发生在</a:t>
            </a:r>
            <a:r>
              <a:rPr lang="en-US" altLang="zh-CN" dirty="0"/>
              <a:t>WX&gt;0</a:t>
            </a:r>
            <a:r>
              <a:rPr lang="zh-CN" altLang="en-US" dirty="0"/>
              <a:t>时？ 要反过来思考： 准则函数在分类好时，才取极小值，那么什么情况下分类好呢？ </a:t>
            </a:r>
            <a:r>
              <a:rPr lang="en-US" altLang="zh-CN" dirty="0"/>
              <a:t>WX&gt;0</a:t>
            </a:r>
            <a:r>
              <a:rPr lang="zh-CN" altLang="en-US" dirty="0"/>
              <a:t>时，分类好，此时准则函数应该取极值。 </a:t>
            </a:r>
            <a:r>
              <a:rPr lang="en-US" altLang="zh-CN" dirty="0"/>
              <a:t>3. </a:t>
            </a:r>
            <a:r>
              <a:rPr lang="zh-CN" altLang="en-US" dirty="0"/>
              <a:t>不是极小值时，梯度变化快，主要是性能角度。</a:t>
            </a:r>
          </a:p>
        </p:txBody>
      </p:sp>
    </p:spTree>
    <p:extLst>
      <p:ext uri="{BB962C8B-B14F-4D97-AF65-F5344CB8AC3E}">
        <p14:creationId xmlns:p14="http://schemas.microsoft.com/office/powerpoint/2010/main" val="1573511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我们先讲概率的概念，后面所有的分类方法都是基于概率的。我们前面几章也都是这么讲的，比如梯度法，我们会先讲梯度概念，再讲怎么用梯度分类。 </a:t>
            </a:r>
            <a:r>
              <a:rPr lang="en-US" altLang="zh-CN" dirty="0"/>
              <a:t>2 </a:t>
            </a:r>
            <a:r>
              <a:rPr lang="zh-CN" altLang="en-US" dirty="0"/>
              <a:t>接着我们就讲贝叶斯分类，贝叶斯分类分为两种：基于最小错误率的分类，和基于最小风险的分类。这里的最小错误率和风险就相当于第三章的判决条件。 </a:t>
            </a:r>
            <a:r>
              <a:rPr lang="en-US" altLang="zh-CN" dirty="0"/>
              <a:t>3 </a:t>
            </a:r>
            <a:r>
              <a:rPr lang="zh-CN" altLang="en-US" dirty="0"/>
              <a:t>既然是基于概率的，我们后面会继续讲概率分布函数一定的情况下，如何决策的问题。因为使用概率分布函数，我们就能计算概率了，进而就能分类。</a:t>
            </a:r>
          </a:p>
        </p:txBody>
      </p:sp>
    </p:spTree>
    <p:extLst>
      <p:ext uri="{BB962C8B-B14F-4D97-AF65-F5344CB8AC3E}">
        <p14:creationId xmlns:p14="http://schemas.microsoft.com/office/powerpoint/2010/main" val="3878074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既然是概率分类，那一定会有分类错误的情况，我们关心的就是分类错误的错误率。这个到时候我们就知道，这个错误率的计算跟我们通信原理误码率的计算很类似。大家如果通信原理学的好，这里就简单了。</a:t>
            </a:r>
            <a:r>
              <a:rPr lang="en-US" altLang="zh-CN" dirty="0"/>
              <a:t>2 </a:t>
            </a:r>
            <a:r>
              <a:rPr lang="zh-CN" altLang="en-US" dirty="0"/>
              <a:t>贝叶斯分类需要知道先验概率，如果不知道先验概率怎么办？聂曼</a:t>
            </a:r>
            <a:r>
              <a:rPr lang="en-US" altLang="zh-CN" dirty="0"/>
              <a:t>-</a:t>
            </a:r>
            <a:r>
              <a:rPr lang="zh-CN" altLang="en-US" dirty="0"/>
              <a:t>皮尔森决策（它假设某些类的错误率不重要）</a:t>
            </a:r>
          </a:p>
        </p:txBody>
      </p:sp>
    </p:spTree>
    <p:extLst>
      <p:ext uri="{BB962C8B-B14F-4D97-AF65-F5344CB8AC3E}">
        <p14:creationId xmlns:p14="http://schemas.microsoft.com/office/powerpoint/2010/main" val="3956803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我们本章所有的分类技术都是基于概率的，最重要的就是概率分布函数。这个概率分布函数怎么求呢？需要根据一批给定样本来估算。本章就是讲怎么估算的问题。参数估计和非参数估计有什么区别：</a:t>
            </a:r>
            <a:r>
              <a:rPr lang="en-US" altLang="zh-CN" dirty="0"/>
              <a:t>1 </a:t>
            </a:r>
            <a:r>
              <a:rPr lang="zh-CN" altLang="en-US" dirty="0"/>
              <a:t>参数估计就是概率密度函数形式已知，但是参数未知怎么估计参数。 </a:t>
            </a:r>
            <a:r>
              <a:rPr lang="en-US" altLang="zh-CN" dirty="0"/>
              <a:t>2 </a:t>
            </a:r>
            <a:r>
              <a:rPr lang="zh-CN" altLang="en-US" dirty="0"/>
              <a:t>非参数估计就是概率密度函数形式未知，如何估计形式和参数。</a:t>
            </a:r>
          </a:p>
        </p:txBody>
      </p:sp>
    </p:spTree>
    <p:extLst>
      <p:ext uri="{BB962C8B-B14F-4D97-AF65-F5344CB8AC3E}">
        <p14:creationId xmlns:p14="http://schemas.microsoft.com/office/powerpoint/2010/main" val="3216845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总体来看，第四章的知识结构很清晰。先讲概念，然后讲两类概率分类方法。然后讲分类的错误率，最后，由于所有分类都是基于概率的，所以我们就要讲概率密度函数的估计。</a:t>
            </a:r>
          </a:p>
        </p:txBody>
      </p:sp>
    </p:spTree>
    <p:extLst>
      <p:ext uri="{BB962C8B-B14F-4D97-AF65-F5344CB8AC3E}">
        <p14:creationId xmlns:p14="http://schemas.microsoft.com/office/powerpoint/2010/main" val="281627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问：为什么不把梯度函数算出来，直接求极值，并求出此时的</a:t>
            </a:r>
            <a:r>
              <a:rPr lang="en-US" altLang="zh-CN" dirty="0"/>
              <a:t>W</a:t>
            </a:r>
            <a:r>
              <a:rPr lang="zh-CN" altLang="en-US" dirty="0"/>
              <a:t>呢？ 这样可能比较困难。计算上不可取。这也教了我们一招：如果要求极值也可以用采用梯度下降算法。不只是调权这里能用。</a:t>
            </a:r>
          </a:p>
        </p:txBody>
      </p:sp>
    </p:spTree>
    <p:extLst>
      <p:ext uri="{BB962C8B-B14F-4D97-AF65-F5344CB8AC3E}">
        <p14:creationId xmlns:p14="http://schemas.microsoft.com/office/powerpoint/2010/main" val="351904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算法不收敛时，可能也会有步长</a:t>
            </a:r>
            <a:r>
              <a:rPr lang="en-US" altLang="zh-CN" dirty="0"/>
              <a:t>c</a:t>
            </a:r>
            <a:r>
              <a:rPr lang="zh-CN" altLang="en-US" dirty="0"/>
              <a:t>太大的问题。</a:t>
            </a:r>
          </a:p>
        </p:txBody>
      </p:sp>
    </p:spTree>
    <p:extLst>
      <p:ext uri="{BB962C8B-B14F-4D97-AF65-F5344CB8AC3E}">
        <p14:creationId xmlns:p14="http://schemas.microsoft.com/office/powerpoint/2010/main" val="208090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问：以前是</a:t>
            </a:r>
            <a:r>
              <a:rPr lang="en-US" altLang="zh-CN" dirty="0"/>
              <a:t>WX</a:t>
            </a:r>
            <a:r>
              <a:rPr lang="zh-CN" altLang="en-US" dirty="0"/>
              <a:t>，这里怎么变成了</a:t>
            </a:r>
            <a:r>
              <a:rPr lang="en-US" altLang="zh-CN" dirty="0"/>
              <a:t>XW?</a:t>
            </a:r>
            <a:r>
              <a:rPr lang="zh-CN" altLang="en-US" dirty="0"/>
              <a:t>答：因为</a:t>
            </a:r>
            <a:r>
              <a:rPr lang="en-US" altLang="zh-CN" dirty="0"/>
              <a:t>WX</a:t>
            </a:r>
            <a:r>
              <a:rPr lang="zh-CN" altLang="en-US" dirty="0"/>
              <a:t>是内积，内积可以互换，但是矩阵不行。把每一个内积都互换之后，就形成了矩阵形式了。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如果依然使用</a:t>
            </a:r>
            <a:r>
              <a:rPr lang="en-US" altLang="zh-CN" dirty="0"/>
              <a:t>XW&gt;0</a:t>
            </a:r>
            <a:r>
              <a:rPr lang="zh-CN" altLang="en-US" dirty="0"/>
              <a:t>的条件进行等价的话，那准则函数可选的余地很小了。所以要把判别函数的解做个转换，就能得到新的等价的准则函数了。</a:t>
            </a:r>
          </a:p>
        </p:txBody>
      </p:sp>
    </p:spTree>
    <p:extLst>
      <p:ext uri="{BB962C8B-B14F-4D97-AF65-F5344CB8AC3E}">
        <p14:creationId xmlns:p14="http://schemas.microsoft.com/office/powerpoint/2010/main" val="359907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XW=B</a:t>
            </a:r>
            <a:r>
              <a:rPr lang="zh-CN" altLang="en-US" dirty="0"/>
              <a:t>，</a:t>
            </a:r>
            <a:r>
              <a:rPr lang="en-US" altLang="zh-CN" dirty="0"/>
              <a:t>B&gt;0</a:t>
            </a:r>
            <a:r>
              <a:rPr lang="zh-CN" altLang="en-US" dirty="0"/>
              <a:t>则</a:t>
            </a:r>
            <a:r>
              <a:rPr lang="en-US" altLang="zh-CN" dirty="0"/>
              <a:t>XW&gt;0</a:t>
            </a:r>
            <a:r>
              <a:rPr lang="zh-CN" altLang="en-US" dirty="0"/>
              <a:t>。注意，</a:t>
            </a:r>
            <a:r>
              <a:rPr lang="en-US" altLang="zh-CN" dirty="0"/>
              <a:t>B&gt;0</a:t>
            </a:r>
            <a:r>
              <a:rPr lang="zh-CN" altLang="en-US" dirty="0"/>
              <a:t>是指</a:t>
            </a:r>
            <a:r>
              <a:rPr lang="en-US" altLang="zh-CN" dirty="0"/>
              <a:t>B</a:t>
            </a:r>
            <a:r>
              <a:rPr lang="zh-CN" altLang="en-US" dirty="0"/>
              <a:t>的各分量都大于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 |XW-B|=</a:t>
            </a:r>
            <a:r>
              <a:rPr lang="zh-CN" altLang="en-US" dirty="0"/>
              <a:t>极小，则</a:t>
            </a:r>
            <a:r>
              <a:rPr lang="en-US" altLang="zh-CN" dirty="0"/>
              <a:t>XW</a:t>
            </a:r>
            <a:r>
              <a:rPr lang="zh-CN" altLang="en-US" dirty="0"/>
              <a:t>可能大于</a:t>
            </a:r>
            <a:r>
              <a:rPr lang="en-US" altLang="zh-CN" dirty="0"/>
              <a:t>B,</a:t>
            </a:r>
            <a:r>
              <a:rPr lang="zh-CN" altLang="en-US" dirty="0"/>
              <a:t>也可能小于</a:t>
            </a:r>
            <a:r>
              <a:rPr lang="en-US" altLang="zh-CN" dirty="0"/>
              <a:t>B</a:t>
            </a:r>
            <a:r>
              <a:rPr lang="zh-CN" altLang="en-US" dirty="0"/>
              <a:t>，只要接近</a:t>
            </a:r>
            <a:r>
              <a:rPr lang="en-US" altLang="zh-CN" dirty="0"/>
              <a:t>B</a:t>
            </a:r>
            <a:r>
              <a:rPr lang="zh-CN" altLang="en-US" dirty="0"/>
              <a:t>就是接近一个正值。那如果</a:t>
            </a:r>
            <a:r>
              <a:rPr lang="en-US" altLang="zh-CN" dirty="0"/>
              <a:t>B</a:t>
            </a:r>
            <a:r>
              <a:rPr lang="zh-CN" altLang="en-US" dirty="0"/>
              <a:t>很小，接近</a:t>
            </a:r>
            <a:r>
              <a:rPr lang="en-US" altLang="zh-CN" dirty="0"/>
              <a:t>0</a:t>
            </a:r>
            <a:r>
              <a:rPr lang="zh-CN" altLang="en-US" dirty="0"/>
              <a:t>，是不是会失效？</a:t>
            </a:r>
          </a:p>
        </p:txBody>
      </p:sp>
    </p:spTree>
    <p:extLst>
      <p:ext uri="{BB962C8B-B14F-4D97-AF65-F5344CB8AC3E}">
        <p14:creationId xmlns:p14="http://schemas.microsoft.com/office/powerpoint/2010/main" val="3929730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 </a:t>
            </a:r>
            <a:r>
              <a:rPr lang="zh-CN" altLang="en-US" dirty="0"/>
              <a:t>准则函数极小时，发生在我们的正确解情况下。所以我们如果要自己设计准则函数，必须从求解问题入手。</a:t>
            </a:r>
            <a:r>
              <a:rPr lang="en-US" altLang="zh-CN" dirty="0"/>
              <a:t>2 </a:t>
            </a:r>
            <a:r>
              <a:rPr lang="zh-CN" altLang="en-US" dirty="0"/>
              <a:t>两个准则函数中，都有</a:t>
            </a:r>
            <a:r>
              <a:rPr lang="en-US" altLang="zh-CN" dirty="0"/>
              <a:t>X</a:t>
            </a:r>
            <a:r>
              <a:rPr lang="zh-CN" altLang="en-US" dirty="0"/>
              <a:t>，这个</a:t>
            </a:r>
            <a:r>
              <a:rPr lang="en-US" altLang="zh-CN" dirty="0"/>
              <a:t>X</a:t>
            </a:r>
            <a:r>
              <a:rPr lang="zh-CN" altLang="en-US" dirty="0"/>
              <a:t>是一样吗？答：不是，一个准则函数的</a:t>
            </a:r>
            <a:r>
              <a:rPr lang="en-US" altLang="zh-CN" dirty="0"/>
              <a:t>X</a:t>
            </a:r>
            <a:r>
              <a:rPr lang="zh-CN" altLang="en-US" dirty="0"/>
              <a:t>指全样本，一个是单个样本。添加</a:t>
            </a:r>
            <a:r>
              <a:rPr lang="en-US" altLang="zh-CN" dirty="0"/>
              <a:t>B</a:t>
            </a:r>
            <a:r>
              <a:rPr lang="zh-CN" altLang="en-US" dirty="0"/>
              <a:t>的本质原因：求解条件变了，准则函数才能变。</a:t>
            </a:r>
          </a:p>
        </p:txBody>
      </p:sp>
    </p:spTree>
    <p:extLst>
      <p:ext uri="{BB962C8B-B14F-4D97-AF65-F5344CB8AC3E}">
        <p14:creationId xmlns:p14="http://schemas.microsoft.com/office/powerpoint/2010/main" val="310967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为什么加了一个系数</a:t>
            </a:r>
            <a:r>
              <a:rPr lang="en-US" altLang="zh-CN" dirty="0"/>
              <a:t>1/2</a:t>
            </a:r>
            <a:r>
              <a:rPr lang="zh-CN" altLang="en-US" dirty="0"/>
              <a:t>？只是为了后面求梯度更方便，系数没关系的。</a:t>
            </a:r>
          </a:p>
        </p:txBody>
      </p:sp>
    </p:spTree>
    <p:extLst>
      <p:ext uri="{BB962C8B-B14F-4D97-AF65-F5344CB8AC3E}">
        <p14:creationId xmlns:p14="http://schemas.microsoft.com/office/powerpoint/2010/main" val="74769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19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7E68FD-3FD2-4B7A-8521-1CEF565D21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65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5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DC15E3-528A-4D76-8EB3-98C94B6AFE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5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59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6DCA0-8D58-436B-9DB3-3D70FB5EC9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2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43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264FC9-3CA0-4E3A-945C-8AD71A4585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79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67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5A44F1-15B0-4F94-B8BC-AF313BDD8A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34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591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919856-0AC1-44F7-9BE7-048B599E5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7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615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1FD4A1-6CEB-494B-8852-E1E7720C30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9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39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A0D090-B53B-4441-BADB-8FD9BBD7D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4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663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3FD156-7F7D-4292-8CD6-396FFE9F75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58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87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1D1C4C-22B5-4D4E-8C98-D49B5F81C5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61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711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4E31CE-6A3B-404F-868A-EFFB439B0A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4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FFCC66"/>
                </a:solidFill>
              </a:defRPr>
            </a:lvl1pPr>
          </a:lstStyle>
          <a:p>
            <a:pPr>
              <a:defRPr/>
            </a:pPr>
            <a:fld id="{4BA44C9F-E09A-4314-B176-3CD0524273D2}" type="slidenum">
              <a:rPr lang="en-US" altLang="zh-CN"/>
              <a:pPr>
                <a:defRPr/>
              </a:pPr>
              <a:t>‹#›</a:t>
            </a:fld>
            <a:fld id="{9A39027C-57C0-4400-BD50-4E1DB22DECC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31" name="位图图像" r:id="rId14" imgW="2857899" imgH="2809524" progId="Paint.Picture">
                  <p:embed/>
                </p:oleObj>
              </mc:Choice>
              <mc:Fallback>
                <p:oleObj name="位图图像" r:id="rId14" imgW="2857899" imgH="2809524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29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30.wmf"/><Relationship Id="rId10" Type="http://schemas.openxmlformats.org/officeDocument/2006/relationships/image" Target="../media/image22.wmf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45.wmf"/><Relationship Id="rId5" Type="http://schemas.openxmlformats.org/officeDocument/2006/relationships/image" Target="../media/image40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6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5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5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6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6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70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1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9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7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9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9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8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8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10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9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9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0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17.wmf"/><Relationship Id="rId26" Type="http://schemas.openxmlformats.org/officeDocument/2006/relationships/image" Target="../media/image121.w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20.w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15.wmf"/><Relationship Id="rId22" Type="http://schemas.openxmlformats.org/officeDocument/2006/relationships/image" Target="../media/image11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image" Target="../media/image126.png"/><Relationship Id="rId7" Type="http://schemas.openxmlformats.org/officeDocument/2006/relationships/image" Target="../media/image123.wmf"/><Relationship Id="rId12" Type="http://schemas.openxmlformats.org/officeDocument/2006/relationships/image" Target="../media/image1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2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3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3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4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image" Target="../media/image147.emf"/><Relationship Id="rId7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46.wmf"/><Relationship Id="rId5" Type="http://schemas.openxmlformats.org/officeDocument/2006/relationships/image" Target="../media/image143.wmf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4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image" Target="../media/image158.emf"/><Relationship Id="rId18" Type="http://schemas.openxmlformats.org/officeDocument/2006/relationships/oleObject" Target="../embeddings/oleObject169.bin"/><Relationship Id="rId3" Type="http://schemas.openxmlformats.org/officeDocument/2006/relationships/oleObject" Target="../embeddings/oleObject162.bin"/><Relationship Id="rId21" Type="http://schemas.openxmlformats.org/officeDocument/2006/relationships/image" Target="../media/image156.wmf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2.wmf"/><Relationship Id="rId17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8.bin"/><Relationship Id="rId20" Type="http://schemas.openxmlformats.org/officeDocument/2006/relationships/oleObject" Target="../embeddings/oleObject170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image" Target="../media/image153.wmf"/><Relationship Id="rId23" Type="http://schemas.openxmlformats.org/officeDocument/2006/relationships/image" Target="../media/image157.wmf"/><Relationship Id="rId10" Type="http://schemas.openxmlformats.org/officeDocument/2006/relationships/image" Target="../media/image151.wmf"/><Relationship Id="rId19" Type="http://schemas.openxmlformats.org/officeDocument/2006/relationships/image" Target="../media/image155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65.bin"/><Relationship Id="rId14" Type="http://schemas.openxmlformats.org/officeDocument/2006/relationships/oleObject" Target="../embeddings/oleObject167.bin"/><Relationship Id="rId22" Type="http://schemas.openxmlformats.org/officeDocument/2006/relationships/oleObject" Target="../embeddings/oleObject171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63.wmf"/><Relationship Id="rId18" Type="http://schemas.openxmlformats.org/officeDocument/2006/relationships/oleObject" Target="../embeddings/oleObject179.bin"/><Relationship Id="rId26" Type="http://schemas.openxmlformats.org/officeDocument/2006/relationships/oleObject" Target="../embeddings/oleObject183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167.w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65.wmf"/><Relationship Id="rId25" Type="http://schemas.openxmlformats.org/officeDocument/2006/relationships/image" Target="../media/image1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29" Type="http://schemas.openxmlformats.org/officeDocument/2006/relationships/image" Target="../media/image171.wmf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62.wmf"/><Relationship Id="rId24" Type="http://schemas.openxmlformats.org/officeDocument/2006/relationships/oleObject" Target="../embeddings/oleObject182.bin"/><Relationship Id="rId5" Type="http://schemas.openxmlformats.org/officeDocument/2006/relationships/image" Target="../media/image159.wmf"/><Relationship Id="rId15" Type="http://schemas.openxmlformats.org/officeDocument/2006/relationships/image" Target="../media/image164.wmf"/><Relationship Id="rId23" Type="http://schemas.openxmlformats.org/officeDocument/2006/relationships/image" Target="../media/image168.wmf"/><Relationship Id="rId28" Type="http://schemas.openxmlformats.org/officeDocument/2006/relationships/oleObject" Target="../embeddings/oleObject184.bin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166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177.bin"/><Relationship Id="rId22" Type="http://schemas.openxmlformats.org/officeDocument/2006/relationships/oleObject" Target="../embeddings/oleObject181.bin"/><Relationship Id="rId27" Type="http://schemas.openxmlformats.org/officeDocument/2006/relationships/image" Target="../media/image17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79.wmf"/><Relationship Id="rId26" Type="http://schemas.openxmlformats.org/officeDocument/2006/relationships/image" Target="../media/image183.wmf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20" Type="http://schemas.openxmlformats.org/officeDocument/2006/relationships/image" Target="../media/image180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82.wmf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10" Type="http://schemas.openxmlformats.org/officeDocument/2006/relationships/image" Target="../media/image175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77.wmf"/><Relationship Id="rId22" Type="http://schemas.openxmlformats.org/officeDocument/2006/relationships/image" Target="../media/image181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188.wmf"/><Relationship Id="rId18" Type="http://schemas.openxmlformats.org/officeDocument/2006/relationships/oleObject" Target="../embeddings/oleObject204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192.wmf"/><Relationship Id="rId7" Type="http://schemas.openxmlformats.org/officeDocument/2006/relationships/image" Target="../media/image185.wmf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190.wmf"/><Relationship Id="rId25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3.bin"/><Relationship Id="rId20" Type="http://schemas.openxmlformats.org/officeDocument/2006/relationships/oleObject" Target="../embeddings/oleObject205.bin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187.wmf"/><Relationship Id="rId24" Type="http://schemas.openxmlformats.org/officeDocument/2006/relationships/oleObject" Target="../embeddings/oleObject207.bin"/><Relationship Id="rId5" Type="http://schemas.openxmlformats.org/officeDocument/2006/relationships/image" Target="../media/image184.wmf"/><Relationship Id="rId15" Type="http://schemas.openxmlformats.org/officeDocument/2006/relationships/image" Target="../media/image189.wmf"/><Relationship Id="rId23" Type="http://schemas.openxmlformats.org/officeDocument/2006/relationships/image" Target="../media/image193.wmf"/><Relationship Id="rId10" Type="http://schemas.openxmlformats.org/officeDocument/2006/relationships/oleObject" Target="../embeddings/oleObject200.bin"/><Relationship Id="rId19" Type="http://schemas.openxmlformats.org/officeDocument/2006/relationships/image" Target="../media/image191.wmf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186.wmf"/><Relationship Id="rId14" Type="http://schemas.openxmlformats.org/officeDocument/2006/relationships/oleObject" Target="../embeddings/oleObject202.bin"/><Relationship Id="rId22" Type="http://schemas.openxmlformats.org/officeDocument/2006/relationships/oleObject" Target="../embeddings/oleObject206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6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10600" dirty="0"/>
              <a:t>模式识别</a:t>
            </a:r>
          </a:p>
        </p:txBody>
      </p:sp>
      <p:sp>
        <p:nvSpPr>
          <p:cNvPr id="14340" name="矩形 1"/>
          <p:cNvSpPr>
            <a:spLocks noChangeArrowheads="1"/>
          </p:cNvSpPr>
          <p:nvPr/>
        </p:nvSpPr>
        <p:spPr bwMode="auto">
          <a:xfrm>
            <a:off x="8780463" y="6334125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81328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0A7022-A8CF-4284-B405-87D2532572CF}" type="slidenum">
              <a:rPr lang="en-US" altLang="zh-CN" sz="2800" smtClean="0"/>
              <a:pPr eaLnBrk="1" hangingPunct="1"/>
              <a:t>10</a:t>
            </a:fld>
            <a:endParaRPr lang="en-US" altLang="zh-CN" sz="2800" dirty="0"/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539552" y="2204864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kern="0" dirty="0"/>
              <a:t>本讲开始</a:t>
            </a:r>
          </a:p>
        </p:txBody>
      </p:sp>
    </p:spTree>
    <p:extLst>
      <p:ext uri="{BB962C8B-B14F-4D97-AF65-F5344CB8AC3E}">
        <p14:creationId xmlns:p14="http://schemas.microsoft.com/office/powerpoint/2010/main" val="330713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</a:t>
            </a:r>
            <a:r>
              <a:rPr lang="zh-CN" altLang="en-US" dirty="0"/>
              <a:t> 最小平方误差算法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676456" y="63514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08980"/>
            <a:ext cx="6300192" cy="4725144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4276710" y="5157192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46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最小平方误差算法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62880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3.7 </a:t>
            </a:r>
            <a:r>
              <a:rPr lang="zh-CN" altLang="en-US" sz="2400" dirty="0"/>
              <a:t>小节知识导图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8" y="2060848"/>
            <a:ext cx="5652120" cy="42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0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最小平方误差算法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31926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现有梯度法和感知器法的问题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3356992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最小平方误差算法（</a:t>
            </a:r>
            <a:r>
              <a:rPr lang="en-US" altLang="zh-CN" sz="2400" dirty="0"/>
              <a:t>LMSE</a:t>
            </a:r>
            <a:r>
              <a:rPr lang="zh-CN" altLang="en-US" sz="2400" dirty="0"/>
              <a:t>）的优势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2780928"/>
            <a:ext cx="7199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现有算法要求模式类线性可分，否则不收敛，算法会失效。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615" y="3924107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对线性可分的模式收敛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能检测不可分的模式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162880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为什么要设计最小平方误差算法？</a:t>
            </a: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470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2800" dirty="0"/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最小平方误差算法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64340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感知器算法的核心思想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949" y="2116176"/>
            <a:ext cx="7383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对于两类问题的训练样本集</a:t>
            </a:r>
            <a:r>
              <a:rPr lang="en-US" altLang="zh-CN" sz="2000" i="1" dirty="0"/>
              <a:t>{X</a:t>
            </a:r>
            <a:r>
              <a:rPr lang="en-US" altLang="zh-CN" sz="2000" i="1" baseline="-25000" dirty="0"/>
              <a:t>i</a:t>
            </a:r>
            <a:r>
              <a:rPr lang="en-US" altLang="zh-CN" sz="2000" i="1" dirty="0"/>
              <a:t>, </a:t>
            </a:r>
            <a:r>
              <a:rPr lang="en-US" altLang="zh-CN" sz="2000" i="1" dirty="0" err="1"/>
              <a:t>i</a:t>
            </a:r>
            <a:r>
              <a:rPr lang="en-US" altLang="zh-CN" sz="2000" i="1" dirty="0"/>
              <a:t>=1,…,N}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</a:t>
            </a:r>
            <a:r>
              <a:rPr lang="zh-CN" altLang="en-US" sz="2000" dirty="0"/>
              <a:t>为规范化增广向量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zh-CN" altLang="en-US" sz="2000" dirty="0"/>
              <a:t>其权重</a:t>
            </a:r>
            <a:r>
              <a:rPr lang="en-US" altLang="zh-CN" sz="2000" i="1" dirty="0"/>
              <a:t>W</a:t>
            </a:r>
            <a:r>
              <a:rPr lang="zh-CN" altLang="en-US" sz="2000" dirty="0"/>
              <a:t>应该满足</a:t>
            </a:r>
            <a:r>
              <a:rPr lang="en-US" altLang="zh-CN" sz="2000" i="1" dirty="0" err="1"/>
              <a:t>W</a:t>
            </a:r>
            <a:r>
              <a:rPr lang="en-US" altLang="zh-CN" sz="2000" i="1" baseline="30000" dirty="0" err="1"/>
              <a:t>T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i</a:t>
            </a:r>
            <a:r>
              <a:rPr lang="en-US" altLang="zh-CN" sz="2000" i="1" dirty="0"/>
              <a:t>&gt;0</a:t>
            </a:r>
            <a:r>
              <a:rPr lang="zh-CN" altLang="en-US" sz="2000" dirty="0"/>
              <a:t>，写成矩阵形式即：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140037"/>
              </p:ext>
            </p:extLst>
          </p:nvPr>
        </p:nvGraphicFramePr>
        <p:xfrm>
          <a:off x="683569" y="2846780"/>
          <a:ext cx="6696744" cy="214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383" name="公式" r:id="rId4" imgW="3860800" imgH="1193800" progId="Equation.3">
                  <p:embed/>
                </p:oleObj>
              </mc:Choice>
              <mc:Fallback>
                <p:oleObj name="公式" r:id="rId4" imgW="3860800" imgH="1193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9" y="2846780"/>
                        <a:ext cx="6696744" cy="214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682625" y="5063013"/>
            <a:ext cx="79073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令上述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×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+1)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的长方矩阵为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，则</a:t>
            </a:r>
            <a:r>
              <a:rPr lang="zh-CN" altLang="en-US" sz="2000" dirty="0">
                <a:solidFill>
                  <a:srgbClr val="000000"/>
                </a:solidFill>
              </a:rPr>
              <a:t>上面的矩阵可以写成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890204"/>
              </p:ext>
            </p:extLst>
          </p:nvPr>
        </p:nvGraphicFramePr>
        <p:xfrm>
          <a:off x="7164288" y="5138027"/>
          <a:ext cx="10731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384" name="公式" r:id="rId6" imgW="545626" imgH="177646" progId="Equation.3">
                  <p:embed/>
                </p:oleObj>
              </mc:Choice>
              <mc:Fallback>
                <p:oleObj name="公式" r:id="rId6" imgW="545626" imgH="17764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5138027"/>
                        <a:ext cx="10731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2625" y="5540067"/>
            <a:ext cx="6997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感知器算法的核心就是：调节权重</a:t>
            </a:r>
            <a:r>
              <a:rPr lang="en-US" altLang="zh-CN" sz="2000" i="1" dirty="0">
                <a:solidFill>
                  <a:srgbClr val="FF0000"/>
                </a:solidFill>
              </a:rPr>
              <a:t>W</a:t>
            </a:r>
            <a:r>
              <a:rPr lang="zh-CN" altLang="en-US" sz="2000" dirty="0">
                <a:solidFill>
                  <a:srgbClr val="FF0000"/>
                </a:solidFill>
              </a:rPr>
              <a:t>使得不等式</a:t>
            </a:r>
            <a:r>
              <a:rPr lang="en-US" altLang="zh-CN" sz="2000" dirty="0">
                <a:solidFill>
                  <a:srgbClr val="FF0000"/>
                </a:solidFill>
              </a:rPr>
              <a:t>XW&gt;0</a:t>
            </a:r>
            <a:r>
              <a:rPr lang="zh-CN" altLang="en-US" sz="2000" dirty="0">
                <a:solidFill>
                  <a:srgbClr val="FF0000"/>
                </a:solidFill>
              </a:rPr>
              <a:t>成立</a:t>
            </a:r>
          </a:p>
        </p:txBody>
      </p:sp>
    </p:spTree>
    <p:extLst>
      <p:ext uri="{BB962C8B-B14F-4D97-AF65-F5344CB8AC3E}">
        <p14:creationId xmlns:p14="http://schemas.microsoft.com/office/powerpoint/2010/main" val="65916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最小平方误差算法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643404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最小平方误差算法（</a:t>
            </a:r>
            <a:r>
              <a:rPr lang="en-US" altLang="zh-CN" sz="2400" dirty="0"/>
              <a:t>LMSE</a:t>
            </a:r>
            <a:r>
              <a:rPr lang="zh-CN" altLang="en-US" sz="2400" dirty="0"/>
              <a:t>）原理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71600" y="2494659"/>
            <a:ext cx="83617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LMSE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算法把对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XW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&gt;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的求解，</a:t>
            </a:r>
            <a:r>
              <a:rPr lang="zh-CN" altLang="en-US" sz="2000" dirty="0">
                <a:solidFill>
                  <a:srgbClr val="000000"/>
                </a:solidFill>
              </a:rPr>
              <a:t>改为对                求解（即求解</a:t>
            </a:r>
            <a:r>
              <a:rPr lang="en-US" altLang="zh-CN" sz="2000" b="1" i="1" dirty="0">
                <a:solidFill>
                  <a:srgbClr val="000000"/>
                </a:solidFill>
              </a:rPr>
              <a:t>W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b="1" i="1" dirty="0">
                <a:solidFill>
                  <a:srgbClr val="000000"/>
                </a:solidFill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）。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552184"/>
              </p:ext>
            </p:extLst>
          </p:nvPr>
        </p:nvGraphicFramePr>
        <p:xfrm>
          <a:off x="5436096" y="2549702"/>
          <a:ext cx="936104" cy="2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84" name="公式" r:id="rId4" imgW="583693" imgH="177646" progId="Equation.3">
                  <p:embed/>
                </p:oleObj>
              </mc:Choice>
              <mc:Fallback>
                <p:oleObj name="公式" r:id="rId4" imgW="583693" imgH="17764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549702"/>
                        <a:ext cx="936104" cy="290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475656" y="2972224"/>
            <a:ext cx="6762752" cy="474663"/>
            <a:chOff x="239" y="1445"/>
            <a:chExt cx="4260" cy="299"/>
          </a:xfrm>
        </p:grpSpPr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6606264"/>
                </p:ext>
              </p:extLst>
            </p:nvPr>
          </p:nvGraphicFramePr>
          <p:xfrm>
            <a:off x="239" y="1445"/>
            <a:ext cx="191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985" name="公式" r:id="rId6" imgW="1536033" imgH="253890" progId="Equation.3">
                    <p:embed/>
                  </p:oleObj>
                </mc:Choice>
                <mc:Fallback>
                  <p:oleObj name="公式" r:id="rId6" imgW="1536033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" y="1445"/>
                          <a:ext cx="1919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121" y="1469"/>
              <a:ext cx="23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各分量均为正值，故两者等价。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71600" y="30042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由于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2094549"/>
            <a:ext cx="2497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LMSE</a:t>
            </a:r>
            <a:r>
              <a:rPr lang="zh-CN" altLang="en-US" sz="2000" dirty="0"/>
              <a:t>的基本做法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149" y="3501008"/>
            <a:ext cx="3459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LMSE</a:t>
            </a:r>
            <a:r>
              <a:rPr lang="zh-CN" altLang="en-US" sz="2000" dirty="0"/>
              <a:t>求解               的问题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93014"/>
              </p:ext>
            </p:extLst>
          </p:nvPr>
        </p:nvGraphicFramePr>
        <p:xfrm>
          <a:off x="2267744" y="3555806"/>
          <a:ext cx="9366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86" name="公式" r:id="rId8" imgW="583693" imgH="177646" progId="Equation.3">
                  <p:embed/>
                </p:oleObj>
              </mc:Choice>
              <mc:Fallback>
                <p:oleObj name="公式" r:id="rId8" imgW="583693" imgH="177646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555806"/>
                        <a:ext cx="93662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71600" y="3919374"/>
            <a:ext cx="76578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由于样本数</a:t>
            </a:r>
            <a:r>
              <a:rPr lang="en-US" altLang="zh-CN" sz="2000" dirty="0"/>
              <a:t>N</a:t>
            </a:r>
            <a:r>
              <a:rPr lang="zh-CN" altLang="en-US" sz="2000" dirty="0"/>
              <a:t>通常远大于维度</a:t>
            </a:r>
            <a:r>
              <a:rPr lang="en-US" altLang="zh-CN" sz="2000" dirty="0"/>
              <a:t>n</a:t>
            </a:r>
            <a:r>
              <a:rPr lang="zh-CN" altLang="en-US" sz="2000" dirty="0"/>
              <a:t>（即上页矩阵的列远大于行），</a:t>
            </a:r>
            <a:endParaRPr lang="en-US" altLang="zh-CN" sz="2000" dirty="0"/>
          </a:p>
          <a:p>
            <a:r>
              <a:rPr lang="en-US" altLang="zh-CN" sz="2000" dirty="0"/>
              <a:t>               </a:t>
            </a:r>
            <a:r>
              <a:rPr lang="zh-CN" altLang="en-US" sz="2000" dirty="0"/>
              <a:t>为矛盾方程组，只能求近似解。即求最小二乘近似解</a:t>
            </a:r>
            <a:r>
              <a:rPr lang="en-US" altLang="zh-CN" sz="2000" b="1" i="1" dirty="0"/>
              <a:t>W*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zh-CN" altLang="en-US" sz="2000" dirty="0"/>
              <a:t>使得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6735"/>
              </p:ext>
            </p:extLst>
          </p:nvPr>
        </p:nvGraphicFramePr>
        <p:xfrm>
          <a:off x="1043608" y="4336747"/>
          <a:ext cx="9366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87" name="公式" r:id="rId9" imgW="583693" imgH="177646" progId="Equation.3">
                  <p:embed/>
                </p:oleObj>
              </mc:Choice>
              <mc:Fallback>
                <p:oleObj name="公式" r:id="rId9" imgW="583693" imgH="177646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336747"/>
                        <a:ext cx="93662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974614"/>
              </p:ext>
            </p:extLst>
          </p:nvPr>
        </p:nvGraphicFramePr>
        <p:xfrm>
          <a:off x="1560304" y="4548938"/>
          <a:ext cx="1641290" cy="411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88" name="公式" r:id="rId10" imgW="1155700" imgH="254000" progId="Equation.3">
                  <p:embed/>
                </p:oleObj>
              </mc:Choice>
              <mc:Fallback>
                <p:oleObj name="公式" r:id="rId10" imgW="1155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304" y="4548938"/>
                        <a:ext cx="1641290" cy="411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1149" y="4935037"/>
            <a:ext cx="2497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LMSE</a:t>
            </a:r>
            <a:r>
              <a:rPr lang="zh-CN" altLang="en-US" sz="2000" dirty="0"/>
              <a:t>的基本思路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601" y="537969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选择准则函数                                     ，使得当</a:t>
            </a:r>
            <a:r>
              <a:rPr lang="en-US" altLang="zh-CN" sz="2000" i="1" dirty="0">
                <a:solidFill>
                  <a:srgbClr val="000000"/>
                </a:solidFill>
              </a:rPr>
              <a:t>J</a:t>
            </a:r>
            <a:r>
              <a:rPr lang="zh-CN" altLang="en-US" sz="2000" dirty="0">
                <a:solidFill>
                  <a:srgbClr val="000000"/>
                </a:solidFill>
              </a:rPr>
              <a:t>达到最小值时，</a:t>
            </a:r>
            <a:r>
              <a:rPr lang="en-US" altLang="zh-CN" sz="2000" b="1" i="1" dirty="0">
                <a:solidFill>
                  <a:srgbClr val="000000"/>
                </a:solidFill>
              </a:rPr>
              <a:t>XW</a:t>
            </a:r>
            <a:r>
              <a:rPr lang="en-US" altLang="zh-CN" sz="2000" dirty="0">
                <a:solidFill>
                  <a:srgbClr val="000000"/>
                </a:solidFill>
              </a:rPr>
              <a:t>=</a:t>
            </a:r>
            <a:r>
              <a:rPr lang="en-US" altLang="zh-CN" sz="2000" b="1" i="1" dirty="0">
                <a:solidFill>
                  <a:srgbClr val="000000"/>
                </a:solidFill>
              </a:rPr>
              <a:t>B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可得到近似解（最小二乘近似解）。</a:t>
            </a:r>
          </a:p>
        </p:txBody>
      </p:sp>
      <p:graphicFrame>
        <p:nvGraphicFramePr>
          <p:cNvPr id="2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694333"/>
              </p:ext>
            </p:extLst>
          </p:nvPr>
        </p:nvGraphicFramePr>
        <p:xfrm>
          <a:off x="2555776" y="5306298"/>
          <a:ext cx="2367905" cy="550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89" name="公式" r:id="rId12" imgW="1675673" imgH="393529" progId="Equation.3">
                  <p:embed/>
                </p:oleObj>
              </mc:Choice>
              <mc:Fallback>
                <p:oleObj name="公式" r:id="rId12" imgW="167567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306298"/>
                        <a:ext cx="2367905" cy="550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591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最小平方误差算法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64340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最小平方误差准则函数选择依据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299207"/>
              </p:ext>
            </p:extLst>
          </p:nvPr>
        </p:nvGraphicFramePr>
        <p:xfrm>
          <a:off x="1032249" y="2623174"/>
          <a:ext cx="23685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782" name="公式" r:id="rId4" imgW="1675673" imgH="393529" progId="Equation.3">
                  <p:embed/>
                </p:oleObj>
              </mc:Choice>
              <mc:Fallback>
                <p:oleObj name="公式" r:id="rId4" imgW="1675673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249" y="2623174"/>
                        <a:ext cx="23685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9866" y="2220833"/>
            <a:ext cx="848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为什么准则函数取极小值时，能获得近似解？从下面公式能很明显看出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556760"/>
              </p:ext>
            </p:extLst>
          </p:nvPr>
        </p:nvGraphicFramePr>
        <p:xfrm>
          <a:off x="4427984" y="2708920"/>
          <a:ext cx="172819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783" name="公式" r:id="rId6" imgW="1155700" imgH="254000" progId="Equation.3">
                  <p:embed/>
                </p:oleObj>
              </mc:Choice>
              <mc:Fallback>
                <p:oleObj name="公式" r:id="rId6" imgW="1155700" imgH="254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708920"/>
                        <a:ext cx="172819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 bwMode="auto">
          <a:xfrm>
            <a:off x="3347864" y="2915295"/>
            <a:ext cx="10801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69866" y="3156181"/>
            <a:ext cx="8250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最小平方误差准则函数与固定增量算法有什么区别？多了个变量</a:t>
            </a:r>
            <a:r>
              <a:rPr lang="en-US" altLang="zh-CN" sz="2000" b="1" i="1" dirty="0"/>
              <a:t>B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000000"/>
                </a:solidFill>
              </a:rPr>
              <a:t>有更多的自由度供选择求解，故可望改善算法的收敛速率。</a:t>
            </a:r>
            <a:endParaRPr lang="zh-CN" altLang="en-US" sz="20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499701"/>
              </p:ext>
            </p:extLst>
          </p:nvPr>
        </p:nvGraphicFramePr>
        <p:xfrm>
          <a:off x="979314" y="3870355"/>
          <a:ext cx="23685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784" name="公式" r:id="rId8" imgW="1675673" imgH="393529" progId="Equation.3">
                  <p:embed/>
                </p:oleObj>
              </mc:Choice>
              <mc:Fallback>
                <p:oleObj name="公式" r:id="rId8" imgW="1675673" imgH="393529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314" y="3870355"/>
                        <a:ext cx="23685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325457"/>
              </p:ext>
            </p:extLst>
          </p:nvPr>
        </p:nvGraphicFramePr>
        <p:xfrm>
          <a:off x="4211960" y="3864067"/>
          <a:ext cx="2736304" cy="542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785" name="公式" r:id="rId9" imgW="1815312" imgH="393529" progId="Equation.3">
                  <p:embed/>
                </p:oleObj>
              </mc:Choice>
              <mc:Fallback>
                <p:oleObj name="公式" r:id="rId9" imgW="1815312" imgH="393529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864067"/>
                        <a:ext cx="2736304" cy="542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8388424" y="6309014"/>
            <a:ext cx="7657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863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最小平方误差算法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64340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最小平方误差准则函数的物理意义解释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646495"/>
              </p:ext>
            </p:extLst>
          </p:nvPr>
        </p:nvGraphicFramePr>
        <p:xfrm>
          <a:off x="611560" y="2780928"/>
          <a:ext cx="6581357" cy="6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600" name="公式" r:id="rId4" imgW="4038600" imgH="431800" progId="Equation.3">
                  <p:embed/>
                </p:oleObj>
              </mc:Choice>
              <mc:Fallback>
                <p:oleObj name="公式" r:id="rId4" imgW="40386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80928"/>
                        <a:ext cx="6581357" cy="6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620622"/>
              </p:ext>
            </p:extLst>
          </p:nvPr>
        </p:nvGraphicFramePr>
        <p:xfrm>
          <a:off x="539552" y="3429000"/>
          <a:ext cx="5256584" cy="82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601" name="公式" r:id="rId6" imgW="2908300" imgH="457200" progId="Equation.3">
                  <p:embed/>
                </p:oleObj>
              </mc:Choice>
              <mc:Fallback>
                <p:oleObj name="公式" r:id="rId6" imgW="2908300" imgH="4572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29000"/>
                        <a:ext cx="5256584" cy="828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-36390" y="4693114"/>
            <a:ext cx="742285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933450" eaLnBrk="0" hangingPunct="0"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方程组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XW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的近似解也称“最优近似解”：</a:t>
            </a:r>
          </a:p>
          <a:p>
            <a:pPr indent="933450" eaLnBrk="0" hangingPunct="0">
              <a:lnSpc>
                <a:spcPct val="13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——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使方程组两边所有误差之和最小（即最优）的解。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9866" y="2220833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准则函数化简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5829" y="4293096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准则函数物理意义</a:t>
            </a: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8388424" y="6309014"/>
            <a:ext cx="7657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4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最小平方误差算法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662878" y="2204864"/>
            <a:ext cx="308289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</a:rPr>
              <a:t>计算准则函数</a:t>
            </a:r>
            <a:r>
              <a:rPr lang="en-US" altLang="zh-CN" sz="2000" b="1" i="1" dirty="0">
                <a:solidFill>
                  <a:srgbClr val="000000"/>
                </a:solidFill>
              </a:rPr>
              <a:t>J</a:t>
            </a:r>
            <a:r>
              <a:rPr lang="zh-CN" altLang="en-US" sz="2000" dirty="0">
                <a:solidFill>
                  <a:srgbClr val="000000"/>
                </a:solidFill>
              </a:rPr>
              <a:t>的梯度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</a:rPr>
              <a:t>调节</a:t>
            </a:r>
            <a:r>
              <a:rPr lang="en-US" altLang="zh-CN" sz="2000" b="1" i="1" dirty="0">
                <a:solidFill>
                  <a:srgbClr val="000000"/>
                </a:solidFill>
              </a:rPr>
              <a:t>B</a:t>
            </a: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</a:rPr>
              <a:t>调节权向量</a:t>
            </a:r>
            <a:r>
              <a:rPr lang="en-US" altLang="zh-CN" sz="2000" b="1" i="1" dirty="0">
                <a:solidFill>
                  <a:srgbClr val="000000"/>
                </a:solidFill>
              </a:rPr>
              <a:t>W</a:t>
            </a: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</a:rPr>
              <a:t>判断是否线性可分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8388424" y="6309014"/>
            <a:ext cx="7657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64340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最小平方误差算法中的关键问题</a:t>
            </a:r>
          </a:p>
        </p:txBody>
      </p:sp>
    </p:spTree>
    <p:extLst>
      <p:ext uri="{BB962C8B-B14F-4D97-AF65-F5344CB8AC3E}">
        <p14:creationId xmlns:p14="http://schemas.microsoft.com/office/powerpoint/2010/main" val="269200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8388424" y="6309014"/>
            <a:ext cx="7657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2800" dirty="0"/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最小平方误差算法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643404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关键问题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计算准则函数</a:t>
            </a:r>
            <a:r>
              <a:rPr lang="en-US" altLang="zh-CN" sz="2400" b="1" i="1" dirty="0">
                <a:solidFill>
                  <a:srgbClr val="000000"/>
                </a:solidFill>
              </a:rPr>
              <a:t>J</a:t>
            </a:r>
            <a:r>
              <a:rPr lang="zh-CN" altLang="en-US" sz="2400" dirty="0">
                <a:solidFill>
                  <a:srgbClr val="000000"/>
                </a:solidFill>
              </a:rPr>
              <a:t>的梯度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969956"/>
              </p:ext>
            </p:extLst>
          </p:nvPr>
        </p:nvGraphicFramePr>
        <p:xfrm>
          <a:off x="936531" y="2996952"/>
          <a:ext cx="2107689" cy="640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90" name="公式" r:id="rId3" imgW="1295400" imgH="393700" progId="Equation.3">
                  <p:embed/>
                </p:oleObj>
              </mc:Choice>
              <mc:Fallback>
                <p:oleObj name="公式" r:id="rId3" imgW="12954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531" y="2996952"/>
                        <a:ext cx="2107689" cy="640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73486"/>
              </p:ext>
            </p:extLst>
          </p:nvPr>
        </p:nvGraphicFramePr>
        <p:xfrm>
          <a:off x="3923928" y="2924944"/>
          <a:ext cx="3656843" cy="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91" name="公式" r:id="rId5" imgW="2005729" imgH="393529" progId="Equation.3">
                  <p:embed/>
                </p:oleObj>
              </mc:Choice>
              <mc:Fallback>
                <p:oleObj name="公式" r:id="rId5" imgW="2005729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924944"/>
                        <a:ext cx="3656843" cy="71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2337115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由于存在两个变量，故存在两个梯度：</a:t>
            </a:r>
          </a:p>
        </p:txBody>
      </p:sp>
    </p:spTree>
    <p:extLst>
      <p:ext uri="{BB962C8B-B14F-4D97-AF65-F5344CB8AC3E}">
        <p14:creationId xmlns:p14="http://schemas.microsoft.com/office/powerpoint/2010/main" val="14057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8800" dirty="0">
                <a:ea typeface="黑体" pitchFamily="49" charset="-122"/>
              </a:rPr>
              <a:t>模式识别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4077072"/>
            <a:ext cx="8280920" cy="982960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ea typeface="黑体" pitchFamily="49" charset="-122"/>
              </a:rPr>
              <a:t>第</a:t>
            </a:r>
            <a:r>
              <a:rPr lang="en-US" altLang="zh-CN" sz="4800" dirty="0">
                <a:ea typeface="黑体" pitchFamily="49" charset="-122"/>
              </a:rPr>
              <a:t>3</a:t>
            </a:r>
            <a:r>
              <a:rPr lang="zh-CN" altLang="en-US" sz="4800" dirty="0">
                <a:ea typeface="黑体" pitchFamily="49" charset="-122"/>
              </a:rPr>
              <a:t>章 判别函数与几何分类法</a:t>
            </a:r>
          </a:p>
        </p:txBody>
      </p:sp>
      <p:sp>
        <p:nvSpPr>
          <p:cNvPr id="16389" name="矩形 1"/>
          <p:cNvSpPr>
            <a:spLocks noChangeArrowheads="1"/>
          </p:cNvSpPr>
          <p:nvPr/>
        </p:nvSpPr>
        <p:spPr bwMode="auto">
          <a:xfrm>
            <a:off x="8780463" y="6323013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0840D1-2A58-4B14-A088-7CC3D0135C47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2495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875" y="1643403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关键问题</a:t>
            </a:r>
            <a:r>
              <a:rPr lang="en-US" altLang="zh-CN" sz="2400" dirty="0"/>
              <a:t>2</a:t>
            </a:r>
            <a:r>
              <a:rPr lang="zh-CN" altLang="en-US" sz="2400" dirty="0"/>
              <a:t>：调节</a:t>
            </a:r>
            <a:r>
              <a:rPr lang="en-US" altLang="zh-CN" sz="2400" b="1" i="1" dirty="0"/>
              <a:t>B</a:t>
            </a:r>
            <a:endParaRPr lang="en-US" altLang="zh-CN" sz="2400" b="1" i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148825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根据梯度算法的调权公式，可得：</a:t>
            </a:r>
          </a:p>
        </p:txBody>
      </p:sp>
      <p:graphicFrame>
        <p:nvGraphicFramePr>
          <p:cNvPr id="6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9908"/>
              </p:ext>
            </p:extLst>
          </p:nvPr>
        </p:nvGraphicFramePr>
        <p:xfrm>
          <a:off x="827584" y="2548935"/>
          <a:ext cx="3493467" cy="6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291" name="公式" r:id="rId3" imgW="2336800" imgH="457200" progId="Equation.3">
                  <p:embed/>
                </p:oleObj>
              </mc:Choice>
              <mc:Fallback>
                <p:oleObj name="公式" r:id="rId3" imgW="233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48935"/>
                        <a:ext cx="3493467" cy="6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704776"/>
              </p:ext>
            </p:extLst>
          </p:nvPr>
        </p:nvGraphicFramePr>
        <p:xfrm>
          <a:off x="4825033" y="2492896"/>
          <a:ext cx="3563317" cy="78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292" name="公式" r:id="rId5" imgW="1841500" imgH="457200" progId="Equation.3">
                  <p:embed/>
                </p:oleObj>
              </mc:Choice>
              <mc:Fallback>
                <p:oleObj name="公式" r:id="rId5" imgW="1841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033" y="2492896"/>
                        <a:ext cx="3563317" cy="780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3512367"/>
            <a:ext cx="6255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将                                                    带入</a:t>
            </a:r>
            <a:r>
              <a:rPr lang="en-US" altLang="zh-CN" sz="2000" b="1" i="1" dirty="0"/>
              <a:t>B</a:t>
            </a:r>
            <a:r>
              <a:rPr lang="zh-CN" altLang="en-US" sz="2000" dirty="0"/>
              <a:t>的调节公式得：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437776"/>
              </p:ext>
            </p:extLst>
          </p:nvPr>
        </p:nvGraphicFramePr>
        <p:xfrm>
          <a:off x="1043608" y="3381124"/>
          <a:ext cx="3368556" cy="66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293" name="公式" r:id="rId7" imgW="2005729" imgH="393529" progId="Equation.3">
                  <p:embed/>
                </p:oleObj>
              </mc:Choice>
              <mc:Fallback>
                <p:oleObj name="公式" r:id="rId7" imgW="200572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81124"/>
                        <a:ext cx="3368556" cy="662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626349"/>
              </p:ext>
            </p:extLst>
          </p:nvPr>
        </p:nvGraphicFramePr>
        <p:xfrm>
          <a:off x="760478" y="4077072"/>
          <a:ext cx="6710371" cy="733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294" name="公式" r:id="rId9" imgW="3302000" imgH="393700" progId="Equation.3">
                  <p:embed/>
                </p:oleObj>
              </mc:Choice>
              <mc:Fallback>
                <p:oleObj name="公式" r:id="rId9" imgW="3302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78" y="4077072"/>
                        <a:ext cx="6710371" cy="733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523875" y="4753533"/>
            <a:ext cx="49295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令                、                                       得：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68350"/>
              </p:ext>
            </p:extLst>
          </p:nvPr>
        </p:nvGraphicFramePr>
        <p:xfrm>
          <a:off x="1043608" y="4753533"/>
          <a:ext cx="1033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295" name="公式" r:id="rId11" imgW="520474" imgH="215806" progId="Equation.3">
                  <p:embed/>
                </p:oleObj>
              </mc:Choice>
              <mc:Fallback>
                <p:oleObj name="公式" r:id="rId11" imgW="52047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753533"/>
                        <a:ext cx="10334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514146"/>
              </p:ext>
            </p:extLst>
          </p:nvPr>
        </p:nvGraphicFramePr>
        <p:xfrm>
          <a:off x="2267744" y="4753533"/>
          <a:ext cx="2448272" cy="410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296" name="公式" r:id="rId13" imgW="1307532" imgH="215806" progId="Equation.3">
                  <p:embed/>
                </p:oleObj>
              </mc:Choice>
              <mc:Fallback>
                <p:oleObj name="公式" r:id="rId13" imgW="130753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753533"/>
                        <a:ext cx="2448272" cy="410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301209"/>
              </p:ext>
            </p:extLst>
          </p:nvPr>
        </p:nvGraphicFramePr>
        <p:xfrm>
          <a:off x="1712946" y="5301208"/>
          <a:ext cx="41481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297" name="公式" r:id="rId15" imgW="1892300" imgH="254000" progId="Equation.3">
                  <p:embed/>
                </p:oleObj>
              </mc:Choice>
              <mc:Fallback>
                <p:oleObj name="公式" r:id="rId15" imgW="1892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46" y="5301208"/>
                        <a:ext cx="41481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82758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911778"/>
              </p:ext>
            </p:extLst>
          </p:nvPr>
        </p:nvGraphicFramePr>
        <p:xfrm>
          <a:off x="1131835" y="3418480"/>
          <a:ext cx="6761054" cy="46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63" name="公式" r:id="rId4" imgW="4089400" imgH="266700" progId="Equation.3">
                  <p:embed/>
                </p:oleObj>
              </mc:Choice>
              <mc:Fallback>
                <p:oleObj name="公式" r:id="rId4" imgW="40894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35" y="3418480"/>
                        <a:ext cx="6761054" cy="466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1146439" y="4336928"/>
            <a:ext cx="6972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×(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+1)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长方阵，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itchFamily="18" charset="0"/>
              </a:rPr>
              <a:t>#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+1) ×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长方阵</a:t>
            </a:r>
            <a:r>
              <a:rPr lang="zh-CN" altLang="en-US" sz="2000" i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174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5707"/>
              </p:ext>
            </p:extLst>
          </p:nvPr>
        </p:nvGraphicFramePr>
        <p:xfrm>
          <a:off x="1741562" y="3837695"/>
          <a:ext cx="2038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64" name="公式" r:id="rId6" imgW="1129810" imgH="266584" progId="Equation.3">
                  <p:embed/>
                </p:oleObj>
              </mc:Choice>
              <mc:Fallback>
                <p:oleObj name="公式" r:id="rId6" imgW="112981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562" y="3837695"/>
                        <a:ext cx="20383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0" name="Rectangle 20"/>
          <p:cNvSpPr>
            <a:spLocks noChangeArrowheads="1"/>
          </p:cNvSpPr>
          <p:nvPr/>
        </p:nvSpPr>
        <p:spPr bwMode="auto">
          <a:xfrm>
            <a:off x="3785672" y="3922768"/>
            <a:ext cx="3946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称为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的伪逆，也称为广义逆阵。</a:t>
            </a:r>
          </a:p>
        </p:txBody>
      </p:sp>
      <p:sp>
        <p:nvSpPr>
          <p:cNvPr id="174107" name="Rectangle 27"/>
          <p:cNvSpPr>
            <a:spLocks noChangeArrowheads="1"/>
          </p:cNvSpPr>
          <p:nvPr/>
        </p:nvSpPr>
        <p:spPr bwMode="auto">
          <a:xfrm>
            <a:off x="116507" y="3885001"/>
            <a:ext cx="2260600" cy="43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式中： 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82758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875" y="1643403"/>
            <a:ext cx="509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关键问题</a:t>
            </a:r>
            <a:r>
              <a:rPr lang="en-US" altLang="zh-CN" sz="2400" dirty="0"/>
              <a:t>3</a:t>
            </a:r>
            <a:r>
              <a:rPr lang="zh-CN" altLang="en-US" sz="2400" dirty="0"/>
              <a:t>：调节权向量</a:t>
            </a:r>
            <a:r>
              <a:rPr lang="en-US" altLang="zh-CN" sz="2400" dirty="0"/>
              <a:t>W</a:t>
            </a:r>
            <a:r>
              <a:rPr lang="zh-CN" altLang="en-US" sz="2400" dirty="0"/>
              <a:t>（方法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439" y="2553397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/>
              <a:t>J</a:t>
            </a:r>
            <a:r>
              <a:rPr lang="zh-CN" altLang="en-US" sz="2000" dirty="0"/>
              <a:t>对</a:t>
            </a:r>
            <a:r>
              <a:rPr lang="en-US" altLang="zh-CN" sz="2000" b="1" i="1" dirty="0">
                <a:solidFill>
                  <a:srgbClr val="000000"/>
                </a:solidFill>
              </a:rPr>
              <a:t>W</a:t>
            </a:r>
            <a:r>
              <a:rPr lang="zh-CN" altLang="en-US" sz="2000" dirty="0">
                <a:solidFill>
                  <a:srgbClr val="000000"/>
                </a:solidFill>
              </a:rPr>
              <a:t>最小时，梯度为</a:t>
            </a:r>
            <a:r>
              <a:rPr lang="en-US" altLang="zh-CN" sz="2000" dirty="0">
                <a:solidFill>
                  <a:srgbClr val="000000"/>
                </a:solidFill>
              </a:rPr>
              <a:t>0</a:t>
            </a:r>
            <a:r>
              <a:rPr lang="zh-CN" altLang="en-US" sz="2000" dirty="0">
                <a:solidFill>
                  <a:srgbClr val="000000"/>
                </a:solidFill>
              </a:rPr>
              <a:t>，即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706648"/>
              </p:ext>
            </p:extLst>
          </p:nvPr>
        </p:nvGraphicFramePr>
        <p:xfrm>
          <a:off x="4230339" y="2455901"/>
          <a:ext cx="2108200" cy="59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65" name="公式" r:id="rId8" imgW="1295400" imgH="393700" progId="Equation.3">
                  <p:embed/>
                </p:oleObj>
              </mc:Choice>
              <mc:Fallback>
                <p:oleObj name="公式" r:id="rId8" imgW="1295400" imgH="3937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339" y="2455901"/>
                        <a:ext cx="2108200" cy="595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00192" y="2575414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=0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50925" y="4869160"/>
            <a:ext cx="6972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调节</a:t>
            </a:r>
            <a:r>
              <a:rPr lang="en-US" altLang="zh-CN" sz="2000" dirty="0"/>
              <a:t>W</a:t>
            </a:r>
            <a:r>
              <a:rPr lang="zh-CN" altLang="en-US" sz="2000" dirty="0"/>
              <a:t>的方法：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zh-CN" altLang="en-US" sz="2000" dirty="0"/>
              <a:t>只需要先调节</a:t>
            </a:r>
            <a:r>
              <a:rPr lang="en-US" altLang="zh-CN" sz="2000" i="1" dirty="0"/>
              <a:t>B</a:t>
            </a:r>
            <a:r>
              <a:rPr lang="zh-CN" altLang="en-US" sz="2000" dirty="0"/>
              <a:t>，然后利用公式</a:t>
            </a:r>
            <a:r>
              <a:rPr lang="en-US" altLang="zh-CN" sz="2000" i="1" dirty="0"/>
              <a:t>W=X</a:t>
            </a:r>
            <a:r>
              <a:rPr lang="en-US" altLang="zh-CN" sz="2000" i="1" baseline="30000" dirty="0"/>
              <a:t>#</a:t>
            </a:r>
            <a:r>
              <a:rPr lang="en-US" altLang="zh-CN" sz="2000" i="1" dirty="0"/>
              <a:t>B</a:t>
            </a:r>
            <a:r>
              <a:rPr lang="zh-CN" altLang="en-US" sz="2000" dirty="0"/>
              <a:t>计算</a:t>
            </a:r>
            <a:r>
              <a:rPr lang="en-US" altLang="zh-CN" sz="2000" i="1" dirty="0"/>
              <a:t>W</a:t>
            </a:r>
            <a:r>
              <a:rPr lang="zh-CN" altLang="en-US" sz="2000" dirty="0"/>
              <a:t>的值，就可以实现调节权向量</a:t>
            </a:r>
            <a:r>
              <a:rPr lang="en-US" altLang="zh-CN" sz="2000" i="1" dirty="0"/>
              <a:t>W</a:t>
            </a:r>
            <a:r>
              <a:rPr lang="zh-CN" altLang="en-US" sz="2000" dirty="0"/>
              <a:t>的目标。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6439" y="2148825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调节依据：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6338" y="3009398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由此推导出结果</a:t>
            </a:r>
            <a:r>
              <a:rPr lang="en-US" altLang="zh-CN" sz="2000" i="1" dirty="0">
                <a:solidFill>
                  <a:srgbClr val="FF0000"/>
                </a:solidFill>
              </a:rPr>
              <a:t>W=X</a:t>
            </a:r>
            <a:r>
              <a:rPr lang="en-US" altLang="zh-CN" sz="2000" i="1" baseline="30000" dirty="0">
                <a:solidFill>
                  <a:srgbClr val="FF0000"/>
                </a:solidFill>
              </a:rPr>
              <a:t>#</a:t>
            </a:r>
            <a:r>
              <a:rPr lang="en-US" altLang="zh-CN" sz="2000" i="1" dirty="0">
                <a:solidFill>
                  <a:srgbClr val="FF0000"/>
                </a:solidFill>
              </a:rPr>
              <a:t>B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47493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1" grpId="0"/>
      <p:bldP spid="174100" grpId="0"/>
      <p:bldP spid="1741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82758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875" y="1643403"/>
            <a:ext cx="509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关键问题</a:t>
            </a:r>
            <a:r>
              <a:rPr lang="en-US" altLang="zh-CN" sz="2400" dirty="0"/>
              <a:t>3</a:t>
            </a:r>
            <a:r>
              <a:rPr lang="zh-CN" altLang="en-US" sz="2400" dirty="0"/>
              <a:t>：调节权向量</a:t>
            </a:r>
            <a:r>
              <a:rPr lang="en-US" altLang="zh-CN" sz="2400" dirty="0"/>
              <a:t>W</a:t>
            </a:r>
            <a:r>
              <a:rPr lang="zh-CN" altLang="en-US" sz="2400" dirty="0"/>
              <a:t>（方法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930581"/>
              </p:ext>
            </p:extLst>
          </p:nvPr>
        </p:nvGraphicFramePr>
        <p:xfrm>
          <a:off x="1475656" y="2165052"/>
          <a:ext cx="3816424" cy="467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32" name="公式" r:id="rId4" imgW="1892300" imgH="254000" progId="Equation.3">
                  <p:embed/>
                </p:oleObj>
              </mc:Choice>
              <mc:Fallback>
                <p:oleObj name="公式" r:id="rId4" imgW="1892300" imgH="254000" progId="Equation.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65052"/>
                        <a:ext cx="3816424" cy="467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58820" y="2165052"/>
            <a:ext cx="6612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将 </a:t>
            </a:r>
            <a:r>
              <a:rPr lang="zh-CN" altLang="en-US" sz="2000" i="1" dirty="0"/>
              <a:t>                                                           </a:t>
            </a:r>
            <a:r>
              <a:rPr lang="zh-CN" altLang="en-US" sz="2000" dirty="0"/>
              <a:t>带入公式</a:t>
            </a:r>
            <a:r>
              <a:rPr lang="en-US" altLang="zh-CN" sz="2000" i="1" dirty="0"/>
              <a:t>W=X</a:t>
            </a:r>
            <a:r>
              <a:rPr lang="en-US" altLang="zh-CN" sz="2000" i="1" baseline="30000" dirty="0"/>
              <a:t>#</a:t>
            </a:r>
            <a:r>
              <a:rPr lang="en-US" altLang="zh-CN" sz="2000" i="1" dirty="0"/>
              <a:t>B</a:t>
            </a:r>
            <a:r>
              <a:rPr lang="zh-CN" altLang="en-US" sz="2000" dirty="0"/>
              <a:t>得：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345706"/>
              </p:ext>
            </p:extLst>
          </p:nvPr>
        </p:nvGraphicFramePr>
        <p:xfrm>
          <a:off x="1403648" y="2708920"/>
          <a:ext cx="5688632" cy="47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33" name="公式" r:id="rId6" imgW="3035300" imgH="254000" progId="Equation.3">
                  <p:embed/>
                </p:oleObj>
              </mc:Choice>
              <mc:Fallback>
                <p:oleObj name="公式" r:id="rId6" imgW="30353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08920"/>
                        <a:ext cx="5688632" cy="47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802686"/>
              </p:ext>
            </p:extLst>
          </p:nvPr>
        </p:nvGraphicFramePr>
        <p:xfrm>
          <a:off x="1475656" y="3140968"/>
          <a:ext cx="39909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34" name="公式" r:id="rId8" imgW="1968500" imgH="254000" progId="Equation.3">
                  <p:embed/>
                </p:oleObj>
              </mc:Choice>
              <mc:Fallback>
                <p:oleObj name="公式" r:id="rId8" imgW="19685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140968"/>
                        <a:ext cx="39909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69483"/>
              </p:ext>
            </p:extLst>
          </p:nvPr>
        </p:nvGraphicFramePr>
        <p:xfrm>
          <a:off x="5436316" y="3140968"/>
          <a:ext cx="2335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35" name="公式" r:id="rId10" imgW="1167893" imgH="253890" progId="Equation.3">
                  <p:embed/>
                </p:oleObj>
              </mc:Choice>
              <mc:Fallback>
                <p:oleObj name="公式" r:id="rId10" imgW="1167893" imgH="25389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316" y="3140968"/>
                        <a:ext cx="23352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3227388" y="3789040"/>
            <a:ext cx="1487487" cy="549275"/>
            <a:chOff x="1838" y="2224"/>
            <a:chExt cx="937" cy="346"/>
          </a:xfrm>
        </p:grpSpPr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1838" y="2224"/>
              <a:ext cx="91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2375" y="2289"/>
              <a:ext cx="400" cy="256"/>
            </a:xfrm>
            <a:prstGeom prst="wedgeRoundRectCallout">
              <a:avLst>
                <a:gd name="adj1" fmla="val -104750"/>
                <a:gd name="adj2" fmla="val -125782"/>
                <a:gd name="adj3" fmla="val 16667"/>
              </a:avLst>
            </a:prstGeom>
            <a:noFill/>
            <a:ln w="0" algn="ctr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indent="933450" algn="ctr">
                <a:lnSpc>
                  <a:spcPct val="125000"/>
                </a:lnSpc>
              </a:pPr>
              <a:endParaRPr lang="zh-CN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51584"/>
              </p:ext>
            </p:extLst>
          </p:nvPr>
        </p:nvGraphicFramePr>
        <p:xfrm>
          <a:off x="1259632" y="4338315"/>
          <a:ext cx="3744416" cy="429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36" name="Equation" r:id="rId12" imgW="2323092" imgH="266584" progId="Equation.3">
                  <p:embed/>
                </p:oleObj>
              </mc:Choice>
              <mc:Fallback>
                <p:oleObj name="Equation" r:id="rId12" imgW="2323092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338315"/>
                        <a:ext cx="3744416" cy="429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034063"/>
              </p:ext>
            </p:extLst>
          </p:nvPr>
        </p:nvGraphicFramePr>
        <p:xfrm>
          <a:off x="4932040" y="4338315"/>
          <a:ext cx="2520280" cy="42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37" name="Equation" r:id="rId14" imgW="1346040" imgH="228600" progId="Equation.DSMT4">
                  <p:embed/>
                </p:oleObj>
              </mc:Choice>
              <mc:Fallback>
                <p:oleObj name="Equation" r:id="rId14" imgW="134604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338315"/>
                        <a:ext cx="2520280" cy="427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7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82758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64340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关键问题</a:t>
            </a:r>
            <a:r>
              <a:rPr lang="en-US" altLang="zh-CN" sz="2400" dirty="0"/>
              <a:t>4</a:t>
            </a:r>
            <a:r>
              <a:rPr lang="zh-CN" altLang="en-US" sz="2400" dirty="0"/>
              <a:t>：线性可分性判断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85133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判断方法：利用</a:t>
            </a:r>
            <a:r>
              <a:rPr lang="en-US" altLang="zh-CN" sz="2000" dirty="0"/>
              <a:t>e(k)</a:t>
            </a:r>
            <a:r>
              <a:rPr lang="zh-CN" altLang="en-US" sz="2000" dirty="0"/>
              <a:t>的取值判断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755576" y="2852936"/>
            <a:ext cx="52950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①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，表明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XW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 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，有解。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-180528" y="3287031"/>
            <a:ext cx="9779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933450" eaLnBrk="0" hangingPunct="0">
              <a:lnSpc>
                <a:spcPct val="125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②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，表明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XW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)&gt;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 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 隐含有解。继续迭代，</a:t>
            </a:r>
          </a:p>
          <a:p>
            <a:pPr indent="933450" eaLnBrk="0" hangingPunct="0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      可使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→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755575" y="4148805"/>
            <a:ext cx="781146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③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（所有分量为负数或零，但不全为零），停止迭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      代，无解。此时若继续迭代，数据不再发生变化。 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680899"/>
              </p:ext>
            </p:extLst>
          </p:nvPr>
        </p:nvGraphicFramePr>
        <p:xfrm>
          <a:off x="5724128" y="2274080"/>
          <a:ext cx="24479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476" name="公式" r:id="rId4" imgW="1307532" imgH="215806" progId="Equation.3">
                  <p:embed/>
                </p:oleObj>
              </mc:Choice>
              <mc:Fallback>
                <p:oleObj name="公式" r:id="rId4" imgW="1307532" imgH="215806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274080"/>
                        <a:ext cx="24479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59632" y="522920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为什么情况</a:t>
            </a:r>
            <a:r>
              <a:rPr lang="en-US" altLang="en-US" dirty="0">
                <a:solidFill>
                  <a:srgbClr val="FF0000"/>
                </a:solidFill>
              </a:rPr>
              <a:t>③</a:t>
            </a:r>
            <a:r>
              <a:rPr lang="zh-CN" altLang="en-US" dirty="0">
                <a:solidFill>
                  <a:srgbClr val="FF0000"/>
                </a:solidFill>
              </a:rPr>
              <a:t>时，数据不再变化？</a:t>
            </a:r>
          </a:p>
        </p:txBody>
      </p:sp>
    </p:spTree>
    <p:extLst>
      <p:ext uri="{BB962C8B-B14F-4D97-AF65-F5344CB8AC3E}">
        <p14:creationId xmlns:p14="http://schemas.microsoft.com/office/powerpoint/2010/main" val="110946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82758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64340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关键问题</a:t>
            </a:r>
            <a:r>
              <a:rPr lang="en-US" altLang="zh-CN" sz="2400" dirty="0"/>
              <a:t>4</a:t>
            </a:r>
            <a:r>
              <a:rPr lang="zh-CN" altLang="en-US" sz="2400" dirty="0"/>
              <a:t>：线性可分性判断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-252536" y="2585342"/>
            <a:ext cx="2974976" cy="43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情况③分析：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42" y="2089246"/>
            <a:ext cx="5472608" cy="41044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3212976"/>
            <a:ext cx="2662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即</a:t>
            </a:r>
            <a:r>
              <a:rPr lang="en-US" altLang="zh-CN" sz="2000" b="1" i="1" dirty="0">
                <a:solidFill>
                  <a:srgbClr val="000000"/>
                </a:solidFill>
              </a:rPr>
              <a:t>e(k)&lt;0</a:t>
            </a:r>
            <a:r>
              <a:rPr lang="zh-CN" altLang="en-US" sz="2000" dirty="0">
                <a:solidFill>
                  <a:srgbClr val="000000"/>
                </a:solidFill>
              </a:rPr>
              <a:t>时，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b="1" i="1" dirty="0" err="1">
                <a:solidFill>
                  <a:srgbClr val="000000"/>
                </a:solidFill>
              </a:rPr>
              <a:t>B,W,e</a:t>
            </a:r>
            <a:r>
              <a:rPr lang="zh-CN" altLang="en-US" sz="2000" dirty="0">
                <a:solidFill>
                  <a:srgbClr val="000000"/>
                </a:solidFill>
              </a:rPr>
              <a:t>都不再变化，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继续迭代无意义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25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71F72E5-E48F-4934-AF78-CD376228E14C}"/>
              </a:ext>
            </a:extLst>
          </p:cNvPr>
          <p:cNvSpPr/>
          <p:nvPr/>
        </p:nvSpPr>
        <p:spPr>
          <a:xfrm>
            <a:off x="755576" y="619989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BAT</a:t>
            </a:r>
            <a:r>
              <a:rPr lang="zh-CN" altLang="en-US" dirty="0"/>
              <a:t>面试题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C22BBD-61F2-4514-8204-371161F5FC05}"/>
              </a:ext>
            </a:extLst>
          </p:cNvPr>
          <p:cNvSpPr/>
          <p:nvPr/>
        </p:nvSpPr>
        <p:spPr>
          <a:xfrm>
            <a:off x="755576" y="1196752"/>
            <a:ext cx="77768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zh-CN" altLang="en-US" b="1" dirty="0">
                <a:solidFill>
                  <a:srgbClr val="303030"/>
                </a:solidFill>
                <a:latin typeface="PingFang SC"/>
              </a:rPr>
              <a:t>在感知机中（</a:t>
            </a:r>
            <a:r>
              <a:rPr lang="en-US" altLang="zh-CN" b="1" dirty="0">
                <a:solidFill>
                  <a:srgbClr val="303030"/>
                </a:solidFill>
                <a:latin typeface="PingFang SC"/>
              </a:rPr>
              <a:t>Perceptron</a:t>
            </a:r>
            <a:r>
              <a:rPr lang="zh-CN" altLang="en-US" b="1" dirty="0">
                <a:solidFill>
                  <a:srgbClr val="303030"/>
                </a:solidFill>
                <a:latin typeface="PingFang SC"/>
              </a:rPr>
              <a:t>）的任务顺序是什么？</a:t>
            </a:r>
            <a:endParaRPr lang="zh-CN" altLang="en-US" dirty="0">
              <a:solidFill>
                <a:srgbClr val="303030"/>
              </a:solidFill>
              <a:latin typeface="PingFang SC"/>
            </a:endParaRPr>
          </a:p>
          <a:p>
            <a:pPr algn="just" latinLnBrk="1"/>
            <a:r>
              <a:rPr lang="en-US" altLang="zh-CN" dirty="0">
                <a:solidFill>
                  <a:srgbClr val="303030"/>
                </a:solidFill>
                <a:latin typeface="PingFang SC"/>
              </a:rPr>
              <a:t>1 </a:t>
            </a:r>
            <a:r>
              <a:rPr lang="zh-CN" altLang="en-US" dirty="0">
                <a:solidFill>
                  <a:srgbClr val="303030"/>
                </a:solidFill>
                <a:latin typeface="PingFang SC"/>
              </a:rPr>
              <a:t>随机初始化感知机的权重</a:t>
            </a:r>
          </a:p>
          <a:p>
            <a:pPr algn="just" latinLnBrk="1"/>
            <a:r>
              <a:rPr lang="en-US" altLang="zh-CN" dirty="0">
                <a:solidFill>
                  <a:srgbClr val="303030"/>
                </a:solidFill>
                <a:latin typeface="PingFang SC"/>
              </a:rPr>
              <a:t>2 </a:t>
            </a:r>
            <a:r>
              <a:rPr lang="zh-CN" altLang="en-US" dirty="0">
                <a:solidFill>
                  <a:srgbClr val="303030"/>
                </a:solidFill>
                <a:latin typeface="PingFang SC"/>
              </a:rPr>
              <a:t>去到数据集的下一批（</a:t>
            </a:r>
            <a:r>
              <a:rPr lang="en-US" altLang="zh-CN" dirty="0">
                <a:solidFill>
                  <a:srgbClr val="303030"/>
                </a:solidFill>
                <a:latin typeface="PingFang SC"/>
              </a:rPr>
              <a:t>batch</a:t>
            </a:r>
            <a:r>
              <a:rPr lang="zh-CN" altLang="en-US" dirty="0">
                <a:solidFill>
                  <a:srgbClr val="303030"/>
                </a:solidFill>
                <a:latin typeface="PingFang SC"/>
              </a:rPr>
              <a:t>）</a:t>
            </a:r>
          </a:p>
          <a:p>
            <a:pPr algn="just" latinLnBrk="1"/>
            <a:r>
              <a:rPr lang="en-US" altLang="zh-CN" dirty="0">
                <a:solidFill>
                  <a:srgbClr val="303030"/>
                </a:solidFill>
                <a:latin typeface="PingFang SC"/>
              </a:rPr>
              <a:t>3 </a:t>
            </a:r>
            <a:r>
              <a:rPr lang="zh-CN" altLang="en-US" dirty="0">
                <a:solidFill>
                  <a:srgbClr val="303030"/>
                </a:solidFill>
                <a:latin typeface="PingFang SC"/>
              </a:rPr>
              <a:t>如果预测值和输出不一致，则调整权重</a:t>
            </a:r>
          </a:p>
          <a:p>
            <a:pPr algn="just" latinLnBrk="1"/>
            <a:r>
              <a:rPr lang="en-US" altLang="zh-CN" dirty="0">
                <a:solidFill>
                  <a:srgbClr val="303030"/>
                </a:solidFill>
                <a:latin typeface="PingFang SC"/>
              </a:rPr>
              <a:t>4 </a:t>
            </a:r>
            <a:r>
              <a:rPr lang="zh-CN" altLang="en-US" dirty="0">
                <a:solidFill>
                  <a:srgbClr val="303030"/>
                </a:solidFill>
                <a:latin typeface="PingFang SC"/>
              </a:rPr>
              <a:t>对一个输入样本，计算输出值</a:t>
            </a:r>
            <a:endParaRPr lang="en-US" altLang="zh-CN" dirty="0">
              <a:solidFill>
                <a:srgbClr val="303030"/>
              </a:solidFill>
              <a:latin typeface="PingFang SC"/>
            </a:endParaRPr>
          </a:p>
          <a:p>
            <a:pPr algn="just" latinLnBrk="1"/>
            <a:endParaRPr lang="zh-CN" altLang="en-US" dirty="0">
              <a:solidFill>
                <a:srgbClr val="303030"/>
              </a:solidFill>
              <a:latin typeface="PingFang SC"/>
            </a:endParaRPr>
          </a:p>
          <a:p>
            <a:pPr algn="just" latinLnBrk="1"/>
            <a:r>
              <a:rPr lang="en-US" altLang="zh-CN" dirty="0">
                <a:solidFill>
                  <a:srgbClr val="303030"/>
                </a:solidFill>
                <a:latin typeface="PingFang SC"/>
              </a:rPr>
              <a:t>A. 1, 2, 3, 4</a:t>
            </a:r>
          </a:p>
          <a:p>
            <a:pPr algn="just" latinLnBrk="1"/>
            <a:r>
              <a:rPr lang="en-US" altLang="zh-CN" dirty="0">
                <a:solidFill>
                  <a:srgbClr val="303030"/>
                </a:solidFill>
                <a:latin typeface="PingFang SC"/>
              </a:rPr>
              <a:t>B. 4, 3, 2, 1</a:t>
            </a:r>
          </a:p>
          <a:p>
            <a:pPr algn="just" latinLnBrk="1"/>
            <a:r>
              <a:rPr lang="en-US" altLang="zh-CN" dirty="0">
                <a:solidFill>
                  <a:srgbClr val="303030"/>
                </a:solidFill>
                <a:latin typeface="PingFang SC"/>
              </a:rPr>
              <a:t>C. 3, 1, 2, 4</a:t>
            </a:r>
          </a:p>
          <a:p>
            <a:pPr algn="just" latinLnBrk="1"/>
            <a:r>
              <a:rPr lang="en-US" altLang="zh-CN" dirty="0">
                <a:solidFill>
                  <a:srgbClr val="303030"/>
                </a:solidFill>
                <a:latin typeface="PingFang SC"/>
              </a:rPr>
              <a:t>D. 1, 4, 3, 2</a:t>
            </a:r>
          </a:p>
        </p:txBody>
      </p:sp>
    </p:spTree>
    <p:extLst>
      <p:ext uri="{BB962C8B-B14F-4D97-AF65-F5344CB8AC3E}">
        <p14:creationId xmlns:p14="http://schemas.microsoft.com/office/powerpoint/2010/main" val="2458930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8388424" y="6309014"/>
            <a:ext cx="7657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2800" dirty="0"/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最小平方误差算法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64340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最小平方误差算法描述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2348880"/>
            <a:ext cx="343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输入：</a:t>
            </a:r>
            <a:r>
              <a:rPr lang="en-US" altLang="zh-CN" sz="2000" i="1" dirty="0">
                <a:solidFill>
                  <a:srgbClr val="000000"/>
                </a:solidFill>
              </a:rPr>
              <a:t>N</a:t>
            </a:r>
            <a:r>
              <a:rPr lang="zh-CN" altLang="en-US" sz="2000" dirty="0">
                <a:solidFill>
                  <a:srgbClr val="000000"/>
                </a:solidFill>
              </a:rPr>
              <a:t>个分属于两类的样本</a:t>
            </a:r>
            <a:endParaRPr lang="zh-CN" altLang="en-US" sz="2000" dirty="0"/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1475656" y="2753563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准则函数：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699792" y="2678186"/>
          <a:ext cx="23685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61" name="公式" r:id="rId4" imgW="1675673" imgH="393529" progId="Equation.3">
                  <p:embed/>
                </p:oleObj>
              </mc:Choice>
              <mc:Fallback>
                <p:oleObj name="公式" r:id="rId4" imgW="1675673" imgH="393529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678186"/>
                        <a:ext cx="23685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6956" y="3284984"/>
            <a:ext cx="2716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输出：</a:t>
            </a:r>
            <a:r>
              <a:rPr lang="en-US" altLang="zh-CN" sz="2000" i="1" dirty="0">
                <a:solidFill>
                  <a:srgbClr val="000000"/>
                </a:solidFill>
              </a:rPr>
              <a:t>W,B,</a:t>
            </a:r>
            <a:r>
              <a:rPr lang="zh-CN" altLang="en-US" sz="2000" dirty="0">
                <a:solidFill>
                  <a:srgbClr val="000000"/>
                </a:solidFill>
              </a:rPr>
              <a:t>可分性判断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6956" y="3713817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算法：</a:t>
            </a: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726957" y="4113927"/>
            <a:ext cx="72294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(1)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根据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个分属于两类的样本，写出规范化增广样本矩阵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grpSp>
        <p:nvGrpSpPr>
          <p:cNvPr id="16" name="Group 34"/>
          <p:cNvGrpSpPr>
            <a:grpSpLocks/>
          </p:cNvGrpSpPr>
          <p:nvPr/>
        </p:nvGrpSpPr>
        <p:grpSpPr bwMode="auto">
          <a:xfrm>
            <a:off x="719452" y="4612286"/>
            <a:ext cx="5727700" cy="441325"/>
            <a:chOff x="189" y="3756"/>
            <a:chExt cx="3608" cy="278"/>
          </a:xfrm>
        </p:grpSpPr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189" y="3771"/>
              <a:ext cx="36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(2) 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求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的伪逆矩阵                              。</a:t>
              </a:r>
            </a:p>
          </p:txBody>
        </p:sp>
        <p:graphicFrame>
          <p:nvGraphicFramePr>
            <p:cNvPr id="18" name="Object 31"/>
            <p:cNvGraphicFramePr>
              <a:graphicFrameLocks noChangeAspect="1"/>
            </p:cNvGraphicFramePr>
            <p:nvPr/>
          </p:nvGraphicFramePr>
          <p:xfrm>
            <a:off x="1564" y="3756"/>
            <a:ext cx="117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562" name="公式" r:id="rId6" imgW="1129810" imgH="266584" progId="Equation.3">
                    <p:embed/>
                  </p:oleObj>
                </mc:Choice>
                <mc:Fallback>
                  <p:oleObj name="公式" r:id="rId6" imgW="1129810" imgH="266584" progId="Equation.3">
                    <p:embed/>
                    <p:pic>
                      <p:nvPicPr>
                        <p:cNvPr id="18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3756"/>
                          <a:ext cx="117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66936" y="5157192"/>
            <a:ext cx="742062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(3)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设置初值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为正的校正增量，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的各分量大于零，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       迭代次数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=1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。开始迭代： </a:t>
            </a:r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1077913" y="5904201"/>
            <a:ext cx="2266950" cy="404813"/>
            <a:chOff x="249" y="830"/>
            <a:chExt cx="1428" cy="255"/>
          </a:xfrm>
        </p:grpSpPr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49" y="830"/>
              <a:ext cx="4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</a:rPr>
                <a:t>计算</a:t>
              </a:r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632" y="830"/>
            <a:ext cx="104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563" name="公式" r:id="rId8" imgW="939800" imgH="228600" progId="Equation.3">
                    <p:embed/>
                  </p:oleObj>
                </mc:Choice>
                <mc:Fallback>
                  <p:oleObj name="公式" r:id="rId8" imgW="939800" imgH="228600" progId="Equation.3">
                    <p:embed/>
                    <p:pic>
                      <p:nvPicPr>
                        <p:cNvPr id="2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830"/>
                          <a:ext cx="104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3573055" y="5875626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8037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最小平方误差算法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64340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最小平方误差算法描述（续）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11560" y="2204834"/>
            <a:ext cx="58047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(4)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计算                                     ，进行可分性判别。</a:t>
            </a:r>
          </a:p>
        </p:txBody>
      </p:sp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1619672" y="2202425"/>
          <a:ext cx="2391069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95" name="公式" r:id="rId4" imgW="1307532" imgH="215806" progId="Equation.3">
                  <p:embed/>
                </p:oleObj>
              </mc:Choice>
              <mc:Fallback>
                <p:oleObj name="公式" r:id="rId4" imgW="1307532" imgH="215806" progId="Equation.3">
                  <p:embed/>
                  <p:pic>
                    <p:nvPicPr>
                      <p:cNvPr id="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02425"/>
                        <a:ext cx="2391069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043607" y="2625941"/>
            <a:ext cx="54697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，线性可分，解为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，算法结束。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107504" y="3026051"/>
            <a:ext cx="938688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933450" eaLnBrk="0" hangingPunct="0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，线性可分，若进入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(5)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可使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→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，得最优解。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1043607" y="3497900"/>
            <a:ext cx="77168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，线性不可分，停止迭代，无解，算法结束。</a:t>
            </a: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043607" y="3982603"/>
            <a:ext cx="54970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否则，说明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的各分量值有正有负，进入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(5)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76279" y="4382713"/>
            <a:ext cx="4117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(5)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计算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+1)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+1)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5576" y="4782823"/>
            <a:ext cx="5314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方法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：分别计算                                             和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756564" y="4782823"/>
          <a:ext cx="2880320" cy="42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96" name="公式" r:id="rId6" imgW="1714500" imgH="254000" progId="Equation.3">
                  <p:embed/>
                </p:oleObj>
              </mc:Choice>
              <mc:Fallback>
                <p:oleObj name="公式" r:id="rId6" imgW="1714500" imgH="254000" progId="Equation.3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564" y="4782823"/>
                        <a:ext cx="2880320" cy="426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796136" y="4782823"/>
          <a:ext cx="3168352" cy="42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97" name="公式" r:id="rId8" imgW="1892300" imgH="254000" progId="Equation.3">
                  <p:embed/>
                </p:oleObj>
              </mc:Choice>
              <mc:Fallback>
                <p:oleObj name="公式" r:id="rId8" imgW="1892300" imgH="254000" progId="Equation.3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782823"/>
                        <a:ext cx="3168352" cy="425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69081" y="5212843"/>
            <a:ext cx="18517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方法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：先计算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483768" y="5212843"/>
          <a:ext cx="3240360" cy="435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98" name="公式" r:id="rId10" imgW="1892300" imgH="254000" progId="Equation.3">
                  <p:embed/>
                </p:oleObj>
              </mc:Choice>
              <mc:Fallback>
                <p:oleObj name="公式" r:id="rId10" imgW="1892300" imgH="254000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212843"/>
                        <a:ext cx="3240360" cy="435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652120" y="5193776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再计算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540625" y="5193170"/>
          <a:ext cx="2376264" cy="39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99" name="公式" r:id="rId12" imgW="1371600" imgH="228600" progId="Equation.3">
                  <p:embed/>
                </p:oleObj>
              </mc:Choice>
              <mc:Fallback>
                <p:oleObj name="公式" r:id="rId12" imgW="1371600" imgH="228600" progId="Equation.3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625" y="5193170"/>
                        <a:ext cx="2376264" cy="396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8388424" y="6309014"/>
            <a:ext cx="7657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293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82758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6434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算法讨论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043609" y="2198373"/>
            <a:ext cx="698477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(1)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算法尽管略为复杂一些，但提供了线性可分的测试特征。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043609" y="2780928"/>
            <a:ext cx="70166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同时利用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个训练样本，同时修改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，故收敛速度快。</a:t>
            </a:r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043609" y="3356992"/>
            <a:ext cx="7191375" cy="466725"/>
            <a:chOff x="242" y="3667"/>
            <a:chExt cx="4530" cy="294"/>
          </a:xfrm>
        </p:grpSpPr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242" y="3667"/>
              <a:ext cx="45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(3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计算矩阵              复杂，但可用迭代算法计算。</a:t>
              </a:r>
              <a:endParaRPr lang="zh-CN" altLang="en-US" sz="2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57957"/>
                </p:ext>
              </p:extLst>
            </p:nvPr>
          </p:nvGraphicFramePr>
          <p:xfrm>
            <a:off x="1156" y="3667"/>
            <a:ext cx="61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868" name="公式" r:id="rId3" imgW="558558" imgH="266584" progId="Equation.3">
                    <p:embed/>
                  </p:oleObj>
                </mc:Choice>
                <mc:Fallback>
                  <p:oleObj name="公式" r:id="rId3" imgW="558558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667"/>
                          <a:ext cx="61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1043609" y="4005064"/>
            <a:ext cx="6601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(4)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每次迭代后检查误差向量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e(k)</a:t>
            </a:r>
            <a:r>
              <a:rPr lang="zh-CN" altLang="en-US" sz="2000" dirty="0">
                <a:solidFill>
                  <a:srgbClr val="000000"/>
                </a:solidFill>
              </a:rPr>
              <a:t>，来判断是否线性可分。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7"/>
          <p:cNvSpPr>
            <a:spLocks noChangeArrowheads="1"/>
          </p:cNvSpPr>
          <p:nvPr/>
        </p:nvSpPr>
        <p:spPr bwMode="auto">
          <a:xfrm>
            <a:off x="339380" y="1628800"/>
            <a:ext cx="40223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3.11  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已知两类模式训练样本： </a:t>
            </a:r>
          </a:p>
        </p:txBody>
      </p:sp>
      <p:graphicFrame>
        <p:nvGraphicFramePr>
          <p:cNvPr id="7270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657355"/>
              </p:ext>
            </p:extLst>
          </p:nvPr>
        </p:nvGraphicFramePr>
        <p:xfrm>
          <a:off x="831867" y="2132856"/>
          <a:ext cx="2876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11" name="公式" r:id="rId3" imgW="1028254" imgH="241195" progId="Equation.3">
                  <p:embed/>
                </p:oleObj>
              </mc:Choice>
              <mc:Fallback>
                <p:oleObj name="公式" r:id="rId3" imgW="102825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67" y="2132856"/>
                        <a:ext cx="2876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54324"/>
              </p:ext>
            </p:extLst>
          </p:nvPr>
        </p:nvGraphicFramePr>
        <p:xfrm>
          <a:off x="4361763" y="2132856"/>
          <a:ext cx="27606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12" name="公式" r:id="rId5" imgW="990170" imgH="241195" progId="Equation.3">
                  <p:embed/>
                </p:oleObj>
              </mc:Choice>
              <mc:Fallback>
                <p:oleObj name="公式" r:id="rId5" imgW="99017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763" y="2132856"/>
                        <a:ext cx="27606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6149"/>
            <a:ext cx="3379788" cy="270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710" name="Rectangle 51"/>
          <p:cNvSpPr>
            <a:spLocks noChangeArrowheads="1"/>
          </p:cNvSpPr>
          <p:nvPr/>
        </p:nvSpPr>
        <p:spPr bwMode="auto">
          <a:xfrm>
            <a:off x="685800" y="2708920"/>
            <a:ext cx="34339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试用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LMSE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算法求解权向量。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82758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</p:spTree>
    <p:extLst>
      <p:ext uri="{BB962C8B-B14F-4D97-AF65-F5344CB8AC3E}">
        <p14:creationId xmlns:p14="http://schemas.microsoft.com/office/powerpoint/2010/main" val="24942270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81328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0A7022-A8CF-4284-B405-87D2532572CF}" type="slidenum">
              <a:rPr lang="en-US" altLang="zh-CN" sz="2800" smtClean="0"/>
              <a:pPr eaLnBrk="1" hangingPunct="1"/>
              <a:t>3</a:t>
            </a:fld>
            <a:endParaRPr lang="en-US" altLang="zh-CN" sz="2800" dirty="0"/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539552" y="2204864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kern="0" dirty="0"/>
              <a:t>上一讲回顾</a:t>
            </a:r>
          </a:p>
        </p:txBody>
      </p:sp>
    </p:spTree>
    <p:extLst>
      <p:ext uri="{BB962C8B-B14F-4D97-AF65-F5344CB8AC3E}">
        <p14:creationId xmlns:p14="http://schemas.microsoft.com/office/powerpoint/2010/main" val="4221671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22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092191"/>
              </p:ext>
            </p:extLst>
          </p:nvPr>
        </p:nvGraphicFramePr>
        <p:xfrm>
          <a:off x="1804151" y="2598483"/>
          <a:ext cx="2191504" cy="147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16" name="公式" r:id="rId3" imgW="1219200" imgH="914400" progId="Equation.3">
                  <p:embed/>
                </p:oleObj>
              </mc:Choice>
              <mc:Fallback>
                <p:oleObj name="公式" r:id="rId3" imgW="1219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151" y="2598483"/>
                        <a:ext cx="2191504" cy="1478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29" name="Rectangle 53"/>
          <p:cNvSpPr>
            <a:spLocks noChangeArrowheads="1"/>
          </p:cNvSpPr>
          <p:nvPr/>
        </p:nvSpPr>
        <p:spPr bwMode="auto">
          <a:xfrm>
            <a:off x="539552" y="2198373"/>
            <a:ext cx="36888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(1)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写出规范化增广样本矩阵：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44408" y="6309320"/>
            <a:ext cx="89959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11" name="Rectangle 47"/>
          <p:cNvSpPr>
            <a:spLocks noChangeArrowheads="1"/>
          </p:cNvSpPr>
          <p:nvPr/>
        </p:nvSpPr>
        <p:spPr bwMode="auto">
          <a:xfrm>
            <a:off x="339380" y="1628800"/>
            <a:ext cx="12652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3.11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解 </a:t>
            </a:r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107504" y="4164385"/>
            <a:ext cx="3941763" cy="427038"/>
            <a:chOff x="283" y="272"/>
            <a:chExt cx="2483" cy="269"/>
          </a:xfrm>
        </p:grpSpPr>
        <p:graphicFrame>
          <p:nvGraphicFramePr>
            <p:cNvPr id="13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8513479"/>
                </p:ext>
              </p:extLst>
            </p:nvPr>
          </p:nvGraphicFramePr>
          <p:xfrm>
            <a:off x="1644" y="272"/>
            <a:ext cx="112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517" name="公式" r:id="rId5" imgW="1129810" imgH="266584" progId="Equation.3">
                    <p:embed/>
                  </p:oleObj>
                </mc:Choice>
                <mc:Fallback>
                  <p:oleObj name="公式" r:id="rId5" imgW="1129810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272"/>
                          <a:ext cx="112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283" y="289"/>
              <a:ext cx="14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indent="304800"/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 (2) 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求伪逆矩阵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958382"/>
              </p:ext>
            </p:extLst>
          </p:nvPr>
        </p:nvGraphicFramePr>
        <p:xfrm>
          <a:off x="971989" y="4591423"/>
          <a:ext cx="5772150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18" name="公式" r:id="rId7" imgW="3251200" imgH="914400" progId="Equation.3">
                  <p:embed/>
                </p:oleObj>
              </mc:Choice>
              <mc:Fallback>
                <p:oleObj name="公式" r:id="rId7" imgW="3251200" imgH="9144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89" y="4591423"/>
                        <a:ext cx="5772150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522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94" name="Rectangle 70"/>
          <p:cNvSpPr>
            <a:spLocks noChangeArrowheads="1"/>
          </p:cNvSpPr>
          <p:nvPr/>
        </p:nvSpPr>
        <p:spPr bwMode="auto">
          <a:xfrm>
            <a:off x="200757" y="5085184"/>
            <a:ext cx="74463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的代数余子式，注意两者的行和列的标号互换。 </a:t>
            </a:r>
          </a:p>
        </p:txBody>
      </p:sp>
      <p:grpSp>
        <p:nvGrpSpPr>
          <p:cNvPr id="180304" name="Group 80"/>
          <p:cNvGrpSpPr>
            <a:grpSpLocks/>
          </p:cNvGrpSpPr>
          <p:nvPr/>
        </p:nvGrpSpPr>
        <p:grpSpPr bwMode="auto">
          <a:xfrm>
            <a:off x="689248" y="2287588"/>
            <a:ext cx="3073400" cy="887412"/>
            <a:chOff x="736" y="1887"/>
            <a:chExt cx="1936" cy="559"/>
          </a:xfrm>
        </p:grpSpPr>
        <p:graphicFrame>
          <p:nvGraphicFramePr>
            <p:cNvPr id="73742" name="Object 60"/>
            <p:cNvGraphicFramePr>
              <a:graphicFrameLocks noChangeAspect="1"/>
            </p:cNvGraphicFramePr>
            <p:nvPr/>
          </p:nvGraphicFramePr>
          <p:xfrm>
            <a:off x="1697" y="1887"/>
            <a:ext cx="975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752" name="公式" r:id="rId3" imgW="774364" imgH="444307" progId="Equation.3">
                    <p:embed/>
                  </p:oleObj>
                </mc:Choice>
                <mc:Fallback>
                  <p:oleObj name="公式" r:id="rId3" imgW="774364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" y="1887"/>
                          <a:ext cx="975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3" name="Rectangle 61"/>
            <p:cNvSpPr>
              <a:spLocks noChangeArrowheads="1"/>
            </p:cNvSpPr>
            <p:nvPr/>
          </p:nvSpPr>
          <p:spPr bwMode="auto">
            <a:xfrm>
              <a:off x="736" y="2000"/>
              <a:ext cx="9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求逆矩阵：</a:t>
              </a:r>
            </a:p>
          </p:txBody>
        </p:sp>
      </p:grpSp>
      <p:grpSp>
        <p:nvGrpSpPr>
          <p:cNvPr id="180305" name="Group 81"/>
          <p:cNvGrpSpPr>
            <a:grpSpLocks/>
          </p:cNvGrpSpPr>
          <p:nvPr/>
        </p:nvGrpSpPr>
        <p:grpSpPr bwMode="auto">
          <a:xfrm>
            <a:off x="678624" y="3501008"/>
            <a:ext cx="6891338" cy="1500188"/>
            <a:chOff x="744" y="2700"/>
            <a:chExt cx="4341" cy="945"/>
          </a:xfrm>
        </p:grpSpPr>
        <p:graphicFrame>
          <p:nvGraphicFramePr>
            <p:cNvPr id="73738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0158550"/>
                </p:ext>
              </p:extLst>
            </p:nvPr>
          </p:nvGraphicFramePr>
          <p:xfrm>
            <a:off x="975" y="2750"/>
            <a:ext cx="1599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753" name="公式" r:id="rId5" imgW="1269449" imgH="710891" progId="Equation.3">
                    <p:embed/>
                  </p:oleObj>
                </mc:Choice>
                <mc:Fallback>
                  <p:oleObj name="公式" r:id="rId5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750"/>
                          <a:ext cx="1599" cy="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9" name="Object 64"/>
            <p:cNvGraphicFramePr>
              <a:graphicFrameLocks noChangeAspect="1"/>
            </p:cNvGraphicFramePr>
            <p:nvPr/>
          </p:nvGraphicFramePr>
          <p:xfrm>
            <a:off x="3358" y="2700"/>
            <a:ext cx="1727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754" name="公式" r:id="rId7" imgW="1371600" imgH="711200" progId="Equation.3">
                    <p:embed/>
                  </p:oleObj>
                </mc:Choice>
                <mc:Fallback>
                  <p:oleObj name="公式" r:id="rId7" imgW="1371600" imgH="71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2700"/>
                          <a:ext cx="1727" cy="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0" name="Rectangle 65"/>
            <p:cNvSpPr>
              <a:spLocks noChangeArrowheads="1"/>
            </p:cNvSpPr>
            <p:nvPr/>
          </p:nvSpPr>
          <p:spPr bwMode="auto">
            <a:xfrm>
              <a:off x="744" y="299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若</a:t>
              </a:r>
            </a:p>
          </p:txBody>
        </p:sp>
        <p:sp>
          <p:nvSpPr>
            <p:cNvPr id="73741" name="Rectangle 66"/>
            <p:cNvSpPr>
              <a:spLocks noChangeArrowheads="1"/>
            </p:cNvSpPr>
            <p:nvPr/>
          </p:nvSpPr>
          <p:spPr bwMode="auto">
            <a:xfrm>
              <a:off x="2787" y="2991"/>
              <a:ext cx="4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，则 </a:t>
              </a:r>
            </a:p>
          </p:txBody>
        </p:sp>
      </p:grpSp>
      <p:grpSp>
        <p:nvGrpSpPr>
          <p:cNvPr id="180301" name="Group 77"/>
          <p:cNvGrpSpPr>
            <a:grpSpLocks/>
          </p:cNvGrpSpPr>
          <p:nvPr/>
        </p:nvGrpSpPr>
        <p:grpSpPr bwMode="auto">
          <a:xfrm>
            <a:off x="3923928" y="2276872"/>
            <a:ext cx="3606800" cy="927100"/>
            <a:chOff x="3224" y="2320"/>
            <a:chExt cx="2272" cy="584"/>
          </a:xfrm>
        </p:grpSpPr>
        <p:sp>
          <p:nvSpPr>
            <p:cNvPr id="73736" name="Rectangle 76"/>
            <p:cNvSpPr>
              <a:spLocks noChangeArrowheads="1"/>
            </p:cNvSpPr>
            <p:nvPr/>
          </p:nvSpPr>
          <p:spPr bwMode="auto">
            <a:xfrm>
              <a:off x="3768" y="2320"/>
              <a:ext cx="1664" cy="584"/>
            </a:xfrm>
            <a:prstGeom prst="rect">
              <a:avLst/>
            </a:prstGeom>
            <a:solidFill>
              <a:srgbClr val="FFCC99">
                <a:alpha val="5607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737" name="Text Box 75"/>
            <p:cNvSpPr txBox="1">
              <a:spLocks noChangeArrowheads="1"/>
            </p:cNvSpPr>
            <p:nvPr/>
          </p:nvSpPr>
          <p:spPr bwMode="auto">
            <a:xfrm>
              <a:off x="3224" y="2328"/>
              <a:ext cx="2272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|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|——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的行列式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*——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的伴随矩阵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44408" y="6309320"/>
            <a:ext cx="89959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9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339380" y="1628800"/>
            <a:ext cx="20346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3.11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解（续） </a:t>
            </a:r>
          </a:p>
        </p:txBody>
      </p:sp>
    </p:spTree>
    <p:extLst>
      <p:ext uri="{BB962C8B-B14F-4D97-AF65-F5344CB8AC3E}">
        <p14:creationId xmlns:p14="http://schemas.microsoft.com/office/powerpoint/2010/main" val="254042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9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57"/>
          <p:cNvGrpSpPr>
            <a:grpSpLocks/>
          </p:cNvGrpSpPr>
          <p:nvPr/>
        </p:nvGrpSpPr>
        <p:grpSpPr bwMode="auto">
          <a:xfrm>
            <a:off x="7359650" y="3861048"/>
            <a:ext cx="1698625" cy="1255465"/>
            <a:chOff x="4306" y="2393"/>
            <a:chExt cx="1400" cy="866"/>
          </a:xfrm>
        </p:grpSpPr>
        <p:sp>
          <p:nvSpPr>
            <p:cNvPr id="74768" name="AutoShape 51"/>
            <p:cNvSpPr>
              <a:spLocks noChangeArrowheads="1"/>
            </p:cNvSpPr>
            <p:nvPr/>
          </p:nvSpPr>
          <p:spPr bwMode="auto">
            <a:xfrm>
              <a:off x="4306" y="2393"/>
              <a:ext cx="1400" cy="86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0" algn="ctr">
              <a:solidFill>
                <a:srgbClr val="FF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4769" name="Object 47"/>
            <p:cNvGraphicFramePr>
              <a:graphicFrameLocks noChangeAspect="1"/>
            </p:cNvGraphicFramePr>
            <p:nvPr/>
          </p:nvGraphicFramePr>
          <p:xfrm>
            <a:off x="4359" y="2429"/>
            <a:ext cx="1274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61" name="公式" r:id="rId4" imgW="1180588" imgH="710891" progId="Equation.3">
                    <p:embed/>
                  </p:oleObj>
                </mc:Choice>
                <mc:Fallback>
                  <p:oleObj name="公式" r:id="rId4" imgW="1180588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" y="2429"/>
                          <a:ext cx="1274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55" name="Rectangle 31"/>
          <p:cNvSpPr>
            <a:spLocks noChangeArrowheads="1"/>
          </p:cNvSpPr>
          <p:nvPr/>
        </p:nvSpPr>
        <p:spPr bwMode="auto">
          <a:xfrm>
            <a:off x="251520" y="1881166"/>
            <a:ext cx="8269288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划去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所在的行和列的元素，余下元素构成的行列式</a:t>
            </a:r>
            <a:r>
              <a:rPr lang="zh-CN" altLang="en-US" sz="2000" dirty="0">
                <a:solidFill>
                  <a:srgbClr val="000000"/>
                </a:solidFill>
              </a:rPr>
              <a:t>叫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做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的余子式，记作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，将                       叫做元素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的代数余子式。例：</a:t>
            </a:r>
            <a:endParaRPr lang="zh-CN" altLang="en-US" sz="20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475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995"/>
              </p:ext>
            </p:extLst>
          </p:nvPr>
        </p:nvGraphicFramePr>
        <p:xfrm>
          <a:off x="2195736" y="2402824"/>
          <a:ext cx="1383279" cy="40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2" name="公式" r:id="rId6" imgW="914003" imgH="266584" progId="Equation.3">
                  <p:embed/>
                </p:oleObj>
              </mc:Choice>
              <mc:Fallback>
                <p:oleObj name="公式" r:id="rId6" imgW="914003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02824"/>
                        <a:ext cx="1383279" cy="40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886409"/>
              </p:ext>
            </p:extLst>
          </p:nvPr>
        </p:nvGraphicFramePr>
        <p:xfrm>
          <a:off x="1204780" y="2854867"/>
          <a:ext cx="3912741" cy="85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3" name="公式" r:id="rId8" imgW="2095500" imgH="482600" progId="Equation.3">
                  <p:embed/>
                </p:oleObj>
              </mc:Choice>
              <mc:Fallback>
                <p:oleObj name="公式" r:id="rId8" imgW="2095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780" y="2854867"/>
                        <a:ext cx="3912741" cy="859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90669"/>
              </p:ext>
            </p:extLst>
          </p:nvPr>
        </p:nvGraphicFramePr>
        <p:xfrm>
          <a:off x="1204780" y="5096635"/>
          <a:ext cx="5473628" cy="120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4" name="公式" r:id="rId10" imgW="3365500" imgH="711200" progId="Equation.3">
                  <p:embed/>
                </p:oleObj>
              </mc:Choice>
              <mc:Fallback>
                <p:oleObj name="公式" r:id="rId10" imgW="3365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780" y="5096635"/>
                        <a:ext cx="5473628" cy="1207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038372"/>
              </p:ext>
            </p:extLst>
          </p:nvPr>
        </p:nvGraphicFramePr>
        <p:xfrm>
          <a:off x="1295297" y="3861048"/>
          <a:ext cx="4754665" cy="126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5" name="公式" r:id="rId12" imgW="2692400" imgH="711200" progId="Equation.3">
                  <p:embed/>
                </p:oleObj>
              </mc:Choice>
              <mc:Fallback>
                <p:oleObj name="公式" r:id="rId12" imgW="2692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297" y="3861048"/>
                        <a:ext cx="4754665" cy="1264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36"/>
          <p:cNvSpPr>
            <a:spLocks noChangeArrowheads="1"/>
          </p:cNvSpPr>
          <p:nvPr/>
        </p:nvSpPr>
        <p:spPr bwMode="auto">
          <a:xfrm>
            <a:off x="660400" y="3711379"/>
            <a:ext cx="1088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行列式</a:t>
            </a:r>
            <a:r>
              <a:rPr lang="en-US" altLang="zh-CN" sz="2000" dirty="0">
                <a:solidFill>
                  <a:srgbClr val="000000"/>
                </a:solidFill>
              </a:rPr>
              <a:t>: </a:t>
            </a:r>
          </a:p>
        </p:txBody>
      </p:sp>
      <p:grpSp>
        <p:nvGrpSpPr>
          <p:cNvPr id="74762" name="Group 56"/>
          <p:cNvGrpSpPr>
            <a:grpSpLocks/>
          </p:cNvGrpSpPr>
          <p:nvPr/>
        </p:nvGrpSpPr>
        <p:grpSpPr bwMode="auto">
          <a:xfrm>
            <a:off x="6926262" y="2559622"/>
            <a:ext cx="2217738" cy="1350981"/>
            <a:chOff x="4055" y="1379"/>
            <a:chExt cx="1648" cy="990"/>
          </a:xfrm>
        </p:grpSpPr>
        <p:sp>
          <p:nvSpPr>
            <p:cNvPr id="74766" name="AutoShape 46"/>
            <p:cNvSpPr>
              <a:spLocks noChangeArrowheads="1"/>
            </p:cNvSpPr>
            <p:nvPr/>
          </p:nvSpPr>
          <p:spPr bwMode="auto">
            <a:xfrm>
              <a:off x="4055" y="1429"/>
              <a:ext cx="1648" cy="94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0" algn="ctr">
              <a:solidFill>
                <a:srgbClr val="FF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4767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224520"/>
                </p:ext>
              </p:extLst>
            </p:nvPr>
          </p:nvGraphicFramePr>
          <p:xfrm>
            <a:off x="4159" y="1379"/>
            <a:ext cx="1439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66" name="公式" r:id="rId14" imgW="1269449" imgH="710891" progId="Equation.3">
                    <p:embed/>
                  </p:oleObj>
                </mc:Choice>
                <mc:Fallback>
                  <p:oleObj name="公式" r:id="rId1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1379"/>
                          <a:ext cx="1439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63" name="Group 58"/>
          <p:cNvGrpSpPr>
            <a:grpSpLocks/>
          </p:cNvGrpSpPr>
          <p:nvPr/>
        </p:nvGrpSpPr>
        <p:grpSpPr bwMode="auto">
          <a:xfrm>
            <a:off x="7668344" y="5229200"/>
            <a:ext cx="1355006" cy="979513"/>
            <a:chOff x="4636" y="3283"/>
            <a:chExt cx="1048" cy="664"/>
          </a:xfrm>
        </p:grpSpPr>
        <p:sp>
          <p:nvSpPr>
            <p:cNvPr id="74764" name="AutoShape 52"/>
            <p:cNvSpPr>
              <a:spLocks noChangeArrowheads="1"/>
            </p:cNvSpPr>
            <p:nvPr/>
          </p:nvSpPr>
          <p:spPr bwMode="auto">
            <a:xfrm>
              <a:off x="4636" y="3283"/>
              <a:ext cx="1048" cy="664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0" algn="ctr">
              <a:solidFill>
                <a:srgbClr val="FF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4765" name="Object 49"/>
            <p:cNvGraphicFramePr>
              <a:graphicFrameLocks noChangeAspect="1"/>
            </p:cNvGraphicFramePr>
            <p:nvPr/>
          </p:nvGraphicFramePr>
          <p:xfrm>
            <a:off x="4688" y="3378"/>
            <a:ext cx="87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67" name="公式" r:id="rId16" imgW="774364" imgH="444307" progId="Equation.3">
                    <p:embed/>
                  </p:oleObj>
                </mc:Choice>
                <mc:Fallback>
                  <p:oleObj name="公式" r:id="rId16" imgW="774364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3378"/>
                          <a:ext cx="878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45847" y="6309320"/>
            <a:ext cx="798153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9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339380" y="1481056"/>
            <a:ext cx="20346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3.11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解（续） </a:t>
            </a:r>
          </a:p>
        </p:txBody>
      </p:sp>
    </p:spTree>
    <p:extLst>
      <p:ext uri="{BB962C8B-B14F-4D97-AF65-F5344CB8AC3E}">
        <p14:creationId xmlns:p14="http://schemas.microsoft.com/office/powerpoint/2010/main" val="22670890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597038"/>
              </p:ext>
            </p:extLst>
          </p:nvPr>
        </p:nvGraphicFramePr>
        <p:xfrm>
          <a:off x="452331" y="2153304"/>
          <a:ext cx="8201025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50" name="公式" r:id="rId4" imgW="4102100" imgH="711200" progId="Equation.3">
                  <p:embed/>
                </p:oleObj>
              </mc:Choice>
              <mc:Fallback>
                <p:oleObj name="公式" r:id="rId4" imgW="41021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31" y="2153304"/>
                        <a:ext cx="8201025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43736"/>
              </p:ext>
            </p:extLst>
          </p:nvPr>
        </p:nvGraphicFramePr>
        <p:xfrm>
          <a:off x="685800" y="4221088"/>
          <a:ext cx="74644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51" name="公式" r:id="rId6" imgW="3733800" imgH="914400" progId="Equation.3">
                  <p:embed/>
                </p:oleObj>
              </mc:Choice>
              <mc:Fallback>
                <p:oleObj name="公式" r:id="rId6" imgW="3733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21088"/>
                        <a:ext cx="74644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3314" name="Group 18"/>
          <p:cNvGrpSpPr>
            <a:grpSpLocks/>
          </p:cNvGrpSpPr>
          <p:nvPr/>
        </p:nvGrpSpPr>
        <p:grpSpPr bwMode="auto">
          <a:xfrm>
            <a:off x="467544" y="3717032"/>
            <a:ext cx="5740400" cy="441325"/>
            <a:chOff x="192" y="1312"/>
            <a:chExt cx="3616" cy="278"/>
          </a:xfrm>
        </p:grpSpPr>
        <p:sp>
          <p:nvSpPr>
            <p:cNvPr id="75788" name="Rectangle 7"/>
            <p:cNvSpPr>
              <a:spLocks noChangeArrowheads="1"/>
            </p:cNvSpPr>
            <p:nvPr/>
          </p:nvSpPr>
          <p:spPr bwMode="auto">
            <a:xfrm>
              <a:off x="192" y="1338"/>
              <a:ext cx="36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(3)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取                            和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=1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开始迭代：</a:t>
              </a:r>
            </a:p>
          </p:txBody>
        </p:sp>
        <p:graphicFrame>
          <p:nvGraphicFramePr>
            <p:cNvPr id="7578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647273"/>
                </p:ext>
              </p:extLst>
            </p:nvPr>
          </p:nvGraphicFramePr>
          <p:xfrm>
            <a:off x="600" y="1312"/>
            <a:ext cx="115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652" name="公式" r:id="rId8" imgW="888614" imgH="241195" progId="Equation.3">
                    <p:embed/>
                  </p:oleObj>
                </mc:Choice>
                <mc:Fallback>
                  <p:oleObj name="公式" r:id="rId8" imgW="888614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1312"/>
                          <a:ext cx="115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1774825" y="3598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578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50101"/>
              </p:ext>
            </p:extLst>
          </p:nvPr>
        </p:nvGraphicFramePr>
        <p:xfrm>
          <a:off x="3563937" y="1501137"/>
          <a:ext cx="19462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53" name="公式" r:id="rId10" imgW="1129810" imgH="266584" progId="Equation.3">
                  <p:embed/>
                </p:oleObj>
              </mc:Choice>
              <mc:Fallback>
                <p:oleObj name="公式" r:id="rId10" imgW="112981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7" y="1501137"/>
                        <a:ext cx="1946275" cy="460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82758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5" name="标题 1"/>
          <p:cNvSpPr txBox="1">
            <a:spLocks noChangeArrowheads="1"/>
          </p:cNvSpPr>
          <p:nvPr/>
        </p:nvSpPr>
        <p:spPr>
          <a:xfrm>
            <a:off x="685800" y="534906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339380" y="1481056"/>
            <a:ext cx="20346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3.11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解（续） </a:t>
            </a:r>
          </a:p>
        </p:txBody>
      </p:sp>
    </p:spTree>
    <p:extLst>
      <p:ext uri="{BB962C8B-B14F-4D97-AF65-F5344CB8AC3E}">
        <p14:creationId xmlns:p14="http://schemas.microsoft.com/office/powerpoint/2010/main" val="2276008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4" grpId="0"/>
      <p:bldP spid="18330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1774825" y="3598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833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384974"/>
              </p:ext>
            </p:extLst>
          </p:nvPr>
        </p:nvGraphicFramePr>
        <p:xfrm>
          <a:off x="525463" y="1998663"/>
          <a:ext cx="80025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48" name="公式" r:id="rId4" imgW="3886200" imgH="914400" progId="Equation.3">
                  <p:embed/>
                </p:oleObj>
              </mc:Choice>
              <mc:Fallback>
                <p:oleObj name="公式" r:id="rId4" imgW="3886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998663"/>
                        <a:ext cx="80025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83315" name="Group 19"/>
          <p:cNvGrpSpPr>
            <a:grpSpLocks/>
          </p:cNvGrpSpPr>
          <p:nvPr/>
        </p:nvGrpSpPr>
        <p:grpSpPr bwMode="auto">
          <a:xfrm>
            <a:off x="667747" y="4509113"/>
            <a:ext cx="4875212" cy="431800"/>
            <a:chOff x="331" y="3888"/>
            <a:chExt cx="3071" cy="272"/>
          </a:xfrm>
        </p:grpSpPr>
        <p:graphicFrame>
          <p:nvGraphicFramePr>
            <p:cNvPr id="7578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3398433"/>
                </p:ext>
              </p:extLst>
            </p:nvPr>
          </p:nvGraphicFramePr>
          <p:xfrm>
            <a:off x="2178" y="3888"/>
            <a:ext cx="1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549" name="公式" r:id="rId6" imgW="990170" imgH="215806" progId="Equation.3">
                    <p:embed/>
                  </p:oleObj>
                </mc:Choice>
                <mc:Fallback>
                  <p:oleObj name="公式" r:id="rId6" imgW="99017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3888"/>
                          <a:ext cx="1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7" name="Rectangle 13"/>
            <p:cNvSpPr>
              <a:spLocks noChangeArrowheads="1"/>
            </p:cNvSpPr>
            <p:nvPr/>
          </p:nvSpPr>
          <p:spPr bwMode="auto">
            <a:xfrm>
              <a:off x="331" y="3888"/>
              <a:ext cx="19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解为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</a:rPr>
                <a:t>W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(1)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，判别函数为：</a:t>
              </a: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8350" y="6309320"/>
            <a:ext cx="75565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5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339380" y="1481056"/>
            <a:ext cx="20346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3.11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解（续） </a:t>
            </a:r>
          </a:p>
        </p:txBody>
      </p:sp>
    </p:spTree>
    <p:extLst>
      <p:ext uri="{BB962C8B-B14F-4D97-AF65-F5344CB8AC3E}">
        <p14:creationId xmlns:p14="http://schemas.microsoft.com/office/powerpoint/2010/main" val="1206494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4" grpId="0"/>
      <p:bldP spid="18330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5"/>
          <p:cNvSpPr txBox="1">
            <a:spLocks noChangeArrowheads="1"/>
          </p:cNvSpPr>
          <p:nvPr/>
        </p:nvSpPr>
        <p:spPr bwMode="auto">
          <a:xfrm>
            <a:off x="539552" y="2276872"/>
            <a:ext cx="30480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图示如下：</a:t>
            </a:r>
          </a:p>
        </p:txBody>
      </p:sp>
      <p:pic>
        <p:nvPicPr>
          <p:cNvPr id="768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3956050" cy="405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44408" y="6309320"/>
            <a:ext cx="89959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339380" y="1481056"/>
            <a:ext cx="20346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3.11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解（续） </a:t>
            </a:r>
          </a:p>
        </p:txBody>
      </p:sp>
    </p:spTree>
    <p:extLst>
      <p:ext uri="{BB962C8B-B14F-4D97-AF65-F5344CB8AC3E}">
        <p14:creationId xmlns:p14="http://schemas.microsoft.com/office/powerpoint/2010/main" val="360277422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66"/>
          <p:cNvGrpSpPr>
            <a:grpSpLocks/>
          </p:cNvGrpSpPr>
          <p:nvPr/>
        </p:nvGrpSpPr>
        <p:grpSpPr bwMode="auto">
          <a:xfrm>
            <a:off x="79375" y="1467210"/>
            <a:ext cx="8915400" cy="498475"/>
            <a:chOff x="106" y="290"/>
            <a:chExt cx="5616" cy="314"/>
          </a:xfrm>
        </p:grpSpPr>
        <p:sp>
          <p:nvSpPr>
            <p:cNvPr id="77838" name="Rectangle 40"/>
            <p:cNvSpPr>
              <a:spLocks noChangeArrowheads="1"/>
            </p:cNvSpPr>
            <p:nvPr/>
          </p:nvSpPr>
          <p:spPr bwMode="auto">
            <a:xfrm>
              <a:off x="106" y="352"/>
              <a:ext cx="54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</a:rPr>
                <a:t>例</a:t>
              </a:r>
              <a:r>
                <a:rPr lang="en-US" altLang="zh-CN" sz="2000" dirty="0">
                  <a:solidFill>
                    <a:srgbClr val="000000"/>
                  </a:solidFill>
                </a:rPr>
                <a:t>3.12  </a:t>
              </a:r>
              <a:r>
                <a:rPr lang="zh-CN" altLang="en-US" sz="2000" dirty="0">
                  <a:solidFill>
                    <a:srgbClr val="000000"/>
                  </a:solidFill>
                </a:rPr>
                <a:t>已知模式训练样本：                              ，</a:t>
              </a:r>
            </a:p>
          </p:txBody>
        </p:sp>
        <p:graphicFrame>
          <p:nvGraphicFramePr>
            <p:cNvPr id="77839" name="Object 5"/>
            <p:cNvGraphicFramePr>
              <a:graphicFrameLocks noChangeAspect="1"/>
            </p:cNvGraphicFramePr>
            <p:nvPr/>
          </p:nvGraphicFramePr>
          <p:xfrm>
            <a:off x="2446" y="300"/>
            <a:ext cx="153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392" name="公式" r:id="rId4" imgW="1002865" imgH="241195" progId="Equation.3">
                    <p:embed/>
                  </p:oleObj>
                </mc:Choice>
                <mc:Fallback>
                  <p:oleObj name="公式" r:id="rId4" imgW="1002865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" y="300"/>
                          <a:ext cx="153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0" name="Object 4"/>
            <p:cNvGraphicFramePr>
              <a:graphicFrameLocks noChangeAspect="1"/>
            </p:cNvGraphicFramePr>
            <p:nvPr/>
          </p:nvGraphicFramePr>
          <p:xfrm>
            <a:off x="4055" y="290"/>
            <a:ext cx="166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393" name="公式" r:id="rId6" imgW="1054100" imgH="241300" progId="Equation.3">
                    <p:embed/>
                  </p:oleObj>
                </mc:Choice>
                <mc:Fallback>
                  <p:oleObj name="公式" r:id="rId6" imgW="10541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5" y="290"/>
                          <a:ext cx="166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27" name="Rectangle 32"/>
          <p:cNvSpPr>
            <a:spLocks noChangeArrowheads="1"/>
          </p:cNvSpPr>
          <p:nvPr/>
        </p:nvSpPr>
        <p:spPr bwMode="auto">
          <a:xfrm>
            <a:off x="66675" y="2138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7828" name="Picture 4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79" y="1844824"/>
            <a:ext cx="4505325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5" name="Rectangle 62"/>
          <p:cNvSpPr>
            <a:spLocks noChangeArrowheads="1"/>
          </p:cNvSpPr>
          <p:nvPr/>
        </p:nvSpPr>
        <p:spPr bwMode="auto">
          <a:xfrm>
            <a:off x="190500" y="2145462"/>
            <a:ext cx="4135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用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LMSE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算法求解权向量。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04304" y="6309320"/>
            <a:ext cx="83969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</p:spTree>
    <p:extLst>
      <p:ext uri="{BB962C8B-B14F-4D97-AF65-F5344CB8AC3E}">
        <p14:creationId xmlns:p14="http://schemas.microsoft.com/office/powerpoint/2010/main" val="140956067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2"/>
          <p:cNvSpPr>
            <a:spLocks noChangeArrowheads="1"/>
          </p:cNvSpPr>
          <p:nvPr/>
        </p:nvSpPr>
        <p:spPr bwMode="auto">
          <a:xfrm>
            <a:off x="66675" y="2138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8539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062941"/>
              </p:ext>
            </p:extLst>
          </p:nvPr>
        </p:nvGraphicFramePr>
        <p:xfrm>
          <a:off x="2175926" y="2504396"/>
          <a:ext cx="242887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79" name="公式" r:id="rId4" imgW="1219200" imgH="914400" progId="Equation.3">
                  <p:embed/>
                </p:oleObj>
              </mc:Choice>
              <mc:Fallback>
                <p:oleObj name="公式" r:id="rId4" imgW="1219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926" y="2504396"/>
                        <a:ext cx="2428875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96" name="Rectangle 52"/>
          <p:cNvSpPr>
            <a:spLocks noChangeArrowheads="1"/>
          </p:cNvSpPr>
          <p:nvPr/>
        </p:nvSpPr>
        <p:spPr bwMode="auto">
          <a:xfrm>
            <a:off x="827584" y="4365104"/>
            <a:ext cx="4602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7200"/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( 2)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求                                ：</a:t>
            </a:r>
          </a:p>
        </p:txBody>
      </p:sp>
      <p:graphicFrame>
        <p:nvGraphicFramePr>
          <p:cNvPr id="18539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08025"/>
              </p:ext>
            </p:extLst>
          </p:nvPr>
        </p:nvGraphicFramePr>
        <p:xfrm>
          <a:off x="2079625" y="4299253"/>
          <a:ext cx="2204343" cy="47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80" name="公式" r:id="rId6" imgW="1129810" imgH="266584" progId="Equation.3">
                  <p:embed/>
                </p:oleObj>
              </mc:Choice>
              <mc:Fallback>
                <p:oleObj name="公式" r:id="rId6" imgW="112981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4299253"/>
                        <a:ext cx="2204343" cy="47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54790"/>
              </p:ext>
            </p:extLst>
          </p:nvPr>
        </p:nvGraphicFramePr>
        <p:xfrm>
          <a:off x="2123728" y="4770691"/>
          <a:ext cx="30988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81" name="公式" r:id="rId8" imgW="1803400" imgH="711200" progId="Equation.3">
                  <p:embed/>
                </p:oleObj>
              </mc:Choice>
              <mc:Fallback>
                <p:oleObj name="公式" r:id="rId8" imgW="1803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770691"/>
                        <a:ext cx="30988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95" name="Rectangle 51"/>
          <p:cNvSpPr>
            <a:spLocks noChangeArrowheads="1"/>
          </p:cNvSpPr>
          <p:nvPr/>
        </p:nvSpPr>
        <p:spPr bwMode="auto">
          <a:xfrm>
            <a:off x="827584" y="2138363"/>
            <a:ext cx="3175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(1)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规范化增广样本矩阵：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8350" y="6309320"/>
            <a:ext cx="75565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19" name="Rectangle 47"/>
          <p:cNvSpPr>
            <a:spLocks noChangeArrowheads="1"/>
          </p:cNvSpPr>
          <p:nvPr/>
        </p:nvSpPr>
        <p:spPr bwMode="auto">
          <a:xfrm>
            <a:off x="339380" y="1481056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3.12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92353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96" grpId="0"/>
      <p:bldP spid="18539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904715"/>
              </p:ext>
            </p:extLst>
          </p:nvPr>
        </p:nvGraphicFramePr>
        <p:xfrm>
          <a:off x="467544" y="2636912"/>
          <a:ext cx="388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49" name="公式" r:id="rId4" imgW="1752600" imgH="241300" progId="Equation.3">
                  <p:embed/>
                </p:oleObj>
              </mc:Choice>
              <mc:Fallback>
                <p:oleObj name="公式" r:id="rId4" imgW="17526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36912"/>
                        <a:ext cx="3886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726817"/>
              </p:ext>
            </p:extLst>
          </p:nvPr>
        </p:nvGraphicFramePr>
        <p:xfrm>
          <a:off x="429319" y="3076420"/>
          <a:ext cx="8202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50" name="公式" r:id="rId6" imgW="4559300" imgH="241300" progId="Equation.3">
                  <p:embed/>
                </p:oleObj>
              </mc:Choice>
              <mc:Fallback>
                <p:oleObj name="公式" r:id="rId6" imgW="4559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319" y="3076420"/>
                        <a:ext cx="82026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323528" y="3592238"/>
            <a:ext cx="855821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全部分量为负，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无解，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停止迭代，为线性不可分模式。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44408" y="6309320"/>
            <a:ext cx="89959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357199" y="2276872"/>
            <a:ext cx="5180013" cy="400050"/>
            <a:chOff x="208" y="3897"/>
            <a:chExt cx="3263" cy="252"/>
          </a:xfrm>
        </p:grpSpPr>
        <p:sp>
          <p:nvSpPr>
            <p:cNvPr id="7" name="Rectangle 55"/>
            <p:cNvSpPr>
              <a:spLocks noChangeArrowheads="1"/>
            </p:cNvSpPr>
            <p:nvPr/>
          </p:nvSpPr>
          <p:spPr bwMode="auto">
            <a:xfrm>
              <a:off x="208" y="3897"/>
              <a:ext cx="32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(3)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取                           和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=1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，迭代：</a:t>
              </a:r>
            </a:p>
          </p:txBody>
        </p:sp>
        <p:graphicFrame>
          <p:nvGraphicFramePr>
            <p:cNvPr id="8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3790195"/>
                </p:ext>
              </p:extLst>
            </p:nvPr>
          </p:nvGraphicFramePr>
          <p:xfrm>
            <a:off x="614" y="3913"/>
            <a:ext cx="97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551" name="公式" r:id="rId8" imgW="888614" imgH="241195" progId="Equation.3">
                    <p:embed/>
                  </p:oleObj>
                </mc:Choice>
                <mc:Fallback>
                  <p:oleObj name="公式" r:id="rId8" imgW="888614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" y="3913"/>
                          <a:ext cx="97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10" name="Rectangle 47"/>
          <p:cNvSpPr>
            <a:spLocks noChangeArrowheads="1"/>
          </p:cNvSpPr>
          <p:nvPr/>
        </p:nvSpPr>
        <p:spPr bwMode="auto">
          <a:xfrm>
            <a:off x="339380" y="1481056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3.12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解（续）</a:t>
            </a:r>
          </a:p>
        </p:txBody>
      </p:sp>
    </p:spTree>
    <p:extLst>
      <p:ext uri="{BB962C8B-B14F-4D97-AF65-F5344CB8AC3E}">
        <p14:creationId xmlns:p14="http://schemas.microsoft.com/office/powerpoint/2010/main" val="459903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5"/>
          <p:cNvSpPr>
            <a:spLocks noChangeArrowheads="1"/>
          </p:cNvSpPr>
          <p:nvPr/>
        </p:nvSpPr>
        <p:spPr bwMode="auto">
          <a:xfrm>
            <a:off x="587154" y="2060848"/>
            <a:ext cx="8435975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lnSpc>
                <a:spcPct val="125000"/>
              </a:lnSpc>
              <a:buAutoNum type="arabicParenBoth"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线性分类器对训练样本特性的要求：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必须采用有代表性的数据，训练判别函数的权系数。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      </a:t>
            </a:r>
            <a:r>
              <a:rPr lang="zh-CN" altLang="en-US" sz="2000" dirty="0">
                <a:solidFill>
                  <a:srgbClr val="000000"/>
                </a:solidFill>
              </a:rPr>
              <a:t>训练样本要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能合理反映模式数据的总体。</a:t>
            </a:r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464122" y="3332295"/>
            <a:ext cx="475595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152400">
              <a:lnSpc>
                <a:spcPct val="12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(2)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线性分类器对训练样本数的要求：</a:t>
            </a:r>
          </a:p>
        </p:txBody>
      </p:sp>
      <p:sp>
        <p:nvSpPr>
          <p:cNvPr id="187403" name="Rectangle 11"/>
          <p:cNvSpPr>
            <a:spLocks noChangeArrowheads="1"/>
          </p:cNvSpPr>
          <p:nvPr/>
        </p:nvSpPr>
        <p:spPr bwMode="auto">
          <a:xfrm>
            <a:off x="-95462" y="3842553"/>
            <a:ext cx="857567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066800" eaLnBrk="0" hangingPunct="0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用指标二分法能力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来确定训练样本的数目：</a:t>
            </a:r>
          </a:p>
        </p:txBody>
      </p:sp>
      <p:sp>
        <p:nvSpPr>
          <p:cNvPr id="187404" name="Rectangle 12"/>
          <p:cNvSpPr>
            <a:spLocks noChangeArrowheads="1"/>
          </p:cNvSpPr>
          <p:nvPr/>
        </p:nvSpPr>
        <p:spPr bwMode="auto">
          <a:xfrm>
            <a:off x="618886" y="4869160"/>
            <a:ext cx="85423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04800" eaLnBrk="0" hangingPunct="0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通常训练样本的数目不能低于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，选为</a:t>
            </a:r>
            <a:r>
              <a:rPr lang="zh-CN" altLang="en-US" sz="20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5~10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倍左右。</a:t>
            </a:r>
          </a:p>
        </p:txBody>
      </p:sp>
      <p:sp>
        <p:nvSpPr>
          <p:cNvPr id="187406" name="Rectangle 14"/>
          <p:cNvSpPr>
            <a:spLocks noChangeArrowheads="1"/>
          </p:cNvSpPr>
          <p:nvPr/>
        </p:nvSpPr>
        <p:spPr bwMode="auto">
          <a:xfrm>
            <a:off x="1017812" y="5424682"/>
            <a:ext cx="688741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304800" eaLnBrk="0" hangingPunct="0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二维：不能低于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个样本，最好选在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30~60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个样本之间。</a:t>
            </a:r>
          </a:p>
          <a:p>
            <a:pPr indent="304800" eaLnBrk="0" hangingPunct="0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三维：不能低于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个样本，最好选在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40~80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个样本之间。</a:t>
            </a:r>
          </a:p>
        </p:txBody>
      </p:sp>
      <p:grpSp>
        <p:nvGrpSpPr>
          <p:cNvPr id="187408" name="Group 16"/>
          <p:cNvGrpSpPr>
            <a:grpSpLocks/>
          </p:cNvGrpSpPr>
          <p:nvPr/>
        </p:nvGrpSpPr>
        <p:grpSpPr bwMode="auto">
          <a:xfrm>
            <a:off x="2020889" y="4350033"/>
            <a:ext cx="3432175" cy="533400"/>
            <a:chOff x="1273" y="2867"/>
            <a:chExt cx="2162" cy="336"/>
          </a:xfrm>
        </p:grpSpPr>
        <p:graphicFrame>
          <p:nvGraphicFramePr>
            <p:cNvPr id="79883" name="Object 8"/>
            <p:cNvGraphicFramePr>
              <a:graphicFrameLocks noChangeAspect="1"/>
            </p:cNvGraphicFramePr>
            <p:nvPr/>
          </p:nvGraphicFramePr>
          <p:xfrm>
            <a:off x="1273" y="2949"/>
            <a:ext cx="86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755" name="公式" r:id="rId4" imgW="812447" imgH="228501" progId="Equation.3">
                    <p:embed/>
                  </p:oleObj>
                </mc:Choice>
                <mc:Fallback>
                  <p:oleObj name="公式" r:id="rId4" imgW="81244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2949"/>
                          <a:ext cx="86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4" name="Rectangle 15"/>
            <p:cNvSpPr>
              <a:spLocks noChangeArrowheads="1"/>
            </p:cNvSpPr>
            <p:nvPr/>
          </p:nvSpPr>
          <p:spPr bwMode="auto">
            <a:xfrm>
              <a:off x="1836" y="2867"/>
              <a:ext cx="159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为模式维数</a:t>
              </a:r>
            </a:p>
          </p:txBody>
        </p:sp>
      </p:grp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-330200" y="5653317"/>
            <a:ext cx="138371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000" dirty="0">
                <a:solidFill>
                  <a:srgbClr val="660066"/>
                </a:solidFill>
                <a:latin typeface="Times New Roman" pitchFamily="18" charset="0"/>
              </a:rPr>
              <a:t>如</a:t>
            </a:r>
          </a:p>
        </p:txBody>
      </p:sp>
      <p:sp>
        <p:nvSpPr>
          <p:cNvPr id="187410" name="AutoShape 18"/>
          <p:cNvSpPr>
            <a:spLocks/>
          </p:cNvSpPr>
          <p:nvPr/>
        </p:nvSpPr>
        <p:spPr bwMode="auto">
          <a:xfrm>
            <a:off x="1093885" y="5651670"/>
            <a:ext cx="165100" cy="635000"/>
          </a:xfrm>
          <a:prstGeom prst="leftBrace">
            <a:avLst>
              <a:gd name="adj1" fmla="val 32051"/>
              <a:gd name="adj2" fmla="val 50000"/>
            </a:avLst>
          </a:prstGeom>
          <a:noFill/>
          <a:ln w="0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82758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39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3.7 </a:t>
            </a:r>
            <a:r>
              <a:rPr lang="zh-CN" altLang="en-US" kern="0" dirty="0"/>
              <a:t>最小平方误差算法</a:t>
            </a:r>
          </a:p>
        </p:txBody>
      </p:sp>
      <p:sp>
        <p:nvSpPr>
          <p:cNvPr id="15" name="Rectangle 47"/>
          <p:cNvSpPr>
            <a:spLocks noChangeArrowheads="1"/>
          </p:cNvSpPr>
          <p:nvPr/>
        </p:nvSpPr>
        <p:spPr bwMode="auto">
          <a:xfrm>
            <a:off x="339380" y="1450279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线性分类器算法对训练样本的要求</a:t>
            </a:r>
          </a:p>
        </p:txBody>
      </p:sp>
    </p:spTree>
    <p:extLst>
      <p:ext uri="{BB962C8B-B14F-4D97-AF65-F5344CB8AC3E}">
        <p14:creationId xmlns:p14="http://schemas.microsoft.com/office/powerpoint/2010/main" val="3230823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2" grpId="0"/>
      <p:bldP spid="187403" grpId="0"/>
      <p:bldP spid="187404" grpId="0"/>
      <p:bldP spid="187406" grpId="0"/>
      <p:bldP spid="187409" grpId="0"/>
      <p:bldP spid="1874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3.5 </a:t>
            </a:r>
            <a:r>
              <a:rPr lang="zh-CN" altLang="en-US" kern="0" dirty="0"/>
              <a:t>感知器算法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713" y="131980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感知器算法描述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368775" y="1812798"/>
            <a:ext cx="962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</a:rPr>
              <a:t>步骤</a:t>
            </a:r>
            <a:r>
              <a:rPr lang="zh-CN" altLang="en-US" sz="2000" b="1" baseline="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en-US" altLang="zh-CN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268287" y="2257014"/>
            <a:ext cx="853757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初始化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：选择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个分属于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l-GR" sz="2000" baseline="0" dirty="0">
                <a:solidFill>
                  <a:srgbClr val="000000"/>
                </a:solidFill>
                <a:latin typeface="Times New Roman" pitchFamily="18" charset="0"/>
              </a:rPr>
              <a:t>和 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类的模式样本</a:t>
            </a:r>
            <a:r>
              <a:rPr lang="zh-CN" altLang="en-US" sz="2000" dirty="0">
                <a:solidFill>
                  <a:srgbClr val="000000"/>
                </a:solidFill>
              </a:rPr>
              <a:t>构成增广向量形式训练样本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集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,  </a:t>
            </a:r>
            <a:r>
              <a:rPr lang="en-US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zh-CN" altLang="en-US" sz="2000" dirty="0">
                <a:solidFill>
                  <a:srgbClr val="000000"/>
                </a:solidFill>
              </a:rPr>
              <a:t>；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并进行规范化</a:t>
            </a:r>
            <a:r>
              <a:rPr lang="zh-CN" altLang="en-US" sz="2000" dirty="0">
                <a:solidFill>
                  <a:srgbClr val="000000"/>
                </a:solidFill>
              </a:rPr>
              <a:t>处理（即</a:t>
            </a:r>
            <a:r>
              <a:rPr lang="el-GR" altLang="zh-CN" sz="2000" i="1" dirty="0">
                <a:solidFill>
                  <a:srgbClr val="000000"/>
                </a:solidFill>
                <a:cs typeface="Arial" charset="0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cs typeface="Arial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类样本全部乘以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zh-CN" altLang="en-US" sz="2000" dirty="0">
                <a:solidFill>
                  <a:srgbClr val="000000"/>
                </a:solidFill>
              </a:rPr>
              <a:t>－</a:t>
            </a:r>
            <a:r>
              <a:rPr lang="en-US" altLang="zh-CN" sz="2000" dirty="0">
                <a:solidFill>
                  <a:srgbClr val="000000"/>
                </a:solidFill>
              </a:rPr>
              <a:t>1)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），规范化后有                          ；任取权向量初始值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，开始迭代。迭代次数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=1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313981" y="3763862"/>
            <a:ext cx="86360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</a:rPr>
              <a:t>迭代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：用全部训练样本进行一轮迭代，计算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的值，并分两种情况修正权向量：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957739"/>
              </p:ext>
            </p:extLst>
          </p:nvPr>
        </p:nvGraphicFramePr>
        <p:xfrm>
          <a:off x="1505264" y="3103399"/>
          <a:ext cx="1716165" cy="37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02" name="公式" r:id="rId4" imgW="1155700" imgH="228600" progId="Equation.3">
                  <p:embed/>
                </p:oleObj>
              </mc:Choice>
              <mc:Fallback>
                <p:oleObj name="公式" r:id="rId4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264" y="3103399"/>
                        <a:ext cx="1716165" cy="374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608585" y="4649500"/>
            <a:ext cx="2189163" cy="409575"/>
            <a:chOff x="608" y="529"/>
            <a:chExt cx="1379" cy="258"/>
          </a:xfrm>
        </p:grpSpPr>
        <p:graphicFrame>
          <p:nvGraphicFramePr>
            <p:cNvPr id="1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2554484"/>
                </p:ext>
              </p:extLst>
            </p:nvPr>
          </p:nvGraphicFramePr>
          <p:xfrm>
            <a:off x="913" y="529"/>
            <a:ext cx="107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03" name="公式" r:id="rId6" imgW="1104900" imgH="241300" progId="Equation.3">
                    <p:embed/>
                  </p:oleObj>
                </mc:Choice>
                <mc:Fallback>
                  <p:oleObj name="公式" r:id="rId6" imgW="11049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529"/>
                          <a:ext cx="1074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608" y="535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aseline="0" dirty="0">
                  <a:solidFill>
                    <a:srgbClr val="000000"/>
                  </a:solidFill>
                </a:rPr>
                <a:t>①</a:t>
              </a:r>
            </a:p>
          </p:txBody>
        </p:sp>
      </p:grp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853341" y="4659025"/>
            <a:ext cx="5914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分类器对第</a:t>
            </a:r>
            <a:r>
              <a:rPr lang="en-US" altLang="zh-CN" sz="2000" i="1" baseline="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个模式做了错误分类</a:t>
            </a:r>
            <a:r>
              <a:rPr lang="zh-CN" altLang="en-US" sz="2000" dirty="0">
                <a:solidFill>
                  <a:srgbClr val="000000"/>
                </a:solidFill>
              </a:rPr>
              <a:t>，权向量校正为： </a:t>
            </a: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801655"/>
              </p:ext>
            </p:extLst>
          </p:nvPr>
        </p:nvGraphicFramePr>
        <p:xfrm>
          <a:off x="1167483" y="5016609"/>
          <a:ext cx="30146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04" name="公式" r:id="rId8" imgW="1397000" imgH="228600" progId="Equation.3">
                  <p:embed/>
                </p:oleObj>
              </mc:Choice>
              <mc:Fallback>
                <p:oleObj name="公式" r:id="rId8" imgW="13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483" y="5016609"/>
                        <a:ext cx="30146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4355976" y="5059135"/>
            <a:ext cx="28632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其中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</a:rPr>
              <a:t>为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正的校正增量。</a:t>
            </a:r>
          </a:p>
        </p:txBody>
      </p: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608585" y="5373216"/>
            <a:ext cx="5260975" cy="428625"/>
            <a:chOff x="272" y="1173"/>
            <a:chExt cx="3314" cy="270"/>
          </a:xfrm>
        </p:grpSpPr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1692" y="1173"/>
              <a:ext cx="18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2000" baseline="0" dirty="0">
                  <a:solidFill>
                    <a:srgbClr val="000000"/>
                  </a:solidFill>
                  <a:latin typeface="Times New Roman" pitchFamily="18" charset="0"/>
                </a:rPr>
                <a:t>分类正确，权向量不变：</a:t>
              </a:r>
            </a:p>
          </p:txBody>
        </p: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272" y="1185"/>
              <a:ext cx="1363" cy="258"/>
              <a:chOff x="608" y="529"/>
              <a:chExt cx="1363" cy="258"/>
            </a:xfrm>
          </p:grpSpPr>
          <p:graphicFrame>
            <p:nvGraphicFramePr>
              <p:cNvPr id="19" name="Object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790998"/>
                  </p:ext>
                </p:extLst>
              </p:nvPr>
            </p:nvGraphicFramePr>
            <p:xfrm>
              <a:off x="937" y="529"/>
              <a:ext cx="1034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905" name="公式" r:id="rId10" imgW="1066800" imgH="241300" progId="Equation.3">
                      <p:embed/>
                    </p:oleObj>
                  </mc:Choice>
                  <mc:Fallback>
                    <p:oleObj name="公式" r:id="rId10" imgW="10668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7" y="529"/>
                            <a:ext cx="1034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Rectangle 50"/>
              <p:cNvSpPr>
                <a:spLocks noChangeArrowheads="1"/>
              </p:cNvSpPr>
              <p:nvPr/>
            </p:nvSpPr>
            <p:spPr bwMode="auto">
              <a:xfrm>
                <a:off x="608" y="535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baseline="0" dirty="0">
                    <a:solidFill>
                      <a:srgbClr val="000000"/>
                    </a:solidFill>
                    <a:latin typeface="Times New Roman" pitchFamily="18" charset="0"/>
                  </a:rPr>
                  <a:t>②</a:t>
                </a:r>
              </a:p>
            </p:txBody>
          </p:sp>
        </p:grp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028310"/>
              </p:ext>
            </p:extLst>
          </p:nvPr>
        </p:nvGraphicFramePr>
        <p:xfrm>
          <a:off x="5652120" y="5401791"/>
          <a:ext cx="1939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06" name="公式" r:id="rId12" imgW="1054100" imgH="203200" progId="Equation.3">
                  <p:embed/>
                </p:oleObj>
              </mc:Choice>
              <mc:Fallback>
                <p:oleObj name="公式" r:id="rId12" imgW="1054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401791"/>
                        <a:ext cx="1939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>
            <a:extLst>
              <a:ext uri="{FF2B5EF4-FFF2-40B4-BE49-F238E27FC236}">
                <a16:creationId xmlns:a16="http://schemas.microsoft.com/office/drawing/2014/main" id="{22A733DA-2635-4744-A13D-60E06143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85" y="1191966"/>
            <a:ext cx="1865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3.8 </a:t>
            </a:r>
            <a:r>
              <a:rPr lang="zh-CN" altLang="en-US" sz="2400" b="1" dirty="0">
                <a:solidFill>
                  <a:srgbClr val="000000"/>
                </a:solidFill>
              </a:rPr>
              <a:t>势函数法</a:t>
            </a:r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044ECA1A-0568-4FC5-BD25-F8B750CF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299" y="1710810"/>
            <a:ext cx="18585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>
                <a:solidFill>
                  <a:srgbClr val="000000"/>
                </a:solidFill>
              </a:rPr>
              <a:t>1.  </a:t>
            </a:r>
            <a:r>
              <a:rPr lang="zh-CN" altLang="en-US" sz="1800" b="1">
                <a:solidFill>
                  <a:srgbClr val="000000"/>
                </a:solidFill>
              </a:rPr>
              <a:t>势函数概念</a:t>
            </a:r>
          </a:p>
        </p:txBody>
      </p:sp>
      <p:sp>
        <p:nvSpPr>
          <p:cNvPr id="190476" name="Rectangle 12">
            <a:extLst>
              <a:ext uri="{FF2B5EF4-FFF2-40B4-BE49-F238E27FC236}">
                <a16:creationId xmlns:a16="http://schemas.microsoft.com/office/drawing/2014/main" id="{61C04EB6-360E-4726-B915-A37D13436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395" y="2607123"/>
            <a:ext cx="6284119" cy="293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划分属于</a:t>
            </a:r>
            <a:r>
              <a:rPr lang="el-GR" altLang="zh-CN" sz="1800" i="1" dirty="0">
                <a:solidFill>
                  <a:srgbClr val="000000"/>
                </a:solidFill>
                <a:cs typeface="Arial" panose="020B0604020202020204" pitchFamily="34" charset="0"/>
              </a:rPr>
              <a:t>ω</a:t>
            </a:r>
            <a:r>
              <a:rPr lang="el-GR" altLang="zh-CN" sz="1800" baseline="-250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和</a:t>
            </a:r>
            <a:r>
              <a:rPr lang="el-GR" altLang="zh-CN" sz="1800" i="1" dirty="0">
                <a:solidFill>
                  <a:srgbClr val="000000"/>
                </a:solidFill>
              </a:rPr>
              <a:t>ω</a:t>
            </a:r>
            <a:r>
              <a:rPr lang="el-GR" altLang="zh-CN" sz="1800" baseline="-25000" dirty="0">
                <a:solidFill>
                  <a:srgbClr val="000000"/>
                </a:solidFill>
              </a:rPr>
              <a:t>2</a:t>
            </a:r>
            <a:r>
              <a:rPr lang="zh-CN" altLang="el-GR" sz="1800" dirty="0">
                <a:solidFill>
                  <a:srgbClr val="000000"/>
                </a:solidFill>
              </a:rPr>
              <a:t>类</a:t>
            </a:r>
            <a:r>
              <a:rPr lang="zh-CN" altLang="en-US" sz="1800" dirty="0">
                <a:solidFill>
                  <a:srgbClr val="000000"/>
                </a:solidFill>
              </a:rPr>
              <a:t>模式样本：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        </a:t>
            </a:r>
            <a:r>
              <a:rPr lang="zh-CN" altLang="en-US" sz="1800" dirty="0">
                <a:solidFill>
                  <a:srgbClr val="C00000"/>
                </a:solidFill>
              </a:rPr>
              <a:t>样本</a:t>
            </a:r>
            <a:r>
              <a:rPr lang="zh-CN" altLang="en-US" sz="1800" dirty="0">
                <a:solidFill>
                  <a:srgbClr val="000000"/>
                </a:solidFill>
              </a:rPr>
              <a:t>是模式空间中的</a:t>
            </a:r>
            <a:r>
              <a:rPr lang="zh-CN" altLang="en-US" sz="1800" dirty="0">
                <a:solidFill>
                  <a:srgbClr val="C00000"/>
                </a:solidFill>
              </a:rPr>
              <a:t>点</a:t>
            </a:r>
            <a:r>
              <a:rPr lang="zh-CN" altLang="en-US" sz="1800" dirty="0">
                <a:solidFill>
                  <a:srgbClr val="000000"/>
                </a:solidFill>
              </a:rPr>
              <a:t>，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        将每个点比拟为点能源，在点上势能达到峰值，随着与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该点距离的增大，势能分布迅速减小。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         </a:t>
            </a:r>
            <a:r>
              <a:rPr lang="el-GR" altLang="zh-CN" sz="1800" i="1" dirty="0">
                <a:solidFill>
                  <a:srgbClr val="000000"/>
                </a:solidFill>
              </a:rPr>
              <a:t>ω</a:t>
            </a:r>
            <a:r>
              <a:rPr lang="el-GR" altLang="zh-CN" sz="1800" baseline="-250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类样本势能为正</a:t>
            </a:r>
            <a:r>
              <a:rPr lang="en-US" altLang="zh-CN" sz="1800" dirty="0">
                <a:solidFill>
                  <a:srgbClr val="000000"/>
                </a:solidFill>
              </a:rPr>
              <a:t>——</a:t>
            </a:r>
            <a:r>
              <a:rPr lang="zh-CN" altLang="en-US" sz="1800" dirty="0">
                <a:solidFill>
                  <a:srgbClr val="000000"/>
                </a:solidFill>
              </a:rPr>
              <a:t>势能积累形成 “高地”；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i="1" dirty="0">
                <a:solidFill>
                  <a:srgbClr val="000000"/>
                </a:solidFill>
              </a:rPr>
              <a:t>         </a:t>
            </a:r>
            <a:r>
              <a:rPr lang="el-GR" altLang="zh-CN" sz="1800" i="1" dirty="0">
                <a:solidFill>
                  <a:srgbClr val="000000"/>
                </a:solidFill>
              </a:rPr>
              <a:t>ω</a:t>
            </a:r>
            <a:r>
              <a:rPr lang="el-GR" altLang="zh-CN" sz="1800" baseline="-250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类样本势能</a:t>
            </a:r>
            <a:r>
              <a:rPr lang="en-US" altLang="zh-CN" sz="1800" dirty="0">
                <a:solidFill>
                  <a:srgbClr val="000000"/>
                </a:solidFill>
              </a:rPr>
              <a:t>×(-1)——</a:t>
            </a:r>
            <a:r>
              <a:rPr lang="zh-CN" altLang="en-US" sz="1800" dirty="0">
                <a:solidFill>
                  <a:srgbClr val="000000"/>
                </a:solidFill>
              </a:rPr>
              <a:t>势能积累形成 “凹地”；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         在两类电势分布之间，选择合适的等势面（如零等势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面），即可认为是判别界面了。</a:t>
            </a:r>
          </a:p>
        </p:txBody>
      </p:sp>
      <p:sp>
        <p:nvSpPr>
          <p:cNvPr id="190489" name="Rectangle 25">
            <a:extLst>
              <a:ext uri="{FF2B5EF4-FFF2-40B4-BE49-F238E27FC236}">
                <a16:creationId xmlns:a16="http://schemas.microsoft.com/office/drawing/2014/main" id="{207D9D97-18EC-4A42-8F01-E7CA732E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022" y="2168010"/>
            <a:ext cx="48756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借用点能源的</a:t>
            </a:r>
            <a:r>
              <a:rPr lang="zh-CN" altLang="en-US" sz="1800" dirty="0">
                <a:solidFill>
                  <a:srgbClr val="663300"/>
                </a:solidFill>
              </a:rPr>
              <a:t>势能概念</a:t>
            </a:r>
            <a:r>
              <a:rPr lang="zh-CN" altLang="en-US" sz="1800" dirty="0">
                <a:solidFill>
                  <a:srgbClr val="000000"/>
                </a:solidFill>
              </a:rPr>
              <a:t>解决模式分类问题。 </a:t>
            </a:r>
          </a:p>
        </p:txBody>
      </p:sp>
    </p:spTree>
    <p:extLst>
      <p:ext uri="{BB962C8B-B14F-4D97-AF65-F5344CB8AC3E}">
        <p14:creationId xmlns:p14="http://schemas.microsoft.com/office/powerpoint/2010/main" val="1231904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472" name="Group 48">
            <a:extLst>
              <a:ext uri="{FF2B5EF4-FFF2-40B4-BE49-F238E27FC236}">
                <a16:creationId xmlns:a16="http://schemas.microsoft.com/office/drawing/2014/main" id="{195D81AB-CCAF-4E10-8335-14A2458C435C}"/>
              </a:ext>
            </a:extLst>
          </p:cNvPr>
          <p:cNvGrpSpPr>
            <a:grpSpLocks/>
          </p:cNvGrpSpPr>
          <p:nvPr/>
        </p:nvGrpSpPr>
        <p:grpSpPr bwMode="auto">
          <a:xfrm>
            <a:off x="4391025" y="1245395"/>
            <a:ext cx="3228975" cy="2594372"/>
            <a:chOff x="2728" y="326"/>
            <a:chExt cx="2712" cy="2179"/>
          </a:xfrm>
        </p:grpSpPr>
        <p:sp>
          <p:nvSpPr>
            <p:cNvPr id="231466" name="AutoShape 42">
              <a:extLst>
                <a:ext uri="{FF2B5EF4-FFF2-40B4-BE49-F238E27FC236}">
                  <a16:creationId xmlns:a16="http://schemas.microsoft.com/office/drawing/2014/main" id="{D72948D3-F623-4574-92D7-D790FD649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335"/>
              <a:ext cx="1891" cy="656"/>
            </a:xfrm>
            <a:prstGeom prst="wedgeEllipseCallout">
              <a:avLst>
                <a:gd name="adj1" fmla="val -29958"/>
                <a:gd name="adj2" fmla="val 85671"/>
              </a:avLst>
            </a:prstGeom>
            <a:noFill/>
            <a:ln w="0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1428" name="Line 4">
              <a:extLst>
                <a:ext uri="{FF2B5EF4-FFF2-40B4-BE49-F238E27FC236}">
                  <a16:creationId xmlns:a16="http://schemas.microsoft.com/office/drawing/2014/main" id="{EDD8EE6A-D6CE-43D5-9BD3-7B2B7E228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2280"/>
              <a:ext cx="1680" cy="0"/>
            </a:xfrm>
            <a:prstGeom prst="line">
              <a:avLst/>
            </a:prstGeom>
            <a:noFill/>
            <a:ln w="19050">
              <a:solidFill>
                <a:srgbClr val="17171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1429" name="Line 5">
              <a:extLst>
                <a:ext uri="{FF2B5EF4-FFF2-40B4-BE49-F238E27FC236}">
                  <a16:creationId xmlns:a16="http://schemas.microsoft.com/office/drawing/2014/main" id="{5847AA49-D774-4AC1-985E-1E4D0A32A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4" y="888"/>
              <a:ext cx="0" cy="1392"/>
            </a:xfrm>
            <a:prstGeom prst="line">
              <a:avLst/>
            </a:prstGeom>
            <a:noFill/>
            <a:ln w="19050">
              <a:solidFill>
                <a:srgbClr val="17171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1430" name="Freeform 6">
              <a:extLst>
                <a:ext uri="{FF2B5EF4-FFF2-40B4-BE49-F238E27FC236}">
                  <a16:creationId xmlns:a16="http://schemas.microsoft.com/office/drawing/2014/main" id="{71F2582B-BBF1-4A01-B7A8-C4467B1AF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" y="1185"/>
              <a:ext cx="1496" cy="983"/>
            </a:xfrm>
            <a:custGeom>
              <a:avLst/>
              <a:gdLst>
                <a:gd name="T0" fmla="*/ 0 w 1432"/>
                <a:gd name="T1" fmla="*/ 911 h 935"/>
                <a:gd name="T2" fmla="*/ 304 w 1432"/>
                <a:gd name="T3" fmla="*/ 775 h 935"/>
                <a:gd name="T4" fmla="*/ 504 w 1432"/>
                <a:gd name="T5" fmla="*/ 527 h 935"/>
                <a:gd name="T6" fmla="*/ 640 w 1432"/>
                <a:gd name="T7" fmla="*/ 87 h 935"/>
                <a:gd name="T8" fmla="*/ 784 w 1432"/>
                <a:gd name="T9" fmla="*/ 71 h 935"/>
                <a:gd name="T10" fmla="*/ 927 w 1432"/>
                <a:gd name="T11" fmla="*/ 512 h 935"/>
                <a:gd name="T12" fmla="*/ 1112 w 1432"/>
                <a:gd name="T13" fmla="*/ 815 h 935"/>
                <a:gd name="T14" fmla="*/ 1432 w 1432"/>
                <a:gd name="T15" fmla="*/ 9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2" h="935">
                  <a:moveTo>
                    <a:pt x="0" y="911"/>
                  </a:moveTo>
                  <a:cubicBezTo>
                    <a:pt x="52" y="888"/>
                    <a:pt x="220" y="839"/>
                    <a:pt x="304" y="775"/>
                  </a:cubicBezTo>
                  <a:cubicBezTo>
                    <a:pt x="388" y="711"/>
                    <a:pt x="448" y="642"/>
                    <a:pt x="504" y="527"/>
                  </a:cubicBezTo>
                  <a:cubicBezTo>
                    <a:pt x="560" y="412"/>
                    <a:pt x="593" y="163"/>
                    <a:pt x="640" y="87"/>
                  </a:cubicBezTo>
                  <a:cubicBezTo>
                    <a:pt x="687" y="11"/>
                    <a:pt x="736" y="0"/>
                    <a:pt x="784" y="71"/>
                  </a:cubicBezTo>
                  <a:cubicBezTo>
                    <a:pt x="832" y="142"/>
                    <a:pt x="872" y="388"/>
                    <a:pt x="927" y="512"/>
                  </a:cubicBezTo>
                  <a:cubicBezTo>
                    <a:pt x="982" y="636"/>
                    <a:pt x="1028" y="745"/>
                    <a:pt x="1112" y="815"/>
                  </a:cubicBezTo>
                  <a:cubicBezTo>
                    <a:pt x="1196" y="885"/>
                    <a:pt x="1365" y="910"/>
                    <a:pt x="1432" y="935"/>
                  </a:cubicBezTo>
                </a:path>
              </a:pathLst>
            </a:custGeom>
            <a:noFill/>
            <a:ln w="19050" cmpd="sng">
              <a:solidFill>
                <a:srgbClr val="17171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231431" name="Object 7">
              <a:extLst>
                <a:ext uri="{FF2B5EF4-FFF2-40B4-BE49-F238E27FC236}">
                  <a16:creationId xmlns:a16="http://schemas.microsoft.com/office/drawing/2014/main" id="{54B35C8F-38F6-4ABF-AA10-3CE4232910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8" y="2235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669" name="公式" r:id="rId3" imgW="177480" imgH="228600" progId="Equation.3">
                    <p:embed/>
                  </p:oleObj>
                </mc:Choice>
                <mc:Fallback>
                  <p:oleObj name="公式" r:id="rId3" imgW="177480" imgH="228600" progId="Equation.3">
                    <p:embed/>
                    <p:pic>
                      <p:nvPicPr>
                        <p:cNvPr id="231431" name="Object 7">
                          <a:extLst>
                            <a:ext uri="{FF2B5EF4-FFF2-40B4-BE49-F238E27FC236}">
                              <a16:creationId xmlns:a16="http://schemas.microsoft.com/office/drawing/2014/main" id="{54B35C8F-38F6-4ABF-AA10-3CE4232910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" y="2235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7171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32" name="Line 8">
              <a:extLst>
                <a:ext uri="{FF2B5EF4-FFF2-40B4-BE49-F238E27FC236}">
                  <a16:creationId xmlns:a16="http://schemas.microsoft.com/office/drawing/2014/main" id="{BCBF594B-077F-42DE-9BC7-683100255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2232"/>
              <a:ext cx="0" cy="48"/>
            </a:xfrm>
            <a:prstGeom prst="line">
              <a:avLst/>
            </a:prstGeom>
            <a:noFill/>
            <a:ln w="19050">
              <a:solidFill>
                <a:srgbClr val="17171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231433" name="Object 9">
              <a:extLst>
                <a:ext uri="{FF2B5EF4-FFF2-40B4-BE49-F238E27FC236}">
                  <a16:creationId xmlns:a16="http://schemas.microsoft.com/office/drawing/2014/main" id="{97228957-3A19-4A23-950D-463C9C8AEC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645"/>
            <a:ext cx="67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670" name="公式" r:id="rId5" imgW="545760" imgH="228600" progId="Equation.3">
                    <p:embed/>
                  </p:oleObj>
                </mc:Choice>
                <mc:Fallback>
                  <p:oleObj name="公式" r:id="rId5" imgW="545760" imgH="228600" progId="Equation.3">
                    <p:embed/>
                    <p:pic>
                      <p:nvPicPr>
                        <p:cNvPr id="231433" name="Object 9">
                          <a:extLst>
                            <a:ext uri="{FF2B5EF4-FFF2-40B4-BE49-F238E27FC236}">
                              <a16:creationId xmlns:a16="http://schemas.microsoft.com/office/drawing/2014/main" id="{97228957-3A19-4A23-950D-463C9C8AEC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645"/>
                          <a:ext cx="67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7171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34" name="Object 10">
              <a:extLst>
                <a:ext uri="{FF2B5EF4-FFF2-40B4-BE49-F238E27FC236}">
                  <a16:creationId xmlns:a16="http://schemas.microsoft.com/office/drawing/2014/main" id="{9AC2F42E-378F-4411-8BA3-480CD83BE5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6" y="2197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671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231434" name="Object 10">
                          <a:extLst>
                            <a:ext uri="{FF2B5EF4-FFF2-40B4-BE49-F238E27FC236}">
                              <a16:creationId xmlns:a16="http://schemas.microsoft.com/office/drawing/2014/main" id="{9AC2F42E-378F-4411-8BA3-480CD83BE5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2197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7171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35" name="Object 11">
              <a:extLst>
                <a:ext uri="{FF2B5EF4-FFF2-40B4-BE49-F238E27FC236}">
                  <a16:creationId xmlns:a16="http://schemas.microsoft.com/office/drawing/2014/main" id="{921A7BBC-B636-4A9B-9DD1-12FAEB08A8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8" y="2192"/>
            <a:ext cx="19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672" name="公式" r:id="rId9" imgW="152280" imgH="177480" progId="Equation.3">
                    <p:embed/>
                  </p:oleObj>
                </mc:Choice>
                <mc:Fallback>
                  <p:oleObj name="公式" r:id="rId9" imgW="152280" imgH="177480" progId="Equation.3">
                    <p:embed/>
                    <p:pic>
                      <p:nvPicPr>
                        <p:cNvPr id="231435" name="Object 11">
                          <a:extLst>
                            <a:ext uri="{FF2B5EF4-FFF2-40B4-BE49-F238E27FC236}">
                              <a16:creationId xmlns:a16="http://schemas.microsoft.com/office/drawing/2014/main" id="{921A7BBC-B636-4A9B-9DD1-12FAEB08A8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2192"/>
                          <a:ext cx="19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7171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65" name="Rectangle 41">
              <a:extLst>
                <a:ext uri="{FF2B5EF4-FFF2-40B4-BE49-F238E27FC236}">
                  <a16:creationId xmlns:a16="http://schemas.microsoft.com/office/drawing/2014/main" id="{38C1AE52-BC31-4E71-BA79-143F5D9E1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" y="326"/>
              <a:ext cx="2493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一个样本</a:t>
              </a:r>
              <a:r>
                <a:rPr lang="en-US" altLang="zh-CN" sz="15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5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1500" i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的势能分布用势函数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 </a:t>
              </a:r>
              <a:r>
                <a:rPr lang="en-US" altLang="zh-CN" sz="15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 </a:t>
              </a:r>
              <a:r>
                <a:rPr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15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5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5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表示</a:t>
              </a:r>
            </a:p>
          </p:txBody>
        </p:sp>
      </p:grpSp>
      <p:grpSp>
        <p:nvGrpSpPr>
          <p:cNvPr id="231474" name="Group 50">
            <a:extLst>
              <a:ext uri="{FF2B5EF4-FFF2-40B4-BE49-F238E27FC236}">
                <a16:creationId xmlns:a16="http://schemas.microsoft.com/office/drawing/2014/main" id="{5EA833B5-5569-4E6E-9260-BBFF8008A22B}"/>
              </a:ext>
            </a:extLst>
          </p:cNvPr>
          <p:cNvGrpSpPr>
            <a:grpSpLocks/>
          </p:cNvGrpSpPr>
          <p:nvPr/>
        </p:nvGrpSpPr>
        <p:grpSpPr bwMode="auto">
          <a:xfrm>
            <a:off x="1639492" y="2174083"/>
            <a:ext cx="5820965" cy="3631406"/>
            <a:chOff x="417" y="1106"/>
            <a:chExt cx="4889" cy="3050"/>
          </a:xfrm>
        </p:grpSpPr>
        <p:sp>
          <p:nvSpPr>
            <p:cNvPr id="231436" name="Line 12">
              <a:extLst>
                <a:ext uri="{FF2B5EF4-FFF2-40B4-BE49-F238E27FC236}">
                  <a16:creationId xmlns:a16="http://schemas.microsoft.com/office/drawing/2014/main" id="{D935B529-D24B-49DB-A1E3-69D4CDB93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" y="3153"/>
              <a:ext cx="4536" cy="0"/>
            </a:xfrm>
            <a:prstGeom prst="line">
              <a:avLst/>
            </a:prstGeom>
            <a:noFill/>
            <a:ln w="19050">
              <a:solidFill>
                <a:srgbClr val="17171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1437" name="Line 13">
              <a:extLst>
                <a:ext uri="{FF2B5EF4-FFF2-40B4-BE49-F238E27FC236}">
                  <a16:creationId xmlns:a16="http://schemas.microsoft.com/office/drawing/2014/main" id="{E7B380C3-5C85-4A25-8F33-BF7FC3C7D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" y="1761"/>
              <a:ext cx="0" cy="1392"/>
            </a:xfrm>
            <a:prstGeom prst="line">
              <a:avLst/>
            </a:prstGeom>
            <a:noFill/>
            <a:ln w="19050">
              <a:solidFill>
                <a:srgbClr val="17171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231441" name="Object 17">
              <a:extLst>
                <a:ext uri="{FF2B5EF4-FFF2-40B4-BE49-F238E27FC236}">
                  <a16:creationId xmlns:a16="http://schemas.microsoft.com/office/drawing/2014/main" id="{CDC5F1E2-3123-49F8-A5DF-EF215EA9F1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" y="1547"/>
            <a:ext cx="39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673" name="公式" r:id="rId11" imgW="355320" imgH="203040" progId="Equation.3">
                    <p:embed/>
                  </p:oleObj>
                </mc:Choice>
                <mc:Fallback>
                  <p:oleObj name="公式" r:id="rId11" imgW="355320" imgH="203040" progId="Equation.3">
                    <p:embed/>
                    <p:pic>
                      <p:nvPicPr>
                        <p:cNvPr id="231441" name="Object 17">
                          <a:extLst>
                            <a:ext uri="{FF2B5EF4-FFF2-40B4-BE49-F238E27FC236}">
                              <a16:creationId xmlns:a16="http://schemas.microsoft.com/office/drawing/2014/main" id="{CDC5F1E2-3123-49F8-A5DF-EF215EA9F1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" y="1547"/>
                          <a:ext cx="39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7171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42" name="Object 18">
              <a:extLst>
                <a:ext uri="{FF2B5EF4-FFF2-40B4-BE49-F238E27FC236}">
                  <a16:creationId xmlns:a16="http://schemas.microsoft.com/office/drawing/2014/main" id="{0BFB0E38-AE4E-4D45-A1AF-7630DDF854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1" y="3048"/>
            <a:ext cx="16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674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231442" name="Object 18">
                          <a:extLst>
                            <a:ext uri="{FF2B5EF4-FFF2-40B4-BE49-F238E27FC236}">
                              <a16:creationId xmlns:a16="http://schemas.microsoft.com/office/drawing/2014/main" id="{0BFB0E38-AE4E-4D45-A1AF-7630DDF854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" y="3048"/>
                          <a:ext cx="16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7171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43" name="Object 19">
              <a:extLst>
                <a:ext uri="{FF2B5EF4-FFF2-40B4-BE49-F238E27FC236}">
                  <a16:creationId xmlns:a16="http://schemas.microsoft.com/office/drawing/2014/main" id="{D1292E37-83DC-4834-A1A8-3F9BA7131B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" y="3081"/>
            <a:ext cx="19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675" name="公式" r:id="rId15" imgW="152280" imgH="177480" progId="Equation.3">
                    <p:embed/>
                  </p:oleObj>
                </mc:Choice>
                <mc:Fallback>
                  <p:oleObj name="公式" r:id="rId15" imgW="152280" imgH="177480" progId="Equation.3">
                    <p:embed/>
                    <p:pic>
                      <p:nvPicPr>
                        <p:cNvPr id="231443" name="Object 19">
                          <a:extLst>
                            <a:ext uri="{FF2B5EF4-FFF2-40B4-BE49-F238E27FC236}">
                              <a16:creationId xmlns:a16="http://schemas.microsoft.com/office/drawing/2014/main" id="{D1292E37-83DC-4834-A1A8-3F9BA7131B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" y="3081"/>
                          <a:ext cx="19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7171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1462" name="Group 38">
              <a:extLst>
                <a:ext uri="{FF2B5EF4-FFF2-40B4-BE49-F238E27FC236}">
                  <a16:creationId xmlns:a16="http://schemas.microsoft.com/office/drawing/2014/main" id="{D00E631C-FE3F-4D7E-B4F6-B1B87035B9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" y="2163"/>
              <a:ext cx="2035" cy="1373"/>
              <a:chOff x="616" y="1891"/>
              <a:chExt cx="2035" cy="1373"/>
            </a:xfrm>
          </p:grpSpPr>
          <p:graphicFrame>
            <p:nvGraphicFramePr>
              <p:cNvPr id="231439" name="Object 15">
                <a:extLst>
                  <a:ext uri="{FF2B5EF4-FFF2-40B4-BE49-F238E27FC236}">
                    <a16:creationId xmlns:a16="http://schemas.microsoft.com/office/drawing/2014/main" id="{94A50F63-E74D-449D-BF0F-9F304D206D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81" y="2925"/>
              <a:ext cx="280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676" name="公式" r:id="rId17" imgW="177480" imgH="215640" progId="Equation.3">
                      <p:embed/>
                    </p:oleObj>
                  </mc:Choice>
                  <mc:Fallback>
                    <p:oleObj name="公式" r:id="rId17" imgW="177480" imgH="215640" progId="Equation.3">
                      <p:embed/>
                      <p:pic>
                        <p:nvPicPr>
                          <p:cNvPr id="231439" name="Object 15">
                            <a:extLst>
                              <a:ext uri="{FF2B5EF4-FFF2-40B4-BE49-F238E27FC236}">
                                <a16:creationId xmlns:a16="http://schemas.microsoft.com/office/drawing/2014/main" id="{94A50F63-E74D-449D-BF0F-9F304D206D2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1" y="2925"/>
                            <a:ext cx="280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171717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1438" name="Freeform 14">
                <a:extLst>
                  <a:ext uri="{FF2B5EF4-FFF2-40B4-BE49-F238E27FC236}">
                    <a16:creationId xmlns:a16="http://schemas.microsoft.com/office/drawing/2014/main" id="{2A5F9E86-CFD3-463E-B0B5-53A3A5923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898"/>
                <a:ext cx="1009" cy="990"/>
              </a:xfrm>
              <a:custGeom>
                <a:avLst/>
                <a:gdLst>
                  <a:gd name="T0" fmla="*/ 0 w 1009"/>
                  <a:gd name="T1" fmla="*/ 990 h 990"/>
                  <a:gd name="T2" fmla="*/ 208 w 1009"/>
                  <a:gd name="T3" fmla="*/ 830 h 990"/>
                  <a:gd name="T4" fmla="*/ 345 w 1009"/>
                  <a:gd name="T5" fmla="*/ 554 h 990"/>
                  <a:gd name="T6" fmla="*/ 443 w 1009"/>
                  <a:gd name="T7" fmla="*/ 91 h 990"/>
                  <a:gd name="T8" fmla="*/ 546 w 1009"/>
                  <a:gd name="T9" fmla="*/ 75 h 990"/>
                  <a:gd name="T10" fmla="*/ 648 w 1009"/>
                  <a:gd name="T11" fmla="*/ 538 h 990"/>
                  <a:gd name="T12" fmla="*/ 780 w 1009"/>
                  <a:gd name="T13" fmla="*/ 857 h 990"/>
                  <a:gd name="T14" fmla="*/ 1009 w 1009"/>
                  <a:gd name="T15" fmla="*/ 983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9" h="990">
                    <a:moveTo>
                      <a:pt x="0" y="990"/>
                    </a:moveTo>
                    <a:cubicBezTo>
                      <a:pt x="36" y="963"/>
                      <a:pt x="150" y="903"/>
                      <a:pt x="208" y="830"/>
                    </a:cubicBezTo>
                    <a:cubicBezTo>
                      <a:pt x="266" y="757"/>
                      <a:pt x="306" y="677"/>
                      <a:pt x="345" y="554"/>
                    </a:cubicBezTo>
                    <a:cubicBezTo>
                      <a:pt x="384" y="431"/>
                      <a:pt x="409" y="171"/>
                      <a:pt x="443" y="91"/>
                    </a:cubicBezTo>
                    <a:cubicBezTo>
                      <a:pt x="476" y="12"/>
                      <a:pt x="511" y="0"/>
                      <a:pt x="546" y="75"/>
                    </a:cubicBezTo>
                    <a:cubicBezTo>
                      <a:pt x="580" y="149"/>
                      <a:pt x="609" y="408"/>
                      <a:pt x="648" y="538"/>
                    </a:cubicBezTo>
                    <a:cubicBezTo>
                      <a:pt x="687" y="669"/>
                      <a:pt x="720" y="783"/>
                      <a:pt x="780" y="857"/>
                    </a:cubicBezTo>
                    <a:cubicBezTo>
                      <a:pt x="840" y="930"/>
                      <a:pt x="961" y="957"/>
                      <a:pt x="1009" y="983"/>
                    </a:cubicBezTo>
                  </a:path>
                </a:pathLst>
              </a:custGeom>
              <a:noFill/>
              <a:ln w="19050" cap="flat" cmpd="sng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40" name="Line 16">
                <a:extLst>
                  <a:ext uri="{FF2B5EF4-FFF2-40B4-BE49-F238E27FC236}">
                    <a16:creationId xmlns:a16="http://schemas.microsoft.com/office/drawing/2014/main" id="{7060079B-DE31-4748-8290-13BF2D793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5" y="2833"/>
                <a:ext cx="0" cy="48"/>
              </a:xfrm>
              <a:prstGeom prst="line">
                <a:avLst/>
              </a:prstGeom>
              <a:noFill/>
              <a:ln w="19050">
                <a:solidFill>
                  <a:srgbClr val="17171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44" name="Freeform 20">
                <a:extLst>
                  <a:ext uri="{FF2B5EF4-FFF2-40B4-BE49-F238E27FC236}">
                    <a16:creationId xmlns:a16="http://schemas.microsoft.com/office/drawing/2014/main" id="{F6F50F6E-1E87-4240-8F40-5F93305BD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8" y="1891"/>
                <a:ext cx="978" cy="983"/>
              </a:xfrm>
              <a:custGeom>
                <a:avLst/>
                <a:gdLst>
                  <a:gd name="T0" fmla="*/ 0 w 978"/>
                  <a:gd name="T1" fmla="*/ 981 h 983"/>
                  <a:gd name="T2" fmla="*/ 176 w 978"/>
                  <a:gd name="T3" fmla="*/ 797 h 983"/>
                  <a:gd name="T4" fmla="*/ 314 w 978"/>
                  <a:gd name="T5" fmla="*/ 554 h 983"/>
                  <a:gd name="T6" fmla="*/ 412 w 978"/>
                  <a:gd name="T7" fmla="*/ 91 h 983"/>
                  <a:gd name="T8" fmla="*/ 515 w 978"/>
                  <a:gd name="T9" fmla="*/ 75 h 983"/>
                  <a:gd name="T10" fmla="*/ 617 w 978"/>
                  <a:gd name="T11" fmla="*/ 538 h 983"/>
                  <a:gd name="T12" fmla="*/ 749 w 978"/>
                  <a:gd name="T13" fmla="*/ 857 h 983"/>
                  <a:gd name="T14" fmla="*/ 978 w 978"/>
                  <a:gd name="T15" fmla="*/ 983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8" h="983">
                    <a:moveTo>
                      <a:pt x="0" y="981"/>
                    </a:moveTo>
                    <a:cubicBezTo>
                      <a:pt x="29" y="952"/>
                      <a:pt x="124" y="868"/>
                      <a:pt x="176" y="797"/>
                    </a:cubicBezTo>
                    <a:cubicBezTo>
                      <a:pt x="228" y="726"/>
                      <a:pt x="275" y="672"/>
                      <a:pt x="314" y="554"/>
                    </a:cubicBezTo>
                    <a:cubicBezTo>
                      <a:pt x="353" y="436"/>
                      <a:pt x="378" y="171"/>
                      <a:pt x="412" y="91"/>
                    </a:cubicBezTo>
                    <a:cubicBezTo>
                      <a:pt x="445" y="12"/>
                      <a:pt x="480" y="0"/>
                      <a:pt x="515" y="75"/>
                    </a:cubicBezTo>
                    <a:cubicBezTo>
                      <a:pt x="549" y="149"/>
                      <a:pt x="578" y="408"/>
                      <a:pt x="617" y="538"/>
                    </a:cubicBezTo>
                    <a:cubicBezTo>
                      <a:pt x="656" y="669"/>
                      <a:pt x="689" y="783"/>
                      <a:pt x="749" y="857"/>
                    </a:cubicBezTo>
                    <a:cubicBezTo>
                      <a:pt x="809" y="930"/>
                      <a:pt x="930" y="957"/>
                      <a:pt x="978" y="983"/>
                    </a:cubicBezTo>
                  </a:path>
                </a:pathLst>
              </a:custGeom>
              <a:noFill/>
              <a:ln w="19050" cap="flat" cmpd="sng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45" name="Freeform 21">
                <a:extLst>
                  <a:ext uri="{FF2B5EF4-FFF2-40B4-BE49-F238E27FC236}">
                    <a16:creationId xmlns:a16="http://schemas.microsoft.com/office/drawing/2014/main" id="{9B85293E-377B-4C1B-80DB-B86B022FD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1908"/>
                <a:ext cx="1024" cy="983"/>
              </a:xfrm>
              <a:custGeom>
                <a:avLst/>
                <a:gdLst>
                  <a:gd name="T0" fmla="*/ 0 w 1432"/>
                  <a:gd name="T1" fmla="*/ 911 h 935"/>
                  <a:gd name="T2" fmla="*/ 304 w 1432"/>
                  <a:gd name="T3" fmla="*/ 775 h 935"/>
                  <a:gd name="T4" fmla="*/ 504 w 1432"/>
                  <a:gd name="T5" fmla="*/ 527 h 935"/>
                  <a:gd name="T6" fmla="*/ 640 w 1432"/>
                  <a:gd name="T7" fmla="*/ 87 h 935"/>
                  <a:gd name="T8" fmla="*/ 784 w 1432"/>
                  <a:gd name="T9" fmla="*/ 71 h 935"/>
                  <a:gd name="T10" fmla="*/ 927 w 1432"/>
                  <a:gd name="T11" fmla="*/ 512 h 935"/>
                  <a:gd name="T12" fmla="*/ 1112 w 1432"/>
                  <a:gd name="T13" fmla="*/ 815 h 935"/>
                  <a:gd name="T14" fmla="*/ 1432 w 1432"/>
                  <a:gd name="T15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2" h="935">
                    <a:moveTo>
                      <a:pt x="0" y="911"/>
                    </a:moveTo>
                    <a:cubicBezTo>
                      <a:pt x="52" y="888"/>
                      <a:pt x="220" y="839"/>
                      <a:pt x="304" y="775"/>
                    </a:cubicBezTo>
                    <a:cubicBezTo>
                      <a:pt x="388" y="711"/>
                      <a:pt x="448" y="642"/>
                      <a:pt x="504" y="527"/>
                    </a:cubicBezTo>
                    <a:cubicBezTo>
                      <a:pt x="560" y="412"/>
                      <a:pt x="593" y="163"/>
                      <a:pt x="640" y="87"/>
                    </a:cubicBezTo>
                    <a:cubicBezTo>
                      <a:pt x="687" y="11"/>
                      <a:pt x="736" y="0"/>
                      <a:pt x="784" y="71"/>
                    </a:cubicBezTo>
                    <a:cubicBezTo>
                      <a:pt x="832" y="142"/>
                      <a:pt x="872" y="388"/>
                      <a:pt x="927" y="512"/>
                    </a:cubicBezTo>
                    <a:cubicBezTo>
                      <a:pt x="982" y="636"/>
                      <a:pt x="1028" y="745"/>
                      <a:pt x="1112" y="815"/>
                    </a:cubicBezTo>
                    <a:cubicBezTo>
                      <a:pt x="1196" y="885"/>
                      <a:pt x="1365" y="910"/>
                      <a:pt x="1432" y="935"/>
                    </a:cubicBezTo>
                  </a:path>
                </a:pathLst>
              </a:custGeom>
              <a:noFill/>
              <a:ln w="19050" cap="flat" cmpd="sng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46" name="Line 22">
                <a:extLst>
                  <a:ext uri="{FF2B5EF4-FFF2-40B4-BE49-F238E27FC236}">
                    <a16:creationId xmlns:a16="http://schemas.microsoft.com/office/drawing/2014/main" id="{B0876E93-AA4E-4ACE-BF5E-B75B6E95B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834"/>
                <a:ext cx="0" cy="48"/>
              </a:xfrm>
              <a:prstGeom prst="line">
                <a:avLst/>
              </a:prstGeom>
              <a:noFill/>
              <a:ln w="19050">
                <a:solidFill>
                  <a:srgbClr val="17171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47" name="Line 23">
                <a:extLst>
                  <a:ext uri="{FF2B5EF4-FFF2-40B4-BE49-F238E27FC236}">
                    <a16:creationId xmlns:a16="http://schemas.microsoft.com/office/drawing/2014/main" id="{320729BE-85D0-4744-BD09-C0ACAC90C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1" y="2835"/>
                <a:ext cx="0" cy="48"/>
              </a:xfrm>
              <a:prstGeom prst="line">
                <a:avLst/>
              </a:prstGeom>
              <a:noFill/>
              <a:ln w="19050">
                <a:solidFill>
                  <a:srgbClr val="17171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48" name="Freeform 24">
                <a:extLst>
                  <a:ext uri="{FF2B5EF4-FFF2-40B4-BE49-F238E27FC236}">
                    <a16:creationId xmlns:a16="http://schemas.microsoft.com/office/drawing/2014/main" id="{C79F9920-A04F-49BA-9C19-C84A2BE95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" y="1911"/>
                <a:ext cx="2024" cy="977"/>
              </a:xfrm>
              <a:custGeom>
                <a:avLst/>
                <a:gdLst>
                  <a:gd name="T0" fmla="*/ 0 w 2024"/>
                  <a:gd name="T1" fmla="*/ 969 h 977"/>
                  <a:gd name="T2" fmla="*/ 192 w 2024"/>
                  <a:gd name="T3" fmla="*/ 841 h 977"/>
                  <a:gd name="T4" fmla="*/ 352 w 2024"/>
                  <a:gd name="T5" fmla="*/ 537 h 977"/>
                  <a:gd name="T6" fmla="*/ 440 w 2024"/>
                  <a:gd name="T7" fmla="*/ 129 h 977"/>
                  <a:gd name="T8" fmla="*/ 496 w 2024"/>
                  <a:gd name="T9" fmla="*/ 17 h 977"/>
                  <a:gd name="T10" fmla="*/ 640 w 2024"/>
                  <a:gd name="T11" fmla="*/ 89 h 977"/>
                  <a:gd name="T12" fmla="*/ 736 w 2024"/>
                  <a:gd name="T13" fmla="*/ 113 h 977"/>
                  <a:gd name="T14" fmla="*/ 832 w 2024"/>
                  <a:gd name="T15" fmla="*/ 81 h 977"/>
                  <a:gd name="T16" fmla="*/ 984 w 2024"/>
                  <a:gd name="T17" fmla="*/ 9 h 977"/>
                  <a:gd name="T18" fmla="*/ 1128 w 2024"/>
                  <a:gd name="T19" fmla="*/ 113 h 977"/>
                  <a:gd name="T20" fmla="*/ 1264 w 2024"/>
                  <a:gd name="T21" fmla="*/ 137 h 977"/>
                  <a:gd name="T22" fmla="*/ 1360 w 2024"/>
                  <a:gd name="T23" fmla="*/ 113 h 977"/>
                  <a:gd name="T24" fmla="*/ 1544 w 2024"/>
                  <a:gd name="T25" fmla="*/ 25 h 977"/>
                  <a:gd name="T26" fmla="*/ 1624 w 2024"/>
                  <a:gd name="T27" fmla="*/ 265 h 977"/>
                  <a:gd name="T28" fmla="*/ 1680 w 2024"/>
                  <a:gd name="T29" fmla="*/ 537 h 977"/>
                  <a:gd name="T30" fmla="*/ 1792 w 2024"/>
                  <a:gd name="T31" fmla="*/ 841 h 977"/>
                  <a:gd name="T32" fmla="*/ 2024 w 2024"/>
                  <a:gd name="T33" fmla="*/ 977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24" h="977">
                    <a:moveTo>
                      <a:pt x="0" y="969"/>
                    </a:moveTo>
                    <a:cubicBezTo>
                      <a:pt x="32" y="948"/>
                      <a:pt x="133" y="913"/>
                      <a:pt x="192" y="841"/>
                    </a:cubicBezTo>
                    <a:cubicBezTo>
                      <a:pt x="251" y="769"/>
                      <a:pt x="311" y="655"/>
                      <a:pt x="352" y="537"/>
                    </a:cubicBezTo>
                    <a:cubicBezTo>
                      <a:pt x="393" y="419"/>
                      <a:pt x="416" y="216"/>
                      <a:pt x="440" y="129"/>
                    </a:cubicBezTo>
                    <a:cubicBezTo>
                      <a:pt x="464" y="42"/>
                      <a:pt x="463" y="24"/>
                      <a:pt x="496" y="17"/>
                    </a:cubicBezTo>
                    <a:cubicBezTo>
                      <a:pt x="529" y="10"/>
                      <a:pt x="600" y="73"/>
                      <a:pt x="640" y="89"/>
                    </a:cubicBezTo>
                    <a:cubicBezTo>
                      <a:pt x="680" y="105"/>
                      <a:pt x="704" y="114"/>
                      <a:pt x="736" y="113"/>
                    </a:cubicBezTo>
                    <a:cubicBezTo>
                      <a:pt x="768" y="112"/>
                      <a:pt x="791" y="98"/>
                      <a:pt x="832" y="81"/>
                    </a:cubicBezTo>
                    <a:cubicBezTo>
                      <a:pt x="873" y="64"/>
                      <a:pt x="935" y="4"/>
                      <a:pt x="984" y="9"/>
                    </a:cubicBezTo>
                    <a:cubicBezTo>
                      <a:pt x="1033" y="14"/>
                      <a:pt x="1081" y="92"/>
                      <a:pt x="1128" y="113"/>
                    </a:cubicBezTo>
                    <a:cubicBezTo>
                      <a:pt x="1175" y="134"/>
                      <a:pt x="1225" y="137"/>
                      <a:pt x="1264" y="137"/>
                    </a:cubicBezTo>
                    <a:cubicBezTo>
                      <a:pt x="1303" y="137"/>
                      <a:pt x="1313" y="132"/>
                      <a:pt x="1360" y="113"/>
                    </a:cubicBezTo>
                    <a:cubicBezTo>
                      <a:pt x="1407" y="94"/>
                      <a:pt x="1500" y="0"/>
                      <a:pt x="1544" y="25"/>
                    </a:cubicBezTo>
                    <a:cubicBezTo>
                      <a:pt x="1588" y="50"/>
                      <a:pt x="1601" y="180"/>
                      <a:pt x="1624" y="265"/>
                    </a:cubicBezTo>
                    <a:cubicBezTo>
                      <a:pt x="1647" y="350"/>
                      <a:pt x="1652" y="441"/>
                      <a:pt x="1680" y="537"/>
                    </a:cubicBezTo>
                    <a:cubicBezTo>
                      <a:pt x="1708" y="633"/>
                      <a:pt x="1735" y="768"/>
                      <a:pt x="1792" y="841"/>
                    </a:cubicBezTo>
                    <a:cubicBezTo>
                      <a:pt x="1849" y="914"/>
                      <a:pt x="1976" y="949"/>
                      <a:pt x="2024" y="977"/>
                    </a:cubicBezTo>
                  </a:path>
                </a:pathLst>
              </a:custGeom>
              <a:noFill/>
              <a:ln w="28575" cmpd="sng">
                <a:solidFill>
                  <a:srgbClr val="17171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1460" name="Group 36">
              <a:extLst>
                <a:ext uri="{FF2B5EF4-FFF2-40B4-BE49-F238E27FC236}">
                  <a16:creationId xmlns:a16="http://schemas.microsoft.com/office/drawing/2014/main" id="{75C37107-D40A-45BC-B8E4-761CC8C40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3" y="2762"/>
              <a:ext cx="2027" cy="1394"/>
              <a:chOff x="2801" y="2490"/>
              <a:chExt cx="2027" cy="1394"/>
            </a:xfrm>
          </p:grpSpPr>
          <p:sp>
            <p:nvSpPr>
              <p:cNvPr id="231451" name="Freeform 27">
                <a:extLst>
                  <a:ext uri="{FF2B5EF4-FFF2-40B4-BE49-F238E27FC236}">
                    <a16:creationId xmlns:a16="http://schemas.microsoft.com/office/drawing/2014/main" id="{247092A0-950F-40BC-B27C-22F0BED328C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801" y="2887"/>
                <a:ext cx="1009" cy="990"/>
              </a:xfrm>
              <a:custGeom>
                <a:avLst/>
                <a:gdLst>
                  <a:gd name="T0" fmla="*/ 0 w 1009"/>
                  <a:gd name="T1" fmla="*/ 990 h 990"/>
                  <a:gd name="T2" fmla="*/ 208 w 1009"/>
                  <a:gd name="T3" fmla="*/ 830 h 990"/>
                  <a:gd name="T4" fmla="*/ 345 w 1009"/>
                  <a:gd name="T5" fmla="*/ 554 h 990"/>
                  <a:gd name="T6" fmla="*/ 443 w 1009"/>
                  <a:gd name="T7" fmla="*/ 91 h 990"/>
                  <a:gd name="T8" fmla="*/ 546 w 1009"/>
                  <a:gd name="T9" fmla="*/ 75 h 990"/>
                  <a:gd name="T10" fmla="*/ 648 w 1009"/>
                  <a:gd name="T11" fmla="*/ 538 h 990"/>
                  <a:gd name="T12" fmla="*/ 780 w 1009"/>
                  <a:gd name="T13" fmla="*/ 857 h 990"/>
                  <a:gd name="T14" fmla="*/ 1009 w 1009"/>
                  <a:gd name="T15" fmla="*/ 983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9" h="990">
                    <a:moveTo>
                      <a:pt x="0" y="990"/>
                    </a:moveTo>
                    <a:cubicBezTo>
                      <a:pt x="36" y="963"/>
                      <a:pt x="150" y="903"/>
                      <a:pt x="208" y="830"/>
                    </a:cubicBezTo>
                    <a:cubicBezTo>
                      <a:pt x="266" y="757"/>
                      <a:pt x="306" y="677"/>
                      <a:pt x="345" y="554"/>
                    </a:cubicBezTo>
                    <a:cubicBezTo>
                      <a:pt x="384" y="431"/>
                      <a:pt x="409" y="171"/>
                      <a:pt x="443" y="91"/>
                    </a:cubicBezTo>
                    <a:cubicBezTo>
                      <a:pt x="476" y="12"/>
                      <a:pt x="511" y="0"/>
                      <a:pt x="546" y="75"/>
                    </a:cubicBezTo>
                    <a:cubicBezTo>
                      <a:pt x="580" y="149"/>
                      <a:pt x="609" y="408"/>
                      <a:pt x="648" y="538"/>
                    </a:cubicBezTo>
                    <a:cubicBezTo>
                      <a:pt x="687" y="669"/>
                      <a:pt x="720" y="783"/>
                      <a:pt x="780" y="857"/>
                    </a:cubicBezTo>
                    <a:cubicBezTo>
                      <a:pt x="840" y="930"/>
                      <a:pt x="961" y="957"/>
                      <a:pt x="1009" y="983"/>
                    </a:cubicBezTo>
                  </a:path>
                </a:pathLst>
              </a:custGeom>
              <a:noFill/>
              <a:ln w="19050" cap="flat" cmpd="sng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52" name="Line 28">
                <a:extLst>
                  <a:ext uri="{FF2B5EF4-FFF2-40B4-BE49-F238E27FC236}">
                    <a16:creationId xmlns:a16="http://schemas.microsoft.com/office/drawing/2014/main" id="{066326D3-4964-4AEF-9B56-0738B1023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2" y="2894"/>
                <a:ext cx="0" cy="48"/>
              </a:xfrm>
              <a:prstGeom prst="line">
                <a:avLst/>
              </a:prstGeom>
              <a:noFill/>
              <a:ln w="19050">
                <a:solidFill>
                  <a:srgbClr val="17171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53" name="Freeform 29">
                <a:extLst>
                  <a:ext uri="{FF2B5EF4-FFF2-40B4-BE49-F238E27FC236}">
                    <a16:creationId xmlns:a16="http://schemas.microsoft.com/office/drawing/2014/main" id="{311768D8-C6D2-45AC-AC1D-4EF8189C1E0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05" y="2901"/>
                <a:ext cx="978" cy="983"/>
              </a:xfrm>
              <a:custGeom>
                <a:avLst/>
                <a:gdLst>
                  <a:gd name="T0" fmla="*/ 0 w 978"/>
                  <a:gd name="T1" fmla="*/ 981 h 983"/>
                  <a:gd name="T2" fmla="*/ 176 w 978"/>
                  <a:gd name="T3" fmla="*/ 797 h 983"/>
                  <a:gd name="T4" fmla="*/ 314 w 978"/>
                  <a:gd name="T5" fmla="*/ 554 h 983"/>
                  <a:gd name="T6" fmla="*/ 412 w 978"/>
                  <a:gd name="T7" fmla="*/ 91 h 983"/>
                  <a:gd name="T8" fmla="*/ 515 w 978"/>
                  <a:gd name="T9" fmla="*/ 75 h 983"/>
                  <a:gd name="T10" fmla="*/ 617 w 978"/>
                  <a:gd name="T11" fmla="*/ 538 h 983"/>
                  <a:gd name="T12" fmla="*/ 749 w 978"/>
                  <a:gd name="T13" fmla="*/ 857 h 983"/>
                  <a:gd name="T14" fmla="*/ 978 w 978"/>
                  <a:gd name="T15" fmla="*/ 983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8" h="983">
                    <a:moveTo>
                      <a:pt x="0" y="981"/>
                    </a:moveTo>
                    <a:cubicBezTo>
                      <a:pt x="29" y="952"/>
                      <a:pt x="124" y="868"/>
                      <a:pt x="176" y="797"/>
                    </a:cubicBezTo>
                    <a:cubicBezTo>
                      <a:pt x="228" y="726"/>
                      <a:pt x="275" y="672"/>
                      <a:pt x="314" y="554"/>
                    </a:cubicBezTo>
                    <a:cubicBezTo>
                      <a:pt x="353" y="436"/>
                      <a:pt x="378" y="171"/>
                      <a:pt x="412" y="91"/>
                    </a:cubicBezTo>
                    <a:cubicBezTo>
                      <a:pt x="445" y="12"/>
                      <a:pt x="480" y="0"/>
                      <a:pt x="515" y="75"/>
                    </a:cubicBezTo>
                    <a:cubicBezTo>
                      <a:pt x="549" y="149"/>
                      <a:pt x="578" y="408"/>
                      <a:pt x="617" y="538"/>
                    </a:cubicBezTo>
                    <a:cubicBezTo>
                      <a:pt x="656" y="669"/>
                      <a:pt x="689" y="783"/>
                      <a:pt x="749" y="857"/>
                    </a:cubicBezTo>
                    <a:cubicBezTo>
                      <a:pt x="809" y="930"/>
                      <a:pt x="930" y="957"/>
                      <a:pt x="978" y="983"/>
                    </a:cubicBezTo>
                  </a:path>
                </a:pathLst>
              </a:custGeom>
              <a:noFill/>
              <a:ln w="19050" cap="flat" cmpd="sng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54" name="Freeform 30">
                <a:extLst>
                  <a:ext uri="{FF2B5EF4-FFF2-40B4-BE49-F238E27FC236}">
                    <a16:creationId xmlns:a16="http://schemas.microsoft.com/office/drawing/2014/main" id="{F03C2D9C-CF1B-461A-AF17-7983EA076D2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04" y="2884"/>
                <a:ext cx="1024" cy="983"/>
              </a:xfrm>
              <a:custGeom>
                <a:avLst/>
                <a:gdLst>
                  <a:gd name="T0" fmla="*/ 0 w 1432"/>
                  <a:gd name="T1" fmla="*/ 911 h 935"/>
                  <a:gd name="T2" fmla="*/ 304 w 1432"/>
                  <a:gd name="T3" fmla="*/ 775 h 935"/>
                  <a:gd name="T4" fmla="*/ 504 w 1432"/>
                  <a:gd name="T5" fmla="*/ 527 h 935"/>
                  <a:gd name="T6" fmla="*/ 640 w 1432"/>
                  <a:gd name="T7" fmla="*/ 87 h 935"/>
                  <a:gd name="T8" fmla="*/ 784 w 1432"/>
                  <a:gd name="T9" fmla="*/ 71 h 935"/>
                  <a:gd name="T10" fmla="*/ 927 w 1432"/>
                  <a:gd name="T11" fmla="*/ 512 h 935"/>
                  <a:gd name="T12" fmla="*/ 1112 w 1432"/>
                  <a:gd name="T13" fmla="*/ 815 h 935"/>
                  <a:gd name="T14" fmla="*/ 1432 w 1432"/>
                  <a:gd name="T15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2" h="935">
                    <a:moveTo>
                      <a:pt x="0" y="911"/>
                    </a:moveTo>
                    <a:cubicBezTo>
                      <a:pt x="52" y="888"/>
                      <a:pt x="220" y="839"/>
                      <a:pt x="304" y="775"/>
                    </a:cubicBezTo>
                    <a:cubicBezTo>
                      <a:pt x="388" y="711"/>
                      <a:pt x="448" y="642"/>
                      <a:pt x="504" y="527"/>
                    </a:cubicBezTo>
                    <a:cubicBezTo>
                      <a:pt x="560" y="412"/>
                      <a:pt x="593" y="163"/>
                      <a:pt x="640" y="87"/>
                    </a:cubicBezTo>
                    <a:cubicBezTo>
                      <a:pt x="687" y="11"/>
                      <a:pt x="736" y="0"/>
                      <a:pt x="784" y="71"/>
                    </a:cubicBezTo>
                    <a:cubicBezTo>
                      <a:pt x="832" y="142"/>
                      <a:pt x="872" y="388"/>
                      <a:pt x="927" y="512"/>
                    </a:cubicBezTo>
                    <a:cubicBezTo>
                      <a:pt x="982" y="636"/>
                      <a:pt x="1028" y="745"/>
                      <a:pt x="1112" y="815"/>
                    </a:cubicBezTo>
                    <a:cubicBezTo>
                      <a:pt x="1196" y="885"/>
                      <a:pt x="1365" y="910"/>
                      <a:pt x="1432" y="935"/>
                    </a:cubicBezTo>
                  </a:path>
                </a:pathLst>
              </a:custGeom>
              <a:noFill/>
              <a:ln w="19050" cap="flat" cmpd="sng">
                <a:solidFill>
                  <a:srgbClr val="8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55" name="Line 31">
                <a:extLst>
                  <a:ext uri="{FF2B5EF4-FFF2-40B4-BE49-F238E27FC236}">
                    <a16:creationId xmlns:a16="http://schemas.microsoft.com/office/drawing/2014/main" id="{42573745-DBFC-4955-AAA5-5A49DA4DD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5" y="2893"/>
                <a:ext cx="0" cy="48"/>
              </a:xfrm>
              <a:prstGeom prst="line">
                <a:avLst/>
              </a:prstGeom>
              <a:noFill/>
              <a:ln w="19050">
                <a:solidFill>
                  <a:srgbClr val="17171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56" name="Line 32">
                <a:extLst>
                  <a:ext uri="{FF2B5EF4-FFF2-40B4-BE49-F238E27FC236}">
                    <a16:creationId xmlns:a16="http://schemas.microsoft.com/office/drawing/2014/main" id="{A60B2D7A-303C-4EA9-8B80-8F6236951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8" y="2892"/>
                <a:ext cx="0" cy="48"/>
              </a:xfrm>
              <a:prstGeom prst="line">
                <a:avLst/>
              </a:prstGeom>
              <a:noFill/>
              <a:ln w="19050">
                <a:solidFill>
                  <a:srgbClr val="17171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57" name="Freeform 33">
                <a:extLst>
                  <a:ext uri="{FF2B5EF4-FFF2-40B4-BE49-F238E27FC236}">
                    <a16:creationId xmlns:a16="http://schemas.microsoft.com/office/drawing/2014/main" id="{9D5F5BA2-AEE2-474B-824B-2F7370B3A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6" y="2888"/>
                <a:ext cx="2001" cy="977"/>
              </a:xfrm>
              <a:custGeom>
                <a:avLst/>
                <a:gdLst>
                  <a:gd name="T0" fmla="*/ 0 w 2001"/>
                  <a:gd name="T1" fmla="*/ 0 h 977"/>
                  <a:gd name="T2" fmla="*/ 200 w 2001"/>
                  <a:gd name="T3" fmla="*/ 176 h 977"/>
                  <a:gd name="T4" fmla="*/ 336 w 2001"/>
                  <a:gd name="T5" fmla="*/ 432 h 977"/>
                  <a:gd name="T6" fmla="*/ 417 w 2001"/>
                  <a:gd name="T7" fmla="*/ 848 h 977"/>
                  <a:gd name="T8" fmla="*/ 473 w 2001"/>
                  <a:gd name="T9" fmla="*/ 960 h 977"/>
                  <a:gd name="T10" fmla="*/ 617 w 2001"/>
                  <a:gd name="T11" fmla="*/ 888 h 977"/>
                  <a:gd name="T12" fmla="*/ 713 w 2001"/>
                  <a:gd name="T13" fmla="*/ 864 h 977"/>
                  <a:gd name="T14" fmla="*/ 809 w 2001"/>
                  <a:gd name="T15" fmla="*/ 896 h 977"/>
                  <a:gd name="T16" fmla="*/ 961 w 2001"/>
                  <a:gd name="T17" fmla="*/ 968 h 977"/>
                  <a:gd name="T18" fmla="*/ 1105 w 2001"/>
                  <a:gd name="T19" fmla="*/ 864 h 977"/>
                  <a:gd name="T20" fmla="*/ 1241 w 2001"/>
                  <a:gd name="T21" fmla="*/ 840 h 977"/>
                  <a:gd name="T22" fmla="*/ 1337 w 2001"/>
                  <a:gd name="T23" fmla="*/ 864 h 977"/>
                  <a:gd name="T24" fmla="*/ 1521 w 2001"/>
                  <a:gd name="T25" fmla="*/ 952 h 977"/>
                  <a:gd name="T26" fmla="*/ 1601 w 2001"/>
                  <a:gd name="T27" fmla="*/ 712 h 977"/>
                  <a:gd name="T28" fmla="*/ 1657 w 2001"/>
                  <a:gd name="T29" fmla="*/ 440 h 977"/>
                  <a:gd name="T30" fmla="*/ 1769 w 2001"/>
                  <a:gd name="T31" fmla="*/ 136 h 977"/>
                  <a:gd name="T32" fmla="*/ 2001 w 2001"/>
                  <a:gd name="T33" fmla="*/ 0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1" h="977">
                    <a:moveTo>
                      <a:pt x="0" y="0"/>
                    </a:moveTo>
                    <a:cubicBezTo>
                      <a:pt x="36" y="28"/>
                      <a:pt x="144" y="104"/>
                      <a:pt x="200" y="176"/>
                    </a:cubicBezTo>
                    <a:cubicBezTo>
                      <a:pt x="256" y="248"/>
                      <a:pt x="300" y="320"/>
                      <a:pt x="336" y="432"/>
                    </a:cubicBezTo>
                    <a:cubicBezTo>
                      <a:pt x="372" y="544"/>
                      <a:pt x="394" y="760"/>
                      <a:pt x="417" y="848"/>
                    </a:cubicBezTo>
                    <a:cubicBezTo>
                      <a:pt x="440" y="936"/>
                      <a:pt x="440" y="953"/>
                      <a:pt x="473" y="960"/>
                    </a:cubicBezTo>
                    <a:cubicBezTo>
                      <a:pt x="506" y="967"/>
                      <a:pt x="577" y="904"/>
                      <a:pt x="617" y="888"/>
                    </a:cubicBezTo>
                    <a:cubicBezTo>
                      <a:pt x="657" y="872"/>
                      <a:pt x="681" y="863"/>
                      <a:pt x="713" y="864"/>
                    </a:cubicBezTo>
                    <a:cubicBezTo>
                      <a:pt x="745" y="865"/>
                      <a:pt x="768" y="879"/>
                      <a:pt x="809" y="896"/>
                    </a:cubicBezTo>
                    <a:cubicBezTo>
                      <a:pt x="850" y="913"/>
                      <a:pt x="912" y="973"/>
                      <a:pt x="961" y="968"/>
                    </a:cubicBezTo>
                    <a:cubicBezTo>
                      <a:pt x="1010" y="963"/>
                      <a:pt x="1058" y="885"/>
                      <a:pt x="1105" y="864"/>
                    </a:cubicBezTo>
                    <a:cubicBezTo>
                      <a:pt x="1152" y="843"/>
                      <a:pt x="1202" y="840"/>
                      <a:pt x="1241" y="840"/>
                    </a:cubicBezTo>
                    <a:cubicBezTo>
                      <a:pt x="1280" y="840"/>
                      <a:pt x="1290" y="845"/>
                      <a:pt x="1337" y="864"/>
                    </a:cubicBezTo>
                    <a:cubicBezTo>
                      <a:pt x="1384" y="883"/>
                      <a:pt x="1477" y="977"/>
                      <a:pt x="1521" y="952"/>
                    </a:cubicBezTo>
                    <a:cubicBezTo>
                      <a:pt x="1565" y="927"/>
                      <a:pt x="1578" y="797"/>
                      <a:pt x="1601" y="712"/>
                    </a:cubicBezTo>
                    <a:cubicBezTo>
                      <a:pt x="1624" y="627"/>
                      <a:pt x="1629" y="536"/>
                      <a:pt x="1657" y="440"/>
                    </a:cubicBezTo>
                    <a:cubicBezTo>
                      <a:pt x="1685" y="344"/>
                      <a:pt x="1712" y="209"/>
                      <a:pt x="1769" y="136"/>
                    </a:cubicBezTo>
                    <a:cubicBezTo>
                      <a:pt x="1826" y="63"/>
                      <a:pt x="1953" y="28"/>
                      <a:pt x="2001" y="0"/>
                    </a:cubicBezTo>
                  </a:path>
                </a:pathLst>
              </a:custGeom>
              <a:noFill/>
              <a:ln w="28575" cmpd="sng">
                <a:solidFill>
                  <a:srgbClr val="17171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31458" name="Object 34">
                <a:extLst>
                  <a:ext uri="{FF2B5EF4-FFF2-40B4-BE49-F238E27FC236}">
                    <a16:creationId xmlns:a16="http://schemas.microsoft.com/office/drawing/2014/main" id="{86735F47-0E68-4E22-8C44-D70A7C32B8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54" y="2490"/>
              <a:ext cx="281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677" name="公式" r:id="rId19" imgW="190440" imgH="215640" progId="Equation.3">
                      <p:embed/>
                    </p:oleObj>
                  </mc:Choice>
                  <mc:Fallback>
                    <p:oleObj name="公式" r:id="rId19" imgW="190440" imgH="215640" progId="Equation.3">
                      <p:embed/>
                      <p:pic>
                        <p:nvPicPr>
                          <p:cNvPr id="231458" name="Object 34">
                            <a:extLst>
                              <a:ext uri="{FF2B5EF4-FFF2-40B4-BE49-F238E27FC236}">
                                <a16:creationId xmlns:a16="http://schemas.microsoft.com/office/drawing/2014/main" id="{86735F47-0E68-4E22-8C44-D70A7C32B8A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4" y="2490"/>
                            <a:ext cx="281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171717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1473" name="Group 49">
              <a:extLst>
                <a:ext uri="{FF2B5EF4-FFF2-40B4-BE49-F238E27FC236}">
                  <a16:creationId xmlns:a16="http://schemas.microsoft.com/office/drawing/2014/main" id="{CF897011-D012-4931-8071-8647247A9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" y="1106"/>
              <a:ext cx="1365" cy="668"/>
              <a:chOff x="656" y="1106"/>
              <a:chExt cx="1365" cy="668"/>
            </a:xfrm>
          </p:grpSpPr>
          <p:sp>
            <p:nvSpPr>
              <p:cNvPr id="231469" name="Rectangle 45">
                <a:extLst>
                  <a:ext uri="{FF2B5EF4-FFF2-40B4-BE49-F238E27FC236}">
                    <a16:creationId xmlns:a16="http://schemas.microsoft.com/office/drawing/2014/main" id="{D08913BA-DB7D-4DFC-AB8F-3AACD2453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1115"/>
                <a:ext cx="1322" cy="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9334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积累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势函数</a:t>
                </a:r>
              </a:p>
            </p:txBody>
          </p:sp>
          <p:sp>
            <p:nvSpPr>
              <p:cNvPr id="231470" name="AutoShape 46">
                <a:extLst>
                  <a:ext uri="{FF2B5EF4-FFF2-40B4-BE49-F238E27FC236}">
                    <a16:creationId xmlns:a16="http://schemas.microsoft.com/office/drawing/2014/main" id="{69AE9381-410D-44C1-AA39-9CB916C6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1106"/>
                <a:ext cx="877" cy="488"/>
              </a:xfrm>
              <a:prstGeom prst="wedgeEllipseCallout">
                <a:avLst>
                  <a:gd name="adj1" fmla="val 49204"/>
                  <a:gd name="adj2" fmla="val 150616"/>
                </a:avLst>
              </a:prstGeom>
              <a:noFill/>
              <a:ln w="0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indent="9334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15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1475" name="Text Box 51">
            <a:extLst>
              <a:ext uri="{FF2B5EF4-FFF2-40B4-BE49-F238E27FC236}">
                <a16:creationId xmlns:a16="http://schemas.microsoft.com/office/drawing/2014/main" id="{A8FC8FA8-4604-40A8-A16F-3EE200679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5364957"/>
            <a:ext cx="2458641" cy="35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</a:rPr>
              <a:t>一维情况示例</a:t>
            </a:r>
          </a:p>
        </p:txBody>
      </p:sp>
    </p:spTree>
    <p:extLst>
      <p:ext uri="{BB962C8B-B14F-4D97-AF65-F5344CB8AC3E}">
        <p14:creationId xmlns:p14="http://schemas.microsoft.com/office/powerpoint/2010/main" val="1505843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>
            <a:extLst>
              <a:ext uri="{FF2B5EF4-FFF2-40B4-BE49-F238E27FC236}">
                <a16:creationId xmlns:a16="http://schemas.microsoft.com/office/drawing/2014/main" id="{045AEDF1-A404-4384-AE6F-BF7FA3C4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097638"/>
            <a:ext cx="3601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势函数法判别函数的产生</a:t>
            </a:r>
          </a:p>
        </p:txBody>
      </p:sp>
      <p:sp>
        <p:nvSpPr>
          <p:cNvPr id="191493" name="Rectangle 5">
            <a:extLst>
              <a:ext uri="{FF2B5EF4-FFF2-40B4-BE49-F238E27FC236}">
                <a16:creationId xmlns:a16="http://schemas.microsoft.com/office/drawing/2014/main" id="{C03640D7-6A0F-44FD-99D1-C6D927776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869" y="1463160"/>
            <a:ext cx="5262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800000"/>
                </a:solidFill>
              </a:rPr>
              <a:t>依次输入样本，利用势函数逐步积累势能的过程。</a:t>
            </a:r>
          </a:p>
        </p:txBody>
      </p:sp>
      <p:sp>
        <p:nvSpPr>
          <p:cNvPr id="191501" name="Rectangle 13">
            <a:extLst>
              <a:ext uri="{FF2B5EF4-FFF2-40B4-BE49-F238E27FC236}">
                <a16:creationId xmlns:a16="http://schemas.microsoft.com/office/drawing/2014/main" id="{029332D0-6172-468D-BB3F-42DDCCA49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195" y="1839040"/>
            <a:ext cx="6231731" cy="149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        </a:t>
            </a:r>
            <a:r>
              <a:rPr lang="zh-CN" altLang="en-US" sz="1800" dirty="0">
                <a:solidFill>
                  <a:srgbClr val="000000"/>
                </a:solidFill>
              </a:rPr>
              <a:t>判别函数由模式空间中样本向量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                                                           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的</a:t>
            </a:r>
            <a:r>
              <a:rPr lang="zh-CN" altLang="en-US" sz="1800" dirty="0">
                <a:solidFill>
                  <a:srgbClr val="006600"/>
                </a:solidFill>
              </a:rPr>
              <a:t>势函数</a:t>
            </a:r>
            <a:r>
              <a:rPr lang="en-US" altLang="zh-CN" sz="1800" i="1" dirty="0">
                <a:solidFill>
                  <a:srgbClr val="000000"/>
                </a:solidFill>
              </a:rPr>
              <a:t>K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b="1" i="1" dirty="0">
                <a:solidFill>
                  <a:srgbClr val="000000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1800" i="1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累加产生，分类器计算</a:t>
            </a:r>
            <a:r>
              <a:rPr lang="zh-CN" altLang="en-US" sz="1800" dirty="0">
                <a:solidFill>
                  <a:srgbClr val="006600"/>
                </a:solidFill>
              </a:rPr>
              <a:t>积累势</a:t>
            </a:r>
            <a:r>
              <a:rPr lang="en-US" altLang="zh-CN" sz="1800" i="1" dirty="0">
                <a:solidFill>
                  <a:srgbClr val="800000"/>
                </a:solidFill>
              </a:rPr>
              <a:t>K</a:t>
            </a:r>
            <a:r>
              <a:rPr lang="en-US" altLang="zh-CN" sz="1800" dirty="0">
                <a:solidFill>
                  <a:srgbClr val="800000"/>
                </a:solidFill>
              </a:rPr>
              <a:t>(</a:t>
            </a:r>
            <a:r>
              <a:rPr lang="en-US" altLang="zh-CN" sz="1800" b="1" i="1" dirty="0">
                <a:solidFill>
                  <a:srgbClr val="800000"/>
                </a:solidFill>
              </a:rPr>
              <a:t>X</a:t>
            </a:r>
            <a:r>
              <a:rPr lang="en-US" altLang="zh-CN" sz="1800" dirty="0">
                <a:solidFill>
                  <a:srgbClr val="8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，最后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取</a:t>
            </a:r>
            <a:r>
              <a:rPr lang="en-US" altLang="zh-CN" sz="1800" i="1" dirty="0">
                <a:solidFill>
                  <a:srgbClr val="000000"/>
                </a:solidFill>
              </a:rPr>
              <a:t>d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b="1" i="1" dirty="0">
                <a:solidFill>
                  <a:srgbClr val="000000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)=</a:t>
            </a:r>
            <a:r>
              <a:rPr lang="en-US" altLang="zh-CN" sz="1800" i="1" dirty="0">
                <a:solidFill>
                  <a:srgbClr val="000000"/>
                </a:solidFill>
              </a:rPr>
              <a:t>K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b="1" i="1" dirty="0">
                <a:solidFill>
                  <a:srgbClr val="000000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</a:p>
        </p:txBody>
      </p:sp>
      <p:graphicFrame>
        <p:nvGraphicFramePr>
          <p:cNvPr id="191500" name="Object 12">
            <a:extLst>
              <a:ext uri="{FF2B5EF4-FFF2-40B4-BE49-F238E27FC236}">
                <a16:creationId xmlns:a16="http://schemas.microsoft.com/office/drawing/2014/main" id="{EF25B358-63F1-4694-A949-3C6F786E9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3460" y="2240756"/>
          <a:ext cx="375880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75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191500" name="Object 12">
                        <a:extLst>
                          <a:ext uri="{FF2B5EF4-FFF2-40B4-BE49-F238E27FC236}">
                            <a16:creationId xmlns:a16="http://schemas.microsoft.com/office/drawing/2014/main" id="{EF25B358-63F1-4694-A949-3C6F786E9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460" y="2240756"/>
                        <a:ext cx="375880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12" name="Rectangle 24">
            <a:extLst>
              <a:ext uri="{FF2B5EF4-FFF2-40B4-BE49-F238E27FC236}">
                <a16:creationId xmlns:a16="http://schemas.microsoft.com/office/drawing/2014/main" id="{D091F959-2B20-4D75-BDD5-41AFE632E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341" y="3843219"/>
            <a:ext cx="54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设初始积累势函函数                   ，下标为迭代次数。</a:t>
            </a:r>
          </a:p>
        </p:txBody>
      </p:sp>
      <p:graphicFrame>
        <p:nvGraphicFramePr>
          <p:cNvPr id="191513" name="Object 25">
            <a:extLst>
              <a:ext uri="{FF2B5EF4-FFF2-40B4-BE49-F238E27FC236}">
                <a16:creationId xmlns:a16="http://schemas.microsoft.com/office/drawing/2014/main" id="{621698E5-0AD8-4083-95E7-4638D5706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7606" y="3888581"/>
          <a:ext cx="10525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76" name="公式" r:id="rId5" imgW="698400" imgH="228600" progId="Equation.3">
                  <p:embed/>
                </p:oleObj>
              </mc:Choice>
              <mc:Fallback>
                <p:oleObj name="公式" r:id="rId5" imgW="698400" imgH="228600" progId="Equation.3">
                  <p:embed/>
                  <p:pic>
                    <p:nvPicPr>
                      <p:cNvPr id="191513" name="Object 25">
                        <a:extLst>
                          <a:ext uri="{FF2B5EF4-FFF2-40B4-BE49-F238E27FC236}">
                            <a16:creationId xmlns:a16="http://schemas.microsoft.com/office/drawing/2014/main" id="{621698E5-0AD8-4083-95E7-4638D5706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606" y="3888581"/>
                        <a:ext cx="105251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14" name="Rectangle 26">
            <a:extLst>
              <a:ext uri="{FF2B5EF4-FFF2-40B4-BE49-F238E27FC236}">
                <a16:creationId xmlns:a16="http://schemas.microsoft.com/office/drawing/2014/main" id="{29D91418-EC35-4CD5-8AD0-4CDB1BBE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21" y="3405188"/>
            <a:ext cx="2444354" cy="40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势函数法：</a:t>
            </a:r>
          </a:p>
        </p:txBody>
      </p:sp>
      <p:sp>
        <p:nvSpPr>
          <p:cNvPr id="191515" name="Rectangle 27">
            <a:extLst>
              <a:ext uri="{FF2B5EF4-FFF2-40B4-BE49-F238E27FC236}">
                <a16:creationId xmlns:a16="http://schemas.microsoft.com/office/drawing/2014/main" id="{9C420DEF-CEA5-4ADD-B0FF-9AF655A5E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262319"/>
            <a:ext cx="3328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第一步：加入训练样本 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 baseline="-25000">
                <a:solidFill>
                  <a:srgbClr val="000000"/>
                </a:solidFill>
              </a:rPr>
              <a:t>1 </a:t>
            </a:r>
            <a:r>
              <a:rPr lang="zh-CN" altLang="en-US" sz="1800">
                <a:solidFill>
                  <a:srgbClr val="000000"/>
                </a:solidFill>
              </a:rPr>
              <a:t>，</a:t>
            </a:r>
            <a:endParaRPr lang="zh-CN" altLang="en-US" sz="1800" baseline="-25000">
              <a:solidFill>
                <a:srgbClr val="000000"/>
              </a:solidFill>
            </a:endParaRPr>
          </a:p>
        </p:txBody>
      </p:sp>
      <p:sp>
        <p:nvSpPr>
          <p:cNvPr id="191520" name="Rectangle 32">
            <a:extLst>
              <a:ext uri="{FF2B5EF4-FFF2-40B4-BE49-F238E27FC236}">
                <a16:creationId xmlns:a16="http://schemas.microsoft.com/office/drawing/2014/main" id="{257BF8F7-A271-4BC4-BE36-E0F246703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878" y="5392222"/>
            <a:ext cx="47051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i="1">
                <a:solidFill>
                  <a:srgbClr val="000000"/>
                </a:solidFill>
              </a:rPr>
              <a:t>K</a:t>
            </a:r>
            <a:r>
              <a:rPr lang="en-US" altLang="zh-CN" sz="1800" baseline="-25000">
                <a:solidFill>
                  <a:srgbClr val="000000"/>
                </a:solidFill>
              </a:rPr>
              <a:t>1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>
                <a:solidFill>
                  <a:srgbClr val="000000"/>
                </a:solidFill>
              </a:rPr>
              <a:t>) 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描述了加入第一个样本后的边界划分。</a:t>
            </a:r>
          </a:p>
        </p:txBody>
      </p:sp>
      <p:graphicFrame>
        <p:nvGraphicFramePr>
          <p:cNvPr id="191524" name="Object 36">
            <a:extLst>
              <a:ext uri="{FF2B5EF4-FFF2-40B4-BE49-F238E27FC236}">
                <a16:creationId xmlns:a16="http://schemas.microsoft.com/office/drawing/2014/main" id="{0E8890AB-8E8E-49E3-B462-C9BE3BA78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0295" y="4608910"/>
          <a:ext cx="460891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77" name="公式" r:id="rId7" imgW="2692080" imgH="482400" progId="Equation.3">
                  <p:embed/>
                </p:oleObj>
              </mc:Choice>
              <mc:Fallback>
                <p:oleObj name="公式" r:id="rId7" imgW="2692080" imgH="482400" progId="Equation.3">
                  <p:embed/>
                  <p:pic>
                    <p:nvPicPr>
                      <p:cNvPr id="191524" name="Object 36">
                        <a:extLst>
                          <a:ext uri="{FF2B5EF4-FFF2-40B4-BE49-F238E27FC236}">
                            <a16:creationId xmlns:a16="http://schemas.microsoft.com/office/drawing/2014/main" id="{0E8890AB-8E8E-49E3-B462-C9BE3BA78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295" y="4608910"/>
                        <a:ext cx="460891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2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12" grpId="0"/>
      <p:bldP spid="191515" grpId="0"/>
      <p:bldP spid="1915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34" name="Rectangle 22">
            <a:extLst>
              <a:ext uri="{FF2B5EF4-FFF2-40B4-BE49-F238E27FC236}">
                <a16:creationId xmlns:a16="http://schemas.microsoft.com/office/drawing/2014/main" id="{ED6ABC8A-B59A-4295-B5FF-3DF98A8E5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44" y="1316713"/>
            <a:ext cx="48013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第二步：加第二个训练样本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 baseline="-25000">
                <a:solidFill>
                  <a:srgbClr val="000000"/>
                </a:solidFill>
              </a:rPr>
              <a:t>2</a:t>
            </a:r>
            <a:r>
              <a:rPr lang="zh-CN" altLang="en-US" sz="1800">
                <a:solidFill>
                  <a:srgbClr val="000000"/>
                </a:solidFill>
              </a:rPr>
              <a:t>，分三种情况：</a:t>
            </a:r>
          </a:p>
        </p:txBody>
      </p:sp>
      <p:grpSp>
        <p:nvGrpSpPr>
          <p:cNvPr id="192559" name="Group 47">
            <a:extLst>
              <a:ext uri="{FF2B5EF4-FFF2-40B4-BE49-F238E27FC236}">
                <a16:creationId xmlns:a16="http://schemas.microsoft.com/office/drawing/2014/main" id="{0DB0A218-9699-4876-9AAB-AA301C8C87FF}"/>
              </a:ext>
            </a:extLst>
          </p:cNvPr>
          <p:cNvGrpSpPr>
            <a:grpSpLocks/>
          </p:cNvGrpSpPr>
          <p:nvPr/>
        </p:nvGrpSpPr>
        <p:grpSpPr bwMode="auto">
          <a:xfrm>
            <a:off x="1989535" y="2538416"/>
            <a:ext cx="4008834" cy="369094"/>
            <a:chOff x="729" y="1412"/>
            <a:chExt cx="3367" cy="310"/>
          </a:xfrm>
        </p:grpSpPr>
        <p:graphicFrame>
          <p:nvGraphicFramePr>
            <p:cNvPr id="192536" name="Object 24">
              <a:extLst>
                <a:ext uri="{FF2B5EF4-FFF2-40B4-BE49-F238E27FC236}">
                  <a16:creationId xmlns:a16="http://schemas.microsoft.com/office/drawing/2014/main" id="{D320B735-305F-4E8F-924D-6BAAFF1B54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4" y="1446"/>
            <a:ext cx="1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714" name="公式" r:id="rId3" imgW="1028520" imgH="215640" progId="Equation.3">
                    <p:embed/>
                  </p:oleObj>
                </mc:Choice>
                <mc:Fallback>
                  <p:oleObj name="公式" r:id="rId3" imgW="1028520" imgH="215640" progId="Equation.3">
                    <p:embed/>
                    <p:pic>
                      <p:nvPicPr>
                        <p:cNvPr id="192536" name="Object 24">
                          <a:extLst>
                            <a:ext uri="{FF2B5EF4-FFF2-40B4-BE49-F238E27FC236}">
                              <a16:creationId xmlns:a16="http://schemas.microsoft.com/office/drawing/2014/main" id="{D320B735-305F-4E8F-924D-6BAAFF1B54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4" y="1446"/>
                          <a:ext cx="127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37" name="Rectangle 25">
              <a:extLst>
                <a:ext uri="{FF2B5EF4-FFF2-40B4-BE49-F238E27FC236}">
                  <a16:creationId xmlns:a16="http://schemas.microsoft.com/office/drawing/2014/main" id="{09B072FE-66F0-4492-AD51-E559EC111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1412"/>
              <a:ext cx="25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分类正确，势函数不变：</a:t>
              </a:r>
            </a:p>
          </p:txBody>
        </p:sp>
      </p:grpSp>
      <p:graphicFrame>
        <p:nvGraphicFramePr>
          <p:cNvPr id="192539" name="Object 27">
            <a:extLst>
              <a:ext uri="{FF2B5EF4-FFF2-40B4-BE49-F238E27FC236}">
                <a16:creationId xmlns:a16="http://schemas.microsoft.com/office/drawing/2014/main" id="{34009E77-DD0E-48DC-949D-12C5CD919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1682" y="1828800"/>
          <a:ext cx="2531269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15" name="公式" r:id="rId5" imgW="1562040" imgH="215640" progId="Equation.3">
                  <p:embed/>
                </p:oleObj>
              </mc:Choice>
              <mc:Fallback>
                <p:oleObj name="公式" r:id="rId5" imgW="1562040" imgH="215640" progId="Equation.3">
                  <p:embed/>
                  <p:pic>
                    <p:nvPicPr>
                      <p:cNvPr id="192539" name="Object 27">
                        <a:extLst>
                          <a:ext uri="{FF2B5EF4-FFF2-40B4-BE49-F238E27FC236}">
                            <a16:creationId xmlns:a16="http://schemas.microsoft.com/office/drawing/2014/main" id="{34009E77-DD0E-48DC-949D-12C5CD919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682" y="1828800"/>
                        <a:ext cx="2531269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40" name="Rectangle 28">
            <a:extLst>
              <a:ext uri="{FF2B5EF4-FFF2-40B4-BE49-F238E27FC236}">
                <a16:creationId xmlns:a16="http://schemas.microsoft.com/office/drawing/2014/main" id="{3D110C6D-C8DC-4B00-A1B7-E6E835049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069" y="1782247"/>
            <a:ext cx="366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①</a:t>
            </a:r>
          </a:p>
        </p:txBody>
      </p:sp>
      <p:graphicFrame>
        <p:nvGraphicFramePr>
          <p:cNvPr id="192541" name="Object 29">
            <a:extLst>
              <a:ext uri="{FF2B5EF4-FFF2-40B4-BE49-F238E27FC236}">
                <a16:creationId xmlns:a16="http://schemas.microsoft.com/office/drawing/2014/main" id="{8A3609D2-A22F-43BA-9C93-9ED8D7FBD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0733" y="2180035"/>
          <a:ext cx="2507456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16" name="公式" r:id="rId7" imgW="1574640" imgH="215640" progId="Equation.3">
                  <p:embed/>
                </p:oleObj>
              </mc:Choice>
              <mc:Fallback>
                <p:oleObj name="公式" r:id="rId7" imgW="1574640" imgH="215640" progId="Equation.3">
                  <p:embed/>
                  <p:pic>
                    <p:nvPicPr>
                      <p:cNvPr id="192541" name="Object 29">
                        <a:extLst>
                          <a:ext uri="{FF2B5EF4-FFF2-40B4-BE49-F238E27FC236}">
                            <a16:creationId xmlns:a16="http://schemas.microsoft.com/office/drawing/2014/main" id="{8A3609D2-A22F-43BA-9C93-9ED8D7FBDB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733" y="2180035"/>
                        <a:ext cx="2507456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43" name="Object 31">
            <a:extLst>
              <a:ext uri="{FF2B5EF4-FFF2-40B4-BE49-F238E27FC236}">
                <a16:creationId xmlns:a16="http://schemas.microsoft.com/office/drawing/2014/main" id="{9A7AC3D7-E58E-4EF2-99A6-3BD59D163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7635" y="3593307"/>
          <a:ext cx="4894659" cy="32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17" name="公式" r:id="rId9" imgW="3327120" imgH="215640" progId="Equation.3">
                  <p:embed/>
                </p:oleObj>
              </mc:Choice>
              <mc:Fallback>
                <p:oleObj name="公式" r:id="rId9" imgW="3327120" imgH="215640" progId="Equation.3">
                  <p:embed/>
                  <p:pic>
                    <p:nvPicPr>
                      <p:cNvPr id="192543" name="Object 31">
                        <a:extLst>
                          <a:ext uri="{FF2B5EF4-FFF2-40B4-BE49-F238E27FC236}">
                            <a16:creationId xmlns:a16="http://schemas.microsoft.com/office/drawing/2014/main" id="{9A7AC3D7-E58E-4EF2-99A6-3BD59D163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635" y="3593307"/>
                        <a:ext cx="4894659" cy="322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2558" name="Group 46">
            <a:extLst>
              <a:ext uri="{FF2B5EF4-FFF2-40B4-BE49-F238E27FC236}">
                <a16:creationId xmlns:a16="http://schemas.microsoft.com/office/drawing/2014/main" id="{FB340C3D-8564-4D99-902C-3DED3CDB0F1D}"/>
              </a:ext>
            </a:extLst>
          </p:cNvPr>
          <p:cNvGrpSpPr>
            <a:grpSpLocks/>
          </p:cNvGrpSpPr>
          <p:nvPr/>
        </p:nvGrpSpPr>
        <p:grpSpPr bwMode="auto">
          <a:xfrm>
            <a:off x="1685926" y="3109917"/>
            <a:ext cx="5735241" cy="385763"/>
            <a:chOff x="456" y="1892"/>
            <a:chExt cx="4817" cy="324"/>
          </a:xfrm>
        </p:grpSpPr>
        <p:sp>
          <p:nvSpPr>
            <p:cNvPr id="192545" name="Rectangle 33">
              <a:extLst>
                <a:ext uri="{FF2B5EF4-FFF2-40B4-BE49-F238E27FC236}">
                  <a16:creationId xmlns:a16="http://schemas.microsoft.com/office/drawing/2014/main" id="{3867E63F-BFEB-4749-850F-8814653B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1892"/>
              <a:ext cx="34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>
                  <a:solidFill>
                    <a:srgbClr val="000000"/>
                  </a:solidFill>
                </a:rPr>
                <a:t>②</a:t>
              </a:r>
            </a:p>
          </p:txBody>
        </p:sp>
        <p:sp>
          <p:nvSpPr>
            <p:cNvPr id="192546" name="Rectangle 34">
              <a:extLst>
                <a:ext uri="{FF2B5EF4-FFF2-40B4-BE49-F238E27FC236}">
                  <a16:creationId xmlns:a16="http://schemas.microsoft.com/office/drawing/2014/main" id="{7CE6AFF9-58F9-46CB-8927-D0D87BD51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1906"/>
              <a:ext cx="248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>
                  <a:solidFill>
                    <a:srgbClr val="000000"/>
                  </a:solidFill>
                </a:rPr>
                <a:t>，错误分类，修改势函数：</a:t>
              </a:r>
            </a:p>
          </p:txBody>
        </p:sp>
        <p:graphicFrame>
          <p:nvGraphicFramePr>
            <p:cNvPr id="192547" name="Object 35">
              <a:extLst>
                <a:ext uri="{FF2B5EF4-FFF2-40B4-BE49-F238E27FC236}">
                  <a16:creationId xmlns:a16="http://schemas.microsoft.com/office/drawing/2014/main" id="{53AC357B-93CB-443C-AF05-5607872A35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8" y="1928"/>
            <a:ext cx="20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718" name="公式" r:id="rId11" imgW="1562040" imgH="215640" progId="Equation.3">
                    <p:embed/>
                  </p:oleObj>
                </mc:Choice>
                <mc:Fallback>
                  <p:oleObj name="公式" r:id="rId11" imgW="1562040" imgH="215640" progId="Equation.3">
                    <p:embed/>
                    <p:pic>
                      <p:nvPicPr>
                        <p:cNvPr id="192547" name="Object 35">
                          <a:extLst>
                            <a:ext uri="{FF2B5EF4-FFF2-40B4-BE49-F238E27FC236}">
                              <a16:creationId xmlns:a16="http://schemas.microsoft.com/office/drawing/2014/main" id="{53AC357B-93CB-443C-AF05-5607872A35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1928"/>
                          <a:ext cx="20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2550" name="Rectangle 38">
            <a:extLst>
              <a:ext uri="{FF2B5EF4-FFF2-40B4-BE49-F238E27FC236}">
                <a16:creationId xmlns:a16="http://schemas.microsoft.com/office/drawing/2014/main" id="{1E8151F8-B64D-4A04-A9DA-A53AA7C6E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373" y="4175403"/>
            <a:ext cx="2954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，错误分类，修改势函数：</a:t>
            </a:r>
          </a:p>
        </p:txBody>
      </p:sp>
      <p:graphicFrame>
        <p:nvGraphicFramePr>
          <p:cNvPr id="192551" name="Object 39">
            <a:extLst>
              <a:ext uri="{FF2B5EF4-FFF2-40B4-BE49-F238E27FC236}">
                <a16:creationId xmlns:a16="http://schemas.microsoft.com/office/drawing/2014/main" id="{FD50D299-1D36-4C05-A482-6EF820E47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1917" y="4211241"/>
          <a:ext cx="2526506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19" name="公式" r:id="rId13" imgW="1587240" imgH="215640" progId="Equation.3">
                  <p:embed/>
                </p:oleObj>
              </mc:Choice>
              <mc:Fallback>
                <p:oleObj name="公式" r:id="rId13" imgW="1587240" imgH="215640" progId="Equation.3">
                  <p:embed/>
                  <p:pic>
                    <p:nvPicPr>
                      <p:cNvPr id="192551" name="Object 39">
                        <a:extLst>
                          <a:ext uri="{FF2B5EF4-FFF2-40B4-BE49-F238E27FC236}">
                            <a16:creationId xmlns:a16="http://schemas.microsoft.com/office/drawing/2014/main" id="{FD50D299-1D36-4C05-A482-6EF820E47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917" y="4211241"/>
                        <a:ext cx="2526506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52" name="Object 40">
            <a:extLst>
              <a:ext uri="{FF2B5EF4-FFF2-40B4-BE49-F238E27FC236}">
                <a16:creationId xmlns:a16="http://schemas.microsoft.com/office/drawing/2014/main" id="{6F7A9ABC-C612-4EA7-A24B-C1636DD26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7160" y="4594622"/>
          <a:ext cx="4914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20" name="公式" r:id="rId15" imgW="3327120" imgH="215640" progId="Equation.3">
                  <p:embed/>
                </p:oleObj>
              </mc:Choice>
              <mc:Fallback>
                <p:oleObj name="公式" r:id="rId15" imgW="3327120" imgH="215640" progId="Equation.3">
                  <p:embed/>
                  <p:pic>
                    <p:nvPicPr>
                      <p:cNvPr id="192552" name="Object 40">
                        <a:extLst>
                          <a:ext uri="{FF2B5EF4-FFF2-40B4-BE49-F238E27FC236}">
                            <a16:creationId xmlns:a16="http://schemas.microsoft.com/office/drawing/2014/main" id="{6F7A9ABC-C612-4EA7-A24B-C1636DD26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160" y="4594622"/>
                        <a:ext cx="49149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53" name="Rectangle 41">
            <a:extLst>
              <a:ext uri="{FF2B5EF4-FFF2-40B4-BE49-F238E27FC236}">
                <a16:creationId xmlns:a16="http://schemas.microsoft.com/office/drawing/2014/main" id="{A0DC0EDF-3C45-48DD-9F18-43343AA85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210" y="4161116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③ </a:t>
            </a:r>
          </a:p>
        </p:txBody>
      </p:sp>
      <p:graphicFrame>
        <p:nvGraphicFramePr>
          <p:cNvPr id="192554" name="Object 42">
            <a:extLst>
              <a:ext uri="{FF2B5EF4-FFF2-40B4-BE49-F238E27FC236}">
                <a16:creationId xmlns:a16="http://schemas.microsoft.com/office/drawing/2014/main" id="{AA2EB083-6F4E-4B56-8F5E-270EDB264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9528" y="5168504"/>
          <a:ext cx="83343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21" name="Equation" r:id="rId17" imgW="317160" imgH="101520" progId="Equation.DSMT4">
                  <p:embed/>
                </p:oleObj>
              </mc:Choice>
              <mc:Fallback>
                <p:oleObj name="Equation" r:id="rId17" imgW="317160" imgH="101520" progId="Equation.DSMT4">
                  <p:embed/>
                  <p:pic>
                    <p:nvPicPr>
                      <p:cNvPr id="192554" name="Object 42">
                        <a:extLst>
                          <a:ext uri="{FF2B5EF4-FFF2-40B4-BE49-F238E27FC236}">
                            <a16:creationId xmlns:a16="http://schemas.microsoft.com/office/drawing/2014/main" id="{AA2EB083-6F4E-4B56-8F5E-270EDB264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528" y="5168504"/>
                        <a:ext cx="83343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9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50" grpId="0"/>
      <p:bldP spid="1925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79" name="Rectangle 43">
            <a:extLst>
              <a:ext uri="{FF2B5EF4-FFF2-40B4-BE49-F238E27FC236}">
                <a16:creationId xmlns:a16="http://schemas.microsoft.com/office/drawing/2014/main" id="{030EF16E-CEF1-40C1-B873-1F1B7A2FD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495" y="1015869"/>
            <a:ext cx="6990160" cy="74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第</a:t>
            </a:r>
            <a:r>
              <a:rPr lang="en-US" altLang="zh-CN" sz="1800" i="1">
                <a:solidFill>
                  <a:srgbClr val="000000"/>
                </a:solidFill>
              </a:rPr>
              <a:t>k</a:t>
            </a:r>
            <a:r>
              <a:rPr lang="zh-CN" altLang="en-US" sz="1800">
                <a:solidFill>
                  <a:srgbClr val="000000"/>
                </a:solidFill>
              </a:rPr>
              <a:t>步：设</a:t>
            </a:r>
            <a:r>
              <a:rPr lang="en-US" altLang="zh-CN" sz="1800" i="1">
                <a:solidFill>
                  <a:srgbClr val="000000"/>
                </a:solidFill>
              </a:rPr>
              <a:t>K</a:t>
            </a:r>
            <a:r>
              <a:rPr lang="en-US" altLang="zh-CN" sz="1800" i="1" baseline="-25000">
                <a:solidFill>
                  <a:srgbClr val="000000"/>
                </a:solidFill>
              </a:rPr>
              <a:t>k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>
                <a:solidFill>
                  <a:srgbClr val="000000"/>
                </a:solidFill>
              </a:rPr>
              <a:t>) </a:t>
            </a:r>
            <a:r>
              <a:rPr lang="zh-CN" altLang="en-US" sz="1800">
                <a:solidFill>
                  <a:srgbClr val="000000"/>
                </a:solidFill>
              </a:rPr>
              <a:t>为加入训练样本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 baseline="-25000">
                <a:solidFill>
                  <a:srgbClr val="000000"/>
                </a:solidFill>
              </a:rPr>
              <a:t>1</a:t>
            </a:r>
            <a:r>
              <a:rPr lang="en-US" altLang="zh-CN" sz="1800" i="1">
                <a:solidFill>
                  <a:srgbClr val="000000"/>
                </a:solidFill>
              </a:rPr>
              <a:t> </a:t>
            </a:r>
            <a:r>
              <a:rPr lang="zh-CN" altLang="en-US" sz="1800">
                <a:solidFill>
                  <a:srgbClr val="000000"/>
                </a:solidFill>
              </a:rPr>
              <a:t>，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 baseline="-25000">
                <a:solidFill>
                  <a:srgbClr val="000000"/>
                </a:solidFill>
              </a:rPr>
              <a:t>2</a:t>
            </a:r>
            <a:r>
              <a:rPr lang="en-US" altLang="zh-CN" sz="1800" i="1">
                <a:solidFill>
                  <a:srgbClr val="000000"/>
                </a:solidFill>
              </a:rPr>
              <a:t> </a:t>
            </a:r>
            <a:r>
              <a:rPr lang="zh-CN" altLang="en-US" sz="1800">
                <a:solidFill>
                  <a:srgbClr val="000000"/>
                </a:solidFill>
              </a:rPr>
              <a:t>，</a:t>
            </a:r>
            <a:r>
              <a:rPr lang="en-US" altLang="en-US" sz="180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r>
              <a:rPr lang="zh-CN" altLang="en-US" sz="1800">
                <a:solidFill>
                  <a:srgbClr val="000000"/>
                </a:solidFill>
              </a:rPr>
              <a:t>，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 i="1" baseline="-25000">
                <a:solidFill>
                  <a:srgbClr val="000000"/>
                </a:solidFill>
              </a:rPr>
              <a:t>k</a:t>
            </a:r>
            <a:r>
              <a:rPr lang="zh-CN" altLang="en-US" sz="1800">
                <a:solidFill>
                  <a:srgbClr val="000000"/>
                </a:solidFill>
              </a:rPr>
              <a:t>后的积累势函数，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               则加入第</a:t>
            </a:r>
            <a:r>
              <a:rPr lang="en-US" altLang="zh-CN" sz="1800" i="1">
                <a:solidFill>
                  <a:srgbClr val="000000"/>
                </a:solidFill>
              </a:rPr>
              <a:t>k</a:t>
            </a:r>
            <a:r>
              <a:rPr lang="en-US" altLang="zh-CN" sz="1800">
                <a:solidFill>
                  <a:srgbClr val="000000"/>
                </a:solidFill>
              </a:rPr>
              <a:t>+1</a:t>
            </a:r>
            <a:r>
              <a:rPr lang="zh-CN" altLang="en-US" sz="1800">
                <a:solidFill>
                  <a:srgbClr val="000000"/>
                </a:solidFill>
              </a:rPr>
              <a:t>个样本，有：</a:t>
            </a:r>
          </a:p>
        </p:txBody>
      </p:sp>
      <p:grpSp>
        <p:nvGrpSpPr>
          <p:cNvPr id="193637" name="Group 101">
            <a:extLst>
              <a:ext uri="{FF2B5EF4-FFF2-40B4-BE49-F238E27FC236}">
                <a16:creationId xmlns:a16="http://schemas.microsoft.com/office/drawing/2014/main" id="{EF4DFB93-5193-4715-9070-039C451F4455}"/>
              </a:ext>
            </a:extLst>
          </p:cNvPr>
          <p:cNvGrpSpPr>
            <a:grpSpLocks/>
          </p:cNvGrpSpPr>
          <p:nvPr/>
        </p:nvGrpSpPr>
        <p:grpSpPr bwMode="auto">
          <a:xfrm>
            <a:off x="1334692" y="1744265"/>
            <a:ext cx="5674519" cy="754856"/>
            <a:chOff x="161" y="745"/>
            <a:chExt cx="4766" cy="634"/>
          </a:xfrm>
        </p:grpSpPr>
        <p:graphicFrame>
          <p:nvGraphicFramePr>
            <p:cNvPr id="193585" name="Object 49">
              <a:extLst>
                <a:ext uri="{FF2B5EF4-FFF2-40B4-BE49-F238E27FC236}">
                  <a16:creationId xmlns:a16="http://schemas.microsoft.com/office/drawing/2014/main" id="{F2CD74D7-62AA-4418-A0E1-8705202A5B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0" y="1074"/>
            <a:ext cx="74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750" name="公式" r:id="rId3" imgW="672840" imgH="228600" progId="Equation.3">
                    <p:embed/>
                  </p:oleObj>
                </mc:Choice>
                <mc:Fallback>
                  <p:oleObj name="公式" r:id="rId3" imgW="672840" imgH="228600" progId="Equation.3">
                    <p:embed/>
                    <p:pic>
                      <p:nvPicPr>
                        <p:cNvPr id="193585" name="Object 49">
                          <a:extLst>
                            <a:ext uri="{FF2B5EF4-FFF2-40B4-BE49-F238E27FC236}">
                              <a16:creationId xmlns:a16="http://schemas.microsoft.com/office/drawing/2014/main" id="{F2CD74D7-62AA-4418-A0E1-8705202A5B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1074"/>
                          <a:ext cx="742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86" name="Rectangle 50">
              <a:extLst>
                <a:ext uri="{FF2B5EF4-FFF2-40B4-BE49-F238E27FC236}">
                  <a16:creationId xmlns:a16="http://schemas.microsoft.com/office/drawing/2014/main" id="{FE0DA90F-78CF-4043-BC8D-483E5D7F3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1069"/>
              <a:ext cx="13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>
                  <a:solidFill>
                    <a:srgbClr val="000000"/>
                  </a:solidFill>
                </a:rPr>
                <a:t>正确分类， </a:t>
              </a:r>
            </a:p>
          </p:txBody>
        </p:sp>
        <p:graphicFrame>
          <p:nvGraphicFramePr>
            <p:cNvPr id="193588" name="Object 52">
              <a:extLst>
                <a:ext uri="{FF2B5EF4-FFF2-40B4-BE49-F238E27FC236}">
                  <a16:creationId xmlns:a16="http://schemas.microsoft.com/office/drawing/2014/main" id="{0C0EDA94-5769-4B24-97F3-6BB1442697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" y="784"/>
            <a:ext cx="22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751" name="公式" r:id="rId5" imgW="1765080" imgH="228600" progId="Equation.3">
                    <p:embed/>
                  </p:oleObj>
                </mc:Choice>
                <mc:Fallback>
                  <p:oleObj name="公式" r:id="rId5" imgW="1765080" imgH="228600" progId="Equation.3">
                    <p:embed/>
                    <p:pic>
                      <p:nvPicPr>
                        <p:cNvPr id="193588" name="Object 52">
                          <a:extLst>
                            <a:ext uri="{FF2B5EF4-FFF2-40B4-BE49-F238E27FC236}">
                              <a16:creationId xmlns:a16="http://schemas.microsoft.com/office/drawing/2014/main" id="{0C0EDA94-5769-4B24-97F3-6BB1442697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784"/>
                          <a:ext cx="22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89" name="Rectangle 53">
              <a:extLst>
                <a:ext uri="{FF2B5EF4-FFF2-40B4-BE49-F238E27FC236}">
                  <a16:creationId xmlns:a16="http://schemas.microsoft.com/office/drawing/2014/main" id="{CE639923-4BFB-4569-A252-4EA2B4DBD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" y="745"/>
              <a:ext cx="30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①</a:t>
              </a:r>
            </a:p>
          </p:txBody>
        </p:sp>
        <p:graphicFrame>
          <p:nvGraphicFramePr>
            <p:cNvPr id="193590" name="Object 54">
              <a:extLst>
                <a:ext uri="{FF2B5EF4-FFF2-40B4-BE49-F238E27FC236}">
                  <a16:creationId xmlns:a16="http://schemas.microsoft.com/office/drawing/2014/main" id="{AF084212-9944-441A-81AF-82FF9C8B59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4" y="786"/>
            <a:ext cx="224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752" name="公式" r:id="rId7" imgW="1777680" imgH="228600" progId="Equation.3">
                    <p:embed/>
                  </p:oleObj>
                </mc:Choice>
                <mc:Fallback>
                  <p:oleObj name="公式" r:id="rId7" imgW="1777680" imgH="228600" progId="Equation.3">
                    <p:embed/>
                    <p:pic>
                      <p:nvPicPr>
                        <p:cNvPr id="193590" name="Object 54">
                          <a:extLst>
                            <a:ext uri="{FF2B5EF4-FFF2-40B4-BE49-F238E27FC236}">
                              <a16:creationId xmlns:a16="http://schemas.microsoft.com/office/drawing/2014/main" id="{AF084212-9944-441A-81AF-82FF9C8B59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4" y="786"/>
                          <a:ext cx="2243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639" name="Group 103">
            <a:extLst>
              <a:ext uri="{FF2B5EF4-FFF2-40B4-BE49-F238E27FC236}">
                <a16:creationId xmlns:a16="http://schemas.microsoft.com/office/drawing/2014/main" id="{23FE61DD-993D-4601-9FD1-C21D27422CF3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2424117"/>
            <a:ext cx="4877991" cy="409576"/>
            <a:chOff x="152" y="1316"/>
            <a:chExt cx="4097" cy="344"/>
          </a:xfrm>
        </p:grpSpPr>
        <p:sp>
          <p:nvSpPr>
            <p:cNvPr id="193594" name="Rectangle 58">
              <a:extLst>
                <a:ext uri="{FF2B5EF4-FFF2-40B4-BE49-F238E27FC236}">
                  <a16:creationId xmlns:a16="http://schemas.microsoft.com/office/drawing/2014/main" id="{E6832080-3B55-4EC5-BECC-C58A4F136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1316"/>
              <a:ext cx="34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>
                  <a:solidFill>
                    <a:srgbClr val="000000"/>
                  </a:solidFill>
                </a:rPr>
                <a:t>②</a:t>
              </a:r>
            </a:p>
          </p:txBody>
        </p:sp>
        <p:graphicFrame>
          <p:nvGraphicFramePr>
            <p:cNvPr id="193592" name="Object 56">
              <a:extLst>
                <a:ext uri="{FF2B5EF4-FFF2-40B4-BE49-F238E27FC236}">
                  <a16:creationId xmlns:a16="http://schemas.microsoft.com/office/drawing/2014/main" id="{6A4E7EB2-6FB1-44DE-9BB2-ADC3138871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1" y="1364"/>
            <a:ext cx="70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753" name="公式" r:id="rId9" imgW="672840" imgH="228600" progId="Equation.3">
                    <p:embed/>
                  </p:oleObj>
                </mc:Choice>
                <mc:Fallback>
                  <p:oleObj name="公式" r:id="rId9" imgW="672840" imgH="228600" progId="Equation.3">
                    <p:embed/>
                    <p:pic>
                      <p:nvPicPr>
                        <p:cNvPr id="193592" name="Object 56">
                          <a:extLst>
                            <a:ext uri="{FF2B5EF4-FFF2-40B4-BE49-F238E27FC236}">
                              <a16:creationId xmlns:a16="http://schemas.microsoft.com/office/drawing/2014/main" id="{6A4E7EB2-6FB1-44DE-9BB2-ADC3138871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1364"/>
                          <a:ext cx="70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95" name="Rectangle 59">
              <a:extLst>
                <a:ext uri="{FF2B5EF4-FFF2-40B4-BE49-F238E27FC236}">
                  <a16:creationId xmlns:a16="http://schemas.microsoft.com/office/drawing/2014/main" id="{5423B8DB-123E-490C-A851-62582A178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1326"/>
              <a:ext cx="131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>
                  <a:solidFill>
                    <a:srgbClr val="000000"/>
                  </a:solidFill>
                </a:rPr>
                <a:t>，错误分类：</a:t>
              </a:r>
            </a:p>
          </p:txBody>
        </p:sp>
        <p:graphicFrame>
          <p:nvGraphicFramePr>
            <p:cNvPr id="193596" name="Object 60">
              <a:extLst>
                <a:ext uri="{FF2B5EF4-FFF2-40B4-BE49-F238E27FC236}">
                  <a16:creationId xmlns:a16="http://schemas.microsoft.com/office/drawing/2014/main" id="{08CA9934-52CE-480C-BD82-8F81E8F136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" y="1352"/>
            <a:ext cx="202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754" name="公式" r:id="rId11" imgW="1777680" imgH="241200" progId="Equation.3">
                    <p:embed/>
                  </p:oleObj>
                </mc:Choice>
                <mc:Fallback>
                  <p:oleObj name="公式" r:id="rId11" imgW="1777680" imgH="241200" progId="Equation.3">
                    <p:embed/>
                    <p:pic>
                      <p:nvPicPr>
                        <p:cNvPr id="193596" name="Object 60">
                          <a:extLst>
                            <a:ext uri="{FF2B5EF4-FFF2-40B4-BE49-F238E27FC236}">
                              <a16:creationId xmlns:a16="http://schemas.microsoft.com/office/drawing/2014/main" id="{08CA9934-52CE-480C-BD82-8F81E8F136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" y="1352"/>
                          <a:ext cx="2028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640" name="Group 104">
            <a:extLst>
              <a:ext uri="{FF2B5EF4-FFF2-40B4-BE49-F238E27FC236}">
                <a16:creationId xmlns:a16="http://schemas.microsoft.com/office/drawing/2014/main" id="{8491D9C4-9CE7-4A4A-BAAB-D2CF93348070}"/>
              </a:ext>
            </a:extLst>
          </p:cNvPr>
          <p:cNvGrpSpPr>
            <a:grpSpLocks/>
          </p:cNvGrpSpPr>
          <p:nvPr/>
        </p:nvGrpSpPr>
        <p:grpSpPr bwMode="auto">
          <a:xfrm>
            <a:off x="1331120" y="2807497"/>
            <a:ext cx="4813697" cy="417910"/>
            <a:chOff x="158" y="1638"/>
            <a:chExt cx="4043" cy="351"/>
          </a:xfrm>
        </p:grpSpPr>
        <p:graphicFrame>
          <p:nvGraphicFramePr>
            <p:cNvPr id="193599" name="Object 63">
              <a:extLst>
                <a:ext uri="{FF2B5EF4-FFF2-40B4-BE49-F238E27FC236}">
                  <a16:creationId xmlns:a16="http://schemas.microsoft.com/office/drawing/2014/main" id="{160A1B9B-DA1E-43C6-84AE-265AA39D8C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" y="1681"/>
            <a:ext cx="207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755" name="公式" r:id="rId13" imgW="1790640" imgH="241200" progId="Equation.3">
                    <p:embed/>
                  </p:oleObj>
                </mc:Choice>
                <mc:Fallback>
                  <p:oleObj name="公式" r:id="rId13" imgW="1790640" imgH="241200" progId="Equation.3">
                    <p:embed/>
                    <p:pic>
                      <p:nvPicPr>
                        <p:cNvPr id="193599" name="Object 63">
                          <a:extLst>
                            <a:ext uri="{FF2B5EF4-FFF2-40B4-BE49-F238E27FC236}">
                              <a16:creationId xmlns:a16="http://schemas.microsoft.com/office/drawing/2014/main" id="{160A1B9B-DA1E-43C6-84AE-265AA39D8C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" y="1681"/>
                          <a:ext cx="2071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601" name="Rectangle 65">
              <a:extLst>
                <a:ext uri="{FF2B5EF4-FFF2-40B4-BE49-F238E27FC236}">
                  <a16:creationId xmlns:a16="http://schemas.microsoft.com/office/drawing/2014/main" id="{3A793AA2-305B-4D0F-BF3D-D6C37BF6D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55"/>
              <a:ext cx="40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③ </a:t>
              </a:r>
            </a:p>
          </p:txBody>
        </p:sp>
        <p:sp>
          <p:nvSpPr>
            <p:cNvPr id="193598" name="Rectangle 62">
              <a:extLst>
                <a:ext uri="{FF2B5EF4-FFF2-40B4-BE49-F238E27FC236}">
                  <a16:creationId xmlns:a16="http://schemas.microsoft.com/office/drawing/2014/main" id="{1986F1EA-217D-42B0-9011-9435BA06E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1638"/>
              <a:ext cx="131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>
                  <a:solidFill>
                    <a:srgbClr val="000000"/>
                  </a:solidFill>
                </a:rPr>
                <a:t>，错误分类：</a:t>
              </a:r>
            </a:p>
          </p:txBody>
        </p:sp>
        <p:graphicFrame>
          <p:nvGraphicFramePr>
            <p:cNvPr id="193605" name="Object 69">
              <a:extLst>
                <a:ext uri="{FF2B5EF4-FFF2-40B4-BE49-F238E27FC236}">
                  <a16:creationId xmlns:a16="http://schemas.microsoft.com/office/drawing/2014/main" id="{375D49B5-2280-4CE3-BF12-1C126BBF8C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7" y="1677"/>
            <a:ext cx="66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756" name="公式" r:id="rId15" imgW="672840" imgH="228600" progId="Equation.3">
                    <p:embed/>
                  </p:oleObj>
                </mc:Choice>
                <mc:Fallback>
                  <p:oleObj name="公式" r:id="rId15" imgW="672840" imgH="228600" progId="Equation.3">
                    <p:embed/>
                    <p:pic>
                      <p:nvPicPr>
                        <p:cNvPr id="193605" name="Object 69">
                          <a:extLst>
                            <a:ext uri="{FF2B5EF4-FFF2-40B4-BE49-F238E27FC236}">
                              <a16:creationId xmlns:a16="http://schemas.microsoft.com/office/drawing/2014/main" id="{375D49B5-2280-4CE3-BF12-1C126BBF8C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1677"/>
                          <a:ext cx="664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3623" name="Rectangle 87">
            <a:extLst>
              <a:ext uri="{FF2B5EF4-FFF2-40B4-BE49-F238E27FC236}">
                <a16:creationId xmlns:a16="http://schemas.microsoft.com/office/drawing/2014/main" id="{C79A4D65-4D2E-487D-8615-DF5240811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259813"/>
            <a:ext cx="4878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以上决定积累位势的迭代算法可写为：</a:t>
            </a:r>
          </a:p>
        </p:txBody>
      </p:sp>
      <p:sp>
        <p:nvSpPr>
          <p:cNvPr id="193627" name="Rectangle 91">
            <a:extLst>
              <a:ext uri="{FF2B5EF4-FFF2-40B4-BE49-F238E27FC236}">
                <a16:creationId xmlns:a16="http://schemas.microsoft.com/office/drawing/2014/main" id="{54139DBF-FE71-4748-BABD-D446F0031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091" y="3969426"/>
            <a:ext cx="356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其中</a:t>
            </a:r>
            <a:r>
              <a:rPr lang="en-US" altLang="zh-CN" sz="1800" i="1">
                <a:solidFill>
                  <a:srgbClr val="000000"/>
                </a:solidFill>
              </a:rPr>
              <a:t>r</a:t>
            </a:r>
            <a:r>
              <a:rPr lang="en-US" altLang="zh-CN" sz="1800" i="1" baseline="-25000">
                <a:solidFill>
                  <a:srgbClr val="000000"/>
                </a:solidFill>
              </a:rPr>
              <a:t>k</a:t>
            </a:r>
            <a:r>
              <a:rPr lang="en-US" altLang="zh-CN" sz="1800" baseline="-25000">
                <a:solidFill>
                  <a:srgbClr val="000000"/>
                </a:solidFill>
              </a:rPr>
              <a:t>+1</a:t>
            </a:r>
            <a:r>
              <a:rPr lang="en-US" altLang="zh-CN" sz="1800">
                <a:solidFill>
                  <a:srgbClr val="000000"/>
                </a:solidFill>
              </a:rPr>
              <a:t> </a:t>
            </a:r>
            <a:r>
              <a:rPr lang="zh-CN" altLang="en-US" sz="1800">
                <a:solidFill>
                  <a:srgbClr val="000000"/>
                </a:solidFill>
              </a:rPr>
              <a:t>为校正项系数，定义为：</a:t>
            </a:r>
          </a:p>
        </p:txBody>
      </p:sp>
      <p:graphicFrame>
        <p:nvGraphicFramePr>
          <p:cNvPr id="193633" name="Object 97">
            <a:extLst>
              <a:ext uri="{FF2B5EF4-FFF2-40B4-BE49-F238E27FC236}">
                <a16:creationId xmlns:a16="http://schemas.microsoft.com/office/drawing/2014/main" id="{0C171F16-B3B3-4614-A681-5F1D2B1DA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3074" y="2160985"/>
          <a:ext cx="744140" cy="351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57" name="公式" r:id="rId17" imgW="469800" imgH="228600" progId="Equation.3">
                  <p:embed/>
                </p:oleObj>
              </mc:Choice>
              <mc:Fallback>
                <p:oleObj name="公式" r:id="rId17" imgW="469800" imgH="228600" progId="Equation.3">
                  <p:embed/>
                  <p:pic>
                    <p:nvPicPr>
                      <p:cNvPr id="193633" name="Object 97">
                        <a:extLst>
                          <a:ext uri="{FF2B5EF4-FFF2-40B4-BE49-F238E27FC236}">
                            <a16:creationId xmlns:a16="http://schemas.microsoft.com/office/drawing/2014/main" id="{0C171F16-B3B3-4614-A681-5F1D2B1DAA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074" y="2160985"/>
                        <a:ext cx="744140" cy="351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634" name="Object 98">
            <a:extLst>
              <a:ext uri="{FF2B5EF4-FFF2-40B4-BE49-F238E27FC236}">
                <a16:creationId xmlns:a16="http://schemas.microsoft.com/office/drawing/2014/main" id="{DA821543-49D6-4DE7-95A6-F4B6DCA33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5057" y="2483644"/>
          <a:ext cx="1712119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58" name="公式" r:id="rId19" imgW="1307880" imgH="228600" progId="Equation.3">
                  <p:embed/>
                </p:oleObj>
              </mc:Choice>
              <mc:Fallback>
                <p:oleObj name="公式" r:id="rId19" imgW="1307880" imgH="228600" progId="Equation.3">
                  <p:embed/>
                  <p:pic>
                    <p:nvPicPr>
                      <p:cNvPr id="193634" name="Object 98">
                        <a:extLst>
                          <a:ext uri="{FF2B5EF4-FFF2-40B4-BE49-F238E27FC236}">
                            <a16:creationId xmlns:a16="http://schemas.microsoft.com/office/drawing/2014/main" id="{DA821543-49D6-4DE7-95A6-F4B6DCA33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057" y="2483644"/>
                        <a:ext cx="1712119" cy="37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635" name="Object 99">
            <a:extLst>
              <a:ext uri="{FF2B5EF4-FFF2-40B4-BE49-F238E27FC236}">
                <a16:creationId xmlns:a16="http://schemas.microsoft.com/office/drawing/2014/main" id="{068C4198-E243-43D8-8302-92B818FEA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6247" y="2856311"/>
          <a:ext cx="1714500" cy="35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59" name="公式" r:id="rId21" imgW="1307880" imgH="228600" progId="Equation.3">
                  <p:embed/>
                </p:oleObj>
              </mc:Choice>
              <mc:Fallback>
                <p:oleObj name="公式" r:id="rId21" imgW="1307880" imgH="228600" progId="Equation.3">
                  <p:embed/>
                  <p:pic>
                    <p:nvPicPr>
                      <p:cNvPr id="193635" name="Object 99">
                        <a:extLst>
                          <a:ext uri="{FF2B5EF4-FFF2-40B4-BE49-F238E27FC236}">
                            <a16:creationId xmlns:a16="http://schemas.microsoft.com/office/drawing/2014/main" id="{068C4198-E243-43D8-8302-92B818FEA1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247" y="2856311"/>
                        <a:ext cx="1714500" cy="353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3642" name="Group 106">
            <a:extLst>
              <a:ext uri="{FF2B5EF4-FFF2-40B4-BE49-F238E27FC236}">
                <a16:creationId xmlns:a16="http://schemas.microsoft.com/office/drawing/2014/main" id="{0C7236A5-78F3-4CE9-9F3D-B1629CE14B62}"/>
              </a:ext>
            </a:extLst>
          </p:cNvPr>
          <p:cNvGrpSpPr>
            <a:grpSpLocks/>
          </p:cNvGrpSpPr>
          <p:nvPr/>
        </p:nvGrpSpPr>
        <p:grpSpPr bwMode="auto">
          <a:xfrm>
            <a:off x="2957512" y="3556396"/>
            <a:ext cx="5043488" cy="752475"/>
            <a:chOff x="1524" y="2267"/>
            <a:chExt cx="4236" cy="632"/>
          </a:xfrm>
        </p:grpSpPr>
        <p:graphicFrame>
          <p:nvGraphicFramePr>
            <p:cNvPr id="193624" name="Object 88">
              <a:extLst>
                <a:ext uri="{FF2B5EF4-FFF2-40B4-BE49-F238E27FC236}">
                  <a16:creationId xmlns:a16="http://schemas.microsoft.com/office/drawing/2014/main" id="{F9FECFF4-E6B1-4224-8A20-F13D8F5367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" y="2326"/>
            <a:ext cx="282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760" name="公式" r:id="rId23" imgW="2158920" imgH="228600" progId="Equation.3">
                    <p:embed/>
                  </p:oleObj>
                </mc:Choice>
                <mc:Fallback>
                  <p:oleObj name="公式" r:id="rId23" imgW="2158920" imgH="228600" progId="Equation.3">
                    <p:embed/>
                    <p:pic>
                      <p:nvPicPr>
                        <p:cNvPr id="193624" name="Object 88">
                          <a:extLst>
                            <a:ext uri="{FF2B5EF4-FFF2-40B4-BE49-F238E27FC236}">
                              <a16:creationId xmlns:a16="http://schemas.microsoft.com/office/drawing/2014/main" id="{F9FECFF4-E6B1-4224-8A20-F13D8F5367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2326"/>
                          <a:ext cx="2826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641" name="Text Box 105">
              <a:extLst>
                <a:ext uri="{FF2B5EF4-FFF2-40B4-BE49-F238E27FC236}">
                  <a16:creationId xmlns:a16="http://schemas.microsoft.com/office/drawing/2014/main" id="{2EF8519B-E847-4A22-8D94-C27FDBD7F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2267"/>
              <a:ext cx="1354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(3-57)</a:t>
              </a:r>
            </a:p>
          </p:txBody>
        </p:sp>
      </p:grpSp>
      <p:grpSp>
        <p:nvGrpSpPr>
          <p:cNvPr id="193644" name="Group 108">
            <a:extLst>
              <a:ext uri="{FF2B5EF4-FFF2-40B4-BE49-F238E27FC236}">
                <a16:creationId xmlns:a16="http://schemas.microsoft.com/office/drawing/2014/main" id="{231642ED-8D32-4C10-AB4E-B942268CAD33}"/>
              </a:ext>
            </a:extLst>
          </p:cNvPr>
          <p:cNvGrpSpPr>
            <a:grpSpLocks/>
          </p:cNvGrpSpPr>
          <p:nvPr/>
        </p:nvGrpSpPr>
        <p:grpSpPr bwMode="auto">
          <a:xfrm>
            <a:off x="1896667" y="4392217"/>
            <a:ext cx="6211491" cy="1331119"/>
            <a:chOff x="633" y="2969"/>
            <a:chExt cx="5217" cy="1118"/>
          </a:xfrm>
        </p:grpSpPr>
        <p:graphicFrame>
          <p:nvGraphicFramePr>
            <p:cNvPr id="193626" name="Object 90">
              <a:extLst>
                <a:ext uri="{FF2B5EF4-FFF2-40B4-BE49-F238E27FC236}">
                  <a16:creationId xmlns:a16="http://schemas.microsoft.com/office/drawing/2014/main" id="{BDA4888D-EA1C-4AC9-803A-D06E8CF2A8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3" y="2969"/>
            <a:ext cx="3834" cy="1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761" name="公式" r:id="rId25" imgW="2717640" imgH="939600" progId="Equation.3">
                    <p:embed/>
                  </p:oleObj>
                </mc:Choice>
                <mc:Fallback>
                  <p:oleObj name="公式" r:id="rId25" imgW="2717640" imgH="939600" progId="Equation.3">
                    <p:embed/>
                    <p:pic>
                      <p:nvPicPr>
                        <p:cNvPr id="193626" name="Object 90">
                          <a:extLst>
                            <a:ext uri="{FF2B5EF4-FFF2-40B4-BE49-F238E27FC236}">
                              <a16:creationId xmlns:a16="http://schemas.microsoft.com/office/drawing/2014/main" id="{BDA4888D-EA1C-4AC9-803A-D06E8CF2A8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" y="2969"/>
                          <a:ext cx="3834" cy="11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643" name="Rectangle 107">
              <a:extLst>
                <a:ext uri="{FF2B5EF4-FFF2-40B4-BE49-F238E27FC236}">
                  <a16:creationId xmlns:a16="http://schemas.microsoft.com/office/drawing/2014/main" id="{112B9C85-5692-445C-9707-DFACE385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3286"/>
              <a:ext cx="143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(3-58)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41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23" grpId="0"/>
      <p:bldP spid="1936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7650" name="Rectangle 18">
                <a:extLst>
                  <a:ext uri="{FF2B5EF4-FFF2-40B4-BE49-F238E27FC236}">
                    <a16:creationId xmlns:a16="http://schemas.microsoft.com/office/drawing/2014/main" id="{E436F8EE-E38B-4C67-83C1-F090FE940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800" y="2610151"/>
                <a:ext cx="7559041" cy="1105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</a:rPr>
                  <a:t>从所给的训练样本集                              中略去不使积累势发生</a:t>
                </a:r>
              </a:p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</a:rPr>
                  <a:t>变化的那些样本，可得一简化样本序列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</a:rPr>
                  <a:t>}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                           （校正错误的样本），算法可规纳为：</a:t>
                </a:r>
              </a:p>
            </p:txBody>
          </p:sp>
        </mc:Choice>
        <mc:Fallback xmlns="">
          <p:sp>
            <p:nvSpPr>
              <p:cNvPr id="197650" name="Rectangle 18">
                <a:extLst>
                  <a:ext uri="{FF2B5EF4-FFF2-40B4-BE49-F238E27FC236}">
                    <a16:creationId xmlns:a16="http://schemas.microsoft.com/office/drawing/2014/main" id="{E436F8EE-E38B-4C67-83C1-F090FE940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2610151"/>
                <a:ext cx="7559041" cy="1105495"/>
              </a:xfrm>
              <a:prstGeom prst="rect">
                <a:avLst/>
              </a:prstGeom>
              <a:blipFill>
                <a:blip r:embed="rId3"/>
                <a:stretch>
                  <a:fillRect l="-726" t="-549" b="-65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7654" name="Object 22">
            <a:extLst>
              <a:ext uri="{FF2B5EF4-FFF2-40B4-BE49-F238E27FC236}">
                <a16:creationId xmlns:a16="http://schemas.microsoft.com/office/drawing/2014/main" id="{D13E5034-2310-4B8F-BAFE-641403445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4214" y="3709989"/>
          <a:ext cx="2488406" cy="60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50" name="公式" r:id="rId4" imgW="1650960" imgH="406080" progId="Equation.3">
                  <p:embed/>
                </p:oleObj>
              </mc:Choice>
              <mc:Fallback>
                <p:oleObj name="公式" r:id="rId4" imgW="1650960" imgH="406080" progId="Equation.3">
                  <p:embed/>
                  <p:pic>
                    <p:nvPicPr>
                      <p:cNvPr id="197654" name="Object 22">
                        <a:extLst>
                          <a:ext uri="{FF2B5EF4-FFF2-40B4-BE49-F238E27FC236}">
                            <a16:creationId xmlns:a16="http://schemas.microsoft.com/office/drawing/2014/main" id="{D13E5034-2310-4B8F-BAFE-6414034457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4" y="3709989"/>
                        <a:ext cx="2488406" cy="6072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9" name="Rectangle 27">
            <a:extLst>
              <a:ext uri="{FF2B5EF4-FFF2-40B4-BE49-F238E27FC236}">
                <a16:creationId xmlns:a16="http://schemas.microsoft.com/office/drawing/2014/main" id="{986120A1-CDF0-4C95-952A-C7BB6858F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5079472"/>
            <a:ext cx="6457950" cy="74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即：由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i="1">
                <a:solidFill>
                  <a:srgbClr val="000000"/>
                </a:solidFill>
              </a:rPr>
              <a:t>k</a:t>
            </a:r>
            <a:r>
              <a:rPr lang="en-US" altLang="zh-CN" sz="1800">
                <a:solidFill>
                  <a:srgbClr val="000000"/>
                </a:solidFill>
              </a:rPr>
              <a:t>+1)</a:t>
            </a:r>
            <a:r>
              <a:rPr lang="zh-CN" altLang="en-US" sz="1800">
                <a:solidFill>
                  <a:srgbClr val="000000"/>
                </a:solidFill>
              </a:rPr>
              <a:t>个训练样本产生的积累势，等于</a:t>
            </a:r>
            <a:r>
              <a:rPr lang="zh-CN" altLang="el-GR" sz="1800">
                <a:solidFill>
                  <a:srgbClr val="000000"/>
                </a:solidFill>
              </a:rPr>
              <a:t>两</a:t>
            </a:r>
            <a:r>
              <a:rPr lang="zh-CN" altLang="en-US" sz="1800">
                <a:solidFill>
                  <a:srgbClr val="000000"/>
                </a:solidFill>
              </a:rPr>
              <a:t>类中校正错误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        的样本的总势能之差。 </a:t>
            </a:r>
          </a:p>
        </p:txBody>
      </p:sp>
      <p:graphicFrame>
        <p:nvGraphicFramePr>
          <p:cNvPr id="197661" name="Object 29">
            <a:extLst>
              <a:ext uri="{FF2B5EF4-FFF2-40B4-BE49-F238E27FC236}">
                <a16:creationId xmlns:a16="http://schemas.microsoft.com/office/drawing/2014/main" id="{095B1AA2-3183-47F5-B3CC-8B1405E8C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3719" y="4291014"/>
          <a:ext cx="2839641" cy="79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51" name="公式" r:id="rId6" imgW="1739880" imgH="533160" progId="Equation.3">
                  <p:embed/>
                </p:oleObj>
              </mc:Choice>
              <mc:Fallback>
                <p:oleObj name="公式" r:id="rId6" imgW="1739880" imgH="533160" progId="Equation.3">
                  <p:embed/>
                  <p:pic>
                    <p:nvPicPr>
                      <p:cNvPr id="197661" name="Object 29">
                        <a:extLst>
                          <a:ext uri="{FF2B5EF4-FFF2-40B4-BE49-F238E27FC236}">
                            <a16:creationId xmlns:a16="http://schemas.microsoft.com/office/drawing/2014/main" id="{095B1AA2-3183-47F5-B3CC-8B1405E8C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719" y="4291014"/>
                        <a:ext cx="2839641" cy="798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62" name="Rectangle 30">
            <a:extLst>
              <a:ext uri="{FF2B5EF4-FFF2-40B4-BE49-F238E27FC236}">
                <a16:creationId xmlns:a16="http://schemas.microsoft.com/office/drawing/2014/main" id="{20196052-F4BA-46C2-9062-D3D2DF81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572" y="4467107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式中，      </a:t>
            </a:r>
          </a:p>
        </p:txBody>
      </p:sp>
      <p:grpSp>
        <p:nvGrpSpPr>
          <p:cNvPr id="197686" name="Group 54">
            <a:extLst>
              <a:ext uri="{FF2B5EF4-FFF2-40B4-BE49-F238E27FC236}">
                <a16:creationId xmlns:a16="http://schemas.microsoft.com/office/drawing/2014/main" id="{E15287B6-F635-41B5-8927-BA92967C7752}"/>
              </a:ext>
            </a:extLst>
          </p:cNvPr>
          <p:cNvGrpSpPr>
            <a:grpSpLocks/>
          </p:cNvGrpSpPr>
          <p:nvPr/>
        </p:nvGrpSpPr>
        <p:grpSpPr bwMode="auto">
          <a:xfrm>
            <a:off x="2457451" y="1020366"/>
            <a:ext cx="4013597" cy="1572816"/>
            <a:chOff x="1104" y="137"/>
            <a:chExt cx="3371" cy="1321"/>
          </a:xfrm>
        </p:grpSpPr>
        <p:sp>
          <p:nvSpPr>
            <p:cNvPr id="197676" name="Rectangle 44">
              <a:extLst>
                <a:ext uri="{FF2B5EF4-FFF2-40B4-BE49-F238E27FC236}">
                  <a16:creationId xmlns:a16="http://schemas.microsoft.com/office/drawing/2014/main" id="{AAAFC515-C557-42FD-8064-28637ABF7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653"/>
              <a:ext cx="3371" cy="341"/>
            </a:xfrm>
            <a:prstGeom prst="rect">
              <a:avLst/>
            </a:prstGeom>
            <a:solidFill>
              <a:srgbClr val="FFFF99">
                <a:alpha val="48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97668" name="Object 36">
              <a:extLst>
                <a:ext uri="{FF2B5EF4-FFF2-40B4-BE49-F238E27FC236}">
                  <a16:creationId xmlns:a16="http://schemas.microsoft.com/office/drawing/2014/main" id="{846C00D7-57CC-4574-828E-0857C021F2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7" y="137"/>
            <a:ext cx="244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752" name="公式" r:id="rId8" imgW="2158920" imgH="228600" progId="Equation.3">
                    <p:embed/>
                  </p:oleObj>
                </mc:Choice>
                <mc:Fallback>
                  <p:oleObj name="公式" r:id="rId8" imgW="2158920" imgH="228600" progId="Equation.3">
                    <p:embed/>
                    <p:pic>
                      <p:nvPicPr>
                        <p:cNvPr id="197668" name="Object 36">
                          <a:extLst>
                            <a:ext uri="{FF2B5EF4-FFF2-40B4-BE49-F238E27FC236}">
                              <a16:creationId xmlns:a16="http://schemas.microsoft.com/office/drawing/2014/main" id="{846C00D7-57CC-4574-828E-0857C021F2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137"/>
                          <a:ext cx="2447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71" name="Object 39">
              <a:extLst>
                <a:ext uri="{FF2B5EF4-FFF2-40B4-BE49-F238E27FC236}">
                  <a16:creationId xmlns:a16="http://schemas.microsoft.com/office/drawing/2014/main" id="{25D1C4D3-7C85-433F-A498-038AEFB18D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2" y="393"/>
            <a:ext cx="3051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753" name="公式" r:id="rId10" imgW="2692080" imgH="939600" progId="Equation.3">
                    <p:embed/>
                  </p:oleObj>
                </mc:Choice>
                <mc:Fallback>
                  <p:oleObj name="公式" r:id="rId10" imgW="2692080" imgH="939600" progId="Equation.3">
                    <p:embed/>
                    <p:pic>
                      <p:nvPicPr>
                        <p:cNvPr id="197671" name="Object 39">
                          <a:extLst>
                            <a:ext uri="{FF2B5EF4-FFF2-40B4-BE49-F238E27FC236}">
                              <a16:creationId xmlns:a16="http://schemas.microsoft.com/office/drawing/2014/main" id="{25D1C4D3-7C85-433F-A498-038AEFB18D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393"/>
                          <a:ext cx="3051" cy="10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683" name="Rectangle 51">
            <a:extLst>
              <a:ext uri="{FF2B5EF4-FFF2-40B4-BE49-F238E27FC236}">
                <a16:creationId xmlns:a16="http://schemas.microsoft.com/office/drawing/2014/main" id="{CD4AA093-DA6A-4BA3-84F1-771878F4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119" y="3690939"/>
            <a:ext cx="1627369" cy="40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3-59)</a:t>
            </a:r>
          </a:p>
        </p:txBody>
      </p:sp>
      <p:sp>
        <p:nvSpPr>
          <p:cNvPr id="197684" name="Rectangle 52">
            <a:extLst>
              <a:ext uri="{FF2B5EF4-FFF2-40B4-BE49-F238E27FC236}">
                <a16:creationId xmlns:a16="http://schemas.microsoft.com/office/drawing/2014/main" id="{30267872-D25E-4C42-8265-567AA1DDC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929" y="4399361"/>
            <a:ext cx="1704313" cy="40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(3-60)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93208" y="2669245"/>
            <a:ext cx="1742083" cy="3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8" name="Rectangle 28">
            <a:extLst>
              <a:ext uri="{FF2B5EF4-FFF2-40B4-BE49-F238E27FC236}">
                <a16:creationId xmlns:a16="http://schemas.microsoft.com/office/drawing/2014/main" id="{78361188-5256-488E-900A-43ED4A108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75" y="1432105"/>
            <a:ext cx="6457950" cy="10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</a:rPr>
              <a:t>        </a:t>
            </a:r>
            <a:r>
              <a:rPr lang="zh-CN" altLang="en-US" sz="1800">
                <a:solidFill>
                  <a:srgbClr val="000000"/>
                </a:solidFill>
              </a:rPr>
              <a:t>从势函数算法可看出，积累势函数起着判别函数的作用，因此可直接用作判别函数，故取 </a:t>
            </a:r>
            <a:r>
              <a:rPr lang="en-US" altLang="zh-CN" sz="1800" i="1">
                <a:solidFill>
                  <a:srgbClr val="000000"/>
                </a:solidFill>
              </a:rPr>
              <a:t>d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>
                <a:solidFill>
                  <a:srgbClr val="000000"/>
                </a:solidFill>
              </a:rPr>
              <a:t>)=</a:t>
            </a:r>
            <a:r>
              <a:rPr lang="en-US" altLang="zh-CN" sz="1800" i="1">
                <a:solidFill>
                  <a:srgbClr val="000000"/>
                </a:solidFill>
              </a:rPr>
              <a:t>K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>
                <a:solidFill>
                  <a:srgbClr val="000000"/>
                </a:solidFill>
              </a:rPr>
              <a:t>) </a:t>
            </a:r>
            <a:r>
              <a:rPr lang="zh-CN" altLang="en-US" sz="1800">
                <a:solidFill>
                  <a:srgbClr val="000000"/>
                </a:solidFill>
              </a:rPr>
              <a:t>。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由</a:t>
            </a:r>
            <a:r>
              <a:rPr lang="en-US" altLang="zh-CN" sz="1800">
                <a:solidFill>
                  <a:srgbClr val="000000"/>
                </a:solidFill>
              </a:rPr>
              <a:t>(3-57)</a:t>
            </a:r>
            <a:r>
              <a:rPr lang="zh-CN" altLang="en-US" sz="1800">
                <a:solidFill>
                  <a:srgbClr val="000000"/>
                </a:solidFill>
              </a:rPr>
              <a:t>式得：</a:t>
            </a:r>
          </a:p>
        </p:txBody>
      </p:sp>
      <p:sp>
        <p:nvSpPr>
          <p:cNvPr id="194595" name="Rectangle 35">
            <a:extLst>
              <a:ext uri="{FF2B5EF4-FFF2-40B4-BE49-F238E27FC236}">
                <a16:creationId xmlns:a16="http://schemas.microsoft.com/office/drawing/2014/main" id="{31D9FDE5-7CD7-468B-B860-8B2D244F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941" y="2631163"/>
            <a:ext cx="26997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式中</a:t>
            </a:r>
            <a:r>
              <a:rPr lang="en-US" altLang="zh-CN" sz="1800" i="1">
                <a:solidFill>
                  <a:srgbClr val="000000"/>
                </a:solidFill>
              </a:rPr>
              <a:t>r</a:t>
            </a:r>
            <a:r>
              <a:rPr lang="en-US" altLang="zh-CN" sz="1800" i="1" baseline="-25000">
                <a:solidFill>
                  <a:srgbClr val="000000"/>
                </a:solidFill>
              </a:rPr>
              <a:t>k</a:t>
            </a:r>
            <a:r>
              <a:rPr lang="en-US" altLang="zh-CN" sz="1800" baseline="-25000">
                <a:solidFill>
                  <a:srgbClr val="000000"/>
                </a:solidFill>
              </a:rPr>
              <a:t>+1</a:t>
            </a:r>
            <a:r>
              <a:rPr lang="zh-CN" altLang="en-US" sz="1800">
                <a:solidFill>
                  <a:srgbClr val="000000"/>
                </a:solidFill>
              </a:rPr>
              <a:t>按</a:t>
            </a:r>
            <a:r>
              <a:rPr lang="en-US" altLang="zh-CN" sz="1800">
                <a:solidFill>
                  <a:srgbClr val="000000"/>
                </a:solidFill>
              </a:rPr>
              <a:t>(3-58)</a:t>
            </a:r>
            <a:r>
              <a:rPr lang="zh-CN" altLang="en-US" sz="1800">
                <a:solidFill>
                  <a:srgbClr val="000000"/>
                </a:solidFill>
              </a:rPr>
              <a:t>式取值：</a:t>
            </a:r>
          </a:p>
        </p:txBody>
      </p:sp>
      <p:graphicFrame>
        <p:nvGraphicFramePr>
          <p:cNvPr id="194591" name="Object 31">
            <a:extLst>
              <a:ext uri="{FF2B5EF4-FFF2-40B4-BE49-F238E27FC236}">
                <a16:creationId xmlns:a16="http://schemas.microsoft.com/office/drawing/2014/main" id="{34334596-3080-4779-BFAD-3CD62FA69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0610" y="4401741"/>
          <a:ext cx="3313509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0" name="Equation" r:id="rId3" imgW="2209680" imgH="393480" progId="Equation.DSMT4">
                  <p:embed/>
                </p:oleObj>
              </mc:Choice>
              <mc:Fallback>
                <p:oleObj name="Equation" r:id="rId3" imgW="2209680" imgH="393480" progId="Equation.DSMT4">
                  <p:embed/>
                  <p:pic>
                    <p:nvPicPr>
                      <p:cNvPr id="194591" name="Object 31">
                        <a:extLst>
                          <a:ext uri="{FF2B5EF4-FFF2-40B4-BE49-F238E27FC236}">
                            <a16:creationId xmlns:a16="http://schemas.microsoft.com/office/drawing/2014/main" id="{34334596-3080-4779-BFAD-3CD62FA695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610" y="4401741"/>
                        <a:ext cx="3313509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1" name="Rectangle 41">
            <a:extLst>
              <a:ext uri="{FF2B5EF4-FFF2-40B4-BE49-F238E27FC236}">
                <a16:creationId xmlns:a16="http://schemas.microsoft.com/office/drawing/2014/main" id="{ED9F694B-2116-4902-9F74-AA38F9D1F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78" y="4477942"/>
            <a:ext cx="2512226" cy="40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也可简写成：</a:t>
            </a:r>
          </a:p>
        </p:txBody>
      </p:sp>
      <p:graphicFrame>
        <p:nvGraphicFramePr>
          <p:cNvPr id="194603" name="Object 43">
            <a:extLst>
              <a:ext uri="{FF2B5EF4-FFF2-40B4-BE49-F238E27FC236}">
                <a16:creationId xmlns:a16="http://schemas.microsoft.com/office/drawing/2014/main" id="{4F2A8FE1-FE32-4041-BB95-820B3C9F3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0972" y="2981326"/>
          <a:ext cx="4718447" cy="140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1" name="公式" r:id="rId5" imgW="2654280" imgH="939600" progId="Equation.3">
                  <p:embed/>
                </p:oleObj>
              </mc:Choice>
              <mc:Fallback>
                <p:oleObj name="公式" r:id="rId5" imgW="2654280" imgH="939600" progId="Equation.3">
                  <p:embed/>
                  <p:pic>
                    <p:nvPicPr>
                      <p:cNvPr id="194603" name="Object 43">
                        <a:extLst>
                          <a:ext uri="{FF2B5EF4-FFF2-40B4-BE49-F238E27FC236}">
                            <a16:creationId xmlns:a16="http://schemas.microsoft.com/office/drawing/2014/main" id="{4F2A8FE1-FE32-4041-BB95-820B3C9F3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972" y="2981326"/>
                        <a:ext cx="4718447" cy="1408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19" name="Group 59">
            <a:extLst>
              <a:ext uri="{FF2B5EF4-FFF2-40B4-BE49-F238E27FC236}">
                <a16:creationId xmlns:a16="http://schemas.microsoft.com/office/drawing/2014/main" id="{CA44A938-1AF1-44D5-9485-8932B7850B16}"/>
              </a:ext>
            </a:extLst>
          </p:cNvPr>
          <p:cNvGrpSpPr>
            <a:grpSpLocks/>
          </p:cNvGrpSpPr>
          <p:nvPr/>
        </p:nvGrpSpPr>
        <p:grpSpPr bwMode="auto">
          <a:xfrm>
            <a:off x="517921" y="5230416"/>
            <a:ext cx="3550445" cy="369094"/>
            <a:chOff x="-525" y="3673"/>
            <a:chExt cx="2982" cy="310"/>
          </a:xfrm>
        </p:grpSpPr>
        <p:sp>
          <p:nvSpPr>
            <p:cNvPr id="194593" name="Rectangle 33">
              <a:extLst>
                <a:ext uri="{FF2B5EF4-FFF2-40B4-BE49-F238E27FC236}">
                  <a16:creationId xmlns:a16="http://schemas.microsoft.com/office/drawing/2014/main" id="{4C21ED56-B4D8-4032-8522-165CC5A83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5" y="3673"/>
              <a:ext cx="298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式中       取值同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(3-60) 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  <p:graphicFrame>
          <p:nvGraphicFramePr>
            <p:cNvPr id="194594" name="Object 34">
              <a:extLst>
                <a:ext uri="{FF2B5EF4-FFF2-40B4-BE49-F238E27FC236}">
                  <a16:creationId xmlns:a16="http://schemas.microsoft.com/office/drawing/2014/main" id="{7407ADD4-3041-469F-AF95-6D1551F2A0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3" y="3692"/>
            <a:ext cx="32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782" name="公式" r:id="rId7" imgW="291973" imgH="228501" progId="Equation.3">
                    <p:embed/>
                  </p:oleObj>
                </mc:Choice>
                <mc:Fallback>
                  <p:oleObj name="公式" r:id="rId7" imgW="291973" imgH="228501" progId="Equation.3">
                    <p:embed/>
                    <p:pic>
                      <p:nvPicPr>
                        <p:cNvPr id="194594" name="Object 34">
                          <a:extLst>
                            <a:ext uri="{FF2B5EF4-FFF2-40B4-BE49-F238E27FC236}">
                              <a16:creationId xmlns:a16="http://schemas.microsoft.com/office/drawing/2014/main" id="{7407ADD4-3041-469F-AF95-6D1551F2A0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" y="3692"/>
                          <a:ext cx="325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06" name="Object 46">
            <a:extLst>
              <a:ext uri="{FF2B5EF4-FFF2-40B4-BE49-F238E27FC236}">
                <a16:creationId xmlns:a16="http://schemas.microsoft.com/office/drawing/2014/main" id="{692674B6-876D-413E-B8C1-24FB6F8B1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8816" y="5004197"/>
          <a:ext cx="2742009" cy="798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3" name="公式" r:id="rId9" imgW="1828800" imgH="533160" progId="Equation.3">
                  <p:embed/>
                </p:oleObj>
              </mc:Choice>
              <mc:Fallback>
                <p:oleObj name="公式" r:id="rId9" imgW="1828800" imgH="533160" progId="Equation.3">
                  <p:embed/>
                  <p:pic>
                    <p:nvPicPr>
                      <p:cNvPr id="194606" name="Object 46">
                        <a:extLst>
                          <a:ext uri="{FF2B5EF4-FFF2-40B4-BE49-F238E27FC236}">
                            <a16:creationId xmlns:a16="http://schemas.microsoft.com/office/drawing/2014/main" id="{692674B6-876D-413E-B8C1-24FB6F8B12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816" y="5004197"/>
                        <a:ext cx="2742009" cy="798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22" name="Group 62">
            <a:extLst>
              <a:ext uri="{FF2B5EF4-FFF2-40B4-BE49-F238E27FC236}">
                <a16:creationId xmlns:a16="http://schemas.microsoft.com/office/drawing/2014/main" id="{1829498E-A807-4536-A704-456D630B4C4A}"/>
              </a:ext>
            </a:extLst>
          </p:cNvPr>
          <p:cNvGrpSpPr>
            <a:grpSpLocks/>
          </p:cNvGrpSpPr>
          <p:nvPr/>
        </p:nvGrpSpPr>
        <p:grpSpPr bwMode="auto">
          <a:xfrm>
            <a:off x="4057650" y="857250"/>
            <a:ext cx="4161234" cy="425054"/>
            <a:chOff x="2448" y="0"/>
            <a:chExt cx="3495" cy="357"/>
          </a:xfrm>
        </p:grpSpPr>
        <p:sp>
          <p:nvSpPr>
            <p:cNvPr id="194614" name="Rectangle 54">
              <a:extLst>
                <a:ext uri="{FF2B5EF4-FFF2-40B4-BE49-F238E27FC236}">
                  <a16:creationId xmlns:a16="http://schemas.microsoft.com/office/drawing/2014/main" id="{BEAE5476-8C32-40F6-B088-B3E06DEF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45"/>
              <a:ext cx="3312" cy="312"/>
            </a:xfrm>
            <a:prstGeom prst="rect">
              <a:avLst/>
            </a:prstGeom>
            <a:solidFill>
              <a:srgbClr val="FFFF99"/>
            </a:solidFill>
            <a:ln w="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12" name="Object 52">
              <a:extLst>
                <a:ext uri="{FF2B5EF4-FFF2-40B4-BE49-F238E27FC236}">
                  <a16:creationId xmlns:a16="http://schemas.microsoft.com/office/drawing/2014/main" id="{63FEDB4D-1DF5-4358-8920-2006F98B68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6" y="79"/>
            <a:ext cx="244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784" name="公式" r:id="rId11" imgW="2158920" imgH="228600" progId="Equation.3">
                    <p:embed/>
                  </p:oleObj>
                </mc:Choice>
                <mc:Fallback>
                  <p:oleObj name="公式" r:id="rId11" imgW="2158920" imgH="228600" progId="Equation.3">
                    <p:embed/>
                    <p:pic>
                      <p:nvPicPr>
                        <p:cNvPr id="194612" name="Object 52">
                          <a:extLst>
                            <a:ext uri="{FF2B5EF4-FFF2-40B4-BE49-F238E27FC236}">
                              <a16:creationId xmlns:a16="http://schemas.microsoft.com/office/drawing/2014/main" id="{63FEDB4D-1DF5-4358-8920-2006F98B68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79"/>
                          <a:ext cx="244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15" name="Rectangle 55">
              <a:extLst>
                <a:ext uri="{FF2B5EF4-FFF2-40B4-BE49-F238E27FC236}">
                  <a16:creationId xmlns:a16="http://schemas.microsoft.com/office/drawing/2014/main" id="{6045178C-3135-48C6-B274-EF32ECBF2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0"/>
              <a:ext cx="143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(3-57)</a:t>
              </a:r>
            </a:p>
          </p:txBody>
        </p:sp>
      </p:grpSp>
      <p:sp>
        <p:nvSpPr>
          <p:cNvPr id="194618" name="AutoShape 58">
            <a:extLst>
              <a:ext uri="{FF2B5EF4-FFF2-40B4-BE49-F238E27FC236}">
                <a16:creationId xmlns:a16="http://schemas.microsoft.com/office/drawing/2014/main" id="{6EFB66D1-A180-4A62-8612-9BADE2EBF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875914"/>
            <a:ext cx="285750" cy="441268"/>
          </a:xfrm>
          <a:prstGeom prst="smileyFace">
            <a:avLst>
              <a:gd name="adj" fmla="val 4653"/>
            </a:avLst>
          </a:prstGeom>
          <a:solidFill>
            <a:srgbClr val="F1D6A1"/>
          </a:solidFill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194589" name="Object 29">
            <a:extLst>
              <a:ext uri="{FF2B5EF4-FFF2-40B4-BE49-F238E27FC236}">
                <a16:creationId xmlns:a16="http://schemas.microsoft.com/office/drawing/2014/main" id="{48275195-330C-4AEE-9AF3-6FFFAFBDA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2035" y="2191941"/>
          <a:ext cx="34337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5" name="公式" r:id="rId13" imgW="2095200" imgH="228600" progId="Equation.3">
                  <p:embed/>
                </p:oleObj>
              </mc:Choice>
              <mc:Fallback>
                <p:oleObj name="公式" r:id="rId13" imgW="2095200" imgH="228600" progId="Equation.3">
                  <p:embed/>
                  <p:pic>
                    <p:nvPicPr>
                      <p:cNvPr id="194589" name="Object 29">
                        <a:extLst>
                          <a:ext uri="{FF2B5EF4-FFF2-40B4-BE49-F238E27FC236}">
                            <a16:creationId xmlns:a16="http://schemas.microsoft.com/office/drawing/2014/main" id="{48275195-330C-4AEE-9AF3-6FFFAFBDA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035" y="2191941"/>
                        <a:ext cx="343376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0" name="Rectangle 60">
            <a:extLst>
              <a:ext uri="{FF2B5EF4-FFF2-40B4-BE49-F238E27FC236}">
                <a16:creationId xmlns:a16="http://schemas.microsoft.com/office/drawing/2014/main" id="{25B1DE08-B7DA-4F65-8BA8-579872BF4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448" y="2114551"/>
            <a:ext cx="1704313" cy="40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(3-61)</a:t>
            </a:r>
          </a:p>
        </p:txBody>
      </p:sp>
    </p:spTree>
    <p:extLst>
      <p:ext uri="{BB962C8B-B14F-4D97-AF65-F5344CB8AC3E}">
        <p14:creationId xmlns:p14="http://schemas.microsoft.com/office/powerpoint/2010/main" val="20077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13" name="Rectangle 29">
            <a:extLst>
              <a:ext uri="{FF2B5EF4-FFF2-40B4-BE49-F238E27FC236}">
                <a16:creationId xmlns:a16="http://schemas.microsoft.com/office/drawing/2014/main" id="{956933DB-A4F9-40E6-949C-9717359D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195" y="1841208"/>
            <a:ext cx="6294835" cy="73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两个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维向量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的函数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，如同时满足下列三个条件，都可做为势函数：</a:t>
            </a:r>
            <a:endParaRPr lang="zh-CN" altLang="en-US" sz="1800" i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591" name="Rectangle 7">
            <a:extLst>
              <a:ext uri="{FF2B5EF4-FFF2-40B4-BE49-F238E27FC236}">
                <a16:creationId xmlns:a16="http://schemas.microsoft.com/office/drawing/2014/main" id="{756B1176-6984-4B7F-BF57-37012EE3C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091" y="2853424"/>
            <a:ext cx="1107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604" name="Rectangle 20">
            <a:extLst>
              <a:ext uri="{FF2B5EF4-FFF2-40B4-BE49-F238E27FC236}">
                <a16:creationId xmlns:a16="http://schemas.microsoft.com/office/drawing/2014/main" id="{836B6AEB-67FF-4846-920E-1C0059580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656" y="1129785"/>
            <a:ext cx="2357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dirty="0">
                <a:solidFill>
                  <a:srgbClr val="000000"/>
                </a:solidFill>
              </a:rPr>
              <a:t>3.  </a:t>
            </a:r>
            <a:r>
              <a:rPr lang="zh-CN" altLang="en-US" sz="1800" b="1" dirty="0">
                <a:solidFill>
                  <a:srgbClr val="000000"/>
                </a:solidFill>
              </a:rPr>
              <a:t>势函数的选择</a:t>
            </a:r>
          </a:p>
        </p:txBody>
      </p:sp>
      <p:grpSp>
        <p:nvGrpSpPr>
          <p:cNvPr id="195635" name="Group 51">
            <a:extLst>
              <a:ext uri="{FF2B5EF4-FFF2-40B4-BE49-F238E27FC236}">
                <a16:creationId xmlns:a16="http://schemas.microsoft.com/office/drawing/2014/main" id="{2DA85F42-2ACC-40F1-9C0D-05F44F358AD8}"/>
              </a:ext>
            </a:extLst>
          </p:cNvPr>
          <p:cNvGrpSpPr>
            <a:grpSpLocks/>
          </p:cNvGrpSpPr>
          <p:nvPr/>
        </p:nvGrpSpPr>
        <p:grpSpPr bwMode="auto">
          <a:xfrm>
            <a:off x="1550195" y="2620567"/>
            <a:ext cx="6184106" cy="370285"/>
            <a:chOff x="342" y="1481"/>
            <a:chExt cx="5194" cy="311"/>
          </a:xfrm>
        </p:grpSpPr>
        <p:sp>
          <p:nvSpPr>
            <p:cNvPr id="195616" name="Rectangle 32">
              <a:extLst>
                <a:ext uri="{FF2B5EF4-FFF2-40B4-BE49-F238E27FC236}">
                  <a16:creationId xmlns:a16="http://schemas.microsoft.com/office/drawing/2014/main" id="{8871676C-7EAF-4870-9187-2F9F3D862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1481"/>
              <a:ext cx="310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dirty="0">
                  <a:solidFill>
                    <a:srgbClr val="000000"/>
                  </a:solidFill>
                </a:rPr>
                <a:t>，当且仅当 </a:t>
              </a:r>
              <a:r>
                <a:rPr lang="en-US" altLang="zh-CN" sz="18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1800" i="1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dirty="0">
                  <a:solidFill>
                    <a:srgbClr val="000000"/>
                  </a:solidFill>
                </a:rPr>
                <a:t>= </a:t>
              </a:r>
              <a:r>
                <a:rPr lang="en-US" altLang="zh-CN" sz="1800" b="1" i="1" dirty="0" err="1">
                  <a:solidFill>
                    <a:srgbClr val="000000"/>
                  </a:solidFill>
                </a:rPr>
                <a:t>X</a:t>
              </a:r>
              <a:r>
                <a:rPr lang="en-US" altLang="zh-CN" sz="1800" i="1" baseline="-25000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1800" dirty="0">
                  <a:solidFill>
                    <a:srgbClr val="000000"/>
                  </a:solidFill>
                </a:rPr>
                <a:t> </a:t>
              </a:r>
              <a:r>
                <a:rPr lang="zh-CN" altLang="en-US" sz="1800" dirty="0">
                  <a:solidFill>
                    <a:srgbClr val="000000"/>
                  </a:solidFill>
                </a:rPr>
                <a:t>时达到最大值。</a:t>
              </a:r>
            </a:p>
          </p:txBody>
        </p:sp>
        <p:graphicFrame>
          <p:nvGraphicFramePr>
            <p:cNvPr id="195610" name="Object 26">
              <a:extLst>
                <a:ext uri="{FF2B5EF4-FFF2-40B4-BE49-F238E27FC236}">
                  <a16:creationId xmlns:a16="http://schemas.microsoft.com/office/drawing/2014/main" id="{DD126B8E-B7E8-41C8-9490-32A96298D7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4" y="1503"/>
            <a:ext cx="180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795" name="公式" r:id="rId3" imgW="1434960" imgH="228600" progId="Equation.3">
                    <p:embed/>
                  </p:oleObj>
                </mc:Choice>
                <mc:Fallback>
                  <p:oleObj name="公式" r:id="rId3" imgW="1434960" imgH="228600" progId="Equation.3">
                    <p:embed/>
                    <p:pic>
                      <p:nvPicPr>
                        <p:cNvPr id="195610" name="Object 26">
                          <a:extLst>
                            <a:ext uri="{FF2B5EF4-FFF2-40B4-BE49-F238E27FC236}">
                              <a16:creationId xmlns:a16="http://schemas.microsoft.com/office/drawing/2014/main" id="{DD126B8E-B7E8-41C8-9490-32A96298D7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" y="1503"/>
                          <a:ext cx="180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615" name="Rectangle 31">
              <a:extLst>
                <a:ext uri="{FF2B5EF4-FFF2-40B4-BE49-F238E27FC236}">
                  <a16:creationId xmlns:a16="http://schemas.microsoft.com/office/drawing/2014/main" id="{643DEADF-E93A-40F4-AB6B-A705178BB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" y="1482"/>
              <a:ext cx="39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>
                  <a:solidFill>
                    <a:srgbClr val="000000"/>
                  </a:solidFill>
                </a:rPr>
                <a:t>① </a:t>
              </a:r>
            </a:p>
          </p:txBody>
        </p:sp>
      </p:grpSp>
      <p:sp>
        <p:nvSpPr>
          <p:cNvPr id="195617" name="Rectangle 33">
            <a:extLst>
              <a:ext uri="{FF2B5EF4-FFF2-40B4-BE49-F238E27FC236}">
                <a16:creationId xmlns:a16="http://schemas.microsoft.com/office/drawing/2014/main" id="{038DB992-E47D-45DF-9D31-B07BE03E7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194" y="3053835"/>
            <a:ext cx="58432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</a:rPr>
              <a:t>② </a:t>
            </a:r>
            <a:r>
              <a:rPr lang="zh-CN" altLang="en-US" sz="1800">
                <a:solidFill>
                  <a:srgbClr val="000000"/>
                </a:solidFill>
              </a:rPr>
              <a:t>当向量 </a:t>
            </a:r>
            <a:r>
              <a:rPr lang="en-US" altLang="zh-CN" sz="1800" b="1" i="1">
                <a:solidFill>
                  <a:srgbClr val="000000"/>
                </a:solidFill>
              </a:rPr>
              <a:t>X </a:t>
            </a:r>
            <a:r>
              <a:rPr lang="zh-CN" altLang="en-US" sz="1800">
                <a:solidFill>
                  <a:srgbClr val="000000"/>
                </a:solidFill>
              </a:rPr>
              <a:t>与 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 i="1" baseline="-25000">
                <a:solidFill>
                  <a:srgbClr val="000000"/>
                </a:solidFill>
              </a:rPr>
              <a:t>k </a:t>
            </a:r>
            <a:r>
              <a:rPr lang="zh-CN" altLang="en-US" sz="1800">
                <a:solidFill>
                  <a:srgbClr val="000000"/>
                </a:solidFill>
              </a:rPr>
              <a:t>的距离趋于无穷时，</a:t>
            </a:r>
            <a:r>
              <a:rPr lang="en-US" altLang="zh-CN" sz="1800" i="1">
                <a:solidFill>
                  <a:srgbClr val="000000"/>
                </a:solidFill>
              </a:rPr>
              <a:t>K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>
                <a:solidFill>
                  <a:srgbClr val="000000"/>
                </a:solidFill>
              </a:rPr>
              <a:t>, 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 i="1" baseline="-25000">
                <a:solidFill>
                  <a:srgbClr val="000000"/>
                </a:solidFill>
              </a:rPr>
              <a:t>k</a:t>
            </a:r>
            <a:r>
              <a:rPr lang="en-US" altLang="zh-CN" sz="1800">
                <a:solidFill>
                  <a:srgbClr val="000000"/>
                </a:solidFill>
              </a:rPr>
              <a:t>) </a:t>
            </a:r>
            <a:r>
              <a:rPr lang="zh-CN" altLang="en-US" sz="1800">
                <a:solidFill>
                  <a:srgbClr val="000000"/>
                </a:solidFill>
              </a:rPr>
              <a:t>趋于零。</a:t>
            </a:r>
          </a:p>
        </p:txBody>
      </p:sp>
      <p:sp>
        <p:nvSpPr>
          <p:cNvPr id="195619" name="Rectangle 35">
            <a:extLst>
              <a:ext uri="{FF2B5EF4-FFF2-40B4-BE49-F238E27FC236}">
                <a16:creationId xmlns:a16="http://schemas.microsoft.com/office/drawing/2014/main" id="{2D9D5E56-ED47-4062-9E67-6FF1C6AC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145" y="3497938"/>
            <a:ext cx="655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</a:rPr>
              <a:t>③ </a:t>
            </a:r>
            <a:r>
              <a:rPr lang="en-US" altLang="zh-CN" sz="1800" i="1">
                <a:solidFill>
                  <a:srgbClr val="000000"/>
                </a:solidFill>
              </a:rPr>
              <a:t>K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>
                <a:solidFill>
                  <a:srgbClr val="000000"/>
                </a:solidFill>
              </a:rPr>
              <a:t>, 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 i="1" baseline="-25000">
                <a:solidFill>
                  <a:srgbClr val="000000"/>
                </a:solidFill>
              </a:rPr>
              <a:t>k</a:t>
            </a:r>
            <a:r>
              <a:rPr lang="en-US" altLang="zh-CN" sz="1800">
                <a:solidFill>
                  <a:srgbClr val="000000"/>
                </a:solidFill>
              </a:rPr>
              <a:t>) </a:t>
            </a:r>
            <a:r>
              <a:rPr lang="zh-CN" altLang="en-US" sz="1800">
                <a:solidFill>
                  <a:srgbClr val="000000"/>
                </a:solidFill>
              </a:rPr>
              <a:t>是光滑函数，且是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zh-CN" altLang="en-US" sz="1800">
                <a:solidFill>
                  <a:srgbClr val="000000"/>
                </a:solidFill>
              </a:rPr>
              <a:t>与</a:t>
            </a:r>
            <a:r>
              <a:rPr lang="en-US" altLang="zh-CN" sz="1800" b="1" i="1">
                <a:solidFill>
                  <a:srgbClr val="000000"/>
                </a:solidFill>
              </a:rPr>
              <a:t>X</a:t>
            </a:r>
            <a:r>
              <a:rPr lang="en-US" altLang="zh-CN" sz="1800" i="1" baseline="-25000">
                <a:solidFill>
                  <a:srgbClr val="000000"/>
                </a:solidFill>
              </a:rPr>
              <a:t>k</a:t>
            </a:r>
            <a:r>
              <a:rPr lang="zh-CN" altLang="en-US" sz="1800">
                <a:solidFill>
                  <a:srgbClr val="000000"/>
                </a:solidFill>
              </a:rPr>
              <a:t>之间距离的单调下降函数。</a:t>
            </a:r>
          </a:p>
        </p:txBody>
      </p:sp>
      <p:sp>
        <p:nvSpPr>
          <p:cNvPr id="195622" name="Rectangle 38">
            <a:extLst>
              <a:ext uri="{FF2B5EF4-FFF2-40B4-BE49-F238E27FC236}">
                <a16:creationId xmlns:a16="http://schemas.microsoft.com/office/drawing/2014/main" id="{B6A04381-BFA2-4E89-87DF-7048F49E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97" y="1524000"/>
            <a:ext cx="35509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）势函数应具备的条件</a:t>
            </a:r>
          </a:p>
        </p:txBody>
      </p:sp>
      <p:sp>
        <p:nvSpPr>
          <p:cNvPr id="195624" name="Rectangle 40">
            <a:extLst>
              <a:ext uri="{FF2B5EF4-FFF2-40B4-BE49-F238E27FC236}">
                <a16:creationId xmlns:a16="http://schemas.microsoft.com/office/drawing/2014/main" id="{7526386B-FE11-4436-B547-5865F485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817" y="3949185"/>
            <a:ext cx="28392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</a:rPr>
              <a:t>2</a:t>
            </a:r>
            <a:r>
              <a:rPr lang="zh-CN" altLang="en-US" sz="1800">
                <a:solidFill>
                  <a:srgbClr val="000000"/>
                </a:solidFill>
              </a:rPr>
              <a:t>）构成势函数的两种方法</a:t>
            </a:r>
          </a:p>
        </p:txBody>
      </p:sp>
      <p:grpSp>
        <p:nvGrpSpPr>
          <p:cNvPr id="195637" name="Group 53">
            <a:extLst>
              <a:ext uri="{FF2B5EF4-FFF2-40B4-BE49-F238E27FC236}">
                <a16:creationId xmlns:a16="http://schemas.microsoft.com/office/drawing/2014/main" id="{046DC713-5063-4820-B22E-CBADA83EBCC1}"/>
              </a:ext>
            </a:extLst>
          </p:cNvPr>
          <p:cNvGrpSpPr>
            <a:grpSpLocks/>
          </p:cNvGrpSpPr>
          <p:nvPr/>
        </p:nvGrpSpPr>
        <p:grpSpPr bwMode="auto">
          <a:xfrm>
            <a:off x="827485" y="5300655"/>
            <a:ext cx="7129463" cy="406003"/>
            <a:chOff x="-265" y="3732"/>
            <a:chExt cx="5988" cy="341"/>
          </a:xfrm>
        </p:grpSpPr>
        <p:sp>
          <p:nvSpPr>
            <p:cNvPr id="195628" name="Rectangle 44">
              <a:extLst>
                <a:ext uri="{FF2B5EF4-FFF2-40B4-BE49-F238E27FC236}">
                  <a16:creationId xmlns:a16="http://schemas.microsoft.com/office/drawing/2014/main" id="{F4DD3A5A-B4D7-4754-AFA8-ACBF0E215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5" y="3732"/>
              <a:ext cx="598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式中                                ，在模式定义域内应为</a:t>
              </a:r>
              <a:r>
                <a:rPr lang="zh-CN" altLang="en-US" sz="18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正交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函数集。</a:t>
              </a:r>
            </a:p>
          </p:txBody>
        </p:sp>
        <p:graphicFrame>
          <p:nvGraphicFramePr>
            <p:cNvPr id="195629" name="Object 45">
              <a:extLst>
                <a:ext uri="{FF2B5EF4-FFF2-40B4-BE49-F238E27FC236}">
                  <a16:creationId xmlns:a16="http://schemas.microsoft.com/office/drawing/2014/main" id="{AD1094C2-A615-4D4B-9E3F-5BCB954CA5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5" y="3785"/>
            <a:ext cx="15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796" name="公式" r:id="rId5" imgW="1130040" imgH="228600" progId="Equation.3">
                    <p:embed/>
                  </p:oleObj>
                </mc:Choice>
                <mc:Fallback>
                  <p:oleObj name="公式" r:id="rId5" imgW="1130040" imgH="228600" progId="Equation.3">
                    <p:embed/>
                    <p:pic>
                      <p:nvPicPr>
                        <p:cNvPr id="195629" name="Object 45">
                          <a:extLst>
                            <a:ext uri="{FF2B5EF4-FFF2-40B4-BE49-F238E27FC236}">
                              <a16:creationId xmlns:a16="http://schemas.microsoft.com/office/drawing/2014/main" id="{AD1094C2-A615-4D4B-9E3F-5BCB954CA5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3785"/>
                          <a:ext cx="152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630" name="Rectangle 46">
            <a:extLst>
              <a:ext uri="{FF2B5EF4-FFF2-40B4-BE49-F238E27FC236}">
                <a16:creationId xmlns:a16="http://schemas.microsoft.com/office/drawing/2014/main" id="{123CB6F1-B184-44EB-9A3D-557B15E2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4" y="4309944"/>
            <a:ext cx="66030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422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① Ⅰ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型势函数：用对称的有限项多项式展开，即：</a:t>
            </a:r>
          </a:p>
        </p:txBody>
      </p:sp>
      <p:graphicFrame>
        <p:nvGraphicFramePr>
          <p:cNvPr id="195626" name="Object 42">
            <a:extLst>
              <a:ext uri="{FF2B5EF4-FFF2-40B4-BE49-F238E27FC236}">
                <a16:creationId xmlns:a16="http://schemas.microsoft.com/office/drawing/2014/main" id="{73961E6A-029C-4F31-94E0-24A53222E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9198" y="4655344"/>
          <a:ext cx="2693194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97" name="公式" r:id="rId7" imgW="1803240" imgH="431640" progId="Equation.3">
                  <p:embed/>
                </p:oleObj>
              </mc:Choice>
              <mc:Fallback>
                <p:oleObj name="公式" r:id="rId7" imgW="1803240" imgH="431640" progId="Equation.3">
                  <p:embed/>
                  <p:pic>
                    <p:nvPicPr>
                      <p:cNvPr id="195626" name="Object 42">
                        <a:extLst>
                          <a:ext uri="{FF2B5EF4-FFF2-40B4-BE49-F238E27FC236}">
                            <a16:creationId xmlns:a16="http://schemas.microsoft.com/office/drawing/2014/main" id="{73961E6A-029C-4F31-94E0-24A53222EC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198" y="4655344"/>
                        <a:ext cx="2693194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6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24" grpId="0"/>
      <p:bldP spid="1956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41" name="AutoShape 33">
            <a:extLst>
              <a:ext uri="{FF2B5EF4-FFF2-40B4-BE49-F238E27FC236}">
                <a16:creationId xmlns:a16="http://schemas.microsoft.com/office/drawing/2014/main" id="{D97F11BE-B3A2-4486-9270-C3FE0543E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2858691"/>
            <a:ext cx="2847975" cy="352425"/>
          </a:xfrm>
          <a:prstGeom prst="wedgeRectCallout">
            <a:avLst>
              <a:gd name="adj1" fmla="val -79181"/>
              <a:gd name="adj2" fmla="val 150000"/>
            </a:avLst>
          </a:prstGeom>
          <a:noFill/>
          <a:ln w="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22" name="Rectangle 14">
            <a:extLst>
              <a:ext uri="{FF2B5EF4-FFF2-40B4-BE49-F238E27FC236}">
                <a16:creationId xmlns:a16="http://schemas.microsoft.com/office/drawing/2014/main" id="{97C1834B-AB40-4CF4-8139-3508748D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1834635"/>
            <a:ext cx="573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</a:rPr>
              <a:t>a) </a:t>
            </a:r>
            <a:r>
              <a:rPr lang="zh-CN" altLang="en-US" sz="1800">
                <a:solidFill>
                  <a:srgbClr val="000000"/>
                </a:solidFill>
              </a:rPr>
              <a:t>内积：定义为                                        ，是一个实数。</a:t>
            </a:r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5C00A6AD-4562-43FD-B21B-3CFABFD70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811" y="1381007"/>
            <a:ext cx="48363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</a:rPr>
              <a:t>“</a:t>
            </a:r>
            <a:r>
              <a:rPr lang="zh-CN" altLang="en-US" sz="1800">
                <a:solidFill>
                  <a:srgbClr val="000000"/>
                </a:solidFill>
              </a:rPr>
              <a:t>正交函数”概念：已知函数</a:t>
            </a:r>
            <a:r>
              <a:rPr lang="en-US" altLang="zh-CN" sz="1800" i="1">
                <a:solidFill>
                  <a:srgbClr val="000000"/>
                </a:solidFill>
              </a:rPr>
              <a:t>y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i="1">
                <a:solidFill>
                  <a:srgbClr val="000000"/>
                </a:solidFill>
              </a:rPr>
              <a:t>x</a:t>
            </a:r>
            <a:r>
              <a:rPr lang="en-US" altLang="zh-CN" sz="1800">
                <a:solidFill>
                  <a:srgbClr val="000000"/>
                </a:solidFill>
              </a:rPr>
              <a:t>)</a:t>
            </a:r>
            <a:r>
              <a:rPr lang="zh-CN" altLang="en-US" sz="1800">
                <a:solidFill>
                  <a:srgbClr val="000000"/>
                </a:solidFill>
              </a:rPr>
              <a:t>和</a:t>
            </a:r>
            <a:r>
              <a:rPr lang="en-US" altLang="zh-CN" sz="1800" i="1">
                <a:solidFill>
                  <a:srgbClr val="000000"/>
                </a:solidFill>
              </a:rPr>
              <a:t>z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i="1">
                <a:solidFill>
                  <a:srgbClr val="000000"/>
                </a:solidFill>
              </a:rPr>
              <a:t>x</a:t>
            </a:r>
            <a:r>
              <a:rPr lang="en-US" altLang="zh-CN" sz="1800">
                <a:solidFill>
                  <a:srgbClr val="000000"/>
                </a:solidFill>
              </a:rPr>
              <a:t>)</a:t>
            </a:r>
            <a:r>
              <a:rPr lang="zh-CN" altLang="en-US" sz="1800">
                <a:solidFill>
                  <a:srgbClr val="000000"/>
                </a:solidFill>
              </a:rPr>
              <a:t>，</a:t>
            </a:r>
          </a:p>
        </p:txBody>
      </p:sp>
      <p:graphicFrame>
        <p:nvGraphicFramePr>
          <p:cNvPr id="196621" name="Object 13">
            <a:extLst>
              <a:ext uri="{FF2B5EF4-FFF2-40B4-BE49-F238E27FC236}">
                <a16:creationId xmlns:a16="http://schemas.microsoft.com/office/drawing/2014/main" id="{29D64FCA-C11E-4962-9374-9AF80B541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9691" y="1779986"/>
          <a:ext cx="2275284" cy="49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28" name="公式" r:id="rId3" imgW="1447560" imgH="330120" progId="Equation.3">
                  <p:embed/>
                </p:oleObj>
              </mc:Choice>
              <mc:Fallback>
                <p:oleObj name="公式" r:id="rId3" imgW="1447560" imgH="330120" progId="Equation.3">
                  <p:embed/>
                  <p:pic>
                    <p:nvPicPr>
                      <p:cNvPr id="196621" name="Object 13">
                        <a:extLst>
                          <a:ext uri="{FF2B5EF4-FFF2-40B4-BE49-F238E27FC236}">
                            <a16:creationId xmlns:a16="http://schemas.microsoft.com/office/drawing/2014/main" id="{29D64FCA-C11E-4962-9374-9AF80B541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691" y="1779986"/>
                        <a:ext cx="2275284" cy="496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3" name="Rectangle 15">
            <a:extLst>
              <a:ext uri="{FF2B5EF4-FFF2-40B4-BE49-F238E27FC236}">
                <a16:creationId xmlns:a16="http://schemas.microsoft.com/office/drawing/2014/main" id="{E00FD184-59F4-4236-9A6D-643244C9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106" y="2332316"/>
            <a:ext cx="2526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</a:rPr>
              <a:t>b) </a:t>
            </a:r>
            <a:r>
              <a:rPr lang="zh-CN" altLang="en-US" sz="1800">
                <a:solidFill>
                  <a:srgbClr val="000000"/>
                </a:solidFill>
              </a:rPr>
              <a:t>正交：满足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i="1">
                <a:solidFill>
                  <a:srgbClr val="000000"/>
                </a:solidFill>
              </a:rPr>
              <a:t>y</a:t>
            </a:r>
            <a:r>
              <a:rPr lang="en-US" altLang="zh-CN" sz="1800">
                <a:solidFill>
                  <a:srgbClr val="000000"/>
                </a:solidFill>
              </a:rPr>
              <a:t>, </a:t>
            </a:r>
            <a:r>
              <a:rPr lang="en-US" altLang="zh-CN" sz="1800" i="1">
                <a:solidFill>
                  <a:srgbClr val="000000"/>
                </a:solidFill>
              </a:rPr>
              <a:t>z</a:t>
            </a:r>
            <a:r>
              <a:rPr lang="en-US" altLang="zh-CN" sz="1800">
                <a:solidFill>
                  <a:srgbClr val="000000"/>
                </a:solidFill>
              </a:rPr>
              <a:t>)=0</a:t>
            </a:r>
            <a:r>
              <a:rPr lang="zh-CN" altLang="en-US" sz="1800">
                <a:solidFill>
                  <a:srgbClr val="000000"/>
                </a:solidFill>
              </a:rPr>
              <a:t>。</a:t>
            </a:r>
          </a:p>
        </p:txBody>
      </p:sp>
      <p:grpSp>
        <p:nvGrpSpPr>
          <p:cNvPr id="196648" name="Group 40">
            <a:extLst>
              <a:ext uri="{FF2B5EF4-FFF2-40B4-BE49-F238E27FC236}">
                <a16:creationId xmlns:a16="http://schemas.microsoft.com/office/drawing/2014/main" id="{0D7E1735-7A87-4861-9968-DFA937C1B903}"/>
              </a:ext>
            </a:extLst>
          </p:cNvPr>
          <p:cNvGrpSpPr>
            <a:grpSpLocks/>
          </p:cNvGrpSpPr>
          <p:nvPr/>
        </p:nvGrpSpPr>
        <p:grpSpPr bwMode="auto">
          <a:xfrm>
            <a:off x="899690" y="2776539"/>
            <a:ext cx="3168254" cy="497681"/>
            <a:chOff x="-375" y="1612"/>
            <a:chExt cx="2661" cy="418"/>
          </a:xfrm>
        </p:grpSpPr>
        <p:graphicFrame>
          <p:nvGraphicFramePr>
            <p:cNvPr id="196620" name="Object 12">
              <a:extLst>
                <a:ext uri="{FF2B5EF4-FFF2-40B4-BE49-F238E27FC236}">
                  <a16:creationId xmlns:a16="http://schemas.microsoft.com/office/drawing/2014/main" id="{87F6F3CF-2037-4E8E-8EF7-DC4221645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" y="1612"/>
            <a:ext cx="1519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29" name="公式" r:id="rId5" imgW="1168400" imgH="330200" progId="Equation.3">
                    <p:embed/>
                  </p:oleObj>
                </mc:Choice>
                <mc:Fallback>
                  <p:oleObj name="公式" r:id="rId5" imgW="1168400" imgH="330200" progId="Equation.3">
                    <p:embed/>
                    <p:pic>
                      <p:nvPicPr>
                        <p:cNvPr id="196620" name="Object 12">
                          <a:extLst>
                            <a:ext uri="{FF2B5EF4-FFF2-40B4-BE49-F238E27FC236}">
                              <a16:creationId xmlns:a16="http://schemas.microsoft.com/office/drawing/2014/main" id="{87F6F3CF-2037-4E8E-8EF7-DC42216452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1612"/>
                          <a:ext cx="1519" cy="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25" name="Rectangle 17">
              <a:extLst>
                <a:ext uri="{FF2B5EF4-FFF2-40B4-BE49-F238E27FC236}">
                  <a16:creationId xmlns:a16="http://schemas.microsoft.com/office/drawing/2014/main" id="{DEC5D964-3E90-4DF2-B109-FFBF048B7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5" y="1667"/>
              <a:ext cx="133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例：</a:t>
              </a:r>
            </a:p>
          </p:txBody>
        </p:sp>
      </p:grpSp>
      <p:graphicFrame>
        <p:nvGraphicFramePr>
          <p:cNvPr id="196627" name="Object 19">
            <a:extLst>
              <a:ext uri="{FF2B5EF4-FFF2-40B4-BE49-F238E27FC236}">
                <a16:creationId xmlns:a16="http://schemas.microsoft.com/office/drawing/2014/main" id="{0689CB3E-3249-4601-89D1-C4BA0C3AA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1220" y="3831431"/>
          <a:ext cx="369451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30" name="公式" r:id="rId7" imgW="2463480" imgH="431640" progId="Equation.3">
                  <p:embed/>
                </p:oleObj>
              </mc:Choice>
              <mc:Fallback>
                <p:oleObj name="公式" r:id="rId7" imgW="2463480" imgH="431640" progId="Equation.3">
                  <p:embed/>
                  <p:pic>
                    <p:nvPicPr>
                      <p:cNvPr id="196627" name="Object 19">
                        <a:extLst>
                          <a:ext uri="{FF2B5EF4-FFF2-40B4-BE49-F238E27FC236}">
                            <a16:creationId xmlns:a16="http://schemas.microsoft.com/office/drawing/2014/main" id="{0689CB3E-3249-4601-89D1-C4BA0C3AA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220" y="3831431"/>
                        <a:ext cx="369451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6" name="Object 18">
            <a:extLst>
              <a:ext uri="{FF2B5EF4-FFF2-40B4-BE49-F238E27FC236}">
                <a16:creationId xmlns:a16="http://schemas.microsoft.com/office/drawing/2014/main" id="{B6B2DEC7-564B-4AD4-BDC5-C887698A1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2985" y="4371975"/>
          <a:ext cx="2913459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31" name="公式" r:id="rId9" imgW="1942920" imgH="431640" progId="Equation.3">
                  <p:embed/>
                </p:oleObj>
              </mc:Choice>
              <mc:Fallback>
                <p:oleObj name="公式" r:id="rId9" imgW="1942920" imgH="431640" progId="Equation.3">
                  <p:embed/>
                  <p:pic>
                    <p:nvPicPr>
                      <p:cNvPr id="196626" name="Object 18">
                        <a:extLst>
                          <a:ext uri="{FF2B5EF4-FFF2-40B4-BE49-F238E27FC236}">
                            <a16:creationId xmlns:a16="http://schemas.microsoft.com/office/drawing/2014/main" id="{B6B2DEC7-564B-4AD4-BDC5-C887698A1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985" y="4371975"/>
                        <a:ext cx="2913459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8" name="Rectangle 20">
            <a:extLst>
              <a:ext uri="{FF2B5EF4-FFF2-40B4-BE49-F238E27FC236}">
                <a16:creationId xmlns:a16="http://schemas.microsoft.com/office/drawing/2014/main" id="{B6DF6BD2-1232-4E99-9E39-8FA63AFF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2" y="3503891"/>
            <a:ext cx="4455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将这类势函数代入</a:t>
            </a:r>
            <a:r>
              <a:rPr lang="en-US" altLang="zh-CN" sz="1800">
                <a:solidFill>
                  <a:srgbClr val="000000"/>
                </a:solidFill>
              </a:rPr>
              <a:t>(3-61)</a:t>
            </a:r>
            <a:r>
              <a:rPr lang="zh-CN" altLang="en-US" sz="1800">
                <a:solidFill>
                  <a:srgbClr val="000000"/>
                </a:solidFill>
              </a:rPr>
              <a:t>式，有判别函数：</a:t>
            </a:r>
          </a:p>
        </p:txBody>
      </p:sp>
      <p:grpSp>
        <p:nvGrpSpPr>
          <p:cNvPr id="196649" name="Group 41">
            <a:extLst>
              <a:ext uri="{FF2B5EF4-FFF2-40B4-BE49-F238E27FC236}">
                <a16:creationId xmlns:a16="http://schemas.microsoft.com/office/drawing/2014/main" id="{AEAD2962-402B-47DC-9BC9-FB5B6259767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858941"/>
            <a:ext cx="5887641" cy="769144"/>
            <a:chOff x="448" y="3361"/>
            <a:chExt cx="4945" cy="646"/>
          </a:xfrm>
        </p:grpSpPr>
        <p:sp>
          <p:nvSpPr>
            <p:cNvPr id="196632" name="Rectangle 24">
              <a:extLst>
                <a:ext uri="{FF2B5EF4-FFF2-40B4-BE49-F238E27FC236}">
                  <a16:creationId xmlns:a16="http://schemas.microsoft.com/office/drawing/2014/main" id="{B28E5D5E-1308-4096-93A2-F02F80D24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3361"/>
              <a:ext cx="4945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>
                  <a:solidFill>
                    <a:srgbClr val="000000"/>
                  </a:solidFill>
                </a:rPr>
                <a:t>② Ⅱ</a:t>
              </a:r>
              <a:r>
                <a:rPr lang="zh-CN" altLang="en-US" sz="1800">
                  <a:solidFill>
                    <a:srgbClr val="000000"/>
                  </a:solidFill>
                </a:rPr>
                <a:t>型势函数：直接选择双变量 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X</a:t>
              </a:r>
              <a:r>
                <a:rPr lang="en-US" altLang="zh-CN" sz="1800" i="1">
                  <a:solidFill>
                    <a:srgbClr val="000000"/>
                  </a:solidFill>
                </a:rPr>
                <a:t> </a:t>
              </a:r>
              <a:r>
                <a:rPr lang="zh-CN" altLang="en-US" sz="1800">
                  <a:solidFill>
                    <a:srgbClr val="000000"/>
                  </a:solidFill>
                </a:rPr>
                <a:t>和 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X</a:t>
              </a:r>
              <a:r>
                <a:rPr lang="en-US" altLang="zh-CN" sz="1800" i="1" baseline="-25000">
                  <a:solidFill>
                    <a:srgbClr val="000000"/>
                  </a:solidFill>
                </a:rPr>
                <a:t>k </a:t>
              </a:r>
              <a:r>
                <a:rPr lang="zh-CN" altLang="en-US" sz="1800">
                  <a:solidFill>
                    <a:srgbClr val="000000"/>
                  </a:solidFill>
                </a:rPr>
                <a:t>的对称函数作为势函数，即                                  ，如：</a:t>
              </a:r>
            </a:p>
          </p:txBody>
        </p:sp>
        <p:graphicFrame>
          <p:nvGraphicFramePr>
            <p:cNvPr id="196633" name="Object 25">
              <a:extLst>
                <a:ext uri="{FF2B5EF4-FFF2-40B4-BE49-F238E27FC236}">
                  <a16:creationId xmlns:a16="http://schemas.microsoft.com/office/drawing/2014/main" id="{D0CEFF70-ECF5-45BA-A5CC-86D540F357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1" y="3719"/>
            <a:ext cx="163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32" name="公式" r:id="rId11" imgW="1396800" imgH="228600" progId="Equation.3">
                    <p:embed/>
                  </p:oleObj>
                </mc:Choice>
                <mc:Fallback>
                  <p:oleObj name="公式" r:id="rId11" imgW="1396800" imgH="228600" progId="Equation.3">
                    <p:embed/>
                    <p:pic>
                      <p:nvPicPr>
                        <p:cNvPr id="196633" name="Object 25">
                          <a:extLst>
                            <a:ext uri="{FF2B5EF4-FFF2-40B4-BE49-F238E27FC236}">
                              <a16:creationId xmlns:a16="http://schemas.microsoft.com/office/drawing/2014/main" id="{D0CEFF70-ECF5-45BA-A5CC-86D540F357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" y="3719"/>
                          <a:ext cx="163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6638" name="Object 30">
            <a:extLst>
              <a:ext uri="{FF2B5EF4-FFF2-40B4-BE49-F238E27FC236}">
                <a16:creationId xmlns:a16="http://schemas.microsoft.com/office/drawing/2014/main" id="{20F6BFE1-E9D2-4C48-8199-69907A7FB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0619" y="2875360"/>
          <a:ext cx="2620566" cy="30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33" name="公式" r:id="rId13" imgW="2095200" imgH="228600" progId="Equation.3">
                  <p:embed/>
                </p:oleObj>
              </mc:Choice>
              <mc:Fallback>
                <p:oleObj name="公式" r:id="rId13" imgW="2095200" imgH="228600" progId="Equation.3">
                  <p:embed/>
                  <p:pic>
                    <p:nvPicPr>
                      <p:cNvPr id="196638" name="Object 30">
                        <a:extLst>
                          <a:ext uri="{FF2B5EF4-FFF2-40B4-BE49-F238E27FC236}">
                            <a16:creationId xmlns:a16="http://schemas.microsoft.com/office/drawing/2014/main" id="{20F6BFE1-E9D2-4C48-8199-69907A7FB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619" y="2875360"/>
                        <a:ext cx="2620566" cy="3083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1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1" grpId="0" animBg="1"/>
      <p:bldP spid="1966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714" name="Picture 58">
            <a:extLst>
              <a:ext uri="{FF2B5EF4-FFF2-40B4-BE49-F238E27FC236}">
                <a16:creationId xmlns:a16="http://schemas.microsoft.com/office/drawing/2014/main" id="{DC5FCA5C-8239-4C5B-99F3-7293E907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4268391" cy="28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98667" name="Object 11">
            <a:extLst>
              <a:ext uri="{FF2B5EF4-FFF2-40B4-BE49-F238E27FC236}">
                <a16:creationId xmlns:a16="http://schemas.microsoft.com/office/drawing/2014/main" id="{069ED5F3-A67D-41B8-8D5D-8E9207778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5182" y="1625204"/>
          <a:ext cx="260866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46" name="公式" r:id="rId4" imgW="1739880" imgH="469800" progId="Equation.3">
                  <p:embed/>
                </p:oleObj>
              </mc:Choice>
              <mc:Fallback>
                <p:oleObj name="公式" r:id="rId4" imgW="1739880" imgH="469800" progId="Equation.3">
                  <p:embed/>
                  <p:pic>
                    <p:nvPicPr>
                      <p:cNvPr id="198667" name="Object 11">
                        <a:extLst>
                          <a:ext uri="{FF2B5EF4-FFF2-40B4-BE49-F238E27FC236}">
                            <a16:creationId xmlns:a16="http://schemas.microsoft.com/office/drawing/2014/main" id="{069ED5F3-A67D-41B8-8D5D-8E9207778A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182" y="1625204"/>
                        <a:ext cx="260866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71" name="Rectangle 15">
            <a:extLst>
              <a:ext uri="{FF2B5EF4-FFF2-40B4-BE49-F238E27FC236}">
                <a16:creationId xmlns:a16="http://schemas.microsoft.com/office/drawing/2014/main" id="{FD9F349F-10FF-41A9-800B-15BD4D061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1778676"/>
            <a:ext cx="1069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(3-67)</a:t>
            </a:r>
          </a:p>
        </p:txBody>
      </p:sp>
      <p:graphicFrame>
        <p:nvGraphicFramePr>
          <p:cNvPr id="198666" name="Object 10">
            <a:extLst>
              <a:ext uri="{FF2B5EF4-FFF2-40B4-BE49-F238E27FC236}">
                <a16:creationId xmlns:a16="http://schemas.microsoft.com/office/drawing/2014/main" id="{E9D826A7-1B30-49B5-AC6C-13C33B07A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416" y="2364581"/>
          <a:ext cx="270390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47" name="公式" r:id="rId6" imgW="1803240" imgH="558720" progId="Equation.3">
                  <p:embed/>
                </p:oleObj>
              </mc:Choice>
              <mc:Fallback>
                <p:oleObj name="公式" r:id="rId6" imgW="1803240" imgH="558720" progId="Equation.3">
                  <p:embed/>
                  <p:pic>
                    <p:nvPicPr>
                      <p:cNvPr id="198666" name="Object 10">
                        <a:extLst>
                          <a:ext uri="{FF2B5EF4-FFF2-40B4-BE49-F238E27FC236}">
                            <a16:creationId xmlns:a16="http://schemas.microsoft.com/office/drawing/2014/main" id="{E9D826A7-1B30-49B5-AC6C-13C33B07AF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416" y="2364581"/>
                        <a:ext cx="270390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72" name="Rectangle 16">
            <a:extLst>
              <a:ext uri="{FF2B5EF4-FFF2-40B4-BE49-F238E27FC236}">
                <a16:creationId xmlns:a16="http://schemas.microsoft.com/office/drawing/2014/main" id="{170B9677-57C0-48CC-811E-A8DA1ED56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798" y="2585919"/>
            <a:ext cx="761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</a:rPr>
              <a:t>(3-68)</a:t>
            </a:r>
          </a:p>
        </p:txBody>
      </p:sp>
      <p:sp>
        <p:nvSpPr>
          <p:cNvPr id="198678" name="Rectangle 22">
            <a:extLst>
              <a:ext uri="{FF2B5EF4-FFF2-40B4-BE49-F238E27FC236}">
                <a16:creationId xmlns:a16="http://schemas.microsoft.com/office/drawing/2014/main" id="{F01A131E-4B49-4DD4-A3BC-FB7B79F9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186" y="4686083"/>
            <a:ext cx="2715815" cy="10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曲线 </a:t>
            </a:r>
            <a:r>
              <a:rPr lang="en-US" altLang="zh-CN" sz="1800">
                <a:solidFill>
                  <a:srgbClr val="000000"/>
                </a:solidFill>
              </a:rPr>
              <a:t>c </a:t>
            </a:r>
            <a:r>
              <a:rPr lang="zh-CN" altLang="en-US" sz="1800">
                <a:solidFill>
                  <a:srgbClr val="000000"/>
                </a:solidFill>
              </a:rPr>
              <a:t>含有正弦函数，具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有振荡特点，只有第一个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振荡周期可用。</a:t>
            </a:r>
          </a:p>
        </p:txBody>
      </p:sp>
      <p:grpSp>
        <p:nvGrpSpPr>
          <p:cNvPr id="198717" name="Group 61">
            <a:extLst>
              <a:ext uri="{FF2B5EF4-FFF2-40B4-BE49-F238E27FC236}">
                <a16:creationId xmlns:a16="http://schemas.microsoft.com/office/drawing/2014/main" id="{30D524C6-C974-4CFB-8C3B-94A914C9C8C5}"/>
              </a:ext>
            </a:extLst>
          </p:cNvPr>
          <p:cNvGrpSpPr>
            <a:grpSpLocks/>
          </p:cNvGrpSpPr>
          <p:nvPr/>
        </p:nvGrpSpPr>
        <p:grpSpPr bwMode="auto">
          <a:xfrm>
            <a:off x="2614613" y="3224218"/>
            <a:ext cx="2974182" cy="403623"/>
            <a:chOff x="3056" y="1914"/>
            <a:chExt cx="2498" cy="339"/>
          </a:xfrm>
        </p:grpSpPr>
        <p:sp>
          <p:nvSpPr>
            <p:cNvPr id="198716" name="Rectangle 60">
              <a:extLst>
                <a:ext uri="{FF2B5EF4-FFF2-40B4-BE49-F238E27FC236}">
                  <a16:creationId xmlns:a16="http://schemas.microsoft.com/office/drawing/2014/main" id="{2A6746B0-9724-48F2-9C0F-0C3AE651C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1914"/>
              <a:ext cx="249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33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式中    为正常数。</a:t>
              </a:r>
            </a:p>
          </p:txBody>
        </p:sp>
        <p:graphicFrame>
          <p:nvGraphicFramePr>
            <p:cNvPr id="198674" name="Object 18">
              <a:extLst>
                <a:ext uri="{FF2B5EF4-FFF2-40B4-BE49-F238E27FC236}">
                  <a16:creationId xmlns:a16="http://schemas.microsoft.com/office/drawing/2014/main" id="{BBA80825-8458-4A15-9D7A-55E4AB48AE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4" y="2019"/>
            <a:ext cx="20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48" name="公式" r:id="rId8" imgW="152334" imgH="139639" progId="Equation.3">
                    <p:embed/>
                  </p:oleObj>
                </mc:Choice>
                <mc:Fallback>
                  <p:oleObj name="公式" r:id="rId8" imgW="152334" imgH="139639" progId="Equation.3">
                    <p:embed/>
                    <p:pic>
                      <p:nvPicPr>
                        <p:cNvPr id="198674" name="Object 18">
                          <a:extLst>
                            <a:ext uri="{FF2B5EF4-FFF2-40B4-BE49-F238E27FC236}">
                              <a16:creationId xmlns:a16="http://schemas.microsoft.com/office/drawing/2014/main" id="{BBA80825-8458-4A15-9D7A-55E4AB48AE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" y="2019"/>
                          <a:ext cx="200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8680" name="Object 24">
            <a:extLst>
              <a:ext uri="{FF2B5EF4-FFF2-40B4-BE49-F238E27FC236}">
                <a16:creationId xmlns:a16="http://schemas.microsoft.com/office/drawing/2014/main" id="{FC402680-9B93-4C72-9F39-3CABCE348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4707" y="1182291"/>
          <a:ext cx="289441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49" name="公式" r:id="rId10" imgW="1930320" imgH="279360" progId="Equation.3">
                  <p:embed/>
                </p:oleObj>
              </mc:Choice>
              <mc:Fallback>
                <p:oleObj name="公式" r:id="rId10" imgW="1930320" imgH="279360" progId="Equation.3">
                  <p:embed/>
                  <p:pic>
                    <p:nvPicPr>
                      <p:cNvPr id="198680" name="Object 24">
                        <a:extLst>
                          <a:ext uri="{FF2B5EF4-FFF2-40B4-BE49-F238E27FC236}">
                            <a16:creationId xmlns:a16="http://schemas.microsoft.com/office/drawing/2014/main" id="{FC402680-9B93-4C72-9F39-3CABCE348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707" y="1182291"/>
                        <a:ext cx="289441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81" name="Rectangle 25">
            <a:extLst>
              <a:ext uri="{FF2B5EF4-FFF2-40B4-BE49-F238E27FC236}">
                <a16:creationId xmlns:a16="http://schemas.microsoft.com/office/drawing/2014/main" id="{3164796F-DD17-495F-AFFC-73587F248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1261944"/>
            <a:ext cx="1069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(3-66)</a:t>
            </a:r>
          </a:p>
        </p:txBody>
      </p:sp>
      <p:sp>
        <p:nvSpPr>
          <p:cNvPr id="198715" name="Rectangle 59">
            <a:extLst>
              <a:ext uri="{FF2B5EF4-FFF2-40B4-BE49-F238E27FC236}">
                <a16:creationId xmlns:a16="http://schemas.microsoft.com/office/drawing/2014/main" id="{CD2BDCBD-BFBA-4D5E-916C-DE7008403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485" y="5389113"/>
            <a:ext cx="247375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>
                <a:solidFill>
                  <a:srgbClr val="000000"/>
                </a:solidFill>
              </a:rPr>
              <a:t>图</a:t>
            </a:r>
            <a:r>
              <a:rPr lang="en-US" altLang="zh-CN" sz="1500">
                <a:solidFill>
                  <a:srgbClr val="000000"/>
                </a:solidFill>
              </a:rPr>
              <a:t>3.25  </a:t>
            </a:r>
            <a:r>
              <a:rPr lang="zh-CN" altLang="en-US" sz="1500">
                <a:solidFill>
                  <a:srgbClr val="000000"/>
                </a:solidFill>
              </a:rPr>
              <a:t>一维</a:t>
            </a:r>
            <a:r>
              <a:rPr lang="en-US" altLang="zh-CN" sz="1500">
                <a:solidFill>
                  <a:srgbClr val="000000"/>
                </a:solidFill>
              </a:rPr>
              <a:t>Ⅱ</a:t>
            </a:r>
            <a:r>
              <a:rPr lang="zh-CN" altLang="en-US" sz="1500">
                <a:solidFill>
                  <a:srgbClr val="000000"/>
                </a:solidFill>
              </a:rPr>
              <a:t>型势函数举例</a:t>
            </a:r>
          </a:p>
        </p:txBody>
      </p:sp>
      <p:grpSp>
        <p:nvGrpSpPr>
          <p:cNvPr id="198721" name="Group 65">
            <a:extLst>
              <a:ext uri="{FF2B5EF4-FFF2-40B4-BE49-F238E27FC236}">
                <a16:creationId xmlns:a16="http://schemas.microsoft.com/office/drawing/2014/main" id="{E62C3A41-577C-4C7A-89FB-5661F1F0C8F1}"/>
              </a:ext>
            </a:extLst>
          </p:cNvPr>
          <p:cNvGrpSpPr>
            <a:grpSpLocks/>
          </p:cNvGrpSpPr>
          <p:nvPr/>
        </p:nvGrpSpPr>
        <p:grpSpPr bwMode="auto">
          <a:xfrm>
            <a:off x="5343524" y="3564733"/>
            <a:ext cx="2227660" cy="1058466"/>
            <a:chOff x="3528" y="2346"/>
            <a:chExt cx="1871" cy="889"/>
          </a:xfrm>
        </p:grpSpPr>
        <p:sp>
          <p:nvSpPr>
            <p:cNvPr id="198718" name="Rectangle 62">
              <a:extLst>
                <a:ext uri="{FF2B5EF4-FFF2-40B4-BE49-F238E27FC236}">
                  <a16:creationId xmlns:a16="http://schemas.microsoft.com/office/drawing/2014/main" id="{4BB31541-81C3-4FD3-95C2-C62EEFC8B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2346"/>
              <a:ext cx="185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304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曲线</a:t>
              </a: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a —— (3-66)</a:t>
              </a:r>
            </a:p>
          </p:txBody>
        </p:sp>
        <p:sp>
          <p:nvSpPr>
            <p:cNvPr id="198719" name="Rectangle 63">
              <a:extLst>
                <a:ext uri="{FF2B5EF4-FFF2-40B4-BE49-F238E27FC236}">
                  <a16:creationId xmlns:a16="http://schemas.microsoft.com/office/drawing/2014/main" id="{30AC6FB3-18F2-4737-9C2F-A37720C70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2624"/>
              <a:ext cx="186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304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曲线</a:t>
              </a: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b —— (3-67)</a:t>
              </a:r>
            </a:p>
          </p:txBody>
        </p:sp>
        <p:sp>
          <p:nvSpPr>
            <p:cNvPr id="198720" name="Rectangle 64">
              <a:extLst>
                <a:ext uri="{FF2B5EF4-FFF2-40B4-BE49-F238E27FC236}">
                  <a16:creationId xmlns:a16="http://schemas.microsoft.com/office/drawing/2014/main" id="{E6482786-A37A-4EF3-BC2C-5C9BABB3B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2925"/>
              <a:ext cx="185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304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曲线</a:t>
              </a: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c —— (3-68)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75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8" grpId="0"/>
      <p:bldP spid="1987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25" name="Rectangle 45"/>
          <p:cNvSpPr>
            <a:spLocks noChangeArrowheads="1"/>
          </p:cNvSpPr>
          <p:nvPr/>
        </p:nvSpPr>
        <p:spPr bwMode="auto">
          <a:xfrm>
            <a:off x="395536" y="1873369"/>
            <a:ext cx="3775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aseline="0" dirty="0">
                <a:solidFill>
                  <a:srgbClr val="000000"/>
                </a:solidFill>
              </a:rPr>
              <a:t>权向量</a:t>
            </a:r>
            <a:r>
              <a:rPr lang="zh-CN" altLang="en-US" sz="2000" dirty="0">
                <a:solidFill>
                  <a:srgbClr val="000000"/>
                </a:solidFill>
              </a:rPr>
              <a:t>修正</a:t>
            </a:r>
            <a:r>
              <a:rPr lang="zh-CN" altLang="en-US" sz="2000" baseline="0" dirty="0">
                <a:solidFill>
                  <a:srgbClr val="000000"/>
                </a:solidFill>
              </a:rPr>
              <a:t>算法可以统一写为：</a:t>
            </a:r>
          </a:p>
        </p:txBody>
      </p:sp>
      <p:grpSp>
        <p:nvGrpSpPr>
          <p:cNvPr id="148540" name="Group 60"/>
          <p:cNvGrpSpPr>
            <a:grpSpLocks/>
          </p:cNvGrpSpPr>
          <p:nvPr/>
        </p:nvGrpSpPr>
        <p:grpSpPr bwMode="auto">
          <a:xfrm>
            <a:off x="1259632" y="2321791"/>
            <a:ext cx="5040560" cy="709613"/>
            <a:chOff x="1378" y="2460"/>
            <a:chExt cx="3556" cy="604"/>
          </a:xfrm>
        </p:grpSpPr>
        <p:graphicFrame>
          <p:nvGraphicFramePr>
            <p:cNvPr id="113679" name="Object 52"/>
            <p:cNvGraphicFramePr>
              <a:graphicFrameLocks noChangeAspect="1"/>
            </p:cNvGraphicFramePr>
            <p:nvPr/>
          </p:nvGraphicFramePr>
          <p:xfrm>
            <a:off x="1378" y="2602"/>
            <a:ext cx="93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26" name="公式" r:id="rId4" imgW="685800" imgH="203200" progId="Equation.3">
                    <p:embed/>
                  </p:oleObj>
                </mc:Choice>
                <mc:Fallback>
                  <p:oleObj name="公式" r:id="rId4" imgW="6858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2602"/>
                          <a:ext cx="93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0" name="Object 53"/>
            <p:cNvGraphicFramePr>
              <a:graphicFrameLocks noChangeAspect="1"/>
            </p:cNvGraphicFramePr>
            <p:nvPr/>
          </p:nvGraphicFramePr>
          <p:xfrm>
            <a:off x="2449" y="2758"/>
            <a:ext cx="96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27" name="公式" r:id="rId6" imgW="723586" imgH="228501" progId="Equation.3">
                    <p:embed/>
                  </p:oleObj>
                </mc:Choice>
                <mc:Fallback>
                  <p:oleObj name="公式" r:id="rId6" imgW="72358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2758"/>
                          <a:ext cx="96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1" name="Object 54"/>
            <p:cNvGraphicFramePr>
              <a:graphicFrameLocks noChangeAspect="1"/>
            </p:cNvGraphicFramePr>
            <p:nvPr/>
          </p:nvGraphicFramePr>
          <p:xfrm>
            <a:off x="2454" y="2485"/>
            <a:ext cx="50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28" name="公式" r:id="rId8" imgW="380835" imgH="203112" progId="Equation.3">
                    <p:embed/>
                  </p:oleObj>
                </mc:Choice>
                <mc:Fallback>
                  <p:oleObj name="公式" r:id="rId8" imgW="380835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2485"/>
                          <a:ext cx="50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2" name="Object 56"/>
            <p:cNvGraphicFramePr>
              <a:graphicFrameLocks noChangeAspect="1"/>
            </p:cNvGraphicFramePr>
            <p:nvPr/>
          </p:nvGraphicFramePr>
          <p:xfrm>
            <a:off x="3543" y="2460"/>
            <a:ext cx="133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29" name="公式" r:id="rId10" imgW="1028254" imgH="241195" progId="Equation.3">
                    <p:embed/>
                  </p:oleObj>
                </mc:Choice>
                <mc:Fallback>
                  <p:oleObj name="公式" r:id="rId10" imgW="1028254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" y="2460"/>
                          <a:ext cx="133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3" name="Object 58"/>
            <p:cNvGraphicFramePr>
              <a:graphicFrameLocks noChangeAspect="1"/>
            </p:cNvGraphicFramePr>
            <p:nvPr/>
          </p:nvGraphicFramePr>
          <p:xfrm>
            <a:off x="3548" y="2756"/>
            <a:ext cx="138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30" name="公式" r:id="rId12" imgW="1066800" imgH="241300" progId="Equation.3">
                    <p:embed/>
                  </p:oleObj>
                </mc:Choice>
                <mc:Fallback>
                  <p:oleObj name="公式" r:id="rId12" imgW="10668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2756"/>
                          <a:ext cx="138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4" name="AutoShape 59"/>
            <p:cNvSpPr>
              <a:spLocks/>
            </p:cNvSpPr>
            <p:nvPr/>
          </p:nvSpPr>
          <p:spPr bwMode="auto">
            <a:xfrm>
              <a:off x="2305" y="2550"/>
              <a:ext cx="118" cy="357"/>
            </a:xfrm>
            <a:prstGeom prst="leftBrace">
              <a:avLst>
                <a:gd name="adj1" fmla="val 25212"/>
                <a:gd name="adj2" fmla="val 50000"/>
              </a:avLst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48541" name="Rectangle 61"/>
          <p:cNvSpPr>
            <a:spLocks noChangeArrowheads="1"/>
          </p:cNvSpPr>
          <p:nvPr/>
        </p:nvSpPr>
        <p:spPr bwMode="auto">
          <a:xfrm>
            <a:off x="172041" y="3141310"/>
            <a:ext cx="869315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</a:rPr>
              <a:t>分析分类结果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：只要有一个错误分类，回到（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），直至</a:t>
            </a:r>
          </a:p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          对所有样本正确分类。 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9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3.5 </a:t>
            </a:r>
            <a:r>
              <a:rPr lang="zh-CN" altLang="en-US" kern="0" dirty="0"/>
              <a:t>感知器算法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5713" y="131980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感知器算法描述（续）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72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25" grpId="0"/>
      <p:bldP spid="1485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740" name="Object 60">
            <a:extLst>
              <a:ext uri="{FF2B5EF4-FFF2-40B4-BE49-F238E27FC236}">
                <a16:creationId xmlns:a16="http://schemas.microsoft.com/office/drawing/2014/main" id="{BF978CF4-60CA-447A-9F0E-0839DCE1D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5560" y="4556522"/>
          <a:ext cx="308490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88" name="公式" r:id="rId3" imgW="2057400" imgH="203040" progId="Equation.3">
                  <p:embed/>
                </p:oleObj>
              </mc:Choice>
              <mc:Fallback>
                <p:oleObj name="公式" r:id="rId3" imgW="2057400" imgH="203040" progId="Equation.3">
                  <p:embed/>
                  <p:pic>
                    <p:nvPicPr>
                      <p:cNvPr id="199740" name="Object 60">
                        <a:extLst>
                          <a:ext uri="{FF2B5EF4-FFF2-40B4-BE49-F238E27FC236}">
                            <a16:creationId xmlns:a16="http://schemas.microsoft.com/office/drawing/2014/main" id="{BF978CF4-60CA-447A-9F0E-0839DCE1D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560" y="4556522"/>
                        <a:ext cx="3084909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>
            <a:extLst>
              <a:ext uri="{FF2B5EF4-FFF2-40B4-BE49-F238E27FC236}">
                <a16:creationId xmlns:a16="http://schemas.microsoft.com/office/drawing/2014/main" id="{D4EF0B62-B818-4801-A077-510F5978D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5047" y="1189435"/>
          <a:ext cx="2722959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89" name="公式" r:id="rId5" imgW="1815840" imgH="241200" progId="Equation.3">
                  <p:embed/>
                </p:oleObj>
              </mc:Choice>
              <mc:Fallback>
                <p:oleObj name="公式" r:id="rId5" imgW="1815840" imgH="241200" progId="Equation.3">
                  <p:embed/>
                  <p:pic>
                    <p:nvPicPr>
                      <p:cNvPr id="199685" name="Object 5">
                        <a:extLst>
                          <a:ext uri="{FF2B5EF4-FFF2-40B4-BE49-F238E27FC236}">
                            <a16:creationId xmlns:a16="http://schemas.microsoft.com/office/drawing/2014/main" id="{D4EF0B62-B818-4801-A077-510F5978D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047" y="1189435"/>
                        <a:ext cx="2722959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>
            <a:extLst>
              <a:ext uri="{FF2B5EF4-FFF2-40B4-BE49-F238E27FC236}">
                <a16:creationId xmlns:a16="http://schemas.microsoft.com/office/drawing/2014/main" id="{3809B994-05D2-4259-9D22-6B425BE20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0285" y="1668066"/>
          <a:ext cx="276105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90" name="公式" r:id="rId7" imgW="1841400" imgH="253800" progId="Equation.3">
                  <p:embed/>
                </p:oleObj>
              </mc:Choice>
              <mc:Fallback>
                <p:oleObj name="公式" r:id="rId7" imgW="1841400" imgH="253800" progId="Equation.3">
                  <p:embed/>
                  <p:pic>
                    <p:nvPicPr>
                      <p:cNvPr id="199684" name="Object 4">
                        <a:extLst>
                          <a:ext uri="{FF2B5EF4-FFF2-40B4-BE49-F238E27FC236}">
                            <a16:creationId xmlns:a16="http://schemas.microsoft.com/office/drawing/2014/main" id="{3809B994-05D2-4259-9D22-6B425BE20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285" y="1668066"/>
                        <a:ext cx="2761059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8" name="Rectangle 8">
            <a:extLst>
              <a:ext uri="{FF2B5EF4-FFF2-40B4-BE49-F238E27FC236}">
                <a16:creationId xmlns:a16="http://schemas.microsoft.com/office/drawing/2014/main" id="{23101D71-C6F6-4C25-9B0E-2BB26144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231" y="1183363"/>
            <a:ext cx="287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>
                <a:solidFill>
                  <a:srgbClr val="000000"/>
                </a:solidFill>
              </a:rPr>
              <a:t>例</a:t>
            </a:r>
            <a:r>
              <a:rPr lang="en-US" altLang="zh-CN" sz="1800" b="1">
                <a:solidFill>
                  <a:srgbClr val="000000"/>
                </a:solidFill>
              </a:rPr>
              <a:t>3.14</a:t>
            </a:r>
            <a:r>
              <a:rPr lang="en-US" altLang="zh-CN" sz="1800">
                <a:solidFill>
                  <a:srgbClr val="000000"/>
                </a:solidFill>
              </a:rPr>
              <a:t>   </a:t>
            </a:r>
            <a:r>
              <a:rPr lang="zh-CN" altLang="en-US" sz="1800">
                <a:solidFill>
                  <a:srgbClr val="000000"/>
                </a:solidFill>
              </a:rPr>
              <a:t>设两类训练样本集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691" name="Rectangle 11">
            <a:extLst>
              <a:ext uri="{FF2B5EF4-FFF2-40B4-BE49-F238E27FC236}">
                <a16:creationId xmlns:a16="http://schemas.microsoft.com/office/drawing/2014/main" id="{AB480955-EFCB-4555-92A4-8561D79D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45" y="2171966"/>
            <a:ext cx="3650456" cy="74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样本分布如图所示。用</a:t>
            </a:r>
            <a:r>
              <a:rPr lang="en-US" altLang="zh-CN" sz="1800">
                <a:solidFill>
                  <a:srgbClr val="000000"/>
                </a:solidFill>
              </a:rPr>
              <a:t>Ⅱ</a:t>
            </a:r>
            <a:r>
              <a:rPr lang="zh-CN" altLang="en-US" sz="1800">
                <a:solidFill>
                  <a:srgbClr val="000000"/>
                </a:solidFill>
              </a:rPr>
              <a:t>型势函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数进行分类，求判别函数。</a:t>
            </a:r>
          </a:p>
        </p:txBody>
      </p:sp>
      <p:grpSp>
        <p:nvGrpSpPr>
          <p:cNvPr id="199728" name="Group 48">
            <a:extLst>
              <a:ext uri="{FF2B5EF4-FFF2-40B4-BE49-F238E27FC236}">
                <a16:creationId xmlns:a16="http://schemas.microsoft.com/office/drawing/2014/main" id="{7BFE83B6-C0AC-44EE-8693-0B514FF4A787}"/>
              </a:ext>
            </a:extLst>
          </p:cNvPr>
          <p:cNvGrpSpPr>
            <a:grpSpLocks/>
          </p:cNvGrpSpPr>
          <p:nvPr/>
        </p:nvGrpSpPr>
        <p:grpSpPr bwMode="auto">
          <a:xfrm>
            <a:off x="4379119" y="3207546"/>
            <a:ext cx="3462338" cy="1095375"/>
            <a:chOff x="2647" y="1512"/>
            <a:chExt cx="2908" cy="920"/>
          </a:xfrm>
        </p:grpSpPr>
        <p:sp>
          <p:nvSpPr>
            <p:cNvPr id="199693" name="Rectangle 13">
              <a:extLst>
                <a:ext uri="{FF2B5EF4-FFF2-40B4-BE49-F238E27FC236}">
                  <a16:creationId xmlns:a16="http://schemas.microsoft.com/office/drawing/2014/main" id="{6A0CC4E4-30E2-45B2-84AA-139E632CB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512"/>
              <a:ext cx="2908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>
                  <a:solidFill>
                    <a:srgbClr val="000000"/>
                  </a:solidFill>
                </a:rPr>
                <a:t>解：两类模式不是线性可分的，这里选择指数型的势函，      。</a:t>
              </a:r>
            </a:p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>
                  <a:solidFill>
                    <a:srgbClr val="000000"/>
                  </a:solidFill>
                </a:rPr>
                <a:t>二维情况下势函数为：</a:t>
              </a:r>
            </a:p>
          </p:txBody>
        </p:sp>
        <p:graphicFrame>
          <p:nvGraphicFramePr>
            <p:cNvPr id="199692" name="Object 12">
              <a:extLst>
                <a:ext uri="{FF2B5EF4-FFF2-40B4-BE49-F238E27FC236}">
                  <a16:creationId xmlns:a16="http://schemas.microsoft.com/office/drawing/2014/main" id="{F470884C-6FB0-4A77-8B0E-109F578F11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0" y="1880"/>
            <a:ext cx="303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891" name="公式" r:id="rId9" imgW="355138" imgH="177569" progId="Equation.3">
                    <p:embed/>
                  </p:oleObj>
                </mc:Choice>
                <mc:Fallback>
                  <p:oleObj name="公式" r:id="rId9" imgW="355138" imgH="177569" progId="Equation.3">
                    <p:embed/>
                    <p:pic>
                      <p:nvPicPr>
                        <p:cNvPr id="199692" name="Object 12">
                          <a:extLst>
                            <a:ext uri="{FF2B5EF4-FFF2-40B4-BE49-F238E27FC236}">
                              <a16:creationId xmlns:a16="http://schemas.microsoft.com/office/drawing/2014/main" id="{F470884C-6FB0-4A77-8B0E-109F578F11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880"/>
                          <a:ext cx="303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9696" name="Object 16">
            <a:extLst>
              <a:ext uri="{FF2B5EF4-FFF2-40B4-BE49-F238E27FC236}">
                <a16:creationId xmlns:a16="http://schemas.microsoft.com/office/drawing/2014/main" id="{B7578E45-E0D6-4161-9672-AA9168CB82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1" y="4499372"/>
          <a:ext cx="274201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92" name="公式" r:id="rId11" imgW="1828800" imgH="279360" progId="Equation.3">
                  <p:embed/>
                </p:oleObj>
              </mc:Choice>
              <mc:Fallback>
                <p:oleObj name="公式" r:id="rId11" imgW="1828800" imgH="279360" progId="Equation.3">
                  <p:embed/>
                  <p:pic>
                    <p:nvPicPr>
                      <p:cNvPr id="199696" name="Object 16">
                        <a:extLst>
                          <a:ext uri="{FF2B5EF4-FFF2-40B4-BE49-F238E27FC236}">
                            <a16:creationId xmlns:a16="http://schemas.microsoft.com/office/drawing/2014/main" id="{B7578E45-E0D6-4161-9672-AA9168CB8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1" y="4499372"/>
                        <a:ext cx="274201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8" name="Rectangle 18">
            <a:extLst>
              <a:ext uri="{FF2B5EF4-FFF2-40B4-BE49-F238E27FC236}">
                <a16:creationId xmlns:a16="http://schemas.microsoft.com/office/drawing/2014/main" id="{BB03F72C-21A0-48FC-AFA2-7965D2ECB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922" y="5329119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rgbClr val="000000"/>
                </a:solidFill>
              </a:rPr>
              <a:t>开始迭代：</a:t>
            </a:r>
          </a:p>
        </p:txBody>
      </p:sp>
      <p:grpSp>
        <p:nvGrpSpPr>
          <p:cNvPr id="199729" name="Group 49">
            <a:extLst>
              <a:ext uri="{FF2B5EF4-FFF2-40B4-BE49-F238E27FC236}">
                <a16:creationId xmlns:a16="http://schemas.microsoft.com/office/drawing/2014/main" id="{D3CF1891-C8D4-4755-9D0D-35FB5AAE3118}"/>
              </a:ext>
            </a:extLst>
          </p:cNvPr>
          <p:cNvGrpSpPr>
            <a:grpSpLocks/>
          </p:cNvGrpSpPr>
          <p:nvPr/>
        </p:nvGrpSpPr>
        <p:grpSpPr bwMode="auto">
          <a:xfrm>
            <a:off x="1391841" y="1557339"/>
            <a:ext cx="2518172" cy="2883694"/>
            <a:chOff x="209" y="588"/>
            <a:chExt cx="2115" cy="2422"/>
          </a:xfrm>
        </p:grpSpPr>
        <p:pic>
          <p:nvPicPr>
            <p:cNvPr id="199701" name="Picture 21">
              <a:extLst>
                <a:ext uri="{FF2B5EF4-FFF2-40B4-BE49-F238E27FC236}">
                  <a16:creationId xmlns:a16="http://schemas.microsoft.com/office/drawing/2014/main" id="{5504827F-31BA-4283-A0F2-0712B3EFF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" y="588"/>
              <a:ext cx="2115" cy="2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99727" name="Group 47">
              <a:extLst>
                <a:ext uri="{FF2B5EF4-FFF2-40B4-BE49-F238E27FC236}">
                  <a16:creationId xmlns:a16="http://schemas.microsoft.com/office/drawing/2014/main" id="{3D6C90B8-1951-49EA-9277-1813C2032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2659"/>
              <a:ext cx="1737" cy="351"/>
              <a:chOff x="478" y="3252"/>
              <a:chExt cx="1737" cy="351"/>
            </a:xfrm>
          </p:grpSpPr>
          <p:sp>
            <p:nvSpPr>
              <p:cNvPr id="199710" name="AutoShape 30">
                <a:extLst>
                  <a:ext uri="{FF2B5EF4-FFF2-40B4-BE49-F238E27FC236}">
                    <a16:creationId xmlns:a16="http://schemas.microsoft.com/office/drawing/2014/main" id="{7AF152A7-664A-4B2A-B9D2-89437556C42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49" y="3252"/>
                <a:ext cx="1194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14" name="Rectangle 34">
                <a:extLst>
                  <a:ext uri="{FF2B5EF4-FFF2-40B4-BE49-F238E27FC236}">
                    <a16:creationId xmlns:a16="http://schemas.microsoft.com/office/drawing/2014/main" id="{F445C308-5B38-4303-BE6C-6FDD74BF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3275"/>
                <a:ext cx="983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indent="9334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5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r>
                  <a:rPr lang="en-US" altLang="zh-CN" sz="1500" baseline="-250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1 </a:t>
                </a:r>
                <a:endParaRPr lang="en-US" altLang="zh-CN" sz="1500" baseline="-25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99719" name="Group 39">
                <a:extLst>
                  <a:ext uri="{FF2B5EF4-FFF2-40B4-BE49-F238E27FC236}">
                    <a16:creationId xmlns:a16="http://schemas.microsoft.com/office/drawing/2014/main" id="{F52ED455-A8B7-4CA8-9C48-E59D56ABA1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9" y="3405"/>
                <a:ext cx="49" cy="62"/>
                <a:chOff x="959" y="3405"/>
                <a:chExt cx="49" cy="62"/>
              </a:xfrm>
            </p:grpSpPr>
            <p:sp>
              <p:nvSpPr>
                <p:cNvPr id="199717" name="Freeform 37">
                  <a:extLst>
                    <a:ext uri="{FF2B5EF4-FFF2-40B4-BE49-F238E27FC236}">
                      <a16:creationId xmlns:a16="http://schemas.microsoft.com/office/drawing/2014/main" id="{75A21DCC-7CAB-491E-9E84-2855C5A2B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9" y="3405"/>
                  <a:ext cx="49" cy="62"/>
                </a:xfrm>
                <a:custGeom>
                  <a:avLst/>
                  <a:gdLst>
                    <a:gd name="T0" fmla="*/ 14 w 49"/>
                    <a:gd name="T1" fmla="*/ 0 h 62"/>
                    <a:gd name="T2" fmla="*/ 0 w 49"/>
                    <a:gd name="T3" fmla="*/ 15 h 62"/>
                    <a:gd name="T4" fmla="*/ 0 w 49"/>
                    <a:gd name="T5" fmla="*/ 47 h 62"/>
                    <a:gd name="T6" fmla="*/ 14 w 49"/>
                    <a:gd name="T7" fmla="*/ 62 h 62"/>
                    <a:gd name="T8" fmla="*/ 35 w 49"/>
                    <a:gd name="T9" fmla="*/ 62 h 62"/>
                    <a:gd name="T10" fmla="*/ 49 w 49"/>
                    <a:gd name="T11" fmla="*/ 47 h 62"/>
                    <a:gd name="T12" fmla="*/ 49 w 49"/>
                    <a:gd name="T13" fmla="*/ 15 h 62"/>
                    <a:gd name="T14" fmla="*/ 35 w 49"/>
                    <a:gd name="T15" fmla="*/ 0 h 62"/>
                    <a:gd name="T16" fmla="*/ 14 w 49"/>
                    <a:gd name="T1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62">
                      <a:moveTo>
                        <a:pt x="14" y="0"/>
                      </a:moveTo>
                      <a:lnTo>
                        <a:pt x="0" y="15"/>
                      </a:lnTo>
                      <a:lnTo>
                        <a:pt x="0" y="47"/>
                      </a:lnTo>
                      <a:lnTo>
                        <a:pt x="14" y="62"/>
                      </a:lnTo>
                      <a:lnTo>
                        <a:pt x="35" y="62"/>
                      </a:lnTo>
                      <a:lnTo>
                        <a:pt x="49" y="47"/>
                      </a:lnTo>
                      <a:lnTo>
                        <a:pt x="49" y="15"/>
                      </a:lnTo>
                      <a:lnTo>
                        <a:pt x="35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lnSpc>
                      <a:spcPct val="12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9718" name="Freeform 38">
                  <a:extLst>
                    <a:ext uri="{FF2B5EF4-FFF2-40B4-BE49-F238E27FC236}">
                      <a16:creationId xmlns:a16="http://schemas.microsoft.com/office/drawing/2014/main" id="{EAD0AAA3-421F-4AF3-B5C0-8E34D438A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9" y="3405"/>
                  <a:ext cx="49" cy="62"/>
                </a:xfrm>
                <a:custGeom>
                  <a:avLst/>
                  <a:gdLst>
                    <a:gd name="T0" fmla="*/ 14 w 49"/>
                    <a:gd name="T1" fmla="*/ 0 h 62"/>
                    <a:gd name="T2" fmla="*/ 0 w 49"/>
                    <a:gd name="T3" fmla="*/ 15 h 62"/>
                    <a:gd name="T4" fmla="*/ 0 w 49"/>
                    <a:gd name="T5" fmla="*/ 47 h 62"/>
                    <a:gd name="T6" fmla="*/ 14 w 49"/>
                    <a:gd name="T7" fmla="*/ 62 h 62"/>
                    <a:gd name="T8" fmla="*/ 35 w 49"/>
                    <a:gd name="T9" fmla="*/ 62 h 62"/>
                    <a:gd name="T10" fmla="*/ 49 w 49"/>
                    <a:gd name="T11" fmla="*/ 47 h 62"/>
                    <a:gd name="T12" fmla="*/ 49 w 49"/>
                    <a:gd name="T13" fmla="*/ 15 h 62"/>
                    <a:gd name="T14" fmla="*/ 35 w 49"/>
                    <a:gd name="T15" fmla="*/ 0 h 62"/>
                    <a:gd name="T16" fmla="*/ 14 w 49"/>
                    <a:gd name="T1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62">
                      <a:moveTo>
                        <a:pt x="14" y="0"/>
                      </a:moveTo>
                      <a:lnTo>
                        <a:pt x="0" y="15"/>
                      </a:lnTo>
                      <a:lnTo>
                        <a:pt x="0" y="47"/>
                      </a:lnTo>
                      <a:lnTo>
                        <a:pt x="14" y="62"/>
                      </a:lnTo>
                      <a:lnTo>
                        <a:pt x="35" y="62"/>
                      </a:lnTo>
                      <a:lnTo>
                        <a:pt x="49" y="47"/>
                      </a:lnTo>
                      <a:lnTo>
                        <a:pt x="49" y="15"/>
                      </a:lnTo>
                      <a:lnTo>
                        <a:pt x="35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noFill/>
                <a:ln w="349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lnSpc>
                      <a:spcPct val="12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99721" name="Rectangle 41">
                <a:extLst>
                  <a:ext uri="{FF2B5EF4-FFF2-40B4-BE49-F238E27FC236}">
                    <a16:creationId xmlns:a16="http://schemas.microsoft.com/office/drawing/2014/main" id="{5A02A9A9-410F-4466-9813-E46C860EB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" y="3267"/>
                <a:ext cx="102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indent="9334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5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r>
                  <a:rPr lang="en-US" altLang="zh-CN" sz="1500" i="1" baseline="-250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altLang="zh-CN" sz="1500" baseline="-250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2</a:t>
                </a:r>
                <a:r>
                  <a:rPr lang="en-US" altLang="zh-CN" sz="15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 </a:t>
                </a:r>
                <a:endPara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99726" name="Group 46">
                <a:extLst>
                  <a:ext uri="{FF2B5EF4-FFF2-40B4-BE49-F238E27FC236}">
                    <a16:creationId xmlns:a16="http://schemas.microsoft.com/office/drawing/2014/main" id="{40711278-70E5-4212-9CF8-07A72175C7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4" y="3405"/>
                <a:ext cx="49" cy="62"/>
                <a:chOff x="1684" y="3405"/>
                <a:chExt cx="49" cy="62"/>
              </a:xfrm>
            </p:grpSpPr>
            <p:sp>
              <p:nvSpPr>
                <p:cNvPr id="199724" name="Freeform 44">
                  <a:extLst>
                    <a:ext uri="{FF2B5EF4-FFF2-40B4-BE49-F238E27FC236}">
                      <a16:creationId xmlns:a16="http://schemas.microsoft.com/office/drawing/2014/main" id="{261EB581-8EF6-4A56-A729-CB0380C92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4" y="3405"/>
                  <a:ext cx="49" cy="62"/>
                </a:xfrm>
                <a:custGeom>
                  <a:avLst/>
                  <a:gdLst>
                    <a:gd name="T0" fmla="*/ 15 w 49"/>
                    <a:gd name="T1" fmla="*/ 0 h 62"/>
                    <a:gd name="T2" fmla="*/ 0 w 49"/>
                    <a:gd name="T3" fmla="*/ 15 h 62"/>
                    <a:gd name="T4" fmla="*/ 0 w 49"/>
                    <a:gd name="T5" fmla="*/ 47 h 62"/>
                    <a:gd name="T6" fmla="*/ 15 w 49"/>
                    <a:gd name="T7" fmla="*/ 62 h 62"/>
                    <a:gd name="T8" fmla="*/ 35 w 49"/>
                    <a:gd name="T9" fmla="*/ 62 h 62"/>
                    <a:gd name="T10" fmla="*/ 49 w 49"/>
                    <a:gd name="T11" fmla="*/ 47 h 62"/>
                    <a:gd name="T12" fmla="*/ 49 w 49"/>
                    <a:gd name="T13" fmla="*/ 15 h 62"/>
                    <a:gd name="T14" fmla="*/ 35 w 49"/>
                    <a:gd name="T15" fmla="*/ 0 h 62"/>
                    <a:gd name="T16" fmla="*/ 15 w 49"/>
                    <a:gd name="T1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62">
                      <a:moveTo>
                        <a:pt x="15" y="0"/>
                      </a:moveTo>
                      <a:lnTo>
                        <a:pt x="0" y="15"/>
                      </a:lnTo>
                      <a:lnTo>
                        <a:pt x="0" y="47"/>
                      </a:lnTo>
                      <a:lnTo>
                        <a:pt x="15" y="62"/>
                      </a:lnTo>
                      <a:lnTo>
                        <a:pt x="35" y="62"/>
                      </a:lnTo>
                      <a:lnTo>
                        <a:pt x="49" y="47"/>
                      </a:lnTo>
                      <a:lnTo>
                        <a:pt x="49" y="15"/>
                      </a:lnTo>
                      <a:lnTo>
                        <a:pt x="35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lnSpc>
                      <a:spcPct val="12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9725" name="Freeform 45">
                  <a:extLst>
                    <a:ext uri="{FF2B5EF4-FFF2-40B4-BE49-F238E27FC236}">
                      <a16:creationId xmlns:a16="http://schemas.microsoft.com/office/drawing/2014/main" id="{03CE33F8-9ED4-4D49-9D83-7CA496A158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4" y="3405"/>
                  <a:ext cx="49" cy="62"/>
                </a:xfrm>
                <a:custGeom>
                  <a:avLst/>
                  <a:gdLst>
                    <a:gd name="T0" fmla="*/ 15 w 49"/>
                    <a:gd name="T1" fmla="*/ 0 h 62"/>
                    <a:gd name="T2" fmla="*/ 0 w 49"/>
                    <a:gd name="T3" fmla="*/ 15 h 62"/>
                    <a:gd name="T4" fmla="*/ 0 w 49"/>
                    <a:gd name="T5" fmla="*/ 47 h 62"/>
                    <a:gd name="T6" fmla="*/ 15 w 49"/>
                    <a:gd name="T7" fmla="*/ 62 h 62"/>
                    <a:gd name="T8" fmla="*/ 35 w 49"/>
                    <a:gd name="T9" fmla="*/ 62 h 62"/>
                    <a:gd name="T10" fmla="*/ 49 w 49"/>
                    <a:gd name="T11" fmla="*/ 47 h 62"/>
                    <a:gd name="T12" fmla="*/ 49 w 49"/>
                    <a:gd name="T13" fmla="*/ 15 h 62"/>
                    <a:gd name="T14" fmla="*/ 35 w 49"/>
                    <a:gd name="T15" fmla="*/ 0 h 62"/>
                    <a:gd name="T16" fmla="*/ 15 w 49"/>
                    <a:gd name="T1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62">
                      <a:moveTo>
                        <a:pt x="15" y="0"/>
                      </a:moveTo>
                      <a:lnTo>
                        <a:pt x="0" y="15"/>
                      </a:lnTo>
                      <a:lnTo>
                        <a:pt x="0" y="47"/>
                      </a:lnTo>
                      <a:lnTo>
                        <a:pt x="15" y="62"/>
                      </a:lnTo>
                      <a:lnTo>
                        <a:pt x="35" y="62"/>
                      </a:lnTo>
                      <a:lnTo>
                        <a:pt x="49" y="47"/>
                      </a:lnTo>
                      <a:lnTo>
                        <a:pt x="49" y="15"/>
                      </a:lnTo>
                      <a:lnTo>
                        <a:pt x="35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noFill/>
                <a:ln w="349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lnSpc>
                      <a:spcPct val="12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aphicFrame>
        <p:nvGraphicFramePr>
          <p:cNvPr id="199730" name="Object 50">
            <a:extLst>
              <a:ext uri="{FF2B5EF4-FFF2-40B4-BE49-F238E27FC236}">
                <a16:creationId xmlns:a16="http://schemas.microsoft.com/office/drawing/2014/main" id="{9A97E0C4-1029-4AB9-A406-83FC0BF83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3526" y="4527947"/>
          <a:ext cx="95131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93" name="公式" r:id="rId14" imgW="634680" imgH="241200" progId="Equation.3">
                  <p:embed/>
                </p:oleObj>
              </mc:Choice>
              <mc:Fallback>
                <p:oleObj name="公式" r:id="rId14" imgW="634680" imgH="241200" progId="Equation.3">
                  <p:embed/>
                  <p:pic>
                    <p:nvPicPr>
                      <p:cNvPr id="199730" name="Object 50">
                        <a:extLst>
                          <a:ext uri="{FF2B5EF4-FFF2-40B4-BE49-F238E27FC236}">
                            <a16:creationId xmlns:a16="http://schemas.microsoft.com/office/drawing/2014/main" id="{9A97E0C4-1029-4AB9-A406-83FC0BF83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6" y="4527947"/>
                        <a:ext cx="95131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1" name="Object 51">
            <a:extLst>
              <a:ext uri="{FF2B5EF4-FFF2-40B4-BE49-F238E27FC236}">
                <a16:creationId xmlns:a16="http://schemas.microsoft.com/office/drawing/2014/main" id="{1A45C1A1-FDAB-4CA7-B92B-F6AA4B6AB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2941" y="4527947"/>
          <a:ext cx="1008459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94" name="公式" r:id="rId16" imgW="672840" imgH="241200" progId="Equation.3">
                  <p:embed/>
                </p:oleObj>
              </mc:Choice>
              <mc:Fallback>
                <p:oleObj name="公式" r:id="rId16" imgW="672840" imgH="241200" progId="Equation.3">
                  <p:embed/>
                  <p:pic>
                    <p:nvPicPr>
                      <p:cNvPr id="199731" name="Object 51">
                        <a:extLst>
                          <a:ext uri="{FF2B5EF4-FFF2-40B4-BE49-F238E27FC236}">
                            <a16:creationId xmlns:a16="http://schemas.microsoft.com/office/drawing/2014/main" id="{1A45C1A1-FDAB-4CA7-B92B-F6AA4B6ABE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941" y="4527947"/>
                        <a:ext cx="1008459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9742" name="Group 62">
            <a:extLst>
              <a:ext uri="{FF2B5EF4-FFF2-40B4-BE49-F238E27FC236}">
                <a16:creationId xmlns:a16="http://schemas.microsoft.com/office/drawing/2014/main" id="{D9251B85-DD37-40A4-BFB7-ABFD76B44463}"/>
              </a:ext>
            </a:extLst>
          </p:cNvPr>
          <p:cNvGrpSpPr>
            <a:grpSpLocks/>
          </p:cNvGrpSpPr>
          <p:nvPr/>
        </p:nvGrpSpPr>
        <p:grpSpPr bwMode="auto">
          <a:xfrm>
            <a:off x="1687116" y="4954187"/>
            <a:ext cx="4165997" cy="390525"/>
            <a:chOff x="457" y="3441"/>
            <a:chExt cx="3499" cy="328"/>
          </a:xfrm>
        </p:grpSpPr>
        <p:sp>
          <p:nvSpPr>
            <p:cNvPr id="199734" name="Rectangle 54">
              <a:extLst>
                <a:ext uri="{FF2B5EF4-FFF2-40B4-BE49-F238E27FC236}">
                  <a16:creationId xmlns:a16="http://schemas.microsoft.com/office/drawing/2014/main" id="{CEC86518-DB80-40C2-80E4-502B98106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3441"/>
              <a:ext cx="349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>
                  <a:solidFill>
                    <a:srgbClr val="000000"/>
                  </a:solidFill>
                  <a:cs typeface="Times New Roman" panose="02020603050405020304" pitchFamily="18" charset="0"/>
                </a:rPr>
                <a:t>式中，                     ，</a:t>
              </a: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99733" name="Object 53">
              <a:extLst>
                <a:ext uri="{FF2B5EF4-FFF2-40B4-BE49-F238E27FC236}">
                  <a16:creationId xmlns:a16="http://schemas.microsoft.com/office/drawing/2014/main" id="{CFD98643-C9BD-4AD2-B469-B5826094E5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6" y="3473"/>
            <a:ext cx="10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895" name="公式" r:id="rId18" imgW="825480" imgH="228600" progId="Equation.3">
                    <p:embed/>
                  </p:oleObj>
                </mc:Choice>
                <mc:Fallback>
                  <p:oleObj name="公式" r:id="rId18" imgW="825480" imgH="228600" progId="Equation.3">
                    <p:embed/>
                    <p:pic>
                      <p:nvPicPr>
                        <p:cNvPr id="199733" name="Object 53">
                          <a:extLst>
                            <a:ext uri="{FF2B5EF4-FFF2-40B4-BE49-F238E27FC236}">
                              <a16:creationId xmlns:a16="http://schemas.microsoft.com/office/drawing/2014/main" id="{CFD98643-C9BD-4AD2-B469-B5826094E5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3473"/>
                          <a:ext cx="104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32" name="Object 52">
              <a:extLst>
                <a:ext uri="{FF2B5EF4-FFF2-40B4-BE49-F238E27FC236}">
                  <a16:creationId xmlns:a16="http://schemas.microsoft.com/office/drawing/2014/main" id="{8F1CDF23-CCE4-4EBD-8D69-25D7CA7DD5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4" y="3465"/>
            <a:ext cx="1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896" name="公式" r:id="rId20" imgW="990360" imgH="241200" progId="Equation.3">
                    <p:embed/>
                  </p:oleObj>
                </mc:Choice>
                <mc:Fallback>
                  <p:oleObj name="公式" r:id="rId20" imgW="990360" imgH="241200" progId="Equation.3">
                    <p:embed/>
                    <p:pic>
                      <p:nvPicPr>
                        <p:cNvPr id="199732" name="Object 52">
                          <a:extLst>
                            <a:ext uri="{FF2B5EF4-FFF2-40B4-BE49-F238E27FC236}">
                              <a16:creationId xmlns:a16="http://schemas.microsoft.com/office/drawing/2014/main" id="{8F1CDF23-CCE4-4EBD-8D69-25D7CA7DD5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3465"/>
                          <a:ext cx="1247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9736" name="Rectangle 56">
            <a:extLst>
              <a:ext uri="{FF2B5EF4-FFF2-40B4-BE49-F238E27FC236}">
                <a16:creationId xmlns:a16="http://schemas.microsoft.com/office/drawing/2014/main" id="{6A669DEB-962B-4DEA-A9EF-B12D2210E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010" y="5437466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</a:rPr>
              <a:t> 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99738" name="Object 58">
            <a:extLst>
              <a:ext uri="{FF2B5EF4-FFF2-40B4-BE49-F238E27FC236}">
                <a16:creationId xmlns:a16="http://schemas.microsoft.com/office/drawing/2014/main" id="{651E7DB1-6658-4851-9F92-4DF554BD0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3872" y="4604147"/>
          <a:ext cx="2095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97" name="公式" r:id="rId22" imgW="139680" imgH="139680" progId="Equation.3">
                  <p:embed/>
                </p:oleObj>
              </mc:Choice>
              <mc:Fallback>
                <p:oleObj name="公式" r:id="rId22" imgW="139680" imgH="139680" progId="Equation.3">
                  <p:embed/>
                  <p:pic>
                    <p:nvPicPr>
                      <p:cNvPr id="199738" name="Object 58">
                        <a:extLst>
                          <a:ext uri="{FF2B5EF4-FFF2-40B4-BE49-F238E27FC236}">
                            <a16:creationId xmlns:a16="http://schemas.microsoft.com/office/drawing/2014/main" id="{651E7DB1-6658-4851-9F92-4DF554BD0B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872" y="4604147"/>
                        <a:ext cx="20955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3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42" name="Rectangle 38">
            <a:extLst>
              <a:ext uri="{FF2B5EF4-FFF2-40B4-BE49-F238E27FC236}">
                <a16:creationId xmlns:a16="http://schemas.microsoft.com/office/drawing/2014/main" id="{A251C56F-9DA7-40B3-98C0-2298704B1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587875"/>
            <a:ext cx="8839200" cy="1993900"/>
          </a:xfrm>
          <a:prstGeom prst="rect">
            <a:avLst/>
          </a:prstGeom>
          <a:solidFill>
            <a:srgbClr val="FFCC66">
              <a:alpha val="4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0741" name="Rectangle 37">
            <a:extLst>
              <a:ext uri="{FF2B5EF4-FFF2-40B4-BE49-F238E27FC236}">
                <a16:creationId xmlns:a16="http://schemas.microsoft.com/office/drawing/2014/main" id="{020775A6-46B3-4BF0-8D95-D08CCE07A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3406775"/>
            <a:ext cx="8839200" cy="1181100"/>
          </a:xfrm>
          <a:prstGeom prst="rect">
            <a:avLst/>
          </a:prstGeom>
          <a:solidFill>
            <a:srgbClr val="99FF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0740" name="Rectangle 36">
            <a:extLst>
              <a:ext uri="{FF2B5EF4-FFF2-40B4-BE49-F238E27FC236}">
                <a16:creationId xmlns:a16="http://schemas.microsoft.com/office/drawing/2014/main" id="{BCEDF0CA-D6D4-4B3E-9505-754438424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68488"/>
            <a:ext cx="8839200" cy="1511300"/>
          </a:xfrm>
          <a:prstGeom prst="rect">
            <a:avLst/>
          </a:prstGeom>
          <a:solidFill>
            <a:srgbClr val="CC99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0739" name="Rectangle 35">
            <a:extLst>
              <a:ext uri="{FF2B5EF4-FFF2-40B4-BE49-F238E27FC236}">
                <a16:creationId xmlns:a16="http://schemas.microsoft.com/office/drawing/2014/main" id="{C2E83A5E-6AB4-4E28-B302-E4A0E91E3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85800"/>
            <a:ext cx="8839200" cy="1143000"/>
          </a:xfrm>
          <a:prstGeom prst="rect">
            <a:avLst/>
          </a:prstGeom>
          <a:solidFill>
            <a:srgbClr val="FFFF99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0719" name="Object 15">
            <a:extLst>
              <a:ext uri="{FF2B5EF4-FFF2-40B4-BE49-F238E27FC236}">
                <a16:creationId xmlns:a16="http://schemas.microsoft.com/office/drawing/2014/main" id="{01F64B87-78C6-42C2-988C-57C32938A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754063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34" name="公式" r:id="rId4" imgW="1130040" imgH="241200" progId="Equation.3">
                  <p:embed/>
                </p:oleObj>
              </mc:Choice>
              <mc:Fallback>
                <p:oleObj name="公式" r:id="rId4" imgW="1130040" imgH="241200" progId="Equation.3">
                  <p:embed/>
                  <p:pic>
                    <p:nvPicPr>
                      <p:cNvPr id="200719" name="Object 15">
                        <a:extLst>
                          <a:ext uri="{FF2B5EF4-FFF2-40B4-BE49-F238E27FC236}">
                            <a16:creationId xmlns:a16="http://schemas.microsoft.com/office/drawing/2014/main" id="{01F64B87-78C6-42C2-988C-57C32938AE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754063"/>
                        <a:ext cx="2260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8" name="Object 14">
            <a:extLst>
              <a:ext uri="{FF2B5EF4-FFF2-40B4-BE49-F238E27FC236}">
                <a16:creationId xmlns:a16="http://schemas.microsoft.com/office/drawing/2014/main" id="{B1CD40EC-CFB3-4C53-96CC-395CD2CD0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513" y="1266825"/>
          <a:ext cx="8480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35" name="公式" r:id="rId6" imgW="4241520" imgH="241200" progId="Equation.3">
                  <p:embed/>
                </p:oleObj>
              </mc:Choice>
              <mc:Fallback>
                <p:oleObj name="公式" r:id="rId6" imgW="4241520" imgH="241200" progId="Equation.3">
                  <p:embed/>
                  <p:pic>
                    <p:nvPicPr>
                      <p:cNvPr id="200718" name="Object 14">
                        <a:extLst>
                          <a:ext uri="{FF2B5EF4-FFF2-40B4-BE49-F238E27FC236}">
                            <a16:creationId xmlns:a16="http://schemas.microsoft.com/office/drawing/2014/main" id="{B1CD40EC-CFB3-4C53-96CC-395CD2CD0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266825"/>
                        <a:ext cx="8480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0" name="Rectangle 16">
            <a:extLst>
              <a:ext uri="{FF2B5EF4-FFF2-40B4-BE49-F238E27FC236}">
                <a16:creationId xmlns:a16="http://schemas.microsoft.com/office/drawing/2014/main" id="{10A41AE8-7E04-43B2-8802-7C01D9FBD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70326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第一步：</a:t>
            </a:r>
          </a:p>
        </p:txBody>
      </p:sp>
      <p:graphicFrame>
        <p:nvGraphicFramePr>
          <p:cNvPr id="200717" name="Object 13">
            <a:extLst>
              <a:ext uri="{FF2B5EF4-FFF2-40B4-BE49-F238E27FC236}">
                <a16:creationId xmlns:a16="http://schemas.microsoft.com/office/drawing/2014/main" id="{5D67598B-730C-4650-9162-7074295ED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1919288"/>
          <a:ext cx="2520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36" name="公式" r:id="rId8" imgW="1143000" imgH="241200" progId="Equation.3">
                  <p:embed/>
                </p:oleObj>
              </mc:Choice>
              <mc:Fallback>
                <p:oleObj name="公式" r:id="rId8" imgW="1143000" imgH="241200" progId="Equation.3">
                  <p:embed/>
                  <p:pic>
                    <p:nvPicPr>
                      <p:cNvPr id="200717" name="Object 13">
                        <a:extLst>
                          <a:ext uri="{FF2B5EF4-FFF2-40B4-BE49-F238E27FC236}">
                            <a16:creationId xmlns:a16="http://schemas.microsoft.com/office/drawing/2014/main" id="{5D67598B-730C-4650-9162-7074295ED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919288"/>
                        <a:ext cx="25209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6" name="Object 12">
            <a:extLst>
              <a:ext uri="{FF2B5EF4-FFF2-40B4-BE49-F238E27FC236}">
                <a16:creationId xmlns:a16="http://schemas.microsoft.com/office/drawing/2014/main" id="{425C150C-1AF0-4750-AB84-0EF867A0E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9750" y="1957388"/>
          <a:ext cx="4037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37" name="公式" r:id="rId10" imgW="2019240" imgH="228600" progId="Equation.3">
                  <p:embed/>
                </p:oleObj>
              </mc:Choice>
              <mc:Fallback>
                <p:oleObj name="公式" r:id="rId10" imgW="2019240" imgH="228600" progId="Equation.3">
                  <p:embed/>
                  <p:pic>
                    <p:nvPicPr>
                      <p:cNvPr id="200716" name="Object 12">
                        <a:extLst>
                          <a:ext uri="{FF2B5EF4-FFF2-40B4-BE49-F238E27FC236}">
                            <a16:creationId xmlns:a16="http://schemas.microsoft.com/office/drawing/2014/main" id="{425C150C-1AF0-4750-AB84-0EF867A0E1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957388"/>
                        <a:ext cx="40370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5" name="Object 11">
            <a:extLst>
              <a:ext uri="{FF2B5EF4-FFF2-40B4-BE49-F238E27FC236}">
                <a16:creationId xmlns:a16="http://schemas.microsoft.com/office/drawing/2014/main" id="{AAD9519B-768D-4AEE-83A6-B7EA163A2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825" y="2892425"/>
          <a:ext cx="4570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38" name="公式" r:id="rId12" imgW="2286000" imgH="228600" progId="Equation.3">
                  <p:embed/>
                </p:oleObj>
              </mc:Choice>
              <mc:Fallback>
                <p:oleObj name="公式" r:id="rId12" imgW="2286000" imgH="228600" progId="Equation.3">
                  <p:embed/>
                  <p:pic>
                    <p:nvPicPr>
                      <p:cNvPr id="200715" name="Object 11">
                        <a:extLst>
                          <a:ext uri="{FF2B5EF4-FFF2-40B4-BE49-F238E27FC236}">
                            <a16:creationId xmlns:a16="http://schemas.microsoft.com/office/drawing/2014/main" id="{AAD9519B-768D-4AEE-83A6-B7EA163A2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2892425"/>
                        <a:ext cx="45704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2" name="Rectangle 18">
            <a:extLst>
              <a:ext uri="{FF2B5EF4-FFF2-40B4-BE49-F238E27FC236}">
                <a16:creationId xmlns:a16="http://schemas.microsoft.com/office/drawing/2014/main" id="{5F083DBA-E4B6-4990-918A-E549BA41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8557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第二步：</a:t>
            </a:r>
          </a:p>
        </p:txBody>
      </p:sp>
      <p:sp>
        <p:nvSpPr>
          <p:cNvPr id="200724" name="Rectangle 20">
            <a:extLst>
              <a:ext uri="{FF2B5EF4-FFF2-40B4-BE49-F238E27FC236}">
                <a16:creationId xmlns:a16="http://schemas.microsoft.com/office/drawing/2014/main" id="{9438DDFC-50E0-4266-9F5A-4696D89E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01888"/>
            <a:ext cx="269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分类正确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不修正。</a:t>
            </a:r>
          </a:p>
        </p:txBody>
      </p:sp>
      <p:graphicFrame>
        <p:nvGraphicFramePr>
          <p:cNvPr id="200712" name="Object 8">
            <a:extLst>
              <a:ext uri="{FF2B5EF4-FFF2-40B4-BE49-F238E27FC236}">
                <a16:creationId xmlns:a16="http://schemas.microsoft.com/office/drawing/2014/main" id="{B154DE2B-5EC4-4E27-B5DB-5642B8C93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4046538"/>
          <a:ext cx="853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39" name="公式" r:id="rId14" imgW="4787640" imgH="241200" progId="Equation.3">
                  <p:embed/>
                </p:oleObj>
              </mc:Choice>
              <mc:Fallback>
                <p:oleObj name="公式" r:id="rId14" imgW="4787640" imgH="241200" progId="Equation.3">
                  <p:embed/>
                  <p:pic>
                    <p:nvPicPr>
                      <p:cNvPr id="200712" name="Object 8">
                        <a:extLst>
                          <a:ext uri="{FF2B5EF4-FFF2-40B4-BE49-F238E27FC236}">
                            <a16:creationId xmlns:a16="http://schemas.microsoft.com/office/drawing/2014/main" id="{B154DE2B-5EC4-4E27-B5DB-5642B8C93D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046538"/>
                        <a:ext cx="853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4" name="Object 10">
            <a:extLst>
              <a:ext uri="{FF2B5EF4-FFF2-40B4-BE49-F238E27FC236}">
                <a16:creationId xmlns:a16="http://schemas.microsoft.com/office/drawing/2014/main" id="{5AEB580F-25AD-4C23-9355-0EBACBE5E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4975" y="3444875"/>
          <a:ext cx="2208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40" name="公式" r:id="rId16" imgW="1104840" imgH="253800" progId="Equation.3">
                  <p:embed/>
                </p:oleObj>
              </mc:Choice>
              <mc:Fallback>
                <p:oleObj name="公式" r:id="rId16" imgW="1104840" imgH="253800" progId="Equation.3">
                  <p:embed/>
                  <p:pic>
                    <p:nvPicPr>
                      <p:cNvPr id="200714" name="Object 10">
                        <a:extLst>
                          <a:ext uri="{FF2B5EF4-FFF2-40B4-BE49-F238E27FC236}">
                            <a16:creationId xmlns:a16="http://schemas.microsoft.com/office/drawing/2014/main" id="{5AEB580F-25AD-4C23-9355-0EBACBE5E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444875"/>
                        <a:ext cx="22082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3" name="Object 9">
            <a:extLst>
              <a:ext uri="{FF2B5EF4-FFF2-40B4-BE49-F238E27FC236}">
                <a16:creationId xmlns:a16="http://schemas.microsoft.com/office/drawing/2014/main" id="{84DD8F5C-5809-4201-8E55-C824BD277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0838" y="3459163"/>
          <a:ext cx="2157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41" name="公式" r:id="rId18" imgW="1079280" imgH="241200" progId="Equation.3">
                  <p:embed/>
                </p:oleObj>
              </mc:Choice>
              <mc:Fallback>
                <p:oleObj name="公式" r:id="rId18" imgW="1079280" imgH="241200" progId="Equation.3">
                  <p:embed/>
                  <p:pic>
                    <p:nvPicPr>
                      <p:cNvPr id="200713" name="Object 9">
                        <a:extLst>
                          <a:ext uri="{FF2B5EF4-FFF2-40B4-BE49-F238E27FC236}">
                            <a16:creationId xmlns:a16="http://schemas.microsoft.com/office/drawing/2014/main" id="{84DD8F5C-5809-4201-8E55-C824BD277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3459163"/>
                        <a:ext cx="21574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5" name="Rectangle 21">
            <a:extLst>
              <a:ext uri="{FF2B5EF4-FFF2-40B4-BE49-F238E27FC236}">
                <a16:creationId xmlns:a16="http://schemas.microsoft.com/office/drawing/2014/main" id="{F05A5CC1-B0B9-4C1A-B6EC-B56FFC21A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34385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第三步：</a:t>
            </a:r>
          </a:p>
        </p:txBody>
      </p:sp>
      <p:sp>
        <p:nvSpPr>
          <p:cNvPr id="200727" name="Rectangle 23">
            <a:extLst>
              <a:ext uri="{FF2B5EF4-FFF2-40B4-BE49-F238E27FC236}">
                <a16:creationId xmlns:a16="http://schemas.microsoft.com/office/drawing/2014/main" id="{C8738521-42EE-4ED5-ADC8-F56AC1F2F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0" y="3436938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，分类错误，修正。</a:t>
            </a:r>
          </a:p>
        </p:txBody>
      </p:sp>
      <p:graphicFrame>
        <p:nvGraphicFramePr>
          <p:cNvPr id="200711" name="Object 7">
            <a:extLst>
              <a:ext uri="{FF2B5EF4-FFF2-40B4-BE49-F238E27FC236}">
                <a16:creationId xmlns:a16="http://schemas.microsoft.com/office/drawing/2014/main" id="{DF84CB56-1899-4427-A76B-5012DA402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4013" y="4579938"/>
          <a:ext cx="2411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42" name="公式" r:id="rId20" imgW="1206360" imgH="241200" progId="Equation.3">
                  <p:embed/>
                </p:oleObj>
              </mc:Choice>
              <mc:Fallback>
                <p:oleObj name="公式" r:id="rId20" imgW="1206360" imgH="241200" progId="Equation.3">
                  <p:embed/>
                  <p:pic>
                    <p:nvPicPr>
                      <p:cNvPr id="200711" name="Object 7">
                        <a:extLst>
                          <a:ext uri="{FF2B5EF4-FFF2-40B4-BE49-F238E27FC236}">
                            <a16:creationId xmlns:a16="http://schemas.microsoft.com/office/drawing/2014/main" id="{DF84CB56-1899-4427-A76B-5012DA4029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4579938"/>
                        <a:ext cx="24114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>
            <a:extLst>
              <a:ext uri="{FF2B5EF4-FFF2-40B4-BE49-F238E27FC236}">
                <a16:creationId xmlns:a16="http://schemas.microsoft.com/office/drawing/2014/main" id="{086585C8-5171-43AB-8604-CC927274AB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4610100"/>
          <a:ext cx="4722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43" name="公式" r:id="rId22" imgW="2361960" imgH="241200" progId="Equation.3">
                  <p:embed/>
                </p:oleObj>
              </mc:Choice>
              <mc:Fallback>
                <p:oleObj name="公式" r:id="rId22" imgW="2361960" imgH="241200" progId="Equation.3">
                  <p:embed/>
                  <p:pic>
                    <p:nvPicPr>
                      <p:cNvPr id="200710" name="Object 6">
                        <a:extLst>
                          <a:ext uri="{FF2B5EF4-FFF2-40B4-BE49-F238E27FC236}">
                            <a16:creationId xmlns:a16="http://schemas.microsoft.com/office/drawing/2014/main" id="{086585C8-5171-43AB-8604-CC927274A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4610100"/>
                        <a:ext cx="47228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>
            <a:extLst>
              <a:ext uri="{FF2B5EF4-FFF2-40B4-BE49-F238E27FC236}">
                <a16:creationId xmlns:a16="http://schemas.microsoft.com/office/drawing/2014/main" id="{CCDA9EF3-F787-4D2D-909D-A70D76654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535252"/>
              </p:ext>
            </p:extLst>
          </p:nvPr>
        </p:nvGraphicFramePr>
        <p:xfrm>
          <a:off x="454025" y="5517232"/>
          <a:ext cx="3808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44" name="公式" r:id="rId24" imgW="1904760" imgH="228600" progId="Equation.3">
                  <p:embed/>
                </p:oleObj>
              </mc:Choice>
              <mc:Fallback>
                <p:oleObj name="公式" r:id="rId24" imgW="1904760" imgH="228600" progId="Equation.3">
                  <p:embed/>
                  <p:pic>
                    <p:nvPicPr>
                      <p:cNvPr id="200709" name="Object 5">
                        <a:extLst>
                          <a:ext uri="{FF2B5EF4-FFF2-40B4-BE49-F238E27FC236}">
                            <a16:creationId xmlns:a16="http://schemas.microsoft.com/office/drawing/2014/main" id="{CCDA9EF3-F787-4D2D-909D-A70D76654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5517232"/>
                        <a:ext cx="38084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8" name="Object 4">
            <a:extLst>
              <a:ext uri="{FF2B5EF4-FFF2-40B4-BE49-F238E27FC236}">
                <a16:creationId xmlns:a16="http://schemas.microsoft.com/office/drawing/2014/main" id="{316FA2F0-B17A-461C-860A-A3036B29B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293418"/>
              </p:ext>
            </p:extLst>
          </p:nvPr>
        </p:nvGraphicFramePr>
        <p:xfrm>
          <a:off x="471488" y="5852120"/>
          <a:ext cx="84693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45" name="公式" r:id="rId26" imgW="4686120" imgH="228600" progId="Equation.3">
                  <p:embed/>
                </p:oleObj>
              </mc:Choice>
              <mc:Fallback>
                <p:oleObj name="公式" r:id="rId26" imgW="4686120" imgH="228600" progId="Equation.3">
                  <p:embed/>
                  <p:pic>
                    <p:nvPicPr>
                      <p:cNvPr id="200708" name="Object 4">
                        <a:extLst>
                          <a:ext uri="{FF2B5EF4-FFF2-40B4-BE49-F238E27FC236}">
                            <a16:creationId xmlns:a16="http://schemas.microsoft.com/office/drawing/2014/main" id="{316FA2F0-B17A-461C-860A-A3036B29B2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5852120"/>
                        <a:ext cx="84693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8" name="Rectangle 24">
            <a:extLst>
              <a:ext uri="{FF2B5EF4-FFF2-40B4-BE49-F238E27FC236}">
                <a16:creationId xmlns:a16="http://schemas.microsoft.com/office/drawing/2014/main" id="{214B50BC-ED1F-4E1A-8FA9-E04EB958E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5720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第四步：</a:t>
            </a:r>
          </a:p>
        </p:txBody>
      </p:sp>
      <p:sp>
        <p:nvSpPr>
          <p:cNvPr id="200730" name="Rectangle 26">
            <a:extLst>
              <a:ext uri="{FF2B5EF4-FFF2-40B4-BE49-F238E27FC236}">
                <a16:creationId xmlns:a16="http://schemas.microsoft.com/office/drawing/2014/main" id="{B7EDCCB9-19C1-4E90-9D43-09321D5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5102225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分类错误，修正。</a:t>
            </a:r>
          </a:p>
        </p:txBody>
      </p:sp>
      <p:graphicFrame>
        <p:nvGraphicFramePr>
          <p:cNvPr id="200738" name="Object 34">
            <a:extLst>
              <a:ext uri="{FF2B5EF4-FFF2-40B4-BE49-F238E27FC236}">
                <a16:creationId xmlns:a16="http://schemas.microsoft.com/office/drawing/2014/main" id="{26534C2A-4FC7-45F3-96C0-B8EEB571A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553362"/>
              </p:ext>
            </p:extLst>
          </p:nvPr>
        </p:nvGraphicFramePr>
        <p:xfrm>
          <a:off x="539552" y="0"/>
          <a:ext cx="62865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46" name="公式" r:id="rId28" imgW="3873240" imgH="279360" progId="Equation.3">
                  <p:embed/>
                </p:oleObj>
              </mc:Choice>
              <mc:Fallback>
                <p:oleObj name="公式" r:id="rId28" imgW="3873240" imgH="279360" progId="Equation.3">
                  <p:embed/>
                  <p:pic>
                    <p:nvPicPr>
                      <p:cNvPr id="200738" name="Object 34">
                        <a:extLst>
                          <a:ext uri="{FF2B5EF4-FFF2-40B4-BE49-F238E27FC236}">
                            <a16:creationId xmlns:a16="http://schemas.microsoft.com/office/drawing/2014/main" id="{26534C2A-4FC7-45F3-96C0-B8EEB571A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0"/>
                        <a:ext cx="6286500" cy="44608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39999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2" grpId="0"/>
      <p:bldP spid="200724" grpId="0"/>
      <p:bldP spid="200725" grpId="0"/>
      <p:bldP spid="200727" grpId="0"/>
      <p:bldP spid="200728" grpId="0"/>
      <p:bldP spid="2007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91" name="Rectangle 39">
            <a:extLst>
              <a:ext uri="{FF2B5EF4-FFF2-40B4-BE49-F238E27FC236}">
                <a16:creationId xmlns:a16="http://schemas.microsoft.com/office/drawing/2014/main" id="{91E90DEE-BF08-400C-B2BA-8386DDF73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5032375"/>
            <a:ext cx="8826500" cy="1511300"/>
          </a:xfrm>
          <a:prstGeom prst="rect">
            <a:avLst/>
          </a:prstGeom>
          <a:solidFill>
            <a:srgbClr val="FFCC66">
              <a:alpha val="4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2792" name="Rectangle 40">
            <a:extLst>
              <a:ext uri="{FF2B5EF4-FFF2-40B4-BE49-F238E27FC236}">
                <a16:creationId xmlns:a16="http://schemas.microsoft.com/office/drawing/2014/main" id="{6434A7FC-FD7D-405B-948A-079E642F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3571875"/>
            <a:ext cx="8864600" cy="1409700"/>
          </a:xfrm>
          <a:prstGeom prst="rect">
            <a:avLst/>
          </a:prstGeom>
          <a:solidFill>
            <a:srgbClr val="99FF33">
              <a:alpha val="3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2793" name="Rectangle 41">
            <a:extLst>
              <a:ext uri="{FF2B5EF4-FFF2-40B4-BE49-F238E27FC236}">
                <a16:creationId xmlns:a16="http://schemas.microsoft.com/office/drawing/2014/main" id="{AE04183F-93FF-4AE2-A5A8-87A923651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1000"/>
            <a:ext cx="8839200" cy="1143000"/>
          </a:xfrm>
          <a:prstGeom prst="rect">
            <a:avLst/>
          </a:prstGeom>
          <a:solidFill>
            <a:srgbClr val="FFFF99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2790" name="Rectangle 38">
            <a:extLst>
              <a:ext uri="{FF2B5EF4-FFF2-40B4-BE49-F238E27FC236}">
                <a16:creationId xmlns:a16="http://schemas.microsoft.com/office/drawing/2014/main" id="{C50B2110-D53B-4391-87CE-B76EED089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563688"/>
            <a:ext cx="8839200" cy="1968500"/>
          </a:xfrm>
          <a:prstGeom prst="rect">
            <a:avLst/>
          </a:prstGeom>
          <a:solidFill>
            <a:srgbClr val="CC99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2769" name="Object 17">
            <a:extLst>
              <a:ext uri="{FF2B5EF4-FFF2-40B4-BE49-F238E27FC236}">
                <a16:creationId xmlns:a16="http://schemas.microsoft.com/office/drawing/2014/main" id="{51B191FE-C54D-4B32-A183-D280064F1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459129"/>
              </p:ext>
            </p:extLst>
          </p:nvPr>
        </p:nvGraphicFramePr>
        <p:xfrm>
          <a:off x="1565275" y="637381"/>
          <a:ext cx="2944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54" name="公式" r:id="rId3" imgW="1473120" imgH="241200" progId="Equation.3">
                  <p:embed/>
                </p:oleObj>
              </mc:Choice>
              <mc:Fallback>
                <p:oleObj name="公式" r:id="rId3" imgW="1473120" imgH="241200" progId="Equation.3">
                  <p:embed/>
                  <p:pic>
                    <p:nvPicPr>
                      <p:cNvPr id="202769" name="Object 17">
                        <a:extLst>
                          <a:ext uri="{FF2B5EF4-FFF2-40B4-BE49-F238E27FC236}">
                            <a16:creationId xmlns:a16="http://schemas.microsoft.com/office/drawing/2014/main" id="{51B191FE-C54D-4B32-A183-D280064F1E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637381"/>
                        <a:ext cx="29448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8" name="Object 16">
            <a:extLst>
              <a:ext uri="{FF2B5EF4-FFF2-40B4-BE49-F238E27FC236}">
                <a16:creationId xmlns:a16="http://schemas.microsoft.com/office/drawing/2014/main" id="{F2B93B93-0979-48B0-8B9F-EE0589892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22027"/>
              </p:ext>
            </p:extLst>
          </p:nvPr>
        </p:nvGraphicFramePr>
        <p:xfrm>
          <a:off x="4610100" y="642144"/>
          <a:ext cx="29495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55" name="公式" r:id="rId5" imgW="1663560" imgH="241200" progId="Equation.3">
                  <p:embed/>
                </p:oleObj>
              </mc:Choice>
              <mc:Fallback>
                <p:oleObj name="公式" r:id="rId5" imgW="1663560" imgH="241200" progId="Equation.3">
                  <p:embed/>
                  <p:pic>
                    <p:nvPicPr>
                      <p:cNvPr id="202768" name="Object 16">
                        <a:extLst>
                          <a:ext uri="{FF2B5EF4-FFF2-40B4-BE49-F238E27FC236}">
                            <a16:creationId xmlns:a16="http://schemas.microsoft.com/office/drawing/2014/main" id="{F2B93B93-0979-48B0-8B9F-EE0589892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642144"/>
                        <a:ext cx="29495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>
            <a:extLst>
              <a:ext uri="{FF2B5EF4-FFF2-40B4-BE49-F238E27FC236}">
                <a16:creationId xmlns:a16="http://schemas.microsoft.com/office/drawing/2014/main" id="{8337F192-D593-4014-BB75-786929272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1073150"/>
          <a:ext cx="2309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56" name="公式" r:id="rId7" imgW="1155600" imgH="228600" progId="Equation.3">
                  <p:embed/>
                </p:oleObj>
              </mc:Choice>
              <mc:Fallback>
                <p:oleObj name="公式" r:id="rId7" imgW="1155600" imgH="228600" progId="Equation.3">
                  <p:embed/>
                  <p:pic>
                    <p:nvPicPr>
                      <p:cNvPr id="202767" name="Object 15">
                        <a:extLst>
                          <a:ext uri="{FF2B5EF4-FFF2-40B4-BE49-F238E27FC236}">
                            <a16:creationId xmlns:a16="http://schemas.microsoft.com/office/drawing/2014/main" id="{8337F192-D593-4014-BB75-7869292729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1073150"/>
                        <a:ext cx="2309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0" name="Rectangle 18">
            <a:extLst>
              <a:ext uri="{FF2B5EF4-FFF2-40B4-BE49-F238E27FC236}">
                <a16:creationId xmlns:a16="http://schemas.microsoft.com/office/drawing/2014/main" id="{90F45343-C7A9-4182-8656-88803B26D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602456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第五步：</a:t>
            </a:r>
          </a:p>
        </p:txBody>
      </p:sp>
      <p:sp>
        <p:nvSpPr>
          <p:cNvPr id="202772" name="Rectangle 20">
            <a:extLst>
              <a:ext uri="{FF2B5EF4-FFF2-40B4-BE49-F238E27FC236}">
                <a16:creationId xmlns:a16="http://schemas.microsoft.com/office/drawing/2014/main" id="{351D627D-1CE1-455E-9089-B5FB370C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634206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，不修正。</a:t>
            </a:r>
          </a:p>
        </p:txBody>
      </p:sp>
      <p:graphicFrame>
        <p:nvGraphicFramePr>
          <p:cNvPr id="202766" name="Object 14">
            <a:extLst>
              <a:ext uri="{FF2B5EF4-FFF2-40B4-BE49-F238E27FC236}">
                <a16:creationId xmlns:a16="http://schemas.microsoft.com/office/drawing/2014/main" id="{186BB272-6017-4B63-9138-44C583612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9563" y="1647825"/>
          <a:ext cx="29956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57" name="公式" r:id="rId9" imgW="1498320" imgH="241200" progId="Equation.3">
                  <p:embed/>
                </p:oleObj>
              </mc:Choice>
              <mc:Fallback>
                <p:oleObj name="公式" r:id="rId9" imgW="1498320" imgH="241200" progId="Equation.3">
                  <p:embed/>
                  <p:pic>
                    <p:nvPicPr>
                      <p:cNvPr id="202766" name="Object 14">
                        <a:extLst>
                          <a:ext uri="{FF2B5EF4-FFF2-40B4-BE49-F238E27FC236}">
                            <a16:creationId xmlns:a16="http://schemas.microsoft.com/office/drawing/2014/main" id="{186BB272-6017-4B63-9138-44C583612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1647825"/>
                        <a:ext cx="29956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5" name="Object 13">
            <a:extLst>
              <a:ext uri="{FF2B5EF4-FFF2-40B4-BE49-F238E27FC236}">
                <a16:creationId xmlns:a16="http://schemas.microsoft.com/office/drawing/2014/main" id="{31B0B72B-05A5-45F8-BFE6-2D4F9FDB8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1649413"/>
          <a:ext cx="3108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58" name="公式" r:id="rId11" imgW="1714320" imgH="241200" progId="Equation.3">
                  <p:embed/>
                </p:oleObj>
              </mc:Choice>
              <mc:Fallback>
                <p:oleObj name="公式" r:id="rId11" imgW="1714320" imgH="241200" progId="Equation.3">
                  <p:embed/>
                  <p:pic>
                    <p:nvPicPr>
                      <p:cNvPr id="202765" name="Object 13">
                        <a:extLst>
                          <a:ext uri="{FF2B5EF4-FFF2-40B4-BE49-F238E27FC236}">
                            <a16:creationId xmlns:a16="http://schemas.microsoft.com/office/drawing/2014/main" id="{31B0B72B-05A5-45F8-BFE6-2D4F9FDB8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649413"/>
                        <a:ext cx="31083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3" name="Object 11">
            <a:extLst>
              <a:ext uri="{FF2B5EF4-FFF2-40B4-BE49-F238E27FC236}">
                <a16:creationId xmlns:a16="http://schemas.microsoft.com/office/drawing/2014/main" id="{1FB2CDB5-ACB6-41AA-8464-2AAADD0EB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2135188"/>
          <a:ext cx="7350125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59" name="公式" r:id="rId13" imgW="3822480" imgH="711000" progId="Equation.3">
                  <p:embed/>
                </p:oleObj>
              </mc:Choice>
              <mc:Fallback>
                <p:oleObj name="公式" r:id="rId13" imgW="3822480" imgH="711000" progId="Equation.3">
                  <p:embed/>
                  <p:pic>
                    <p:nvPicPr>
                      <p:cNvPr id="202763" name="Object 11">
                        <a:extLst>
                          <a:ext uri="{FF2B5EF4-FFF2-40B4-BE49-F238E27FC236}">
                            <a16:creationId xmlns:a16="http://schemas.microsoft.com/office/drawing/2014/main" id="{1FB2CDB5-ACB6-41AA-8464-2AAADD0EB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135188"/>
                        <a:ext cx="7350125" cy="142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3" name="Rectangle 21">
            <a:extLst>
              <a:ext uri="{FF2B5EF4-FFF2-40B4-BE49-F238E27FC236}">
                <a16:creationId xmlns:a16="http://schemas.microsoft.com/office/drawing/2014/main" id="{8D354D47-45F3-4751-8DFE-1FB7FAB6D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5938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第六步：</a:t>
            </a:r>
          </a:p>
        </p:txBody>
      </p:sp>
      <p:sp>
        <p:nvSpPr>
          <p:cNvPr id="202775" name="Rectangle 23">
            <a:extLst>
              <a:ext uri="{FF2B5EF4-FFF2-40B4-BE49-F238E27FC236}">
                <a16:creationId xmlns:a16="http://schemas.microsoft.com/office/drawing/2014/main" id="{798168E7-4A6F-4AB5-BF7C-504385E03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988" y="16002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，修正。</a:t>
            </a:r>
          </a:p>
        </p:txBody>
      </p:sp>
      <p:graphicFrame>
        <p:nvGraphicFramePr>
          <p:cNvPr id="202761" name="Object 9">
            <a:extLst>
              <a:ext uri="{FF2B5EF4-FFF2-40B4-BE49-F238E27FC236}">
                <a16:creationId xmlns:a16="http://schemas.microsoft.com/office/drawing/2014/main" id="{C0745146-D5CE-467C-85B4-EFD145A05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4014788"/>
          <a:ext cx="27606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60" name="公式" r:id="rId15" imgW="1460160" imgH="241200" progId="Equation.3">
                  <p:embed/>
                </p:oleObj>
              </mc:Choice>
              <mc:Fallback>
                <p:oleObj name="公式" r:id="rId15" imgW="1460160" imgH="241200" progId="Equation.3">
                  <p:embed/>
                  <p:pic>
                    <p:nvPicPr>
                      <p:cNvPr id="202761" name="Object 9">
                        <a:extLst>
                          <a:ext uri="{FF2B5EF4-FFF2-40B4-BE49-F238E27FC236}">
                            <a16:creationId xmlns:a16="http://schemas.microsoft.com/office/drawing/2014/main" id="{C0745146-D5CE-467C-85B4-EFD145A05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4014788"/>
                        <a:ext cx="27606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0" name="Object 8">
            <a:extLst>
              <a:ext uri="{FF2B5EF4-FFF2-40B4-BE49-F238E27FC236}">
                <a16:creationId xmlns:a16="http://schemas.microsoft.com/office/drawing/2014/main" id="{DE178010-F878-4D7F-B202-6C1D12C62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7638" y="4057650"/>
          <a:ext cx="47450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61" name="公式" r:id="rId17" imgW="2895480" imgH="241200" progId="Equation.3">
                  <p:embed/>
                </p:oleObj>
              </mc:Choice>
              <mc:Fallback>
                <p:oleObj name="公式" r:id="rId17" imgW="2895480" imgH="241200" progId="Equation.3">
                  <p:embed/>
                  <p:pic>
                    <p:nvPicPr>
                      <p:cNvPr id="202760" name="Object 8">
                        <a:extLst>
                          <a:ext uri="{FF2B5EF4-FFF2-40B4-BE49-F238E27FC236}">
                            <a16:creationId xmlns:a16="http://schemas.microsoft.com/office/drawing/2014/main" id="{DE178010-F878-4D7F-B202-6C1D12C625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4057650"/>
                        <a:ext cx="47450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>
            <a:extLst>
              <a:ext uri="{FF2B5EF4-FFF2-40B4-BE49-F238E27FC236}">
                <a16:creationId xmlns:a16="http://schemas.microsoft.com/office/drawing/2014/main" id="{D800F8FE-EB9A-433E-B809-FF5F23E43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4516438"/>
          <a:ext cx="2309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62" name="公式" r:id="rId19" imgW="1155600" imgH="228600" progId="Equation.3">
                  <p:embed/>
                </p:oleObj>
              </mc:Choice>
              <mc:Fallback>
                <p:oleObj name="公式" r:id="rId19" imgW="1155600" imgH="228600" progId="Equation.3">
                  <p:embed/>
                  <p:pic>
                    <p:nvPicPr>
                      <p:cNvPr id="202759" name="Object 7">
                        <a:extLst>
                          <a:ext uri="{FF2B5EF4-FFF2-40B4-BE49-F238E27FC236}">
                            <a16:creationId xmlns:a16="http://schemas.microsoft.com/office/drawing/2014/main" id="{D800F8FE-EB9A-433E-B809-FF5F23E438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4516438"/>
                        <a:ext cx="2309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8" name="Rectangle 26">
            <a:extLst>
              <a:ext uri="{FF2B5EF4-FFF2-40B4-BE49-F238E27FC236}">
                <a16:creationId xmlns:a16="http://schemas.microsoft.com/office/drawing/2014/main" id="{6015C5F6-5A24-47C9-978D-94CC94CE1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194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第七步：</a:t>
            </a:r>
          </a:p>
        </p:txBody>
      </p:sp>
      <p:sp>
        <p:nvSpPr>
          <p:cNvPr id="202780" name="Rectangle 28">
            <a:extLst>
              <a:ext uri="{FF2B5EF4-FFF2-40B4-BE49-F238E27FC236}">
                <a16:creationId xmlns:a16="http://schemas.microsoft.com/office/drawing/2014/main" id="{6BC369AA-8236-4D8F-89CA-A36EA243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4468813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不修正。</a:t>
            </a:r>
          </a:p>
        </p:txBody>
      </p:sp>
      <p:graphicFrame>
        <p:nvGraphicFramePr>
          <p:cNvPr id="202758" name="Object 6">
            <a:extLst>
              <a:ext uri="{FF2B5EF4-FFF2-40B4-BE49-F238E27FC236}">
                <a16:creationId xmlns:a16="http://schemas.microsoft.com/office/drawing/2014/main" id="{684A3DA6-5CB8-4FDD-BE18-EE23A44E5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4113" y="5424488"/>
          <a:ext cx="31226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63" name="公式" r:id="rId21" imgW="1562040" imgH="241200" progId="Equation.3">
                  <p:embed/>
                </p:oleObj>
              </mc:Choice>
              <mc:Fallback>
                <p:oleObj name="公式" r:id="rId21" imgW="1562040" imgH="241200" progId="Equation.3">
                  <p:embed/>
                  <p:pic>
                    <p:nvPicPr>
                      <p:cNvPr id="202758" name="Object 6">
                        <a:extLst>
                          <a:ext uri="{FF2B5EF4-FFF2-40B4-BE49-F238E27FC236}">
                            <a16:creationId xmlns:a16="http://schemas.microsoft.com/office/drawing/2014/main" id="{684A3DA6-5CB8-4FDD-BE18-EE23A44E52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5424488"/>
                        <a:ext cx="31226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>
            <a:extLst>
              <a:ext uri="{FF2B5EF4-FFF2-40B4-BE49-F238E27FC236}">
                <a16:creationId xmlns:a16="http://schemas.microsoft.com/office/drawing/2014/main" id="{64B3DB8E-4B81-4AAD-BE8E-D33B6B9D8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9750" y="5424488"/>
          <a:ext cx="43957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64" name="公式" r:id="rId23" imgW="2489040" imgH="241200" progId="Equation.3">
                  <p:embed/>
                </p:oleObj>
              </mc:Choice>
              <mc:Fallback>
                <p:oleObj name="公式" r:id="rId23" imgW="2489040" imgH="241200" progId="Equation.3">
                  <p:embed/>
                  <p:pic>
                    <p:nvPicPr>
                      <p:cNvPr id="202757" name="Object 5">
                        <a:extLst>
                          <a:ext uri="{FF2B5EF4-FFF2-40B4-BE49-F238E27FC236}">
                            <a16:creationId xmlns:a16="http://schemas.microsoft.com/office/drawing/2014/main" id="{64B3DB8E-4B81-4AAD-BE8E-D33B6B9D8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5424488"/>
                        <a:ext cx="43957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>
            <a:extLst>
              <a:ext uri="{FF2B5EF4-FFF2-40B4-BE49-F238E27FC236}">
                <a16:creationId xmlns:a16="http://schemas.microsoft.com/office/drawing/2014/main" id="{164E40D7-D468-4279-B8D2-B2D6A4389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580704"/>
              </p:ext>
            </p:extLst>
          </p:nvPr>
        </p:nvGraphicFramePr>
        <p:xfrm>
          <a:off x="2535238" y="5937597"/>
          <a:ext cx="2309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65" name="公式" r:id="rId25" imgW="1155600" imgH="228600" progId="Equation.3">
                  <p:embed/>
                </p:oleObj>
              </mc:Choice>
              <mc:Fallback>
                <p:oleObj name="公式" r:id="rId25" imgW="1155600" imgH="228600" progId="Equation.3">
                  <p:embed/>
                  <p:pic>
                    <p:nvPicPr>
                      <p:cNvPr id="202756" name="Object 4">
                        <a:extLst>
                          <a:ext uri="{FF2B5EF4-FFF2-40B4-BE49-F238E27FC236}">
                            <a16:creationId xmlns:a16="http://schemas.microsoft.com/office/drawing/2014/main" id="{164E40D7-D468-4279-B8D2-B2D6A43892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5937597"/>
                        <a:ext cx="23098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81" name="Rectangle 29">
            <a:extLst>
              <a:ext uri="{FF2B5EF4-FFF2-40B4-BE49-F238E27FC236}">
                <a16:creationId xmlns:a16="http://schemas.microsoft.com/office/drawing/2014/main" id="{F0E74456-CF5E-4C55-BA15-E0BA2F97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9879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第八步：</a:t>
            </a:r>
          </a:p>
        </p:txBody>
      </p:sp>
      <p:sp>
        <p:nvSpPr>
          <p:cNvPr id="202783" name="Rectangle 31">
            <a:extLst>
              <a:ext uri="{FF2B5EF4-FFF2-40B4-BE49-F238E27FC236}">
                <a16:creationId xmlns:a16="http://schemas.microsoft.com/office/drawing/2014/main" id="{9DE7920B-8197-4553-80A1-1F1847F6E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5877272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不修正。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3" grpId="0"/>
      <p:bldP spid="202775" grpId="0"/>
      <p:bldP spid="202778" grpId="0"/>
      <p:bldP spid="202780" grpId="0"/>
      <p:bldP spid="202781" grpId="0"/>
      <p:bldP spid="20278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17" name="Rectangle 41">
            <a:extLst>
              <a:ext uri="{FF2B5EF4-FFF2-40B4-BE49-F238E27FC236}">
                <a16:creationId xmlns:a16="http://schemas.microsoft.com/office/drawing/2014/main" id="{C353F3B7-4D07-438C-940A-737050E50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2132856"/>
            <a:ext cx="8839200" cy="1041400"/>
          </a:xfrm>
          <a:prstGeom prst="rect">
            <a:avLst/>
          </a:prstGeom>
          <a:solidFill>
            <a:srgbClr val="FFCC6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818" name="Rectangle 42">
            <a:extLst>
              <a:ext uri="{FF2B5EF4-FFF2-40B4-BE49-F238E27FC236}">
                <a16:creationId xmlns:a16="http://schemas.microsoft.com/office/drawing/2014/main" id="{2CB12467-375E-4984-9907-D294A1050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1130176"/>
            <a:ext cx="8839200" cy="1016000"/>
          </a:xfrm>
          <a:prstGeom prst="rect">
            <a:avLst/>
          </a:prstGeom>
          <a:solidFill>
            <a:srgbClr val="99FF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3790" name="Object 14">
            <a:extLst>
              <a:ext uri="{FF2B5EF4-FFF2-40B4-BE49-F238E27FC236}">
                <a16:creationId xmlns:a16="http://schemas.microsoft.com/office/drawing/2014/main" id="{2A85329F-EBD7-402F-9A62-F471D6F77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984152"/>
              </p:ext>
            </p:extLst>
          </p:nvPr>
        </p:nvGraphicFramePr>
        <p:xfrm>
          <a:off x="1820863" y="1171451"/>
          <a:ext cx="2970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74" name="公式" r:id="rId4" imgW="1485720" imgH="241200" progId="Equation.3">
                  <p:embed/>
                </p:oleObj>
              </mc:Choice>
              <mc:Fallback>
                <p:oleObj name="公式" r:id="rId4" imgW="1485720" imgH="241200" progId="Equation.3">
                  <p:embed/>
                  <p:pic>
                    <p:nvPicPr>
                      <p:cNvPr id="203790" name="Object 14">
                        <a:extLst>
                          <a:ext uri="{FF2B5EF4-FFF2-40B4-BE49-F238E27FC236}">
                            <a16:creationId xmlns:a16="http://schemas.microsoft.com/office/drawing/2014/main" id="{2A85329F-EBD7-402F-9A62-F471D6F77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1171451"/>
                        <a:ext cx="29702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9" name="Object 13">
            <a:extLst>
              <a:ext uri="{FF2B5EF4-FFF2-40B4-BE49-F238E27FC236}">
                <a16:creationId xmlns:a16="http://schemas.microsoft.com/office/drawing/2014/main" id="{BD34B8F9-AF27-4B3A-BDFA-B9A2AF884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19816"/>
              </p:ext>
            </p:extLst>
          </p:nvPr>
        </p:nvGraphicFramePr>
        <p:xfrm>
          <a:off x="4959350" y="1173039"/>
          <a:ext cx="3960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75" name="公式" r:id="rId6" imgW="1981080" imgH="241200" progId="Equation.3">
                  <p:embed/>
                </p:oleObj>
              </mc:Choice>
              <mc:Fallback>
                <p:oleObj name="公式" r:id="rId6" imgW="1981080" imgH="241200" progId="Equation.3">
                  <p:embed/>
                  <p:pic>
                    <p:nvPicPr>
                      <p:cNvPr id="203789" name="Object 13">
                        <a:extLst>
                          <a:ext uri="{FF2B5EF4-FFF2-40B4-BE49-F238E27FC236}">
                            <a16:creationId xmlns:a16="http://schemas.microsoft.com/office/drawing/2014/main" id="{BD34B8F9-AF27-4B3A-BDFA-B9A2AF884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1173039"/>
                        <a:ext cx="39608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8" name="Object 12">
            <a:extLst>
              <a:ext uri="{FF2B5EF4-FFF2-40B4-BE49-F238E27FC236}">
                <a16:creationId xmlns:a16="http://schemas.microsoft.com/office/drawing/2014/main" id="{3B3C730B-68A7-444B-B4F0-B7E596105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97345"/>
              </p:ext>
            </p:extLst>
          </p:nvPr>
        </p:nvGraphicFramePr>
        <p:xfrm>
          <a:off x="3462338" y="1679451"/>
          <a:ext cx="2309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76" name="公式" r:id="rId8" imgW="1155600" imgH="228600" progId="Equation.3">
                  <p:embed/>
                </p:oleObj>
              </mc:Choice>
              <mc:Fallback>
                <p:oleObj name="公式" r:id="rId8" imgW="1155600" imgH="228600" progId="Equation.3">
                  <p:embed/>
                  <p:pic>
                    <p:nvPicPr>
                      <p:cNvPr id="203788" name="Object 12">
                        <a:extLst>
                          <a:ext uri="{FF2B5EF4-FFF2-40B4-BE49-F238E27FC236}">
                            <a16:creationId xmlns:a16="http://schemas.microsoft.com/office/drawing/2014/main" id="{3B3C730B-68A7-444B-B4F0-B7E5961059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1679451"/>
                        <a:ext cx="23098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1" name="Rectangle 15">
            <a:extLst>
              <a:ext uri="{FF2B5EF4-FFF2-40B4-BE49-F238E27FC236}">
                <a16:creationId xmlns:a16="http://schemas.microsoft.com/office/drawing/2014/main" id="{9F6C0BF0-EDCF-49BA-93C8-5F8A30869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141289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第九步：</a:t>
            </a:r>
          </a:p>
        </p:txBody>
      </p:sp>
      <p:sp>
        <p:nvSpPr>
          <p:cNvPr id="203793" name="Rectangle 17">
            <a:extLst>
              <a:ext uri="{FF2B5EF4-FFF2-40B4-BE49-F238E27FC236}">
                <a16:creationId xmlns:a16="http://schemas.microsoft.com/office/drawing/2014/main" id="{C2BA1EA6-469A-4684-995E-DD250B50B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1671514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不修正。</a:t>
            </a:r>
          </a:p>
        </p:txBody>
      </p:sp>
      <p:graphicFrame>
        <p:nvGraphicFramePr>
          <p:cNvPr id="203787" name="Object 11">
            <a:extLst>
              <a:ext uri="{FF2B5EF4-FFF2-40B4-BE49-F238E27FC236}">
                <a16:creationId xmlns:a16="http://schemas.microsoft.com/office/drawing/2014/main" id="{C7D1F449-4192-483B-9163-B2BD6C097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554365"/>
              </p:ext>
            </p:extLst>
          </p:nvPr>
        </p:nvGraphicFramePr>
        <p:xfrm>
          <a:off x="1782763" y="2172544"/>
          <a:ext cx="30718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77" name="公式" r:id="rId10" imgW="1536480" imgH="241200" progId="Equation.3">
                  <p:embed/>
                </p:oleObj>
              </mc:Choice>
              <mc:Fallback>
                <p:oleObj name="公式" r:id="rId10" imgW="1536480" imgH="241200" progId="Equation.3">
                  <p:embed/>
                  <p:pic>
                    <p:nvPicPr>
                      <p:cNvPr id="203787" name="Object 11">
                        <a:extLst>
                          <a:ext uri="{FF2B5EF4-FFF2-40B4-BE49-F238E27FC236}">
                            <a16:creationId xmlns:a16="http://schemas.microsoft.com/office/drawing/2014/main" id="{C7D1F449-4192-483B-9163-B2BD6C097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172544"/>
                        <a:ext cx="30718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6" name="Object 10">
            <a:extLst>
              <a:ext uri="{FF2B5EF4-FFF2-40B4-BE49-F238E27FC236}">
                <a16:creationId xmlns:a16="http://schemas.microsoft.com/office/drawing/2014/main" id="{99D720E9-B8C8-41C7-B095-B7361E3BD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635262"/>
              </p:ext>
            </p:extLst>
          </p:nvPr>
        </p:nvGraphicFramePr>
        <p:xfrm>
          <a:off x="5110163" y="2174131"/>
          <a:ext cx="37861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78" name="公式" r:id="rId12" imgW="1981080" imgH="241200" progId="Equation.3">
                  <p:embed/>
                </p:oleObj>
              </mc:Choice>
              <mc:Fallback>
                <p:oleObj name="公式" r:id="rId12" imgW="1981080" imgH="241200" progId="Equation.3">
                  <p:embed/>
                  <p:pic>
                    <p:nvPicPr>
                      <p:cNvPr id="203786" name="Object 10">
                        <a:extLst>
                          <a:ext uri="{FF2B5EF4-FFF2-40B4-BE49-F238E27FC236}">
                            <a16:creationId xmlns:a16="http://schemas.microsoft.com/office/drawing/2014/main" id="{99D720E9-B8C8-41C7-B095-B7361E3BD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2174131"/>
                        <a:ext cx="37861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5" name="Object 9">
            <a:extLst>
              <a:ext uri="{FF2B5EF4-FFF2-40B4-BE49-F238E27FC236}">
                <a16:creationId xmlns:a16="http://schemas.microsoft.com/office/drawing/2014/main" id="{90E51B6D-619F-42C7-85B7-5ED6365A8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68784"/>
              </p:ext>
            </p:extLst>
          </p:nvPr>
        </p:nvGraphicFramePr>
        <p:xfrm>
          <a:off x="3335338" y="2704356"/>
          <a:ext cx="2386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79" name="公式" r:id="rId14" imgW="1193760" imgH="228600" progId="Equation.3">
                  <p:embed/>
                </p:oleObj>
              </mc:Choice>
              <mc:Fallback>
                <p:oleObj name="公式" r:id="rId14" imgW="1193760" imgH="228600" progId="Equation.3">
                  <p:embed/>
                  <p:pic>
                    <p:nvPicPr>
                      <p:cNvPr id="203785" name="Object 9">
                        <a:extLst>
                          <a:ext uri="{FF2B5EF4-FFF2-40B4-BE49-F238E27FC236}">
                            <a16:creationId xmlns:a16="http://schemas.microsoft.com/office/drawing/2014/main" id="{90E51B6D-619F-42C7-85B7-5ED6365A8F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2704356"/>
                        <a:ext cx="23860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4" name="Rectangle 18">
            <a:extLst>
              <a:ext uri="{FF2B5EF4-FFF2-40B4-BE49-F238E27FC236}">
                <a16:creationId xmlns:a16="http://schemas.microsoft.com/office/drawing/2014/main" id="{6913CE1C-85A0-41C4-BDFE-5F78BAAF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2172544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第十步：</a:t>
            </a:r>
          </a:p>
        </p:txBody>
      </p:sp>
      <p:sp>
        <p:nvSpPr>
          <p:cNvPr id="203796" name="Rectangle 20">
            <a:extLst>
              <a:ext uri="{FF2B5EF4-FFF2-40B4-BE49-F238E27FC236}">
                <a16:creationId xmlns:a16="http://schemas.microsoft.com/office/drawing/2014/main" id="{1EC6C720-9BF9-48E3-A6CD-716A96BC8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671019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不修正。</a:t>
            </a:r>
          </a:p>
        </p:txBody>
      </p:sp>
      <p:sp>
        <p:nvSpPr>
          <p:cNvPr id="203799" name="Rectangle 23">
            <a:extLst>
              <a:ext uri="{FF2B5EF4-FFF2-40B4-BE49-F238E27FC236}">
                <a16:creationId xmlns:a16="http://schemas.microsoft.com/office/drawing/2014/main" id="{B72DF8B7-1CD7-4DC7-962F-CC478D4B5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3024188"/>
            <a:ext cx="8601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至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的四次迭代中，所有训练样本皆被正确分类，故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算法已收敛于判别函数，分类器设计完毕。  </a:t>
            </a:r>
          </a:p>
        </p:txBody>
      </p:sp>
      <p:graphicFrame>
        <p:nvGraphicFramePr>
          <p:cNvPr id="203782" name="Object 6">
            <a:extLst>
              <a:ext uri="{FF2B5EF4-FFF2-40B4-BE49-F238E27FC236}">
                <a16:creationId xmlns:a16="http://schemas.microsoft.com/office/drawing/2014/main" id="{3B663FF5-E87B-4906-A47C-8CE7D83AA0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163" y="4570413"/>
          <a:ext cx="1979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80" name="公式" r:id="rId16" imgW="990360" imgH="228600" progId="Equation.3">
                  <p:embed/>
                </p:oleObj>
              </mc:Choice>
              <mc:Fallback>
                <p:oleObj name="公式" r:id="rId16" imgW="990360" imgH="228600" progId="Equation.3">
                  <p:embed/>
                  <p:pic>
                    <p:nvPicPr>
                      <p:cNvPr id="203782" name="Object 6">
                        <a:extLst>
                          <a:ext uri="{FF2B5EF4-FFF2-40B4-BE49-F238E27FC236}">
                            <a16:creationId xmlns:a16="http://schemas.microsoft.com/office/drawing/2014/main" id="{3B663FF5-E87B-4906-A47C-8CE7D83AA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570413"/>
                        <a:ext cx="19796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>
            <a:extLst>
              <a:ext uri="{FF2B5EF4-FFF2-40B4-BE49-F238E27FC236}">
                <a16:creationId xmlns:a16="http://schemas.microsoft.com/office/drawing/2014/main" id="{46F13D2F-22F0-4885-9BBE-0200C823C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1750" y="5118100"/>
          <a:ext cx="5789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81" name="公式" r:id="rId18" imgW="2895480" imgH="228600" progId="Equation.3">
                  <p:embed/>
                </p:oleObj>
              </mc:Choice>
              <mc:Fallback>
                <p:oleObj name="公式" r:id="rId18" imgW="2895480" imgH="228600" progId="Equation.3">
                  <p:embed/>
                  <p:pic>
                    <p:nvPicPr>
                      <p:cNvPr id="203781" name="Object 5">
                        <a:extLst>
                          <a:ext uri="{FF2B5EF4-FFF2-40B4-BE49-F238E27FC236}">
                            <a16:creationId xmlns:a16="http://schemas.microsoft.com/office/drawing/2014/main" id="{46F13D2F-22F0-4885-9BBE-0200C823CD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5118100"/>
                        <a:ext cx="5789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>
            <a:extLst>
              <a:ext uri="{FF2B5EF4-FFF2-40B4-BE49-F238E27FC236}">
                <a16:creationId xmlns:a16="http://schemas.microsoft.com/office/drawing/2014/main" id="{9560A10F-1676-4EA0-990C-C92D56505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47584"/>
              </p:ext>
            </p:extLst>
          </p:nvPr>
        </p:nvGraphicFramePr>
        <p:xfrm>
          <a:off x="1597025" y="5517232"/>
          <a:ext cx="6575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82" name="公式" r:id="rId20" imgW="3288960" imgH="228600" progId="Equation.3">
                  <p:embed/>
                </p:oleObj>
              </mc:Choice>
              <mc:Fallback>
                <p:oleObj name="公式" r:id="rId20" imgW="3288960" imgH="228600" progId="Equation.3">
                  <p:embed/>
                  <p:pic>
                    <p:nvPicPr>
                      <p:cNvPr id="203780" name="Object 4">
                        <a:extLst>
                          <a:ext uri="{FF2B5EF4-FFF2-40B4-BE49-F238E27FC236}">
                            <a16:creationId xmlns:a16="http://schemas.microsoft.com/office/drawing/2014/main" id="{9560A10F-1676-4EA0-990C-C92D56505A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5517232"/>
                        <a:ext cx="6575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3" name="Rectangle 27">
            <a:extLst>
              <a:ext uri="{FF2B5EF4-FFF2-40B4-BE49-F238E27FC236}">
                <a16:creationId xmlns:a16="http://schemas.microsoft.com/office/drawing/2014/main" id="{E826F63E-C618-4D7D-BBF8-EDAD849B6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5938" y="4049713"/>
            <a:ext cx="26416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933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判别函数：</a:t>
            </a:r>
          </a:p>
        </p:txBody>
      </p:sp>
      <p:sp>
        <p:nvSpPr>
          <p:cNvPr id="203804" name="Rectangle 28">
            <a:extLst>
              <a:ext uri="{FF2B5EF4-FFF2-40B4-BE49-F238E27FC236}">
                <a16:creationId xmlns:a16="http://schemas.microsoft.com/office/drawing/2014/main" id="{703C8066-2931-4B9B-B67E-9B4AC6FB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6400" y="5877272"/>
            <a:ext cx="352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933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判别界面：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)=0</a:t>
            </a:r>
          </a:p>
        </p:txBody>
      </p:sp>
      <p:graphicFrame>
        <p:nvGraphicFramePr>
          <p:cNvPr id="203810" name="Object 34">
            <a:extLst>
              <a:ext uri="{FF2B5EF4-FFF2-40B4-BE49-F238E27FC236}">
                <a16:creationId xmlns:a16="http://schemas.microsoft.com/office/drawing/2014/main" id="{E32077A4-6E33-4A02-BB31-FBB395966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594873"/>
              </p:ext>
            </p:extLst>
          </p:nvPr>
        </p:nvGraphicFramePr>
        <p:xfrm>
          <a:off x="1860550" y="653926"/>
          <a:ext cx="2081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83" name="公式" r:id="rId22" imgW="1041120" imgH="228600" progId="Equation.3">
                  <p:embed/>
                </p:oleObj>
              </mc:Choice>
              <mc:Fallback>
                <p:oleObj name="公式" r:id="rId22" imgW="1041120" imgH="228600" progId="Equation.3">
                  <p:embed/>
                  <p:pic>
                    <p:nvPicPr>
                      <p:cNvPr id="203810" name="Object 34">
                        <a:extLst>
                          <a:ext uri="{FF2B5EF4-FFF2-40B4-BE49-F238E27FC236}">
                            <a16:creationId xmlns:a16="http://schemas.microsoft.com/office/drawing/2014/main" id="{E32077A4-6E33-4A02-BB31-FBB395966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653926"/>
                        <a:ext cx="2081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11" name="Rectangle 35">
            <a:extLst>
              <a:ext uri="{FF2B5EF4-FFF2-40B4-BE49-F238E27FC236}">
                <a16:creationId xmlns:a16="http://schemas.microsoft.com/office/drawing/2014/main" id="{36B8354B-0F8B-481A-892D-1009F747B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82489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第七步：</a:t>
            </a:r>
          </a:p>
        </p:txBody>
      </p:sp>
      <p:graphicFrame>
        <p:nvGraphicFramePr>
          <p:cNvPr id="203813" name="Object 37">
            <a:extLst>
              <a:ext uri="{FF2B5EF4-FFF2-40B4-BE49-F238E27FC236}">
                <a16:creationId xmlns:a16="http://schemas.microsoft.com/office/drawing/2014/main" id="{FC62DC79-D862-42FC-A5D7-1AB485167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692455"/>
              </p:ext>
            </p:extLst>
          </p:nvPr>
        </p:nvGraphicFramePr>
        <p:xfrm>
          <a:off x="5464175" y="642814"/>
          <a:ext cx="2081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84" name="公式" r:id="rId24" imgW="1041120" imgH="228600" progId="Equation.3">
                  <p:embed/>
                </p:oleObj>
              </mc:Choice>
              <mc:Fallback>
                <p:oleObj name="公式" r:id="rId24" imgW="1041120" imgH="228600" progId="Equation.3">
                  <p:embed/>
                  <p:pic>
                    <p:nvPicPr>
                      <p:cNvPr id="203813" name="Object 37">
                        <a:extLst>
                          <a:ext uri="{FF2B5EF4-FFF2-40B4-BE49-F238E27FC236}">
                            <a16:creationId xmlns:a16="http://schemas.microsoft.com/office/drawing/2014/main" id="{FC62DC79-D862-42FC-A5D7-1AB4851676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642814"/>
                        <a:ext cx="2081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14" name="Rectangle 38">
            <a:extLst>
              <a:ext uri="{FF2B5EF4-FFF2-40B4-BE49-F238E27FC236}">
                <a16:creationId xmlns:a16="http://schemas.microsoft.com/office/drawing/2014/main" id="{778ACF99-EBD0-4958-95E4-FEC1E30B6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03126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第八步：</a:t>
            </a:r>
          </a:p>
        </p:txBody>
      </p:sp>
      <p:sp>
        <p:nvSpPr>
          <p:cNvPr id="203820" name="Line 44">
            <a:extLst>
              <a:ext uri="{FF2B5EF4-FFF2-40B4-BE49-F238E27FC236}">
                <a16:creationId xmlns:a16="http://schemas.microsoft.com/office/drawing/2014/main" id="{30EBCD27-DF24-42AD-95EA-D3E5B328C8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52736"/>
            <a:ext cx="9144000" cy="28575"/>
          </a:xfrm>
          <a:prstGeom prst="line">
            <a:avLst/>
          </a:prstGeom>
          <a:noFill/>
          <a:ln w="1905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9" grpId="0"/>
      <p:bldP spid="203803" grpId="0"/>
      <p:bldP spid="20380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>
            <a:extLst>
              <a:ext uri="{FF2B5EF4-FFF2-40B4-BE49-F238E27FC236}">
                <a16:creationId xmlns:a16="http://schemas.microsoft.com/office/drawing/2014/main" id="{CE94721F-9D90-4708-B27D-6A1285FEE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1452563"/>
            <a:ext cx="8161337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6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306388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当训练样本的维数和数目较高时，需要计算和存储更多的指数项，但正因为判别函数由许多新项组成，故有很强的分类能力。</a:t>
            </a:r>
          </a:p>
        </p:txBody>
      </p:sp>
      <p:sp>
        <p:nvSpPr>
          <p:cNvPr id="204819" name="Rectangle 19">
            <a:extLst>
              <a:ext uri="{FF2B5EF4-FFF2-40B4-BE49-F238E27FC236}">
                <a16:creationId xmlns:a16="http://schemas.microsoft.com/office/drawing/2014/main" id="{1E8557DB-5CF1-4B78-953A-93504DAF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7863"/>
            <a:ext cx="5994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933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93345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Ⅱ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型势函数构成判别函数的特点：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B09758-96A4-4879-99EC-C594EAA74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3FD156-7F7D-4292-8CD6-396FFE9F752D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7CEE8B-5955-4DA7-A9E5-36364DEEAB12}"/>
              </a:ext>
            </a:extLst>
          </p:cNvPr>
          <p:cNvSpPr/>
          <p:nvPr/>
        </p:nvSpPr>
        <p:spPr>
          <a:xfrm>
            <a:off x="683568" y="144137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/>
            <a:r>
              <a:rPr lang="zh-CN" altLang="en-US" dirty="0">
                <a:solidFill>
                  <a:srgbClr val="303030"/>
                </a:solidFill>
                <a:latin typeface="PingFang SC"/>
              </a:rPr>
              <a:t>位势函数法的积累势函数</a:t>
            </a:r>
            <a:r>
              <a:rPr lang="en-US" altLang="zh-CN" dirty="0">
                <a:solidFill>
                  <a:srgbClr val="303030"/>
                </a:solidFill>
                <a:latin typeface="PingFang SC"/>
              </a:rPr>
              <a:t>K(x)</a:t>
            </a:r>
            <a:r>
              <a:rPr lang="zh-CN" altLang="en-US" dirty="0">
                <a:solidFill>
                  <a:srgbClr val="303030"/>
                </a:solidFill>
                <a:latin typeface="PingFang SC"/>
              </a:rPr>
              <a:t>的作用相当于</a:t>
            </a:r>
            <a:r>
              <a:rPr lang="en-US" altLang="zh-CN" dirty="0">
                <a:solidFill>
                  <a:srgbClr val="303030"/>
                </a:solidFill>
                <a:latin typeface="PingFang SC"/>
              </a:rPr>
              <a:t>Bayes</a:t>
            </a:r>
            <a:r>
              <a:rPr lang="zh-CN" altLang="en-US" dirty="0">
                <a:solidFill>
                  <a:srgbClr val="303030"/>
                </a:solidFill>
                <a:latin typeface="PingFang SC"/>
              </a:rPr>
              <a:t>判决中的</a:t>
            </a:r>
            <a:r>
              <a:rPr lang="en-US" altLang="zh-CN" dirty="0">
                <a:solidFill>
                  <a:srgbClr val="303030"/>
                </a:solidFill>
                <a:latin typeface="PingFang SC"/>
              </a:rPr>
              <a:t>(   ).</a:t>
            </a:r>
          </a:p>
          <a:p>
            <a:pPr algn="just" latinLnBrk="1"/>
            <a:endParaRPr lang="en-US" altLang="zh-CN" dirty="0">
              <a:solidFill>
                <a:srgbClr val="303030"/>
              </a:solidFill>
              <a:latin typeface="PingFang SC"/>
            </a:endParaRPr>
          </a:p>
          <a:p>
            <a:pPr algn="just" latinLnBrk="1"/>
            <a:r>
              <a:rPr lang="en-US" altLang="zh-CN" dirty="0">
                <a:solidFill>
                  <a:srgbClr val="303030"/>
                </a:solidFill>
                <a:latin typeface="PingFang SC"/>
              </a:rPr>
              <a:t>A.</a:t>
            </a:r>
            <a:r>
              <a:rPr lang="zh-CN" altLang="en-US" dirty="0">
                <a:solidFill>
                  <a:srgbClr val="303030"/>
                </a:solidFill>
                <a:latin typeface="PingFang SC"/>
              </a:rPr>
              <a:t>后验概率</a:t>
            </a:r>
          </a:p>
          <a:p>
            <a:pPr algn="just" latinLnBrk="1"/>
            <a:r>
              <a:rPr lang="en-US" altLang="zh-CN" dirty="0">
                <a:solidFill>
                  <a:srgbClr val="303030"/>
                </a:solidFill>
                <a:latin typeface="PingFang SC"/>
              </a:rPr>
              <a:t>B.</a:t>
            </a:r>
            <a:r>
              <a:rPr lang="zh-CN" altLang="en-US" dirty="0">
                <a:solidFill>
                  <a:srgbClr val="303030"/>
                </a:solidFill>
                <a:latin typeface="PingFang SC"/>
              </a:rPr>
              <a:t>先验概率</a:t>
            </a:r>
          </a:p>
          <a:p>
            <a:pPr algn="just" latinLnBrk="1"/>
            <a:r>
              <a:rPr lang="en-US" altLang="zh-CN" dirty="0">
                <a:solidFill>
                  <a:srgbClr val="303030"/>
                </a:solidFill>
                <a:latin typeface="PingFang SC"/>
              </a:rPr>
              <a:t>C.</a:t>
            </a:r>
            <a:r>
              <a:rPr lang="zh-CN" altLang="en-US" dirty="0">
                <a:solidFill>
                  <a:srgbClr val="303030"/>
                </a:solidFill>
                <a:latin typeface="PingFang SC"/>
              </a:rPr>
              <a:t>类概率密度</a:t>
            </a:r>
          </a:p>
          <a:p>
            <a:pPr algn="just" latinLnBrk="1"/>
            <a:r>
              <a:rPr lang="en-US" altLang="zh-CN" dirty="0">
                <a:solidFill>
                  <a:srgbClr val="303030"/>
                </a:solidFill>
                <a:latin typeface="PingFang SC"/>
              </a:rPr>
              <a:t>D.</a:t>
            </a:r>
            <a:r>
              <a:rPr lang="zh-CN" altLang="en-US" dirty="0">
                <a:solidFill>
                  <a:srgbClr val="303030"/>
                </a:solidFill>
                <a:latin typeface="PingFang SC"/>
              </a:rPr>
              <a:t>类概率密度与先验概率的乘积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99400-1B3F-4EC3-8CE2-4A1ED052EF4E}"/>
              </a:ext>
            </a:extLst>
          </p:cNvPr>
          <p:cNvSpPr/>
          <p:nvPr/>
        </p:nvSpPr>
        <p:spPr>
          <a:xfrm>
            <a:off x="5652120" y="5157192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/>
            <a:r>
              <a:rPr lang="zh-CN" altLang="en-US" dirty="0">
                <a:solidFill>
                  <a:srgbClr val="303030"/>
                </a:solidFill>
                <a:latin typeface="PingFang SC"/>
              </a:rPr>
              <a:t>正确答案</a:t>
            </a:r>
            <a:r>
              <a:rPr lang="en-US" altLang="zh-CN" dirty="0">
                <a:solidFill>
                  <a:srgbClr val="303030"/>
                </a:solidFill>
                <a:latin typeface="PingFang SC"/>
              </a:rPr>
              <a:t>:AD</a:t>
            </a:r>
          </a:p>
        </p:txBody>
      </p:sp>
    </p:spTree>
    <p:extLst>
      <p:ext uri="{BB962C8B-B14F-4D97-AF65-F5344CB8AC3E}">
        <p14:creationId xmlns:p14="http://schemas.microsoft.com/office/powerpoint/2010/main" val="221399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82758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56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2091968"/>
            <a:ext cx="11721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/>
              <a:t>3.2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/>
              <a:t>3.5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/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30890011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</a:rPr>
              <a:t>课程作业</a:t>
            </a:r>
            <a:endParaRPr lang="zh-CN" altLang="en-US" dirty="0">
              <a:solidFill>
                <a:schemeClr val="accent3">
                  <a:lumMod val="10000"/>
                </a:schemeClr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8DFE5B-A618-4332-ABED-DAB96659B63B}" type="datetime1">
              <a:rPr lang="zh-CN" altLang="en-US">
                <a:solidFill>
                  <a:schemeClr val="tx1"/>
                </a:solidFill>
              </a:rPr>
              <a:pPr>
                <a:defRPr/>
              </a:pPr>
              <a:t>2020/11/20</a:t>
            </a:fld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45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C75291-416D-4836-A885-15048ABECAE9}" type="slidenum">
              <a:rPr lang="zh-CN" altLang="en-US" smtClean="0"/>
              <a:pPr>
                <a:defRPr/>
              </a:pPr>
              <a:t>57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5389C2-DD72-489B-B4FC-0FC166D54C8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66700" y="1689100"/>
            <a:ext cx="8610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b="1" kern="0" dirty="0">
                <a:solidFill>
                  <a:schemeClr val="accent3">
                    <a:lumMod val="10000"/>
                  </a:schemeClr>
                </a:solidFill>
              </a:rPr>
              <a:t>编写感知器算法程序，求下列模式分类的解向量：</a:t>
            </a:r>
          </a:p>
          <a:p>
            <a:pPr>
              <a:defRPr/>
            </a:pPr>
            <a:r>
              <a:rPr lang="el-GR" altLang="zh-CN" sz="2800" b="1" i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ω</a:t>
            </a:r>
            <a:r>
              <a:rPr lang="en-US" altLang="zh-CN" sz="2800" b="1" i="1" kern="0" baseline="-25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1</a:t>
            </a:r>
            <a:r>
              <a:rPr lang="en-US" altLang="zh-CN" sz="2800" b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: {(0 0 0) </a:t>
            </a:r>
            <a:r>
              <a:rPr lang="en-US" altLang="zh-CN" sz="2800" b="1" kern="0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sz="2800" b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,(1 0 0) </a:t>
            </a:r>
            <a:r>
              <a:rPr lang="en-US" altLang="zh-CN" sz="2800" b="1" kern="0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sz="2800" b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,(1 0 1 ) </a:t>
            </a:r>
            <a:r>
              <a:rPr lang="en-US" altLang="zh-CN" sz="2800" b="1" kern="0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sz="2800" b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,(1 1 0) </a:t>
            </a:r>
            <a:r>
              <a:rPr lang="en-US" altLang="zh-CN" sz="2800" b="1" kern="0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sz="2800" b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}</a:t>
            </a:r>
          </a:p>
          <a:p>
            <a:pPr>
              <a:defRPr/>
            </a:pPr>
            <a:r>
              <a:rPr lang="el-GR" altLang="zh-CN" sz="2800" b="1" i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ω</a:t>
            </a:r>
            <a:r>
              <a:rPr lang="el-GR" altLang="zh-CN" sz="2800" b="1" i="1" kern="0" baseline="-25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2</a:t>
            </a:r>
            <a:r>
              <a:rPr lang="en-US" altLang="zh-CN" sz="2800" b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: {(0 0 1) </a:t>
            </a:r>
            <a:r>
              <a:rPr lang="en-US" altLang="zh-CN" sz="2800" b="1" kern="0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sz="2800" b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 (0 1 1) </a:t>
            </a:r>
            <a:r>
              <a:rPr lang="en-US" altLang="zh-CN" sz="2800" b="1" kern="0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sz="2800" b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,(0 1 0) </a:t>
            </a:r>
            <a:r>
              <a:rPr lang="en-US" altLang="zh-CN" sz="2800" b="1" kern="0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sz="2800" b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 (1 1 1) </a:t>
            </a:r>
            <a:r>
              <a:rPr lang="en-US" altLang="zh-CN" sz="2800" b="1" kern="0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sz="2800" b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}</a:t>
            </a:r>
          </a:p>
          <a:p>
            <a:pPr>
              <a:defRPr/>
            </a:pPr>
            <a:r>
              <a:rPr lang="zh-CN" altLang="en-US" sz="2800" b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设</a:t>
            </a:r>
            <a:r>
              <a:rPr lang="en-US" altLang="zh-CN" sz="2800" b="1" i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w</a:t>
            </a:r>
            <a:r>
              <a:rPr lang="en-US" altLang="zh-CN" sz="2800" b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(1)=(-1 -2 -2 0) </a:t>
            </a:r>
            <a:r>
              <a:rPr lang="en-US" altLang="zh-CN" sz="2800" b="1" kern="0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sz="2800" b="1" kern="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.</a:t>
            </a:r>
          </a:p>
          <a:p>
            <a:pPr>
              <a:defRPr/>
            </a:pPr>
            <a:r>
              <a:rPr lang="zh-CN" altLang="en-US" sz="2800" b="1" kern="0" dirty="0">
                <a:solidFill>
                  <a:schemeClr val="accent3">
                    <a:lumMod val="10000"/>
                  </a:schemeClr>
                </a:solidFill>
              </a:rPr>
              <a:t>文件名格式为：</a:t>
            </a:r>
            <a:r>
              <a:rPr lang="zh-CN" altLang="en-US" sz="2800" b="1" kern="0" dirty="0">
                <a:solidFill>
                  <a:srgbClr val="FF0000"/>
                </a:solidFill>
              </a:rPr>
              <a:t>学号直接加姓名加报告</a:t>
            </a:r>
            <a:r>
              <a:rPr lang="en-US" altLang="zh-CN" sz="2800" b="1" kern="0">
                <a:solidFill>
                  <a:srgbClr val="FF0000"/>
                </a:solidFill>
              </a:rPr>
              <a:t>1</a:t>
            </a:r>
            <a:r>
              <a:rPr lang="zh-CN" altLang="en-US" sz="2800" b="1" kern="0">
                <a:solidFill>
                  <a:schemeClr val="accent3">
                    <a:lumMod val="10000"/>
                  </a:schemeClr>
                </a:solidFill>
              </a:rPr>
              <a:t>。</a:t>
            </a:r>
            <a:endParaRPr lang="en-US" altLang="zh-CN" sz="2800" b="1" kern="0" dirty="0">
              <a:solidFill>
                <a:schemeClr val="accent3">
                  <a:lumMod val="10000"/>
                </a:schemeClr>
              </a:solidFill>
            </a:endParaRPr>
          </a:p>
          <a:p>
            <a:pPr>
              <a:defRPr/>
            </a:pPr>
            <a:r>
              <a:rPr lang="zh-CN" altLang="en-US" sz="2800" b="1" kern="0" dirty="0">
                <a:solidFill>
                  <a:schemeClr val="accent3">
                    <a:lumMod val="10000"/>
                  </a:schemeClr>
                </a:solidFill>
              </a:rPr>
              <a:t>包括问题描述、算法介绍、计算过程和结果分析讨论等。</a:t>
            </a:r>
            <a:endParaRPr lang="en-US" altLang="zh-CN" b="1" kern="0" baseline="-25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58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8800" dirty="0">
                <a:ea typeface="黑体" pitchFamily="49" charset="-122"/>
              </a:rPr>
              <a:t>模式识别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4077072"/>
            <a:ext cx="8280920" cy="982960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ea typeface="黑体" pitchFamily="49" charset="-122"/>
              </a:rPr>
              <a:t>第</a:t>
            </a:r>
            <a:r>
              <a:rPr lang="en-US" altLang="zh-CN" sz="4800" dirty="0">
                <a:ea typeface="黑体" pitchFamily="49" charset="-122"/>
              </a:rPr>
              <a:t>4</a:t>
            </a:r>
            <a:r>
              <a:rPr lang="zh-CN" altLang="en-US" sz="4800" dirty="0">
                <a:ea typeface="黑体" pitchFamily="49" charset="-122"/>
              </a:rPr>
              <a:t>章 基于统计决策的概率分类法</a:t>
            </a:r>
          </a:p>
        </p:txBody>
      </p:sp>
      <p:sp>
        <p:nvSpPr>
          <p:cNvPr id="16389" name="矩形 1"/>
          <p:cNvSpPr>
            <a:spLocks noChangeArrowheads="1"/>
          </p:cNvSpPr>
          <p:nvPr/>
        </p:nvSpPr>
        <p:spPr bwMode="auto">
          <a:xfrm>
            <a:off x="8676456" y="6323013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0840D1-2A58-4B14-A088-7CC3D0135C47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094797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第四章 提纲</a:t>
            </a:r>
            <a:endParaRPr lang="zh-CN" altLang="zh-CN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60848"/>
            <a:ext cx="7772400" cy="396043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4.1</a:t>
            </a:r>
            <a:r>
              <a:rPr lang="zh-CN" altLang="en-US" sz="2400" dirty="0"/>
              <a:t>研究对象及相关概率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给定例子，会区分确定性事件和随机事件，并能选择相应的分类方法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会使用基本概率公式进行简单的推导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能写出先验概率、后验概率和条件概率的关系式，并说明各项的物理意义</a:t>
            </a:r>
            <a:endParaRPr lang="en-US" altLang="zh-CN" sz="2000" dirty="0"/>
          </a:p>
          <a:p>
            <a:r>
              <a:rPr lang="en-US" altLang="zh-CN" sz="2400" dirty="0"/>
              <a:t>4.2</a:t>
            </a:r>
            <a:r>
              <a:rPr lang="zh-CN" altLang="en-US" sz="2400" dirty="0"/>
              <a:t> 贝叶斯决策</a:t>
            </a:r>
            <a:endParaRPr lang="en-US" altLang="zh-CN" sz="2400" dirty="0"/>
          </a:p>
          <a:p>
            <a:pPr lvl="1"/>
            <a:r>
              <a:rPr lang="zh-CN" altLang="en-US" sz="2000" dirty="0"/>
              <a:t>会使用最小错误率贝叶斯决策技术进行分类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会使用最小风险贝叶斯决策技术进行分类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会使用正态分布模式的贝叶斯决策技术进行分类</a:t>
            </a:r>
            <a:endParaRPr lang="en-US" altLang="zh-CN" sz="2000" dirty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597005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2687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3.6 </a:t>
            </a:r>
            <a:r>
              <a:rPr lang="zh-CN" altLang="en-US" kern="0" dirty="0"/>
              <a:t>梯度算法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1484784"/>
            <a:ext cx="756084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3.6.1 </a:t>
            </a:r>
            <a:r>
              <a:rPr lang="zh-CN" altLang="en-US" sz="2400" kern="0" dirty="0"/>
              <a:t>梯度法基本原理：梯度算法描述</a:t>
            </a:r>
            <a:endParaRPr lang="en-US" altLang="zh-CN" sz="2400" kern="0" dirty="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539552" y="1988840"/>
            <a:ext cx="674846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1" baseline="0" dirty="0">
                <a:solidFill>
                  <a:srgbClr val="000000"/>
                </a:solidFill>
                <a:latin typeface="Times New Roman" pitchFamily="18" charset="0"/>
              </a:rPr>
              <a:t>输入：</a:t>
            </a:r>
            <a:endParaRPr lang="en-US" altLang="zh-CN" sz="2000" b="1" baseline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）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两类线性可分的模式类               ；</a:t>
            </a:r>
            <a:endParaRPr lang="en-US" altLang="zh-CN" sz="2000" baseline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）训练样本集；</a:t>
            </a:r>
            <a:endParaRPr lang="en-US" altLang="zh-CN" sz="2000" baseline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）判别函数                       ，其中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26385"/>
              </p:ext>
            </p:extLst>
          </p:nvPr>
        </p:nvGraphicFramePr>
        <p:xfrm>
          <a:off x="3779912" y="2276872"/>
          <a:ext cx="9683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69" name="公式" r:id="rId3" imgW="406048" imgH="215713" progId="Equation.3">
                  <p:embed/>
                </p:oleObj>
              </mc:Choice>
              <mc:Fallback>
                <p:oleObj name="公式" r:id="rId3" imgW="40604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276872"/>
                        <a:ext cx="9683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658458"/>
              </p:ext>
            </p:extLst>
          </p:nvPr>
        </p:nvGraphicFramePr>
        <p:xfrm>
          <a:off x="2267744" y="2924929"/>
          <a:ext cx="15128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70" name="公式" r:id="rId5" imgW="889000" imgH="228600" progId="Equation.3">
                  <p:embed/>
                </p:oleObj>
              </mc:Choice>
              <mc:Fallback>
                <p:oleObj name="公式" r:id="rId5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924929"/>
                        <a:ext cx="15128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437516"/>
              </p:ext>
            </p:extLst>
          </p:nvPr>
        </p:nvGraphicFramePr>
        <p:xfrm>
          <a:off x="971600" y="3330332"/>
          <a:ext cx="27638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71" name="公式" r:id="rId7" imgW="1574800" imgH="254000" progId="Equation.3">
                  <p:embed/>
                </p:oleObj>
              </mc:Choice>
              <mc:Fallback>
                <p:oleObj name="公式" r:id="rId7" imgW="1574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330332"/>
                        <a:ext cx="27638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406058"/>
              </p:ext>
            </p:extLst>
          </p:nvPr>
        </p:nvGraphicFramePr>
        <p:xfrm>
          <a:off x="4544175" y="3330332"/>
          <a:ext cx="2038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72" name="公式" r:id="rId9" imgW="1269449" imgH="253890" progId="Equation.3">
                  <p:embed/>
                </p:oleObj>
              </mc:Choice>
              <mc:Fallback>
                <p:oleObj name="公式" r:id="rId9" imgW="126944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4175" y="3330332"/>
                        <a:ext cx="2038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539552" y="3933056"/>
            <a:ext cx="53535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b="1" baseline="0" dirty="0">
                <a:solidFill>
                  <a:srgbClr val="000000"/>
                </a:solidFill>
                <a:latin typeface="Times New Roman" pitchFamily="18" charset="0"/>
              </a:rPr>
              <a:t>输出：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权向量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，使得</a:t>
            </a:r>
            <a:endParaRPr lang="en-US" altLang="zh-CN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230978"/>
              </p:ext>
            </p:extLst>
          </p:nvPr>
        </p:nvGraphicFramePr>
        <p:xfrm>
          <a:off x="1373495" y="4314302"/>
          <a:ext cx="45196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73" name="公式" r:id="rId11" imgW="2019300" imgH="482600" progId="Equation.3">
                  <p:embed/>
                </p:oleObj>
              </mc:Choice>
              <mc:Fallback>
                <p:oleObj name="公式" r:id="rId11" imgW="2019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495" y="4314302"/>
                        <a:ext cx="45196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第四章 提纲</a:t>
            </a:r>
            <a:endParaRPr lang="zh-CN" altLang="zh-CN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1"/>
            <a:ext cx="7772400" cy="35283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4.3 </a:t>
            </a:r>
            <a:r>
              <a:rPr lang="zh-CN" altLang="en-US" sz="2400" dirty="0"/>
              <a:t>贝叶斯分类器的错误率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能用自己的语言描述错误率的定义和目的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会理论计算最小错误率贝叶斯分类器的错误率（两类、多类）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会理论计算正态分布的贝叶斯分类器的错误率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会实验估计分类器的错误率</a:t>
            </a:r>
            <a:endParaRPr lang="en-US" altLang="zh-CN" sz="2000" dirty="0"/>
          </a:p>
          <a:p>
            <a:r>
              <a:rPr lang="en-US" altLang="zh-CN" sz="2400" dirty="0"/>
              <a:t>4.4 </a:t>
            </a:r>
            <a:r>
              <a:rPr lang="zh-CN" altLang="en-US" sz="2400" dirty="0"/>
              <a:t>聂曼</a:t>
            </a:r>
            <a:r>
              <a:rPr lang="en-US" altLang="zh-CN" sz="2400" dirty="0"/>
              <a:t>-</a:t>
            </a:r>
            <a:r>
              <a:rPr lang="zh-CN" altLang="en-US" sz="2400" dirty="0"/>
              <a:t>皮尔逊决策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会使用自己的语言描述聂曼</a:t>
            </a:r>
            <a:r>
              <a:rPr lang="en-US" altLang="zh-CN" sz="2000" dirty="0"/>
              <a:t>-</a:t>
            </a:r>
            <a:r>
              <a:rPr lang="zh-CN" altLang="en-US" sz="2000" dirty="0"/>
              <a:t>皮尔逊决策解决的问题和思路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会使用聂曼</a:t>
            </a:r>
            <a:r>
              <a:rPr lang="en-US" altLang="zh-CN" sz="2000" dirty="0"/>
              <a:t>-</a:t>
            </a:r>
            <a:r>
              <a:rPr lang="zh-CN" altLang="en-US" sz="2000" dirty="0"/>
              <a:t>皮尔逊决策进行二分类</a:t>
            </a:r>
            <a:endParaRPr lang="en-US" altLang="zh-CN" sz="2000" dirty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606631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096344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第四章提纲</a:t>
            </a:r>
            <a:endParaRPr lang="zh-CN" altLang="zh-CN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52925"/>
          </a:xfrm>
        </p:spPr>
        <p:txBody>
          <a:bodyPr/>
          <a:lstStyle/>
          <a:p>
            <a:r>
              <a:rPr lang="en-US" altLang="zh-CN" sz="2400" dirty="0"/>
              <a:t>4.5 </a:t>
            </a:r>
            <a:r>
              <a:rPr lang="zh-CN" altLang="en-US" sz="2400" dirty="0"/>
              <a:t>概率密度函数的参数估计</a:t>
            </a:r>
            <a:endParaRPr lang="en-US" altLang="zh-CN" sz="2000" dirty="0"/>
          </a:p>
          <a:p>
            <a:pPr lvl="1"/>
            <a:r>
              <a:rPr lang="zh-CN" altLang="en-US" sz="2000" dirty="0"/>
              <a:t>能用自己的语言描述概率密度函数参数估计解决的问题和思路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会使用最大似然估计计算概率密度函数的参数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会使用贝叶斯估计计算概率密度函数的参数</a:t>
            </a:r>
            <a:endParaRPr lang="en-US" altLang="zh-CN" sz="2000" dirty="0"/>
          </a:p>
          <a:p>
            <a:pPr lvl="1"/>
            <a:r>
              <a:rPr lang="zh-CN" altLang="en-US" sz="2000" dirty="0"/>
              <a:t>了解贝叶斯学习的基本思路</a:t>
            </a:r>
            <a:endParaRPr lang="en-US" altLang="zh-CN" sz="2000" dirty="0"/>
          </a:p>
          <a:p>
            <a:r>
              <a:rPr lang="en-US" altLang="zh-CN" sz="2400" dirty="0"/>
              <a:t>4.6 </a:t>
            </a:r>
            <a:r>
              <a:rPr lang="zh-CN" altLang="en-US" sz="2400" dirty="0"/>
              <a:t>概率密度函数的非参数估计</a:t>
            </a:r>
            <a:endParaRPr lang="en-US" altLang="zh-CN" sz="2400" dirty="0"/>
          </a:p>
          <a:p>
            <a:pPr lvl="1"/>
            <a:r>
              <a:rPr lang="zh-CN" altLang="en-US" sz="2000" dirty="0"/>
              <a:t>能用自己的语言描述概率密度函数非参数估计解决的问题和思路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</a:t>
            </a:r>
            <a:r>
              <a:rPr lang="en-US" altLang="zh-CN" sz="2000" dirty="0" err="1"/>
              <a:t>Parzen</a:t>
            </a:r>
            <a:r>
              <a:rPr lang="zh-CN" altLang="en-US" sz="2000" dirty="0"/>
              <a:t>窗法估计概率密度函数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</a:t>
            </a:r>
            <a:r>
              <a:rPr lang="en-US" altLang="zh-CN" sz="2000" i="1" dirty="0" err="1"/>
              <a:t>k</a:t>
            </a:r>
            <a:r>
              <a:rPr lang="en-US" altLang="zh-CN" sz="2000" i="1" baseline="-25000" dirty="0" err="1"/>
              <a:t>N</a:t>
            </a:r>
            <a:r>
              <a:rPr lang="en-US" altLang="zh-CN" sz="2000" dirty="0"/>
              <a:t>-</a:t>
            </a:r>
            <a:r>
              <a:rPr lang="zh-CN" altLang="en-US" sz="2000" dirty="0"/>
              <a:t>近邻法估计概率密度函数</a:t>
            </a:r>
            <a:endParaRPr lang="en-US" altLang="zh-CN" sz="2000" dirty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598693" y="6334827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076316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第四章知识导图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646493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701360"/>
            <a:ext cx="84772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2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3.6 </a:t>
            </a:r>
            <a:r>
              <a:rPr lang="zh-CN" altLang="en-US" kern="0" dirty="0"/>
              <a:t>梯度算法</a:t>
            </a: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369991" y="1860793"/>
            <a:ext cx="962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</a:rPr>
              <a:t>步骤</a:t>
            </a:r>
            <a:r>
              <a:rPr lang="zh-CN" altLang="en-US" sz="2000" b="1" baseline="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en-US" altLang="zh-CN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268287" y="2257014"/>
            <a:ext cx="853757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初始化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：选择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个分属于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l-GR" sz="2000" baseline="0" dirty="0">
                <a:solidFill>
                  <a:srgbClr val="000000"/>
                </a:solidFill>
                <a:latin typeface="Times New Roman" pitchFamily="18" charset="0"/>
              </a:rPr>
              <a:t>和 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类的模式样本</a:t>
            </a:r>
            <a:r>
              <a:rPr lang="zh-CN" altLang="en-US" sz="2000" dirty="0">
                <a:solidFill>
                  <a:srgbClr val="000000"/>
                </a:solidFill>
              </a:rPr>
              <a:t>构成增广向量形式训练样本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集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,  </a:t>
            </a:r>
            <a:r>
              <a:rPr lang="en-US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zh-CN" altLang="en-US" sz="2000" dirty="0">
                <a:solidFill>
                  <a:srgbClr val="000000"/>
                </a:solidFill>
              </a:rPr>
              <a:t>；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并进行规范化</a:t>
            </a:r>
            <a:r>
              <a:rPr lang="zh-CN" altLang="en-US" sz="2000" dirty="0">
                <a:solidFill>
                  <a:srgbClr val="000000"/>
                </a:solidFill>
              </a:rPr>
              <a:t>处理（即</a:t>
            </a:r>
            <a:r>
              <a:rPr lang="el-GR" altLang="zh-CN" sz="2000" i="1" dirty="0">
                <a:solidFill>
                  <a:srgbClr val="000000"/>
                </a:solidFill>
                <a:cs typeface="Arial" charset="0"/>
              </a:rPr>
              <a:t>ω</a:t>
            </a:r>
            <a:r>
              <a:rPr lang="el-GR" altLang="zh-CN" sz="2000" baseline="-25000" dirty="0">
                <a:solidFill>
                  <a:srgbClr val="000000"/>
                </a:solidFill>
                <a:cs typeface="Arial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类样本全部乘以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zh-CN" altLang="en-US" sz="2000" dirty="0">
                <a:solidFill>
                  <a:srgbClr val="000000"/>
                </a:solidFill>
              </a:rPr>
              <a:t>－</a:t>
            </a:r>
            <a:r>
              <a:rPr lang="en-US" altLang="zh-CN" sz="2000" dirty="0">
                <a:solidFill>
                  <a:srgbClr val="000000"/>
                </a:solidFill>
              </a:rPr>
              <a:t>1)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），规范化后有                          ；任取权向量初始值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</a:rPr>
              <a:t>选择准则函数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，开始迭代。迭代次数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=1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026418"/>
              </p:ext>
            </p:extLst>
          </p:nvPr>
        </p:nvGraphicFramePr>
        <p:xfrm>
          <a:off x="1505264" y="3103399"/>
          <a:ext cx="1716165" cy="37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33" name="公式" r:id="rId4" imgW="1155700" imgH="228600" progId="Equation.3">
                  <p:embed/>
                </p:oleObj>
              </mc:Choice>
              <mc:Fallback>
                <p:oleObj name="公式" r:id="rId4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264" y="3103399"/>
                        <a:ext cx="1716165" cy="374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内容占位符 2"/>
          <p:cNvSpPr txBox="1">
            <a:spLocks/>
          </p:cNvSpPr>
          <p:nvPr/>
        </p:nvSpPr>
        <p:spPr>
          <a:xfrm>
            <a:off x="251520" y="1484784"/>
            <a:ext cx="756084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3.6.1 </a:t>
            </a:r>
            <a:r>
              <a:rPr lang="zh-CN" altLang="en-US" sz="2400" kern="0" dirty="0"/>
              <a:t>梯度法基本原理：梯度算法描述</a:t>
            </a:r>
            <a:endParaRPr lang="en-US" altLang="zh-CN" sz="2400" kern="0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522535" y="4221087"/>
            <a:ext cx="8029078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准则函数</a:t>
            </a:r>
            <a:r>
              <a:rPr lang="en-US" altLang="zh-CN" sz="2000" i="1" dirty="0">
                <a:solidFill>
                  <a:srgbClr val="000000"/>
                </a:solidFill>
              </a:rPr>
              <a:t>J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</a:rPr>
              <a:t>W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</a:rPr>
              <a:t>X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的选取原则：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）具有唯一的最小值，并且这个最小值发生在</a:t>
            </a:r>
            <a:r>
              <a:rPr lang="en-US" altLang="zh-CN" sz="2000" b="1" i="1" dirty="0" err="1">
                <a:solidFill>
                  <a:srgbClr val="000000"/>
                </a:solidFill>
              </a:rPr>
              <a:t>W</a:t>
            </a:r>
            <a:r>
              <a:rPr lang="en-US" altLang="zh-CN" sz="2000" baseline="30000" dirty="0" err="1">
                <a:solidFill>
                  <a:srgbClr val="000000"/>
                </a:solidFill>
              </a:rPr>
              <a:t>T</a:t>
            </a:r>
            <a:r>
              <a:rPr lang="en-US" altLang="zh-CN" sz="20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2000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&gt;0</a:t>
            </a:r>
            <a:r>
              <a:rPr lang="zh-CN" altLang="en-US" sz="2000" dirty="0">
                <a:solidFill>
                  <a:srgbClr val="000000"/>
                </a:solidFill>
              </a:rPr>
              <a:t>时。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）对错误分类敏感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6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3.6 </a:t>
            </a:r>
            <a:r>
              <a:rPr lang="zh-CN" altLang="en-US" kern="0" dirty="0"/>
              <a:t>梯度算法</a:t>
            </a:r>
          </a:p>
        </p:txBody>
      </p:sp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369991" y="2060848"/>
            <a:ext cx="8636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</a:rPr>
              <a:t>迭代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</a:rPr>
              <a:t>依次输入训练样本</a:t>
            </a:r>
            <a:r>
              <a:rPr lang="en-US" altLang="zh-CN" sz="2000" b="1" i="1" dirty="0">
                <a:solidFill>
                  <a:srgbClr val="000000"/>
                </a:solidFill>
              </a:rPr>
              <a:t>X</a:t>
            </a:r>
            <a:r>
              <a:rPr lang="zh-CN" altLang="en-US" sz="2000" dirty="0">
                <a:solidFill>
                  <a:srgbClr val="000000"/>
                </a:solidFill>
              </a:rPr>
              <a:t>。设第</a:t>
            </a:r>
            <a:r>
              <a:rPr lang="en-US" altLang="zh-CN" sz="2000" i="1" dirty="0">
                <a:solidFill>
                  <a:srgbClr val="000000"/>
                </a:solidFill>
              </a:rPr>
              <a:t>k</a:t>
            </a:r>
            <a:r>
              <a:rPr lang="zh-CN" altLang="en-US" sz="2000" dirty="0">
                <a:solidFill>
                  <a:srgbClr val="000000"/>
                </a:solidFill>
              </a:rPr>
              <a:t>次迭代时输入样本为</a:t>
            </a:r>
            <a:r>
              <a:rPr lang="en-US" altLang="zh-CN" sz="2000" b="1" i="1" dirty="0">
                <a:solidFill>
                  <a:srgbClr val="000000"/>
                </a:solidFill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</a:rPr>
              <a:t>i</a:t>
            </a:r>
            <a:r>
              <a:rPr lang="zh-CN" altLang="en-US" sz="2000" dirty="0">
                <a:solidFill>
                  <a:srgbClr val="000000"/>
                </a:solidFill>
              </a:rPr>
              <a:t>，此时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          已有权向量</a:t>
            </a:r>
            <a:r>
              <a:rPr lang="en-US" altLang="zh-CN" sz="2000" b="1" i="1" dirty="0">
                <a:solidFill>
                  <a:srgbClr val="000000"/>
                </a:solidFill>
              </a:rPr>
              <a:t>W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</a:rPr>
              <a:t>k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，使用下面的公式求梯度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251520" y="1484784"/>
            <a:ext cx="756084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3.6.1 </a:t>
            </a:r>
            <a:r>
              <a:rPr lang="zh-CN" altLang="en-US" sz="2400" kern="0" dirty="0"/>
              <a:t>梯度法基本原理：梯度算法描述（续）</a:t>
            </a:r>
            <a:endParaRPr lang="en-US" altLang="zh-CN" sz="2400" kern="0" dirty="0"/>
          </a:p>
        </p:txBody>
      </p:sp>
      <p:graphicFrame>
        <p:nvGraphicFramePr>
          <p:cNvPr id="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17084"/>
              </p:ext>
            </p:extLst>
          </p:nvPr>
        </p:nvGraphicFramePr>
        <p:xfrm>
          <a:off x="5652120" y="2525747"/>
          <a:ext cx="7334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02" name="公式" r:id="rId4" imgW="431613" imgH="203112" progId="Equation.3">
                  <p:embed/>
                </p:oleObj>
              </mc:Choice>
              <mc:Fallback>
                <p:oleObj name="公式" r:id="rId4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525747"/>
                        <a:ext cx="7334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752300"/>
              </p:ext>
            </p:extLst>
          </p:nvPr>
        </p:nvGraphicFramePr>
        <p:xfrm>
          <a:off x="1962245" y="2922622"/>
          <a:ext cx="3617867" cy="84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03" name="公式" r:id="rId6" imgW="1625600" imgH="457200" progId="Equation.3">
                  <p:embed/>
                </p:oleObj>
              </mc:Choice>
              <mc:Fallback>
                <p:oleObj name="公式" r:id="rId6" imgW="162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245" y="2922622"/>
                        <a:ext cx="3617867" cy="845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659014"/>
              </p:ext>
            </p:extLst>
          </p:nvPr>
        </p:nvGraphicFramePr>
        <p:xfrm>
          <a:off x="5202473" y="3834144"/>
          <a:ext cx="3139096" cy="40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04" name="公式" r:id="rId8" imgW="1612900" imgH="215900" progId="Equation.3">
                  <p:embed/>
                </p:oleObj>
              </mc:Choice>
              <mc:Fallback>
                <p:oleObj name="公式" r:id="rId8" imgW="1612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473" y="3834144"/>
                        <a:ext cx="3139096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9552" y="3807074"/>
            <a:ext cx="491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使用梯度修改权向量（</a:t>
            </a:r>
            <a:r>
              <a:rPr lang="en-US" altLang="zh-CN" sz="2000" dirty="0"/>
              <a:t>c</a:t>
            </a:r>
            <a:r>
              <a:rPr lang="zh-CN" altLang="en-US" sz="2000" dirty="0"/>
              <a:t>为步长，正值）：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539552" y="4214892"/>
            <a:ext cx="777686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迭代次数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加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，输入下一个训练样本，计算新的权向量，直至对全部训练样本完成一轮迭代。 </a:t>
            </a:r>
          </a:p>
        </p:txBody>
      </p:sp>
      <p:sp>
        <p:nvSpPr>
          <p:cNvPr id="26" name="Rectangle 61"/>
          <p:cNvSpPr>
            <a:spLocks noChangeArrowheads="1"/>
          </p:cNvSpPr>
          <p:nvPr/>
        </p:nvSpPr>
        <p:spPr bwMode="auto">
          <a:xfrm>
            <a:off x="369990" y="5068756"/>
            <a:ext cx="80904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zh-CN" altLang="en-US" sz="2000" baseline="0" dirty="0">
                <a:solidFill>
                  <a:srgbClr val="FF0000"/>
                </a:solidFill>
                <a:latin typeface="Times New Roman" pitchFamily="18" charset="0"/>
              </a:rPr>
              <a:t>分析分类结果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</a:rPr>
              <a:t>如果有一个样本使              ，回到</a:t>
            </a:r>
            <a:r>
              <a:rPr lang="en-US" altLang="zh-CN" sz="2000" dirty="0">
                <a:solidFill>
                  <a:srgbClr val="000000"/>
                </a:solidFill>
              </a:rPr>
              <a:t>(2)</a:t>
            </a:r>
            <a:r>
              <a:rPr lang="zh-CN" altLang="en-US" sz="2000" dirty="0">
                <a:solidFill>
                  <a:srgbClr val="000000"/>
                </a:solidFill>
              </a:rPr>
              <a:t>进行下一轮迭代。否则， </a:t>
            </a:r>
            <a:r>
              <a:rPr lang="en-US" altLang="zh-CN" sz="2000" b="1" i="1" dirty="0">
                <a:solidFill>
                  <a:srgbClr val="000000"/>
                </a:solidFill>
              </a:rPr>
              <a:t>W</a:t>
            </a:r>
            <a:r>
              <a:rPr lang="zh-CN" altLang="en-US" sz="2000" dirty="0">
                <a:solidFill>
                  <a:srgbClr val="000000"/>
                </a:solidFill>
              </a:rPr>
              <a:t>不再变化，算法收敛。</a:t>
            </a:r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413733"/>
              </p:ext>
            </p:extLst>
          </p:nvPr>
        </p:nvGraphicFramePr>
        <p:xfrm>
          <a:off x="4860032" y="5157192"/>
          <a:ext cx="10350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05" name="公式" r:id="rId10" imgW="482181" imgH="177646" progId="Equation.3">
                  <p:embed/>
                </p:oleObj>
              </mc:Choice>
              <mc:Fallback>
                <p:oleObj name="公式" r:id="rId10" imgW="48218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157192"/>
                        <a:ext cx="10350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18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7"/>
          <p:cNvSpPr>
            <a:spLocks noChangeArrowheads="1"/>
          </p:cNvSpPr>
          <p:nvPr/>
        </p:nvSpPr>
        <p:spPr bwMode="auto">
          <a:xfrm>
            <a:off x="25400" y="512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30932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z="28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3.6 </a:t>
            </a:r>
            <a:r>
              <a:rPr lang="zh-CN" altLang="en-US" kern="0" dirty="0"/>
              <a:t>梯度算法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51520" y="1484784"/>
            <a:ext cx="7560840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3.6.2 </a:t>
            </a:r>
            <a:r>
              <a:rPr lang="zh-CN" altLang="en-US" sz="2400" kern="0" dirty="0"/>
              <a:t>固定增量算法：与感知器算法比较</a:t>
            </a:r>
            <a:endParaRPr lang="en-US" altLang="zh-CN" sz="2400" kern="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78605"/>
              </p:ext>
            </p:extLst>
          </p:nvPr>
        </p:nvGraphicFramePr>
        <p:xfrm>
          <a:off x="1187624" y="2564904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感知器算法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固定增量算法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存在解的条件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模式类线性可分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模式类线性可分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基本思路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</a:t>
                      </a:r>
                      <a:r>
                        <a:rPr lang="en-US" altLang="zh-CN" dirty="0"/>
                        <a:t>WX</a:t>
                      </a:r>
                      <a:r>
                        <a:rPr lang="zh-CN" altLang="en-US" dirty="0"/>
                        <a:t>增加的思路调</a:t>
                      </a:r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求函数</a:t>
                      </a:r>
                      <a:r>
                        <a:rPr lang="en-US" altLang="zh-CN" sz="1800" i="1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J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极小值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调节权重的方法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71571"/>
              </p:ext>
            </p:extLst>
          </p:nvPr>
        </p:nvGraphicFramePr>
        <p:xfrm>
          <a:off x="3203848" y="4005064"/>
          <a:ext cx="4104630" cy="72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696" name="公式" r:id="rId3" imgW="2641600" imgH="508000" progId="Equation.3">
                  <p:embed/>
                </p:oleObj>
              </mc:Choice>
              <mc:Fallback>
                <p:oleObj name="公式" r:id="rId3" imgW="2641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005064"/>
                        <a:ext cx="4104630" cy="72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26367" y="4967589"/>
            <a:ext cx="5929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感知器算法是梯度算法在准则函数为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时的特例。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479219"/>
              </p:ext>
            </p:extLst>
          </p:nvPr>
        </p:nvGraphicFramePr>
        <p:xfrm>
          <a:off x="1187624" y="5444642"/>
          <a:ext cx="30241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697" name="公式" r:id="rId5" imgW="1815312" imgH="393529" progId="Equation.3">
                  <p:embed/>
                </p:oleObj>
              </mc:Choice>
              <mc:Fallback>
                <p:oleObj name="公式" r:id="rId5" imgW="181531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444642"/>
                        <a:ext cx="30241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391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课件模板">
  <a:themeElements>
    <a:clrScheme name="SEU演示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U演示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EU演示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U演示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14513</TotalTime>
  <Pages>46</Pages>
  <Words>5481</Words>
  <Application>Microsoft Office PowerPoint</Application>
  <PresentationFormat>全屏显示(4:3)</PresentationFormat>
  <Paragraphs>482</Paragraphs>
  <Slides>62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PingFang SC</vt:lpstr>
      <vt:lpstr>宋体</vt:lpstr>
      <vt:lpstr>Arial</vt:lpstr>
      <vt:lpstr>Cambria Math</vt:lpstr>
      <vt:lpstr>Symbol</vt:lpstr>
      <vt:lpstr>Tahoma</vt:lpstr>
      <vt:lpstr>Times New Roman</vt:lpstr>
      <vt:lpstr>Wingdings</vt:lpstr>
      <vt:lpstr>课件模板</vt:lpstr>
      <vt:lpstr>位图图像</vt:lpstr>
      <vt:lpstr>公式</vt:lpstr>
      <vt:lpstr>Equation</vt:lpstr>
      <vt:lpstr>模式识别</vt:lpstr>
      <vt:lpstr>模式识别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 最小平方误差算法</vt:lpstr>
      <vt:lpstr>3.7 最小平方误差算法</vt:lpstr>
      <vt:lpstr>3.7 最小平方误差算法</vt:lpstr>
      <vt:lpstr>3.7 最小平方误差算法</vt:lpstr>
      <vt:lpstr>3.7 最小平方误差算法</vt:lpstr>
      <vt:lpstr>3.7 最小平方误差算法</vt:lpstr>
      <vt:lpstr>3.7 最小平方误差算法</vt:lpstr>
      <vt:lpstr>3.7 最小平方误差算法</vt:lpstr>
      <vt:lpstr>3.7 最小平方误差算法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 最小平方误差算法</vt:lpstr>
      <vt:lpstr>3.7 最小平方误差算法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课程作业</vt:lpstr>
      <vt:lpstr>模式识别</vt:lpstr>
      <vt:lpstr>第四章 提纲</vt:lpstr>
      <vt:lpstr>第四章 提纲</vt:lpstr>
      <vt:lpstr>第四章提纲</vt:lpstr>
      <vt:lpstr>第四章知识导图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</dc:title>
  <dc:subject>Bluetooth</dc:subject>
  <dc:creator>wancs</dc:creator>
  <cp:lastModifiedBy>zy qin</cp:lastModifiedBy>
  <cp:revision>1139</cp:revision>
  <cp:lastPrinted>2000-11-02T06:39:21Z</cp:lastPrinted>
  <dcterms:created xsi:type="dcterms:W3CDTF">2019-05-11T00:16:05Z</dcterms:created>
  <dcterms:modified xsi:type="dcterms:W3CDTF">2020-11-20T08:37:15Z</dcterms:modified>
</cp:coreProperties>
</file>