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4.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756" r:id="rId2"/>
    <p:sldMasterId id="2147483778" r:id="rId3"/>
    <p:sldMasterId id="2147483800" r:id="rId4"/>
    <p:sldMasterId id="2147483822" r:id="rId5"/>
  </p:sldMasterIdLst>
  <p:notesMasterIdLst>
    <p:notesMasterId r:id="rId41"/>
  </p:notesMasterIdLst>
  <p:handoutMasterIdLst>
    <p:handoutMasterId r:id="rId42"/>
  </p:handoutMasterIdLst>
  <p:sldIdLst>
    <p:sldId id="361" r:id="rId6"/>
    <p:sldId id="258" r:id="rId7"/>
    <p:sldId id="302" r:id="rId8"/>
    <p:sldId id="348" r:id="rId9"/>
    <p:sldId id="368" r:id="rId10"/>
    <p:sldId id="441" r:id="rId11"/>
    <p:sldId id="442" r:id="rId12"/>
    <p:sldId id="349" r:id="rId13"/>
    <p:sldId id="350" r:id="rId14"/>
    <p:sldId id="351" r:id="rId15"/>
    <p:sldId id="352" r:id="rId16"/>
    <p:sldId id="342" r:id="rId17"/>
    <p:sldId id="380" r:id="rId18"/>
    <p:sldId id="395" r:id="rId19"/>
    <p:sldId id="396" r:id="rId20"/>
    <p:sldId id="397" r:id="rId21"/>
    <p:sldId id="398" r:id="rId22"/>
    <p:sldId id="399" r:id="rId23"/>
    <p:sldId id="400" r:id="rId24"/>
    <p:sldId id="401" r:id="rId25"/>
    <p:sldId id="411" r:id="rId26"/>
    <p:sldId id="412" r:id="rId27"/>
    <p:sldId id="413" r:id="rId28"/>
    <p:sldId id="415" r:id="rId29"/>
    <p:sldId id="434" r:id="rId30"/>
    <p:sldId id="433" r:id="rId31"/>
    <p:sldId id="435" r:id="rId32"/>
    <p:sldId id="436" r:id="rId33"/>
    <p:sldId id="437" r:id="rId34"/>
    <p:sldId id="439" r:id="rId35"/>
    <p:sldId id="440" r:id="rId36"/>
    <p:sldId id="331" r:id="rId37"/>
    <p:sldId id="358" r:id="rId38"/>
    <p:sldId id="359" r:id="rId39"/>
    <p:sldId id="360" r:id="rId40"/>
  </p:sldIdLst>
  <p:sldSz cx="9144000" cy="6858000" type="screen4x3"/>
  <p:notesSz cx="6781800" cy="9926638"/>
  <p:defaultTextStyle>
    <a:defPPr>
      <a:defRPr lang="zh-CN"/>
    </a:defPPr>
    <a:lvl1pPr algn="l" rtl="0" fontAlgn="base">
      <a:spcBef>
        <a:spcPct val="0"/>
      </a:spcBef>
      <a:spcAft>
        <a:spcPct val="0"/>
      </a:spcAft>
      <a:defRPr kern="1200" baseline="30000">
        <a:solidFill>
          <a:schemeClr val="tx1"/>
        </a:solidFill>
        <a:latin typeface="Arial" charset="0"/>
        <a:ea typeface="宋体" pitchFamily="2" charset="-122"/>
        <a:cs typeface="+mn-cs"/>
      </a:defRPr>
    </a:lvl1pPr>
    <a:lvl2pPr marL="457200" algn="l" rtl="0" fontAlgn="base">
      <a:spcBef>
        <a:spcPct val="0"/>
      </a:spcBef>
      <a:spcAft>
        <a:spcPct val="0"/>
      </a:spcAft>
      <a:defRPr kern="1200" baseline="30000">
        <a:solidFill>
          <a:schemeClr val="tx1"/>
        </a:solidFill>
        <a:latin typeface="Arial" charset="0"/>
        <a:ea typeface="宋体" pitchFamily="2" charset="-122"/>
        <a:cs typeface="+mn-cs"/>
      </a:defRPr>
    </a:lvl2pPr>
    <a:lvl3pPr marL="914400" algn="l" rtl="0" fontAlgn="base">
      <a:spcBef>
        <a:spcPct val="0"/>
      </a:spcBef>
      <a:spcAft>
        <a:spcPct val="0"/>
      </a:spcAft>
      <a:defRPr kern="1200" baseline="30000">
        <a:solidFill>
          <a:schemeClr val="tx1"/>
        </a:solidFill>
        <a:latin typeface="Arial" charset="0"/>
        <a:ea typeface="宋体" pitchFamily="2" charset="-122"/>
        <a:cs typeface="+mn-cs"/>
      </a:defRPr>
    </a:lvl3pPr>
    <a:lvl4pPr marL="1371600" algn="l" rtl="0" fontAlgn="base">
      <a:spcBef>
        <a:spcPct val="0"/>
      </a:spcBef>
      <a:spcAft>
        <a:spcPct val="0"/>
      </a:spcAft>
      <a:defRPr kern="1200" baseline="30000">
        <a:solidFill>
          <a:schemeClr val="tx1"/>
        </a:solidFill>
        <a:latin typeface="Arial" charset="0"/>
        <a:ea typeface="宋体" pitchFamily="2" charset="-122"/>
        <a:cs typeface="+mn-cs"/>
      </a:defRPr>
    </a:lvl4pPr>
    <a:lvl5pPr marL="1828800" algn="l" rtl="0" fontAlgn="base">
      <a:spcBef>
        <a:spcPct val="0"/>
      </a:spcBef>
      <a:spcAft>
        <a:spcPct val="0"/>
      </a:spcAft>
      <a:defRPr kern="1200" baseline="30000">
        <a:solidFill>
          <a:schemeClr val="tx1"/>
        </a:solidFill>
        <a:latin typeface="Arial" charset="0"/>
        <a:ea typeface="宋体" pitchFamily="2" charset="-122"/>
        <a:cs typeface="+mn-cs"/>
      </a:defRPr>
    </a:lvl5pPr>
    <a:lvl6pPr marL="2286000" algn="l" defTabSz="914400" rtl="0" eaLnBrk="1" latinLnBrk="0" hangingPunct="1">
      <a:defRPr kern="1200" baseline="30000">
        <a:solidFill>
          <a:schemeClr val="tx1"/>
        </a:solidFill>
        <a:latin typeface="Arial" charset="0"/>
        <a:ea typeface="宋体" pitchFamily="2" charset="-122"/>
        <a:cs typeface="+mn-cs"/>
      </a:defRPr>
    </a:lvl6pPr>
    <a:lvl7pPr marL="2743200" algn="l" defTabSz="914400" rtl="0" eaLnBrk="1" latinLnBrk="0" hangingPunct="1">
      <a:defRPr kern="1200" baseline="30000">
        <a:solidFill>
          <a:schemeClr val="tx1"/>
        </a:solidFill>
        <a:latin typeface="Arial" charset="0"/>
        <a:ea typeface="宋体" pitchFamily="2" charset="-122"/>
        <a:cs typeface="+mn-cs"/>
      </a:defRPr>
    </a:lvl7pPr>
    <a:lvl8pPr marL="3200400" algn="l" defTabSz="914400" rtl="0" eaLnBrk="1" latinLnBrk="0" hangingPunct="1">
      <a:defRPr kern="1200" baseline="30000">
        <a:solidFill>
          <a:schemeClr val="tx1"/>
        </a:solidFill>
        <a:latin typeface="Arial" charset="0"/>
        <a:ea typeface="宋体" pitchFamily="2" charset="-122"/>
        <a:cs typeface="+mn-cs"/>
      </a:defRPr>
    </a:lvl8pPr>
    <a:lvl9pPr marL="3657600" algn="l" defTabSz="914400" rtl="0" eaLnBrk="1" latinLnBrk="0" hangingPunct="1">
      <a:defRPr kern="1200" baseline="300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5" autoAdjust="0"/>
    <p:restoredTop sz="88950" autoAdjust="0"/>
  </p:normalViewPr>
  <p:slideViewPr>
    <p:cSldViewPr>
      <p:cViewPr varScale="1">
        <p:scale>
          <a:sx n="80" d="100"/>
          <a:sy n="80" d="100"/>
        </p:scale>
        <p:origin x="303"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1332" y="-108"/>
      </p:cViewPr>
      <p:guideLst>
        <p:guide orient="horz" pos="3126"/>
        <p:guide pos="21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ltLang="zh-CN"/>
          </a:p>
        </p:txBody>
      </p:sp>
      <p:sp>
        <p:nvSpPr>
          <p:cNvPr id="64515" name="Rectangle 3"/>
          <p:cNvSpPr>
            <a:spLocks noGrp="1" noChangeArrowheads="1"/>
          </p:cNvSpPr>
          <p:nvPr>
            <p:ph type="dt" sz="quarter" idx="1"/>
          </p:nvPr>
        </p:nvSpPr>
        <p:spPr bwMode="auto">
          <a:xfrm>
            <a:off x="3841750" y="0"/>
            <a:ext cx="293846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ltLang="zh-CN"/>
          </a:p>
        </p:txBody>
      </p:sp>
      <p:sp>
        <p:nvSpPr>
          <p:cNvPr id="64516" name="Rectangle 4"/>
          <p:cNvSpPr>
            <a:spLocks noGrp="1" noChangeArrowheads="1"/>
          </p:cNvSpPr>
          <p:nvPr>
            <p:ph type="ftr" sz="quarter" idx="2"/>
          </p:nvPr>
        </p:nvSpPr>
        <p:spPr bwMode="auto">
          <a:xfrm>
            <a:off x="0" y="9428163"/>
            <a:ext cx="293846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ltLang="zh-CN"/>
          </a:p>
        </p:txBody>
      </p:sp>
      <p:sp>
        <p:nvSpPr>
          <p:cNvPr id="64517" name="Rectangle 5"/>
          <p:cNvSpPr>
            <a:spLocks noGrp="1" noChangeArrowheads="1"/>
          </p:cNvSpPr>
          <p:nvPr>
            <p:ph type="sldNum" sz="quarter" idx="3"/>
          </p:nvPr>
        </p:nvSpPr>
        <p:spPr bwMode="auto">
          <a:xfrm>
            <a:off x="3841750" y="9428163"/>
            <a:ext cx="293846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aseline="0"/>
            </a:lvl1pPr>
          </a:lstStyle>
          <a:p>
            <a:pPr>
              <a:defRPr/>
            </a:pPr>
            <a:fld id="{FE5A7BD0-E657-40E8-AD54-D48A0F773262}" type="slidenum">
              <a:rPr lang="en-US" altLang="zh-CN"/>
              <a:pPr>
                <a:defRPr/>
              </a:pPr>
              <a:t>‹#›</a:t>
            </a:fld>
            <a:endParaRPr lang="en-US" altLang="zh-CN"/>
          </a:p>
        </p:txBody>
      </p:sp>
    </p:spTree>
    <p:extLst>
      <p:ext uri="{BB962C8B-B14F-4D97-AF65-F5344CB8AC3E}">
        <p14:creationId xmlns:p14="http://schemas.microsoft.com/office/powerpoint/2010/main" val="619585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846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ltLang="zh-CN"/>
          </a:p>
        </p:txBody>
      </p:sp>
      <p:sp>
        <p:nvSpPr>
          <p:cNvPr id="61443" name="Rectangle 3"/>
          <p:cNvSpPr>
            <a:spLocks noGrp="1" noChangeArrowheads="1"/>
          </p:cNvSpPr>
          <p:nvPr>
            <p:ph type="dt" idx="1"/>
          </p:nvPr>
        </p:nvSpPr>
        <p:spPr bwMode="auto">
          <a:xfrm>
            <a:off x="3841750" y="0"/>
            <a:ext cx="293846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909638" y="744538"/>
            <a:ext cx="4964112" cy="3722687"/>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61445" name="Rectangle 5"/>
          <p:cNvSpPr>
            <a:spLocks noGrp="1" noChangeArrowheads="1"/>
          </p:cNvSpPr>
          <p:nvPr>
            <p:ph type="body" sz="quarter" idx="3"/>
          </p:nvPr>
        </p:nvSpPr>
        <p:spPr bwMode="auto">
          <a:xfrm>
            <a:off x="677863" y="4714875"/>
            <a:ext cx="5426075" cy="4467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446" name="Rectangle 6"/>
          <p:cNvSpPr>
            <a:spLocks noGrp="1" noChangeArrowheads="1"/>
          </p:cNvSpPr>
          <p:nvPr>
            <p:ph type="ftr" sz="quarter" idx="4"/>
          </p:nvPr>
        </p:nvSpPr>
        <p:spPr bwMode="auto">
          <a:xfrm>
            <a:off x="0" y="9428163"/>
            <a:ext cx="293846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ltLang="zh-CN"/>
          </a:p>
        </p:txBody>
      </p:sp>
      <p:sp>
        <p:nvSpPr>
          <p:cNvPr id="61447" name="Rectangle 7"/>
          <p:cNvSpPr>
            <a:spLocks noGrp="1" noChangeArrowheads="1"/>
          </p:cNvSpPr>
          <p:nvPr>
            <p:ph type="sldNum" sz="quarter" idx="5"/>
          </p:nvPr>
        </p:nvSpPr>
        <p:spPr bwMode="auto">
          <a:xfrm>
            <a:off x="3841750" y="9428163"/>
            <a:ext cx="2938463" cy="496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aseline="0"/>
            </a:lvl1pPr>
          </a:lstStyle>
          <a:p>
            <a:pPr>
              <a:defRPr/>
            </a:pPr>
            <a:fld id="{CFB576AA-9166-44A5-A181-9AD44828DB7F}" type="slidenum">
              <a:rPr lang="en-US" altLang="zh-CN"/>
              <a:pPr>
                <a:defRPr/>
              </a:pPr>
              <a:t>‹#›</a:t>
            </a:fld>
            <a:endParaRPr lang="en-US" altLang="zh-CN"/>
          </a:p>
        </p:txBody>
      </p:sp>
    </p:spTree>
    <p:extLst>
      <p:ext uri="{BB962C8B-B14F-4D97-AF65-F5344CB8AC3E}">
        <p14:creationId xmlns:p14="http://schemas.microsoft.com/office/powerpoint/2010/main" val="3145428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错误概率即曲线下阴影面积之和。</a:t>
            </a:r>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4</a:t>
            </a:fld>
            <a:endParaRPr lang="en-US" altLang="zh-CN"/>
          </a:p>
        </p:txBody>
      </p:sp>
    </p:spTree>
    <p:extLst>
      <p:ext uri="{BB962C8B-B14F-4D97-AF65-F5344CB8AC3E}">
        <p14:creationId xmlns:p14="http://schemas.microsoft.com/office/powerpoint/2010/main" val="316842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TP+FN=P,  TN+FP=N, P+N</a:t>
            </a:r>
            <a:r>
              <a:rPr lang="zh-CN" altLang="en-US" dirty="0"/>
              <a:t>是全体样本。</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6</a:t>
            </a:fld>
            <a:endParaRPr lang="en-US" altLang="zh-CN"/>
          </a:p>
        </p:txBody>
      </p:sp>
    </p:spTree>
    <p:extLst>
      <p:ext uri="{BB962C8B-B14F-4D97-AF65-F5344CB8AC3E}">
        <p14:creationId xmlns:p14="http://schemas.microsoft.com/office/powerpoint/2010/main" val="1083885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Uij</a:t>
            </a:r>
            <a:r>
              <a:rPr lang="zh-CN" altLang="en-US" dirty="0"/>
              <a:t>为什么是一维分布？</a:t>
            </a:r>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9</a:t>
            </a:fld>
            <a:endParaRPr lang="en-US" altLang="zh-CN"/>
          </a:p>
        </p:txBody>
      </p:sp>
    </p:spTree>
    <p:extLst>
      <p:ext uri="{BB962C8B-B14F-4D97-AF65-F5344CB8AC3E}">
        <p14:creationId xmlns:p14="http://schemas.microsoft.com/office/powerpoint/2010/main" val="964448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把非标准情况转化为标准</a:t>
            </a:r>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10</a:t>
            </a:fld>
            <a:endParaRPr lang="en-US" altLang="zh-CN"/>
          </a:p>
        </p:txBody>
      </p:sp>
    </p:spTree>
    <p:extLst>
      <p:ext uri="{BB962C8B-B14F-4D97-AF65-F5344CB8AC3E}">
        <p14:creationId xmlns:p14="http://schemas.microsoft.com/office/powerpoint/2010/main" val="106274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我们现在为什么要做大数据？就是为了增加训练样本的数量，从而得到更好的分类器。</a:t>
            </a:r>
          </a:p>
        </p:txBody>
      </p:sp>
      <p:sp>
        <p:nvSpPr>
          <p:cNvPr id="4" name="灯片编号占位符 3"/>
          <p:cNvSpPr>
            <a:spLocks noGrp="1"/>
          </p:cNvSpPr>
          <p:nvPr>
            <p:ph type="sldNum" sz="quarter" idx="5"/>
          </p:nvPr>
        </p:nvSpPr>
        <p:spPr/>
        <p:txBody>
          <a:bodyPr/>
          <a:lstStyle/>
          <a:p>
            <a:pPr>
              <a:defRPr/>
            </a:pPr>
            <a:fld id="{CFB576AA-9166-44A5-A181-9AD44828DB7F}" type="slidenum">
              <a:rPr lang="en-US" altLang="zh-CN" smtClean="0"/>
              <a:pPr>
                <a:defRPr/>
              </a:pPr>
              <a:t>18</a:t>
            </a:fld>
            <a:endParaRPr lang="en-US" altLang="zh-CN"/>
          </a:p>
        </p:txBody>
      </p:sp>
    </p:spTree>
    <p:extLst>
      <p:ext uri="{BB962C8B-B14F-4D97-AF65-F5344CB8AC3E}">
        <p14:creationId xmlns:p14="http://schemas.microsoft.com/office/powerpoint/2010/main" val="3934176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p:spPr>
        <p:txBody>
          <a:bodyPr/>
          <a:lstStyle/>
          <a:p>
            <a:endParaRPr lang="zh-CN" altLang="en-US"/>
          </a:p>
        </p:txBody>
      </p:sp>
      <p:sp>
        <p:nvSpPr>
          <p:cNvPr id="108548" name="灯片编号占位符 3"/>
          <p:cNvSpPr>
            <a:spLocks noGrp="1"/>
          </p:cNvSpPr>
          <p:nvPr>
            <p:ph type="sldNum" sz="quarter" idx="5"/>
          </p:nvPr>
        </p:nvSpPr>
        <p:spPr>
          <a:noFill/>
        </p:spPr>
        <p:txBody>
          <a:bodyPr/>
          <a:lstStyle/>
          <a:p>
            <a:fld id="{A7F81BB8-560C-4889-A32F-9D0247A0D448}" type="slidenum">
              <a:rPr lang="zh-CN" altLang="en-US" smtClean="0">
                <a:solidFill>
                  <a:prstClr val="black"/>
                </a:solidFill>
              </a:rPr>
              <a:pPr/>
              <a:t>30</a:t>
            </a:fld>
            <a:endParaRPr lang="en-US" altLang="zh-CN">
              <a:solidFill>
                <a:prstClr val="black"/>
              </a:solidFill>
            </a:endParaRPr>
          </a:p>
        </p:txBody>
      </p:sp>
    </p:spTree>
    <p:extLst>
      <p:ext uri="{BB962C8B-B14F-4D97-AF65-F5344CB8AC3E}">
        <p14:creationId xmlns:p14="http://schemas.microsoft.com/office/powerpoint/2010/main" val="754705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再总结一下特殊情况</a:t>
            </a:r>
          </a:p>
        </p:txBody>
      </p:sp>
      <p:sp>
        <p:nvSpPr>
          <p:cNvPr id="4" name="灯片编号占位符 3"/>
          <p:cNvSpPr>
            <a:spLocks noGrp="1"/>
          </p:cNvSpPr>
          <p:nvPr>
            <p:ph type="sldNum" sz="quarter" idx="10"/>
          </p:nvPr>
        </p:nvSpPr>
        <p:spPr/>
        <p:txBody>
          <a:bodyPr/>
          <a:lstStyle/>
          <a:p>
            <a:pPr>
              <a:defRPr/>
            </a:pPr>
            <a:fld id="{CFB576AA-9166-44A5-A181-9AD44828DB7F}" type="slidenum">
              <a:rPr lang="en-US" altLang="zh-CN" smtClean="0"/>
              <a:pPr>
                <a:defRPr/>
              </a:pPr>
              <a:t>35</a:t>
            </a:fld>
            <a:endParaRPr lang="en-US" altLang="zh-CN"/>
          </a:p>
        </p:txBody>
      </p:sp>
    </p:spTree>
    <p:extLst>
      <p:ext uri="{BB962C8B-B14F-4D97-AF65-F5344CB8AC3E}">
        <p14:creationId xmlns:p14="http://schemas.microsoft.com/office/powerpoint/2010/main" val="130671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520001873 w 546"/>
              <a:gd name="T1" fmla="*/ 264126065 h 497"/>
              <a:gd name="T2" fmla="*/ 726954943 w 546"/>
              <a:gd name="T3" fmla="*/ 2147483647 h 497"/>
              <a:gd name="T4" fmla="*/ 1652177716 w 546"/>
              <a:gd name="T5" fmla="*/ 2147483647 h 497"/>
              <a:gd name="T6" fmla="*/ 2147483647 w 546"/>
              <a:gd name="T7" fmla="*/ 2147483647 h 497"/>
              <a:gd name="T8" fmla="*/ 2147483647 w 546"/>
              <a:gd name="T9" fmla="*/ 2147483647 h 497"/>
              <a:gd name="T10" fmla="*/ 2147483647 w 546"/>
              <a:gd name="T11" fmla="*/ 2147483647 h 497"/>
              <a:gd name="T12" fmla="*/ 2147483647 w 546"/>
              <a:gd name="T13" fmla="*/ 2147483647 h 497"/>
              <a:gd name="T14" fmla="*/ 2147483647 w 546"/>
              <a:gd name="T15" fmla="*/ 2147483647 h 497"/>
              <a:gd name="T16" fmla="*/ 2147483647 w 546"/>
              <a:gd name="T17" fmla="*/ 1056496135 h 497"/>
              <a:gd name="T18" fmla="*/ 2147483647 w 546"/>
              <a:gd name="T19" fmla="*/ 1914905847 h 497"/>
              <a:gd name="T20" fmla="*/ 2147483647 w 546"/>
              <a:gd name="T21" fmla="*/ 726346679 h 497"/>
              <a:gd name="T22" fmla="*/ 2147483647 w 546"/>
              <a:gd name="T23" fmla="*/ 132063033 h 497"/>
              <a:gd name="T24" fmla="*/ 1520001873 w 546"/>
              <a:gd name="T25" fmla="*/ 264126065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1814 w 97"/>
                <a:gd name="T1" fmla="*/ 637 h 37"/>
                <a:gd name="T2" fmla="*/ 2324 w 97"/>
                <a:gd name="T3" fmla="*/ 510 h 37"/>
                <a:gd name="T4" fmla="*/ 2349 w 97"/>
                <a:gd name="T5" fmla="*/ 435 h 37"/>
                <a:gd name="T6" fmla="*/ 2248 w 97"/>
                <a:gd name="T7" fmla="*/ 0 h 37"/>
                <a:gd name="T8" fmla="*/ 636 w 97"/>
                <a:gd name="T9" fmla="*/ 0 h 37"/>
                <a:gd name="T10" fmla="*/ 258 w 97"/>
                <a:gd name="T11" fmla="*/ 561 h 37"/>
                <a:gd name="T12" fmla="*/ 1814 w 97"/>
                <a:gd name="T13" fmla="*/ 6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12884 w 585"/>
                <a:gd name="T1" fmla="*/ 25 h 534"/>
                <a:gd name="T2" fmla="*/ 4015 w 585"/>
                <a:gd name="T3" fmla="*/ 0 h 534"/>
                <a:gd name="T4" fmla="*/ 5754 w 585"/>
                <a:gd name="T5" fmla="*/ 536 h 534"/>
                <a:gd name="T6" fmla="*/ 4450 w 585"/>
                <a:gd name="T7" fmla="*/ 996 h 534"/>
                <a:gd name="T8" fmla="*/ 5294 w 585"/>
                <a:gd name="T9" fmla="*/ 1814 h 534"/>
                <a:gd name="T10" fmla="*/ 1891 w 585"/>
                <a:gd name="T11" fmla="*/ 1531 h 534"/>
                <a:gd name="T12" fmla="*/ 662 w 585"/>
                <a:gd name="T13" fmla="*/ 1607 h 534"/>
                <a:gd name="T14" fmla="*/ 5087 w 585"/>
                <a:gd name="T15" fmla="*/ 12439 h 534"/>
                <a:gd name="T16" fmla="*/ 3681 w 585"/>
                <a:gd name="T17" fmla="*/ 8714 h 534"/>
                <a:gd name="T18" fmla="*/ 2685 w 585"/>
                <a:gd name="T19" fmla="*/ 9603 h 534"/>
                <a:gd name="T20" fmla="*/ 2402 w 585"/>
                <a:gd name="T21" fmla="*/ 11114 h 534"/>
                <a:gd name="T22" fmla="*/ 3170 w 585"/>
                <a:gd name="T23" fmla="*/ 6768 h 534"/>
                <a:gd name="T24" fmla="*/ 3914 w 585"/>
                <a:gd name="T25" fmla="*/ 5823 h 534"/>
                <a:gd name="T26" fmla="*/ 5345 w 585"/>
                <a:gd name="T27" fmla="*/ 6055 h 534"/>
                <a:gd name="T28" fmla="*/ 4809 w 585"/>
                <a:gd name="T29" fmla="*/ 7819 h 534"/>
                <a:gd name="T30" fmla="*/ 4910 w 585"/>
                <a:gd name="T31" fmla="*/ 10088 h 534"/>
                <a:gd name="T32" fmla="*/ 13167 w 585"/>
                <a:gd name="T33" fmla="*/ 12338 h 534"/>
                <a:gd name="T34" fmla="*/ 11610 w 585"/>
                <a:gd name="T35" fmla="*/ 10907 h 534"/>
                <a:gd name="T36" fmla="*/ 10866 w 585"/>
                <a:gd name="T37" fmla="*/ 8815 h 534"/>
                <a:gd name="T38" fmla="*/ 10123 w 585"/>
                <a:gd name="T39" fmla="*/ 6899 h 534"/>
                <a:gd name="T40" fmla="*/ 11761 w 585"/>
                <a:gd name="T41" fmla="*/ 6540 h 534"/>
                <a:gd name="T42" fmla="*/ 10406 w 585"/>
                <a:gd name="T43" fmla="*/ 5696 h 534"/>
                <a:gd name="T44" fmla="*/ 11225 w 585"/>
                <a:gd name="T45" fmla="*/ 5772 h 534"/>
                <a:gd name="T46" fmla="*/ 11200 w 585"/>
                <a:gd name="T47" fmla="*/ 5337 h 534"/>
                <a:gd name="T48" fmla="*/ 9612 w 585"/>
                <a:gd name="T49" fmla="*/ 5388 h 534"/>
                <a:gd name="T50" fmla="*/ 9127 w 585"/>
                <a:gd name="T51" fmla="*/ 8764 h 534"/>
                <a:gd name="T52" fmla="*/ 8874 w 585"/>
                <a:gd name="T53" fmla="*/ 5873 h 534"/>
                <a:gd name="T54" fmla="*/ 8464 w 585"/>
                <a:gd name="T55" fmla="*/ 4650 h 534"/>
                <a:gd name="T56" fmla="*/ 8874 w 585"/>
                <a:gd name="T57" fmla="*/ 3472 h 534"/>
                <a:gd name="T58" fmla="*/ 8667 w 585"/>
                <a:gd name="T59" fmla="*/ 2527 h 534"/>
                <a:gd name="T60" fmla="*/ 8464 w 585"/>
                <a:gd name="T61" fmla="*/ 1582 h 534"/>
                <a:gd name="T62" fmla="*/ 9435 w 585"/>
                <a:gd name="T63" fmla="*/ 2633 h 534"/>
                <a:gd name="T64" fmla="*/ 10608 w 585"/>
                <a:gd name="T65" fmla="*/ 1203 h 534"/>
                <a:gd name="T66" fmla="*/ 10457 w 585"/>
                <a:gd name="T67" fmla="*/ 2426 h 534"/>
                <a:gd name="T68" fmla="*/ 10254 w 585"/>
                <a:gd name="T69" fmla="*/ 3321 h 534"/>
                <a:gd name="T70" fmla="*/ 10254 w 585"/>
                <a:gd name="T71" fmla="*/ 4625 h 534"/>
                <a:gd name="T72" fmla="*/ 14264 w 585"/>
                <a:gd name="T73" fmla="*/ 4625 h 534"/>
                <a:gd name="T74" fmla="*/ 14163 w 585"/>
                <a:gd name="T75" fmla="*/ 1941 h 534"/>
                <a:gd name="T76" fmla="*/ 6366 w 585"/>
                <a:gd name="T77" fmla="*/ 1764 h 534"/>
                <a:gd name="T78" fmla="*/ 7494 w 585"/>
                <a:gd name="T79" fmla="*/ 2376 h 534"/>
                <a:gd name="T80" fmla="*/ 4374 w 585"/>
                <a:gd name="T81" fmla="*/ 4984 h 534"/>
                <a:gd name="T82" fmla="*/ 1765 w 585"/>
                <a:gd name="T83" fmla="*/ 2502 h 534"/>
                <a:gd name="T84" fmla="*/ 4884 w 585"/>
                <a:gd name="T85" fmla="*/ 2709 h 534"/>
                <a:gd name="T86" fmla="*/ 5623 w 585"/>
                <a:gd name="T87" fmla="*/ 2684 h 534"/>
                <a:gd name="T88" fmla="*/ 7721 w 585"/>
                <a:gd name="T89" fmla="*/ 3093 h 534"/>
                <a:gd name="T90" fmla="*/ 7059 w 585"/>
                <a:gd name="T91" fmla="*/ 6540 h 534"/>
                <a:gd name="T92" fmla="*/ 6649 w 585"/>
                <a:gd name="T93" fmla="*/ 3498 h 534"/>
                <a:gd name="T94" fmla="*/ 4374 w 585"/>
                <a:gd name="T95" fmla="*/ 4984 h 534"/>
                <a:gd name="T96" fmla="*/ 5704 w 585"/>
                <a:gd name="T97" fmla="*/ 5747 h 534"/>
                <a:gd name="T98" fmla="*/ 6315 w 585"/>
                <a:gd name="T99" fmla="*/ 4038 h 534"/>
                <a:gd name="T100" fmla="*/ 8333 w 585"/>
                <a:gd name="T101" fmla="*/ 7460 h 534"/>
                <a:gd name="T102" fmla="*/ 5496 w 585"/>
                <a:gd name="T103" fmla="*/ 8198 h 534"/>
                <a:gd name="T104" fmla="*/ 7898 w 585"/>
                <a:gd name="T105" fmla="*/ 7076 h 534"/>
                <a:gd name="T106" fmla="*/ 8131 w 585"/>
                <a:gd name="T107" fmla="*/ 3396 h 534"/>
                <a:gd name="T108" fmla="*/ 8004 w 585"/>
                <a:gd name="T109" fmla="*/ 5443 h 534"/>
                <a:gd name="T110" fmla="*/ 7645 w 585"/>
                <a:gd name="T111" fmla="*/ 3680 h 534"/>
                <a:gd name="T112" fmla="*/ 12965 w 585"/>
                <a:gd name="T113" fmla="*/ 4574 h 534"/>
                <a:gd name="T114" fmla="*/ 11786 w 585"/>
                <a:gd name="T115" fmla="*/ 413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1028 w 47"/>
                <a:gd name="T1" fmla="*/ 384 h 56"/>
                <a:gd name="T2" fmla="*/ 694 w 47"/>
                <a:gd name="T3" fmla="*/ 1430 h 56"/>
                <a:gd name="T4" fmla="*/ 1028 w 47"/>
                <a:gd name="T5" fmla="*/ 384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487 w 41"/>
                <a:gd name="T1" fmla="*/ 687 h 75"/>
                <a:gd name="T2" fmla="*/ 309 w 41"/>
                <a:gd name="T3" fmla="*/ 1764 h 75"/>
                <a:gd name="T4" fmla="*/ 1030 w 41"/>
                <a:gd name="T5" fmla="*/ 1147 h 75"/>
                <a:gd name="T6" fmla="*/ 954 w 41"/>
                <a:gd name="T7" fmla="*/ 611 h 75"/>
                <a:gd name="T8" fmla="*/ 487 w 41"/>
                <a:gd name="T9" fmla="*/ 68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2869 w 135"/>
                <a:gd name="T1" fmla="*/ 101 h 63"/>
                <a:gd name="T2" fmla="*/ 612 w 135"/>
                <a:gd name="T3" fmla="*/ 101 h 63"/>
                <a:gd name="T4" fmla="*/ 51 w 135"/>
                <a:gd name="T5" fmla="*/ 636 h 63"/>
                <a:gd name="T6" fmla="*/ 1538 w 135"/>
                <a:gd name="T7" fmla="*/ 1479 h 63"/>
                <a:gd name="T8" fmla="*/ 2459 w 135"/>
                <a:gd name="T9" fmla="*/ 1378 h 63"/>
                <a:gd name="T10" fmla="*/ 2894 w 135"/>
                <a:gd name="T11" fmla="*/ 1353 h 63"/>
                <a:gd name="T12" fmla="*/ 2869 w 135"/>
                <a:gd name="T13" fmla="*/ 101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1707 w 97"/>
                <a:gd name="T1" fmla="*/ 126 h 102"/>
                <a:gd name="T2" fmla="*/ 793 w 97"/>
                <a:gd name="T3" fmla="*/ 126 h 102"/>
                <a:gd name="T4" fmla="*/ 308 w 97"/>
                <a:gd name="T5" fmla="*/ 1454 h 102"/>
                <a:gd name="T6" fmla="*/ 2016 w 97"/>
                <a:gd name="T7" fmla="*/ 1580 h 102"/>
                <a:gd name="T8" fmla="*/ 1707 w 97"/>
                <a:gd name="T9" fmla="*/ 12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385 w 99"/>
                <a:gd name="T1" fmla="*/ 0 h 19"/>
                <a:gd name="T2" fmla="*/ 1022 w 99"/>
                <a:gd name="T3" fmla="*/ 384 h 19"/>
                <a:gd name="T4" fmla="*/ 38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537 w 76"/>
                <a:gd name="T1" fmla="*/ 943 h 47"/>
                <a:gd name="T2" fmla="*/ 1798 w 76"/>
                <a:gd name="T3" fmla="*/ 434 h 47"/>
                <a:gd name="T4" fmla="*/ 1231 w 76"/>
                <a:gd name="T5" fmla="*/ 76 h 47"/>
                <a:gd name="T6" fmla="*/ 486 w 76"/>
                <a:gd name="T7" fmla="*/ 812 h 47"/>
                <a:gd name="T8" fmla="*/ 537 w 76"/>
                <a:gd name="T9" fmla="*/ 943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1842 w 82"/>
                <a:gd name="T1" fmla="*/ 152 h 37"/>
                <a:gd name="T2" fmla="*/ 612 w 82"/>
                <a:gd name="T3" fmla="*/ 435 h 37"/>
                <a:gd name="T4" fmla="*/ 435 w 82"/>
                <a:gd name="T5" fmla="*/ 662 h 37"/>
                <a:gd name="T6" fmla="*/ 1948 w 82"/>
                <a:gd name="T7" fmla="*/ 586 h 37"/>
                <a:gd name="T8" fmla="*/ 2100 w 82"/>
                <a:gd name="T9" fmla="*/ 510 h 37"/>
                <a:gd name="T10" fmla="*/ 2100 w 82"/>
                <a:gd name="T11" fmla="*/ 0 h 37"/>
                <a:gd name="T12" fmla="*/ 1842 w 82"/>
                <a:gd name="T13" fmla="*/ 15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536 w 138"/>
                <a:gd name="T1" fmla="*/ 25 h 33"/>
                <a:gd name="T2" fmla="*/ 202 w 138"/>
                <a:gd name="T3" fmla="*/ 359 h 33"/>
                <a:gd name="T4" fmla="*/ 1457 w 138"/>
                <a:gd name="T5" fmla="*/ 562 h 33"/>
                <a:gd name="T6" fmla="*/ 2994 w 138"/>
                <a:gd name="T7" fmla="*/ 587 h 33"/>
                <a:gd name="T8" fmla="*/ 2918 w 138"/>
                <a:gd name="T9" fmla="*/ 202 h 33"/>
                <a:gd name="T10" fmla="*/ 2099 w 138"/>
                <a:gd name="T11" fmla="*/ 76 h 33"/>
                <a:gd name="T12" fmla="*/ 536 w 138"/>
                <a:gd name="T13" fmla="*/ 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2511 w 112"/>
                <a:gd name="T1" fmla="*/ 483 h 29"/>
                <a:gd name="T2" fmla="*/ 2638 w 112"/>
                <a:gd name="T3" fmla="*/ 101 h 29"/>
                <a:gd name="T4" fmla="*/ 1898 w 112"/>
                <a:gd name="T5" fmla="*/ 252 h 29"/>
                <a:gd name="T6" fmla="*/ 921 w 112"/>
                <a:gd name="T7" fmla="*/ 151 h 29"/>
                <a:gd name="T8" fmla="*/ 51 w 112"/>
                <a:gd name="T9" fmla="*/ 101 h 29"/>
                <a:gd name="T10" fmla="*/ 2511 w 112"/>
                <a:gd name="T11" fmla="*/ 483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76 w 115"/>
                <a:gd name="T1" fmla="*/ 1354 h 95"/>
                <a:gd name="T2" fmla="*/ 662 w 115"/>
                <a:gd name="T3" fmla="*/ 1379 h 95"/>
                <a:gd name="T4" fmla="*/ 1278 w 115"/>
                <a:gd name="T5" fmla="*/ 1965 h 95"/>
                <a:gd name="T6" fmla="*/ 1506 w 115"/>
                <a:gd name="T7" fmla="*/ 2142 h 95"/>
                <a:gd name="T8" fmla="*/ 2066 w 115"/>
                <a:gd name="T9" fmla="*/ 1329 h 95"/>
                <a:gd name="T10" fmla="*/ 2834 w 115"/>
                <a:gd name="T11" fmla="*/ 1329 h 95"/>
                <a:gd name="T12" fmla="*/ 2016 w 115"/>
                <a:gd name="T13" fmla="*/ 687 h 95"/>
                <a:gd name="T14" fmla="*/ 945 w 115"/>
                <a:gd name="T15" fmla="*/ 409 h 95"/>
                <a:gd name="T16" fmla="*/ 308 w 115"/>
                <a:gd name="T17" fmla="*/ 1046 h 95"/>
                <a:gd name="T18" fmla="*/ 76 w 115"/>
                <a:gd name="T19" fmla="*/ 1354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1306 w 65"/>
                <a:gd name="T1" fmla="*/ 1021 h 169"/>
                <a:gd name="T2" fmla="*/ 562 w 65"/>
                <a:gd name="T3" fmla="*/ 1253 h 169"/>
                <a:gd name="T4" fmla="*/ 562 w 65"/>
                <a:gd name="T5" fmla="*/ 1506 h 169"/>
                <a:gd name="T6" fmla="*/ 1281 w 65"/>
                <a:gd name="T7" fmla="*/ 2299 h 169"/>
                <a:gd name="T8" fmla="*/ 871 w 65"/>
                <a:gd name="T9" fmla="*/ 3012 h 169"/>
                <a:gd name="T10" fmla="*/ 0 w 65"/>
                <a:gd name="T11" fmla="*/ 3780 h 169"/>
                <a:gd name="T12" fmla="*/ 435 w 65"/>
                <a:gd name="T13" fmla="*/ 3957 h 169"/>
                <a:gd name="T14" fmla="*/ 1205 w 65"/>
                <a:gd name="T15" fmla="*/ 4240 h 169"/>
                <a:gd name="T16" fmla="*/ 1615 w 65"/>
                <a:gd name="T17" fmla="*/ 4139 h 169"/>
                <a:gd name="T18" fmla="*/ 1665 w 65"/>
                <a:gd name="T19" fmla="*/ 0 h 169"/>
                <a:gd name="T20" fmla="*/ 1306 w 65"/>
                <a:gd name="T21" fmla="*/ 1021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25 h 2"/>
                <a:gd name="T2" fmla="*/ 0 w 4"/>
                <a:gd name="T3" fmla="*/ 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8355"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a:t>单击此处编辑母版标题样式</a:t>
            </a:r>
          </a:p>
        </p:txBody>
      </p:sp>
      <p:sp>
        <p:nvSpPr>
          <p:cNvPr id="8359"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79" name="Rectangle 164"/>
          <p:cNvSpPr>
            <a:spLocks noGrp="1" noChangeArrowheads="1"/>
          </p:cNvSpPr>
          <p:nvPr>
            <p:ph type="dt" sz="half" idx="10"/>
          </p:nvPr>
        </p:nvSpPr>
        <p:spPr>
          <a:xfrm>
            <a:off x="301625" y="6248400"/>
            <a:ext cx="2289175" cy="476250"/>
          </a:xfrm>
        </p:spPr>
        <p:txBody>
          <a:bodyPr/>
          <a:lstStyle>
            <a:lvl1pPr>
              <a:defRPr/>
            </a:lvl1pPr>
          </a:lstStyle>
          <a:p>
            <a:pPr>
              <a:defRPr/>
            </a:pPr>
            <a:fld id="{8F059B4A-6FC1-44BD-B2CB-688F0644714F}" type="datetime1">
              <a:rPr lang="zh-CN" altLang="en-US"/>
              <a:pPr>
                <a:defRPr/>
              </a:pPr>
              <a:t>2020/12/4</a:t>
            </a:fld>
            <a:endParaRPr lang="en-US" altLang="zh-CN"/>
          </a:p>
        </p:txBody>
      </p:sp>
      <p:sp>
        <p:nvSpPr>
          <p:cNvPr id="180" name="Rectangle 165"/>
          <p:cNvSpPr>
            <a:spLocks noGrp="1" noChangeArrowheads="1"/>
          </p:cNvSpPr>
          <p:nvPr>
            <p:ph type="ftr" sz="quarter" idx="11"/>
          </p:nvPr>
        </p:nvSpPr>
        <p:spPr>
          <a:xfrm>
            <a:off x="3124200" y="6248400"/>
            <a:ext cx="2895600" cy="476250"/>
          </a:xfrm>
        </p:spPr>
        <p:txBody>
          <a:bodyPr/>
          <a:lstStyle>
            <a:lvl1pPr>
              <a:defRPr/>
            </a:lvl1pPr>
          </a:lstStyle>
          <a:p>
            <a:pPr>
              <a:defRPr/>
            </a:pPr>
            <a:endParaRPr lang="en-US" altLang="zh-CN"/>
          </a:p>
        </p:txBody>
      </p:sp>
      <p:sp>
        <p:nvSpPr>
          <p:cNvPr id="181" name="Rectangle 166"/>
          <p:cNvSpPr>
            <a:spLocks noGrp="1" noChangeArrowheads="1"/>
          </p:cNvSpPr>
          <p:nvPr>
            <p:ph type="sldNum" sz="quarter" idx="12"/>
          </p:nvPr>
        </p:nvSpPr>
        <p:spPr>
          <a:xfrm>
            <a:off x="6553200" y="6248400"/>
            <a:ext cx="2289175" cy="476250"/>
          </a:xfrm>
        </p:spPr>
        <p:txBody>
          <a:bodyPr/>
          <a:lstStyle>
            <a:lvl1pPr>
              <a:defRPr/>
            </a:lvl1pPr>
          </a:lstStyle>
          <a:p>
            <a:pPr>
              <a:defRPr/>
            </a:pPr>
            <a:fld id="{1D86F2A6-4577-48C3-AC90-B5DD7DA033A9}" type="slidenum">
              <a:rPr lang="en-US" altLang="zh-CN"/>
              <a:pPr>
                <a:defRPr/>
              </a:pPr>
              <a:t>‹#›</a:t>
            </a:fld>
            <a:endParaRPr lang="en-US" altLang="zh-CN"/>
          </a:p>
        </p:txBody>
      </p:sp>
    </p:spTree>
    <p:extLst>
      <p:ext uri="{BB962C8B-B14F-4D97-AF65-F5344CB8AC3E}">
        <p14:creationId xmlns:p14="http://schemas.microsoft.com/office/powerpoint/2010/main" val="104232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37D474D4-A25D-4076-B7BC-658FE214F63D}" type="slidenum">
              <a:rPr lang="en-US" altLang="zh-CN"/>
              <a:pPr>
                <a:defRPr/>
              </a:pPr>
              <a:t>‹#›</a:t>
            </a:fld>
            <a:endParaRPr lang="en-US" altLang="zh-CN"/>
          </a:p>
        </p:txBody>
      </p:sp>
    </p:spTree>
    <p:extLst>
      <p:ext uri="{BB962C8B-B14F-4D97-AF65-F5344CB8AC3E}">
        <p14:creationId xmlns:p14="http://schemas.microsoft.com/office/powerpoint/2010/main" val="323768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152400"/>
            <a:ext cx="2135187" cy="5946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8450" y="152400"/>
            <a:ext cx="6253163" cy="5946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7904285A-D525-462A-AD5F-6DBB5328E8E7}" type="slidenum">
              <a:rPr lang="en-US" altLang="zh-CN"/>
              <a:pPr>
                <a:defRPr/>
              </a:pPr>
              <a:t>‹#›</a:t>
            </a:fld>
            <a:endParaRPr lang="en-US" altLang="zh-CN"/>
          </a:p>
        </p:txBody>
      </p:sp>
    </p:spTree>
    <p:extLst>
      <p:ext uri="{BB962C8B-B14F-4D97-AF65-F5344CB8AC3E}">
        <p14:creationId xmlns:p14="http://schemas.microsoft.com/office/powerpoint/2010/main" val="2240687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152400"/>
            <a:ext cx="854075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1339F35A-229E-43C1-9CE0-0393D37CE54D}" type="slidenum">
              <a:rPr lang="en-US" altLang="zh-CN"/>
              <a:pPr>
                <a:defRPr/>
              </a:pPr>
              <a:t>‹#›</a:t>
            </a:fld>
            <a:endParaRPr lang="en-US" altLang="zh-CN"/>
          </a:p>
        </p:txBody>
      </p:sp>
    </p:spTree>
    <p:extLst>
      <p:ext uri="{BB962C8B-B14F-4D97-AF65-F5344CB8AC3E}">
        <p14:creationId xmlns:p14="http://schemas.microsoft.com/office/powerpoint/2010/main" val="3662950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152400"/>
            <a:ext cx="8540750" cy="9906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25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625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7"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252"/>
          <p:cNvSpPr>
            <a:spLocks noGrp="1" noChangeArrowheads="1"/>
          </p:cNvSpPr>
          <p:nvPr>
            <p:ph type="sldNum" sz="quarter" idx="12"/>
          </p:nvPr>
        </p:nvSpPr>
        <p:spPr>
          <a:ln/>
        </p:spPr>
        <p:txBody>
          <a:bodyPr/>
          <a:lstStyle>
            <a:lvl1pPr>
              <a:defRPr/>
            </a:lvl1pPr>
          </a:lstStyle>
          <a:p>
            <a:pPr>
              <a:defRPr/>
            </a:pPr>
            <a:fld id="{3A2BC897-8FC5-4BDE-A7CD-E02AEFDC53E4}" type="slidenum">
              <a:rPr lang="en-US" altLang="zh-CN"/>
              <a:pPr>
                <a:defRPr/>
              </a:pPr>
              <a:t>‹#›</a:t>
            </a:fld>
            <a:endParaRPr lang="en-US" altLang="zh-CN"/>
          </a:p>
        </p:txBody>
      </p:sp>
    </p:spTree>
    <p:extLst>
      <p:ext uri="{BB962C8B-B14F-4D97-AF65-F5344CB8AC3E}">
        <p14:creationId xmlns:p14="http://schemas.microsoft.com/office/powerpoint/2010/main" val="2638892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152400"/>
            <a:ext cx="8540750" cy="5946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D1D54525-BD7B-424B-B58E-59E0590695C8}" type="slidenum">
              <a:rPr lang="en-US" altLang="zh-CN"/>
              <a:pPr>
                <a:defRPr/>
              </a:pPr>
              <a:t>‹#›</a:t>
            </a:fld>
            <a:endParaRPr lang="en-US" altLang="zh-CN"/>
          </a:p>
        </p:txBody>
      </p:sp>
    </p:spTree>
    <p:extLst>
      <p:ext uri="{BB962C8B-B14F-4D97-AF65-F5344CB8AC3E}">
        <p14:creationId xmlns:p14="http://schemas.microsoft.com/office/powerpoint/2010/main" val="390483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298450" y="152400"/>
            <a:ext cx="8540750" cy="990600"/>
          </a:xfrm>
        </p:spPr>
        <p:txBody>
          <a:bodyPr/>
          <a:lstStyle/>
          <a:p>
            <a:r>
              <a:rPr lang="zh-CN" altLang="en-US"/>
              <a:t>单击此处编辑母版标题样式</a:t>
            </a:r>
          </a:p>
        </p:txBody>
      </p:sp>
      <p:sp>
        <p:nvSpPr>
          <p:cNvPr id="3" name="内容占位符 2"/>
          <p:cNvSpPr>
            <a:spLocks noGrp="1"/>
          </p:cNvSpPr>
          <p:nvPr>
            <p:ph sz="quarter" idx="1"/>
          </p:nvPr>
        </p:nvSpPr>
        <p:spPr>
          <a:xfrm>
            <a:off x="6096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25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7625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C6AF85F3-BBAD-4DD6-9DC0-BDE3C20048A8}" type="slidenum">
              <a:rPr lang="en-US" altLang="zh-CN"/>
              <a:pPr>
                <a:defRPr/>
              </a:pPr>
              <a:t>‹#›</a:t>
            </a:fld>
            <a:endParaRPr lang="en-US" altLang="zh-CN"/>
          </a:p>
        </p:txBody>
      </p:sp>
    </p:spTree>
    <p:extLst>
      <p:ext uri="{BB962C8B-B14F-4D97-AF65-F5344CB8AC3E}">
        <p14:creationId xmlns:p14="http://schemas.microsoft.com/office/powerpoint/2010/main" val="4099849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152400"/>
            <a:ext cx="8540750" cy="990600"/>
          </a:xfrm>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4000500" cy="4803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62500" y="1295400"/>
            <a:ext cx="4000500" cy="2325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62500" y="3773488"/>
            <a:ext cx="4000500" cy="2325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7"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252"/>
          <p:cNvSpPr>
            <a:spLocks noGrp="1" noChangeArrowheads="1"/>
          </p:cNvSpPr>
          <p:nvPr>
            <p:ph type="sldNum" sz="quarter" idx="12"/>
          </p:nvPr>
        </p:nvSpPr>
        <p:spPr>
          <a:ln/>
        </p:spPr>
        <p:txBody>
          <a:bodyPr/>
          <a:lstStyle>
            <a:lvl1pPr>
              <a:defRPr/>
            </a:lvl1pPr>
          </a:lstStyle>
          <a:p>
            <a:pPr>
              <a:defRPr/>
            </a:pPr>
            <a:fld id="{0C2AE9E4-2DCB-4A93-8DC3-0F5119C8F96E}" type="slidenum">
              <a:rPr lang="en-US" altLang="zh-CN"/>
              <a:pPr>
                <a:defRPr/>
              </a:pPr>
              <a:t>‹#›</a:t>
            </a:fld>
            <a:endParaRPr lang="en-US" altLang="zh-CN"/>
          </a:p>
        </p:txBody>
      </p:sp>
    </p:spTree>
    <p:extLst>
      <p:ext uri="{BB962C8B-B14F-4D97-AF65-F5344CB8AC3E}">
        <p14:creationId xmlns:p14="http://schemas.microsoft.com/office/powerpoint/2010/main" val="3974414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1773C17-C8AC-4BEB-8463-C27214F547F8}"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D4A7D0B7-49FB-4A11-ADA4-653628B12E0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68225261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7A9E5-3B77-4A5F-A07A-229A92D74164}"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8553860-36A8-4B23-BBE8-9D6F57B78F8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5703458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16E40CB-749B-4919-AEEA-7C1A2D3260A3}"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C4516B1A-B2A1-4B9C-A67D-C0C3274F971D}"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7335107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50261CA7-E89B-4BE9-896E-DA0929808B8D}" type="slidenum">
              <a:rPr lang="en-US" altLang="zh-CN"/>
              <a:pPr>
                <a:defRPr/>
              </a:pPr>
              <a:t>‹#›</a:t>
            </a:fld>
            <a:endParaRPr lang="en-US" altLang="zh-CN"/>
          </a:p>
        </p:txBody>
      </p:sp>
    </p:spTree>
    <p:extLst>
      <p:ext uri="{BB962C8B-B14F-4D97-AF65-F5344CB8AC3E}">
        <p14:creationId xmlns:p14="http://schemas.microsoft.com/office/powerpoint/2010/main" val="3533748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D07113F-8F7A-4595-BD98-6CF45747319E}"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69DB9984-1CAE-4703-9B2B-3D3F0EA271B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41584898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08F3433-9C0C-4908-A05E-5B5B28F0E6C0}"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9" name="灯片编号占位符 5"/>
          <p:cNvSpPr>
            <a:spLocks noGrp="1"/>
          </p:cNvSpPr>
          <p:nvPr>
            <p:ph type="sldNum" sz="quarter" idx="12"/>
          </p:nvPr>
        </p:nvSpPr>
        <p:spPr/>
        <p:txBody>
          <a:bodyPr/>
          <a:lstStyle>
            <a:lvl1pPr>
              <a:defRPr/>
            </a:lvl1pPr>
          </a:lstStyle>
          <a:p>
            <a:pPr>
              <a:defRPr/>
            </a:pPr>
            <a:fld id="{CF278591-7FCF-4EFA-B6DB-FDA0FED2CC1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14820425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697EAA-4FE9-43A6-A8BB-2C084D5986F1}"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5BB6C182-6798-4814-B1C0-DB2A243C97F3}"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21231690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2873D61-5DEE-42D5-8C84-16DE250DADE5}"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4" name="灯片编号占位符 5"/>
          <p:cNvSpPr>
            <a:spLocks noGrp="1"/>
          </p:cNvSpPr>
          <p:nvPr>
            <p:ph type="sldNum" sz="quarter" idx="12"/>
          </p:nvPr>
        </p:nvSpPr>
        <p:spPr/>
        <p:txBody>
          <a:bodyPr/>
          <a:lstStyle>
            <a:lvl1pPr>
              <a:defRPr/>
            </a:lvl1pPr>
          </a:lstStyle>
          <a:p>
            <a:pPr>
              <a:defRPr/>
            </a:pPr>
            <a:fld id="{936DA916-F975-428A-8FD3-77878CDC2B6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80589777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9000432-00C2-4493-866E-188CD399B5C0}"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4078C3A3-3144-4269-8E94-FB59DD039DC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418678986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4CB7519-8515-44AB-96FA-42ED35E263B0}"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5E8EFBB7-A87A-44D8-B741-47F0910420D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92634277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FA871A-2D30-4C4C-8C9A-AE083A707A63}"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E56D7A5A-911C-4B16-83F6-BC1A30A2AF6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1702510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DA4265-83D0-45DF-B0C4-F59627210483}"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4014C0D-3677-4007-B7AF-28849BBD2812}"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323629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8291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260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B7DD03F0-DBDF-4422-922E-DDDE28CAF5F2}" type="slidenum">
              <a:rPr lang="en-US" altLang="zh-CN"/>
              <a:pPr>
                <a:defRPr/>
              </a:pPr>
              <a:t>‹#›</a:t>
            </a:fld>
            <a:endParaRPr lang="en-US" altLang="zh-CN"/>
          </a:p>
        </p:txBody>
      </p:sp>
    </p:spTree>
    <p:extLst>
      <p:ext uri="{BB962C8B-B14F-4D97-AF65-F5344CB8AC3E}">
        <p14:creationId xmlns:p14="http://schemas.microsoft.com/office/powerpoint/2010/main" val="9605029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37144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09137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52D71D3-F37A-498A-9695-6BF662982AC7}"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0CA99A72-6659-4FB5-9AF7-759C31745A31}"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70604692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795558"/>
      </p:ext>
    </p:extLst>
  </p:cSld>
  <p:clrMapOvr>
    <a:masterClrMapping/>
  </p:clrMapOvr>
  <p:transition>
    <p:wipe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13231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71285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7059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818336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1773C17-C8AC-4BEB-8463-C27214F547F8}"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D4A7D0B7-49FB-4A11-ADA4-653628B12E0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3276333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7A9E5-3B77-4A5F-A07A-229A92D74164}"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8553860-36A8-4B23-BBE8-9D6F57B78F8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38920769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95400"/>
            <a:ext cx="4000500" cy="480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295400"/>
            <a:ext cx="4000500" cy="480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44AD1A6E-727A-4E49-B2ED-EC2CAC5F0D43}" type="slidenum">
              <a:rPr lang="en-US" altLang="zh-CN"/>
              <a:pPr>
                <a:defRPr/>
              </a:pPr>
              <a:t>‹#›</a:t>
            </a:fld>
            <a:endParaRPr lang="en-US" altLang="zh-CN"/>
          </a:p>
        </p:txBody>
      </p:sp>
    </p:spTree>
    <p:extLst>
      <p:ext uri="{BB962C8B-B14F-4D97-AF65-F5344CB8AC3E}">
        <p14:creationId xmlns:p14="http://schemas.microsoft.com/office/powerpoint/2010/main" val="10163601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16E40CB-749B-4919-AEEA-7C1A2D3260A3}"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C4516B1A-B2A1-4B9C-A67D-C0C3274F971D}"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57526176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D07113F-8F7A-4595-BD98-6CF45747319E}"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69DB9984-1CAE-4703-9B2B-3D3F0EA271B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86132543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08F3433-9C0C-4908-A05E-5B5B28F0E6C0}"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9" name="灯片编号占位符 5"/>
          <p:cNvSpPr>
            <a:spLocks noGrp="1"/>
          </p:cNvSpPr>
          <p:nvPr>
            <p:ph type="sldNum" sz="quarter" idx="12"/>
          </p:nvPr>
        </p:nvSpPr>
        <p:spPr/>
        <p:txBody>
          <a:bodyPr/>
          <a:lstStyle>
            <a:lvl1pPr>
              <a:defRPr/>
            </a:lvl1pPr>
          </a:lstStyle>
          <a:p>
            <a:pPr>
              <a:defRPr/>
            </a:pPr>
            <a:fld id="{CF278591-7FCF-4EFA-B6DB-FDA0FED2CC1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588750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697EAA-4FE9-43A6-A8BB-2C084D5986F1}"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5BB6C182-6798-4814-B1C0-DB2A243C97F3}"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57865360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2873D61-5DEE-42D5-8C84-16DE250DADE5}"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4" name="灯片编号占位符 5"/>
          <p:cNvSpPr>
            <a:spLocks noGrp="1"/>
          </p:cNvSpPr>
          <p:nvPr>
            <p:ph type="sldNum" sz="quarter" idx="12"/>
          </p:nvPr>
        </p:nvSpPr>
        <p:spPr/>
        <p:txBody>
          <a:bodyPr/>
          <a:lstStyle>
            <a:lvl1pPr>
              <a:defRPr/>
            </a:lvl1pPr>
          </a:lstStyle>
          <a:p>
            <a:pPr>
              <a:defRPr/>
            </a:pPr>
            <a:fld id="{936DA916-F975-428A-8FD3-77878CDC2B6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91484433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9000432-00C2-4493-866E-188CD399B5C0}"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4078C3A3-3144-4269-8E94-FB59DD039DC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23750713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4CB7519-8515-44AB-96FA-42ED35E263B0}"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5E8EFBB7-A87A-44D8-B741-47F0910420D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8910464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FA871A-2D30-4C4C-8C9A-AE083A707A63}"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E56D7A5A-911C-4B16-83F6-BC1A30A2AF6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93042768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DA4265-83D0-45DF-B0C4-F59627210483}"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4014C0D-3677-4007-B7AF-28849BBD2812}"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1795511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25647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F0C7F43B-CBE7-4B61-8EF1-B71948068CE1}" type="slidenum">
              <a:rPr lang="en-US" altLang="zh-CN"/>
              <a:pPr>
                <a:defRPr/>
              </a:pPr>
              <a:t>‹#›</a:t>
            </a:fld>
            <a:endParaRPr lang="en-US" altLang="zh-CN"/>
          </a:p>
        </p:txBody>
      </p:sp>
    </p:spTree>
    <p:extLst>
      <p:ext uri="{BB962C8B-B14F-4D97-AF65-F5344CB8AC3E}">
        <p14:creationId xmlns:p14="http://schemas.microsoft.com/office/powerpoint/2010/main" val="23978341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601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122762"/>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08991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52D71D3-F37A-498A-9695-6BF662982AC7}"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0CA99A72-6659-4FB5-9AF7-759C31745A31}"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93012652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899948"/>
      </p:ext>
    </p:extLst>
  </p:cSld>
  <p:clrMapOvr>
    <a:masterClrMapping/>
  </p:clrMapOvr>
  <p:transition>
    <p:wipe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84522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28578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3468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59577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1773C17-C8AC-4BEB-8463-C27214F547F8}"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D4A7D0B7-49FB-4A11-ADA4-653628B12E0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48566612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D7C3373D-8F63-4CEF-A0D1-7A57A6941C84}" type="slidenum">
              <a:rPr lang="en-US" altLang="zh-CN"/>
              <a:pPr>
                <a:defRPr/>
              </a:pPr>
              <a:t>‹#›</a:t>
            </a:fld>
            <a:endParaRPr lang="en-US" altLang="zh-CN"/>
          </a:p>
        </p:txBody>
      </p:sp>
    </p:spTree>
    <p:extLst>
      <p:ext uri="{BB962C8B-B14F-4D97-AF65-F5344CB8AC3E}">
        <p14:creationId xmlns:p14="http://schemas.microsoft.com/office/powerpoint/2010/main" val="32114972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7A9E5-3B77-4A5F-A07A-229A92D74164}"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8553860-36A8-4B23-BBE8-9D6F57B78F8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78593976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16E40CB-749B-4919-AEEA-7C1A2D3260A3}"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C4516B1A-B2A1-4B9C-A67D-C0C3274F971D}"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19183104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D07113F-8F7A-4595-BD98-6CF45747319E}"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69DB9984-1CAE-4703-9B2B-3D3F0EA271B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34098863"/>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08F3433-9C0C-4908-A05E-5B5B28F0E6C0}"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9" name="灯片编号占位符 5"/>
          <p:cNvSpPr>
            <a:spLocks noGrp="1"/>
          </p:cNvSpPr>
          <p:nvPr>
            <p:ph type="sldNum" sz="quarter" idx="12"/>
          </p:nvPr>
        </p:nvSpPr>
        <p:spPr/>
        <p:txBody>
          <a:bodyPr/>
          <a:lstStyle>
            <a:lvl1pPr>
              <a:defRPr/>
            </a:lvl1pPr>
          </a:lstStyle>
          <a:p>
            <a:pPr>
              <a:defRPr/>
            </a:pPr>
            <a:fld id="{CF278591-7FCF-4EFA-B6DB-FDA0FED2CC1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098254778"/>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697EAA-4FE9-43A6-A8BB-2C084D5986F1}"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5BB6C182-6798-4814-B1C0-DB2A243C97F3}"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28509454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2873D61-5DEE-42D5-8C84-16DE250DADE5}"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4" name="灯片编号占位符 5"/>
          <p:cNvSpPr>
            <a:spLocks noGrp="1"/>
          </p:cNvSpPr>
          <p:nvPr>
            <p:ph type="sldNum" sz="quarter" idx="12"/>
          </p:nvPr>
        </p:nvSpPr>
        <p:spPr/>
        <p:txBody>
          <a:bodyPr/>
          <a:lstStyle>
            <a:lvl1pPr>
              <a:defRPr/>
            </a:lvl1pPr>
          </a:lstStyle>
          <a:p>
            <a:pPr>
              <a:defRPr/>
            </a:pPr>
            <a:fld id="{936DA916-F975-428A-8FD3-77878CDC2B64}"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5682982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9000432-00C2-4493-866E-188CD399B5C0}"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4078C3A3-3144-4269-8E94-FB59DD039DC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46503572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4CB7519-8515-44AB-96FA-42ED35E263B0}"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7" name="灯片编号占位符 5"/>
          <p:cNvSpPr>
            <a:spLocks noGrp="1"/>
          </p:cNvSpPr>
          <p:nvPr>
            <p:ph type="sldNum" sz="quarter" idx="12"/>
          </p:nvPr>
        </p:nvSpPr>
        <p:spPr/>
        <p:txBody>
          <a:bodyPr/>
          <a:lstStyle>
            <a:lvl1pPr>
              <a:defRPr/>
            </a:lvl1pPr>
          </a:lstStyle>
          <a:p>
            <a:pPr>
              <a:defRPr/>
            </a:pPr>
            <a:fld id="{5E8EFBB7-A87A-44D8-B741-47F0910420D6}"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33733158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7FA871A-2D30-4C4C-8C9A-AE083A707A63}"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E56D7A5A-911C-4B16-83F6-BC1A30A2AF6F}"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2604214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9DA4265-83D0-45DF-B0C4-F59627210483}"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12"/>
          </p:nvPr>
        </p:nvSpPr>
        <p:spPr/>
        <p:txBody>
          <a:bodyPr/>
          <a:lstStyle>
            <a:lvl1pPr>
              <a:defRPr/>
            </a:lvl1pPr>
          </a:lstStyle>
          <a:p>
            <a:pPr>
              <a:defRPr/>
            </a:pPr>
            <a:fld id="{04014C0D-3677-4007-B7AF-28849BBD2812}"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56624291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5AFA5A84-5510-4579-A440-A5A20B55B54B}" type="slidenum">
              <a:rPr lang="en-US" altLang="zh-CN"/>
              <a:pPr>
                <a:defRPr/>
              </a:pPr>
              <a:t>‹#›</a:t>
            </a:fld>
            <a:endParaRPr lang="en-US" altLang="zh-CN"/>
          </a:p>
        </p:txBody>
      </p:sp>
    </p:spTree>
    <p:extLst>
      <p:ext uri="{BB962C8B-B14F-4D97-AF65-F5344CB8AC3E}">
        <p14:creationId xmlns:p14="http://schemas.microsoft.com/office/powerpoint/2010/main" val="216200681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711739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0015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22546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17517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A52D71D3-F37A-498A-9695-6BF662982AC7}" type="datetimeFigureOut">
              <a:rPr lang="zh-CN" altLang="en-US">
                <a:solidFill>
                  <a:prstClr val="black">
                    <a:tint val="75000"/>
                  </a:prstClr>
                </a:solidFill>
                <a:latin typeface="Calibri"/>
                <a:ea typeface="宋体"/>
              </a:rPr>
              <a:pPr>
                <a:defRPr/>
              </a:pPr>
              <a:t>2020/12/4</a:t>
            </a:fld>
            <a:endParaRPr lang="zh-CN" altLang="en-US">
              <a:solidFill>
                <a:prstClr val="black">
                  <a:tint val="75000"/>
                </a:prstClr>
              </a:solidFill>
              <a:latin typeface="Calibri"/>
              <a:ea typeface="宋体"/>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latin typeface="Calibri"/>
              <a:ea typeface="宋体"/>
            </a:endParaRPr>
          </a:p>
        </p:txBody>
      </p:sp>
      <p:sp>
        <p:nvSpPr>
          <p:cNvPr id="5" name="灯片编号占位符 5"/>
          <p:cNvSpPr>
            <a:spLocks noGrp="1"/>
          </p:cNvSpPr>
          <p:nvPr>
            <p:ph type="sldNum" sz="quarter" idx="12"/>
          </p:nvPr>
        </p:nvSpPr>
        <p:spPr/>
        <p:txBody>
          <a:bodyPr/>
          <a:lstStyle>
            <a:lvl1pPr>
              <a:defRPr/>
            </a:lvl1pPr>
          </a:lstStyle>
          <a:p>
            <a:pPr>
              <a:defRPr/>
            </a:pPr>
            <a:fld id="{0CA99A72-6659-4FB5-9AF7-759C31745A31}" type="slidenum">
              <a:rPr lang="zh-CN" altLang="en-US">
                <a:solidFill>
                  <a:prstClr val="black">
                    <a:tint val="75000"/>
                  </a:prstClr>
                </a:solidFill>
                <a:latin typeface="Calibri"/>
                <a:ea typeface="宋体"/>
              </a:rPr>
              <a:pPr>
                <a:defRPr/>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220964504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503421"/>
      </p:ext>
    </p:extLst>
  </p:cSld>
  <p:clrMapOvr>
    <a:masterClrMapping/>
  </p:clrMapOvr>
  <p:transition>
    <p:wipe di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81561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573736"/>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223176"/>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99384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8E9670F5-70AD-48EB-9298-EFF8AF25DDED}" type="slidenum">
              <a:rPr lang="en-US" altLang="zh-CN"/>
              <a:pPr>
                <a:defRPr/>
              </a:pPr>
              <a:t>‹#›</a:t>
            </a:fld>
            <a:endParaRPr lang="en-US" altLang="zh-CN"/>
          </a:p>
        </p:txBody>
      </p:sp>
    </p:spTree>
    <p:extLst>
      <p:ext uri="{BB962C8B-B14F-4D97-AF65-F5344CB8AC3E}">
        <p14:creationId xmlns:p14="http://schemas.microsoft.com/office/powerpoint/2010/main" val="3299223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BD584F56-803D-4206-8002-31E9445F3B67}"/>
              </a:ext>
            </a:extLst>
          </p:cNvPr>
          <p:cNvGrpSpPr>
            <a:grpSpLocks/>
          </p:cNvGrpSpPr>
          <p:nvPr/>
        </p:nvGrpSpPr>
        <p:grpSpPr bwMode="auto">
          <a:xfrm>
            <a:off x="0" y="0"/>
            <a:ext cx="9144000" cy="6934200"/>
            <a:chOff x="0" y="0"/>
            <a:chExt cx="5760" cy="4368"/>
          </a:xfrm>
        </p:grpSpPr>
        <p:sp>
          <p:nvSpPr>
            <p:cNvPr id="5123" name="Freeform 3">
              <a:extLst>
                <a:ext uri="{FF2B5EF4-FFF2-40B4-BE49-F238E27FC236}">
                  <a16:creationId xmlns:a16="http://schemas.microsoft.com/office/drawing/2014/main" id="{73EDDE78-6610-4877-9A0E-8ADF88642A1D}"/>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4" name="Freeform 4">
              <a:extLst>
                <a:ext uri="{FF2B5EF4-FFF2-40B4-BE49-F238E27FC236}">
                  <a16:creationId xmlns:a16="http://schemas.microsoft.com/office/drawing/2014/main" id="{4A20F4AC-DA3D-4866-A7C8-3EBAF700D520}"/>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 name="Freeform 5">
              <a:extLst>
                <a:ext uri="{FF2B5EF4-FFF2-40B4-BE49-F238E27FC236}">
                  <a16:creationId xmlns:a16="http://schemas.microsoft.com/office/drawing/2014/main" id="{54ECEA52-CAEF-42A8-9F3F-687C4F98DBBE}"/>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 name="Freeform 6">
              <a:extLst>
                <a:ext uri="{FF2B5EF4-FFF2-40B4-BE49-F238E27FC236}">
                  <a16:creationId xmlns:a16="http://schemas.microsoft.com/office/drawing/2014/main" id="{B9F2C277-FD6B-46D2-86C0-DCDD1D247A40}"/>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Freeform 7">
              <a:extLst>
                <a:ext uri="{FF2B5EF4-FFF2-40B4-BE49-F238E27FC236}">
                  <a16:creationId xmlns:a16="http://schemas.microsoft.com/office/drawing/2014/main" id="{B4025F40-2F3A-43FE-BA8F-1EF687EE4F66}"/>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 name="Freeform 8">
              <a:extLst>
                <a:ext uri="{FF2B5EF4-FFF2-40B4-BE49-F238E27FC236}">
                  <a16:creationId xmlns:a16="http://schemas.microsoft.com/office/drawing/2014/main" id="{8BD26AC5-489D-4D7F-BDE6-847D63E1ED53}"/>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9" name="Freeform 9">
              <a:extLst>
                <a:ext uri="{FF2B5EF4-FFF2-40B4-BE49-F238E27FC236}">
                  <a16:creationId xmlns:a16="http://schemas.microsoft.com/office/drawing/2014/main" id="{37548133-EEAB-4755-899D-793B7EBE147B}"/>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 name="Freeform 10">
              <a:extLst>
                <a:ext uri="{FF2B5EF4-FFF2-40B4-BE49-F238E27FC236}">
                  <a16:creationId xmlns:a16="http://schemas.microsoft.com/office/drawing/2014/main" id="{87D55198-6114-443B-8AA5-1C9635D3C1CC}"/>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 name="Freeform 11">
              <a:extLst>
                <a:ext uri="{FF2B5EF4-FFF2-40B4-BE49-F238E27FC236}">
                  <a16:creationId xmlns:a16="http://schemas.microsoft.com/office/drawing/2014/main" id="{1D1765E1-ED2A-4317-AC3A-80EB17D327F1}"/>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2" name="Rectangle 12">
              <a:extLst>
                <a:ext uri="{FF2B5EF4-FFF2-40B4-BE49-F238E27FC236}">
                  <a16:creationId xmlns:a16="http://schemas.microsoft.com/office/drawing/2014/main" id="{B08DFC5C-10F6-4775-941A-4A8092BEB56E}"/>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3" name="Rectangle 13">
              <a:extLst>
                <a:ext uri="{FF2B5EF4-FFF2-40B4-BE49-F238E27FC236}">
                  <a16:creationId xmlns:a16="http://schemas.microsoft.com/office/drawing/2014/main" id="{D9786892-5C72-4F6E-A59A-6EC44E4C6D32}"/>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34" name="Freeform 14">
              <a:extLst>
                <a:ext uri="{FF2B5EF4-FFF2-40B4-BE49-F238E27FC236}">
                  <a16:creationId xmlns:a16="http://schemas.microsoft.com/office/drawing/2014/main" id="{2CE01317-77EB-4B7B-8463-8C5E3188D007}"/>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5" name="Freeform 15">
              <a:extLst>
                <a:ext uri="{FF2B5EF4-FFF2-40B4-BE49-F238E27FC236}">
                  <a16:creationId xmlns:a16="http://schemas.microsoft.com/office/drawing/2014/main" id="{2E41BB5C-4AFD-4551-B62C-D3351D1827DC}"/>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6" name="Freeform 16">
              <a:extLst>
                <a:ext uri="{FF2B5EF4-FFF2-40B4-BE49-F238E27FC236}">
                  <a16:creationId xmlns:a16="http://schemas.microsoft.com/office/drawing/2014/main" id="{835117FE-C60F-4E7C-AA7B-E824485E57CA}"/>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7" name="Freeform 17">
              <a:extLst>
                <a:ext uri="{FF2B5EF4-FFF2-40B4-BE49-F238E27FC236}">
                  <a16:creationId xmlns:a16="http://schemas.microsoft.com/office/drawing/2014/main" id="{43FAB377-C8DA-45F1-9B61-038E4084E5E3}"/>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8" name="Freeform 18">
              <a:extLst>
                <a:ext uri="{FF2B5EF4-FFF2-40B4-BE49-F238E27FC236}">
                  <a16:creationId xmlns:a16="http://schemas.microsoft.com/office/drawing/2014/main" id="{3758C0F3-4B37-4A93-8529-4B58628CA2A8}"/>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9" name="Freeform 19">
              <a:extLst>
                <a:ext uri="{FF2B5EF4-FFF2-40B4-BE49-F238E27FC236}">
                  <a16:creationId xmlns:a16="http://schemas.microsoft.com/office/drawing/2014/main" id="{71591D24-80E1-4758-BD8E-ECC72200D926}"/>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0" name="Freeform 20">
              <a:extLst>
                <a:ext uri="{FF2B5EF4-FFF2-40B4-BE49-F238E27FC236}">
                  <a16:creationId xmlns:a16="http://schemas.microsoft.com/office/drawing/2014/main" id="{216F0D8A-E2BF-492F-9F54-BBC11A045549}"/>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41" name="Rectangle 21">
            <a:extLst>
              <a:ext uri="{FF2B5EF4-FFF2-40B4-BE49-F238E27FC236}">
                <a16:creationId xmlns:a16="http://schemas.microsoft.com/office/drawing/2014/main" id="{C65DB1DB-6CDC-4548-9F11-D8EFFC9C22D3}"/>
              </a:ext>
            </a:extLst>
          </p:cNvPr>
          <p:cNvSpPr>
            <a:spLocks noGrp="1" noChangeArrowheads="1"/>
          </p:cNvSpPr>
          <p:nvPr>
            <p:ph type="ctrTitle" sz="quarter"/>
          </p:nvPr>
        </p:nvSpPr>
        <p:spPr>
          <a:xfrm>
            <a:off x="685800" y="1828800"/>
            <a:ext cx="7772400" cy="1736725"/>
          </a:xfrm>
        </p:spPr>
        <p:txBody>
          <a:bodyPr/>
          <a:lstStyle>
            <a:lvl1pPr>
              <a:defRPr sz="5400"/>
            </a:lvl1pPr>
          </a:lstStyle>
          <a:p>
            <a:pPr lvl="0"/>
            <a:r>
              <a:rPr lang="zh-CN" altLang="en-US" noProof="0"/>
              <a:t>单击此处编辑母版标题样式</a:t>
            </a:r>
          </a:p>
        </p:txBody>
      </p:sp>
      <p:sp>
        <p:nvSpPr>
          <p:cNvPr id="5142" name="Rectangle 22">
            <a:extLst>
              <a:ext uri="{FF2B5EF4-FFF2-40B4-BE49-F238E27FC236}">
                <a16:creationId xmlns:a16="http://schemas.microsoft.com/office/drawing/2014/main" id="{88178E81-BF9B-4866-B716-0CD0EA535FF3}"/>
              </a:ext>
            </a:extLst>
          </p:cNvPr>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5143" name="Rectangle 23">
            <a:extLst>
              <a:ext uri="{FF2B5EF4-FFF2-40B4-BE49-F238E27FC236}">
                <a16:creationId xmlns:a16="http://schemas.microsoft.com/office/drawing/2014/main" id="{FC961B39-F501-48E4-BB43-8E2226C4EC00}"/>
              </a:ext>
            </a:extLst>
          </p:cNvPr>
          <p:cNvSpPr>
            <a:spLocks noGrp="1" noChangeArrowheads="1"/>
          </p:cNvSpPr>
          <p:nvPr>
            <p:ph type="dt" sz="quarter" idx="2"/>
          </p:nvPr>
        </p:nvSpPr>
        <p:spPr/>
        <p:txBody>
          <a:bodyPr/>
          <a:lstStyle>
            <a:lvl1pPr>
              <a:defRPr/>
            </a:lvl1pPr>
          </a:lstStyle>
          <a:p>
            <a:endParaRPr lang="en-US" altLang="zh-CN"/>
          </a:p>
        </p:txBody>
      </p:sp>
      <p:sp>
        <p:nvSpPr>
          <p:cNvPr id="5144" name="Rectangle 24">
            <a:extLst>
              <a:ext uri="{FF2B5EF4-FFF2-40B4-BE49-F238E27FC236}">
                <a16:creationId xmlns:a16="http://schemas.microsoft.com/office/drawing/2014/main" id="{8604B016-1ACA-419B-8A3D-49C631A72E18}"/>
              </a:ext>
            </a:extLst>
          </p:cNvPr>
          <p:cNvSpPr>
            <a:spLocks noGrp="1" noChangeArrowheads="1"/>
          </p:cNvSpPr>
          <p:nvPr>
            <p:ph type="ftr" sz="quarter" idx="3"/>
          </p:nvPr>
        </p:nvSpPr>
        <p:spPr/>
        <p:txBody>
          <a:bodyPr/>
          <a:lstStyle>
            <a:lvl1pPr>
              <a:defRPr/>
            </a:lvl1pPr>
          </a:lstStyle>
          <a:p>
            <a:endParaRPr lang="en-US" altLang="zh-CN"/>
          </a:p>
        </p:txBody>
      </p:sp>
      <p:sp>
        <p:nvSpPr>
          <p:cNvPr id="5145" name="Rectangle 25">
            <a:extLst>
              <a:ext uri="{FF2B5EF4-FFF2-40B4-BE49-F238E27FC236}">
                <a16:creationId xmlns:a16="http://schemas.microsoft.com/office/drawing/2014/main" id="{0E6F5F5F-A16A-4D37-B8D4-6717698D1F43}"/>
              </a:ext>
            </a:extLst>
          </p:cNvPr>
          <p:cNvSpPr>
            <a:spLocks noGrp="1" noChangeArrowheads="1"/>
          </p:cNvSpPr>
          <p:nvPr>
            <p:ph type="sldNum" sz="quarter" idx="4"/>
          </p:nvPr>
        </p:nvSpPr>
        <p:spPr/>
        <p:txBody>
          <a:bodyPr/>
          <a:lstStyle>
            <a:lvl1pPr>
              <a:defRPr/>
            </a:lvl1pPr>
          </a:lstStyle>
          <a:p>
            <a:fld id="{616B6584-E112-4396-AE65-26A38D2CB37A}" type="slidenum">
              <a:rPr lang="en-US" altLang="zh-CN"/>
              <a:pPr/>
              <a:t>‹#›</a:t>
            </a:fld>
            <a:endParaRPr lang="en-US" altLang="zh-CN"/>
          </a:p>
        </p:txBody>
      </p:sp>
    </p:spTree>
    <p:extLst>
      <p:ext uri="{BB962C8B-B14F-4D97-AF65-F5344CB8AC3E}">
        <p14:creationId xmlns:p14="http://schemas.microsoft.com/office/powerpoint/2010/main" val="20948196"/>
      </p:ext>
    </p:extLst>
  </p:cSld>
  <p:clrMapOvr>
    <a:masterClrMapping/>
  </p:clrMapOvr>
  <p:transition>
    <p:pull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C41F3-AE7F-4B26-96E2-6D3592A55F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CF5CD5-4BC5-457A-869F-FD2ED8761E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6D922A-D19A-48FF-8649-3742E86B5FF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3424AE9-3D91-4CFB-98EC-A17A3AE82A3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7A12E80-3057-4859-9DF8-FE83107A3530}"/>
              </a:ext>
            </a:extLst>
          </p:cNvPr>
          <p:cNvSpPr>
            <a:spLocks noGrp="1"/>
          </p:cNvSpPr>
          <p:nvPr>
            <p:ph type="sldNum" sz="quarter" idx="12"/>
          </p:nvPr>
        </p:nvSpPr>
        <p:spPr/>
        <p:txBody>
          <a:bodyPr/>
          <a:lstStyle>
            <a:lvl1pPr>
              <a:defRPr/>
            </a:lvl1pPr>
          </a:lstStyle>
          <a:p>
            <a:fld id="{318AD20B-3536-4A5E-89AE-491859B75329}" type="slidenum">
              <a:rPr lang="en-US" altLang="zh-CN"/>
              <a:pPr/>
              <a:t>‹#›</a:t>
            </a:fld>
            <a:endParaRPr lang="en-US" altLang="zh-CN"/>
          </a:p>
        </p:txBody>
      </p:sp>
    </p:spTree>
    <p:extLst>
      <p:ext uri="{BB962C8B-B14F-4D97-AF65-F5344CB8AC3E}">
        <p14:creationId xmlns:p14="http://schemas.microsoft.com/office/powerpoint/2010/main" val="1137151957"/>
      </p:ext>
    </p:extLst>
  </p:cSld>
  <p:clrMapOvr>
    <a:masterClrMapping/>
  </p:clrMapOvr>
  <p:transition>
    <p:pull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20AFD-1CC5-4B3F-9FB1-F23B6A2D9C78}"/>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D786A4-F926-483F-AF8F-431840583BF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4E4845-F511-47D3-89C1-0582B3C4FB6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B23F3A7-32F1-4D30-9EFB-D832FB8AEFC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7D119AD-B41D-4263-8F9C-0AA2D4DA8A3D}"/>
              </a:ext>
            </a:extLst>
          </p:cNvPr>
          <p:cNvSpPr>
            <a:spLocks noGrp="1"/>
          </p:cNvSpPr>
          <p:nvPr>
            <p:ph type="sldNum" sz="quarter" idx="12"/>
          </p:nvPr>
        </p:nvSpPr>
        <p:spPr/>
        <p:txBody>
          <a:bodyPr/>
          <a:lstStyle>
            <a:lvl1pPr>
              <a:defRPr/>
            </a:lvl1pPr>
          </a:lstStyle>
          <a:p>
            <a:fld id="{C58390C4-853C-4BBC-BE84-845C8A929E39}" type="slidenum">
              <a:rPr lang="en-US" altLang="zh-CN"/>
              <a:pPr/>
              <a:t>‹#›</a:t>
            </a:fld>
            <a:endParaRPr lang="en-US" altLang="zh-CN"/>
          </a:p>
        </p:txBody>
      </p:sp>
    </p:spTree>
    <p:extLst>
      <p:ext uri="{BB962C8B-B14F-4D97-AF65-F5344CB8AC3E}">
        <p14:creationId xmlns:p14="http://schemas.microsoft.com/office/powerpoint/2010/main" val="999447384"/>
      </p:ext>
    </p:extLst>
  </p:cSld>
  <p:clrMapOvr>
    <a:masterClrMapping/>
  </p:clrMapOvr>
  <p:transition>
    <p:pull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96DF8-03F3-4E1E-8FE1-5723B65109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71D0F0-2A90-410B-A7DB-84FE42FBD398}"/>
              </a:ext>
            </a:extLst>
          </p:cNvPr>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2BC185D-21CF-4236-9742-74CC2974F1E8}"/>
              </a:ext>
            </a:extLst>
          </p:cNvPr>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3930DAF-61D5-451A-BDFA-421CFF7DA70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3C684B1-B68F-4BF3-934A-8FA6AA09F59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76F4D522-5843-4C6C-A657-1215BADD9C8F}"/>
              </a:ext>
            </a:extLst>
          </p:cNvPr>
          <p:cNvSpPr>
            <a:spLocks noGrp="1"/>
          </p:cNvSpPr>
          <p:nvPr>
            <p:ph type="sldNum" sz="quarter" idx="12"/>
          </p:nvPr>
        </p:nvSpPr>
        <p:spPr/>
        <p:txBody>
          <a:bodyPr/>
          <a:lstStyle>
            <a:lvl1pPr>
              <a:defRPr/>
            </a:lvl1pPr>
          </a:lstStyle>
          <a:p>
            <a:fld id="{366A9C26-04F7-4C9F-A6B5-4B080D12A211}" type="slidenum">
              <a:rPr lang="en-US" altLang="zh-CN"/>
              <a:pPr/>
              <a:t>‹#›</a:t>
            </a:fld>
            <a:endParaRPr lang="en-US" altLang="zh-CN"/>
          </a:p>
        </p:txBody>
      </p:sp>
    </p:spTree>
    <p:extLst>
      <p:ext uri="{BB962C8B-B14F-4D97-AF65-F5344CB8AC3E}">
        <p14:creationId xmlns:p14="http://schemas.microsoft.com/office/powerpoint/2010/main" val="2309912438"/>
      </p:ext>
    </p:extLst>
  </p:cSld>
  <p:clrMapOvr>
    <a:masterClrMapping/>
  </p:clrMapOvr>
  <p:transition>
    <p:pull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D9F71-049F-4216-A819-B58990BA912C}"/>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BD127E3-128F-44B0-83EC-FF65666902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D8400EB-5BE1-4762-884C-247755B483C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9D362E-E9B5-4815-BB9C-3656BBD90F8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F41BC1-9948-456C-A981-B38BFEDA0396}"/>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A8382E5-B789-4C2F-B988-B8396D8C7EA1}"/>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5D84285-ED61-456F-A1F7-28D6451810CC}"/>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AEB27B6F-96F7-4215-AE8A-6D699281244C}"/>
              </a:ext>
            </a:extLst>
          </p:cNvPr>
          <p:cNvSpPr>
            <a:spLocks noGrp="1"/>
          </p:cNvSpPr>
          <p:nvPr>
            <p:ph type="sldNum" sz="quarter" idx="12"/>
          </p:nvPr>
        </p:nvSpPr>
        <p:spPr/>
        <p:txBody>
          <a:bodyPr/>
          <a:lstStyle>
            <a:lvl1pPr>
              <a:defRPr/>
            </a:lvl1pPr>
          </a:lstStyle>
          <a:p>
            <a:fld id="{C526D962-3105-40DF-8CD2-B57BE757A0EC}" type="slidenum">
              <a:rPr lang="en-US" altLang="zh-CN"/>
              <a:pPr/>
              <a:t>‹#›</a:t>
            </a:fld>
            <a:endParaRPr lang="en-US" altLang="zh-CN"/>
          </a:p>
        </p:txBody>
      </p:sp>
    </p:spTree>
    <p:extLst>
      <p:ext uri="{BB962C8B-B14F-4D97-AF65-F5344CB8AC3E}">
        <p14:creationId xmlns:p14="http://schemas.microsoft.com/office/powerpoint/2010/main" val="3920705226"/>
      </p:ext>
    </p:extLst>
  </p:cSld>
  <p:clrMapOvr>
    <a:masterClrMapping/>
  </p:clrMapOvr>
  <p:transition>
    <p:pull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38FC1-AAA9-4620-83AD-E85E3888FE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4D064F-13F1-4158-AC9A-AB190772346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C58C2A03-E54B-4DBD-ACD7-FCF5930D30B1}"/>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C3E961D-A7D0-420B-85D7-22F79E1E8E6C}"/>
              </a:ext>
            </a:extLst>
          </p:cNvPr>
          <p:cNvSpPr>
            <a:spLocks noGrp="1"/>
          </p:cNvSpPr>
          <p:nvPr>
            <p:ph type="sldNum" sz="quarter" idx="12"/>
          </p:nvPr>
        </p:nvSpPr>
        <p:spPr/>
        <p:txBody>
          <a:bodyPr/>
          <a:lstStyle>
            <a:lvl1pPr>
              <a:defRPr/>
            </a:lvl1pPr>
          </a:lstStyle>
          <a:p>
            <a:fld id="{B87B31AC-0C0A-4918-85B9-BB2CB361F0B5}" type="slidenum">
              <a:rPr lang="en-US" altLang="zh-CN"/>
              <a:pPr/>
              <a:t>‹#›</a:t>
            </a:fld>
            <a:endParaRPr lang="en-US" altLang="zh-CN"/>
          </a:p>
        </p:txBody>
      </p:sp>
    </p:spTree>
    <p:extLst>
      <p:ext uri="{BB962C8B-B14F-4D97-AF65-F5344CB8AC3E}">
        <p14:creationId xmlns:p14="http://schemas.microsoft.com/office/powerpoint/2010/main" val="2922569331"/>
      </p:ext>
    </p:extLst>
  </p:cSld>
  <p:clrMapOvr>
    <a:masterClrMapping/>
  </p:clrMapOvr>
  <p:transition>
    <p:pull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0FED41-A889-40ED-A51B-B40566C123A2}"/>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F5808B8D-E709-4A64-8FDE-E48AA1EF67FF}"/>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3D243F91-0B6C-46D0-A342-244A45789DC9}"/>
              </a:ext>
            </a:extLst>
          </p:cNvPr>
          <p:cNvSpPr>
            <a:spLocks noGrp="1"/>
          </p:cNvSpPr>
          <p:nvPr>
            <p:ph type="sldNum" sz="quarter" idx="12"/>
          </p:nvPr>
        </p:nvSpPr>
        <p:spPr/>
        <p:txBody>
          <a:bodyPr/>
          <a:lstStyle>
            <a:lvl1pPr>
              <a:defRPr/>
            </a:lvl1pPr>
          </a:lstStyle>
          <a:p>
            <a:fld id="{B949A133-4555-4BB3-ABA3-FBAC1E3A52B0}" type="slidenum">
              <a:rPr lang="en-US" altLang="zh-CN"/>
              <a:pPr/>
              <a:t>‹#›</a:t>
            </a:fld>
            <a:endParaRPr lang="en-US" altLang="zh-CN"/>
          </a:p>
        </p:txBody>
      </p:sp>
    </p:spTree>
    <p:extLst>
      <p:ext uri="{BB962C8B-B14F-4D97-AF65-F5344CB8AC3E}">
        <p14:creationId xmlns:p14="http://schemas.microsoft.com/office/powerpoint/2010/main" val="932581782"/>
      </p:ext>
    </p:extLst>
  </p:cSld>
  <p:clrMapOvr>
    <a:masterClrMapping/>
  </p:clrMapOvr>
  <p:transition>
    <p:pull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2E3AC-67A3-4C98-8C2D-6D2DB8D060C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9346E7-E45B-4CF9-AA49-7FC1428FBC5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F62B3C-B41C-4351-9BF7-F507904FECE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9DC4C7-AB9A-4D40-ADCC-1B7201AF3DC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10DD300-8221-4A3F-9D07-DFD31148E7A8}"/>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A8CAB86-326E-4FF1-A0B7-973C09F3D441}"/>
              </a:ext>
            </a:extLst>
          </p:cNvPr>
          <p:cNvSpPr>
            <a:spLocks noGrp="1"/>
          </p:cNvSpPr>
          <p:nvPr>
            <p:ph type="sldNum" sz="quarter" idx="12"/>
          </p:nvPr>
        </p:nvSpPr>
        <p:spPr/>
        <p:txBody>
          <a:bodyPr/>
          <a:lstStyle>
            <a:lvl1pPr>
              <a:defRPr/>
            </a:lvl1pPr>
          </a:lstStyle>
          <a:p>
            <a:fld id="{94E071C8-9ED4-4CE3-841C-D5B327C821CC}" type="slidenum">
              <a:rPr lang="en-US" altLang="zh-CN"/>
              <a:pPr/>
              <a:t>‹#›</a:t>
            </a:fld>
            <a:endParaRPr lang="en-US" altLang="zh-CN"/>
          </a:p>
        </p:txBody>
      </p:sp>
    </p:spTree>
    <p:extLst>
      <p:ext uri="{BB962C8B-B14F-4D97-AF65-F5344CB8AC3E}">
        <p14:creationId xmlns:p14="http://schemas.microsoft.com/office/powerpoint/2010/main" val="2715292854"/>
      </p:ext>
    </p:extLst>
  </p:cSld>
  <p:clrMapOvr>
    <a:masterClrMapping/>
  </p:clrMapOvr>
  <p:transition>
    <p:pull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D3F4F-0564-4636-BB3B-68DD52E2B32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38C107-BBAE-4742-A910-4493F086DCD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9E8E69-D1E7-4150-AA81-65C3D4283FC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088486-8806-411D-8F32-EE59DBFF5C3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4232F67-FF14-4675-B097-3B7D968BAF2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C1B1E60-00BC-46E0-82C9-09796C9CE27B}"/>
              </a:ext>
            </a:extLst>
          </p:cNvPr>
          <p:cNvSpPr>
            <a:spLocks noGrp="1"/>
          </p:cNvSpPr>
          <p:nvPr>
            <p:ph type="sldNum" sz="quarter" idx="12"/>
          </p:nvPr>
        </p:nvSpPr>
        <p:spPr/>
        <p:txBody>
          <a:bodyPr/>
          <a:lstStyle>
            <a:lvl1pPr>
              <a:defRPr/>
            </a:lvl1pPr>
          </a:lstStyle>
          <a:p>
            <a:fld id="{5080D3FA-59D5-403E-9611-E2CB7203FD29}" type="slidenum">
              <a:rPr lang="en-US" altLang="zh-CN"/>
              <a:pPr/>
              <a:t>‹#›</a:t>
            </a:fld>
            <a:endParaRPr lang="en-US" altLang="zh-CN"/>
          </a:p>
        </p:txBody>
      </p:sp>
    </p:spTree>
    <p:extLst>
      <p:ext uri="{BB962C8B-B14F-4D97-AF65-F5344CB8AC3E}">
        <p14:creationId xmlns:p14="http://schemas.microsoft.com/office/powerpoint/2010/main" val="1526071520"/>
      </p:ext>
    </p:extLst>
  </p:cSld>
  <p:clrMapOvr>
    <a:masterClrMapping/>
  </p:clrMapOvr>
  <p:transition>
    <p:pull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C0ECD-C88D-4930-ACB3-A09260BD53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32A0C1-539B-4C8F-BA2A-A1179ADCE4A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CED7AB-01EB-47F1-870F-68BCA9FD005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F120FFE-DA3F-4A13-AEE7-C475F2953A6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77D596F-32C7-4A09-B647-8A9499C6CCC4}"/>
              </a:ext>
            </a:extLst>
          </p:cNvPr>
          <p:cNvSpPr>
            <a:spLocks noGrp="1"/>
          </p:cNvSpPr>
          <p:nvPr>
            <p:ph type="sldNum" sz="quarter" idx="12"/>
          </p:nvPr>
        </p:nvSpPr>
        <p:spPr/>
        <p:txBody>
          <a:bodyPr/>
          <a:lstStyle>
            <a:lvl1pPr>
              <a:defRPr/>
            </a:lvl1pPr>
          </a:lstStyle>
          <a:p>
            <a:fld id="{3E871A68-29F7-4E5D-97AC-108486E2C69C}" type="slidenum">
              <a:rPr lang="en-US" altLang="zh-CN"/>
              <a:pPr/>
              <a:t>‹#›</a:t>
            </a:fld>
            <a:endParaRPr lang="en-US" altLang="zh-CN"/>
          </a:p>
        </p:txBody>
      </p:sp>
    </p:spTree>
    <p:extLst>
      <p:ext uri="{BB962C8B-B14F-4D97-AF65-F5344CB8AC3E}">
        <p14:creationId xmlns:p14="http://schemas.microsoft.com/office/powerpoint/2010/main" val="825241095"/>
      </p:ext>
    </p:extLst>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r>
              <a:rPr lang="en-US" altLang="zh-CN"/>
              <a:t>2009/09/30</a:t>
            </a:r>
            <a:endParaRPr lang="zh-CN"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30D5496D-910D-41C7-AB6C-24E59031727E}" type="slidenum">
              <a:rPr lang="en-US" altLang="zh-CN"/>
              <a:pPr>
                <a:defRPr/>
              </a:pPr>
              <a:t>‹#›</a:t>
            </a:fld>
            <a:endParaRPr lang="en-US" altLang="zh-CN"/>
          </a:p>
        </p:txBody>
      </p:sp>
    </p:spTree>
    <p:extLst>
      <p:ext uri="{BB962C8B-B14F-4D97-AF65-F5344CB8AC3E}">
        <p14:creationId xmlns:p14="http://schemas.microsoft.com/office/powerpoint/2010/main" val="11023296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A26D32-D33B-4569-B99B-45C7020D3F79}"/>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2495A9-8039-4CD0-9CA1-C95959089CA3}"/>
              </a:ext>
            </a:extLst>
          </p:cNvPr>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EB2195-C533-43CF-A030-83231BA0FFE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CBFCEF7-98CE-4DA5-B3AC-9DB53407F6A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C7E9FF5-510B-4AC1-AF08-62D71752240C}"/>
              </a:ext>
            </a:extLst>
          </p:cNvPr>
          <p:cNvSpPr>
            <a:spLocks noGrp="1"/>
          </p:cNvSpPr>
          <p:nvPr>
            <p:ph type="sldNum" sz="quarter" idx="12"/>
          </p:nvPr>
        </p:nvSpPr>
        <p:spPr/>
        <p:txBody>
          <a:bodyPr/>
          <a:lstStyle>
            <a:lvl1pPr>
              <a:defRPr/>
            </a:lvl1pPr>
          </a:lstStyle>
          <a:p>
            <a:fld id="{9EA4650B-97D2-4570-95B2-9307FEB2FB1D}" type="slidenum">
              <a:rPr lang="en-US" altLang="zh-CN"/>
              <a:pPr/>
              <a:t>‹#›</a:t>
            </a:fld>
            <a:endParaRPr lang="en-US" altLang="zh-CN"/>
          </a:p>
        </p:txBody>
      </p:sp>
    </p:spTree>
    <p:extLst>
      <p:ext uri="{BB962C8B-B14F-4D97-AF65-F5344CB8AC3E}">
        <p14:creationId xmlns:p14="http://schemas.microsoft.com/office/powerpoint/2010/main" val="2211409819"/>
      </p:ext>
    </p:extLst>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image" Target="../media/image4.png"/><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image" Target="../media/image3.png"/><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2.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image" Target="../media/image1.jpeg"/><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image" Target="../media/image4.png"/><Relationship Id="rId3" Type="http://schemas.openxmlformats.org/officeDocument/2006/relationships/slideLayout" Target="../slideLayouts/slideLayout40.xml"/><Relationship Id="rId21" Type="http://schemas.openxmlformats.org/officeDocument/2006/relationships/slideLayout" Target="../slideLayouts/slideLayout58.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image" Target="../media/image3.png"/><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2.png"/><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image" Target="../media/image1.jpeg"/><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image" Target="../media/image4.png"/><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image" Target="../media/image3.png"/><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image" Target="../media/image2.png"/><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image" Target="../media/image1.jpeg"/><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5.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512 h 60"/>
                <a:gd name="T4" fmla="*/ 110 w 4"/>
                <a:gd name="T5" fmla="*/ 512 h 60"/>
                <a:gd name="T6" fmla="*/ 110 w 4"/>
                <a:gd name="T7" fmla="*/ 0 h 60"/>
                <a:gd name="T8" fmla="*/ 0 w 4"/>
                <a:gd name="T9" fmla="*/ 0 h 60"/>
                <a:gd name="T10" fmla="*/ 0 w 4"/>
                <a:gd name="T11" fmla="*/ 1029 h 60"/>
                <a:gd name="T12" fmla="*/ 0 w 4"/>
                <a:gd name="T13" fmla="*/ 1540 h 60"/>
                <a:gd name="T14" fmla="*/ 110 w 4"/>
                <a:gd name="T15" fmla="*/ 1540 h 60"/>
                <a:gd name="T16" fmla="*/ 11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510 h 60"/>
                <a:gd name="T4" fmla="*/ 110 w 4"/>
                <a:gd name="T5" fmla="*/ 510 h 60"/>
                <a:gd name="T6" fmla="*/ 110 w 4"/>
                <a:gd name="T7" fmla="*/ 0 h 60"/>
                <a:gd name="T8" fmla="*/ 0 w 4"/>
                <a:gd name="T9" fmla="*/ 0 h 60"/>
                <a:gd name="T10" fmla="*/ 0 w 4"/>
                <a:gd name="T11" fmla="*/ 1020 h 60"/>
                <a:gd name="T12" fmla="*/ 0 w 4"/>
                <a:gd name="T13" fmla="*/ 1530 h 60"/>
                <a:gd name="T14" fmla="*/ 110 w 4"/>
                <a:gd name="T15" fmla="*/ 1530 h 60"/>
                <a:gd name="T16" fmla="*/ 11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512 h 60"/>
                <a:gd name="T4" fmla="*/ 100 w 4"/>
                <a:gd name="T5" fmla="*/ 512 h 60"/>
                <a:gd name="T6" fmla="*/ 100 w 4"/>
                <a:gd name="T7" fmla="*/ 0 h 60"/>
                <a:gd name="T8" fmla="*/ 0 w 4"/>
                <a:gd name="T9" fmla="*/ 0 h 60"/>
                <a:gd name="T10" fmla="*/ 0 w 4"/>
                <a:gd name="T11" fmla="*/ 1029 h 60"/>
                <a:gd name="T12" fmla="*/ 0 w 4"/>
                <a:gd name="T13" fmla="*/ 1540 h 60"/>
                <a:gd name="T14" fmla="*/ 100 w 4"/>
                <a:gd name="T15" fmla="*/ 1540 h 60"/>
                <a:gd name="T16" fmla="*/ 100 w 4"/>
                <a:gd name="T17" fmla="*/ 1029 h 60"/>
                <a:gd name="T18" fmla="*/ 0 w 4"/>
                <a:gd name="T19" fmla="*/ 102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510 h 60"/>
                <a:gd name="T4" fmla="*/ 100 w 4"/>
                <a:gd name="T5" fmla="*/ 510 h 60"/>
                <a:gd name="T6" fmla="*/ 100 w 4"/>
                <a:gd name="T7" fmla="*/ 0 h 60"/>
                <a:gd name="T8" fmla="*/ 0 w 4"/>
                <a:gd name="T9" fmla="*/ 0 h 60"/>
                <a:gd name="T10" fmla="*/ 0 w 4"/>
                <a:gd name="T11" fmla="*/ 1020 h 60"/>
                <a:gd name="T12" fmla="*/ 0 w 4"/>
                <a:gd name="T13" fmla="*/ 1530 h 60"/>
                <a:gd name="T14" fmla="*/ 100 w 4"/>
                <a:gd name="T15" fmla="*/ 1530 h 60"/>
                <a:gd name="T16" fmla="*/ 100 w 4"/>
                <a:gd name="T17" fmla="*/ 1020 h 60"/>
                <a:gd name="T18" fmla="*/ 0 w 4"/>
                <a:gd name="T19" fmla="*/ 1020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25 h 2"/>
                <a:gd name="T2" fmla="*/ 0 w 4"/>
                <a:gd name="T3" fmla="*/ 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762 w 41"/>
                <a:gd name="T1" fmla="*/ 309 h 16"/>
                <a:gd name="T2" fmla="*/ 944 w 41"/>
                <a:gd name="T3" fmla="*/ 258 h 16"/>
                <a:gd name="T4" fmla="*/ 969 w 41"/>
                <a:gd name="T5" fmla="*/ 233 h 16"/>
                <a:gd name="T6" fmla="*/ 793 w 41"/>
                <a:gd name="T7" fmla="*/ 25 h 16"/>
                <a:gd name="T8" fmla="*/ 202 w 41"/>
                <a:gd name="T9" fmla="*/ 284 h 16"/>
                <a:gd name="T10" fmla="*/ 762 w 41"/>
                <a:gd name="T11" fmla="*/ 309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4167 w 210"/>
                <a:gd name="T1" fmla="*/ 3965 h 193"/>
                <a:gd name="T2" fmla="*/ 3889 w 210"/>
                <a:gd name="T3" fmla="*/ 3196 h 193"/>
                <a:gd name="T4" fmla="*/ 3631 w 210"/>
                <a:gd name="T5" fmla="*/ 2534 h 193"/>
                <a:gd name="T6" fmla="*/ 4218 w 210"/>
                <a:gd name="T7" fmla="*/ 2377 h 193"/>
                <a:gd name="T8" fmla="*/ 3732 w 210"/>
                <a:gd name="T9" fmla="*/ 2099 h 193"/>
                <a:gd name="T10" fmla="*/ 4015 w 210"/>
                <a:gd name="T11" fmla="*/ 2124 h 193"/>
                <a:gd name="T12" fmla="*/ 4015 w 210"/>
                <a:gd name="T13" fmla="*/ 1967 h 193"/>
                <a:gd name="T14" fmla="*/ 3454 w 210"/>
                <a:gd name="T15" fmla="*/ 1992 h 193"/>
                <a:gd name="T16" fmla="*/ 3272 w 210"/>
                <a:gd name="T17" fmla="*/ 3196 h 193"/>
                <a:gd name="T18" fmla="*/ 3171 w 210"/>
                <a:gd name="T19" fmla="*/ 2149 h 193"/>
                <a:gd name="T20" fmla="*/ 3019 w 210"/>
                <a:gd name="T21" fmla="*/ 1714 h 193"/>
                <a:gd name="T22" fmla="*/ 3171 w 210"/>
                <a:gd name="T23" fmla="*/ 1305 h 193"/>
                <a:gd name="T24" fmla="*/ 3095 w 210"/>
                <a:gd name="T25" fmla="*/ 946 h 193"/>
                <a:gd name="T26" fmla="*/ 3044 w 210"/>
                <a:gd name="T27" fmla="*/ 612 h 193"/>
                <a:gd name="T28" fmla="*/ 3378 w 210"/>
                <a:gd name="T29" fmla="*/ 996 h 193"/>
                <a:gd name="T30" fmla="*/ 3813 w 210"/>
                <a:gd name="T31" fmla="*/ 460 h 193"/>
                <a:gd name="T32" fmla="*/ 3757 w 210"/>
                <a:gd name="T33" fmla="*/ 920 h 193"/>
                <a:gd name="T34" fmla="*/ 3656 w 210"/>
                <a:gd name="T35" fmla="*/ 1229 h 193"/>
                <a:gd name="T36" fmla="*/ 3682 w 210"/>
                <a:gd name="T37" fmla="*/ 1714 h 193"/>
                <a:gd name="T38" fmla="*/ 5087 w 210"/>
                <a:gd name="T39" fmla="*/ 743 h 193"/>
                <a:gd name="T40" fmla="*/ 2301 w 210"/>
                <a:gd name="T41" fmla="*/ 25 h 193"/>
                <a:gd name="T42" fmla="*/ 1431 w 210"/>
                <a:gd name="T43" fmla="*/ 202 h 193"/>
                <a:gd name="T44" fmla="*/ 2175 w 210"/>
                <a:gd name="T45" fmla="*/ 308 h 193"/>
                <a:gd name="T46" fmla="*/ 1532 w 210"/>
                <a:gd name="T47" fmla="*/ 561 h 193"/>
                <a:gd name="T48" fmla="*/ 1482 w 210"/>
                <a:gd name="T49" fmla="*/ 743 h 193"/>
                <a:gd name="T50" fmla="*/ 971 w 210"/>
                <a:gd name="T51" fmla="*/ 435 h 193"/>
                <a:gd name="T52" fmla="*/ 334 w 210"/>
                <a:gd name="T53" fmla="*/ 2943 h 193"/>
                <a:gd name="T54" fmla="*/ 1558 w 210"/>
                <a:gd name="T55" fmla="*/ 3732 h 193"/>
                <a:gd name="T56" fmla="*/ 1153 w 210"/>
                <a:gd name="T57" fmla="*/ 3403 h 193"/>
                <a:gd name="T58" fmla="*/ 895 w 210"/>
                <a:gd name="T59" fmla="*/ 3707 h 193"/>
                <a:gd name="T60" fmla="*/ 819 w 210"/>
                <a:gd name="T61" fmla="*/ 3272 h 193"/>
                <a:gd name="T62" fmla="*/ 1178 w 210"/>
                <a:gd name="T63" fmla="*/ 2200 h 193"/>
                <a:gd name="T64" fmla="*/ 1714 w 210"/>
                <a:gd name="T65" fmla="*/ 2124 h 193"/>
                <a:gd name="T66" fmla="*/ 1816 w 210"/>
                <a:gd name="T67" fmla="*/ 2427 h 193"/>
                <a:gd name="T68" fmla="*/ 1558 w 210"/>
                <a:gd name="T69" fmla="*/ 3095 h 193"/>
                <a:gd name="T70" fmla="*/ 2326 w 210"/>
                <a:gd name="T71" fmla="*/ 4602 h 193"/>
                <a:gd name="T72" fmla="*/ 4759 w 210"/>
                <a:gd name="T73" fmla="*/ 4243 h 193"/>
                <a:gd name="T74" fmla="*/ 4653 w 210"/>
                <a:gd name="T75" fmla="*/ 1689 h 193"/>
                <a:gd name="T76" fmla="*/ 4218 w 210"/>
                <a:gd name="T77" fmla="*/ 1532 h 193"/>
                <a:gd name="T78" fmla="*/ 2888 w 210"/>
                <a:gd name="T79" fmla="*/ 1558 h 193"/>
                <a:gd name="T80" fmla="*/ 2761 w 210"/>
                <a:gd name="T81" fmla="*/ 2225 h 193"/>
                <a:gd name="T82" fmla="*/ 2918 w 210"/>
                <a:gd name="T83" fmla="*/ 1279 h 193"/>
                <a:gd name="T84" fmla="*/ 2276 w 210"/>
                <a:gd name="T85" fmla="*/ 662 h 193"/>
                <a:gd name="T86" fmla="*/ 2685 w 210"/>
                <a:gd name="T87" fmla="*/ 895 h 193"/>
                <a:gd name="T88" fmla="*/ 1558 w 210"/>
                <a:gd name="T89" fmla="*/ 1841 h 193"/>
                <a:gd name="T90" fmla="*/ 612 w 210"/>
                <a:gd name="T91" fmla="*/ 946 h 193"/>
                <a:gd name="T92" fmla="*/ 1740 w 210"/>
                <a:gd name="T93" fmla="*/ 1022 h 193"/>
                <a:gd name="T94" fmla="*/ 2023 w 210"/>
                <a:gd name="T95" fmla="*/ 1022 h 193"/>
                <a:gd name="T96" fmla="*/ 2761 w 210"/>
                <a:gd name="T97" fmla="*/ 1153 h 193"/>
                <a:gd name="T98" fmla="*/ 2534 w 210"/>
                <a:gd name="T99" fmla="*/ 2377 h 193"/>
                <a:gd name="T100" fmla="*/ 2377 w 210"/>
                <a:gd name="T101" fmla="*/ 1305 h 193"/>
                <a:gd name="T102" fmla="*/ 1558 w 210"/>
                <a:gd name="T103" fmla="*/ 1841 h 193"/>
                <a:gd name="T104" fmla="*/ 2048 w 210"/>
                <a:gd name="T105" fmla="*/ 2099 h 193"/>
                <a:gd name="T106" fmla="*/ 2250 w 210"/>
                <a:gd name="T107" fmla="*/ 1482 h 193"/>
                <a:gd name="T108" fmla="*/ 2609 w 210"/>
                <a:gd name="T109" fmla="*/ 3707 h 193"/>
                <a:gd name="T110" fmla="*/ 2099 w 210"/>
                <a:gd name="T111" fmla="*/ 2453 h 193"/>
                <a:gd name="T112" fmla="*/ 2994 w 210"/>
                <a:gd name="T113" fmla="*/ 2711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359 w 17"/>
                <a:gd name="T1" fmla="*/ 133 h 20"/>
                <a:gd name="T2" fmla="*/ 233 w 17"/>
                <a:gd name="T3" fmla="*/ 520 h 20"/>
                <a:gd name="T4" fmla="*/ 359 w 17"/>
                <a:gd name="T5" fmla="*/ 133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177 w 15"/>
                <a:gd name="T1" fmla="*/ 252 h 27"/>
                <a:gd name="T2" fmla="*/ 101 w 15"/>
                <a:gd name="T3" fmla="*/ 635 h 27"/>
                <a:gd name="T4" fmla="*/ 385 w 15"/>
                <a:gd name="T5" fmla="*/ 408 h 27"/>
                <a:gd name="T6" fmla="*/ 334 w 15"/>
                <a:gd name="T7" fmla="*/ 201 h 27"/>
                <a:gd name="T8" fmla="*/ 177 w 15"/>
                <a:gd name="T9" fmla="*/ 252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1028 w 48"/>
                <a:gd name="T1" fmla="*/ 50 h 23"/>
                <a:gd name="T2" fmla="*/ 233 w 48"/>
                <a:gd name="T3" fmla="*/ 25 h 23"/>
                <a:gd name="T4" fmla="*/ 25 w 48"/>
                <a:gd name="T5" fmla="*/ 227 h 23"/>
                <a:gd name="T6" fmla="*/ 562 w 48"/>
                <a:gd name="T7" fmla="*/ 535 h 23"/>
                <a:gd name="T8" fmla="*/ 871 w 48"/>
                <a:gd name="T9" fmla="*/ 509 h 23"/>
                <a:gd name="T10" fmla="*/ 1028 w 48"/>
                <a:gd name="T11" fmla="*/ 484 h 23"/>
                <a:gd name="T12" fmla="*/ 1028 w 48"/>
                <a:gd name="T13" fmla="*/ 5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612 w 35"/>
                <a:gd name="T1" fmla="*/ 51 h 37"/>
                <a:gd name="T2" fmla="*/ 283 w 35"/>
                <a:gd name="T3" fmla="*/ 51 h 37"/>
                <a:gd name="T4" fmla="*/ 101 w 35"/>
                <a:gd name="T5" fmla="*/ 510 h 37"/>
                <a:gd name="T6" fmla="*/ 718 w 35"/>
                <a:gd name="T7" fmla="*/ 561 h 37"/>
                <a:gd name="T8" fmla="*/ 612 w 35"/>
                <a:gd name="T9" fmla="*/ 51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126 w 35"/>
                <a:gd name="T1" fmla="*/ 0 h 7"/>
                <a:gd name="T2" fmla="*/ 359 w 35"/>
                <a:gd name="T3" fmla="*/ 134 h 7"/>
                <a:gd name="T4" fmla="*/ 126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183 w 27"/>
                <a:gd name="T1" fmla="*/ 334 h 16"/>
                <a:gd name="T2" fmla="*/ 644 w 27"/>
                <a:gd name="T3" fmla="*/ 152 h 16"/>
                <a:gd name="T4" fmla="*/ 436 w 27"/>
                <a:gd name="T5" fmla="*/ 25 h 16"/>
                <a:gd name="T6" fmla="*/ 183 w 27"/>
                <a:gd name="T7" fmla="*/ 284 h 16"/>
                <a:gd name="T8" fmla="*/ 183 w 27"/>
                <a:gd name="T9" fmla="*/ 334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637 w 35"/>
                <a:gd name="T1" fmla="*/ 152 h 17"/>
                <a:gd name="T2" fmla="*/ 202 w 35"/>
                <a:gd name="T3" fmla="*/ 258 h 17"/>
                <a:gd name="T4" fmla="*/ 152 w 35"/>
                <a:gd name="T5" fmla="*/ 334 h 17"/>
                <a:gd name="T6" fmla="*/ 693 w 35"/>
                <a:gd name="T7" fmla="*/ 309 h 17"/>
                <a:gd name="T8" fmla="*/ 637 w 35"/>
                <a:gd name="T9" fmla="*/ 15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1022 w 49"/>
                <a:gd name="T1" fmla="*/ 75 h 12"/>
                <a:gd name="T2" fmla="*/ 744 w 49"/>
                <a:gd name="T3" fmla="*/ 25 h 12"/>
                <a:gd name="T4" fmla="*/ 177 w 49"/>
                <a:gd name="T5" fmla="*/ 0 h 12"/>
                <a:gd name="T6" fmla="*/ 51 w 49"/>
                <a:gd name="T7" fmla="*/ 125 h 12"/>
                <a:gd name="T8" fmla="*/ 511 w 49"/>
                <a:gd name="T9" fmla="*/ 200 h 12"/>
                <a:gd name="T10" fmla="*/ 1053 w 49"/>
                <a:gd name="T11" fmla="*/ 200 h 12"/>
                <a:gd name="T12" fmla="*/ 1022 w 49"/>
                <a:gd name="T13" fmla="*/ 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954 w 40"/>
                <a:gd name="T1" fmla="*/ 51 h 11"/>
                <a:gd name="T2" fmla="*/ 670 w 40"/>
                <a:gd name="T3" fmla="*/ 102 h 11"/>
                <a:gd name="T4" fmla="*/ 335 w 40"/>
                <a:gd name="T5" fmla="*/ 76 h 11"/>
                <a:gd name="T6" fmla="*/ 25 w 40"/>
                <a:gd name="T7" fmla="*/ 51 h 11"/>
                <a:gd name="T8" fmla="*/ 903 w 40"/>
                <a:gd name="T9" fmla="*/ 209 h 11"/>
                <a:gd name="T10" fmla="*/ 954 w 40"/>
                <a:gd name="T11" fmla="*/ 51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712 w 41"/>
                <a:gd name="T1" fmla="*/ 233 h 34"/>
                <a:gd name="T2" fmla="*/ 333 w 41"/>
                <a:gd name="T3" fmla="*/ 152 h 34"/>
                <a:gd name="T4" fmla="*/ 101 w 41"/>
                <a:gd name="T5" fmla="*/ 384 h 34"/>
                <a:gd name="T6" fmla="*/ 25 w 41"/>
                <a:gd name="T7" fmla="*/ 486 h 34"/>
                <a:gd name="T8" fmla="*/ 227 w 41"/>
                <a:gd name="T9" fmla="*/ 486 h 34"/>
                <a:gd name="T10" fmla="*/ 434 w 41"/>
                <a:gd name="T11" fmla="*/ 693 h 34"/>
                <a:gd name="T12" fmla="*/ 535 w 41"/>
                <a:gd name="T13" fmla="*/ 769 h 34"/>
                <a:gd name="T14" fmla="*/ 737 w 41"/>
                <a:gd name="T15" fmla="*/ 486 h 34"/>
                <a:gd name="T16" fmla="*/ 995 w 41"/>
                <a:gd name="T17" fmla="*/ 486 h 34"/>
                <a:gd name="T18" fmla="*/ 712 w 41"/>
                <a:gd name="T19" fmla="*/ 233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559 w 25"/>
                <a:gd name="T1" fmla="*/ 50 h 63"/>
                <a:gd name="T2" fmla="*/ 459 w 25"/>
                <a:gd name="T3" fmla="*/ 434 h 63"/>
                <a:gd name="T4" fmla="*/ 176 w 25"/>
                <a:gd name="T5" fmla="*/ 510 h 63"/>
                <a:gd name="T6" fmla="*/ 176 w 25"/>
                <a:gd name="T7" fmla="*/ 586 h 63"/>
                <a:gd name="T8" fmla="*/ 433 w 25"/>
                <a:gd name="T9" fmla="*/ 868 h 63"/>
                <a:gd name="T10" fmla="*/ 302 w 25"/>
                <a:gd name="T11" fmla="*/ 1146 h 63"/>
                <a:gd name="T12" fmla="*/ 0 w 25"/>
                <a:gd name="T13" fmla="*/ 1403 h 63"/>
                <a:gd name="T14" fmla="*/ 126 w 25"/>
                <a:gd name="T15" fmla="*/ 1479 h 63"/>
                <a:gd name="T16" fmla="*/ 408 w 25"/>
                <a:gd name="T17" fmla="*/ 1580 h 63"/>
                <a:gd name="T18" fmla="*/ 585 w 25"/>
                <a:gd name="T19" fmla="*/ 1454 h 63"/>
                <a:gd name="T20" fmla="*/ 635 w 25"/>
                <a:gd name="T21" fmla="*/ 358 h 63"/>
                <a:gd name="T22" fmla="*/ 635 w 25"/>
                <a:gd name="T23" fmla="*/ 50 h 63"/>
                <a:gd name="T24" fmla="*/ 559 w 25"/>
                <a:gd name="T25" fmla="*/ 5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195 w 546"/>
                <a:gd name="T1" fmla="*/ 35 h 497"/>
                <a:gd name="T2" fmla="*/ 93 w 546"/>
                <a:gd name="T3" fmla="*/ 598 h 497"/>
                <a:gd name="T4" fmla="*/ 212 w 546"/>
                <a:gd name="T5" fmla="*/ 3313 h 497"/>
                <a:gd name="T6" fmla="*/ 456 w 546"/>
                <a:gd name="T7" fmla="*/ 3853 h 497"/>
                <a:gd name="T8" fmla="*/ 1333 w 546"/>
                <a:gd name="T9" fmla="*/ 4062 h 497"/>
                <a:gd name="T10" fmla="*/ 1723 w 546"/>
                <a:gd name="T11" fmla="*/ 4172 h 497"/>
                <a:gd name="T12" fmla="*/ 4386 w 546"/>
                <a:gd name="T13" fmla="*/ 4004 h 497"/>
                <a:gd name="T14" fmla="*/ 4497 w 546"/>
                <a:gd name="T15" fmla="*/ 1408 h 497"/>
                <a:gd name="T16" fmla="*/ 3114 w 546"/>
                <a:gd name="T17" fmla="*/ 134 h 497"/>
                <a:gd name="T18" fmla="*/ 2100 w 546"/>
                <a:gd name="T19" fmla="*/ 244 h 497"/>
                <a:gd name="T20" fmla="*/ 1670 w 546"/>
                <a:gd name="T21" fmla="*/ 93 h 497"/>
                <a:gd name="T22" fmla="*/ 1275 w 546"/>
                <a:gd name="T23" fmla="*/ 17 h 497"/>
                <a:gd name="T24" fmla="*/ 195 w 546"/>
                <a:gd name="T25" fmla="*/ 35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1814 w 97"/>
                  <a:gd name="T1" fmla="*/ 637 h 37"/>
                  <a:gd name="T2" fmla="*/ 2324 w 97"/>
                  <a:gd name="T3" fmla="*/ 510 h 37"/>
                  <a:gd name="T4" fmla="*/ 2349 w 97"/>
                  <a:gd name="T5" fmla="*/ 435 h 37"/>
                  <a:gd name="T6" fmla="*/ 2248 w 97"/>
                  <a:gd name="T7" fmla="*/ 0 h 37"/>
                  <a:gd name="T8" fmla="*/ 636 w 97"/>
                  <a:gd name="T9" fmla="*/ 0 h 37"/>
                  <a:gd name="T10" fmla="*/ 258 w 97"/>
                  <a:gd name="T11" fmla="*/ 561 h 37"/>
                  <a:gd name="T12" fmla="*/ 1814 w 97"/>
                  <a:gd name="T13" fmla="*/ 63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12884 w 585"/>
                  <a:gd name="T1" fmla="*/ 25 h 534"/>
                  <a:gd name="T2" fmla="*/ 4015 w 585"/>
                  <a:gd name="T3" fmla="*/ 0 h 534"/>
                  <a:gd name="T4" fmla="*/ 5754 w 585"/>
                  <a:gd name="T5" fmla="*/ 536 h 534"/>
                  <a:gd name="T6" fmla="*/ 4450 w 585"/>
                  <a:gd name="T7" fmla="*/ 996 h 534"/>
                  <a:gd name="T8" fmla="*/ 5294 w 585"/>
                  <a:gd name="T9" fmla="*/ 1814 h 534"/>
                  <a:gd name="T10" fmla="*/ 1891 w 585"/>
                  <a:gd name="T11" fmla="*/ 1531 h 534"/>
                  <a:gd name="T12" fmla="*/ 662 w 585"/>
                  <a:gd name="T13" fmla="*/ 1607 h 534"/>
                  <a:gd name="T14" fmla="*/ 5087 w 585"/>
                  <a:gd name="T15" fmla="*/ 12439 h 534"/>
                  <a:gd name="T16" fmla="*/ 3681 w 585"/>
                  <a:gd name="T17" fmla="*/ 8714 h 534"/>
                  <a:gd name="T18" fmla="*/ 2685 w 585"/>
                  <a:gd name="T19" fmla="*/ 9603 h 534"/>
                  <a:gd name="T20" fmla="*/ 2402 w 585"/>
                  <a:gd name="T21" fmla="*/ 11114 h 534"/>
                  <a:gd name="T22" fmla="*/ 3170 w 585"/>
                  <a:gd name="T23" fmla="*/ 6768 h 534"/>
                  <a:gd name="T24" fmla="*/ 3914 w 585"/>
                  <a:gd name="T25" fmla="*/ 5823 h 534"/>
                  <a:gd name="T26" fmla="*/ 5345 w 585"/>
                  <a:gd name="T27" fmla="*/ 6055 h 534"/>
                  <a:gd name="T28" fmla="*/ 4809 w 585"/>
                  <a:gd name="T29" fmla="*/ 7819 h 534"/>
                  <a:gd name="T30" fmla="*/ 4910 w 585"/>
                  <a:gd name="T31" fmla="*/ 10088 h 534"/>
                  <a:gd name="T32" fmla="*/ 13167 w 585"/>
                  <a:gd name="T33" fmla="*/ 12338 h 534"/>
                  <a:gd name="T34" fmla="*/ 11610 w 585"/>
                  <a:gd name="T35" fmla="*/ 10907 h 534"/>
                  <a:gd name="T36" fmla="*/ 10866 w 585"/>
                  <a:gd name="T37" fmla="*/ 8815 h 534"/>
                  <a:gd name="T38" fmla="*/ 10123 w 585"/>
                  <a:gd name="T39" fmla="*/ 6899 h 534"/>
                  <a:gd name="T40" fmla="*/ 11761 w 585"/>
                  <a:gd name="T41" fmla="*/ 6540 h 534"/>
                  <a:gd name="T42" fmla="*/ 10406 w 585"/>
                  <a:gd name="T43" fmla="*/ 5696 h 534"/>
                  <a:gd name="T44" fmla="*/ 11225 w 585"/>
                  <a:gd name="T45" fmla="*/ 5772 h 534"/>
                  <a:gd name="T46" fmla="*/ 11200 w 585"/>
                  <a:gd name="T47" fmla="*/ 5337 h 534"/>
                  <a:gd name="T48" fmla="*/ 9612 w 585"/>
                  <a:gd name="T49" fmla="*/ 5388 h 534"/>
                  <a:gd name="T50" fmla="*/ 9127 w 585"/>
                  <a:gd name="T51" fmla="*/ 8764 h 534"/>
                  <a:gd name="T52" fmla="*/ 8874 w 585"/>
                  <a:gd name="T53" fmla="*/ 5873 h 534"/>
                  <a:gd name="T54" fmla="*/ 8464 w 585"/>
                  <a:gd name="T55" fmla="*/ 4650 h 534"/>
                  <a:gd name="T56" fmla="*/ 8874 w 585"/>
                  <a:gd name="T57" fmla="*/ 3472 h 534"/>
                  <a:gd name="T58" fmla="*/ 8667 w 585"/>
                  <a:gd name="T59" fmla="*/ 2527 h 534"/>
                  <a:gd name="T60" fmla="*/ 8464 w 585"/>
                  <a:gd name="T61" fmla="*/ 1582 h 534"/>
                  <a:gd name="T62" fmla="*/ 9435 w 585"/>
                  <a:gd name="T63" fmla="*/ 2633 h 534"/>
                  <a:gd name="T64" fmla="*/ 10608 w 585"/>
                  <a:gd name="T65" fmla="*/ 1203 h 534"/>
                  <a:gd name="T66" fmla="*/ 10457 w 585"/>
                  <a:gd name="T67" fmla="*/ 2426 h 534"/>
                  <a:gd name="T68" fmla="*/ 10254 w 585"/>
                  <a:gd name="T69" fmla="*/ 3321 h 534"/>
                  <a:gd name="T70" fmla="*/ 10254 w 585"/>
                  <a:gd name="T71" fmla="*/ 4625 h 534"/>
                  <a:gd name="T72" fmla="*/ 14264 w 585"/>
                  <a:gd name="T73" fmla="*/ 4625 h 534"/>
                  <a:gd name="T74" fmla="*/ 14163 w 585"/>
                  <a:gd name="T75" fmla="*/ 1941 h 534"/>
                  <a:gd name="T76" fmla="*/ 6366 w 585"/>
                  <a:gd name="T77" fmla="*/ 1764 h 534"/>
                  <a:gd name="T78" fmla="*/ 7494 w 585"/>
                  <a:gd name="T79" fmla="*/ 2376 h 534"/>
                  <a:gd name="T80" fmla="*/ 4374 w 585"/>
                  <a:gd name="T81" fmla="*/ 4984 h 534"/>
                  <a:gd name="T82" fmla="*/ 1765 w 585"/>
                  <a:gd name="T83" fmla="*/ 2502 h 534"/>
                  <a:gd name="T84" fmla="*/ 4884 w 585"/>
                  <a:gd name="T85" fmla="*/ 2709 h 534"/>
                  <a:gd name="T86" fmla="*/ 5623 w 585"/>
                  <a:gd name="T87" fmla="*/ 2684 h 534"/>
                  <a:gd name="T88" fmla="*/ 7721 w 585"/>
                  <a:gd name="T89" fmla="*/ 3093 h 534"/>
                  <a:gd name="T90" fmla="*/ 7059 w 585"/>
                  <a:gd name="T91" fmla="*/ 6540 h 534"/>
                  <a:gd name="T92" fmla="*/ 6649 w 585"/>
                  <a:gd name="T93" fmla="*/ 3498 h 534"/>
                  <a:gd name="T94" fmla="*/ 4374 w 585"/>
                  <a:gd name="T95" fmla="*/ 4984 h 534"/>
                  <a:gd name="T96" fmla="*/ 5704 w 585"/>
                  <a:gd name="T97" fmla="*/ 5747 h 534"/>
                  <a:gd name="T98" fmla="*/ 6315 w 585"/>
                  <a:gd name="T99" fmla="*/ 4038 h 534"/>
                  <a:gd name="T100" fmla="*/ 8333 w 585"/>
                  <a:gd name="T101" fmla="*/ 7460 h 534"/>
                  <a:gd name="T102" fmla="*/ 5496 w 585"/>
                  <a:gd name="T103" fmla="*/ 8198 h 534"/>
                  <a:gd name="T104" fmla="*/ 7898 w 585"/>
                  <a:gd name="T105" fmla="*/ 7076 h 534"/>
                  <a:gd name="T106" fmla="*/ 8131 w 585"/>
                  <a:gd name="T107" fmla="*/ 3396 h 534"/>
                  <a:gd name="T108" fmla="*/ 8004 w 585"/>
                  <a:gd name="T109" fmla="*/ 5443 h 534"/>
                  <a:gd name="T110" fmla="*/ 7645 w 585"/>
                  <a:gd name="T111" fmla="*/ 3680 h 534"/>
                  <a:gd name="T112" fmla="*/ 12965 w 585"/>
                  <a:gd name="T113" fmla="*/ 4574 h 534"/>
                  <a:gd name="T114" fmla="*/ 11786 w 585"/>
                  <a:gd name="T115" fmla="*/ 413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1028 w 47"/>
                  <a:gd name="T1" fmla="*/ 384 h 56"/>
                  <a:gd name="T2" fmla="*/ 694 w 47"/>
                  <a:gd name="T3" fmla="*/ 1430 h 56"/>
                  <a:gd name="T4" fmla="*/ 1028 w 47"/>
                  <a:gd name="T5" fmla="*/ 384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487 w 41"/>
                  <a:gd name="T1" fmla="*/ 687 h 75"/>
                  <a:gd name="T2" fmla="*/ 309 w 41"/>
                  <a:gd name="T3" fmla="*/ 1764 h 75"/>
                  <a:gd name="T4" fmla="*/ 1030 w 41"/>
                  <a:gd name="T5" fmla="*/ 1147 h 75"/>
                  <a:gd name="T6" fmla="*/ 954 w 41"/>
                  <a:gd name="T7" fmla="*/ 611 h 75"/>
                  <a:gd name="T8" fmla="*/ 487 w 41"/>
                  <a:gd name="T9" fmla="*/ 687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2869 w 135"/>
                  <a:gd name="T1" fmla="*/ 101 h 63"/>
                  <a:gd name="T2" fmla="*/ 612 w 135"/>
                  <a:gd name="T3" fmla="*/ 101 h 63"/>
                  <a:gd name="T4" fmla="*/ 51 w 135"/>
                  <a:gd name="T5" fmla="*/ 636 h 63"/>
                  <a:gd name="T6" fmla="*/ 1538 w 135"/>
                  <a:gd name="T7" fmla="*/ 1479 h 63"/>
                  <a:gd name="T8" fmla="*/ 2459 w 135"/>
                  <a:gd name="T9" fmla="*/ 1378 h 63"/>
                  <a:gd name="T10" fmla="*/ 2894 w 135"/>
                  <a:gd name="T11" fmla="*/ 1353 h 63"/>
                  <a:gd name="T12" fmla="*/ 2869 w 135"/>
                  <a:gd name="T13" fmla="*/ 101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1707 w 97"/>
                  <a:gd name="T1" fmla="*/ 126 h 102"/>
                  <a:gd name="T2" fmla="*/ 793 w 97"/>
                  <a:gd name="T3" fmla="*/ 126 h 102"/>
                  <a:gd name="T4" fmla="*/ 308 w 97"/>
                  <a:gd name="T5" fmla="*/ 1454 h 102"/>
                  <a:gd name="T6" fmla="*/ 2016 w 97"/>
                  <a:gd name="T7" fmla="*/ 1580 h 102"/>
                  <a:gd name="T8" fmla="*/ 1707 w 97"/>
                  <a:gd name="T9" fmla="*/ 12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385 w 99"/>
                  <a:gd name="T1" fmla="*/ 0 h 19"/>
                  <a:gd name="T2" fmla="*/ 1022 w 99"/>
                  <a:gd name="T3" fmla="*/ 384 h 19"/>
                  <a:gd name="T4" fmla="*/ 385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537 w 76"/>
                  <a:gd name="T1" fmla="*/ 943 h 47"/>
                  <a:gd name="T2" fmla="*/ 1798 w 76"/>
                  <a:gd name="T3" fmla="*/ 434 h 47"/>
                  <a:gd name="T4" fmla="*/ 1231 w 76"/>
                  <a:gd name="T5" fmla="*/ 76 h 47"/>
                  <a:gd name="T6" fmla="*/ 486 w 76"/>
                  <a:gd name="T7" fmla="*/ 812 h 47"/>
                  <a:gd name="T8" fmla="*/ 537 w 76"/>
                  <a:gd name="T9" fmla="*/ 943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1842 w 82"/>
                  <a:gd name="T1" fmla="*/ 152 h 37"/>
                  <a:gd name="T2" fmla="*/ 612 w 82"/>
                  <a:gd name="T3" fmla="*/ 435 h 37"/>
                  <a:gd name="T4" fmla="*/ 435 w 82"/>
                  <a:gd name="T5" fmla="*/ 662 h 37"/>
                  <a:gd name="T6" fmla="*/ 1948 w 82"/>
                  <a:gd name="T7" fmla="*/ 586 h 37"/>
                  <a:gd name="T8" fmla="*/ 2100 w 82"/>
                  <a:gd name="T9" fmla="*/ 510 h 37"/>
                  <a:gd name="T10" fmla="*/ 2100 w 82"/>
                  <a:gd name="T11" fmla="*/ 0 h 37"/>
                  <a:gd name="T12" fmla="*/ 1842 w 82"/>
                  <a:gd name="T13" fmla="*/ 152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536 w 138"/>
                  <a:gd name="T1" fmla="*/ 25 h 33"/>
                  <a:gd name="T2" fmla="*/ 202 w 138"/>
                  <a:gd name="T3" fmla="*/ 359 h 33"/>
                  <a:gd name="T4" fmla="*/ 1457 w 138"/>
                  <a:gd name="T5" fmla="*/ 562 h 33"/>
                  <a:gd name="T6" fmla="*/ 2994 w 138"/>
                  <a:gd name="T7" fmla="*/ 587 h 33"/>
                  <a:gd name="T8" fmla="*/ 2918 w 138"/>
                  <a:gd name="T9" fmla="*/ 202 h 33"/>
                  <a:gd name="T10" fmla="*/ 2099 w 138"/>
                  <a:gd name="T11" fmla="*/ 76 h 33"/>
                  <a:gd name="T12" fmla="*/ 536 w 138"/>
                  <a:gd name="T13" fmla="*/ 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2511 w 112"/>
                  <a:gd name="T1" fmla="*/ 483 h 29"/>
                  <a:gd name="T2" fmla="*/ 2638 w 112"/>
                  <a:gd name="T3" fmla="*/ 101 h 29"/>
                  <a:gd name="T4" fmla="*/ 1898 w 112"/>
                  <a:gd name="T5" fmla="*/ 252 h 29"/>
                  <a:gd name="T6" fmla="*/ 921 w 112"/>
                  <a:gd name="T7" fmla="*/ 151 h 29"/>
                  <a:gd name="T8" fmla="*/ 51 w 112"/>
                  <a:gd name="T9" fmla="*/ 101 h 29"/>
                  <a:gd name="T10" fmla="*/ 2511 w 112"/>
                  <a:gd name="T11" fmla="*/ 483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76 w 115"/>
                  <a:gd name="T1" fmla="*/ 1354 h 95"/>
                  <a:gd name="T2" fmla="*/ 662 w 115"/>
                  <a:gd name="T3" fmla="*/ 1379 h 95"/>
                  <a:gd name="T4" fmla="*/ 1278 w 115"/>
                  <a:gd name="T5" fmla="*/ 1965 h 95"/>
                  <a:gd name="T6" fmla="*/ 1506 w 115"/>
                  <a:gd name="T7" fmla="*/ 2142 h 95"/>
                  <a:gd name="T8" fmla="*/ 2066 w 115"/>
                  <a:gd name="T9" fmla="*/ 1329 h 95"/>
                  <a:gd name="T10" fmla="*/ 2834 w 115"/>
                  <a:gd name="T11" fmla="*/ 1329 h 95"/>
                  <a:gd name="T12" fmla="*/ 2016 w 115"/>
                  <a:gd name="T13" fmla="*/ 687 h 95"/>
                  <a:gd name="T14" fmla="*/ 945 w 115"/>
                  <a:gd name="T15" fmla="*/ 409 h 95"/>
                  <a:gd name="T16" fmla="*/ 308 w 115"/>
                  <a:gd name="T17" fmla="*/ 1046 h 95"/>
                  <a:gd name="T18" fmla="*/ 76 w 115"/>
                  <a:gd name="T19" fmla="*/ 1354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1306 w 65"/>
                  <a:gd name="T1" fmla="*/ 1021 h 169"/>
                  <a:gd name="T2" fmla="*/ 562 w 65"/>
                  <a:gd name="T3" fmla="*/ 1253 h 169"/>
                  <a:gd name="T4" fmla="*/ 562 w 65"/>
                  <a:gd name="T5" fmla="*/ 1506 h 169"/>
                  <a:gd name="T6" fmla="*/ 1281 w 65"/>
                  <a:gd name="T7" fmla="*/ 2299 h 169"/>
                  <a:gd name="T8" fmla="*/ 871 w 65"/>
                  <a:gd name="T9" fmla="*/ 3012 h 169"/>
                  <a:gd name="T10" fmla="*/ 0 w 65"/>
                  <a:gd name="T11" fmla="*/ 3780 h 169"/>
                  <a:gd name="T12" fmla="*/ 435 w 65"/>
                  <a:gd name="T13" fmla="*/ 3957 h 169"/>
                  <a:gd name="T14" fmla="*/ 1205 w 65"/>
                  <a:gd name="T15" fmla="*/ 4240 h 169"/>
                  <a:gd name="T16" fmla="*/ 1615 w 65"/>
                  <a:gd name="T17" fmla="*/ 4139 h 169"/>
                  <a:gd name="T18" fmla="*/ 1665 w 65"/>
                  <a:gd name="T19" fmla="*/ 0 h 169"/>
                  <a:gd name="T20" fmla="*/ 1306 w 65"/>
                  <a:gd name="T21" fmla="*/ 1021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8"/>
          <p:cNvSpPr>
            <a:spLocks noGrp="1" noRot="1" noChangeArrowheads="1"/>
          </p:cNvSpPr>
          <p:nvPr>
            <p:ph type="title"/>
          </p:nvPr>
        </p:nvSpPr>
        <p:spPr bwMode="auto">
          <a:xfrm>
            <a:off x="298450" y="152400"/>
            <a:ext cx="854075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5" name="Rectangle 249"/>
          <p:cNvSpPr>
            <a:spLocks noGrp="1" noRot="1" noChangeArrowheads="1"/>
          </p:cNvSpPr>
          <p:nvPr>
            <p:ph type="body" idx="1"/>
          </p:nvPr>
        </p:nvSpPr>
        <p:spPr bwMode="auto">
          <a:xfrm>
            <a:off x="609600" y="1295400"/>
            <a:ext cx="8153400" cy="4803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418"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aseline="0"/>
            </a:lvl1pPr>
          </a:lstStyle>
          <a:p>
            <a:pPr>
              <a:defRPr/>
            </a:pPr>
            <a:r>
              <a:rPr lang="en-US" altLang="zh-CN"/>
              <a:t>2009/09/30</a:t>
            </a:r>
            <a:endParaRPr lang="zh-CN" altLang="zh-CN"/>
          </a:p>
        </p:txBody>
      </p:sp>
      <p:sp>
        <p:nvSpPr>
          <p:cNvPr id="7419"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aseline="0"/>
            </a:lvl1pPr>
          </a:lstStyle>
          <a:p>
            <a:pPr>
              <a:defRPr/>
            </a:pPr>
            <a:endParaRPr lang="en-US" altLang="zh-CN"/>
          </a:p>
        </p:txBody>
      </p:sp>
      <p:sp>
        <p:nvSpPr>
          <p:cNvPr id="7420"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aseline="0"/>
            </a:lvl1pPr>
          </a:lstStyle>
          <a:p>
            <a:pPr>
              <a:defRPr/>
            </a:pPr>
            <a:fld id="{5B926FD9-3D99-4BA9-90B9-9DBE781D746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4"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AB4E69F-C40F-4D4B-857E-1C70F156A512}" type="datetimeFigureOut">
              <a:rPr lang="zh-CN" altLang="en-US" baseline="0">
                <a:solidFill>
                  <a:prstClr val="black">
                    <a:tint val="75000"/>
                  </a:prstClr>
                </a:solidFill>
                <a:latin typeface="Calibri"/>
                <a:ea typeface="宋体"/>
              </a:rPr>
              <a:pPr>
                <a:defRPr/>
              </a:pPr>
              <a:t>2020/12/4</a:t>
            </a:fld>
            <a:endParaRPr lang="zh-CN" altLang="en-US" baseline="0">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baseline="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3E0AD84-19E9-4285-9216-7D17284B819E}" type="slidenum">
              <a:rPr lang="zh-CN" altLang="en-US" baseline="0">
                <a:solidFill>
                  <a:prstClr val="black">
                    <a:tint val="75000"/>
                  </a:prstClr>
                </a:solidFill>
                <a:latin typeface="Calibri"/>
                <a:ea typeface="宋体"/>
              </a:rPr>
              <a:pPr>
                <a:defRPr/>
              </a:pPr>
              <a:t>‹#›</a:t>
            </a:fld>
            <a:endParaRPr lang="zh-CN" altLang="en-US" baseline="0">
              <a:solidFill>
                <a:prstClr val="black">
                  <a:tint val="75000"/>
                </a:prstClr>
              </a:solidFill>
              <a:latin typeface="Calibri"/>
              <a:ea typeface="宋体"/>
            </a:endParaRPr>
          </a:p>
        </p:txBody>
      </p:sp>
      <p:pic>
        <p:nvPicPr>
          <p:cNvPr id="9221" name="图片 6" descr="DOWN G.png"/>
          <p:cNvPicPr>
            <a:picLocks noChangeAspect="1"/>
          </p:cNvPicPr>
          <p:nvPr userDrawn="1"/>
        </p:nvPicPr>
        <p:blipFill>
          <a:blip r:embed="rId24"/>
          <a:srcRect/>
          <a:stretch>
            <a:fillRect/>
          </a:stretch>
        </p:blipFill>
        <p:spPr bwMode="auto">
          <a:xfrm>
            <a:off x="0" y="4667250"/>
            <a:ext cx="9142413" cy="2190750"/>
          </a:xfrm>
          <a:prstGeom prst="rect">
            <a:avLst/>
          </a:prstGeom>
          <a:noFill/>
          <a:ln w="9525">
            <a:noFill/>
            <a:miter lim="800000"/>
            <a:headEnd/>
            <a:tailEnd/>
          </a:ln>
        </p:spPr>
      </p:pic>
      <p:pic>
        <p:nvPicPr>
          <p:cNvPr id="14" name="图片 13" descr="LEFT TOP FLOWER.png"/>
          <p:cNvPicPr>
            <a:picLocks noChangeAspect="1"/>
          </p:cNvPicPr>
          <p:nvPr userDrawn="1"/>
        </p:nvPicPr>
        <p:blipFill>
          <a:blip r:embed="rId25"/>
          <a:srcRect/>
          <a:stretch>
            <a:fillRect/>
          </a:stretch>
        </p:blipFill>
        <p:spPr bwMode="auto">
          <a:xfrm>
            <a:off x="0" y="0"/>
            <a:ext cx="3752850" cy="2171700"/>
          </a:xfrm>
          <a:prstGeom prst="rect">
            <a:avLst/>
          </a:prstGeom>
          <a:noFill/>
          <a:ln w="9525">
            <a:noFill/>
            <a:miter lim="800000"/>
            <a:headEnd/>
            <a:tailEnd/>
          </a:ln>
        </p:spPr>
      </p:pic>
      <p:pic>
        <p:nvPicPr>
          <p:cNvPr id="18" name="图片 17" descr="ruanPPT FLOWER~.png"/>
          <p:cNvPicPr>
            <a:picLocks noChangeAspect="1"/>
          </p:cNvPicPr>
          <p:nvPr userDrawn="1"/>
        </p:nvPicPr>
        <p:blipFill>
          <a:blip r:embed="rId26"/>
          <a:srcRect/>
          <a:stretch>
            <a:fillRect/>
          </a:stretch>
        </p:blipFill>
        <p:spPr bwMode="auto">
          <a:xfrm>
            <a:off x="0" y="2362200"/>
            <a:ext cx="9142413" cy="4495800"/>
          </a:xfrm>
          <a:prstGeom prst="rect">
            <a:avLst/>
          </a:prstGeom>
          <a:noFill/>
          <a:ln w="9525">
            <a:noFill/>
            <a:miter lim="800000"/>
            <a:headEnd/>
            <a:tailEnd/>
          </a:ln>
        </p:spPr>
      </p:pic>
    </p:spTree>
    <p:extLst>
      <p:ext uri="{BB962C8B-B14F-4D97-AF65-F5344CB8AC3E}">
        <p14:creationId xmlns:p14="http://schemas.microsoft.com/office/powerpoint/2010/main" val="25102519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AB4E69F-C40F-4D4B-857E-1C70F156A512}" type="datetimeFigureOut">
              <a:rPr lang="zh-CN" altLang="en-US" baseline="0">
                <a:solidFill>
                  <a:prstClr val="black">
                    <a:tint val="75000"/>
                  </a:prstClr>
                </a:solidFill>
                <a:latin typeface="Calibri"/>
                <a:ea typeface="宋体"/>
              </a:rPr>
              <a:pPr>
                <a:defRPr/>
              </a:pPr>
              <a:t>2020/12/4</a:t>
            </a:fld>
            <a:endParaRPr lang="zh-CN" altLang="en-US" baseline="0">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baseline="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3E0AD84-19E9-4285-9216-7D17284B819E}" type="slidenum">
              <a:rPr lang="zh-CN" altLang="en-US" baseline="0">
                <a:solidFill>
                  <a:prstClr val="black">
                    <a:tint val="75000"/>
                  </a:prstClr>
                </a:solidFill>
                <a:latin typeface="Calibri"/>
                <a:ea typeface="宋体"/>
              </a:rPr>
              <a:pPr>
                <a:defRPr/>
              </a:pPr>
              <a:t>‹#›</a:t>
            </a:fld>
            <a:endParaRPr lang="zh-CN" altLang="en-US" baseline="0">
              <a:solidFill>
                <a:prstClr val="black">
                  <a:tint val="75000"/>
                </a:prstClr>
              </a:solidFill>
              <a:latin typeface="Calibri"/>
              <a:ea typeface="宋体"/>
            </a:endParaRPr>
          </a:p>
        </p:txBody>
      </p:sp>
      <p:pic>
        <p:nvPicPr>
          <p:cNvPr id="9221" name="图片 6" descr="DOWN G.png"/>
          <p:cNvPicPr>
            <a:picLocks noChangeAspect="1"/>
          </p:cNvPicPr>
          <p:nvPr userDrawn="1"/>
        </p:nvPicPr>
        <p:blipFill>
          <a:blip r:embed="rId24"/>
          <a:srcRect/>
          <a:stretch>
            <a:fillRect/>
          </a:stretch>
        </p:blipFill>
        <p:spPr bwMode="auto">
          <a:xfrm>
            <a:off x="0" y="4667250"/>
            <a:ext cx="9142413" cy="2190750"/>
          </a:xfrm>
          <a:prstGeom prst="rect">
            <a:avLst/>
          </a:prstGeom>
          <a:noFill/>
          <a:ln w="9525">
            <a:noFill/>
            <a:miter lim="800000"/>
            <a:headEnd/>
            <a:tailEnd/>
          </a:ln>
        </p:spPr>
      </p:pic>
      <p:pic>
        <p:nvPicPr>
          <p:cNvPr id="14" name="图片 13" descr="LEFT TOP FLOWER.png"/>
          <p:cNvPicPr>
            <a:picLocks noChangeAspect="1"/>
          </p:cNvPicPr>
          <p:nvPr userDrawn="1"/>
        </p:nvPicPr>
        <p:blipFill>
          <a:blip r:embed="rId25"/>
          <a:srcRect/>
          <a:stretch>
            <a:fillRect/>
          </a:stretch>
        </p:blipFill>
        <p:spPr bwMode="auto">
          <a:xfrm>
            <a:off x="0" y="0"/>
            <a:ext cx="3752850" cy="2171700"/>
          </a:xfrm>
          <a:prstGeom prst="rect">
            <a:avLst/>
          </a:prstGeom>
          <a:noFill/>
          <a:ln w="9525">
            <a:noFill/>
            <a:miter lim="800000"/>
            <a:headEnd/>
            <a:tailEnd/>
          </a:ln>
        </p:spPr>
      </p:pic>
      <p:pic>
        <p:nvPicPr>
          <p:cNvPr id="18" name="图片 17" descr="ruanPPT FLOWER~.png"/>
          <p:cNvPicPr>
            <a:picLocks noChangeAspect="1"/>
          </p:cNvPicPr>
          <p:nvPr userDrawn="1"/>
        </p:nvPicPr>
        <p:blipFill>
          <a:blip r:embed="rId26"/>
          <a:srcRect/>
          <a:stretch>
            <a:fillRect/>
          </a:stretch>
        </p:blipFill>
        <p:spPr bwMode="auto">
          <a:xfrm>
            <a:off x="0" y="2362200"/>
            <a:ext cx="9142413" cy="4495800"/>
          </a:xfrm>
          <a:prstGeom prst="rect">
            <a:avLst/>
          </a:prstGeom>
          <a:noFill/>
          <a:ln w="9525">
            <a:noFill/>
            <a:miter lim="800000"/>
            <a:headEnd/>
            <a:tailEnd/>
          </a:ln>
        </p:spPr>
      </p:pic>
    </p:spTree>
    <p:extLst>
      <p:ext uri="{BB962C8B-B14F-4D97-AF65-F5344CB8AC3E}">
        <p14:creationId xmlns:p14="http://schemas.microsoft.com/office/powerpoint/2010/main" val="348960752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AB4E69F-C40F-4D4B-857E-1C70F156A512}" type="datetimeFigureOut">
              <a:rPr lang="zh-CN" altLang="en-US" baseline="0">
                <a:solidFill>
                  <a:prstClr val="black">
                    <a:tint val="75000"/>
                  </a:prstClr>
                </a:solidFill>
                <a:latin typeface="Calibri"/>
                <a:ea typeface="宋体"/>
              </a:rPr>
              <a:pPr>
                <a:defRPr/>
              </a:pPr>
              <a:t>2020/12/4</a:t>
            </a:fld>
            <a:endParaRPr lang="zh-CN" altLang="en-US" baseline="0">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baseline="0">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3E0AD84-19E9-4285-9216-7D17284B819E}" type="slidenum">
              <a:rPr lang="zh-CN" altLang="en-US" baseline="0">
                <a:solidFill>
                  <a:prstClr val="black">
                    <a:tint val="75000"/>
                  </a:prstClr>
                </a:solidFill>
                <a:latin typeface="Calibri"/>
                <a:ea typeface="宋体"/>
              </a:rPr>
              <a:pPr>
                <a:defRPr/>
              </a:pPr>
              <a:t>‹#›</a:t>
            </a:fld>
            <a:endParaRPr lang="zh-CN" altLang="en-US" baseline="0">
              <a:solidFill>
                <a:prstClr val="black">
                  <a:tint val="75000"/>
                </a:prstClr>
              </a:solidFill>
              <a:latin typeface="Calibri"/>
              <a:ea typeface="宋体"/>
            </a:endParaRPr>
          </a:p>
        </p:txBody>
      </p:sp>
      <p:pic>
        <p:nvPicPr>
          <p:cNvPr id="9221" name="图片 6" descr="DOWN G.png"/>
          <p:cNvPicPr>
            <a:picLocks noChangeAspect="1"/>
          </p:cNvPicPr>
          <p:nvPr userDrawn="1"/>
        </p:nvPicPr>
        <p:blipFill>
          <a:blip r:embed="rId24"/>
          <a:srcRect/>
          <a:stretch>
            <a:fillRect/>
          </a:stretch>
        </p:blipFill>
        <p:spPr bwMode="auto">
          <a:xfrm>
            <a:off x="0" y="4667250"/>
            <a:ext cx="9142413" cy="2190750"/>
          </a:xfrm>
          <a:prstGeom prst="rect">
            <a:avLst/>
          </a:prstGeom>
          <a:noFill/>
          <a:ln w="9525">
            <a:noFill/>
            <a:miter lim="800000"/>
            <a:headEnd/>
            <a:tailEnd/>
          </a:ln>
        </p:spPr>
      </p:pic>
      <p:pic>
        <p:nvPicPr>
          <p:cNvPr id="14" name="图片 13" descr="LEFT TOP FLOWER.png"/>
          <p:cNvPicPr>
            <a:picLocks noChangeAspect="1"/>
          </p:cNvPicPr>
          <p:nvPr userDrawn="1"/>
        </p:nvPicPr>
        <p:blipFill>
          <a:blip r:embed="rId25"/>
          <a:srcRect/>
          <a:stretch>
            <a:fillRect/>
          </a:stretch>
        </p:blipFill>
        <p:spPr bwMode="auto">
          <a:xfrm>
            <a:off x="0" y="0"/>
            <a:ext cx="3752850" cy="2171700"/>
          </a:xfrm>
          <a:prstGeom prst="rect">
            <a:avLst/>
          </a:prstGeom>
          <a:noFill/>
          <a:ln w="9525">
            <a:noFill/>
            <a:miter lim="800000"/>
            <a:headEnd/>
            <a:tailEnd/>
          </a:ln>
        </p:spPr>
      </p:pic>
      <p:pic>
        <p:nvPicPr>
          <p:cNvPr id="18" name="图片 17" descr="ruanPPT FLOWER~.png"/>
          <p:cNvPicPr>
            <a:picLocks noChangeAspect="1"/>
          </p:cNvPicPr>
          <p:nvPr userDrawn="1"/>
        </p:nvPicPr>
        <p:blipFill>
          <a:blip r:embed="rId26"/>
          <a:srcRect/>
          <a:stretch>
            <a:fillRect/>
          </a:stretch>
        </p:blipFill>
        <p:spPr bwMode="auto">
          <a:xfrm>
            <a:off x="0" y="2362200"/>
            <a:ext cx="9142413" cy="4495800"/>
          </a:xfrm>
          <a:prstGeom prst="rect">
            <a:avLst/>
          </a:prstGeom>
          <a:noFill/>
          <a:ln w="9525">
            <a:noFill/>
            <a:miter lim="800000"/>
            <a:headEnd/>
            <a:tailEnd/>
          </a:ln>
        </p:spPr>
      </p:pic>
    </p:spTree>
    <p:extLst>
      <p:ext uri="{BB962C8B-B14F-4D97-AF65-F5344CB8AC3E}">
        <p14:creationId xmlns:p14="http://schemas.microsoft.com/office/powerpoint/2010/main" val="363722385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 id="2147483819" r:id="rId19"/>
    <p:sldLayoutId id="2147483820" r:id="rId20"/>
    <p:sldLayoutId id="2147483821" r:id="rId2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5AB0770F-99D3-4A81-BFA8-5761E5323BC9}"/>
              </a:ext>
            </a:extLst>
          </p:cNvPr>
          <p:cNvGrpSpPr>
            <a:grpSpLocks/>
          </p:cNvGrpSpPr>
          <p:nvPr/>
        </p:nvGrpSpPr>
        <p:grpSpPr bwMode="auto">
          <a:xfrm>
            <a:off x="0" y="0"/>
            <a:ext cx="9144000" cy="6934200"/>
            <a:chOff x="0" y="0"/>
            <a:chExt cx="5760" cy="4368"/>
          </a:xfrm>
        </p:grpSpPr>
        <p:sp>
          <p:nvSpPr>
            <p:cNvPr id="4099" name="Freeform 3">
              <a:extLst>
                <a:ext uri="{FF2B5EF4-FFF2-40B4-BE49-F238E27FC236}">
                  <a16:creationId xmlns:a16="http://schemas.microsoft.com/office/drawing/2014/main" id="{74D41941-BFA7-4C43-A807-1758C333FF18}"/>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0" name="Freeform 4">
              <a:extLst>
                <a:ext uri="{FF2B5EF4-FFF2-40B4-BE49-F238E27FC236}">
                  <a16:creationId xmlns:a16="http://schemas.microsoft.com/office/drawing/2014/main" id="{2F99207B-64A5-45D7-8D3E-FA3764CDDB31}"/>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1" name="Freeform 5">
              <a:extLst>
                <a:ext uri="{FF2B5EF4-FFF2-40B4-BE49-F238E27FC236}">
                  <a16:creationId xmlns:a16="http://schemas.microsoft.com/office/drawing/2014/main" id="{4085F513-3E50-4CB0-BF32-B0CC0C0BB7F4}"/>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2" name="Freeform 6">
              <a:extLst>
                <a:ext uri="{FF2B5EF4-FFF2-40B4-BE49-F238E27FC236}">
                  <a16:creationId xmlns:a16="http://schemas.microsoft.com/office/drawing/2014/main" id="{A19603C6-38EF-4E74-B335-81EC786F3FF2}"/>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3" name="Freeform 7">
              <a:extLst>
                <a:ext uri="{FF2B5EF4-FFF2-40B4-BE49-F238E27FC236}">
                  <a16:creationId xmlns:a16="http://schemas.microsoft.com/office/drawing/2014/main" id="{F7BC7EDC-7590-4B5A-91EB-959BEEA4198E}"/>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4" name="Freeform 8">
              <a:extLst>
                <a:ext uri="{FF2B5EF4-FFF2-40B4-BE49-F238E27FC236}">
                  <a16:creationId xmlns:a16="http://schemas.microsoft.com/office/drawing/2014/main" id="{FEFD6329-F0C4-496E-B1EC-DD2662E1BE5D}"/>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 name="Freeform 9">
              <a:extLst>
                <a:ext uri="{FF2B5EF4-FFF2-40B4-BE49-F238E27FC236}">
                  <a16:creationId xmlns:a16="http://schemas.microsoft.com/office/drawing/2014/main" id="{E5F621DA-9734-437F-B9DE-6D233970F232}"/>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6" name="Freeform 10">
              <a:extLst>
                <a:ext uri="{FF2B5EF4-FFF2-40B4-BE49-F238E27FC236}">
                  <a16:creationId xmlns:a16="http://schemas.microsoft.com/office/drawing/2014/main" id="{307C21A8-E6DE-4BBA-A4EA-0512F820CCF3}"/>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7" name="Freeform 11">
              <a:extLst>
                <a:ext uri="{FF2B5EF4-FFF2-40B4-BE49-F238E27FC236}">
                  <a16:creationId xmlns:a16="http://schemas.microsoft.com/office/drawing/2014/main" id="{42D48AE4-B6F9-4CEB-BC80-267F9A630FC8}"/>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8" name="Rectangle 12">
              <a:extLst>
                <a:ext uri="{FF2B5EF4-FFF2-40B4-BE49-F238E27FC236}">
                  <a16:creationId xmlns:a16="http://schemas.microsoft.com/office/drawing/2014/main" id="{358D681D-2AC2-4B98-B4BA-AADB770E09B7}"/>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09" name="Rectangle 13">
              <a:extLst>
                <a:ext uri="{FF2B5EF4-FFF2-40B4-BE49-F238E27FC236}">
                  <a16:creationId xmlns:a16="http://schemas.microsoft.com/office/drawing/2014/main" id="{E48D4F0D-E4AD-47BE-9E71-0EDEB1D0208C}"/>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10" name="Freeform 14">
              <a:extLst>
                <a:ext uri="{FF2B5EF4-FFF2-40B4-BE49-F238E27FC236}">
                  <a16:creationId xmlns:a16="http://schemas.microsoft.com/office/drawing/2014/main" id="{03BF04ED-30A2-4AD5-8804-C4E8D28F10BF}"/>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1" name="Freeform 15">
              <a:extLst>
                <a:ext uri="{FF2B5EF4-FFF2-40B4-BE49-F238E27FC236}">
                  <a16:creationId xmlns:a16="http://schemas.microsoft.com/office/drawing/2014/main" id="{F65E51CE-F201-4E38-8173-D227651AA203}"/>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2" name="Freeform 16">
              <a:extLst>
                <a:ext uri="{FF2B5EF4-FFF2-40B4-BE49-F238E27FC236}">
                  <a16:creationId xmlns:a16="http://schemas.microsoft.com/office/drawing/2014/main" id="{1C5F268A-8767-48F9-8FEB-B8702C78EB0A}"/>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3" name="Freeform 17">
              <a:extLst>
                <a:ext uri="{FF2B5EF4-FFF2-40B4-BE49-F238E27FC236}">
                  <a16:creationId xmlns:a16="http://schemas.microsoft.com/office/drawing/2014/main" id="{830511F2-5E95-41EF-A542-482AD17100EF}"/>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4" name="Freeform 18">
              <a:extLst>
                <a:ext uri="{FF2B5EF4-FFF2-40B4-BE49-F238E27FC236}">
                  <a16:creationId xmlns:a16="http://schemas.microsoft.com/office/drawing/2014/main" id="{59BC592D-555A-4633-BAB6-EA3524A328B7}"/>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5" name="Freeform 19">
              <a:extLst>
                <a:ext uri="{FF2B5EF4-FFF2-40B4-BE49-F238E27FC236}">
                  <a16:creationId xmlns:a16="http://schemas.microsoft.com/office/drawing/2014/main" id="{19989F47-3B48-4241-9F19-FB6614A1BE17}"/>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6" name="Freeform 20">
              <a:extLst>
                <a:ext uri="{FF2B5EF4-FFF2-40B4-BE49-F238E27FC236}">
                  <a16:creationId xmlns:a16="http://schemas.microsoft.com/office/drawing/2014/main" id="{68E93FB4-E422-400C-85D2-5FEEFA021113}"/>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17" name="Rectangle 21">
            <a:extLst>
              <a:ext uri="{FF2B5EF4-FFF2-40B4-BE49-F238E27FC236}">
                <a16:creationId xmlns:a16="http://schemas.microsoft.com/office/drawing/2014/main" id="{14DC7D15-9505-40A8-BDE3-F9EEDFFE3532}"/>
              </a:ext>
            </a:extLst>
          </p:cNvPr>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18" name="Rectangle 22">
            <a:extLst>
              <a:ext uri="{FF2B5EF4-FFF2-40B4-BE49-F238E27FC236}">
                <a16:creationId xmlns:a16="http://schemas.microsoft.com/office/drawing/2014/main" id="{E1D9B8A2-9594-4226-9686-8E6718709FF1}"/>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19" name="Rectangle 23">
            <a:extLst>
              <a:ext uri="{FF2B5EF4-FFF2-40B4-BE49-F238E27FC236}">
                <a16:creationId xmlns:a16="http://schemas.microsoft.com/office/drawing/2014/main" id="{3782B018-73CA-41BC-BE4E-FD475721ADAB}"/>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chemeClr val="tx1"/>
                </a:solidFill>
                <a:effectLst>
                  <a:outerShdw blurRad="38100" dist="38100" dir="2700000" algn="tl">
                    <a:srgbClr val="000000"/>
                  </a:outerShdw>
                </a:effectLst>
              </a:defRPr>
            </a:lvl1pPr>
          </a:lstStyle>
          <a:p>
            <a:endParaRPr lang="en-US" altLang="zh-CN"/>
          </a:p>
        </p:txBody>
      </p:sp>
      <p:sp>
        <p:nvSpPr>
          <p:cNvPr id="4120" name="Rectangle 24">
            <a:extLst>
              <a:ext uri="{FF2B5EF4-FFF2-40B4-BE49-F238E27FC236}">
                <a16:creationId xmlns:a16="http://schemas.microsoft.com/office/drawing/2014/main" id="{2C0D19BB-6657-408C-88E5-A80C4A308A1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effectLst>
                  <a:outerShdw blurRad="38100" dist="38100" dir="2700000" algn="tl">
                    <a:srgbClr val="000000"/>
                  </a:outerShdw>
                </a:effectLst>
              </a:defRPr>
            </a:lvl1pPr>
          </a:lstStyle>
          <a:p>
            <a:endParaRPr lang="en-US" altLang="zh-CN"/>
          </a:p>
        </p:txBody>
      </p:sp>
      <p:sp>
        <p:nvSpPr>
          <p:cNvPr id="4121" name="Rectangle 25">
            <a:extLst>
              <a:ext uri="{FF2B5EF4-FFF2-40B4-BE49-F238E27FC236}">
                <a16:creationId xmlns:a16="http://schemas.microsoft.com/office/drawing/2014/main" id="{36DB7B18-4296-422F-BB56-537DAD6E9EFD}"/>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effectLst>
                  <a:outerShdw blurRad="38100" dist="38100" dir="2700000" algn="tl">
                    <a:srgbClr val="000000"/>
                  </a:outerShdw>
                </a:effectLst>
              </a:defRPr>
            </a:lvl1pPr>
          </a:lstStyle>
          <a:p>
            <a:fld id="{581ED925-859B-471B-BD98-E6ACC5157D0D}" type="slidenum">
              <a:rPr lang="en-US" altLang="zh-CN"/>
              <a:pPr/>
              <a:t>‹#›</a:t>
            </a:fld>
            <a:endParaRPr lang="en-US" altLang="zh-CN"/>
          </a:p>
        </p:txBody>
      </p:sp>
    </p:spTree>
    <p:extLst>
      <p:ext uri="{BB962C8B-B14F-4D97-AF65-F5344CB8AC3E}">
        <p14:creationId xmlns:p14="http://schemas.microsoft.com/office/powerpoint/2010/main" val="2157886078"/>
      </p:ext>
    </p:extLst>
  </p:cSld>
  <p:clrMap bg1="dk2" tx1="lt1" bg2="dk1"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pull dir="r"/>
  </p:transition>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6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folHlink"/>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1"/>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xml"/><Relationship Id="rId7" Type="http://schemas.openxmlformats.org/officeDocument/2006/relationships/image" Target="../media/image23.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7.emf"/><Relationship Id="rId5" Type="http://schemas.openxmlformats.org/officeDocument/2006/relationships/oleObject" Target="../embeddings/oleObject19.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86.xml"/><Relationship Id="rId1" Type="http://schemas.openxmlformats.org/officeDocument/2006/relationships/vmlDrawing" Target="../drawings/vmlDrawing7.vml"/><Relationship Id="rId6" Type="http://schemas.openxmlformats.org/officeDocument/2006/relationships/image" Target="../media/image29.wmf"/><Relationship Id="rId5" Type="http://schemas.openxmlformats.org/officeDocument/2006/relationships/oleObject" Target="../embeddings/oleObject21.bin"/><Relationship Id="rId4" Type="http://schemas.openxmlformats.org/officeDocument/2006/relationships/image" Target="../media/image28.wmf"/></Relationships>
</file>

<file path=ppt/slides/_rels/slide1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86.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24.bin"/><Relationship Id="rId4" Type="http://schemas.openxmlformats.org/officeDocument/2006/relationships/image" Target="../media/image31.wmf"/></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8.xml"/><Relationship Id="rId4" Type="http://schemas.openxmlformats.org/officeDocument/2006/relationships/image" Target="../media/image36.jpe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3.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9.xml"/><Relationship Id="rId1" Type="http://schemas.openxmlformats.org/officeDocument/2006/relationships/vmlDrawing" Target="../drawings/vmlDrawing9.vml"/><Relationship Id="rId4" Type="http://schemas.openxmlformats.org/officeDocument/2006/relationships/image" Target="../media/image42.wmf"/></Relationships>
</file>

<file path=ppt/slides/_rels/slide25.xml.rels><?xml version="1.0" encoding="UTF-8" standalone="yes"?>
<Relationships xmlns="http://schemas.openxmlformats.org/package/2006/relationships"><Relationship Id="rId3" Type="http://schemas.openxmlformats.org/officeDocument/2006/relationships/hyperlink" Target="http://baike.baidu.com/view/10151.htm" TargetMode="External"/><Relationship Id="rId2" Type="http://schemas.openxmlformats.org/officeDocument/2006/relationships/image" Target="../media/image43.jpeg"/><Relationship Id="rId1" Type="http://schemas.openxmlformats.org/officeDocument/2006/relationships/slideLayout" Target="../slideLayouts/slideLayout70.xml"/><Relationship Id="rId4" Type="http://schemas.openxmlformats.org/officeDocument/2006/relationships/hyperlink" Target="http://baike.baidu.com/view/1076817.ht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0.xml"/></Relationships>
</file>

<file path=ppt/slides/_rels/slide2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70.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50.wmf"/><Relationship Id="rId11" Type="http://schemas.openxmlformats.org/officeDocument/2006/relationships/slide" Target="slide2.xml"/><Relationship Id="rId5" Type="http://schemas.openxmlformats.org/officeDocument/2006/relationships/oleObject" Target="../embeddings/oleObject28.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3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slide" Target="slide2.xml"/><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54.wmf"/><Relationship Id="rId5" Type="http://schemas.openxmlformats.org/officeDocument/2006/relationships/oleObject" Target="../embeddings/oleObject32.bin"/><Relationship Id="rId4" Type="http://schemas.openxmlformats.org/officeDocument/2006/relationships/image" Target="../media/image53.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7.xml"/><Relationship Id="rId7" Type="http://schemas.openxmlformats.org/officeDocument/2006/relationships/image" Target="../media/image56.wmf"/><Relationship Id="rId12" Type="http://schemas.openxmlformats.org/officeDocument/2006/relationships/slide" Target="slide2.xml"/><Relationship Id="rId2" Type="http://schemas.openxmlformats.org/officeDocument/2006/relationships/slideLayout" Target="../slideLayouts/slideLayout16.xml"/><Relationship Id="rId1" Type="http://schemas.openxmlformats.org/officeDocument/2006/relationships/vmlDrawing" Target="../drawings/vmlDrawing12.vml"/><Relationship Id="rId6" Type="http://schemas.openxmlformats.org/officeDocument/2006/relationships/oleObject" Target="../embeddings/oleObject34.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57.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8.wmf"/><Relationship Id="rId18" Type="http://schemas.openxmlformats.org/officeDocument/2006/relationships/oleObject" Target="../embeddings/oleObject13.bin"/><Relationship Id="rId3" Type="http://schemas.openxmlformats.org/officeDocument/2006/relationships/notesSlide" Target="../notesSlides/notesSlide3.xml"/><Relationship Id="rId7" Type="http://schemas.openxmlformats.org/officeDocument/2006/relationships/image" Target="../media/image15.wmf"/><Relationship Id="rId12" Type="http://schemas.openxmlformats.org/officeDocument/2006/relationships/oleObject" Target="../embeddings/oleObject10.bin"/><Relationship Id="rId17" Type="http://schemas.openxmlformats.org/officeDocument/2006/relationships/image" Target="../media/image20.wmf"/><Relationship Id="rId2" Type="http://schemas.openxmlformats.org/officeDocument/2006/relationships/slideLayout" Target="../slideLayouts/slideLayout13.xml"/><Relationship Id="rId16" Type="http://schemas.openxmlformats.org/officeDocument/2006/relationships/oleObject" Target="../embeddings/oleObject12.bin"/><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9.bin"/><Relationship Id="rId19" Type="http://schemas.openxmlformats.org/officeDocument/2006/relationships/image" Target="../media/image21.wmf"/><Relationship Id="rId4" Type="http://schemas.openxmlformats.org/officeDocument/2006/relationships/oleObject" Target="../embeddings/oleObject6.bin"/><Relationship Id="rId9" Type="http://schemas.openxmlformats.org/officeDocument/2006/relationships/image" Target="../media/image16.wmf"/><Relationship Id="rId1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FC542444-CF4E-47DE-B549-0BFA4BC2366B}" type="slidenum">
              <a:rPr lang="en-US" altLang="zh-CN" baseline="0" smtClean="0"/>
              <a:pPr eaLnBrk="1" hangingPunct="1"/>
              <a:t>1</a:t>
            </a:fld>
            <a:endParaRPr lang="en-US" altLang="zh-CN" baseline="0"/>
          </a:p>
        </p:txBody>
      </p:sp>
      <p:sp>
        <p:nvSpPr>
          <p:cNvPr id="15363" name="Rectangle 2"/>
          <p:cNvSpPr>
            <a:spLocks noGrp="1" noRot="1" noChangeArrowheads="1"/>
          </p:cNvSpPr>
          <p:nvPr>
            <p:ph type="body" idx="1"/>
          </p:nvPr>
        </p:nvSpPr>
        <p:spPr/>
        <p:txBody>
          <a:bodyPr/>
          <a:lstStyle/>
          <a:p>
            <a:pPr algn="ctr" eaLnBrk="1" hangingPunct="1">
              <a:lnSpc>
                <a:spcPct val="90000"/>
              </a:lnSpc>
              <a:buFont typeface="Wingdings" pitchFamily="2" charset="2"/>
              <a:buNone/>
            </a:pPr>
            <a:endParaRPr lang="en-US" altLang="zh-CN" dirty="0"/>
          </a:p>
          <a:p>
            <a:pPr algn="ctr" eaLnBrk="1" hangingPunct="1">
              <a:lnSpc>
                <a:spcPct val="90000"/>
              </a:lnSpc>
              <a:buFont typeface="Wingdings" pitchFamily="2" charset="2"/>
              <a:buNone/>
            </a:pPr>
            <a:endParaRPr lang="en-US" altLang="zh-CN" sz="4400" dirty="0"/>
          </a:p>
          <a:p>
            <a:pPr algn="ctr" eaLnBrk="1" hangingPunct="1">
              <a:lnSpc>
                <a:spcPct val="90000"/>
              </a:lnSpc>
              <a:buFont typeface="Wingdings" pitchFamily="2" charset="2"/>
              <a:buNone/>
            </a:pPr>
            <a:r>
              <a:rPr lang="zh-CN" altLang="en-US" sz="4400" dirty="0"/>
              <a:t>贝叶斯判别准则</a:t>
            </a:r>
            <a:r>
              <a:rPr lang="en-US" altLang="zh-CN" sz="4400" dirty="0"/>
              <a:t>(</a:t>
            </a:r>
            <a:r>
              <a:rPr lang="zh-CN" altLang="en-US" sz="4400" dirty="0"/>
              <a:t>二</a:t>
            </a:r>
            <a:r>
              <a:rPr lang="en-US" altLang="zh-CN" sz="4400" dirty="0"/>
              <a:t>)</a:t>
            </a:r>
          </a:p>
          <a:p>
            <a:pPr eaLnBrk="1" hangingPunct="1">
              <a:lnSpc>
                <a:spcPct val="90000"/>
              </a:lnSpc>
            </a:pPr>
            <a:endParaRPr lang="en-US" altLang="zh-CN" sz="4400" dirty="0"/>
          </a:p>
          <a:p>
            <a:pPr algn="ctr" eaLnBrk="1" hangingPunct="1">
              <a:lnSpc>
                <a:spcPct val="90000"/>
              </a:lnSpc>
              <a:buFont typeface="Wingdings" pitchFamily="2" charset="2"/>
              <a:buNone/>
            </a:pPr>
            <a:r>
              <a:rPr lang="zh-CN" altLang="en-US" sz="3600" dirty="0">
                <a:solidFill>
                  <a:srgbClr val="000099"/>
                </a:solidFill>
                <a:ea typeface="楷体_GB2312" pitchFamily="49" charset="-122"/>
              </a:rPr>
              <a:t>秦中元</a:t>
            </a:r>
          </a:p>
          <a:p>
            <a:pPr algn="ctr" eaLnBrk="1" hangingPunct="1">
              <a:lnSpc>
                <a:spcPct val="90000"/>
              </a:lnSpc>
              <a:buFont typeface="Wingdings" pitchFamily="2" charset="2"/>
              <a:buNone/>
            </a:pPr>
            <a:r>
              <a:rPr lang="zh-CN" altLang="en-US" sz="2400" dirty="0">
                <a:solidFill>
                  <a:srgbClr val="000099"/>
                </a:solidFill>
              </a:rPr>
              <a:t>东南大学</a:t>
            </a:r>
          </a:p>
          <a:p>
            <a:pPr algn="ctr" eaLnBrk="1" hangingPunct="1">
              <a:lnSpc>
                <a:spcPct val="90000"/>
              </a:lnSpc>
              <a:buFont typeface="Wingdings" pitchFamily="2" charset="2"/>
              <a:buNone/>
            </a:pPr>
            <a:r>
              <a:rPr lang="en-US" altLang="zh-CN" sz="2400" dirty="0">
                <a:solidFill>
                  <a:srgbClr val="000099"/>
                </a:solidFill>
              </a:rPr>
              <a:t>zyqin@seu.edu.cn</a:t>
            </a:r>
          </a:p>
        </p:txBody>
      </p:sp>
      <p:sp>
        <p:nvSpPr>
          <p:cNvPr id="15364" name="Rectangle 3"/>
          <p:cNvSpPr>
            <a:spLocks noGrp="1" noRot="1" noChangeArrowheads="1"/>
          </p:cNvSpPr>
          <p:nvPr>
            <p:ph type="title"/>
          </p:nvPr>
        </p:nvSpPr>
        <p:spPr>
          <a:noFill/>
        </p:spPr>
        <p:txBody>
          <a:bodyPr/>
          <a:lstStyle/>
          <a:p>
            <a:pPr algn="r" eaLnBrk="1" hangingPunct="1"/>
            <a:br>
              <a:rPr lang="zh-CN" altLang="en-US" sz="2800" dirty="0">
                <a:solidFill>
                  <a:srgbClr val="000099"/>
                </a:solidFill>
              </a:rPr>
            </a:br>
            <a:r>
              <a:rPr lang="zh-CN" altLang="en-US" sz="3600" dirty="0">
                <a:solidFill>
                  <a:srgbClr val="000099"/>
                </a:solidFill>
              </a:rPr>
              <a:t>模式识别</a:t>
            </a:r>
            <a:r>
              <a:rPr lang="en-US" altLang="zh-CN" sz="3600" dirty="0">
                <a:solidFill>
                  <a:srgbClr val="000099"/>
                </a:solidFill>
              </a:rPr>
              <a:t>(</a:t>
            </a:r>
            <a:r>
              <a:rPr lang="en-US" altLang="zh-CN" sz="3600" i="1" dirty="0">
                <a:solidFill>
                  <a:srgbClr val="000099"/>
                </a:solidFill>
                <a:latin typeface="Times New Roman" pitchFamily="18" charset="0"/>
              </a:rPr>
              <a:t>Pattern Recognition</a:t>
            </a:r>
            <a:r>
              <a:rPr lang="en-US" altLang="zh-CN" sz="3600" dirty="0">
                <a:solidFill>
                  <a:srgbClr val="000099"/>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4F44FC92-C8A1-41CD-97F6-7CC418AAC7E4}" type="slidenum">
              <a:rPr lang="en-US" altLang="zh-CN" baseline="0" smtClean="0"/>
              <a:pPr eaLnBrk="1" hangingPunct="1"/>
              <a:t>10</a:t>
            </a:fld>
            <a:endParaRPr lang="en-US" altLang="zh-CN" baseline="0"/>
          </a:p>
        </p:txBody>
      </p:sp>
      <p:sp>
        <p:nvSpPr>
          <p:cNvPr id="21507" name="Rectangle 2"/>
          <p:cNvSpPr>
            <a:spLocks noGrp="1" noRot="1" noChangeArrowheads="1"/>
          </p:cNvSpPr>
          <p:nvPr>
            <p:ph type="title"/>
          </p:nvPr>
        </p:nvSpPr>
        <p:spPr/>
        <p:txBody>
          <a:bodyPr/>
          <a:lstStyle/>
          <a:p>
            <a:pPr eaLnBrk="1" hangingPunct="1"/>
            <a:r>
              <a:rPr lang="zh-CN" altLang="en-US" dirty="0"/>
              <a:t>正态分布错误概率的推导</a:t>
            </a:r>
          </a:p>
        </p:txBody>
      </p:sp>
      <p:sp>
        <p:nvSpPr>
          <p:cNvPr id="289795" name="Rectangle 3"/>
          <p:cNvSpPr>
            <a:spLocks noGrp="1" noRot="1" noChangeArrowheads="1"/>
          </p:cNvSpPr>
          <p:nvPr>
            <p:ph type="body" sz="half" idx="1"/>
          </p:nvPr>
        </p:nvSpPr>
        <p:spPr>
          <a:xfrm>
            <a:off x="609600" y="1295400"/>
            <a:ext cx="8153400" cy="4803775"/>
          </a:xfrm>
        </p:spPr>
        <p:txBody>
          <a:bodyPr/>
          <a:lstStyle/>
          <a:p>
            <a:pPr eaLnBrk="1" hangingPunct="1"/>
            <a:r>
              <a:rPr lang="zh-CN" altLang="en-US" sz="2800" dirty="0"/>
              <a:t>标准正态概率分布函数：</a:t>
            </a:r>
          </a:p>
          <a:p>
            <a:pPr eaLnBrk="1" hangingPunct="1"/>
            <a:r>
              <a:rPr lang="zh-CN" altLang="en-US" sz="2800" dirty="0"/>
              <a:t>类别错分概率：</a:t>
            </a:r>
          </a:p>
          <a:p>
            <a:pPr eaLnBrk="1" hangingPunct="1"/>
            <a:endParaRPr lang="zh-CN" altLang="en-US" sz="2800" dirty="0"/>
          </a:p>
          <a:p>
            <a:pPr eaLnBrk="1" hangingPunct="1"/>
            <a:endParaRPr lang="zh-CN" altLang="en-US" sz="2800" dirty="0"/>
          </a:p>
          <a:p>
            <a:pPr eaLnBrk="1" hangingPunct="1"/>
            <a:endParaRPr lang="zh-CN" altLang="en-US" sz="2800" dirty="0"/>
          </a:p>
          <a:p>
            <a:pPr eaLnBrk="1" hangingPunct="1"/>
            <a:endParaRPr lang="zh-CN" altLang="en-US" sz="2800" dirty="0"/>
          </a:p>
          <a:p>
            <a:pPr eaLnBrk="1" hangingPunct="1"/>
            <a:r>
              <a:rPr lang="zh-CN" altLang="en-US" sz="2800" dirty="0"/>
              <a:t>总的错误概率：</a:t>
            </a:r>
          </a:p>
          <a:p>
            <a:pPr eaLnBrk="1" hangingPunct="1"/>
            <a:endParaRPr lang="zh-CN" altLang="en-US" sz="2800" dirty="0"/>
          </a:p>
          <a:p>
            <a:pPr eaLnBrk="1" hangingPunct="1"/>
            <a:endParaRPr lang="zh-CN" altLang="en-US" sz="2800" dirty="0"/>
          </a:p>
          <a:p>
            <a:pPr eaLnBrk="1" hangingPunct="1"/>
            <a:endParaRPr lang="en-US" altLang="zh-CN" sz="2800" dirty="0"/>
          </a:p>
        </p:txBody>
      </p:sp>
      <p:graphicFrame>
        <p:nvGraphicFramePr>
          <p:cNvPr id="289796" name="Object 4"/>
          <p:cNvGraphicFramePr>
            <a:graphicFrameLocks noGrp="1" noChangeAspect="1"/>
          </p:cNvGraphicFramePr>
          <p:nvPr>
            <p:ph sz="quarter" idx="2"/>
            <p:extLst>
              <p:ext uri="{D42A27DB-BD31-4B8C-83A1-F6EECF244321}">
                <p14:modId xmlns:p14="http://schemas.microsoft.com/office/powerpoint/2010/main" val="1004839604"/>
              </p:ext>
            </p:extLst>
          </p:nvPr>
        </p:nvGraphicFramePr>
        <p:xfrm>
          <a:off x="4876800" y="1219200"/>
          <a:ext cx="3352800" cy="827088"/>
        </p:xfrm>
        <a:graphic>
          <a:graphicData uri="http://schemas.openxmlformats.org/presentationml/2006/ole">
            <mc:AlternateContent xmlns:mc="http://schemas.openxmlformats.org/markup-compatibility/2006">
              <mc:Choice xmlns:v="urn:schemas-microsoft-com:vml" Requires="v">
                <p:oleObj spid="_x0000_s21790" name="公式" r:id="rId4" imgW="1803400" imgH="444500" progId="Equation.3">
                  <p:embed/>
                </p:oleObj>
              </mc:Choice>
              <mc:Fallback>
                <p:oleObj name="公式" r:id="rId4" imgW="18034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219200"/>
                        <a:ext cx="3352800" cy="8270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798" name="Object 6"/>
          <p:cNvGraphicFramePr>
            <a:graphicFrameLocks noGrp="1" noChangeAspect="1"/>
          </p:cNvGraphicFramePr>
          <p:nvPr>
            <p:ph sz="quarter" idx="3"/>
            <p:extLst>
              <p:ext uri="{D42A27DB-BD31-4B8C-83A1-F6EECF244321}">
                <p14:modId xmlns:p14="http://schemas.microsoft.com/office/powerpoint/2010/main" val="2256061286"/>
              </p:ext>
            </p:extLst>
          </p:nvPr>
        </p:nvGraphicFramePr>
        <p:xfrm>
          <a:off x="1385888" y="2057400"/>
          <a:ext cx="6905625" cy="1363663"/>
        </p:xfrm>
        <a:graphic>
          <a:graphicData uri="http://schemas.openxmlformats.org/presentationml/2006/ole">
            <mc:AlternateContent xmlns:mc="http://schemas.openxmlformats.org/markup-compatibility/2006">
              <mc:Choice xmlns:v="urn:schemas-microsoft-com:vml" Requires="v">
                <p:oleObj spid="_x0000_s21791" name="Equation" r:id="rId6" imgW="3987720" imgH="787320" progId="Equation.DSMT4">
                  <p:embed/>
                </p:oleObj>
              </mc:Choice>
              <mc:Fallback>
                <p:oleObj name="Equation" r:id="rId6" imgW="3987720" imgH="787320" progId="Equation.DSMT4">
                  <p:embed/>
                  <p:pic>
                    <p:nvPicPr>
                      <p:cNvPr id="0" name="Object 6"/>
                      <p:cNvPicPr>
                        <a:picLocks noChangeAspect="1" noChangeArrowheads="1"/>
                      </p:cNvPicPr>
                      <p:nvPr/>
                    </p:nvPicPr>
                    <p:blipFill>
                      <a:blip r:embed="rId7"/>
                      <a:srcRect/>
                      <a:stretch>
                        <a:fillRect/>
                      </a:stretch>
                    </p:blipFill>
                    <p:spPr bwMode="auto">
                      <a:xfrm>
                        <a:off x="1385888" y="2057400"/>
                        <a:ext cx="6905625" cy="1363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00" name="Object 8"/>
          <p:cNvGraphicFramePr>
            <a:graphicFrameLocks noChangeAspect="1"/>
          </p:cNvGraphicFramePr>
          <p:nvPr>
            <p:extLst>
              <p:ext uri="{D42A27DB-BD31-4B8C-83A1-F6EECF244321}">
                <p14:modId xmlns:p14="http://schemas.microsoft.com/office/powerpoint/2010/main" val="1444967610"/>
              </p:ext>
            </p:extLst>
          </p:nvPr>
        </p:nvGraphicFramePr>
        <p:xfrm>
          <a:off x="1230313" y="3349625"/>
          <a:ext cx="7367587" cy="1374775"/>
        </p:xfrm>
        <a:graphic>
          <a:graphicData uri="http://schemas.openxmlformats.org/presentationml/2006/ole">
            <mc:AlternateContent xmlns:mc="http://schemas.openxmlformats.org/markup-compatibility/2006">
              <mc:Choice xmlns:v="urn:schemas-microsoft-com:vml" Requires="v">
                <p:oleObj spid="_x0000_s21792" name="Equation" r:id="rId8" imgW="4216320" imgH="787320" progId="Equation.DSMT4">
                  <p:embed/>
                </p:oleObj>
              </mc:Choice>
              <mc:Fallback>
                <p:oleObj name="Equation" r:id="rId8" imgW="4216320" imgH="787320" progId="Equation.DSMT4">
                  <p:embed/>
                  <p:pic>
                    <p:nvPicPr>
                      <p:cNvPr id="0" name="Object 8"/>
                      <p:cNvPicPr>
                        <a:picLocks noChangeAspect="1" noChangeArrowheads="1"/>
                      </p:cNvPicPr>
                      <p:nvPr/>
                    </p:nvPicPr>
                    <p:blipFill>
                      <a:blip r:embed="rId9"/>
                      <a:srcRect/>
                      <a:stretch>
                        <a:fillRect/>
                      </a:stretch>
                    </p:blipFill>
                    <p:spPr bwMode="auto">
                      <a:xfrm>
                        <a:off x="1230313" y="3349625"/>
                        <a:ext cx="7367587" cy="137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801" name="Object 9"/>
          <p:cNvGraphicFramePr>
            <a:graphicFrameLocks noChangeAspect="1"/>
          </p:cNvGraphicFramePr>
          <p:nvPr>
            <p:extLst>
              <p:ext uri="{D42A27DB-BD31-4B8C-83A1-F6EECF244321}">
                <p14:modId xmlns:p14="http://schemas.microsoft.com/office/powerpoint/2010/main" val="1770699194"/>
              </p:ext>
            </p:extLst>
          </p:nvPr>
        </p:nvGraphicFramePr>
        <p:xfrm>
          <a:off x="1862138" y="4886325"/>
          <a:ext cx="5343525" cy="1758950"/>
        </p:xfrm>
        <a:graphic>
          <a:graphicData uri="http://schemas.openxmlformats.org/presentationml/2006/ole">
            <mc:AlternateContent xmlns:mc="http://schemas.openxmlformats.org/markup-compatibility/2006">
              <mc:Choice xmlns:v="urn:schemas-microsoft-com:vml" Requires="v">
                <p:oleObj spid="_x0000_s21793" name="Equation" r:id="rId10" imgW="3200400" imgH="1054080" progId="Equation.DSMT4">
                  <p:embed/>
                </p:oleObj>
              </mc:Choice>
              <mc:Fallback>
                <p:oleObj name="Equation" r:id="rId10" imgW="3200400" imgH="1054080" progId="Equation.DSMT4">
                  <p:embed/>
                  <p:pic>
                    <p:nvPicPr>
                      <p:cNvPr id="0" name="Object 9"/>
                      <p:cNvPicPr>
                        <a:picLocks noChangeAspect="1" noChangeArrowheads="1"/>
                      </p:cNvPicPr>
                      <p:nvPr/>
                    </p:nvPicPr>
                    <p:blipFill>
                      <a:blip r:embed="rId11"/>
                      <a:srcRect/>
                      <a:stretch>
                        <a:fillRect/>
                      </a:stretch>
                    </p:blipFill>
                    <p:spPr bwMode="auto">
                      <a:xfrm>
                        <a:off x="1862138" y="4886325"/>
                        <a:ext cx="5343525" cy="1758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97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97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97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98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979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898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BB1631FA-6781-46E2-9744-0045605644FD}" type="slidenum">
              <a:rPr lang="en-US" altLang="zh-CN" baseline="0" smtClean="0"/>
              <a:pPr eaLnBrk="1" hangingPunct="1"/>
              <a:t>11</a:t>
            </a:fld>
            <a:endParaRPr lang="en-US" altLang="zh-CN" baseline="0"/>
          </a:p>
        </p:txBody>
      </p:sp>
      <p:sp>
        <p:nvSpPr>
          <p:cNvPr id="22531" name="Rectangle 2"/>
          <p:cNvSpPr>
            <a:spLocks noGrp="1" noRot="1" noChangeArrowheads="1"/>
          </p:cNvSpPr>
          <p:nvPr>
            <p:ph type="title"/>
          </p:nvPr>
        </p:nvSpPr>
        <p:spPr/>
        <p:txBody>
          <a:bodyPr/>
          <a:lstStyle/>
          <a:p>
            <a:pPr eaLnBrk="1" hangingPunct="1"/>
            <a:r>
              <a:rPr lang="zh-CN" altLang="en-US"/>
              <a:t>先验概率相等时的错误概率</a:t>
            </a:r>
          </a:p>
        </p:txBody>
      </p:sp>
      <p:sp>
        <p:nvSpPr>
          <p:cNvPr id="292867" name="Rectangle 3"/>
          <p:cNvSpPr>
            <a:spLocks noGrp="1" noRot="1" noChangeArrowheads="1"/>
          </p:cNvSpPr>
          <p:nvPr>
            <p:ph type="body" sz="half" idx="1"/>
          </p:nvPr>
        </p:nvSpPr>
        <p:spPr>
          <a:xfrm>
            <a:off x="609600" y="1295400"/>
            <a:ext cx="7772400" cy="4803775"/>
          </a:xfrm>
        </p:spPr>
        <p:txBody>
          <a:bodyPr/>
          <a:lstStyle/>
          <a:p>
            <a:pPr eaLnBrk="1" hangingPunct="1"/>
            <a:endParaRPr lang="en-US" altLang="zh-CN" sz="2800"/>
          </a:p>
          <a:p>
            <a:pPr eaLnBrk="1" hangingPunct="1"/>
            <a:endParaRPr lang="en-US" altLang="zh-CN" sz="2800"/>
          </a:p>
          <a:p>
            <a:pPr eaLnBrk="1" hangingPunct="1"/>
            <a:r>
              <a:rPr lang="zh-CN" altLang="en-US" sz="2800"/>
              <a:t>错误概率与马氏距离的关系：随着马氏距离的增大而单调递减。</a:t>
            </a:r>
          </a:p>
          <a:p>
            <a:pPr eaLnBrk="1" hangingPunct="1"/>
            <a:r>
              <a:rPr lang="zh-CN" altLang="en-US" sz="2800"/>
              <a:t>图示</a:t>
            </a:r>
          </a:p>
        </p:txBody>
      </p:sp>
      <p:graphicFrame>
        <p:nvGraphicFramePr>
          <p:cNvPr id="292872" name="Object 8"/>
          <p:cNvGraphicFramePr>
            <a:graphicFrameLocks noGrp="1" noChangeAspect="1"/>
          </p:cNvGraphicFramePr>
          <p:nvPr>
            <p:ph sz="quarter" idx="2"/>
          </p:nvPr>
        </p:nvGraphicFramePr>
        <p:xfrm>
          <a:off x="2286000" y="1447800"/>
          <a:ext cx="3505200" cy="857250"/>
        </p:xfrm>
        <a:graphic>
          <a:graphicData uri="http://schemas.openxmlformats.org/presentationml/2006/ole">
            <mc:AlternateContent xmlns:mc="http://schemas.openxmlformats.org/markup-compatibility/2006">
              <mc:Choice xmlns:v="urn:schemas-microsoft-com:vml" Requires="v">
                <p:oleObj spid="_x0000_s22670" name="Equation" r:id="rId3" imgW="1815312" imgH="444307" progId="Equation.DSMT4">
                  <p:embed/>
                </p:oleObj>
              </mc:Choice>
              <mc:Fallback>
                <p:oleObj name="Equation" r:id="rId3" imgW="1815312" imgH="444307"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447800"/>
                        <a:ext cx="3505200" cy="857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2876" name="Object 12"/>
          <p:cNvGraphicFramePr>
            <a:graphicFrameLocks noGrp="1" noChangeAspect="1"/>
          </p:cNvGraphicFramePr>
          <p:nvPr>
            <p:ph sz="quarter" idx="3"/>
          </p:nvPr>
        </p:nvGraphicFramePr>
        <p:xfrm>
          <a:off x="2438400" y="3276600"/>
          <a:ext cx="3886200" cy="3454400"/>
        </p:xfrm>
        <a:graphic>
          <a:graphicData uri="http://schemas.openxmlformats.org/presentationml/2006/ole">
            <mc:AlternateContent xmlns:mc="http://schemas.openxmlformats.org/markup-compatibility/2006">
              <mc:Choice xmlns:v="urn:schemas-microsoft-com:vml" Requires="v">
                <p:oleObj spid="_x0000_s22671" name="Visio" r:id="rId5" imgW="3299071" imgH="2931733" progId="Visio.Drawing.11">
                  <p:embed/>
                </p:oleObj>
              </mc:Choice>
              <mc:Fallback>
                <p:oleObj name="Visio" r:id="rId5" imgW="3299071" imgH="2931733" progId="Visio.Drawing.11">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276600"/>
                        <a:ext cx="3886200" cy="3454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28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28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28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a:extLst>
              <a:ext uri="{FF2B5EF4-FFF2-40B4-BE49-F238E27FC236}">
                <a16:creationId xmlns:a16="http://schemas.microsoft.com/office/drawing/2014/main" id="{DBD93C48-1C42-4D9F-99AA-A66667D6CA56}"/>
              </a:ext>
            </a:extLst>
          </p:cNvPr>
          <p:cNvSpPr>
            <a:spLocks noChangeArrowheads="1"/>
          </p:cNvSpPr>
          <p:nvPr/>
        </p:nvSpPr>
        <p:spPr bwMode="auto">
          <a:xfrm>
            <a:off x="-242888" y="322263"/>
            <a:ext cx="3543301"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indent="76200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76200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4.3.4  </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错误率的估计</a:t>
            </a:r>
          </a:p>
        </p:txBody>
      </p:sp>
      <p:sp>
        <p:nvSpPr>
          <p:cNvPr id="95237" name="Rectangle 5">
            <a:extLst>
              <a:ext uri="{FF2B5EF4-FFF2-40B4-BE49-F238E27FC236}">
                <a16:creationId xmlns:a16="http://schemas.microsoft.com/office/drawing/2014/main" id="{E8BFECFA-BBD1-4253-B8C4-CBE4827691C1}"/>
              </a:ext>
            </a:extLst>
          </p:cNvPr>
          <p:cNvSpPr>
            <a:spLocks noChangeArrowheads="1"/>
          </p:cNvSpPr>
          <p:nvPr/>
        </p:nvSpPr>
        <p:spPr bwMode="auto">
          <a:xfrm>
            <a:off x="584200" y="920750"/>
            <a:ext cx="4929188"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．已设计好分类器时错误率的估计</a:t>
            </a:r>
          </a:p>
        </p:txBody>
      </p:sp>
      <p:sp>
        <p:nvSpPr>
          <p:cNvPr id="95238" name="Rectangle 6">
            <a:extLst>
              <a:ext uri="{FF2B5EF4-FFF2-40B4-BE49-F238E27FC236}">
                <a16:creationId xmlns:a16="http://schemas.microsoft.com/office/drawing/2014/main" id="{2A264AAE-0E3F-4D73-A416-D47AFC7CDCB5}"/>
              </a:ext>
            </a:extLst>
          </p:cNvPr>
          <p:cNvSpPr>
            <a:spLocks noChangeArrowheads="1"/>
          </p:cNvSpPr>
          <p:nvPr/>
        </p:nvSpPr>
        <p:spPr bwMode="auto">
          <a:xfrm>
            <a:off x="623888" y="1501775"/>
            <a:ext cx="42957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）先验概率未知</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随机抽样</a:t>
            </a:r>
          </a:p>
        </p:txBody>
      </p:sp>
      <p:sp>
        <p:nvSpPr>
          <p:cNvPr id="95240" name="Rectangle 8">
            <a:extLst>
              <a:ext uri="{FF2B5EF4-FFF2-40B4-BE49-F238E27FC236}">
                <a16:creationId xmlns:a16="http://schemas.microsoft.com/office/drawing/2014/main" id="{B6C2D58A-BA25-4D20-9D49-E5C3A0CE6973}"/>
              </a:ext>
            </a:extLst>
          </p:cNvPr>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95239" name="Object 7">
            <a:extLst>
              <a:ext uri="{FF2B5EF4-FFF2-40B4-BE49-F238E27FC236}">
                <a16:creationId xmlns:a16="http://schemas.microsoft.com/office/drawing/2014/main" id="{8CEC4DBF-6B1F-4469-AEBB-51D5E0FB6158}"/>
              </a:ext>
            </a:extLst>
          </p:cNvPr>
          <p:cNvGraphicFramePr>
            <a:graphicFrameLocks noChangeAspect="1"/>
          </p:cNvGraphicFramePr>
          <p:nvPr/>
        </p:nvGraphicFramePr>
        <p:xfrm>
          <a:off x="3598863" y="2125663"/>
          <a:ext cx="903287" cy="787400"/>
        </p:xfrm>
        <a:graphic>
          <a:graphicData uri="http://schemas.openxmlformats.org/presentationml/2006/ole">
            <mc:AlternateContent xmlns:mc="http://schemas.openxmlformats.org/markup-compatibility/2006">
              <mc:Choice xmlns:v="urn:schemas-microsoft-com:vml" Requires="v">
                <p:oleObj spid="_x0000_s49169" name="公式" r:id="rId3" imgW="444307" imgH="393529" progId="Equation.3">
                  <p:embed/>
                </p:oleObj>
              </mc:Choice>
              <mc:Fallback>
                <p:oleObj name="公式" r:id="rId3" imgW="444307" imgH="393529" progId="Equation.3">
                  <p:embed/>
                  <p:pic>
                    <p:nvPicPr>
                      <p:cNvPr id="95239" name="Object 7">
                        <a:extLst>
                          <a:ext uri="{FF2B5EF4-FFF2-40B4-BE49-F238E27FC236}">
                            <a16:creationId xmlns:a16="http://schemas.microsoft.com/office/drawing/2014/main" id="{8CEC4DBF-6B1F-4469-AEBB-51D5E0FB61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8863" y="2125663"/>
                        <a:ext cx="903287"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1" name="Rectangle 9">
            <a:extLst>
              <a:ext uri="{FF2B5EF4-FFF2-40B4-BE49-F238E27FC236}">
                <a16:creationId xmlns:a16="http://schemas.microsoft.com/office/drawing/2014/main" id="{1E9FE319-1BA8-4FCA-99C5-ECF774A45ADB}"/>
              </a:ext>
            </a:extLst>
          </p:cNvPr>
          <p:cNvSpPr>
            <a:spLocks noChangeArrowheads="1"/>
          </p:cNvSpPr>
          <p:nvPr/>
        </p:nvSpPr>
        <p:spPr bwMode="auto">
          <a:xfrm>
            <a:off x="0" y="3487738"/>
            <a:ext cx="255588" cy="274637"/>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r>
              <a:rPr kumimoji="0" lang="en-US" altLang="zh-CN" sz="9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endPar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95242" name="Rectangle 10">
            <a:extLst>
              <a:ext uri="{FF2B5EF4-FFF2-40B4-BE49-F238E27FC236}">
                <a16:creationId xmlns:a16="http://schemas.microsoft.com/office/drawing/2014/main" id="{F9838E34-4BF9-493D-86B5-BA9B23F4078B}"/>
              </a:ext>
            </a:extLst>
          </p:cNvPr>
          <p:cNvSpPr>
            <a:spLocks noChangeArrowheads="1"/>
          </p:cNvSpPr>
          <p:nvPr/>
        </p:nvSpPr>
        <p:spPr bwMode="auto">
          <a:xfrm>
            <a:off x="1181100" y="3040063"/>
            <a:ext cx="34321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：随机抽取的样本数；</a:t>
            </a:r>
          </a:p>
        </p:txBody>
      </p:sp>
      <p:sp>
        <p:nvSpPr>
          <p:cNvPr id="95243" name="Rectangle 11">
            <a:extLst>
              <a:ext uri="{FF2B5EF4-FFF2-40B4-BE49-F238E27FC236}">
                <a16:creationId xmlns:a16="http://schemas.microsoft.com/office/drawing/2014/main" id="{680F5BC9-A98A-46A3-B472-C8B2432D6FDF}"/>
              </a:ext>
            </a:extLst>
          </p:cNvPr>
          <p:cNvSpPr>
            <a:spLocks noChangeArrowheads="1"/>
          </p:cNvSpPr>
          <p:nvPr/>
        </p:nvSpPr>
        <p:spPr bwMode="auto">
          <a:xfrm>
            <a:off x="1231900" y="3562350"/>
            <a:ext cx="2449513"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：错分样本数。</a:t>
            </a:r>
          </a:p>
        </p:txBody>
      </p:sp>
      <p:sp>
        <p:nvSpPr>
          <p:cNvPr id="95244" name="Rectangle 12">
            <a:extLst>
              <a:ext uri="{FF2B5EF4-FFF2-40B4-BE49-F238E27FC236}">
                <a16:creationId xmlns:a16="http://schemas.microsoft.com/office/drawing/2014/main" id="{EC3732B0-7370-487E-9F35-A902D6BBAA84}"/>
              </a:ext>
            </a:extLst>
          </p:cNvPr>
          <p:cNvSpPr>
            <a:spLocks noChangeArrowheads="1"/>
          </p:cNvSpPr>
          <p:nvPr/>
        </p:nvSpPr>
        <p:spPr bwMode="auto">
          <a:xfrm>
            <a:off x="735013" y="4244975"/>
            <a:ext cx="4600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）先验概率已知</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选择性抽样</a:t>
            </a:r>
          </a:p>
        </p:txBody>
      </p:sp>
      <p:sp>
        <p:nvSpPr>
          <p:cNvPr id="95254" name="Rectangle 22">
            <a:extLst>
              <a:ext uri="{FF2B5EF4-FFF2-40B4-BE49-F238E27FC236}">
                <a16:creationId xmlns:a16="http://schemas.microsoft.com/office/drawing/2014/main" id="{DE4FBC4B-048E-46E7-8BDF-8CDA17A8AD14}"/>
              </a:ext>
            </a:extLst>
          </p:cNvPr>
          <p:cNvSpPr>
            <a:spLocks noChangeArrowheads="1"/>
          </p:cNvSpPr>
          <p:nvPr/>
        </p:nvSpPr>
        <p:spPr bwMode="auto">
          <a:xfrm>
            <a:off x="1127125" y="4737100"/>
            <a:ext cx="6251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分别从</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ω</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类和</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ω</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类中抽取出</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个样本， </a:t>
            </a:r>
          </a:p>
        </p:txBody>
      </p:sp>
      <p:graphicFrame>
        <p:nvGraphicFramePr>
          <p:cNvPr id="95256" name="Object 24">
            <a:extLst>
              <a:ext uri="{FF2B5EF4-FFF2-40B4-BE49-F238E27FC236}">
                <a16:creationId xmlns:a16="http://schemas.microsoft.com/office/drawing/2014/main" id="{87A8C62A-AAE1-48A3-805A-23623ADF8606}"/>
              </a:ext>
            </a:extLst>
          </p:cNvPr>
          <p:cNvGraphicFramePr>
            <a:graphicFrameLocks noChangeAspect="1"/>
          </p:cNvGraphicFramePr>
          <p:nvPr/>
        </p:nvGraphicFramePr>
        <p:xfrm>
          <a:off x="1784350" y="5414963"/>
          <a:ext cx="1751013" cy="428625"/>
        </p:xfrm>
        <a:graphic>
          <a:graphicData uri="http://schemas.openxmlformats.org/presentationml/2006/ole">
            <mc:AlternateContent xmlns:mc="http://schemas.openxmlformats.org/markup-compatibility/2006">
              <mc:Choice xmlns:v="urn:schemas-microsoft-com:vml" Requires="v">
                <p:oleObj spid="_x0000_s49170" name="公式" r:id="rId5" imgW="875920" imgH="215806" progId="Equation.3">
                  <p:embed/>
                </p:oleObj>
              </mc:Choice>
              <mc:Fallback>
                <p:oleObj name="公式" r:id="rId5" imgW="875920" imgH="215806" progId="Equation.3">
                  <p:embed/>
                  <p:pic>
                    <p:nvPicPr>
                      <p:cNvPr id="95256" name="Object 24">
                        <a:extLst>
                          <a:ext uri="{FF2B5EF4-FFF2-40B4-BE49-F238E27FC236}">
                            <a16:creationId xmlns:a16="http://schemas.microsoft.com/office/drawing/2014/main" id="{87A8C62A-AAE1-48A3-805A-23623ADF86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4350" y="5414963"/>
                        <a:ext cx="1751013"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5" name="Object 23">
            <a:extLst>
              <a:ext uri="{FF2B5EF4-FFF2-40B4-BE49-F238E27FC236}">
                <a16:creationId xmlns:a16="http://schemas.microsoft.com/office/drawing/2014/main" id="{B28F25BD-EAA5-4C14-AECC-BA42D5123A8A}"/>
              </a:ext>
            </a:extLst>
          </p:cNvPr>
          <p:cNvGraphicFramePr>
            <a:graphicFrameLocks noChangeAspect="1"/>
          </p:cNvGraphicFramePr>
          <p:nvPr/>
        </p:nvGraphicFramePr>
        <p:xfrm>
          <a:off x="4992688" y="5414963"/>
          <a:ext cx="1801812" cy="428625"/>
        </p:xfrm>
        <a:graphic>
          <a:graphicData uri="http://schemas.openxmlformats.org/presentationml/2006/ole">
            <mc:AlternateContent xmlns:mc="http://schemas.openxmlformats.org/markup-compatibility/2006">
              <mc:Choice xmlns:v="urn:schemas-microsoft-com:vml" Requires="v">
                <p:oleObj spid="_x0000_s49171" name="公式" r:id="rId7" imgW="901309" imgH="215806" progId="Equation.3">
                  <p:embed/>
                </p:oleObj>
              </mc:Choice>
              <mc:Fallback>
                <p:oleObj name="公式" r:id="rId7" imgW="901309" imgH="215806" progId="Equation.3">
                  <p:embed/>
                  <p:pic>
                    <p:nvPicPr>
                      <p:cNvPr id="95255" name="Object 23">
                        <a:extLst>
                          <a:ext uri="{FF2B5EF4-FFF2-40B4-BE49-F238E27FC236}">
                            <a16:creationId xmlns:a16="http://schemas.microsoft.com/office/drawing/2014/main" id="{B28F25BD-EAA5-4C14-AECC-BA42D5123A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2688" y="5414963"/>
                        <a:ext cx="1801812"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57" name="Rectangle 25">
            <a:extLst>
              <a:ext uri="{FF2B5EF4-FFF2-40B4-BE49-F238E27FC236}">
                <a16:creationId xmlns:a16="http://schemas.microsoft.com/office/drawing/2014/main" id="{12CB3E99-E81A-46FE-B9F5-9D7AD8B817A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244"/>
                                        </p:tgtEl>
                                        <p:attrNameLst>
                                          <p:attrName>style.visibility</p:attrName>
                                        </p:attrNameLst>
                                      </p:cBhvr>
                                      <p:to>
                                        <p:strVal val="visible"/>
                                      </p:to>
                                    </p:set>
                                    <p:animEffect transition="in" filter="fade">
                                      <p:cBhvr>
                                        <p:cTn id="7" dur="500"/>
                                        <p:tgtEl>
                                          <p:spTgt spid="952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254"/>
                                        </p:tgtEl>
                                        <p:attrNameLst>
                                          <p:attrName>style.visibility</p:attrName>
                                        </p:attrNameLst>
                                      </p:cBhvr>
                                      <p:to>
                                        <p:strVal val="visible"/>
                                      </p:to>
                                    </p:set>
                                    <p:animEffect transition="in" filter="fade">
                                      <p:cBhvr>
                                        <p:cTn id="10" dur="500"/>
                                        <p:tgtEl>
                                          <p:spTgt spid="95254"/>
                                        </p:tgtEl>
                                      </p:cBhvr>
                                    </p:animEffect>
                                  </p:childTnLst>
                                </p:cTn>
                              </p:par>
                              <p:par>
                                <p:cTn id="11" presetID="10" presetClass="entr" presetSubtype="0" fill="hold" nodeType="withEffect">
                                  <p:stCondLst>
                                    <p:cond delay="0"/>
                                  </p:stCondLst>
                                  <p:childTnLst>
                                    <p:set>
                                      <p:cBhvr>
                                        <p:cTn id="12" dur="1" fill="hold">
                                          <p:stCondLst>
                                            <p:cond delay="0"/>
                                          </p:stCondLst>
                                        </p:cTn>
                                        <p:tgtEl>
                                          <p:spTgt spid="95256"/>
                                        </p:tgtEl>
                                        <p:attrNameLst>
                                          <p:attrName>style.visibility</p:attrName>
                                        </p:attrNameLst>
                                      </p:cBhvr>
                                      <p:to>
                                        <p:strVal val="visible"/>
                                      </p:to>
                                    </p:set>
                                    <p:animEffect transition="in" filter="fade">
                                      <p:cBhvr>
                                        <p:cTn id="13" dur="500"/>
                                        <p:tgtEl>
                                          <p:spTgt spid="95256"/>
                                        </p:tgtEl>
                                      </p:cBhvr>
                                    </p:animEffect>
                                  </p:childTnLst>
                                </p:cTn>
                              </p:par>
                              <p:par>
                                <p:cTn id="14" presetID="10" presetClass="entr" presetSubtype="0" fill="hold" nodeType="withEffect">
                                  <p:stCondLst>
                                    <p:cond delay="0"/>
                                  </p:stCondLst>
                                  <p:childTnLst>
                                    <p:set>
                                      <p:cBhvr>
                                        <p:cTn id="15" dur="1" fill="hold">
                                          <p:stCondLst>
                                            <p:cond delay="0"/>
                                          </p:stCondLst>
                                        </p:cTn>
                                        <p:tgtEl>
                                          <p:spTgt spid="95255"/>
                                        </p:tgtEl>
                                        <p:attrNameLst>
                                          <p:attrName>style.visibility</p:attrName>
                                        </p:attrNameLst>
                                      </p:cBhvr>
                                      <p:to>
                                        <p:strVal val="visible"/>
                                      </p:to>
                                    </p:set>
                                    <p:animEffect transition="in" filter="fade">
                                      <p:cBhvr>
                                        <p:cTn id="16" dur="500"/>
                                        <p:tgtEl>
                                          <p:spTgt spid="95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4" grpId="0"/>
      <p:bldP spid="952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93" name="Rectangle 13">
            <a:extLst>
              <a:ext uri="{FF2B5EF4-FFF2-40B4-BE49-F238E27FC236}">
                <a16:creationId xmlns:a16="http://schemas.microsoft.com/office/drawing/2014/main" id="{1DB4998B-C466-4107-9BCB-DE574448D87B}"/>
              </a:ext>
            </a:extLst>
          </p:cNvPr>
          <p:cNvSpPr>
            <a:spLocks noChangeArrowheads="1"/>
          </p:cNvSpPr>
          <p:nvPr/>
        </p:nvSpPr>
        <p:spPr bwMode="auto">
          <a:xfrm>
            <a:off x="493713" y="1752600"/>
            <a:ext cx="695325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设</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ω</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类被错分的个数为</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ω</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类错分的个数为</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48494" name="Rectangle 14">
            <a:extLst>
              <a:ext uri="{FF2B5EF4-FFF2-40B4-BE49-F238E27FC236}">
                <a16:creationId xmlns:a16="http://schemas.microsoft.com/office/drawing/2014/main" id="{32EFDC18-D080-47EE-891C-80A3183D7FCE}"/>
              </a:ext>
            </a:extLst>
          </p:cNvPr>
          <p:cNvSpPr>
            <a:spLocks noChangeArrowheads="1"/>
          </p:cNvSpPr>
          <p:nvPr/>
        </p:nvSpPr>
        <p:spPr bwMode="auto">
          <a:xfrm>
            <a:off x="585788" y="2346325"/>
            <a:ext cx="4083050"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b" anchorCtr="1">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400" b="0"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统计独立，联合概率为 </a:t>
            </a:r>
          </a:p>
        </p:txBody>
      </p:sp>
      <p:graphicFrame>
        <p:nvGraphicFramePr>
          <p:cNvPr id="148496" name="Object 16">
            <a:extLst>
              <a:ext uri="{FF2B5EF4-FFF2-40B4-BE49-F238E27FC236}">
                <a16:creationId xmlns:a16="http://schemas.microsoft.com/office/drawing/2014/main" id="{8F98930B-6565-4D5F-9E80-4C7089AF4294}"/>
              </a:ext>
            </a:extLst>
          </p:cNvPr>
          <p:cNvGraphicFramePr>
            <a:graphicFrameLocks noChangeAspect="1"/>
          </p:cNvGraphicFramePr>
          <p:nvPr>
            <p:extLst>
              <p:ext uri="{D42A27DB-BD31-4B8C-83A1-F6EECF244321}">
                <p14:modId xmlns:p14="http://schemas.microsoft.com/office/powerpoint/2010/main" val="2843786350"/>
              </p:ext>
            </p:extLst>
          </p:nvPr>
        </p:nvGraphicFramePr>
        <p:xfrm>
          <a:off x="1146175" y="3079750"/>
          <a:ext cx="2919413" cy="431800"/>
        </p:xfrm>
        <a:graphic>
          <a:graphicData uri="http://schemas.openxmlformats.org/presentationml/2006/ole">
            <mc:AlternateContent xmlns:mc="http://schemas.openxmlformats.org/markup-compatibility/2006">
              <mc:Choice xmlns:v="urn:schemas-microsoft-com:vml" Requires="v">
                <p:oleObj spid="_x0000_s50193" name="公式" r:id="rId3" imgW="1459866" imgH="215806" progId="Equation.3">
                  <p:embed/>
                </p:oleObj>
              </mc:Choice>
              <mc:Fallback>
                <p:oleObj name="公式" r:id="rId3" imgW="1459866" imgH="215806" progId="Equation.3">
                  <p:embed/>
                  <p:pic>
                    <p:nvPicPr>
                      <p:cNvPr id="148496" name="Object 16">
                        <a:extLst>
                          <a:ext uri="{FF2B5EF4-FFF2-40B4-BE49-F238E27FC236}">
                            <a16:creationId xmlns:a16="http://schemas.microsoft.com/office/drawing/2014/main" id="{8F98930B-6565-4D5F-9E80-4C7089AF4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079750"/>
                        <a:ext cx="29194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495" name="Object 15">
            <a:extLst>
              <a:ext uri="{FF2B5EF4-FFF2-40B4-BE49-F238E27FC236}">
                <a16:creationId xmlns:a16="http://schemas.microsoft.com/office/drawing/2014/main" id="{2B7C16F1-B23D-4DE1-97F2-28F10F1C5D39}"/>
              </a:ext>
            </a:extLst>
          </p:cNvPr>
          <p:cNvGraphicFramePr>
            <a:graphicFrameLocks noChangeAspect="1"/>
          </p:cNvGraphicFramePr>
          <p:nvPr>
            <p:extLst>
              <p:ext uri="{D42A27DB-BD31-4B8C-83A1-F6EECF244321}">
                <p14:modId xmlns:p14="http://schemas.microsoft.com/office/powerpoint/2010/main" val="4071860870"/>
              </p:ext>
            </p:extLst>
          </p:nvPr>
        </p:nvGraphicFramePr>
        <p:xfrm>
          <a:off x="4064000" y="2849563"/>
          <a:ext cx="2995613" cy="914400"/>
        </p:xfrm>
        <a:graphic>
          <a:graphicData uri="http://schemas.openxmlformats.org/presentationml/2006/ole">
            <mc:AlternateContent xmlns:mc="http://schemas.openxmlformats.org/markup-compatibility/2006">
              <mc:Choice xmlns:v="urn:schemas-microsoft-com:vml" Requires="v">
                <p:oleObj spid="_x0000_s50194" name="公式" r:id="rId5" imgW="1498600" imgH="457200" progId="Equation.3">
                  <p:embed/>
                </p:oleObj>
              </mc:Choice>
              <mc:Fallback>
                <p:oleObj name="公式" r:id="rId5" imgW="1498600" imgH="457200" progId="Equation.3">
                  <p:embed/>
                  <p:pic>
                    <p:nvPicPr>
                      <p:cNvPr id="148495" name="Object 15">
                        <a:extLst>
                          <a:ext uri="{FF2B5EF4-FFF2-40B4-BE49-F238E27FC236}">
                            <a16:creationId xmlns:a16="http://schemas.microsoft.com/office/drawing/2014/main" id="{2B7C16F1-B23D-4DE1-97F2-28F10F1C5D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0" y="2849563"/>
                        <a:ext cx="299561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501" name="Rectangle 21">
            <a:extLst>
              <a:ext uri="{FF2B5EF4-FFF2-40B4-BE49-F238E27FC236}">
                <a16:creationId xmlns:a16="http://schemas.microsoft.com/office/drawing/2014/main" id="{9E6F1835-40F4-4B5F-A883-2E4486B1EE7F}"/>
              </a:ext>
            </a:extLst>
          </p:cNvPr>
          <p:cNvSpPr>
            <a:spLocks noChangeArrowheads="1"/>
          </p:cNvSpPr>
          <p:nvPr/>
        </p:nvSpPr>
        <p:spPr bwMode="auto">
          <a:xfrm>
            <a:off x="568325" y="3789363"/>
            <a:ext cx="45624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式中，</a:t>
            </a:r>
            <a:r>
              <a:rPr kumimoji="0" lang="el-GR"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ε</a:t>
            </a:r>
            <a:r>
              <a:rPr kumimoji="0" lang="el-GR"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是</a:t>
            </a:r>
            <a:r>
              <a:rPr kumimoji="0"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ω</a:t>
            </a:r>
            <a:r>
              <a:rPr kumimoji="0" lang="en-US" altLang="zh-CN" sz="2400" b="0"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类的真实错误率。</a:t>
            </a:r>
          </a:p>
        </p:txBody>
      </p:sp>
      <p:graphicFrame>
        <p:nvGraphicFramePr>
          <p:cNvPr id="148504" name="Object 24">
            <a:extLst>
              <a:ext uri="{FF2B5EF4-FFF2-40B4-BE49-F238E27FC236}">
                <a16:creationId xmlns:a16="http://schemas.microsoft.com/office/drawing/2014/main" id="{E93E005C-972D-41FE-BA70-6E9C01F6F2A7}"/>
              </a:ext>
            </a:extLst>
          </p:cNvPr>
          <p:cNvGraphicFramePr>
            <a:graphicFrameLocks noChangeAspect="1"/>
          </p:cNvGraphicFramePr>
          <p:nvPr>
            <p:extLst>
              <p:ext uri="{D42A27DB-BD31-4B8C-83A1-F6EECF244321}">
                <p14:modId xmlns:p14="http://schemas.microsoft.com/office/powerpoint/2010/main" val="4045593954"/>
              </p:ext>
            </p:extLst>
          </p:nvPr>
        </p:nvGraphicFramePr>
        <p:xfrm>
          <a:off x="3079750" y="4775200"/>
          <a:ext cx="2406650" cy="863600"/>
        </p:xfrm>
        <a:graphic>
          <a:graphicData uri="http://schemas.openxmlformats.org/presentationml/2006/ole">
            <mc:AlternateContent xmlns:mc="http://schemas.openxmlformats.org/markup-compatibility/2006">
              <mc:Choice xmlns:v="urn:schemas-microsoft-com:vml" Requires="v">
                <p:oleObj spid="_x0000_s50195" name="Equation" r:id="rId7" imgW="1206360" imgH="431640" progId="Equation.DSMT4">
                  <p:embed/>
                </p:oleObj>
              </mc:Choice>
              <mc:Fallback>
                <p:oleObj name="Equation" r:id="rId7" imgW="1206360" imgH="431640" progId="Equation.DSMT4">
                  <p:embed/>
                  <p:pic>
                    <p:nvPicPr>
                      <p:cNvPr id="148504" name="Object 24">
                        <a:extLst>
                          <a:ext uri="{FF2B5EF4-FFF2-40B4-BE49-F238E27FC236}">
                            <a16:creationId xmlns:a16="http://schemas.microsoft.com/office/drawing/2014/main" id="{E93E005C-972D-41FE-BA70-6E9C01F6F2A7}"/>
                          </a:ext>
                        </a:extLst>
                      </p:cNvPr>
                      <p:cNvPicPr>
                        <a:picLocks noChangeAspect="1" noChangeArrowheads="1"/>
                      </p:cNvPicPr>
                      <p:nvPr/>
                    </p:nvPicPr>
                    <p:blipFill>
                      <a:blip r:embed="rId8"/>
                      <a:srcRect/>
                      <a:stretch>
                        <a:fillRect/>
                      </a:stretch>
                    </p:blipFill>
                    <p:spPr bwMode="auto">
                      <a:xfrm>
                        <a:off x="3079750" y="4775200"/>
                        <a:ext cx="24066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8506" name="Rectangle 26">
            <a:extLst>
              <a:ext uri="{FF2B5EF4-FFF2-40B4-BE49-F238E27FC236}">
                <a16:creationId xmlns:a16="http://schemas.microsoft.com/office/drawing/2014/main" id="{284DEF8F-5390-4BE6-9127-B273B1FE13AF}"/>
              </a:ext>
            </a:extLst>
          </p:cNvPr>
          <p:cNvSpPr>
            <a:spLocks noChangeArrowheads="1"/>
          </p:cNvSpPr>
          <p:nvPr/>
        </p:nvSpPr>
        <p:spPr bwMode="auto">
          <a:xfrm>
            <a:off x="536575" y="4313238"/>
            <a:ext cx="38385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总错误率的最大似然估计为</a:t>
            </a:r>
          </a:p>
        </p:txBody>
      </p:sp>
      <p:sp>
        <p:nvSpPr>
          <p:cNvPr id="13" name="Rectangle 31">
            <a:extLst>
              <a:ext uri="{FF2B5EF4-FFF2-40B4-BE49-F238E27FC236}">
                <a16:creationId xmlns:a16="http://schemas.microsoft.com/office/drawing/2014/main" id="{C593463F-1B3B-461D-B66E-EFAE95862B8A}"/>
              </a:ext>
            </a:extLst>
          </p:cNvPr>
          <p:cNvSpPr>
            <a:spLocks noChangeArrowheads="1"/>
          </p:cNvSpPr>
          <p:nvPr/>
        </p:nvSpPr>
        <p:spPr bwMode="auto">
          <a:xfrm>
            <a:off x="493713" y="1148259"/>
            <a:ext cx="7051675" cy="457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用</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个样本对设计好的分类器作分类检验。 </a:t>
            </a:r>
          </a:p>
        </p:txBody>
      </p:sp>
    </p:spTree>
  </p:cSld>
  <p:clrMapOvr>
    <a:masterClrMapping/>
  </p:clrMapOvr>
  <p:transition>
    <p:pull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8313" y="765175"/>
            <a:ext cx="7920037" cy="5567363"/>
          </a:xfrm>
          <a:prstGeom prst="rect">
            <a:avLst/>
          </a:prstGeom>
          <a:ln/>
        </p:spPr>
        <p:txBody>
          <a:bodyPr/>
          <a:lstStyle/>
          <a:p>
            <a:pPr marL="342900" indent="-342900" algn="just" eaLnBrk="0" hangingPunct="0">
              <a:lnSpc>
                <a:spcPct val="90000"/>
              </a:lnSpc>
              <a:spcBef>
                <a:spcPct val="20000"/>
              </a:spcBef>
              <a:buFont typeface="Wingdings" pitchFamily="2" charset="2"/>
              <a:buNone/>
              <a:defRPr/>
            </a:pPr>
            <a:r>
              <a:rPr lang="zh-CN" altLang="en-US" sz="2400" b="1" baseline="0" dirty="0">
                <a:solidFill>
                  <a:srgbClr val="003300"/>
                </a:solidFill>
                <a:latin typeface="Calibri"/>
                <a:ea typeface="宋体"/>
              </a:rPr>
              <a:t> </a:t>
            </a:r>
            <a:endParaRPr lang="zh-CN" altLang="en-US" sz="2400" b="1" baseline="0" dirty="0">
              <a:solidFill>
                <a:srgbClr val="1F497D"/>
              </a:solidFill>
              <a:latin typeface="Calibri"/>
              <a:ea typeface="宋体"/>
            </a:endParaRPr>
          </a:p>
        </p:txBody>
      </p:sp>
      <p:grpSp>
        <p:nvGrpSpPr>
          <p:cNvPr id="50179" name="组合 6"/>
          <p:cNvGrpSpPr>
            <a:grpSpLocks/>
          </p:cNvGrpSpPr>
          <p:nvPr/>
        </p:nvGrpSpPr>
        <p:grpSpPr bwMode="auto">
          <a:xfrm>
            <a:off x="2000250" y="357188"/>
            <a:ext cx="6572250" cy="1143000"/>
            <a:chOff x="-376793" y="549348"/>
            <a:chExt cx="6884921" cy="1353900"/>
          </a:xfrm>
        </p:grpSpPr>
        <p:grpSp>
          <p:nvGrpSpPr>
            <p:cNvPr id="50188" name="剪去单角的矩形 7"/>
            <p:cNvGrpSpPr>
              <a:grpSpLocks/>
            </p:cNvGrpSpPr>
            <p:nvPr/>
          </p:nvGrpSpPr>
          <p:grpSpPr bwMode="auto">
            <a:xfrm>
              <a:off x="-376793" y="549348"/>
              <a:ext cx="6884921" cy="1353900"/>
              <a:chOff x="-359664" y="621792"/>
              <a:chExt cx="6571935" cy="1292352"/>
            </a:xfrm>
          </p:grpSpPr>
          <p:pic>
            <p:nvPicPr>
              <p:cNvPr id="50190" name="剪去单角的矩形 7"/>
              <p:cNvPicPr>
                <a:picLocks noChangeArrowheads="1"/>
              </p:cNvPicPr>
              <p:nvPr/>
            </p:nvPicPr>
            <p:blipFill>
              <a:blip r:embed="rId2"/>
              <a:srcRect/>
              <a:stretch>
                <a:fillRect/>
              </a:stretch>
            </p:blipFill>
            <p:spPr bwMode="auto">
              <a:xfrm>
                <a:off x="-359664" y="621792"/>
                <a:ext cx="3785993" cy="1292352"/>
              </a:xfrm>
              <a:prstGeom prst="rect">
                <a:avLst/>
              </a:prstGeom>
              <a:noFill/>
              <a:ln w="9525">
                <a:noFill/>
                <a:miter lim="800000"/>
                <a:headEnd/>
                <a:tailEnd/>
              </a:ln>
            </p:spPr>
          </p:pic>
          <p:sp>
            <p:nvSpPr>
              <p:cNvPr id="50191" name="Text Box 4"/>
              <p:cNvSpPr txBox="1">
                <a:spLocks noChangeArrowheads="1"/>
              </p:cNvSpPr>
              <p:nvPr/>
            </p:nvSpPr>
            <p:spPr bwMode="auto">
              <a:xfrm>
                <a:off x="-73957" y="702565"/>
                <a:ext cx="6286228" cy="875110"/>
              </a:xfrm>
              <a:prstGeom prst="rect">
                <a:avLst/>
              </a:prstGeom>
              <a:noFill/>
              <a:ln w="9525">
                <a:noFill/>
                <a:miter lim="800000"/>
                <a:headEnd/>
                <a:tailEnd/>
              </a:ln>
            </p:spPr>
            <p:txBody>
              <a:bodyPr anchor="ctr"/>
              <a:lstStyle/>
              <a:p>
                <a:pPr algn="ctr"/>
                <a:endParaRPr lang="zh-CN" altLang="en-US" baseline="0">
                  <a:solidFill>
                    <a:srgbClr val="FFFFFF"/>
                  </a:solidFill>
                  <a:latin typeface="Calibri" pitchFamily="34" charset="0"/>
                </a:endParaRPr>
              </a:p>
            </p:txBody>
          </p:sp>
        </p:grpSp>
        <p:sp>
          <p:nvSpPr>
            <p:cNvPr id="50189" name="TextBox 9"/>
            <p:cNvSpPr txBox="1">
              <a:spLocks noChangeArrowheads="1"/>
            </p:cNvSpPr>
            <p:nvPr/>
          </p:nvSpPr>
          <p:spPr bwMode="auto">
            <a:xfrm>
              <a:off x="72196" y="633941"/>
              <a:ext cx="3148948" cy="911414"/>
            </a:xfrm>
            <a:prstGeom prst="rect">
              <a:avLst/>
            </a:prstGeom>
            <a:noFill/>
            <a:ln w="9525">
              <a:noFill/>
              <a:miter lim="800000"/>
              <a:headEnd/>
              <a:tailEnd/>
            </a:ln>
          </p:spPr>
          <p:txBody>
            <a:bodyPr wrap="none">
              <a:spAutoFit/>
            </a:bodyPr>
            <a:lstStyle/>
            <a:p>
              <a:r>
                <a:rPr lang="zh-CN" altLang="en-US" sz="4400" b="1" baseline="0">
                  <a:solidFill>
                    <a:prstClr val="black"/>
                  </a:solidFill>
                  <a:latin typeface="微软雅黑" pitchFamily="34" charset="-122"/>
                  <a:ea typeface="微软雅黑" pitchFamily="34" charset="-122"/>
                </a:rPr>
                <a:t>朴素贝叶斯</a:t>
              </a:r>
            </a:p>
          </p:txBody>
        </p:sp>
      </p:grpSp>
      <p:sp>
        <p:nvSpPr>
          <p:cNvPr id="50180" name="TextBox 8"/>
          <p:cNvSpPr txBox="1">
            <a:spLocks noChangeArrowheads="1"/>
          </p:cNvSpPr>
          <p:nvPr/>
        </p:nvSpPr>
        <p:spPr bwMode="auto">
          <a:xfrm>
            <a:off x="285750" y="1214438"/>
            <a:ext cx="8215313" cy="2616200"/>
          </a:xfrm>
          <a:prstGeom prst="rect">
            <a:avLst/>
          </a:prstGeom>
          <a:noFill/>
          <a:ln w="9525">
            <a:noFill/>
            <a:miter lim="800000"/>
            <a:headEnd/>
            <a:tailEnd/>
          </a:ln>
        </p:spPr>
        <p:txBody>
          <a:bodyPr>
            <a:spAutoFit/>
          </a:bodyPr>
          <a:lstStyle/>
          <a:p>
            <a:r>
              <a:rPr lang="zh-CN" altLang="en-US" sz="2400" baseline="0" dirty="0">
                <a:solidFill>
                  <a:prstClr val="black"/>
                </a:solidFill>
                <a:latin typeface="Arial" pitchFamily="34" charset="0"/>
              </a:rPr>
              <a:t>       </a:t>
            </a:r>
            <a:r>
              <a:rPr lang="zh-CN" altLang="en-US" sz="2000" baseline="0" dirty="0">
                <a:solidFill>
                  <a:prstClr val="black"/>
                </a:solidFill>
                <a:latin typeface="Arial" pitchFamily="34" charset="0"/>
              </a:rPr>
              <a:t>朴素贝叶斯分类是一种十分简单的分类算法，叫它朴素贝叶斯分类是因为这种方法的思想真的很朴素，朴素贝叶斯的思想基础是这样的：对于给出的待分类项，求解在此项出现的条件下各个类别出现的概率，哪个最大，就认为此待分类项属于哪个类别。</a:t>
            </a:r>
            <a:endParaRPr lang="en-US" altLang="zh-CN" sz="2000" baseline="0" dirty="0">
              <a:solidFill>
                <a:prstClr val="black"/>
              </a:solidFill>
              <a:latin typeface="Arial" pitchFamily="34" charset="0"/>
            </a:endParaRPr>
          </a:p>
          <a:p>
            <a:r>
              <a:rPr lang="zh-CN" altLang="en-US" sz="2000" baseline="0" dirty="0">
                <a:solidFill>
                  <a:prstClr val="black"/>
                </a:solidFill>
                <a:latin typeface="Arial" pitchFamily="34" charset="0"/>
              </a:rPr>
              <a:t>      通俗来说，就好比这么个道理，你在街上看到一个黑人，我问你你猜这哥们哪里来的，你十有八九猜非洲。为什么呢？因为黑人中非洲人的比率最高，当然人家也可能是美洲人或亚洲人，但在没有其它可用信息下，我们会选择条件概率最大的类别，这就是朴素贝叶斯的思想基础。</a:t>
            </a:r>
          </a:p>
        </p:txBody>
      </p:sp>
      <p:pic>
        <p:nvPicPr>
          <p:cNvPr id="50181" name="图片 8" descr="10754981_766531.jpg"/>
          <p:cNvPicPr>
            <a:picLocks noChangeAspect="1"/>
          </p:cNvPicPr>
          <p:nvPr/>
        </p:nvPicPr>
        <p:blipFill>
          <a:blip r:embed="rId3"/>
          <a:srcRect/>
          <a:stretch>
            <a:fillRect/>
          </a:stretch>
        </p:blipFill>
        <p:spPr bwMode="auto">
          <a:xfrm>
            <a:off x="714375" y="3929063"/>
            <a:ext cx="1857375" cy="2500312"/>
          </a:xfrm>
          <a:prstGeom prst="rect">
            <a:avLst/>
          </a:prstGeom>
          <a:noFill/>
          <a:ln w="9525">
            <a:noFill/>
            <a:miter lim="800000"/>
            <a:headEnd/>
            <a:tailEnd/>
          </a:ln>
        </p:spPr>
      </p:pic>
      <p:pic>
        <p:nvPicPr>
          <p:cNvPr id="50182" name="图片 9" descr="0590100091.jpg"/>
          <p:cNvPicPr>
            <a:picLocks noChangeAspect="1"/>
          </p:cNvPicPr>
          <p:nvPr/>
        </p:nvPicPr>
        <p:blipFill>
          <a:blip r:embed="rId4"/>
          <a:srcRect/>
          <a:stretch>
            <a:fillRect/>
          </a:stretch>
        </p:blipFill>
        <p:spPr bwMode="auto">
          <a:xfrm>
            <a:off x="6215063" y="3857625"/>
            <a:ext cx="1881187" cy="2500313"/>
          </a:xfrm>
          <a:prstGeom prst="rect">
            <a:avLst/>
          </a:prstGeom>
          <a:noFill/>
          <a:ln w="9525">
            <a:noFill/>
            <a:miter lim="800000"/>
            <a:headEnd/>
            <a:tailEnd/>
          </a:ln>
        </p:spPr>
      </p:pic>
      <p:sp>
        <p:nvSpPr>
          <p:cNvPr id="11" name="TextBox 10"/>
          <p:cNvSpPr txBox="1"/>
          <p:nvPr/>
        </p:nvSpPr>
        <p:spPr>
          <a:xfrm>
            <a:off x="2571736" y="4143380"/>
            <a:ext cx="3571900" cy="400110"/>
          </a:xfrm>
          <a:prstGeom prst="rect">
            <a:avLst/>
          </a:prstGeom>
          <a:noFill/>
        </p:spPr>
        <p:txBody>
          <a:bodyPr>
            <a:spAutoFit/>
          </a:bodyPr>
          <a:lstStyle/>
          <a:p>
            <a:pPr>
              <a:defRPr/>
            </a:pPr>
            <a:r>
              <a:rPr lang="zh-CN" altLang="en-US" sz="2000" baseline="0" dirty="0">
                <a:ln w="18415" cmpd="sng">
                  <a:solidFill>
                    <a:srgbClr val="FFFFFF"/>
                  </a:solidFill>
                  <a:prstDash val="solid"/>
                </a:ln>
                <a:solidFill>
                  <a:prstClr val="black"/>
                </a:solidFill>
                <a:effectLst>
                  <a:outerShdw blurRad="63500" dir="3600000" algn="tl" rotWithShape="0">
                    <a:srgbClr val="000000">
                      <a:alpha val="70000"/>
                    </a:srgbClr>
                  </a:outerShdw>
                </a:effectLst>
                <a:latin typeface="Arial" pitchFamily="34" charset="0"/>
              </a:rPr>
              <a:t>                       黑人</a:t>
            </a:r>
            <a:endParaRPr lang="zh-CN" altLang="en-US" sz="2000" b="1" baseline="0" dirty="0">
              <a:ln w="18415" cmpd="sng">
                <a:solidFill>
                  <a:srgbClr val="FFFFFF"/>
                </a:solidFill>
                <a:prstDash val="solid"/>
              </a:ln>
              <a:solidFill>
                <a:prstClr val="black"/>
              </a:solidFill>
              <a:effectLst>
                <a:outerShdw blurRad="63500" dir="3600000" algn="tl" rotWithShape="0">
                  <a:srgbClr val="000000">
                    <a:alpha val="70000"/>
                  </a:srgbClr>
                </a:outerShdw>
              </a:effectLst>
              <a:latin typeface="Arial" pitchFamily="34" charset="0"/>
            </a:endParaRPr>
          </a:p>
        </p:txBody>
      </p:sp>
      <p:sp>
        <p:nvSpPr>
          <p:cNvPr id="12" name="TextBox 11"/>
          <p:cNvSpPr txBox="1"/>
          <p:nvPr/>
        </p:nvSpPr>
        <p:spPr>
          <a:xfrm>
            <a:off x="2786050" y="5072074"/>
            <a:ext cx="3214710" cy="369332"/>
          </a:xfrm>
          <a:prstGeom prst="rect">
            <a:avLst/>
          </a:prstGeom>
          <a:noFill/>
        </p:spPr>
        <p:txBody>
          <a:bodyPr>
            <a:spAutoFit/>
          </a:bodyPr>
          <a:lstStyle/>
          <a:p>
            <a:pPr>
              <a:defRPr/>
            </a:pPr>
            <a:r>
              <a:rPr lang="zh-CN" altLang="en-US" baseline="0" dirty="0">
                <a:solidFill>
                  <a:prstClr val="black"/>
                </a:solidFill>
                <a:latin typeface="Arial" pitchFamily="34" charset="0"/>
              </a:rPr>
              <a:t>                  </a:t>
            </a:r>
            <a:r>
              <a:rPr lang="zh-CN" altLang="en-US" b="1" baseline="0" dirty="0">
                <a:ln w="18000">
                  <a:solidFill>
                    <a:srgbClr val="C0504D">
                      <a:satMod val="140000"/>
                    </a:srgbClr>
                  </a:solidFill>
                  <a:prstDash val="solid"/>
                  <a:miter lim="800000"/>
                </a:ln>
                <a:noFill/>
                <a:effectLst>
                  <a:outerShdw blurRad="25500" dist="23000" dir="7020000" algn="tl">
                    <a:srgbClr val="000000">
                      <a:alpha val="50000"/>
                    </a:srgbClr>
                  </a:outerShdw>
                </a:effectLst>
                <a:latin typeface="Arial" pitchFamily="34" charset="0"/>
              </a:rPr>
              <a:t>非洲人</a:t>
            </a:r>
            <a:endParaRPr lang="zh-CN" altLang="en-US" baseline="0" dirty="0">
              <a:solidFill>
                <a:prstClr val="black"/>
              </a:solidFill>
              <a:latin typeface="Arial" pitchFamily="34" charset="0"/>
            </a:endParaRPr>
          </a:p>
        </p:txBody>
      </p:sp>
      <p:cxnSp>
        <p:nvCxnSpPr>
          <p:cNvPr id="14" name="直接箭头连接符 13"/>
          <p:cNvCxnSpPr>
            <a:endCxn id="12" idx="0"/>
          </p:cNvCxnSpPr>
          <p:nvPr/>
        </p:nvCxnSpPr>
        <p:spPr>
          <a:xfrm rot="16200000" flipH="1">
            <a:off x="4196557" y="4876006"/>
            <a:ext cx="357188"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2"/>
            <a:endCxn id="12" idx="0"/>
          </p:cNvCxnSpPr>
          <p:nvPr/>
        </p:nvCxnSpPr>
        <p:spPr>
          <a:xfrm rot="16200000" flipH="1">
            <a:off x="4110832" y="4790281"/>
            <a:ext cx="528638" cy="34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187" name="TextBox 19"/>
          <p:cNvSpPr txBox="1">
            <a:spLocks noChangeArrowheads="1"/>
          </p:cNvSpPr>
          <p:nvPr/>
        </p:nvSpPr>
        <p:spPr bwMode="auto">
          <a:xfrm>
            <a:off x="3286125" y="4714875"/>
            <a:ext cx="1285875" cy="36988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概率最大</a:t>
            </a:r>
          </a:p>
        </p:txBody>
      </p:sp>
    </p:spTree>
    <p:extLst>
      <p:ext uri="{BB962C8B-B14F-4D97-AF65-F5344CB8AC3E}">
        <p14:creationId xmlns:p14="http://schemas.microsoft.com/office/powerpoint/2010/main" val="146936794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Box 1"/>
          <p:cNvSpPr txBox="1">
            <a:spLocks noChangeArrowheads="1"/>
          </p:cNvSpPr>
          <p:nvPr/>
        </p:nvSpPr>
        <p:spPr bwMode="auto">
          <a:xfrm>
            <a:off x="0" y="714375"/>
            <a:ext cx="5786438" cy="2586038"/>
          </a:xfrm>
          <a:prstGeom prst="rect">
            <a:avLst/>
          </a:prstGeom>
          <a:noFill/>
          <a:ln w="9525">
            <a:noFill/>
            <a:miter lim="800000"/>
            <a:headEnd/>
            <a:tailEnd/>
          </a:ln>
        </p:spPr>
        <p:txBody>
          <a:bodyPr>
            <a:spAutoFit/>
          </a:bodyPr>
          <a:lstStyle/>
          <a:p>
            <a:r>
              <a:rPr lang="zh-CN" altLang="en-US" b="1" baseline="0" dirty="0">
                <a:solidFill>
                  <a:prstClr val="black"/>
                </a:solidFill>
                <a:latin typeface="Arial" pitchFamily="34" charset="0"/>
              </a:rPr>
              <a:t>    第一阶段</a:t>
            </a:r>
            <a:r>
              <a:rPr lang="en-US" altLang="zh-CN" b="1" baseline="0" dirty="0">
                <a:solidFill>
                  <a:prstClr val="black"/>
                </a:solidFill>
                <a:latin typeface="Arial" pitchFamily="34" charset="0"/>
              </a:rPr>
              <a:t>——</a:t>
            </a:r>
            <a:r>
              <a:rPr lang="zh-CN" altLang="en-US" b="1" baseline="0" dirty="0">
                <a:solidFill>
                  <a:prstClr val="black"/>
                </a:solidFill>
                <a:latin typeface="Arial" pitchFamily="34" charset="0"/>
              </a:rPr>
              <a:t>准备工作阶段</a:t>
            </a:r>
            <a:r>
              <a:rPr lang="zh-CN" altLang="en-US" baseline="0" dirty="0">
                <a:solidFill>
                  <a:prstClr val="black"/>
                </a:solidFill>
                <a:latin typeface="Arial" pitchFamily="34" charset="0"/>
              </a:rPr>
              <a:t>，这个阶段的任务是为朴素贝叶斯分类做必要的准备，主要工作是根据具体情况确定特征属性，并对每个特征属性进行适当划分，然后由人工对一部分待分类项进行分类，</a:t>
            </a:r>
            <a:r>
              <a:rPr lang="zh-CN" altLang="en-US" b="1" baseline="0" dirty="0">
                <a:solidFill>
                  <a:srgbClr val="0000FF"/>
                </a:solidFill>
                <a:latin typeface="Arial" pitchFamily="34" charset="0"/>
              </a:rPr>
              <a:t>形成训练样本集合。这一阶段的输入是所有待分类数据，输出是特征属性和训练样本。</a:t>
            </a:r>
            <a:r>
              <a:rPr lang="zh-CN" altLang="en-US" baseline="0" dirty="0">
                <a:solidFill>
                  <a:prstClr val="black"/>
                </a:solidFill>
                <a:latin typeface="Arial" pitchFamily="34" charset="0"/>
              </a:rPr>
              <a:t>这一阶段是整个朴素贝叶斯分类中唯一需要人工完成的阶段，其质量对整个过程将有重要影响，分类器的质量很大程度上由特征属性、特征属性划分及训练样本质量决定。</a:t>
            </a:r>
          </a:p>
        </p:txBody>
      </p:sp>
      <p:sp>
        <p:nvSpPr>
          <p:cNvPr id="51203" name="TextBox 5"/>
          <p:cNvSpPr txBox="1">
            <a:spLocks noChangeArrowheads="1"/>
          </p:cNvSpPr>
          <p:nvPr/>
        </p:nvSpPr>
        <p:spPr bwMode="auto">
          <a:xfrm>
            <a:off x="0" y="3286125"/>
            <a:ext cx="5857875" cy="1754188"/>
          </a:xfrm>
          <a:prstGeom prst="rect">
            <a:avLst/>
          </a:prstGeom>
          <a:noFill/>
          <a:ln w="9525">
            <a:noFill/>
            <a:miter lim="800000"/>
            <a:headEnd/>
            <a:tailEnd/>
          </a:ln>
        </p:spPr>
        <p:txBody>
          <a:bodyPr>
            <a:spAutoFit/>
          </a:bodyPr>
          <a:lstStyle/>
          <a:p>
            <a:r>
              <a:rPr lang="zh-CN" altLang="en-US" baseline="0" dirty="0">
                <a:solidFill>
                  <a:prstClr val="black"/>
                </a:solidFill>
                <a:latin typeface="Arial" pitchFamily="34" charset="0"/>
              </a:rPr>
              <a:t>    </a:t>
            </a:r>
            <a:r>
              <a:rPr lang="zh-CN" altLang="en-US" b="1" baseline="0" dirty="0">
                <a:solidFill>
                  <a:prstClr val="black"/>
                </a:solidFill>
                <a:latin typeface="Arial" pitchFamily="34" charset="0"/>
              </a:rPr>
              <a:t>第二阶段</a:t>
            </a:r>
            <a:r>
              <a:rPr lang="en-US" altLang="zh-CN" b="1" baseline="0" dirty="0">
                <a:solidFill>
                  <a:prstClr val="black"/>
                </a:solidFill>
                <a:latin typeface="Arial" pitchFamily="34" charset="0"/>
              </a:rPr>
              <a:t>——</a:t>
            </a:r>
            <a:r>
              <a:rPr lang="zh-CN" altLang="en-US" b="1" baseline="0" dirty="0">
                <a:solidFill>
                  <a:prstClr val="black"/>
                </a:solidFill>
                <a:latin typeface="Arial" pitchFamily="34" charset="0"/>
              </a:rPr>
              <a:t>分类器训练阶段</a:t>
            </a:r>
            <a:r>
              <a:rPr lang="zh-CN" altLang="en-US" baseline="0" dirty="0">
                <a:solidFill>
                  <a:prstClr val="black"/>
                </a:solidFill>
                <a:latin typeface="Arial" pitchFamily="34" charset="0"/>
              </a:rPr>
              <a:t>，这个阶段的任务就是生成分类器，主要工作是计算每个类别在训练样本中的出现频率及每个特征属性划分对每个类别的条件概率估计，并将结果记录。</a:t>
            </a:r>
            <a:r>
              <a:rPr lang="zh-CN" altLang="en-US" baseline="0" dirty="0">
                <a:solidFill>
                  <a:srgbClr val="0000FF"/>
                </a:solidFill>
                <a:latin typeface="Arial" pitchFamily="34" charset="0"/>
              </a:rPr>
              <a:t>其输入是特征属性和训练样本，输出是分类器</a:t>
            </a:r>
            <a:r>
              <a:rPr lang="zh-CN" altLang="en-US" baseline="0" dirty="0">
                <a:solidFill>
                  <a:prstClr val="black"/>
                </a:solidFill>
                <a:latin typeface="Arial" pitchFamily="34" charset="0"/>
              </a:rPr>
              <a:t>。这一阶段是机械性阶段，根据前面讨论的公式可以由程序自动计算完成。</a:t>
            </a:r>
          </a:p>
        </p:txBody>
      </p:sp>
      <p:sp>
        <p:nvSpPr>
          <p:cNvPr id="51204" name="TextBox 6"/>
          <p:cNvSpPr txBox="1">
            <a:spLocks noChangeArrowheads="1"/>
          </p:cNvSpPr>
          <p:nvPr/>
        </p:nvSpPr>
        <p:spPr bwMode="auto">
          <a:xfrm>
            <a:off x="0" y="5000625"/>
            <a:ext cx="5572125" cy="1200150"/>
          </a:xfrm>
          <a:prstGeom prst="rect">
            <a:avLst/>
          </a:prstGeom>
          <a:noFill/>
          <a:ln w="9525">
            <a:noFill/>
            <a:miter lim="800000"/>
            <a:headEnd/>
            <a:tailEnd/>
          </a:ln>
        </p:spPr>
        <p:txBody>
          <a:bodyPr>
            <a:spAutoFit/>
          </a:bodyPr>
          <a:lstStyle/>
          <a:p>
            <a:r>
              <a:rPr lang="zh-CN" altLang="en-US" baseline="0" dirty="0">
                <a:solidFill>
                  <a:prstClr val="black"/>
                </a:solidFill>
                <a:latin typeface="Arial" pitchFamily="34" charset="0"/>
              </a:rPr>
              <a:t> </a:t>
            </a:r>
            <a:r>
              <a:rPr lang="zh-CN" altLang="en-US" b="1" baseline="0" dirty="0">
                <a:solidFill>
                  <a:prstClr val="black"/>
                </a:solidFill>
                <a:latin typeface="Arial" pitchFamily="34" charset="0"/>
              </a:rPr>
              <a:t>  第三阶段</a:t>
            </a:r>
            <a:r>
              <a:rPr lang="en-US" altLang="zh-CN" b="1" baseline="0" dirty="0">
                <a:solidFill>
                  <a:prstClr val="black"/>
                </a:solidFill>
                <a:latin typeface="Arial" pitchFamily="34" charset="0"/>
              </a:rPr>
              <a:t>——</a:t>
            </a:r>
            <a:r>
              <a:rPr lang="zh-CN" altLang="en-US" b="1" baseline="0" dirty="0">
                <a:solidFill>
                  <a:prstClr val="black"/>
                </a:solidFill>
                <a:latin typeface="Arial" pitchFamily="34" charset="0"/>
              </a:rPr>
              <a:t>应用阶段</a:t>
            </a:r>
            <a:r>
              <a:rPr lang="zh-CN" altLang="en-US" baseline="0" dirty="0">
                <a:solidFill>
                  <a:prstClr val="black"/>
                </a:solidFill>
                <a:latin typeface="Arial" pitchFamily="34" charset="0"/>
              </a:rPr>
              <a:t>。这个阶段的任务是使用分类器对待分类项进行分类，</a:t>
            </a:r>
            <a:r>
              <a:rPr lang="zh-CN" altLang="en-US" baseline="0" dirty="0">
                <a:solidFill>
                  <a:srgbClr val="0000FF"/>
                </a:solidFill>
                <a:latin typeface="Arial" pitchFamily="34" charset="0"/>
              </a:rPr>
              <a:t>其输入是分类器和待分类项，输出是待分类项与类别的映射关系。</a:t>
            </a:r>
            <a:r>
              <a:rPr lang="zh-CN" altLang="en-US" baseline="0" dirty="0">
                <a:solidFill>
                  <a:prstClr val="black"/>
                </a:solidFill>
                <a:latin typeface="Arial" pitchFamily="34" charset="0"/>
              </a:rPr>
              <a:t>这一阶段也是机械性阶段，由程序完成。</a:t>
            </a:r>
          </a:p>
        </p:txBody>
      </p:sp>
      <p:pic>
        <p:nvPicPr>
          <p:cNvPr id="51205" name="图片 7" descr="1_2.png"/>
          <p:cNvPicPr>
            <a:picLocks noChangeAspect="1"/>
          </p:cNvPicPr>
          <p:nvPr/>
        </p:nvPicPr>
        <p:blipFill>
          <a:blip r:embed="rId2"/>
          <a:srcRect/>
          <a:stretch>
            <a:fillRect/>
          </a:stretch>
        </p:blipFill>
        <p:spPr bwMode="auto">
          <a:xfrm>
            <a:off x="5715000" y="785813"/>
            <a:ext cx="3461879" cy="4624387"/>
          </a:xfrm>
          <a:prstGeom prst="rect">
            <a:avLst/>
          </a:prstGeom>
          <a:noFill/>
          <a:ln w="9525">
            <a:noFill/>
            <a:miter lim="800000"/>
            <a:headEnd/>
            <a:tailEnd/>
          </a:ln>
        </p:spPr>
      </p:pic>
      <p:sp>
        <p:nvSpPr>
          <p:cNvPr id="9" name="TextBox 8"/>
          <p:cNvSpPr txBox="1"/>
          <p:nvPr/>
        </p:nvSpPr>
        <p:spPr>
          <a:xfrm>
            <a:off x="1857356" y="142852"/>
            <a:ext cx="4929222" cy="523220"/>
          </a:xfrm>
          <a:prstGeom prst="rect">
            <a:avLst/>
          </a:prstGeom>
          <a:solidFill>
            <a:schemeClr val="bg1"/>
          </a:solidFill>
        </p:spPr>
        <p:txBody>
          <a:bodyPr>
            <a:spAutoFit/>
          </a:bodyPr>
          <a:lstStyle/>
          <a:p>
            <a:pPr>
              <a:defRPr/>
            </a:pPr>
            <a:r>
              <a:rPr lang="zh-CN" altLang="en-US" sz="2800" b="1" baseline="0" dirty="0">
                <a:ln w="12700">
                  <a:solidFill>
                    <a:srgbClr val="1F497D">
                      <a:satMod val="155000"/>
                    </a:srgbClr>
                  </a:solidFill>
                  <a:prstDash val="solid"/>
                </a:ln>
                <a:solidFill>
                  <a:srgbClr val="EEECE1">
                    <a:tint val="85000"/>
                    <a:satMod val="155000"/>
                  </a:srgbClr>
                </a:solidFill>
                <a:effectLst>
                  <a:outerShdw blurRad="41275" dist="20320" dir="1800000" algn="tl" rotWithShape="0">
                    <a:srgbClr val="000000">
                      <a:alpha val="40000"/>
                    </a:srgbClr>
                  </a:outerShdw>
                </a:effectLst>
                <a:latin typeface="Arial" pitchFamily="34" charset="0"/>
              </a:rPr>
              <a:t>朴素贝叶斯分类的流程</a:t>
            </a:r>
          </a:p>
        </p:txBody>
      </p:sp>
    </p:spTree>
    <p:extLst>
      <p:ext uri="{BB962C8B-B14F-4D97-AF65-F5344CB8AC3E}">
        <p14:creationId xmlns:p14="http://schemas.microsoft.com/office/powerpoint/2010/main" val="22747117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Box 1"/>
          <p:cNvSpPr txBox="1">
            <a:spLocks noChangeArrowheads="1"/>
          </p:cNvSpPr>
          <p:nvPr/>
        </p:nvSpPr>
        <p:spPr bwMode="auto">
          <a:xfrm>
            <a:off x="1857375" y="142875"/>
            <a:ext cx="4929188" cy="954107"/>
          </a:xfrm>
          <a:prstGeom prst="rect">
            <a:avLst/>
          </a:prstGeom>
          <a:solidFill>
            <a:schemeClr val="bg1"/>
          </a:solidFill>
          <a:ln w="9525">
            <a:noFill/>
            <a:miter lim="800000"/>
            <a:headEnd/>
            <a:tailEnd/>
          </a:ln>
        </p:spPr>
        <p:txBody>
          <a:bodyPr>
            <a:spAutoFit/>
          </a:bodyPr>
          <a:lstStyle/>
          <a:p>
            <a:r>
              <a:rPr lang="zh-CN" altLang="en-US" sz="2800" baseline="0" dirty="0">
                <a:solidFill>
                  <a:prstClr val="black"/>
                </a:solidFill>
                <a:latin typeface="Arial" pitchFamily="34" charset="0"/>
              </a:rPr>
              <a:t>      朴素贝叶斯分类实例</a:t>
            </a:r>
            <a:endParaRPr lang="en-US" altLang="zh-CN" sz="2800" baseline="0" dirty="0">
              <a:solidFill>
                <a:prstClr val="black"/>
              </a:solidFill>
              <a:latin typeface="Arial" pitchFamily="34" charset="0"/>
            </a:endParaRPr>
          </a:p>
          <a:p>
            <a:r>
              <a:rPr lang="zh-CN" altLang="en-US" sz="2800" b="1" baseline="0" dirty="0">
                <a:solidFill>
                  <a:prstClr val="black"/>
                </a:solidFill>
                <a:latin typeface="Arial" pitchFamily="34" charset="0"/>
              </a:rPr>
              <a:t>检测社交网络中不真实账号</a:t>
            </a:r>
          </a:p>
        </p:txBody>
      </p:sp>
      <p:sp>
        <p:nvSpPr>
          <p:cNvPr id="52227" name="TextBox 2"/>
          <p:cNvSpPr txBox="1">
            <a:spLocks noChangeArrowheads="1"/>
          </p:cNvSpPr>
          <p:nvPr/>
        </p:nvSpPr>
        <p:spPr bwMode="auto">
          <a:xfrm>
            <a:off x="571500" y="1214438"/>
            <a:ext cx="5786438" cy="4708525"/>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r>
              <a:rPr lang="zh-CN" altLang="en-US" sz="2000" baseline="0">
                <a:solidFill>
                  <a:prstClr val="black"/>
                </a:solidFill>
                <a:latin typeface="Arial" pitchFamily="34" charset="0"/>
              </a:rPr>
              <a:t>     下面讨论一个使用朴素贝叶斯分类解决实际问题的例子。</a:t>
            </a:r>
          </a:p>
          <a:p>
            <a:r>
              <a:rPr lang="zh-CN" altLang="en-US" sz="2000" baseline="0">
                <a:solidFill>
                  <a:prstClr val="black"/>
                </a:solidFill>
                <a:latin typeface="Arial" pitchFamily="34" charset="0"/>
              </a:rPr>
              <a:t>      这个问题是这样的，对于</a:t>
            </a:r>
            <a:r>
              <a:rPr lang="en-US" altLang="zh-CN" sz="2000" baseline="0">
                <a:solidFill>
                  <a:prstClr val="black"/>
                </a:solidFill>
                <a:latin typeface="Arial" pitchFamily="34" charset="0"/>
              </a:rPr>
              <a:t>SNS</a:t>
            </a:r>
            <a:r>
              <a:rPr lang="zh-CN" altLang="en-US" sz="2000" baseline="0">
                <a:solidFill>
                  <a:prstClr val="black"/>
                </a:solidFill>
                <a:latin typeface="Arial" pitchFamily="34" charset="0"/>
              </a:rPr>
              <a:t>社区来说，不真实账号（使用虚假身份或用户的小号）是一个普遍存在的问题，作为</a:t>
            </a:r>
            <a:r>
              <a:rPr lang="en-US" altLang="zh-CN" sz="2000" baseline="0">
                <a:solidFill>
                  <a:prstClr val="black"/>
                </a:solidFill>
                <a:latin typeface="Arial" pitchFamily="34" charset="0"/>
              </a:rPr>
              <a:t>SNS</a:t>
            </a:r>
            <a:r>
              <a:rPr lang="zh-CN" altLang="en-US" sz="2000" baseline="0">
                <a:solidFill>
                  <a:prstClr val="black"/>
                </a:solidFill>
                <a:latin typeface="Arial" pitchFamily="34" charset="0"/>
              </a:rPr>
              <a:t>社区的运营商，希望可以检测出这些不真实账号，从而在一些运营分析报告中避免这些账号的干扰，亦可以加强对</a:t>
            </a:r>
            <a:r>
              <a:rPr lang="en-US" altLang="zh-CN" sz="2000" baseline="0">
                <a:solidFill>
                  <a:prstClr val="black"/>
                </a:solidFill>
                <a:latin typeface="Arial" pitchFamily="34" charset="0"/>
              </a:rPr>
              <a:t>SNS</a:t>
            </a:r>
            <a:r>
              <a:rPr lang="zh-CN" altLang="en-US" sz="2000" baseline="0">
                <a:solidFill>
                  <a:prstClr val="black"/>
                </a:solidFill>
                <a:latin typeface="Arial" pitchFamily="34" charset="0"/>
              </a:rPr>
              <a:t>社区的了解与监管。</a:t>
            </a:r>
          </a:p>
          <a:p>
            <a:r>
              <a:rPr lang="zh-CN" altLang="en-US" sz="2000" baseline="0">
                <a:solidFill>
                  <a:prstClr val="black"/>
                </a:solidFill>
                <a:latin typeface="Arial" pitchFamily="34" charset="0"/>
              </a:rPr>
              <a:t>      如果通过纯人工检测，需要耗费大量的人力，效率也十分低下，如能引入自动检测机制，必将大大提升工作效率。这个问题说白了，就是要将社区中所有账号在真实账号和不真实账号两个类别上进行分类。</a:t>
            </a:r>
            <a:endParaRPr lang="en-US" altLang="zh-CN" sz="2000" baseline="0">
              <a:solidFill>
                <a:prstClr val="black"/>
              </a:solidFill>
              <a:latin typeface="Arial" pitchFamily="34" charset="0"/>
            </a:endParaRPr>
          </a:p>
          <a:p>
            <a:r>
              <a:rPr lang="en-US" altLang="zh-CN" sz="2000" baseline="0">
                <a:solidFill>
                  <a:prstClr val="black"/>
                </a:solidFill>
                <a:latin typeface="Arial" pitchFamily="34" charset="0"/>
              </a:rPr>
              <a:t>     </a:t>
            </a:r>
            <a:r>
              <a:rPr lang="zh-CN" altLang="en-US" sz="2000" baseline="0">
                <a:solidFill>
                  <a:prstClr val="black"/>
                </a:solidFill>
                <a:latin typeface="Arial" pitchFamily="34" charset="0"/>
              </a:rPr>
              <a:t>下面我们一步一步实现这个过程。</a:t>
            </a:r>
          </a:p>
          <a:p>
            <a:r>
              <a:rPr lang="zh-CN" altLang="en-US" sz="2000" baseline="0">
                <a:solidFill>
                  <a:prstClr val="black"/>
                </a:solidFill>
                <a:latin typeface="Arial" pitchFamily="34" charset="0"/>
              </a:rPr>
              <a:t>     </a:t>
            </a:r>
            <a:endParaRPr lang="zh-CN" altLang="en-US" baseline="0">
              <a:solidFill>
                <a:prstClr val="black"/>
              </a:solidFill>
              <a:latin typeface="Arial" pitchFamily="34" charset="0"/>
            </a:endParaRPr>
          </a:p>
        </p:txBody>
      </p:sp>
      <p:pic>
        <p:nvPicPr>
          <p:cNvPr id="52228" name="图片 3" descr="5243fbf2b21193135328b7be65380cd7902397dda144ad69.jpg"/>
          <p:cNvPicPr>
            <a:picLocks noChangeAspect="1"/>
          </p:cNvPicPr>
          <p:nvPr/>
        </p:nvPicPr>
        <p:blipFill>
          <a:blip r:embed="rId2"/>
          <a:srcRect/>
          <a:stretch>
            <a:fillRect/>
          </a:stretch>
        </p:blipFill>
        <p:spPr bwMode="auto">
          <a:xfrm>
            <a:off x="6429375" y="1500188"/>
            <a:ext cx="2433638" cy="2857500"/>
          </a:xfrm>
          <a:prstGeom prst="rect">
            <a:avLst/>
          </a:prstGeom>
          <a:noFill/>
          <a:ln w="9525">
            <a:noFill/>
            <a:miter lim="800000"/>
            <a:headEnd/>
            <a:tailEnd/>
          </a:ln>
        </p:spPr>
      </p:pic>
      <p:sp>
        <p:nvSpPr>
          <p:cNvPr id="6" name="矩形 5"/>
          <p:cNvSpPr/>
          <p:nvPr/>
        </p:nvSpPr>
        <p:spPr>
          <a:xfrm>
            <a:off x="5715008" y="5000636"/>
            <a:ext cx="3663182" cy="923330"/>
          </a:xfrm>
          <a:prstGeom prst="rect">
            <a:avLst/>
          </a:prstGeom>
          <a:noFill/>
        </p:spPr>
        <p:txBody>
          <a:bodyPr wrap="none">
            <a:spAutoFit/>
          </a:bodyPr>
          <a:lstStyle/>
          <a:p>
            <a:pPr algn="ctr">
              <a:defRPr/>
            </a:pPr>
            <a:r>
              <a:rPr lang="zh-CN" altLang="en-US" sz="5400" b="1" baseline="0" dirty="0">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rPr>
              <a:t>是真是假？</a:t>
            </a:r>
          </a:p>
        </p:txBody>
      </p:sp>
    </p:spTree>
    <p:extLst>
      <p:ext uri="{BB962C8B-B14F-4D97-AF65-F5344CB8AC3E}">
        <p14:creationId xmlns:p14="http://schemas.microsoft.com/office/powerpoint/2010/main" val="20548407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1"/>
          <p:cNvSpPr txBox="1">
            <a:spLocks noChangeArrowheads="1"/>
          </p:cNvSpPr>
          <p:nvPr/>
        </p:nvSpPr>
        <p:spPr bwMode="auto">
          <a:xfrm>
            <a:off x="1071563" y="571500"/>
            <a:ext cx="5643562" cy="36988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首先设</a:t>
            </a:r>
            <a:r>
              <a:rPr lang="en-US" altLang="zh-CN" baseline="0">
                <a:solidFill>
                  <a:prstClr val="black"/>
                </a:solidFill>
                <a:latin typeface="Arial" pitchFamily="34" charset="0"/>
              </a:rPr>
              <a:t>C=0</a:t>
            </a:r>
            <a:r>
              <a:rPr lang="zh-CN" altLang="en-US" baseline="0">
                <a:solidFill>
                  <a:prstClr val="black"/>
                </a:solidFill>
                <a:latin typeface="Arial" pitchFamily="34" charset="0"/>
              </a:rPr>
              <a:t>表示真实账号，</a:t>
            </a:r>
            <a:r>
              <a:rPr lang="en-US" altLang="zh-CN" baseline="0">
                <a:solidFill>
                  <a:prstClr val="black"/>
                </a:solidFill>
                <a:latin typeface="Arial" pitchFamily="34" charset="0"/>
              </a:rPr>
              <a:t>C=1</a:t>
            </a:r>
            <a:r>
              <a:rPr lang="zh-CN" altLang="en-US" baseline="0">
                <a:solidFill>
                  <a:prstClr val="black"/>
                </a:solidFill>
                <a:latin typeface="Arial" pitchFamily="34" charset="0"/>
              </a:rPr>
              <a:t>表示不真实账号。</a:t>
            </a:r>
          </a:p>
        </p:txBody>
      </p:sp>
      <p:sp>
        <p:nvSpPr>
          <p:cNvPr id="53251" name="TextBox 2"/>
          <p:cNvSpPr txBox="1">
            <a:spLocks noChangeArrowheads="1"/>
          </p:cNvSpPr>
          <p:nvPr/>
        </p:nvSpPr>
        <p:spPr bwMode="auto">
          <a:xfrm>
            <a:off x="857250" y="1143000"/>
            <a:ext cx="6429375" cy="397033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r>
              <a:rPr lang="en-US" altLang="zh-CN" b="1" i="1" baseline="0">
                <a:solidFill>
                  <a:prstClr val="black"/>
                </a:solidFill>
                <a:latin typeface="Arial" pitchFamily="34" charset="0"/>
              </a:rPr>
              <a:t>1</a:t>
            </a:r>
            <a:r>
              <a:rPr lang="zh-CN" altLang="en-US" b="1" i="1" baseline="0">
                <a:solidFill>
                  <a:prstClr val="black"/>
                </a:solidFill>
                <a:latin typeface="Arial" pitchFamily="34" charset="0"/>
              </a:rPr>
              <a:t>、确定特征属性及划分</a:t>
            </a:r>
            <a:endParaRPr lang="zh-CN" altLang="en-US" b="1" baseline="0">
              <a:solidFill>
                <a:prstClr val="black"/>
              </a:solidFill>
              <a:latin typeface="Arial" pitchFamily="34" charset="0"/>
            </a:endParaRPr>
          </a:p>
          <a:p>
            <a:r>
              <a:rPr lang="zh-CN" altLang="en-US" baseline="0">
                <a:solidFill>
                  <a:prstClr val="black"/>
                </a:solidFill>
                <a:latin typeface="Arial" pitchFamily="34" charset="0"/>
              </a:rPr>
              <a:t>      这一步要找出可以帮助我们区分真实账号与不真实账号的特征属性，在实际应用中，特征属性的数量是很多的，划分也会比较细致，但这里为了简单起见，我们用少量的特征属性以及较粗的划分，并对数据做了修改。</a:t>
            </a:r>
          </a:p>
          <a:p>
            <a:r>
              <a:rPr lang="zh-CN" altLang="en-US" baseline="0">
                <a:solidFill>
                  <a:prstClr val="black"/>
                </a:solidFill>
                <a:latin typeface="Arial" pitchFamily="34" charset="0"/>
              </a:rPr>
              <a:t>      我们选择三个特征属性：</a:t>
            </a:r>
            <a:r>
              <a:rPr lang="en-US" altLang="zh-CN" baseline="0">
                <a:solidFill>
                  <a:prstClr val="black"/>
                </a:solidFill>
                <a:latin typeface="Arial" pitchFamily="34" charset="0"/>
              </a:rPr>
              <a:t>a1</a:t>
            </a:r>
            <a:r>
              <a:rPr lang="zh-CN" altLang="en-US" baseline="0">
                <a:solidFill>
                  <a:prstClr val="black"/>
                </a:solidFill>
                <a:latin typeface="Arial" pitchFamily="34" charset="0"/>
              </a:rPr>
              <a:t>：日志数量</a:t>
            </a:r>
            <a:r>
              <a:rPr lang="en-US" altLang="zh-CN" baseline="0">
                <a:solidFill>
                  <a:prstClr val="black"/>
                </a:solidFill>
                <a:latin typeface="Arial" pitchFamily="34" charset="0"/>
              </a:rPr>
              <a:t>/</a:t>
            </a:r>
            <a:r>
              <a:rPr lang="zh-CN" altLang="en-US" baseline="0">
                <a:solidFill>
                  <a:prstClr val="black"/>
                </a:solidFill>
                <a:latin typeface="Arial" pitchFamily="34" charset="0"/>
              </a:rPr>
              <a:t>注册天数</a:t>
            </a:r>
            <a:endParaRPr lang="en-US" altLang="zh-CN" baseline="0">
              <a:solidFill>
                <a:prstClr val="black"/>
              </a:solidFill>
              <a:latin typeface="Arial" pitchFamily="34" charset="0"/>
            </a:endParaRPr>
          </a:p>
          <a:p>
            <a:r>
              <a:rPr lang="en-US" altLang="zh-CN" baseline="0">
                <a:solidFill>
                  <a:prstClr val="black"/>
                </a:solidFill>
                <a:latin typeface="Arial" pitchFamily="34" charset="0"/>
              </a:rPr>
              <a:t>                                              a2</a:t>
            </a:r>
            <a:r>
              <a:rPr lang="zh-CN" altLang="en-US" baseline="0">
                <a:solidFill>
                  <a:prstClr val="black"/>
                </a:solidFill>
                <a:latin typeface="Arial" pitchFamily="34" charset="0"/>
              </a:rPr>
              <a:t>：好友数量</a:t>
            </a:r>
            <a:r>
              <a:rPr lang="en-US" altLang="zh-CN" baseline="0">
                <a:solidFill>
                  <a:prstClr val="black"/>
                </a:solidFill>
                <a:latin typeface="Arial" pitchFamily="34" charset="0"/>
              </a:rPr>
              <a:t>/</a:t>
            </a:r>
            <a:r>
              <a:rPr lang="zh-CN" altLang="en-US" baseline="0">
                <a:solidFill>
                  <a:prstClr val="black"/>
                </a:solidFill>
                <a:latin typeface="Arial" pitchFamily="34" charset="0"/>
              </a:rPr>
              <a:t>注册天数</a:t>
            </a:r>
            <a:endParaRPr lang="en-US" altLang="zh-CN" baseline="0">
              <a:solidFill>
                <a:prstClr val="black"/>
              </a:solidFill>
              <a:latin typeface="Arial" pitchFamily="34" charset="0"/>
            </a:endParaRPr>
          </a:p>
          <a:p>
            <a:r>
              <a:rPr lang="en-US" altLang="zh-CN" baseline="0">
                <a:solidFill>
                  <a:prstClr val="black"/>
                </a:solidFill>
                <a:latin typeface="Arial" pitchFamily="34" charset="0"/>
              </a:rPr>
              <a:t>                                              a3</a:t>
            </a:r>
            <a:r>
              <a:rPr lang="zh-CN" altLang="en-US" baseline="0">
                <a:solidFill>
                  <a:prstClr val="black"/>
                </a:solidFill>
                <a:latin typeface="Arial" pitchFamily="34" charset="0"/>
              </a:rPr>
              <a:t>：是否使用真实头像</a:t>
            </a:r>
            <a:endParaRPr lang="en-US" altLang="zh-CN" baseline="0">
              <a:solidFill>
                <a:prstClr val="black"/>
              </a:solidFill>
              <a:latin typeface="Arial" pitchFamily="34" charset="0"/>
            </a:endParaRPr>
          </a:p>
          <a:p>
            <a:r>
              <a:rPr lang="en-US" altLang="zh-CN" baseline="0">
                <a:solidFill>
                  <a:prstClr val="black"/>
                </a:solidFill>
                <a:latin typeface="Arial" pitchFamily="34" charset="0"/>
              </a:rPr>
              <a:t>     </a:t>
            </a:r>
            <a:r>
              <a:rPr lang="zh-CN" altLang="en-US" baseline="0">
                <a:solidFill>
                  <a:prstClr val="black"/>
                </a:solidFill>
                <a:latin typeface="Arial" pitchFamily="34" charset="0"/>
              </a:rPr>
              <a:t>在</a:t>
            </a:r>
            <a:r>
              <a:rPr lang="en-US" altLang="zh-CN" baseline="0">
                <a:solidFill>
                  <a:prstClr val="black"/>
                </a:solidFill>
                <a:latin typeface="Arial" pitchFamily="34" charset="0"/>
              </a:rPr>
              <a:t>SNS</a:t>
            </a:r>
            <a:r>
              <a:rPr lang="zh-CN" altLang="en-US" baseline="0">
                <a:solidFill>
                  <a:prstClr val="black"/>
                </a:solidFill>
                <a:latin typeface="Arial" pitchFamily="34" charset="0"/>
              </a:rPr>
              <a:t>社区中这三项都是可以直接从数据库里得到或计算出来的。</a:t>
            </a:r>
          </a:p>
          <a:p>
            <a:r>
              <a:rPr lang="zh-CN" altLang="en-US" baseline="0">
                <a:solidFill>
                  <a:prstClr val="black"/>
                </a:solidFill>
                <a:latin typeface="Arial" pitchFamily="34" charset="0"/>
              </a:rPr>
              <a:t>      下面给出划分：</a:t>
            </a:r>
            <a:r>
              <a:rPr lang="en-US" altLang="zh-CN" baseline="0">
                <a:solidFill>
                  <a:prstClr val="black"/>
                </a:solidFill>
                <a:latin typeface="Arial" pitchFamily="34" charset="0"/>
              </a:rPr>
              <a:t>a1</a:t>
            </a:r>
            <a:r>
              <a:rPr lang="zh-CN" altLang="en-US" baseline="0">
                <a:solidFill>
                  <a:prstClr val="black"/>
                </a:solidFill>
                <a:latin typeface="Arial" pitchFamily="34" charset="0"/>
              </a:rPr>
              <a:t>：</a:t>
            </a:r>
            <a:r>
              <a:rPr lang="en-US" altLang="zh-CN" baseline="0">
                <a:solidFill>
                  <a:prstClr val="black"/>
                </a:solidFill>
                <a:latin typeface="Arial" pitchFamily="34" charset="0"/>
              </a:rPr>
              <a:t>{a&lt;=0.05, 0.05&lt;a&lt;0.2, a&gt;=0.2}</a:t>
            </a:r>
          </a:p>
          <a:p>
            <a:r>
              <a:rPr lang="en-US" altLang="zh-CN" baseline="0">
                <a:solidFill>
                  <a:prstClr val="black"/>
                </a:solidFill>
                <a:latin typeface="Arial" pitchFamily="34" charset="0"/>
              </a:rPr>
              <a:t>                                a2</a:t>
            </a:r>
            <a:r>
              <a:rPr lang="zh-CN" altLang="en-US" baseline="0">
                <a:solidFill>
                  <a:prstClr val="black"/>
                </a:solidFill>
                <a:latin typeface="Arial" pitchFamily="34" charset="0"/>
              </a:rPr>
              <a:t>：</a:t>
            </a:r>
            <a:r>
              <a:rPr lang="en-US" altLang="zh-CN" baseline="0">
                <a:solidFill>
                  <a:prstClr val="black"/>
                </a:solidFill>
                <a:latin typeface="Arial" pitchFamily="34" charset="0"/>
              </a:rPr>
              <a:t>{a&lt;=0.1, 0.1&lt;a&lt;0.8, a&gt;=0.8}</a:t>
            </a:r>
          </a:p>
          <a:p>
            <a:r>
              <a:rPr lang="en-US" altLang="zh-CN" baseline="0">
                <a:solidFill>
                  <a:prstClr val="black"/>
                </a:solidFill>
                <a:latin typeface="Arial" pitchFamily="34" charset="0"/>
              </a:rPr>
              <a:t>                                a3</a:t>
            </a:r>
            <a:r>
              <a:rPr lang="zh-CN" altLang="en-US" baseline="0">
                <a:solidFill>
                  <a:prstClr val="black"/>
                </a:solidFill>
                <a:latin typeface="Arial" pitchFamily="34" charset="0"/>
              </a:rPr>
              <a:t>：</a:t>
            </a:r>
            <a:r>
              <a:rPr lang="en-US" altLang="zh-CN" baseline="0">
                <a:solidFill>
                  <a:prstClr val="black"/>
                </a:solidFill>
                <a:latin typeface="Arial" pitchFamily="34" charset="0"/>
              </a:rPr>
              <a:t>{a=0</a:t>
            </a:r>
            <a:r>
              <a:rPr lang="zh-CN" altLang="en-US" baseline="0">
                <a:solidFill>
                  <a:prstClr val="black"/>
                </a:solidFill>
                <a:latin typeface="Arial" pitchFamily="34" charset="0"/>
              </a:rPr>
              <a:t>（不是）</a:t>
            </a:r>
            <a:r>
              <a:rPr lang="en-US" altLang="zh-CN" baseline="0">
                <a:solidFill>
                  <a:prstClr val="black"/>
                </a:solidFill>
                <a:latin typeface="Arial" pitchFamily="34" charset="0"/>
              </a:rPr>
              <a:t>,a=1</a:t>
            </a:r>
            <a:r>
              <a:rPr lang="zh-CN" altLang="en-US" baseline="0">
                <a:solidFill>
                  <a:prstClr val="black"/>
                </a:solidFill>
                <a:latin typeface="Arial" pitchFamily="34" charset="0"/>
              </a:rPr>
              <a:t>（是）</a:t>
            </a:r>
            <a:r>
              <a:rPr lang="en-US" altLang="zh-CN" baseline="0">
                <a:solidFill>
                  <a:prstClr val="black"/>
                </a:solidFill>
                <a:latin typeface="Arial" pitchFamily="34" charset="0"/>
              </a:rPr>
              <a:t>}</a:t>
            </a:r>
            <a:endParaRPr lang="zh-CN" altLang="en-US" baseline="0">
              <a:solidFill>
                <a:prstClr val="black"/>
              </a:solidFill>
              <a:latin typeface="Arial" pitchFamily="34" charset="0"/>
            </a:endParaRPr>
          </a:p>
          <a:p>
            <a:endParaRPr lang="zh-CN" altLang="en-US" baseline="0">
              <a:solidFill>
                <a:prstClr val="black"/>
              </a:solidFill>
              <a:latin typeface="Arial" pitchFamily="34" charset="0"/>
            </a:endParaRPr>
          </a:p>
        </p:txBody>
      </p:sp>
    </p:spTree>
    <p:extLst>
      <p:ext uri="{BB962C8B-B14F-4D97-AF65-F5344CB8AC3E}">
        <p14:creationId xmlns:p14="http://schemas.microsoft.com/office/powerpoint/2010/main" val="30131779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Box 1"/>
          <p:cNvSpPr txBox="1">
            <a:spLocks noChangeArrowheads="1"/>
          </p:cNvSpPr>
          <p:nvPr/>
        </p:nvSpPr>
        <p:spPr bwMode="auto">
          <a:xfrm>
            <a:off x="1143000" y="785813"/>
            <a:ext cx="7000875" cy="2308225"/>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r>
              <a:rPr lang="zh-CN" altLang="en-US" b="1" baseline="0">
                <a:solidFill>
                  <a:prstClr val="black"/>
                </a:solidFill>
                <a:latin typeface="Arial" pitchFamily="34" charset="0"/>
              </a:rPr>
              <a:t> </a:t>
            </a:r>
            <a:r>
              <a:rPr lang="en-US" altLang="zh-CN" b="1" i="1" baseline="0">
                <a:solidFill>
                  <a:prstClr val="black"/>
                </a:solidFill>
                <a:latin typeface="Arial" pitchFamily="34" charset="0"/>
              </a:rPr>
              <a:t>2</a:t>
            </a:r>
            <a:r>
              <a:rPr lang="zh-CN" altLang="en-US" b="1" i="1" baseline="0">
                <a:solidFill>
                  <a:prstClr val="black"/>
                </a:solidFill>
                <a:latin typeface="Arial" pitchFamily="34" charset="0"/>
              </a:rPr>
              <a:t>、获取训练样本</a:t>
            </a:r>
            <a:endParaRPr lang="zh-CN" altLang="en-US" b="1" baseline="0">
              <a:solidFill>
                <a:prstClr val="black"/>
              </a:solidFill>
              <a:latin typeface="Arial" pitchFamily="34" charset="0"/>
            </a:endParaRPr>
          </a:p>
          <a:p>
            <a:r>
              <a:rPr lang="zh-CN" altLang="en-US" baseline="0">
                <a:solidFill>
                  <a:prstClr val="black"/>
                </a:solidFill>
                <a:latin typeface="Arial" pitchFamily="34" charset="0"/>
              </a:rPr>
              <a:t>      这里使用运维人员曾经人工检测过的</a:t>
            </a:r>
            <a:r>
              <a:rPr lang="en-US" altLang="zh-CN" baseline="0">
                <a:solidFill>
                  <a:prstClr val="black"/>
                </a:solidFill>
                <a:latin typeface="Arial" pitchFamily="34" charset="0"/>
              </a:rPr>
              <a:t>1</a:t>
            </a:r>
            <a:r>
              <a:rPr lang="zh-CN" altLang="en-US" baseline="0">
                <a:solidFill>
                  <a:prstClr val="black"/>
                </a:solidFill>
                <a:latin typeface="Arial" pitchFamily="34" charset="0"/>
              </a:rPr>
              <a:t>万个账号作为训练样本。</a:t>
            </a:r>
            <a:endParaRPr lang="en-US" altLang="zh-CN" baseline="0">
              <a:solidFill>
                <a:prstClr val="black"/>
              </a:solidFill>
              <a:latin typeface="Arial" pitchFamily="34" charset="0"/>
            </a:endParaRPr>
          </a:p>
          <a:p>
            <a:endParaRPr lang="zh-CN" altLang="en-US" baseline="0">
              <a:solidFill>
                <a:prstClr val="black"/>
              </a:solidFill>
              <a:latin typeface="Arial" pitchFamily="34" charset="0"/>
            </a:endParaRPr>
          </a:p>
          <a:p>
            <a:r>
              <a:rPr lang="zh-CN" altLang="en-US" b="1" baseline="0">
                <a:solidFill>
                  <a:prstClr val="black"/>
                </a:solidFill>
                <a:latin typeface="Arial" pitchFamily="34" charset="0"/>
              </a:rPr>
              <a:t> </a:t>
            </a:r>
            <a:r>
              <a:rPr lang="en-US" altLang="zh-CN" b="1" i="1" baseline="0">
                <a:solidFill>
                  <a:prstClr val="black"/>
                </a:solidFill>
                <a:latin typeface="Arial" pitchFamily="34" charset="0"/>
              </a:rPr>
              <a:t>3</a:t>
            </a:r>
            <a:r>
              <a:rPr lang="zh-CN" altLang="en-US" b="1" i="1" baseline="0">
                <a:solidFill>
                  <a:prstClr val="black"/>
                </a:solidFill>
                <a:latin typeface="Arial" pitchFamily="34" charset="0"/>
              </a:rPr>
              <a:t>、计算训练样本中每个类别的频率</a:t>
            </a:r>
            <a:endParaRPr lang="zh-CN" altLang="en-US" b="1" baseline="0">
              <a:solidFill>
                <a:prstClr val="black"/>
              </a:solidFill>
              <a:latin typeface="Arial" pitchFamily="34" charset="0"/>
            </a:endParaRPr>
          </a:p>
          <a:p>
            <a:r>
              <a:rPr lang="zh-CN" altLang="en-US" baseline="0">
                <a:solidFill>
                  <a:prstClr val="black"/>
                </a:solidFill>
                <a:latin typeface="Arial" pitchFamily="34" charset="0"/>
              </a:rPr>
              <a:t>      用训练样本中真实账号和不真实账号数量分别除以一万，得到：</a:t>
            </a:r>
          </a:p>
          <a:p>
            <a:r>
              <a:rPr lang="zh-CN" altLang="en-US" baseline="0">
                <a:solidFill>
                  <a:prstClr val="black"/>
                </a:solidFill>
                <a:latin typeface="Arial" pitchFamily="34" charset="0"/>
              </a:rPr>
              <a:t>      </a:t>
            </a:r>
          </a:p>
          <a:p>
            <a:r>
              <a:rPr lang="zh-CN" altLang="en-US" baseline="0">
                <a:solidFill>
                  <a:prstClr val="black"/>
                </a:solidFill>
                <a:latin typeface="Arial" pitchFamily="34" charset="0"/>
              </a:rPr>
              <a:t>      </a:t>
            </a:r>
          </a:p>
          <a:p>
            <a:endParaRPr lang="zh-CN" altLang="en-US" baseline="0">
              <a:solidFill>
                <a:prstClr val="black"/>
              </a:solidFill>
              <a:latin typeface="Arial" pitchFamily="34" charset="0"/>
            </a:endParaRPr>
          </a:p>
        </p:txBody>
      </p:sp>
      <p:sp>
        <p:nvSpPr>
          <p:cNvPr id="54275" name="TextBox 21"/>
          <p:cNvSpPr txBox="1">
            <a:spLocks noChangeArrowheads="1"/>
          </p:cNvSpPr>
          <p:nvPr/>
        </p:nvSpPr>
        <p:spPr bwMode="auto">
          <a:xfrm>
            <a:off x="1571625" y="2357438"/>
            <a:ext cx="6143625" cy="923925"/>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p>
          <a:p>
            <a:r>
              <a:rPr lang="zh-CN" altLang="en-US" baseline="0">
                <a:solidFill>
                  <a:prstClr val="black"/>
                </a:solidFill>
                <a:latin typeface="Arial" pitchFamily="34" charset="0"/>
              </a:rPr>
              <a:t>      </a:t>
            </a:r>
          </a:p>
          <a:p>
            <a:endParaRPr lang="zh-CN" altLang="en-US" baseline="0">
              <a:solidFill>
                <a:prstClr val="black"/>
              </a:solidFill>
              <a:latin typeface="Arial" pitchFamily="34" charset="0"/>
            </a:endParaRPr>
          </a:p>
        </p:txBody>
      </p:sp>
      <p:sp>
        <p:nvSpPr>
          <p:cNvPr id="54276" name="TextBox 25"/>
          <p:cNvSpPr txBox="1">
            <a:spLocks noChangeArrowheads="1"/>
          </p:cNvSpPr>
          <p:nvPr/>
        </p:nvSpPr>
        <p:spPr bwMode="auto">
          <a:xfrm>
            <a:off x="1857375" y="2286000"/>
            <a:ext cx="4214813" cy="1200150"/>
          </a:xfrm>
          <a:prstGeom prst="rect">
            <a:avLst/>
          </a:prstGeom>
          <a:noFill/>
          <a:ln w="9525">
            <a:noFill/>
            <a:miter lim="800000"/>
            <a:headEnd/>
            <a:tailEnd/>
          </a:ln>
        </p:spPr>
        <p:txBody>
          <a:bodyPr>
            <a:spAutoFit/>
          </a:bodyPr>
          <a:lstStyle/>
          <a:p>
            <a:r>
              <a:rPr lang="en-US" altLang="zh-CN" baseline="0">
                <a:solidFill>
                  <a:prstClr val="black"/>
                </a:solidFill>
                <a:latin typeface="Arial" pitchFamily="34" charset="0"/>
              </a:rPr>
              <a:t>P(C = 0) = 8900/10000 =  0.89</a:t>
            </a:r>
          </a:p>
          <a:p>
            <a:r>
              <a:rPr lang="en-US" altLang="zh-CN" baseline="0">
                <a:solidFill>
                  <a:prstClr val="black"/>
                </a:solidFill>
                <a:latin typeface="Arial" pitchFamily="34" charset="0"/>
              </a:rPr>
              <a:t>P(C = 1) = 1100/10000 =  0.11</a:t>
            </a:r>
          </a:p>
          <a:p>
            <a:endParaRPr lang="en-US" altLang="zh-CN" baseline="0">
              <a:solidFill>
                <a:prstClr val="black"/>
              </a:solidFill>
              <a:latin typeface="Arial" pitchFamily="34" charset="0"/>
            </a:endParaRPr>
          </a:p>
          <a:p>
            <a:endParaRPr lang="zh-CN" altLang="en-US" baseline="0">
              <a:solidFill>
                <a:prstClr val="black"/>
              </a:solidFill>
              <a:latin typeface="Arial" pitchFamily="34" charset="0"/>
            </a:endParaRPr>
          </a:p>
        </p:txBody>
      </p:sp>
      <p:sp>
        <p:nvSpPr>
          <p:cNvPr id="54277" name="TextBox 26"/>
          <p:cNvSpPr txBox="1">
            <a:spLocks noChangeArrowheads="1"/>
          </p:cNvSpPr>
          <p:nvPr/>
        </p:nvSpPr>
        <p:spPr bwMode="auto">
          <a:xfrm>
            <a:off x="1214438" y="3071813"/>
            <a:ext cx="6215062" cy="369887"/>
          </a:xfrm>
          <a:prstGeom prst="rect">
            <a:avLst/>
          </a:prstGeom>
          <a:noFill/>
          <a:ln w="9525">
            <a:noFill/>
            <a:miter lim="800000"/>
            <a:headEnd/>
            <a:tailEnd/>
          </a:ln>
        </p:spPr>
        <p:txBody>
          <a:bodyPr>
            <a:spAutoFit/>
          </a:bodyPr>
          <a:lstStyle/>
          <a:p>
            <a:r>
              <a:rPr lang="zh-CN" altLang="en-US" b="1" baseline="0">
                <a:solidFill>
                  <a:prstClr val="black"/>
                </a:solidFill>
                <a:latin typeface="Arial" pitchFamily="34" charset="0"/>
              </a:rPr>
              <a:t>  </a:t>
            </a:r>
            <a:r>
              <a:rPr lang="en-US" altLang="zh-CN" b="1" i="1" baseline="0">
                <a:solidFill>
                  <a:prstClr val="black"/>
                </a:solidFill>
                <a:latin typeface="Arial" pitchFamily="34" charset="0"/>
              </a:rPr>
              <a:t>4</a:t>
            </a:r>
            <a:r>
              <a:rPr lang="zh-CN" altLang="en-US" b="1" i="1" baseline="0">
                <a:solidFill>
                  <a:prstClr val="black"/>
                </a:solidFill>
                <a:latin typeface="Arial" pitchFamily="34" charset="0"/>
              </a:rPr>
              <a:t>、计算每个类别条件下各个特征属性划分的频率</a:t>
            </a:r>
            <a:endParaRPr lang="zh-CN" altLang="en-US" b="1" baseline="0">
              <a:solidFill>
                <a:prstClr val="black"/>
              </a:solidFill>
              <a:latin typeface="Arial" pitchFamily="34" charset="0"/>
            </a:endParaRPr>
          </a:p>
        </p:txBody>
      </p:sp>
      <p:sp>
        <p:nvSpPr>
          <p:cNvPr id="54278" name="TextBox 5"/>
          <p:cNvSpPr txBox="1">
            <a:spLocks noChangeArrowheads="1"/>
          </p:cNvSpPr>
          <p:nvPr/>
        </p:nvSpPr>
        <p:spPr bwMode="auto">
          <a:xfrm>
            <a:off x="1143000" y="3571875"/>
            <a:ext cx="7215188" cy="2862322"/>
          </a:xfrm>
          <a:prstGeom prst="rect">
            <a:avLst/>
          </a:prstGeom>
          <a:noFill/>
          <a:ln w="9525">
            <a:noFill/>
            <a:miter lim="800000"/>
            <a:headEnd/>
            <a:tailEnd/>
          </a:ln>
        </p:spPr>
        <p:txBody>
          <a:bodyPr>
            <a:spAutoFit/>
          </a:bodyPr>
          <a:lstStyle/>
          <a:p>
            <a:r>
              <a:rPr lang="en-US" altLang="zh-CN" baseline="0" dirty="0">
                <a:solidFill>
                  <a:prstClr val="black"/>
                </a:solidFill>
                <a:latin typeface="Arial" pitchFamily="34" charset="0"/>
              </a:rPr>
              <a:t>P(a1&lt;=0.05| C = 0) = 0.3               P(a1&lt;=0.05| C = 1) = 0.8 </a:t>
            </a:r>
          </a:p>
          <a:p>
            <a:r>
              <a:rPr lang="en-US" altLang="zh-CN" baseline="0" dirty="0">
                <a:solidFill>
                  <a:prstClr val="black"/>
                </a:solidFill>
                <a:latin typeface="Arial" pitchFamily="34" charset="0"/>
              </a:rPr>
              <a:t> P(0.05&lt;a1&lt;0.2|C = 0) = 0.5          P(0.05&lt;a1&lt;0.2| C = 1) = 0.1</a:t>
            </a:r>
          </a:p>
          <a:p>
            <a:r>
              <a:rPr lang="en-US" altLang="zh-CN" baseline="0" dirty="0">
                <a:solidFill>
                  <a:prstClr val="black"/>
                </a:solidFill>
                <a:latin typeface="Arial" pitchFamily="34" charset="0"/>
              </a:rPr>
              <a:t>P(a1&gt;0.2| C = 0) = 0.2                   P(a1&gt;0.2| C = 1) = 0.1</a:t>
            </a:r>
          </a:p>
          <a:p>
            <a:r>
              <a:rPr lang="en-US" altLang="zh-CN" baseline="0" dirty="0">
                <a:solidFill>
                  <a:prstClr val="black"/>
                </a:solidFill>
                <a:latin typeface="Arial" pitchFamily="34" charset="0"/>
              </a:rPr>
              <a:t>P(a2&lt;=0.1| C = 0) = 0.1                 P(a2&lt;=0.1| C = 1) = 0.7</a:t>
            </a:r>
          </a:p>
          <a:p>
            <a:r>
              <a:rPr lang="en-US" altLang="zh-CN" baseline="0" dirty="0">
                <a:solidFill>
                  <a:prstClr val="black"/>
                </a:solidFill>
                <a:latin typeface="Arial" pitchFamily="34" charset="0"/>
              </a:rPr>
              <a:t>P(0.1&lt;a2&lt;0.8 | C=0) = 0.7             P(0.1&lt;a2&lt;0.8 | C=1) = 0.2 </a:t>
            </a:r>
          </a:p>
          <a:p>
            <a:r>
              <a:rPr lang="en-US" altLang="zh-CN" baseline="0" dirty="0">
                <a:solidFill>
                  <a:prstClr val="black"/>
                </a:solidFill>
                <a:latin typeface="Arial" pitchFamily="34" charset="0"/>
              </a:rPr>
              <a:t>P(a2&gt;0.8| C = 0) = 0.2                   P(a2&gt;0.8| C = 1) = 0.1</a:t>
            </a:r>
          </a:p>
          <a:p>
            <a:r>
              <a:rPr lang="en-US" altLang="zh-CN" baseline="0" dirty="0">
                <a:solidFill>
                  <a:prstClr val="black"/>
                </a:solidFill>
                <a:latin typeface="Arial" pitchFamily="34" charset="0"/>
              </a:rPr>
              <a:t>P(a3 = 0|C = 0) = 0.2	           P(a3 = 0|C = 1) = 0.9</a:t>
            </a:r>
          </a:p>
          <a:p>
            <a:r>
              <a:rPr lang="en-US" altLang="zh-CN" baseline="0" dirty="0">
                <a:solidFill>
                  <a:prstClr val="black"/>
                </a:solidFill>
                <a:latin typeface="Arial" pitchFamily="34" charset="0"/>
              </a:rPr>
              <a:t>P(a3 = 1|C = 0) = 0.8                     P(a3 = 1|C = 1) = 0.1                 </a:t>
            </a:r>
            <a:endParaRPr lang="zh-CN" altLang="en-US" baseline="0" dirty="0">
              <a:solidFill>
                <a:prstClr val="black"/>
              </a:solidFill>
              <a:latin typeface="Arial" pitchFamily="34" charset="0"/>
            </a:endParaRPr>
          </a:p>
          <a:p>
            <a:r>
              <a:rPr lang="en-US" altLang="zh-CN" baseline="0" dirty="0">
                <a:solidFill>
                  <a:prstClr val="black"/>
                </a:solidFill>
                <a:latin typeface="Arial" pitchFamily="34" charset="0"/>
              </a:rPr>
              <a:t>                 </a:t>
            </a:r>
            <a:endParaRPr lang="zh-CN" altLang="en-US" baseline="0" dirty="0">
              <a:solidFill>
                <a:prstClr val="black"/>
              </a:solidFill>
              <a:latin typeface="Arial" pitchFamily="34" charset="0"/>
            </a:endParaRPr>
          </a:p>
          <a:p>
            <a:endParaRPr lang="zh-CN" altLang="en-US" baseline="0" dirty="0">
              <a:solidFill>
                <a:prstClr val="black"/>
              </a:solidFill>
              <a:latin typeface="Arial" pitchFamily="34" charset="0"/>
            </a:endParaRPr>
          </a:p>
        </p:txBody>
      </p:sp>
    </p:spTree>
    <p:extLst>
      <p:ext uri="{BB962C8B-B14F-4D97-AF65-F5344CB8AC3E}">
        <p14:creationId xmlns:p14="http://schemas.microsoft.com/office/powerpoint/2010/main" val="7528831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extBox 1"/>
          <p:cNvSpPr txBox="1">
            <a:spLocks noChangeArrowheads="1"/>
          </p:cNvSpPr>
          <p:nvPr/>
        </p:nvSpPr>
        <p:spPr bwMode="auto">
          <a:xfrm>
            <a:off x="1214438" y="642938"/>
            <a:ext cx="6000750" cy="1754187"/>
          </a:xfrm>
          <a:prstGeom prst="rect">
            <a:avLst/>
          </a:prstGeom>
          <a:noFill/>
          <a:ln w="9525">
            <a:noFill/>
            <a:miter lim="800000"/>
            <a:headEnd/>
            <a:tailEnd/>
          </a:ln>
        </p:spPr>
        <p:txBody>
          <a:bodyPr>
            <a:spAutoFit/>
          </a:bodyPr>
          <a:lstStyle/>
          <a:p>
            <a:r>
              <a:rPr lang="zh-CN" altLang="en-US" b="1" baseline="0">
                <a:solidFill>
                  <a:prstClr val="black"/>
                </a:solidFill>
                <a:latin typeface="Arial" pitchFamily="34" charset="0"/>
              </a:rPr>
              <a:t> </a:t>
            </a:r>
            <a:r>
              <a:rPr lang="en-US" altLang="zh-CN" b="1" i="1" baseline="0">
                <a:solidFill>
                  <a:prstClr val="black"/>
                </a:solidFill>
                <a:latin typeface="Arial" pitchFamily="34" charset="0"/>
              </a:rPr>
              <a:t>5</a:t>
            </a:r>
            <a:r>
              <a:rPr lang="zh-CN" altLang="en-US" b="1" i="1" baseline="0">
                <a:solidFill>
                  <a:prstClr val="black"/>
                </a:solidFill>
                <a:latin typeface="Arial" pitchFamily="34" charset="0"/>
              </a:rPr>
              <a:t>、使用分类器进行鉴别</a:t>
            </a:r>
            <a:endParaRPr lang="zh-CN" altLang="en-US" b="1" baseline="0">
              <a:solidFill>
                <a:prstClr val="black"/>
              </a:solidFill>
              <a:latin typeface="Arial" pitchFamily="34" charset="0"/>
            </a:endParaRPr>
          </a:p>
          <a:p>
            <a:r>
              <a:rPr lang="zh-CN" altLang="en-US" baseline="0">
                <a:solidFill>
                  <a:prstClr val="black"/>
                </a:solidFill>
                <a:latin typeface="Arial" pitchFamily="34" charset="0"/>
              </a:rPr>
              <a:t>      下面我们使用上面训练得到的分类器鉴别一个账号，属性如下  </a:t>
            </a:r>
            <a:r>
              <a:rPr lang="en-US" altLang="zh-CN" baseline="0">
                <a:solidFill>
                  <a:prstClr val="black"/>
                </a:solidFill>
                <a:latin typeface="Arial" pitchFamily="34" charset="0"/>
              </a:rPr>
              <a:t>a1:</a:t>
            </a:r>
            <a:r>
              <a:rPr lang="zh-CN" altLang="en-US" baseline="0">
                <a:solidFill>
                  <a:prstClr val="black"/>
                </a:solidFill>
                <a:latin typeface="Arial" pitchFamily="34" charset="0"/>
              </a:rPr>
              <a:t>日志数量与注册天数的比率为</a:t>
            </a:r>
            <a:r>
              <a:rPr lang="en-US" altLang="zh-CN" baseline="0">
                <a:solidFill>
                  <a:prstClr val="black"/>
                </a:solidFill>
                <a:latin typeface="Arial" pitchFamily="34" charset="0"/>
              </a:rPr>
              <a:t>0.1</a:t>
            </a:r>
          </a:p>
          <a:p>
            <a:r>
              <a:rPr lang="en-US" altLang="zh-CN" baseline="0">
                <a:solidFill>
                  <a:prstClr val="black"/>
                </a:solidFill>
                <a:latin typeface="Arial" pitchFamily="34" charset="0"/>
              </a:rPr>
              <a:t>                a2 :</a:t>
            </a:r>
            <a:r>
              <a:rPr lang="zh-CN" altLang="en-US" baseline="0">
                <a:solidFill>
                  <a:prstClr val="black"/>
                </a:solidFill>
                <a:latin typeface="Arial" pitchFamily="34" charset="0"/>
              </a:rPr>
              <a:t>好友数与注册天数的比率为 </a:t>
            </a:r>
            <a:r>
              <a:rPr lang="en-US" altLang="zh-CN" baseline="0">
                <a:solidFill>
                  <a:prstClr val="black"/>
                </a:solidFill>
                <a:latin typeface="Arial" pitchFamily="34" charset="0"/>
              </a:rPr>
              <a:t>0.2</a:t>
            </a:r>
          </a:p>
          <a:p>
            <a:r>
              <a:rPr lang="zh-CN" altLang="en-US" baseline="0">
                <a:solidFill>
                  <a:prstClr val="black"/>
                </a:solidFill>
                <a:latin typeface="Arial" pitchFamily="34" charset="0"/>
              </a:rPr>
              <a:t>                </a:t>
            </a:r>
            <a:r>
              <a:rPr lang="en-US" altLang="zh-CN" baseline="0">
                <a:solidFill>
                  <a:prstClr val="black"/>
                </a:solidFill>
                <a:latin typeface="Arial" pitchFamily="34" charset="0"/>
              </a:rPr>
              <a:t>a3:</a:t>
            </a:r>
            <a:r>
              <a:rPr lang="zh-CN" altLang="en-US" baseline="0">
                <a:solidFill>
                  <a:prstClr val="black"/>
                </a:solidFill>
                <a:latin typeface="Arial" pitchFamily="34" charset="0"/>
              </a:rPr>
              <a:t>不使用真实头像  </a:t>
            </a:r>
            <a:r>
              <a:rPr lang="en-US" altLang="zh-CN" baseline="0">
                <a:solidFill>
                  <a:prstClr val="black"/>
                </a:solidFill>
                <a:latin typeface="Arial" pitchFamily="34" charset="0"/>
              </a:rPr>
              <a:t>(a = 0)</a:t>
            </a:r>
            <a:endParaRPr lang="zh-CN" altLang="en-US" baseline="0">
              <a:solidFill>
                <a:prstClr val="black"/>
              </a:solidFill>
              <a:latin typeface="Arial" pitchFamily="34" charset="0"/>
            </a:endParaRPr>
          </a:p>
          <a:p>
            <a:endParaRPr lang="zh-CN" altLang="en-US" baseline="0">
              <a:solidFill>
                <a:prstClr val="black"/>
              </a:solidFill>
              <a:latin typeface="Arial" pitchFamily="34" charset="0"/>
            </a:endParaRPr>
          </a:p>
        </p:txBody>
      </p:sp>
      <p:sp>
        <p:nvSpPr>
          <p:cNvPr id="55299" name="TextBox 2"/>
          <p:cNvSpPr txBox="1">
            <a:spLocks noChangeArrowheads="1"/>
          </p:cNvSpPr>
          <p:nvPr/>
        </p:nvSpPr>
        <p:spPr bwMode="auto">
          <a:xfrm>
            <a:off x="1071563" y="2286000"/>
            <a:ext cx="7358062" cy="1200150"/>
          </a:xfrm>
          <a:prstGeom prst="rect">
            <a:avLst/>
          </a:prstGeom>
          <a:noFill/>
          <a:ln w="9525">
            <a:noFill/>
            <a:miter lim="800000"/>
            <a:headEnd/>
            <a:tailEnd/>
          </a:ln>
        </p:spPr>
        <p:txBody>
          <a:bodyPr>
            <a:spAutoFit/>
          </a:bodyPr>
          <a:lstStyle/>
          <a:p>
            <a:r>
              <a:rPr lang="en-US" altLang="zh-CN" baseline="0">
                <a:solidFill>
                  <a:prstClr val="black"/>
                </a:solidFill>
                <a:latin typeface="Arial" pitchFamily="34" charset="0"/>
              </a:rPr>
              <a:t>    P(C = 0)P( x|C = 0)</a:t>
            </a:r>
          </a:p>
          <a:p>
            <a:r>
              <a:rPr lang="en-US" altLang="zh-CN" baseline="0">
                <a:solidFill>
                  <a:prstClr val="black"/>
                </a:solidFill>
                <a:latin typeface="Arial" pitchFamily="34" charset="0"/>
              </a:rPr>
              <a:t>=  P(C = 0) P(0.05&lt;a1&lt;0.2|C = 0)P(0.1&lt;a2&lt;0.8|C = 0)P(a3=0|C = 0)</a:t>
            </a:r>
          </a:p>
          <a:p>
            <a:r>
              <a:rPr lang="en-US" altLang="zh-CN" baseline="0">
                <a:solidFill>
                  <a:prstClr val="black"/>
                </a:solidFill>
                <a:latin typeface="Arial" pitchFamily="34" charset="0"/>
              </a:rPr>
              <a:t>=  0.89*0.5*0.7*0.2</a:t>
            </a:r>
          </a:p>
          <a:p>
            <a:r>
              <a:rPr lang="en-US" altLang="zh-CN" baseline="0">
                <a:solidFill>
                  <a:prstClr val="black"/>
                </a:solidFill>
                <a:latin typeface="Arial" pitchFamily="34" charset="0"/>
              </a:rPr>
              <a:t>=  0.0623</a:t>
            </a:r>
            <a:endParaRPr lang="zh-CN" altLang="en-US" baseline="0">
              <a:solidFill>
                <a:prstClr val="black"/>
              </a:solidFill>
              <a:latin typeface="Arial" pitchFamily="34" charset="0"/>
            </a:endParaRPr>
          </a:p>
        </p:txBody>
      </p:sp>
      <p:sp>
        <p:nvSpPr>
          <p:cNvPr id="55300" name="TextBox 3"/>
          <p:cNvSpPr txBox="1">
            <a:spLocks noChangeArrowheads="1"/>
          </p:cNvSpPr>
          <p:nvPr/>
        </p:nvSpPr>
        <p:spPr bwMode="auto">
          <a:xfrm>
            <a:off x="1071563" y="3500438"/>
            <a:ext cx="7500937" cy="1200150"/>
          </a:xfrm>
          <a:prstGeom prst="rect">
            <a:avLst/>
          </a:prstGeom>
          <a:noFill/>
          <a:ln w="9525">
            <a:noFill/>
            <a:miter lim="800000"/>
            <a:headEnd/>
            <a:tailEnd/>
          </a:ln>
        </p:spPr>
        <p:txBody>
          <a:bodyPr>
            <a:spAutoFit/>
          </a:bodyPr>
          <a:lstStyle/>
          <a:p>
            <a:r>
              <a:rPr lang="en-US" altLang="zh-CN" baseline="0">
                <a:solidFill>
                  <a:prstClr val="black"/>
                </a:solidFill>
                <a:latin typeface="Arial" pitchFamily="34" charset="0"/>
              </a:rPr>
              <a:t>    P(C = 1)P( x|C = 1)</a:t>
            </a:r>
          </a:p>
          <a:p>
            <a:r>
              <a:rPr lang="en-US" altLang="zh-CN" baseline="0">
                <a:solidFill>
                  <a:prstClr val="black"/>
                </a:solidFill>
                <a:latin typeface="Arial" pitchFamily="34" charset="0"/>
              </a:rPr>
              <a:t>=  P(C = 1) P(0.05&lt;a1&lt;0.2|C = 1)P(0.1&lt;a2&lt;0.8|C = 1)P(a3=0|C = 1)</a:t>
            </a:r>
          </a:p>
          <a:p>
            <a:r>
              <a:rPr lang="en-US" altLang="zh-CN" baseline="0">
                <a:solidFill>
                  <a:prstClr val="black"/>
                </a:solidFill>
                <a:latin typeface="Arial" pitchFamily="34" charset="0"/>
              </a:rPr>
              <a:t>=  0.11*0.1*0.2*0.9</a:t>
            </a:r>
          </a:p>
          <a:p>
            <a:r>
              <a:rPr lang="en-US" altLang="zh-CN" baseline="0">
                <a:solidFill>
                  <a:prstClr val="black"/>
                </a:solidFill>
                <a:latin typeface="Arial" pitchFamily="34" charset="0"/>
              </a:rPr>
              <a:t>=  0.00198</a:t>
            </a:r>
            <a:endParaRPr lang="zh-CN" altLang="en-US" baseline="0">
              <a:solidFill>
                <a:prstClr val="black"/>
              </a:solidFill>
              <a:latin typeface="Arial" pitchFamily="34" charset="0"/>
            </a:endParaRPr>
          </a:p>
        </p:txBody>
      </p:sp>
      <p:sp>
        <p:nvSpPr>
          <p:cNvPr id="55301" name="TextBox 4"/>
          <p:cNvSpPr txBox="1">
            <a:spLocks noChangeArrowheads="1"/>
          </p:cNvSpPr>
          <p:nvPr/>
        </p:nvSpPr>
        <p:spPr bwMode="auto">
          <a:xfrm>
            <a:off x="928688" y="4786313"/>
            <a:ext cx="7643812" cy="646112"/>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a:t>
            </a:r>
            <a:r>
              <a:rPr lang="zh-CN" altLang="en-US" b="1" baseline="0">
                <a:solidFill>
                  <a:prstClr val="black"/>
                </a:solidFill>
                <a:latin typeface="Arial" pitchFamily="34" charset="0"/>
              </a:rPr>
              <a:t>可以看到，虽然这个用户没有使用真实头像，但是通过分类器的鉴别，更倾向于将此账号归入真实账号类别。 </a:t>
            </a:r>
            <a:endParaRPr lang="zh-CN" altLang="en-US" baseline="0">
              <a:solidFill>
                <a:prstClr val="black"/>
              </a:solidFill>
              <a:latin typeface="Arial" pitchFamily="34" charset="0"/>
            </a:endParaRPr>
          </a:p>
        </p:txBody>
      </p:sp>
    </p:spTree>
    <p:extLst>
      <p:ext uri="{BB962C8B-B14F-4D97-AF65-F5344CB8AC3E}">
        <p14:creationId xmlns:p14="http://schemas.microsoft.com/office/powerpoint/2010/main" val="24237740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28ACB793-FC81-45A5-AA5D-57D863685B11}" type="slidenum">
              <a:rPr lang="en-US" altLang="zh-CN" baseline="0" smtClean="0"/>
              <a:pPr eaLnBrk="1" hangingPunct="1"/>
              <a:t>2</a:t>
            </a:fld>
            <a:endParaRPr lang="en-US" altLang="zh-CN" baseline="0"/>
          </a:p>
        </p:txBody>
      </p:sp>
      <p:sp>
        <p:nvSpPr>
          <p:cNvPr id="16387" name="Rectangle 2"/>
          <p:cNvSpPr>
            <a:spLocks noGrp="1" noRot="1" noChangeArrowheads="1"/>
          </p:cNvSpPr>
          <p:nvPr>
            <p:ph type="title"/>
          </p:nvPr>
        </p:nvSpPr>
        <p:spPr/>
        <p:txBody>
          <a:bodyPr/>
          <a:lstStyle/>
          <a:p>
            <a:pPr eaLnBrk="1" hangingPunct="1"/>
            <a:r>
              <a:rPr lang="zh-CN" altLang="en-US"/>
              <a:t>上讲复习</a:t>
            </a:r>
          </a:p>
        </p:txBody>
      </p:sp>
      <p:sp>
        <p:nvSpPr>
          <p:cNvPr id="9219" name="Rectangle 3"/>
          <p:cNvSpPr>
            <a:spLocks noGrp="1" noRot="1" noChangeArrowheads="1"/>
          </p:cNvSpPr>
          <p:nvPr>
            <p:ph type="body" idx="1"/>
          </p:nvPr>
        </p:nvSpPr>
        <p:spPr/>
        <p:txBody>
          <a:bodyPr/>
          <a:lstStyle/>
          <a:p>
            <a:pPr eaLnBrk="1" hangingPunct="1"/>
            <a:r>
              <a:rPr lang="zh-CN" altLang="en-US"/>
              <a:t>贝叶斯定理中出现的各种概率</a:t>
            </a:r>
          </a:p>
          <a:p>
            <a:pPr eaLnBrk="1" hangingPunct="1"/>
            <a:r>
              <a:rPr lang="zh-CN" altLang="en-US">
                <a:hlinkClick r:id="rId2" action="ppaction://hlinksldjump"/>
              </a:rPr>
              <a:t>最小错误率贝叶斯判别准则</a:t>
            </a:r>
            <a:endParaRPr lang="zh-CN" altLang="en-US"/>
          </a:p>
          <a:p>
            <a:pPr eaLnBrk="1" hangingPunct="1"/>
            <a:r>
              <a:rPr lang="zh-CN" altLang="en-US">
                <a:hlinkClick r:id="rId3" action="ppaction://hlinksldjump"/>
              </a:rPr>
              <a:t>最小风险贝叶斯判别准则</a:t>
            </a:r>
            <a:endParaRPr lang="zh-CN" altLang="en-US"/>
          </a:p>
          <a:p>
            <a:pPr eaLnBrk="1" hangingPunct="1"/>
            <a:r>
              <a:rPr lang="zh-CN" altLang="en-US">
                <a:hlinkClick r:id="rId4" action="ppaction://hlinksldjump"/>
              </a:rPr>
              <a:t>正态分布模式的贝叶斯分类器</a:t>
            </a:r>
            <a:endParaRPr lang="zh-CN" altLang="en-US"/>
          </a:p>
          <a:p>
            <a:pPr eaLnBrk="1" hangingPunct="1"/>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Box 1"/>
          <p:cNvSpPr txBox="1">
            <a:spLocks noChangeArrowheads="1"/>
          </p:cNvSpPr>
          <p:nvPr/>
        </p:nvSpPr>
        <p:spPr bwMode="auto">
          <a:xfrm>
            <a:off x="714375" y="857250"/>
            <a:ext cx="7500938" cy="4216400"/>
          </a:xfrm>
          <a:prstGeom prst="rect">
            <a:avLst/>
          </a:prstGeom>
          <a:noFill/>
          <a:ln w="9525">
            <a:noFill/>
            <a:miter lim="800000"/>
            <a:headEnd/>
            <a:tailEnd/>
          </a:ln>
        </p:spPr>
        <p:txBody>
          <a:bodyPr>
            <a:spAutoFit/>
          </a:bodyPr>
          <a:lstStyle/>
          <a:p>
            <a:r>
              <a:rPr lang="zh-CN" altLang="en-US" sz="2400" b="1" baseline="0">
                <a:solidFill>
                  <a:prstClr val="black"/>
                </a:solidFill>
                <a:latin typeface="Arial" pitchFamily="34" charset="0"/>
              </a:rPr>
              <a:t>       朴素贝叶斯模型</a:t>
            </a:r>
            <a:r>
              <a:rPr lang="zh-CN" altLang="en-US" sz="2400" baseline="0">
                <a:solidFill>
                  <a:prstClr val="black"/>
                </a:solidFill>
                <a:latin typeface="Arial" pitchFamily="34" charset="0"/>
              </a:rPr>
              <a:t>发源于古典数学理论，有着坚实的数学基础，以 及稳定的分类效率。同时，</a:t>
            </a:r>
            <a:r>
              <a:rPr lang="en-US" altLang="zh-CN" sz="2400" baseline="0">
                <a:solidFill>
                  <a:prstClr val="black"/>
                </a:solidFill>
                <a:latin typeface="Arial" pitchFamily="34" charset="0"/>
              </a:rPr>
              <a:t>NBC</a:t>
            </a:r>
            <a:r>
              <a:rPr lang="zh-CN" altLang="en-US" sz="2400" baseline="0">
                <a:solidFill>
                  <a:prstClr val="black"/>
                </a:solidFill>
                <a:latin typeface="Arial" pitchFamily="34" charset="0"/>
              </a:rPr>
              <a:t>模型所需估计的参数很少，对缺失数据不太敏感，算法也比较简单。理论上，</a:t>
            </a:r>
            <a:r>
              <a:rPr lang="en-US" altLang="zh-CN" sz="2400" baseline="0">
                <a:solidFill>
                  <a:prstClr val="black"/>
                </a:solidFill>
                <a:latin typeface="Arial" pitchFamily="34" charset="0"/>
              </a:rPr>
              <a:t>NBC</a:t>
            </a:r>
            <a:r>
              <a:rPr lang="zh-CN" altLang="en-US" sz="2400" baseline="0">
                <a:solidFill>
                  <a:prstClr val="black"/>
                </a:solidFill>
                <a:latin typeface="Arial" pitchFamily="34" charset="0"/>
              </a:rPr>
              <a:t>模型与其他分类方法相比具有最小的误差率。但是朴素贝叶斯分类有一个限制条件，就是特征属性必须有条件独立或基本独立（实际上在现实应用中几乎不可能做到完全独立）。当这个条件成立时，朴素贝叶斯分类法的准确率是最高的，但不幸的是，现实中各个特征属性间往往并不条件独立，而是具有较强的相关性，这样就限制了朴素贝叶斯分类的能力。于是诞生了一种更高级、应用范围更广的</a:t>
            </a:r>
            <a:r>
              <a:rPr lang="en-US" altLang="zh-CN" sz="2400" baseline="0">
                <a:solidFill>
                  <a:prstClr val="black"/>
                </a:solidFill>
                <a:latin typeface="Arial" pitchFamily="34" charset="0"/>
              </a:rPr>
              <a:t>——</a:t>
            </a:r>
            <a:r>
              <a:rPr lang="zh-CN" altLang="en-US" sz="2800" b="1" baseline="0">
                <a:solidFill>
                  <a:srgbClr val="002060"/>
                </a:solidFill>
                <a:latin typeface="Arial" pitchFamily="34" charset="0"/>
              </a:rPr>
              <a:t>贝叶斯网络</a:t>
            </a:r>
            <a:r>
              <a:rPr lang="zh-CN" altLang="en-US" sz="2400" b="1" baseline="0">
                <a:solidFill>
                  <a:srgbClr val="002060"/>
                </a:solidFill>
                <a:latin typeface="Arial" pitchFamily="34" charset="0"/>
              </a:rPr>
              <a:t>。</a:t>
            </a:r>
            <a:endParaRPr lang="zh-CN" altLang="en-US" sz="2400" baseline="0">
              <a:solidFill>
                <a:prstClr val="black"/>
              </a:solidFill>
              <a:latin typeface="Arial" pitchFamily="34" charset="0"/>
            </a:endParaRPr>
          </a:p>
        </p:txBody>
      </p:sp>
    </p:spTree>
    <p:extLst>
      <p:ext uri="{BB962C8B-B14F-4D97-AF65-F5344CB8AC3E}">
        <p14:creationId xmlns:p14="http://schemas.microsoft.com/office/powerpoint/2010/main" val="24472909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extBox 1"/>
          <p:cNvSpPr txBox="1">
            <a:spLocks noChangeArrowheads="1"/>
          </p:cNvSpPr>
          <p:nvPr/>
        </p:nvSpPr>
        <p:spPr bwMode="auto">
          <a:xfrm>
            <a:off x="714375" y="428625"/>
            <a:ext cx="5429250" cy="36988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下图表示特征属性之间的关联：</a:t>
            </a:r>
          </a:p>
        </p:txBody>
      </p:sp>
      <p:pic>
        <p:nvPicPr>
          <p:cNvPr id="60419" name="Picture 2" descr="http://images.cnblogs.com/cnblogs_com/leoo2sk/WindowsLiveWriter/bc64e495f586_139A8/1_3.png"/>
          <p:cNvPicPr>
            <a:picLocks noChangeAspect="1" noChangeArrowheads="1"/>
          </p:cNvPicPr>
          <p:nvPr/>
        </p:nvPicPr>
        <p:blipFill>
          <a:blip r:embed="rId2"/>
          <a:srcRect/>
          <a:stretch>
            <a:fillRect/>
          </a:stretch>
        </p:blipFill>
        <p:spPr bwMode="auto">
          <a:xfrm>
            <a:off x="357188" y="857250"/>
            <a:ext cx="4643437" cy="4184650"/>
          </a:xfrm>
          <a:prstGeom prst="rect">
            <a:avLst/>
          </a:prstGeom>
          <a:noFill/>
          <a:ln w="9525">
            <a:noFill/>
            <a:miter lim="800000"/>
            <a:headEnd/>
            <a:tailEnd/>
          </a:ln>
        </p:spPr>
      </p:pic>
      <p:sp>
        <p:nvSpPr>
          <p:cNvPr id="60420" name="TextBox 3"/>
          <p:cNvSpPr txBox="1">
            <a:spLocks noChangeArrowheads="1"/>
          </p:cNvSpPr>
          <p:nvPr/>
        </p:nvSpPr>
        <p:spPr bwMode="auto">
          <a:xfrm>
            <a:off x="5214938" y="928688"/>
            <a:ext cx="3786187" cy="4194175"/>
          </a:xfrm>
          <a:prstGeom prst="rect">
            <a:avLst/>
          </a:prstGeom>
          <a:noFill/>
          <a:ln w="9525">
            <a:noFill/>
            <a:miter lim="800000"/>
            <a:headEnd/>
            <a:tailEnd/>
          </a:ln>
        </p:spPr>
        <p:txBody>
          <a:bodyPr>
            <a:spAutoFit/>
          </a:bodyPr>
          <a:lstStyle/>
          <a:p>
            <a:pPr>
              <a:lnSpc>
                <a:spcPct val="150000"/>
              </a:lnSpc>
            </a:pPr>
            <a:r>
              <a:rPr lang="zh-CN" altLang="en-US" baseline="0">
                <a:solidFill>
                  <a:prstClr val="black"/>
                </a:solidFill>
                <a:latin typeface="Arial" pitchFamily="34" charset="0"/>
              </a:rPr>
              <a:t>左图是一个有向无环图，其中每个节点代表一个随机变量，而弧则表示两个随机变量之间的联系，表示指向结点影响被指向结点。不过仅有这个图的话，只能定性给出随机变量间的关系，如果要定量，还需要一些数据，这些数据就是每个节点对其直接前驱节点的条件概率，而没有前驱节点的节点则使用先验概率表示。</a:t>
            </a:r>
          </a:p>
        </p:txBody>
      </p:sp>
    </p:spTree>
    <p:extLst>
      <p:ext uri="{BB962C8B-B14F-4D97-AF65-F5344CB8AC3E}">
        <p14:creationId xmlns:p14="http://schemas.microsoft.com/office/powerpoint/2010/main" val="25362504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矩形 1"/>
          <p:cNvSpPr>
            <a:spLocks noChangeArrowheads="1"/>
          </p:cNvSpPr>
          <p:nvPr/>
        </p:nvSpPr>
        <p:spPr bwMode="auto">
          <a:xfrm>
            <a:off x="1643063" y="500063"/>
            <a:ext cx="4857750" cy="646112"/>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例如，通过对训练数据集的统计，得到下表（</a:t>
            </a:r>
            <a:r>
              <a:rPr lang="en-US" altLang="zh-CN" baseline="0">
                <a:solidFill>
                  <a:prstClr val="black"/>
                </a:solidFill>
                <a:latin typeface="Arial" pitchFamily="34" charset="0"/>
              </a:rPr>
              <a:t>R</a:t>
            </a:r>
            <a:r>
              <a:rPr lang="zh-CN" altLang="en-US" baseline="0">
                <a:solidFill>
                  <a:prstClr val="black"/>
                </a:solidFill>
                <a:latin typeface="Arial" pitchFamily="34" charset="0"/>
              </a:rPr>
              <a:t>表示账号真实性，</a:t>
            </a:r>
            <a:r>
              <a:rPr lang="en-US" altLang="zh-CN" baseline="0">
                <a:solidFill>
                  <a:prstClr val="black"/>
                </a:solidFill>
                <a:latin typeface="Arial" pitchFamily="34" charset="0"/>
              </a:rPr>
              <a:t>H</a:t>
            </a:r>
            <a:r>
              <a:rPr lang="zh-CN" altLang="en-US" baseline="0">
                <a:solidFill>
                  <a:prstClr val="black"/>
                </a:solidFill>
                <a:latin typeface="Arial" pitchFamily="34" charset="0"/>
              </a:rPr>
              <a:t>表示头像真实性）：</a:t>
            </a:r>
          </a:p>
        </p:txBody>
      </p:sp>
      <p:pic>
        <p:nvPicPr>
          <p:cNvPr id="61443" name="Picture 2" descr="http://images.cnblogs.com/cnblogs_com/leoo2sk/WindowsLiveWriter/bc64e495f586_139A8/2_3.png"/>
          <p:cNvPicPr>
            <a:picLocks noChangeAspect="1" noChangeArrowheads="1"/>
          </p:cNvPicPr>
          <p:nvPr/>
        </p:nvPicPr>
        <p:blipFill>
          <a:blip r:embed="rId2"/>
          <a:srcRect/>
          <a:stretch>
            <a:fillRect/>
          </a:stretch>
        </p:blipFill>
        <p:spPr bwMode="auto">
          <a:xfrm>
            <a:off x="1285875" y="1214438"/>
            <a:ext cx="5514975" cy="2343150"/>
          </a:xfrm>
          <a:prstGeom prst="rect">
            <a:avLst/>
          </a:prstGeom>
          <a:noFill/>
          <a:ln w="9525">
            <a:noFill/>
            <a:miter lim="800000"/>
            <a:headEnd/>
            <a:tailEnd/>
          </a:ln>
        </p:spPr>
      </p:pic>
      <p:sp>
        <p:nvSpPr>
          <p:cNvPr id="61444" name="TextBox 3"/>
          <p:cNvSpPr txBox="1">
            <a:spLocks noChangeArrowheads="1"/>
          </p:cNvSpPr>
          <p:nvPr/>
        </p:nvSpPr>
        <p:spPr bwMode="auto">
          <a:xfrm>
            <a:off x="1071563" y="3786188"/>
            <a:ext cx="6143625" cy="1754187"/>
          </a:xfrm>
          <a:prstGeom prst="rect">
            <a:avLst/>
          </a:prstGeom>
          <a:noFill/>
          <a:ln w="9525">
            <a:noFill/>
            <a:miter lim="800000"/>
            <a:headEnd/>
            <a:tailEnd/>
          </a:ln>
        </p:spPr>
        <p:txBody>
          <a:bodyPr>
            <a:spAutoFit/>
          </a:bodyPr>
          <a:lstStyle/>
          <a:p>
            <a:pPr>
              <a:lnSpc>
                <a:spcPct val="150000"/>
              </a:lnSpc>
            </a:pPr>
            <a:r>
              <a:rPr lang="zh-CN" altLang="en-US" baseline="0">
                <a:solidFill>
                  <a:prstClr val="black"/>
                </a:solidFill>
                <a:latin typeface="Arial" pitchFamily="34" charset="0"/>
              </a:rPr>
              <a:t> 纵向表头表示条件变量，横向表头表示随机变量。第一张表为真实账号和非真实账号的概率，而第二张表为头像真实性对于账号真实性的概率。这两张表分别为“账号是否真实”和“头像是否真实”的条件概率表。</a:t>
            </a:r>
          </a:p>
        </p:txBody>
      </p:sp>
    </p:spTree>
    <p:extLst>
      <p:ext uri="{BB962C8B-B14F-4D97-AF65-F5344CB8AC3E}">
        <p14:creationId xmlns:p14="http://schemas.microsoft.com/office/powerpoint/2010/main" val="269587264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1"/>
          <p:cNvSpPr>
            <a:spLocks noChangeArrowheads="1"/>
          </p:cNvSpPr>
          <p:nvPr/>
        </p:nvSpPr>
        <p:spPr bwMode="auto">
          <a:xfrm>
            <a:off x="928688" y="285750"/>
            <a:ext cx="6000750" cy="923925"/>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有了这些数据，不但能顺向推断，还能通过贝叶斯定理进行逆向推断。例如，现随机抽取一个账户，已知其头像为假，求其账号也为假的概率：</a:t>
            </a:r>
          </a:p>
        </p:txBody>
      </p:sp>
      <p:pic>
        <p:nvPicPr>
          <p:cNvPr id="62467" name="Picture 3" descr="C:\Users\lwg\AppData\Roaming\Tencent\Users\724327698\QQ\WinTemp\RichOle\D$QWW$_@{O]KH%DV{6$XV]O.jpg"/>
          <p:cNvPicPr>
            <a:picLocks noChangeAspect="1" noChangeArrowheads="1"/>
          </p:cNvPicPr>
          <p:nvPr/>
        </p:nvPicPr>
        <p:blipFill>
          <a:blip r:embed="rId2"/>
          <a:srcRect/>
          <a:stretch>
            <a:fillRect/>
          </a:stretch>
        </p:blipFill>
        <p:spPr bwMode="auto">
          <a:xfrm>
            <a:off x="357188" y="1500188"/>
            <a:ext cx="8353425" cy="1009650"/>
          </a:xfrm>
          <a:prstGeom prst="rect">
            <a:avLst/>
          </a:prstGeom>
          <a:noFill/>
          <a:ln w="9525">
            <a:noFill/>
            <a:miter lim="800000"/>
            <a:headEnd/>
            <a:tailEnd/>
          </a:ln>
        </p:spPr>
      </p:pic>
      <p:sp>
        <p:nvSpPr>
          <p:cNvPr id="62468" name="TextBox 4"/>
          <p:cNvSpPr txBox="1">
            <a:spLocks noChangeArrowheads="1"/>
          </p:cNvSpPr>
          <p:nvPr/>
        </p:nvSpPr>
        <p:spPr bwMode="auto">
          <a:xfrm>
            <a:off x="1000125" y="2857500"/>
            <a:ext cx="7358063" cy="1200150"/>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也就是说，在仅知道头像为假的情况下，有大约</a:t>
            </a:r>
            <a:r>
              <a:rPr lang="en-US" altLang="zh-CN" baseline="0">
                <a:solidFill>
                  <a:prstClr val="black"/>
                </a:solidFill>
                <a:latin typeface="Arial" pitchFamily="34" charset="0"/>
              </a:rPr>
              <a:t>35.7%</a:t>
            </a:r>
            <a:r>
              <a:rPr lang="zh-CN" altLang="en-US" baseline="0">
                <a:solidFill>
                  <a:prstClr val="black"/>
                </a:solidFill>
                <a:latin typeface="Arial" pitchFamily="34" charset="0"/>
              </a:rPr>
              <a:t>的概率此账户也为假。</a:t>
            </a:r>
            <a:endParaRPr lang="en-US" altLang="zh-CN" baseline="0">
              <a:solidFill>
                <a:prstClr val="black"/>
              </a:solidFill>
              <a:latin typeface="Arial" pitchFamily="34" charset="0"/>
            </a:endParaRPr>
          </a:p>
          <a:p>
            <a:r>
              <a:rPr lang="zh-CN" altLang="en-US" baseline="0">
                <a:solidFill>
                  <a:prstClr val="black"/>
                </a:solidFill>
                <a:latin typeface="Arial" pitchFamily="34" charset="0"/>
              </a:rPr>
              <a:t>       如果给出所有节点的条件概率表，则可以在观察值不完备的情况下对任意随机变量进行统计推断。上述方法就是使用了贝叶斯网络。</a:t>
            </a:r>
          </a:p>
        </p:txBody>
      </p:sp>
    </p:spTree>
    <p:extLst>
      <p:ext uri="{BB962C8B-B14F-4D97-AF65-F5344CB8AC3E}">
        <p14:creationId xmlns:p14="http://schemas.microsoft.com/office/powerpoint/2010/main" val="40155661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TextBox 1"/>
          <p:cNvSpPr txBox="1">
            <a:spLocks noChangeArrowheads="1"/>
          </p:cNvSpPr>
          <p:nvPr/>
        </p:nvSpPr>
        <p:spPr bwMode="auto">
          <a:xfrm>
            <a:off x="2071688" y="285750"/>
            <a:ext cx="4699000" cy="769938"/>
          </a:xfrm>
          <a:prstGeom prst="rect">
            <a:avLst/>
          </a:prstGeom>
          <a:solidFill>
            <a:schemeClr val="bg1"/>
          </a:solidFill>
          <a:ln w="9525">
            <a:noFill/>
            <a:miter lim="800000"/>
            <a:headEnd/>
            <a:tailEnd/>
          </a:ln>
        </p:spPr>
        <p:txBody>
          <a:bodyPr wrap="none">
            <a:spAutoFit/>
          </a:bodyPr>
          <a:lstStyle/>
          <a:p>
            <a:r>
              <a:rPr lang="zh-CN" altLang="en-US" sz="4400" b="1" baseline="0">
                <a:solidFill>
                  <a:prstClr val="black"/>
                </a:solidFill>
                <a:latin typeface="微软雅黑" pitchFamily="34" charset="-122"/>
                <a:ea typeface="微软雅黑" pitchFamily="34" charset="-122"/>
              </a:rPr>
              <a:t>贝叶斯网络的定义</a:t>
            </a:r>
          </a:p>
        </p:txBody>
      </p:sp>
      <p:sp>
        <p:nvSpPr>
          <p:cNvPr id="8" name="Rectangle 3"/>
          <p:cNvSpPr txBox="1">
            <a:spLocks noChangeArrowheads="1"/>
          </p:cNvSpPr>
          <p:nvPr/>
        </p:nvSpPr>
        <p:spPr>
          <a:xfrm>
            <a:off x="285750" y="1143000"/>
            <a:ext cx="8642350" cy="5400675"/>
          </a:xfrm>
          <a:prstGeom prst="rect">
            <a:avLst/>
          </a:prstGeom>
        </p:spPr>
        <p:txBody>
          <a:bodyPr/>
          <a:lstStyle/>
          <a:p>
            <a:pPr marL="342900" indent="-342900" eaLnBrk="0" hangingPunct="0">
              <a:lnSpc>
                <a:spcPct val="150000"/>
              </a:lnSpc>
              <a:spcBef>
                <a:spcPct val="20000"/>
              </a:spcBef>
              <a:buFont typeface="Arial" pitchFamily="34" charset="0"/>
              <a:buChar char="•"/>
              <a:defRPr/>
            </a:pPr>
            <a:r>
              <a:rPr lang="zh-CN" altLang="en-US" sz="2000" baseline="0" dirty="0">
                <a:solidFill>
                  <a:prstClr val="black"/>
                </a:solidFill>
                <a:latin typeface="Calibri"/>
              </a:rPr>
              <a:t>贝叶斯网络是一个二元组，即</a:t>
            </a:r>
            <a:r>
              <a:rPr lang="en-US" altLang="zh-CN" sz="2000" baseline="0" dirty="0">
                <a:solidFill>
                  <a:prstClr val="black"/>
                </a:solidFill>
                <a:latin typeface="Calibri"/>
              </a:rPr>
              <a:t>BN=(G,P), G=(V,E),</a:t>
            </a:r>
            <a:r>
              <a:rPr lang="zh-CN" altLang="en-US" sz="2000" baseline="0" dirty="0">
                <a:solidFill>
                  <a:prstClr val="black"/>
                </a:solidFill>
                <a:latin typeface="Calibri"/>
              </a:rPr>
              <a:t>为有向无圈图</a:t>
            </a:r>
            <a:r>
              <a:rPr lang="en-US" altLang="zh-CN" sz="2000" baseline="0" dirty="0">
                <a:solidFill>
                  <a:prstClr val="black"/>
                </a:solidFill>
                <a:latin typeface="Calibri"/>
              </a:rPr>
              <a:t>(Directed Acyclic Graph) ,</a:t>
            </a:r>
            <a:r>
              <a:rPr lang="zh-CN" altLang="en-US" sz="2000" baseline="0" dirty="0">
                <a:solidFill>
                  <a:prstClr val="black"/>
                </a:solidFill>
                <a:latin typeface="Calibri"/>
              </a:rPr>
              <a:t>其中</a:t>
            </a:r>
            <a:r>
              <a:rPr lang="en-US" altLang="zh-CN" sz="2000" baseline="0" dirty="0">
                <a:solidFill>
                  <a:prstClr val="black"/>
                </a:solidFill>
                <a:latin typeface="Calibri"/>
              </a:rPr>
              <a:t>V</a:t>
            </a:r>
            <a:r>
              <a:rPr lang="zh-CN" altLang="en-US" sz="2000" baseline="0" dirty="0">
                <a:solidFill>
                  <a:prstClr val="black"/>
                </a:solidFill>
                <a:latin typeface="Calibri"/>
              </a:rPr>
              <a:t>为节点集合，与领域的随机变量一一对应，</a:t>
            </a:r>
            <a:r>
              <a:rPr lang="en-US" altLang="zh-CN" sz="2000" baseline="0" dirty="0">
                <a:solidFill>
                  <a:prstClr val="black"/>
                </a:solidFill>
                <a:latin typeface="Calibri"/>
              </a:rPr>
              <a:t>E</a:t>
            </a:r>
            <a:r>
              <a:rPr lang="zh-CN" altLang="en-US" sz="2000" baseline="0" dirty="0">
                <a:solidFill>
                  <a:prstClr val="black"/>
                </a:solidFill>
                <a:latin typeface="Calibri"/>
              </a:rPr>
              <a:t>为有向边集，反映节点变量之间的因果依赖关系；</a:t>
            </a:r>
            <a:r>
              <a:rPr lang="en-US" altLang="zh-CN" sz="2000" baseline="0" dirty="0">
                <a:solidFill>
                  <a:prstClr val="black"/>
                </a:solidFill>
                <a:latin typeface="Calibri"/>
              </a:rPr>
              <a:t>P</a:t>
            </a:r>
            <a:r>
              <a:rPr lang="zh-CN" altLang="en-US" sz="2000" baseline="0" dirty="0">
                <a:solidFill>
                  <a:prstClr val="black"/>
                </a:solidFill>
                <a:latin typeface="Calibri"/>
              </a:rPr>
              <a:t>为节点的概率分布，表示节点之间因果影响强度．</a:t>
            </a:r>
          </a:p>
          <a:p>
            <a:pPr marL="342900" indent="-342900" eaLnBrk="0" hangingPunct="0">
              <a:lnSpc>
                <a:spcPct val="150000"/>
              </a:lnSpc>
              <a:spcBef>
                <a:spcPct val="20000"/>
              </a:spcBef>
              <a:buFont typeface="Arial" pitchFamily="34" charset="0"/>
              <a:buChar char="•"/>
              <a:defRPr/>
            </a:pPr>
            <a:r>
              <a:rPr lang="zh-CN" altLang="en-US" sz="2000" baseline="0" dirty="0">
                <a:solidFill>
                  <a:prstClr val="black"/>
                </a:solidFill>
                <a:latin typeface="Calibri"/>
              </a:rPr>
              <a:t>从定性和定量两个角度来理解</a:t>
            </a:r>
            <a:endParaRPr lang="en-US" altLang="zh-CN" sz="2000" baseline="0" dirty="0">
              <a:solidFill>
                <a:prstClr val="black"/>
              </a:solidFill>
              <a:latin typeface="Calibri"/>
            </a:endParaRPr>
          </a:p>
          <a:p>
            <a:pPr marL="342900" indent="-342900" eaLnBrk="0" hangingPunct="0">
              <a:lnSpc>
                <a:spcPct val="150000"/>
              </a:lnSpc>
              <a:spcBef>
                <a:spcPct val="20000"/>
              </a:spcBef>
              <a:buFont typeface="Arial" pitchFamily="34" charset="0"/>
              <a:buChar char="•"/>
              <a:defRPr/>
            </a:pPr>
            <a:r>
              <a:rPr lang="zh-CN" altLang="en-US" sz="2000" baseline="0" dirty="0">
                <a:solidFill>
                  <a:prstClr val="black"/>
                </a:solidFill>
                <a:latin typeface="Calibri"/>
              </a:rPr>
              <a:t>在定性层面：贝叶斯网络是一个有向无圈图，其中的节点代表随机变量，节点之间的边代表变量之间的直接依赖关系；</a:t>
            </a:r>
            <a:endParaRPr lang="en-US" altLang="zh-CN" sz="2000" baseline="0" dirty="0">
              <a:solidFill>
                <a:prstClr val="black"/>
              </a:solidFill>
              <a:latin typeface="Calibri"/>
            </a:endParaRPr>
          </a:p>
          <a:p>
            <a:pPr marL="342900" indent="-342900" eaLnBrk="0" hangingPunct="0">
              <a:lnSpc>
                <a:spcPct val="150000"/>
              </a:lnSpc>
              <a:spcBef>
                <a:spcPct val="20000"/>
              </a:spcBef>
              <a:buFont typeface="Arial" pitchFamily="34" charset="0"/>
              <a:buChar char="•"/>
              <a:defRPr/>
            </a:pPr>
            <a:r>
              <a:rPr lang="zh-CN" altLang="en-US" sz="2000" baseline="0" dirty="0">
                <a:solidFill>
                  <a:prstClr val="black"/>
                </a:solidFill>
                <a:latin typeface="Calibri"/>
              </a:rPr>
              <a:t>在定量层面：每个节点都有一个条件概率表</a:t>
            </a:r>
            <a:r>
              <a:rPr lang="en-US" altLang="zh-CN" sz="2000" baseline="0" dirty="0">
                <a:solidFill>
                  <a:prstClr val="black"/>
                </a:solidFill>
                <a:latin typeface="Calibri"/>
              </a:rPr>
              <a:t>(Conditional Probability Table) </a:t>
            </a:r>
            <a:r>
              <a:rPr lang="en-US" altLang="zh-CN" sz="2000" i="1" baseline="0" dirty="0">
                <a:solidFill>
                  <a:prstClr val="black"/>
                </a:solidFill>
                <a:latin typeface="Calibri"/>
              </a:rPr>
              <a:t>P(</a:t>
            </a:r>
            <a:r>
              <a:rPr lang="en-US" altLang="zh-CN" sz="2000" i="1" baseline="0" dirty="0" err="1">
                <a:solidFill>
                  <a:prstClr val="black"/>
                </a:solidFill>
                <a:latin typeface="Calibri"/>
              </a:rPr>
              <a:t>Xi|Parents</a:t>
            </a:r>
            <a:r>
              <a:rPr lang="en-US" altLang="zh-CN" sz="2000" i="1" baseline="0" dirty="0">
                <a:solidFill>
                  <a:prstClr val="black"/>
                </a:solidFill>
                <a:latin typeface="Calibri"/>
              </a:rPr>
              <a:t>(Xi))</a:t>
            </a:r>
            <a:r>
              <a:rPr lang="en-US" altLang="zh-CN" sz="2000" baseline="0" dirty="0">
                <a:solidFill>
                  <a:prstClr val="black"/>
                </a:solidFill>
                <a:latin typeface="Calibri"/>
                <a:ea typeface="宋体"/>
              </a:rPr>
              <a:t> ,</a:t>
            </a:r>
            <a:r>
              <a:rPr lang="zh-CN" altLang="en-US" sz="2000" baseline="0" dirty="0">
                <a:solidFill>
                  <a:prstClr val="black"/>
                </a:solidFill>
                <a:latin typeface="Calibri"/>
              </a:rPr>
              <a:t>刻画了父变量对子变量的影响程度。</a:t>
            </a:r>
          </a:p>
          <a:p>
            <a:pPr marL="342900" indent="-342900" eaLnBrk="0" hangingPunct="0">
              <a:lnSpc>
                <a:spcPct val="150000"/>
              </a:lnSpc>
              <a:spcBef>
                <a:spcPct val="20000"/>
              </a:spcBef>
              <a:buFont typeface="Arial" pitchFamily="34" charset="0"/>
              <a:buChar char="•"/>
              <a:defRPr/>
            </a:pPr>
            <a:endParaRPr lang="zh-CN" altLang="en-US" sz="2000" baseline="0" dirty="0">
              <a:solidFill>
                <a:prstClr val="black"/>
              </a:solidFill>
              <a:latin typeface="Calibri"/>
            </a:endParaRPr>
          </a:p>
          <a:p>
            <a:pPr marL="342900" indent="-342900" eaLnBrk="0" hangingPunct="0">
              <a:spcBef>
                <a:spcPct val="20000"/>
              </a:spcBef>
              <a:defRPr/>
            </a:pPr>
            <a:endParaRPr lang="zh-CN" altLang="en-US" sz="3200" baseline="0" dirty="0">
              <a:solidFill>
                <a:prstClr val="black"/>
              </a:solidFill>
              <a:latin typeface="Calibri"/>
            </a:endParaRPr>
          </a:p>
        </p:txBody>
      </p:sp>
      <p:graphicFrame>
        <p:nvGraphicFramePr>
          <p:cNvPr id="4098" name="Object 8"/>
          <p:cNvGraphicFramePr>
            <a:graphicFrameLocks noChangeAspect="1"/>
          </p:cNvGraphicFramePr>
          <p:nvPr>
            <p:extLst>
              <p:ext uri="{D42A27DB-BD31-4B8C-83A1-F6EECF244321}">
                <p14:modId xmlns:p14="http://schemas.microsoft.com/office/powerpoint/2010/main" val="1297473365"/>
              </p:ext>
            </p:extLst>
          </p:nvPr>
        </p:nvGraphicFramePr>
        <p:xfrm>
          <a:off x="2895600" y="5638800"/>
          <a:ext cx="2676833" cy="457200"/>
        </p:xfrm>
        <a:graphic>
          <a:graphicData uri="http://schemas.openxmlformats.org/presentationml/2006/ole">
            <mc:AlternateContent xmlns:mc="http://schemas.openxmlformats.org/markup-compatibility/2006">
              <mc:Choice xmlns:v="urn:schemas-microsoft-com:vml" Requires="v">
                <p:oleObj spid="_x0000_s47152" name="公式" r:id="rId3" imgW="1117600" imgH="190500" progId="Equation.3">
                  <p:embed/>
                </p:oleObj>
              </mc:Choice>
              <mc:Fallback>
                <p:oleObj name="公式" r:id="rId3" imgW="1117600"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638800"/>
                        <a:ext cx="2676833" cy="457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8547001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TextBox 2"/>
          <p:cNvSpPr txBox="1">
            <a:spLocks noChangeArrowheads="1"/>
          </p:cNvSpPr>
          <p:nvPr/>
        </p:nvSpPr>
        <p:spPr bwMode="auto">
          <a:xfrm>
            <a:off x="1857375" y="285750"/>
            <a:ext cx="5262979" cy="769441"/>
          </a:xfrm>
          <a:prstGeom prst="rect">
            <a:avLst/>
          </a:prstGeom>
          <a:solidFill>
            <a:srgbClr val="00B0F0"/>
          </a:solidFill>
          <a:ln w="9525">
            <a:noFill/>
            <a:miter lim="800000"/>
            <a:headEnd/>
            <a:tailEnd/>
          </a:ln>
        </p:spPr>
        <p:txBody>
          <a:bodyPr wrap="none">
            <a:spAutoFit/>
          </a:bodyPr>
          <a:lstStyle/>
          <a:p>
            <a:r>
              <a:rPr lang="zh-CN" altLang="en-US" sz="4400" b="1" baseline="0" dirty="0">
                <a:solidFill>
                  <a:prstClr val="black"/>
                </a:solidFill>
                <a:latin typeface="微软雅黑" pitchFamily="34" charset="-122"/>
                <a:ea typeface="微软雅黑" pitchFamily="34" charset="-122"/>
              </a:rPr>
              <a:t>贝叶斯网络仿真实现</a:t>
            </a:r>
          </a:p>
        </p:txBody>
      </p:sp>
      <p:sp>
        <p:nvSpPr>
          <p:cNvPr id="89091" name="TextBox 4"/>
          <p:cNvSpPr txBox="1">
            <a:spLocks noChangeArrowheads="1"/>
          </p:cNvSpPr>
          <p:nvPr/>
        </p:nvSpPr>
        <p:spPr bwMode="auto">
          <a:xfrm>
            <a:off x="1143000" y="1357313"/>
            <a:ext cx="6858000" cy="461962"/>
          </a:xfrm>
          <a:prstGeom prst="rect">
            <a:avLst/>
          </a:prstGeom>
          <a:noFill/>
          <a:ln w="9525">
            <a:noFill/>
            <a:miter lim="800000"/>
            <a:headEnd/>
            <a:tailEnd/>
          </a:ln>
        </p:spPr>
        <p:txBody>
          <a:bodyPr>
            <a:spAutoFit/>
          </a:bodyPr>
          <a:lstStyle/>
          <a:p>
            <a:r>
              <a:rPr lang="zh-CN" altLang="en-US" sz="2400" baseline="0">
                <a:solidFill>
                  <a:prstClr val="black"/>
                </a:solidFill>
                <a:latin typeface="Arial" pitchFamily="34" charset="0"/>
              </a:rPr>
              <a:t>                     仿真软件</a:t>
            </a:r>
            <a:r>
              <a:rPr lang="en-US" altLang="zh-CN" sz="2400" baseline="0">
                <a:solidFill>
                  <a:prstClr val="black"/>
                </a:solidFill>
                <a:latin typeface="Arial" pitchFamily="34" charset="0"/>
              </a:rPr>
              <a:t>------Weka</a:t>
            </a:r>
            <a:endParaRPr lang="zh-CN" altLang="en-US" sz="2400" baseline="0">
              <a:solidFill>
                <a:prstClr val="black"/>
              </a:solidFill>
              <a:latin typeface="Arial" pitchFamily="34" charset="0"/>
            </a:endParaRPr>
          </a:p>
        </p:txBody>
      </p:sp>
      <p:pic>
        <p:nvPicPr>
          <p:cNvPr id="89092" name="图片 5" descr="b7bc4c66510c4e37ab184c0a.jpg"/>
          <p:cNvPicPr>
            <a:picLocks noChangeAspect="1"/>
          </p:cNvPicPr>
          <p:nvPr/>
        </p:nvPicPr>
        <p:blipFill>
          <a:blip r:embed="rId2"/>
          <a:srcRect/>
          <a:stretch>
            <a:fillRect/>
          </a:stretch>
        </p:blipFill>
        <p:spPr bwMode="auto">
          <a:xfrm>
            <a:off x="2428875" y="1857375"/>
            <a:ext cx="3798888" cy="1995488"/>
          </a:xfrm>
          <a:prstGeom prst="rect">
            <a:avLst/>
          </a:prstGeom>
          <a:noFill/>
          <a:ln w="9525">
            <a:noFill/>
            <a:miter lim="800000"/>
            <a:headEnd/>
            <a:tailEnd/>
          </a:ln>
        </p:spPr>
      </p:pic>
      <p:sp>
        <p:nvSpPr>
          <p:cNvPr id="89093" name="TextBox 6"/>
          <p:cNvSpPr txBox="1">
            <a:spLocks noChangeArrowheads="1"/>
          </p:cNvSpPr>
          <p:nvPr/>
        </p:nvSpPr>
        <p:spPr bwMode="auto">
          <a:xfrm>
            <a:off x="714375" y="4071938"/>
            <a:ext cx="8215313" cy="2532062"/>
          </a:xfrm>
          <a:prstGeom prst="rect">
            <a:avLst/>
          </a:prstGeom>
          <a:noFill/>
          <a:ln w="9525">
            <a:noFill/>
            <a:miter lim="800000"/>
            <a:headEnd/>
            <a:tailEnd/>
          </a:ln>
        </p:spPr>
        <p:txBody>
          <a:bodyPr>
            <a:spAutoFit/>
          </a:bodyPr>
          <a:lstStyle/>
          <a:p>
            <a:pPr latinLnBrk="1">
              <a:lnSpc>
                <a:spcPct val="150000"/>
              </a:lnSpc>
            </a:pPr>
            <a:r>
              <a:rPr lang="en-US" altLang="zh-CN" baseline="0">
                <a:solidFill>
                  <a:prstClr val="black"/>
                </a:solidFill>
                <a:latin typeface="Arial" pitchFamily="34" charset="0"/>
              </a:rPr>
              <a:t>     WEKA</a:t>
            </a:r>
            <a:r>
              <a:rPr lang="zh-CN" altLang="en-US" baseline="0">
                <a:solidFill>
                  <a:prstClr val="black"/>
                </a:solidFill>
                <a:latin typeface="Arial" pitchFamily="34" charset="0"/>
              </a:rPr>
              <a:t>的全名是怀卡托智能分析环境（</a:t>
            </a:r>
            <a:r>
              <a:rPr lang="en-US" altLang="zh-CN" baseline="0">
                <a:solidFill>
                  <a:prstClr val="black"/>
                </a:solidFill>
                <a:latin typeface="Arial" pitchFamily="34" charset="0"/>
              </a:rPr>
              <a:t>Waikato Environment for Knowledge Analysis</a:t>
            </a:r>
            <a:r>
              <a:rPr lang="zh-CN" altLang="en-US" baseline="0">
                <a:solidFill>
                  <a:prstClr val="black"/>
                </a:solidFill>
                <a:latin typeface="Arial" pitchFamily="34" charset="0"/>
              </a:rPr>
              <a:t>），同时</a:t>
            </a:r>
            <a:r>
              <a:rPr lang="en-US" altLang="zh-CN" baseline="0">
                <a:solidFill>
                  <a:prstClr val="black"/>
                </a:solidFill>
                <a:latin typeface="Arial" pitchFamily="34" charset="0"/>
              </a:rPr>
              <a:t>weka</a:t>
            </a:r>
            <a:r>
              <a:rPr lang="zh-CN" altLang="en-US" baseline="0">
                <a:solidFill>
                  <a:prstClr val="black"/>
                </a:solidFill>
                <a:latin typeface="Arial" pitchFamily="34" charset="0"/>
              </a:rPr>
              <a:t>也是新西兰的一种鸟名，而</a:t>
            </a:r>
            <a:r>
              <a:rPr lang="en-US" altLang="zh-CN" baseline="0">
                <a:solidFill>
                  <a:prstClr val="black"/>
                </a:solidFill>
                <a:latin typeface="Arial" pitchFamily="34" charset="0"/>
              </a:rPr>
              <a:t>WEKA</a:t>
            </a:r>
            <a:r>
              <a:rPr lang="zh-CN" altLang="en-US" baseline="0">
                <a:solidFill>
                  <a:prstClr val="black"/>
                </a:solidFill>
                <a:latin typeface="Arial" pitchFamily="34" charset="0"/>
              </a:rPr>
              <a:t>的主要开发者来自</a:t>
            </a:r>
            <a:r>
              <a:rPr lang="zh-CN" altLang="en-US" baseline="0">
                <a:solidFill>
                  <a:prstClr val="black"/>
                </a:solidFill>
                <a:latin typeface="Arial" pitchFamily="34" charset="0"/>
                <a:hlinkClick r:id="rId3"/>
              </a:rPr>
              <a:t>新西兰</a:t>
            </a:r>
            <a:r>
              <a:rPr lang="zh-CN" altLang="en-US" baseline="0">
                <a:solidFill>
                  <a:prstClr val="black"/>
                </a:solidFill>
                <a:latin typeface="Arial" pitchFamily="34" charset="0"/>
              </a:rPr>
              <a:t>。</a:t>
            </a:r>
            <a:endParaRPr lang="en-US" altLang="zh-CN" baseline="0">
              <a:solidFill>
                <a:prstClr val="black"/>
              </a:solidFill>
              <a:latin typeface="Arial" pitchFamily="34" charset="0"/>
            </a:endParaRPr>
          </a:p>
          <a:p>
            <a:pPr>
              <a:lnSpc>
                <a:spcPct val="150000"/>
              </a:lnSpc>
            </a:pPr>
            <a:r>
              <a:rPr lang="en-US" altLang="zh-CN" baseline="0">
                <a:solidFill>
                  <a:prstClr val="black"/>
                </a:solidFill>
                <a:latin typeface="Arial" pitchFamily="34" charset="0"/>
              </a:rPr>
              <a:t>     WEKA</a:t>
            </a:r>
            <a:r>
              <a:rPr lang="zh-CN" altLang="en-US" baseline="0">
                <a:solidFill>
                  <a:prstClr val="black"/>
                </a:solidFill>
                <a:latin typeface="Arial" pitchFamily="34" charset="0"/>
              </a:rPr>
              <a:t>作为一个公开的数据挖掘工作平台，集合了大量能承担数据挖掘任务的机器学习算法，包括对数据进行预处理，分类，回归、聚类、</a:t>
            </a:r>
            <a:r>
              <a:rPr lang="zh-CN" altLang="en-US" baseline="0">
                <a:solidFill>
                  <a:prstClr val="black"/>
                </a:solidFill>
                <a:latin typeface="Arial" pitchFamily="34" charset="0"/>
                <a:hlinkClick r:id="rId4"/>
              </a:rPr>
              <a:t>关联规则</a:t>
            </a:r>
            <a:r>
              <a:rPr lang="zh-CN" altLang="en-US" baseline="0">
                <a:solidFill>
                  <a:prstClr val="black"/>
                </a:solidFill>
                <a:latin typeface="Arial" pitchFamily="34" charset="0"/>
              </a:rPr>
              <a:t>以及在新的交互式界面上的可视化。</a:t>
            </a:r>
          </a:p>
        </p:txBody>
      </p:sp>
    </p:spTree>
    <p:extLst>
      <p:ext uri="{BB962C8B-B14F-4D97-AF65-F5344CB8AC3E}">
        <p14:creationId xmlns:p14="http://schemas.microsoft.com/office/powerpoint/2010/main" val="2211462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TextBox 2"/>
          <p:cNvSpPr txBox="1">
            <a:spLocks noChangeArrowheads="1"/>
          </p:cNvSpPr>
          <p:nvPr/>
        </p:nvSpPr>
        <p:spPr bwMode="auto">
          <a:xfrm>
            <a:off x="1729819" y="16372"/>
            <a:ext cx="5827236" cy="769441"/>
          </a:xfrm>
          <a:prstGeom prst="rect">
            <a:avLst/>
          </a:prstGeom>
          <a:solidFill>
            <a:srgbClr val="00B0F0"/>
          </a:solidFill>
          <a:ln w="9525">
            <a:noFill/>
            <a:miter lim="800000"/>
            <a:headEnd/>
            <a:tailEnd/>
          </a:ln>
        </p:spPr>
        <p:txBody>
          <a:bodyPr wrap="none">
            <a:spAutoFit/>
          </a:bodyPr>
          <a:lstStyle/>
          <a:p>
            <a:r>
              <a:rPr lang="zh-CN" altLang="en-US" sz="4400" b="1" baseline="0" dirty="0">
                <a:solidFill>
                  <a:prstClr val="black"/>
                </a:solidFill>
                <a:latin typeface="微软雅黑" pitchFamily="34" charset="-122"/>
                <a:ea typeface="微软雅黑" pitchFamily="34" charset="-122"/>
              </a:rPr>
              <a:t>个人信用评估分类模型</a:t>
            </a:r>
          </a:p>
        </p:txBody>
      </p:sp>
      <p:sp>
        <p:nvSpPr>
          <p:cNvPr id="88067" name="TextBox 3"/>
          <p:cNvSpPr txBox="1">
            <a:spLocks noChangeArrowheads="1"/>
          </p:cNvSpPr>
          <p:nvPr/>
        </p:nvSpPr>
        <p:spPr bwMode="auto">
          <a:xfrm>
            <a:off x="285750" y="785813"/>
            <a:ext cx="8715375" cy="4452566"/>
          </a:xfrm>
          <a:prstGeom prst="rect">
            <a:avLst/>
          </a:prstGeom>
          <a:noFill/>
          <a:ln w="9525">
            <a:noFill/>
            <a:miter lim="800000"/>
            <a:headEnd/>
            <a:tailEnd/>
          </a:ln>
        </p:spPr>
        <p:txBody>
          <a:bodyPr>
            <a:spAutoFit/>
          </a:bodyPr>
          <a:lstStyle/>
          <a:p>
            <a:pPr>
              <a:lnSpc>
                <a:spcPct val="150000"/>
              </a:lnSpc>
            </a:pPr>
            <a:r>
              <a:rPr lang="zh-CN" altLang="en-US" baseline="0" dirty="0">
                <a:solidFill>
                  <a:prstClr val="black"/>
                </a:solidFill>
                <a:latin typeface="Arial" pitchFamily="34" charset="0"/>
              </a:rPr>
              <a:t>        </a:t>
            </a:r>
            <a:r>
              <a:rPr lang="zh-CN" altLang="en-US" sz="2400" baseline="0" dirty="0">
                <a:solidFill>
                  <a:prstClr val="black"/>
                </a:solidFill>
                <a:latin typeface="Arial" pitchFamily="34" charset="0"/>
              </a:rPr>
              <a:t>目前常用的方法有：统计方法、专家系统、数学规划、决策树、Ｋ邻近方法和神经网络等。</a:t>
            </a:r>
            <a:endParaRPr lang="en-US" altLang="zh-CN" sz="2400" baseline="0" dirty="0">
              <a:solidFill>
                <a:prstClr val="black"/>
              </a:solidFill>
              <a:latin typeface="Arial" pitchFamily="34" charset="0"/>
            </a:endParaRPr>
          </a:p>
          <a:p>
            <a:pPr>
              <a:lnSpc>
                <a:spcPct val="150000"/>
              </a:lnSpc>
            </a:pPr>
            <a:r>
              <a:rPr lang="zh-CN" altLang="en-US" sz="2400" baseline="0" dirty="0">
                <a:solidFill>
                  <a:prstClr val="black"/>
                </a:solidFill>
                <a:latin typeface="Arial" pitchFamily="34" charset="0"/>
              </a:rPr>
              <a:t>      贝叶斯网络分类模型继承了贝叶斯网络的优点并具有良好的分类精度正受到越来越多的研究者关注，并积极拓展它的应用领域。现已广泛应用于模式识别、数据挖掘、垃圾邮件处理和医学诊断。 </a:t>
            </a:r>
            <a:endParaRPr lang="en-US" altLang="zh-CN" sz="2400" baseline="0" dirty="0">
              <a:solidFill>
                <a:prstClr val="black"/>
              </a:solidFill>
              <a:latin typeface="Arial" pitchFamily="34" charset="0"/>
            </a:endParaRPr>
          </a:p>
          <a:p>
            <a:pPr>
              <a:lnSpc>
                <a:spcPct val="150000"/>
              </a:lnSpc>
            </a:pPr>
            <a:r>
              <a:rPr lang="zh-CN" altLang="en-US" sz="2400" baseline="0" dirty="0">
                <a:solidFill>
                  <a:prstClr val="black"/>
                </a:solidFill>
                <a:latin typeface="Arial" pitchFamily="34" charset="0"/>
              </a:rPr>
              <a:t>    本次针对现有信用评估模型存在的问题，结合贝叶斯网络对信用评估问题进行研究。</a:t>
            </a:r>
          </a:p>
        </p:txBody>
      </p:sp>
    </p:spTree>
    <p:extLst>
      <p:ext uri="{BB962C8B-B14F-4D97-AF65-F5344CB8AC3E}">
        <p14:creationId xmlns:p14="http://schemas.microsoft.com/office/powerpoint/2010/main" val="1473930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extBox 1"/>
          <p:cNvSpPr txBox="1">
            <a:spLocks noChangeArrowheads="1"/>
          </p:cNvSpPr>
          <p:nvPr/>
        </p:nvSpPr>
        <p:spPr bwMode="auto">
          <a:xfrm>
            <a:off x="500063" y="428625"/>
            <a:ext cx="1857375" cy="461963"/>
          </a:xfrm>
          <a:prstGeom prst="rect">
            <a:avLst/>
          </a:prstGeom>
          <a:solidFill>
            <a:schemeClr val="accent2"/>
          </a:solidFill>
          <a:ln w="9525">
            <a:noFill/>
            <a:miter lim="800000"/>
            <a:headEnd/>
            <a:tailEnd/>
          </a:ln>
        </p:spPr>
        <p:txBody>
          <a:bodyPr>
            <a:spAutoFit/>
          </a:bodyPr>
          <a:lstStyle/>
          <a:p>
            <a:r>
              <a:rPr lang="zh-CN" altLang="en-US" sz="2400" baseline="0">
                <a:solidFill>
                  <a:prstClr val="black"/>
                </a:solidFill>
                <a:latin typeface="Arial" pitchFamily="34" charset="0"/>
              </a:rPr>
              <a:t>数据描述</a:t>
            </a:r>
          </a:p>
        </p:txBody>
      </p:sp>
      <p:sp>
        <p:nvSpPr>
          <p:cNvPr id="90115" name="TextBox 2"/>
          <p:cNvSpPr txBox="1">
            <a:spLocks noChangeArrowheads="1"/>
          </p:cNvSpPr>
          <p:nvPr/>
        </p:nvSpPr>
        <p:spPr bwMode="auto">
          <a:xfrm>
            <a:off x="428625" y="1071563"/>
            <a:ext cx="7358063" cy="1754187"/>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     以德国为例进行实证研究。其中，德国信用数据记录</a:t>
            </a:r>
            <a:r>
              <a:rPr lang="en-US" altLang="zh-CN" baseline="0">
                <a:solidFill>
                  <a:prstClr val="black"/>
                </a:solidFill>
                <a:latin typeface="Arial" pitchFamily="34" charset="0"/>
              </a:rPr>
              <a:t>1000</a:t>
            </a:r>
            <a:r>
              <a:rPr lang="zh-CN" altLang="en-US" baseline="0">
                <a:solidFill>
                  <a:prstClr val="black"/>
                </a:solidFill>
                <a:latin typeface="Arial" pitchFamily="34" charset="0"/>
              </a:rPr>
              <a:t>条，定义了两类人，第一类</a:t>
            </a:r>
            <a:r>
              <a:rPr lang="en-US" altLang="zh-CN" baseline="0">
                <a:solidFill>
                  <a:prstClr val="black"/>
                </a:solidFill>
                <a:latin typeface="Arial" pitchFamily="34" charset="0"/>
              </a:rPr>
              <a:t>(GoodCredit)</a:t>
            </a:r>
            <a:r>
              <a:rPr lang="zh-CN" altLang="en-US" baseline="0">
                <a:solidFill>
                  <a:prstClr val="black"/>
                </a:solidFill>
                <a:latin typeface="Arial" pitchFamily="34" charset="0"/>
              </a:rPr>
              <a:t>样本</a:t>
            </a:r>
            <a:r>
              <a:rPr lang="en-US" altLang="zh-CN" baseline="0">
                <a:solidFill>
                  <a:prstClr val="black"/>
                </a:solidFill>
                <a:latin typeface="Arial" pitchFamily="34" charset="0"/>
              </a:rPr>
              <a:t>700</a:t>
            </a:r>
            <a:r>
              <a:rPr lang="zh-CN" altLang="en-US" baseline="0">
                <a:solidFill>
                  <a:prstClr val="black"/>
                </a:solidFill>
                <a:latin typeface="Arial" pitchFamily="34" charset="0"/>
              </a:rPr>
              <a:t>个，第二类（</a:t>
            </a:r>
            <a:r>
              <a:rPr lang="en-US" altLang="zh-CN" baseline="0">
                <a:solidFill>
                  <a:prstClr val="black"/>
                </a:solidFill>
                <a:latin typeface="Arial" pitchFamily="34" charset="0"/>
              </a:rPr>
              <a:t>BadCredit</a:t>
            </a:r>
            <a:r>
              <a:rPr lang="zh-CN" altLang="en-US" baseline="0">
                <a:solidFill>
                  <a:prstClr val="black"/>
                </a:solidFill>
                <a:latin typeface="Arial" pitchFamily="34" charset="0"/>
              </a:rPr>
              <a:t>）样本</a:t>
            </a:r>
            <a:r>
              <a:rPr lang="en-US" altLang="zh-CN" baseline="0">
                <a:solidFill>
                  <a:prstClr val="black"/>
                </a:solidFill>
                <a:latin typeface="Arial" pitchFamily="34" charset="0"/>
              </a:rPr>
              <a:t>300</a:t>
            </a:r>
            <a:r>
              <a:rPr lang="zh-CN" altLang="en-US" baseline="0">
                <a:solidFill>
                  <a:prstClr val="black"/>
                </a:solidFill>
                <a:latin typeface="Arial" pitchFamily="34" charset="0"/>
              </a:rPr>
              <a:t>个，每个样本用</a:t>
            </a:r>
            <a:r>
              <a:rPr lang="en-US" altLang="zh-CN" baseline="0">
                <a:solidFill>
                  <a:prstClr val="black"/>
                </a:solidFill>
                <a:latin typeface="Arial" pitchFamily="34" charset="0"/>
              </a:rPr>
              <a:t>21</a:t>
            </a:r>
            <a:r>
              <a:rPr lang="zh-CN" altLang="en-US" baseline="0">
                <a:solidFill>
                  <a:prstClr val="black"/>
                </a:solidFill>
                <a:latin typeface="Arial" pitchFamily="34" charset="0"/>
              </a:rPr>
              <a:t>个变量描述，表１给出了数据矩阵结构。其中１个是二值变量Ｃ，表示信用的可信任度（Ｃ＝０，表示信任，Ｃ＝１，表示不信任），将其作为响应变量或目标变量，其余的变量为信用指标集，即特征属性变量。详细指标如表２所示。</a:t>
            </a:r>
          </a:p>
        </p:txBody>
      </p:sp>
      <p:pic>
        <p:nvPicPr>
          <p:cNvPr id="90116" name="图片 3" descr="RJJMLE$[{X{DVL[Q~{WKQ}E.jpg"/>
          <p:cNvPicPr>
            <a:picLocks noChangeAspect="1"/>
          </p:cNvPicPr>
          <p:nvPr/>
        </p:nvPicPr>
        <p:blipFill>
          <a:blip r:embed="rId2"/>
          <a:srcRect/>
          <a:stretch>
            <a:fillRect/>
          </a:stretch>
        </p:blipFill>
        <p:spPr bwMode="auto">
          <a:xfrm>
            <a:off x="1714500" y="3286125"/>
            <a:ext cx="4743450" cy="2076450"/>
          </a:xfrm>
          <a:prstGeom prst="rect">
            <a:avLst/>
          </a:prstGeom>
          <a:noFill/>
          <a:ln w="9525">
            <a:noFill/>
            <a:miter lim="800000"/>
            <a:headEnd/>
            <a:tailEnd/>
          </a:ln>
        </p:spPr>
      </p:pic>
      <p:sp>
        <p:nvSpPr>
          <p:cNvPr id="90117" name="TextBox 4"/>
          <p:cNvSpPr txBox="1">
            <a:spLocks noChangeArrowheads="1"/>
          </p:cNvSpPr>
          <p:nvPr/>
        </p:nvSpPr>
        <p:spPr bwMode="auto">
          <a:xfrm>
            <a:off x="2428875" y="2928938"/>
            <a:ext cx="3143250" cy="369887"/>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表</a:t>
            </a:r>
            <a:r>
              <a:rPr lang="en-US" altLang="zh-CN" baseline="0">
                <a:solidFill>
                  <a:prstClr val="black"/>
                </a:solidFill>
                <a:latin typeface="Arial" pitchFamily="34" charset="0"/>
              </a:rPr>
              <a:t>1   </a:t>
            </a:r>
            <a:r>
              <a:rPr lang="zh-CN" altLang="en-US" baseline="0">
                <a:solidFill>
                  <a:prstClr val="black"/>
                </a:solidFill>
                <a:latin typeface="Arial" pitchFamily="34" charset="0"/>
              </a:rPr>
              <a:t>数据结构矩阵</a:t>
            </a:r>
          </a:p>
        </p:txBody>
      </p:sp>
    </p:spTree>
    <p:extLst>
      <p:ext uri="{BB962C8B-B14F-4D97-AF65-F5344CB8AC3E}">
        <p14:creationId xmlns:p14="http://schemas.microsoft.com/office/powerpoint/2010/main" val="12338242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1"/>
          <p:cNvSpPr txBox="1">
            <a:spLocks noChangeArrowheads="1"/>
          </p:cNvSpPr>
          <p:nvPr/>
        </p:nvSpPr>
        <p:spPr bwMode="auto">
          <a:xfrm>
            <a:off x="2000250" y="142875"/>
            <a:ext cx="4429125" cy="36988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表</a:t>
            </a:r>
            <a:r>
              <a:rPr lang="en-US" altLang="zh-CN" baseline="0">
                <a:solidFill>
                  <a:prstClr val="black"/>
                </a:solidFill>
                <a:latin typeface="Arial" pitchFamily="34" charset="0"/>
              </a:rPr>
              <a:t>2  </a:t>
            </a:r>
            <a:r>
              <a:rPr lang="zh-CN" altLang="en-US" baseline="0">
                <a:solidFill>
                  <a:prstClr val="black"/>
                </a:solidFill>
                <a:latin typeface="Arial" pitchFamily="34" charset="0"/>
              </a:rPr>
              <a:t>德国信用数据集指标（属性）名称</a:t>
            </a:r>
          </a:p>
        </p:txBody>
      </p:sp>
      <p:pic>
        <p:nvPicPr>
          <p:cNvPr id="91139" name="图片 2" descr="VT7E(45I1EQ1M`@7NMUL{HY.jpg"/>
          <p:cNvPicPr>
            <a:picLocks noChangeAspect="1"/>
          </p:cNvPicPr>
          <p:nvPr/>
        </p:nvPicPr>
        <p:blipFill>
          <a:blip r:embed="rId2"/>
          <a:srcRect/>
          <a:stretch>
            <a:fillRect/>
          </a:stretch>
        </p:blipFill>
        <p:spPr bwMode="auto">
          <a:xfrm>
            <a:off x="2071688" y="571500"/>
            <a:ext cx="4943475" cy="6000750"/>
          </a:xfrm>
          <a:prstGeom prst="rect">
            <a:avLst/>
          </a:prstGeom>
          <a:noFill/>
          <a:ln w="9525">
            <a:noFill/>
            <a:miter lim="800000"/>
            <a:headEnd/>
            <a:tailEnd/>
          </a:ln>
        </p:spPr>
      </p:pic>
    </p:spTree>
    <p:extLst>
      <p:ext uri="{BB962C8B-B14F-4D97-AF65-F5344CB8AC3E}">
        <p14:creationId xmlns:p14="http://schemas.microsoft.com/office/powerpoint/2010/main" val="18277108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Box 1"/>
          <p:cNvSpPr txBox="1">
            <a:spLocks noChangeArrowheads="1"/>
          </p:cNvSpPr>
          <p:nvPr/>
        </p:nvSpPr>
        <p:spPr bwMode="auto">
          <a:xfrm>
            <a:off x="1143000" y="285750"/>
            <a:ext cx="4714875" cy="36988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用贝叶斯算法对上述数据集进行训练，仿真</a:t>
            </a:r>
          </a:p>
        </p:txBody>
      </p:sp>
      <p:pic>
        <p:nvPicPr>
          <p:cNvPr id="92163" name="图片 2" descr="XOX6Z(3HB66N]E6C8B(AW1L.jpg"/>
          <p:cNvPicPr>
            <a:picLocks noChangeAspect="1"/>
          </p:cNvPicPr>
          <p:nvPr/>
        </p:nvPicPr>
        <p:blipFill>
          <a:blip r:embed="rId2"/>
          <a:srcRect/>
          <a:stretch>
            <a:fillRect/>
          </a:stretch>
        </p:blipFill>
        <p:spPr bwMode="auto">
          <a:xfrm>
            <a:off x="857250" y="642938"/>
            <a:ext cx="7737475" cy="5214937"/>
          </a:xfrm>
          <a:prstGeom prst="rect">
            <a:avLst/>
          </a:prstGeom>
          <a:noFill/>
          <a:ln w="9525">
            <a:noFill/>
            <a:miter lim="800000"/>
            <a:headEnd/>
            <a:tailEnd/>
          </a:ln>
        </p:spPr>
      </p:pic>
      <p:sp>
        <p:nvSpPr>
          <p:cNvPr id="4" name="线形标注 2 3"/>
          <p:cNvSpPr/>
          <p:nvPr/>
        </p:nvSpPr>
        <p:spPr>
          <a:xfrm>
            <a:off x="3429000" y="714375"/>
            <a:ext cx="2428875" cy="428625"/>
          </a:xfrm>
          <a:prstGeom prst="borderCallout2">
            <a:avLst>
              <a:gd name="adj1" fmla="val 59110"/>
              <a:gd name="adj2" fmla="val -2737"/>
              <a:gd name="adj3" fmla="val 64876"/>
              <a:gd name="adj4" fmla="val -15141"/>
              <a:gd name="adj5" fmla="val 72140"/>
              <a:gd name="adj6" fmla="val -471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aseline="0" dirty="0">
                <a:solidFill>
                  <a:prstClr val="white"/>
                </a:solidFill>
                <a:latin typeface="Calibri"/>
                <a:ea typeface="宋体"/>
              </a:rPr>
              <a:t>一系列统计量，描述分类器预测属性的准确程度</a:t>
            </a:r>
          </a:p>
        </p:txBody>
      </p:sp>
      <p:sp>
        <p:nvSpPr>
          <p:cNvPr id="5" name="线形标注 2 4"/>
          <p:cNvSpPr/>
          <p:nvPr/>
        </p:nvSpPr>
        <p:spPr>
          <a:xfrm>
            <a:off x="4929188" y="2928938"/>
            <a:ext cx="2428875" cy="428625"/>
          </a:xfrm>
          <a:prstGeom prst="borderCallout2">
            <a:avLst>
              <a:gd name="adj1" fmla="val 59110"/>
              <a:gd name="adj2" fmla="val -2737"/>
              <a:gd name="adj3" fmla="val 64876"/>
              <a:gd name="adj4" fmla="val -15141"/>
              <a:gd name="adj5" fmla="val 72140"/>
              <a:gd name="adj6" fmla="val -471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aseline="0" dirty="0">
                <a:solidFill>
                  <a:prstClr val="white"/>
                </a:solidFill>
                <a:latin typeface="Calibri"/>
                <a:ea typeface="宋体"/>
              </a:rPr>
              <a:t>更详细地给出了关于每一类的预测准确度的描述</a:t>
            </a:r>
          </a:p>
        </p:txBody>
      </p:sp>
      <p:sp>
        <p:nvSpPr>
          <p:cNvPr id="6" name="线形标注 2 5"/>
          <p:cNvSpPr/>
          <p:nvPr/>
        </p:nvSpPr>
        <p:spPr>
          <a:xfrm>
            <a:off x="4071938" y="4429125"/>
            <a:ext cx="2428875" cy="428625"/>
          </a:xfrm>
          <a:prstGeom prst="borderCallout2">
            <a:avLst>
              <a:gd name="adj1" fmla="val 59110"/>
              <a:gd name="adj2" fmla="val -2737"/>
              <a:gd name="adj3" fmla="val 64876"/>
              <a:gd name="adj4" fmla="val -15141"/>
              <a:gd name="adj5" fmla="val 72140"/>
              <a:gd name="adj6" fmla="val -471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aseline="0" dirty="0">
                <a:solidFill>
                  <a:prstClr val="white"/>
                </a:solidFill>
                <a:latin typeface="Calibri"/>
                <a:ea typeface="宋体"/>
              </a:rPr>
              <a:t>给出了预测结果中每个类的实例数</a:t>
            </a:r>
          </a:p>
        </p:txBody>
      </p:sp>
      <p:sp>
        <p:nvSpPr>
          <p:cNvPr id="7" name="线形标注 2 6"/>
          <p:cNvSpPr/>
          <p:nvPr/>
        </p:nvSpPr>
        <p:spPr>
          <a:xfrm>
            <a:off x="4286250" y="5143500"/>
            <a:ext cx="2428875" cy="428625"/>
          </a:xfrm>
          <a:prstGeom prst="borderCallout2">
            <a:avLst>
              <a:gd name="adj1" fmla="val 59110"/>
              <a:gd name="adj2" fmla="val -2737"/>
              <a:gd name="adj3" fmla="val 64876"/>
              <a:gd name="adj4" fmla="val -15141"/>
              <a:gd name="adj5" fmla="val 72140"/>
              <a:gd name="adj6" fmla="val -471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aseline="0" dirty="0">
                <a:solidFill>
                  <a:prstClr val="white"/>
                </a:solidFill>
                <a:latin typeface="Calibri"/>
                <a:ea typeface="宋体"/>
              </a:rPr>
              <a:t>矩阵的行是实际的类</a:t>
            </a:r>
            <a:endParaRPr lang="en-US" altLang="zh-CN" sz="1400" baseline="0" dirty="0">
              <a:solidFill>
                <a:prstClr val="white"/>
              </a:solidFill>
              <a:latin typeface="Calibri"/>
              <a:ea typeface="宋体"/>
            </a:endParaRPr>
          </a:p>
          <a:p>
            <a:pPr algn="ctr">
              <a:defRPr/>
            </a:pPr>
            <a:r>
              <a:rPr lang="zh-CN" altLang="en-US" sz="1400" baseline="0" dirty="0">
                <a:solidFill>
                  <a:prstClr val="white"/>
                </a:solidFill>
                <a:latin typeface="Calibri"/>
                <a:ea typeface="宋体"/>
              </a:rPr>
              <a:t>列为预测的类</a:t>
            </a:r>
          </a:p>
        </p:txBody>
      </p:sp>
    </p:spTree>
    <p:extLst>
      <p:ext uri="{BB962C8B-B14F-4D97-AF65-F5344CB8AC3E}">
        <p14:creationId xmlns:p14="http://schemas.microsoft.com/office/powerpoint/2010/main" val="5724838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A4E5CDF4-5900-488D-82A6-EAC3A2AF7470}" type="slidenum">
              <a:rPr lang="en-US" altLang="zh-CN" baseline="0" smtClean="0"/>
              <a:pPr eaLnBrk="1" hangingPunct="1"/>
              <a:t>3</a:t>
            </a:fld>
            <a:endParaRPr lang="en-US" altLang="zh-CN" baseline="0"/>
          </a:p>
        </p:txBody>
      </p:sp>
      <p:sp>
        <p:nvSpPr>
          <p:cNvPr id="17411" name="Rectangle 2"/>
          <p:cNvSpPr>
            <a:spLocks noGrp="1" noRot="1" noChangeArrowheads="1"/>
          </p:cNvSpPr>
          <p:nvPr>
            <p:ph type="title"/>
          </p:nvPr>
        </p:nvSpPr>
        <p:spPr/>
        <p:txBody>
          <a:bodyPr/>
          <a:lstStyle/>
          <a:p>
            <a:pPr eaLnBrk="1" hangingPunct="1"/>
            <a:r>
              <a:rPr lang="zh-CN" altLang="en-US"/>
              <a:t>本讲内容</a:t>
            </a:r>
          </a:p>
        </p:txBody>
      </p:sp>
      <p:sp>
        <p:nvSpPr>
          <p:cNvPr id="17412" name="Rectangle 3"/>
          <p:cNvSpPr>
            <a:spLocks noGrp="1" noRot="1" noChangeArrowheads="1"/>
          </p:cNvSpPr>
          <p:nvPr>
            <p:ph type="body" idx="1"/>
          </p:nvPr>
        </p:nvSpPr>
        <p:spPr/>
        <p:txBody>
          <a:bodyPr/>
          <a:lstStyle/>
          <a:p>
            <a:pPr eaLnBrk="1" hangingPunct="1"/>
            <a:r>
              <a:rPr lang="zh-CN" altLang="en-US" dirty="0"/>
              <a:t>贝叶斯分类器的错误概率</a:t>
            </a:r>
            <a:endParaRPr lang="en-US" altLang="zh-CN" dirty="0"/>
          </a:p>
          <a:p>
            <a:pPr eaLnBrk="1" hangingPunct="1"/>
            <a:r>
              <a:rPr lang="zh-CN" altLang="en-US" dirty="0"/>
              <a:t>正态分布时贝叶斯决策错误率的计算</a:t>
            </a:r>
            <a:endParaRPr lang="en-US" altLang="zh-CN" dirty="0"/>
          </a:p>
          <a:p>
            <a:pPr eaLnBrk="1" hangingPunct="1"/>
            <a:r>
              <a:rPr lang="zh-CN" altLang="en-US" dirty="0"/>
              <a:t>贝叶斯决策举例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TextBox 1"/>
          <p:cNvSpPr txBox="1">
            <a:spLocks noChangeArrowheads="1"/>
          </p:cNvSpPr>
          <p:nvPr/>
        </p:nvSpPr>
        <p:spPr bwMode="auto">
          <a:xfrm>
            <a:off x="785813" y="285750"/>
            <a:ext cx="6929437" cy="369888"/>
          </a:xfrm>
          <a:prstGeom prst="rect">
            <a:avLst/>
          </a:prstGeom>
          <a:noFill/>
          <a:ln w="9525">
            <a:noFill/>
            <a:miter lim="800000"/>
            <a:headEnd/>
            <a:tailEnd/>
          </a:ln>
        </p:spPr>
        <p:txBody>
          <a:bodyPr>
            <a:spAutoFit/>
          </a:bodyPr>
          <a:lstStyle/>
          <a:p>
            <a:r>
              <a:rPr lang="zh-CN" altLang="en-US" baseline="0">
                <a:solidFill>
                  <a:prstClr val="black"/>
                </a:solidFill>
                <a:latin typeface="Arial" pitchFamily="34" charset="0"/>
              </a:rPr>
              <a:t>我们试下其他模型的仿真</a:t>
            </a:r>
          </a:p>
        </p:txBody>
      </p:sp>
      <p:pic>
        <p:nvPicPr>
          <p:cNvPr id="94211" name="Picture 2"/>
          <p:cNvPicPr>
            <a:picLocks noChangeAspect="1" noChangeArrowheads="1"/>
          </p:cNvPicPr>
          <p:nvPr/>
        </p:nvPicPr>
        <p:blipFill>
          <a:blip r:embed="rId3"/>
          <a:srcRect/>
          <a:stretch>
            <a:fillRect/>
          </a:stretch>
        </p:blipFill>
        <p:spPr bwMode="auto">
          <a:xfrm>
            <a:off x="285750" y="1143000"/>
            <a:ext cx="4000500" cy="5286375"/>
          </a:xfrm>
          <a:prstGeom prst="rect">
            <a:avLst/>
          </a:prstGeom>
          <a:noFill/>
          <a:ln w="9525">
            <a:noFill/>
            <a:miter lim="800000"/>
            <a:headEnd/>
            <a:tailEnd/>
          </a:ln>
        </p:spPr>
      </p:pic>
      <p:sp>
        <p:nvSpPr>
          <p:cNvPr id="94212" name="TextBox 3"/>
          <p:cNvSpPr txBox="1">
            <a:spLocks noChangeArrowheads="1"/>
          </p:cNvSpPr>
          <p:nvPr/>
        </p:nvSpPr>
        <p:spPr bwMode="auto">
          <a:xfrm>
            <a:off x="1214438" y="785813"/>
            <a:ext cx="1571625" cy="369887"/>
          </a:xfrm>
          <a:prstGeom prst="rect">
            <a:avLst/>
          </a:prstGeom>
          <a:noFill/>
          <a:ln w="9525">
            <a:noFill/>
            <a:miter lim="800000"/>
            <a:headEnd/>
            <a:tailEnd/>
          </a:ln>
        </p:spPr>
        <p:txBody>
          <a:bodyPr>
            <a:spAutoFit/>
          </a:bodyPr>
          <a:lstStyle/>
          <a:p>
            <a:r>
              <a:rPr lang="en-US" altLang="zh-CN" baseline="0">
                <a:solidFill>
                  <a:prstClr val="black"/>
                </a:solidFill>
                <a:latin typeface="Arial" pitchFamily="34" charset="0"/>
              </a:rPr>
              <a:t>J48</a:t>
            </a:r>
            <a:r>
              <a:rPr lang="zh-CN" altLang="en-US" baseline="0">
                <a:solidFill>
                  <a:prstClr val="black"/>
                </a:solidFill>
                <a:latin typeface="Arial" pitchFamily="34" charset="0"/>
              </a:rPr>
              <a:t>决策树</a:t>
            </a:r>
          </a:p>
        </p:txBody>
      </p:sp>
      <p:pic>
        <p:nvPicPr>
          <p:cNvPr id="94213" name="Picture 3"/>
          <p:cNvPicPr>
            <a:picLocks noChangeAspect="1" noChangeArrowheads="1"/>
          </p:cNvPicPr>
          <p:nvPr/>
        </p:nvPicPr>
        <p:blipFill>
          <a:blip r:embed="rId4"/>
          <a:srcRect/>
          <a:stretch>
            <a:fillRect/>
          </a:stretch>
        </p:blipFill>
        <p:spPr bwMode="auto">
          <a:xfrm>
            <a:off x="4500563" y="1139825"/>
            <a:ext cx="4286250" cy="5292725"/>
          </a:xfrm>
          <a:prstGeom prst="rect">
            <a:avLst/>
          </a:prstGeom>
          <a:noFill/>
          <a:ln w="9525">
            <a:noFill/>
            <a:miter lim="800000"/>
            <a:headEnd/>
            <a:tailEnd/>
          </a:ln>
        </p:spPr>
      </p:pic>
      <p:sp>
        <p:nvSpPr>
          <p:cNvPr id="94214" name="TextBox 5"/>
          <p:cNvSpPr txBox="1">
            <a:spLocks noChangeArrowheads="1"/>
          </p:cNvSpPr>
          <p:nvPr/>
        </p:nvSpPr>
        <p:spPr bwMode="auto">
          <a:xfrm>
            <a:off x="5214938" y="785813"/>
            <a:ext cx="2857500" cy="369887"/>
          </a:xfrm>
          <a:prstGeom prst="rect">
            <a:avLst/>
          </a:prstGeom>
          <a:noFill/>
          <a:ln w="9525">
            <a:noFill/>
            <a:miter lim="800000"/>
            <a:headEnd/>
            <a:tailEnd/>
          </a:ln>
        </p:spPr>
        <p:txBody>
          <a:bodyPr>
            <a:spAutoFit/>
          </a:bodyPr>
          <a:lstStyle/>
          <a:p>
            <a:r>
              <a:rPr lang="en-US" altLang="zh-CN" baseline="0">
                <a:solidFill>
                  <a:prstClr val="black"/>
                </a:solidFill>
                <a:latin typeface="Arial" pitchFamily="34" charset="0"/>
              </a:rPr>
              <a:t>rules.ZeroR</a:t>
            </a:r>
            <a:r>
              <a:rPr lang="zh-CN" altLang="en-US" baseline="0">
                <a:solidFill>
                  <a:prstClr val="black"/>
                </a:solidFill>
                <a:latin typeface="Arial" pitchFamily="34" charset="0"/>
              </a:rPr>
              <a:t>算法</a:t>
            </a:r>
          </a:p>
        </p:txBody>
      </p:sp>
    </p:spTree>
    <p:extLst>
      <p:ext uri="{BB962C8B-B14F-4D97-AF65-F5344CB8AC3E}">
        <p14:creationId xmlns:p14="http://schemas.microsoft.com/office/powerpoint/2010/main" val="285311714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Box 1"/>
          <p:cNvSpPr txBox="1">
            <a:spLocks noChangeArrowheads="1"/>
          </p:cNvSpPr>
          <p:nvPr/>
        </p:nvSpPr>
        <p:spPr bwMode="auto">
          <a:xfrm>
            <a:off x="1143000" y="1928813"/>
            <a:ext cx="7000875" cy="4246562"/>
          </a:xfrm>
          <a:prstGeom prst="rect">
            <a:avLst/>
          </a:prstGeom>
          <a:noFill/>
          <a:ln w="9525">
            <a:noFill/>
            <a:miter lim="800000"/>
            <a:headEnd/>
            <a:tailEnd/>
          </a:ln>
        </p:spPr>
        <p:txBody>
          <a:bodyPr>
            <a:spAutoFit/>
          </a:bodyPr>
          <a:lstStyle/>
          <a:p>
            <a:pPr>
              <a:lnSpc>
                <a:spcPct val="150000"/>
              </a:lnSpc>
            </a:pPr>
            <a:r>
              <a:rPr lang="zh-CN" altLang="en-US" sz="2000" baseline="0">
                <a:solidFill>
                  <a:prstClr val="black"/>
                </a:solidFill>
                <a:latin typeface="Arial" pitchFamily="34" charset="0"/>
              </a:rPr>
              <a:t>         观察上述三个模型，相比较而言，还是</a:t>
            </a:r>
            <a:r>
              <a:rPr lang="en-US" altLang="zh-CN" sz="2000" baseline="0">
                <a:solidFill>
                  <a:prstClr val="black"/>
                </a:solidFill>
                <a:latin typeface="Arial" pitchFamily="34" charset="0"/>
              </a:rPr>
              <a:t>BayesNet</a:t>
            </a:r>
            <a:r>
              <a:rPr lang="zh-CN" altLang="en-US" sz="2000" baseline="0">
                <a:solidFill>
                  <a:prstClr val="black"/>
                </a:solidFill>
                <a:latin typeface="Arial" pitchFamily="34" charset="0"/>
              </a:rPr>
              <a:t>训练得到的模型较为准确。</a:t>
            </a:r>
            <a:endParaRPr lang="en-US" altLang="zh-CN" sz="2000" baseline="0">
              <a:solidFill>
                <a:prstClr val="black"/>
              </a:solidFill>
              <a:latin typeface="Arial" pitchFamily="34" charset="0"/>
            </a:endParaRPr>
          </a:p>
          <a:p>
            <a:pPr>
              <a:lnSpc>
                <a:spcPct val="150000"/>
              </a:lnSpc>
            </a:pPr>
            <a:r>
              <a:rPr lang="zh-CN" altLang="en-US" sz="2000" baseline="0">
                <a:solidFill>
                  <a:prstClr val="black"/>
                </a:solidFill>
                <a:latin typeface="Arial" pitchFamily="34" charset="0"/>
              </a:rPr>
              <a:t>        同时贝叶斯网络分类模型具有处理混合属性变量的能力，便于在个人信用数据中采用混合属性（连续的和离散的指标变量）对分类对象进行更全面的描述，是信用分类问题的理想选择模型。</a:t>
            </a:r>
            <a:endParaRPr lang="en-US" altLang="zh-CN" sz="2000" baseline="0">
              <a:solidFill>
                <a:prstClr val="black"/>
              </a:solidFill>
              <a:latin typeface="Arial" pitchFamily="34" charset="0"/>
            </a:endParaRPr>
          </a:p>
          <a:p>
            <a:pPr>
              <a:lnSpc>
                <a:spcPct val="150000"/>
              </a:lnSpc>
            </a:pPr>
            <a:r>
              <a:rPr lang="en-US" altLang="zh-CN" sz="2000" baseline="0">
                <a:solidFill>
                  <a:prstClr val="black"/>
                </a:solidFill>
                <a:latin typeface="Arial" pitchFamily="34" charset="0"/>
              </a:rPr>
              <a:t>        </a:t>
            </a:r>
            <a:r>
              <a:rPr lang="zh-CN" altLang="en-US" sz="2000" baseline="0">
                <a:solidFill>
                  <a:prstClr val="black"/>
                </a:solidFill>
                <a:latin typeface="Arial" pitchFamily="34" charset="0"/>
              </a:rPr>
              <a:t>较高的分类准确率说明贝叶斯网络分类器适合用于解决类似信用评价这样的具有复杂非线性关系的分类问题，在个人信用评估领域具有广阔的应用前景。</a:t>
            </a:r>
          </a:p>
        </p:txBody>
      </p:sp>
      <p:graphicFrame>
        <p:nvGraphicFramePr>
          <p:cNvPr id="3" name="表格 2"/>
          <p:cNvGraphicFramePr>
            <a:graphicFrameLocks noGrp="1"/>
          </p:cNvGraphicFramePr>
          <p:nvPr/>
        </p:nvGraphicFramePr>
        <p:xfrm>
          <a:off x="1428750" y="28575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zh-CN" altLang="en-US" dirty="0"/>
                        <a:t>        模型</a:t>
                      </a:r>
                    </a:p>
                  </a:txBody>
                  <a:tcPr/>
                </a:tc>
                <a:tc>
                  <a:txBody>
                    <a:bodyPr/>
                    <a:lstStyle/>
                    <a:p>
                      <a:r>
                        <a:rPr lang="en-US" altLang="zh-CN" dirty="0"/>
                        <a:t>            </a:t>
                      </a:r>
                      <a:r>
                        <a:rPr lang="zh-CN" altLang="en-US" dirty="0"/>
                        <a:t>准确率</a:t>
                      </a:r>
                    </a:p>
                  </a:txBody>
                  <a:tcPr/>
                </a:tc>
                <a:tc>
                  <a:txBody>
                    <a:bodyPr/>
                    <a:lstStyle/>
                    <a:p>
                      <a:r>
                        <a:rPr lang="en-US" altLang="zh-CN" dirty="0"/>
                        <a:t>           ROC</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    </a:t>
                      </a:r>
                      <a:r>
                        <a:rPr lang="en-US" altLang="zh-CN" sz="1800" dirty="0" err="1"/>
                        <a:t>BayesNet</a:t>
                      </a:r>
                      <a:endParaRPr lang="zh-CN" altLang="en-US" dirty="0"/>
                    </a:p>
                  </a:txBody>
                  <a:tcPr/>
                </a:tc>
                <a:tc>
                  <a:txBody>
                    <a:bodyPr/>
                    <a:lstStyle/>
                    <a:p>
                      <a:r>
                        <a:rPr lang="en-US" altLang="zh-CN" dirty="0"/>
                        <a:t>           75.5%</a:t>
                      </a:r>
                      <a:endParaRPr lang="zh-CN" altLang="en-US" dirty="0"/>
                    </a:p>
                  </a:txBody>
                  <a:tcPr/>
                </a:tc>
                <a:tc>
                  <a:txBody>
                    <a:bodyPr/>
                    <a:lstStyle/>
                    <a:p>
                      <a:r>
                        <a:rPr lang="en-US" altLang="zh-CN" dirty="0"/>
                        <a:t>           0.7769</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    </a:t>
                      </a:r>
                      <a:r>
                        <a:rPr lang="zh-CN" altLang="en-US" dirty="0"/>
                        <a:t>决策树</a:t>
                      </a:r>
                      <a:r>
                        <a:rPr lang="en-US" altLang="zh-CN" dirty="0"/>
                        <a:t>J48</a:t>
                      </a:r>
                      <a:endParaRPr lang="zh-CN" altLang="en-US" dirty="0"/>
                    </a:p>
                  </a:txBody>
                  <a:tcPr/>
                </a:tc>
                <a:tc>
                  <a:txBody>
                    <a:bodyPr/>
                    <a:lstStyle/>
                    <a:p>
                      <a:r>
                        <a:rPr lang="en-US" altLang="zh-CN" dirty="0"/>
                        <a:t>            70.5%</a:t>
                      </a:r>
                      <a:endParaRPr lang="zh-CN" altLang="en-US" dirty="0"/>
                    </a:p>
                  </a:txBody>
                  <a:tcPr/>
                </a:tc>
                <a:tc>
                  <a:txBody>
                    <a:bodyPr/>
                    <a:lstStyle/>
                    <a:p>
                      <a:r>
                        <a:rPr lang="en-US" altLang="zh-CN" dirty="0"/>
                        <a:t>            0.639</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    </a:t>
                      </a:r>
                      <a:r>
                        <a:rPr lang="en-US" altLang="zh-CN" dirty="0" err="1"/>
                        <a:t>rule.Zeros</a:t>
                      </a:r>
                      <a:endParaRPr lang="zh-CN" altLang="en-US" dirty="0"/>
                    </a:p>
                  </a:txBody>
                  <a:tcPr/>
                </a:tc>
                <a:tc>
                  <a:txBody>
                    <a:bodyPr/>
                    <a:lstStyle/>
                    <a:p>
                      <a:r>
                        <a:rPr lang="en-US" altLang="zh-CN" dirty="0"/>
                        <a:t>             70%</a:t>
                      </a:r>
                      <a:endParaRPr lang="zh-CN" altLang="en-US" dirty="0"/>
                    </a:p>
                  </a:txBody>
                  <a:tcPr/>
                </a:tc>
                <a:tc>
                  <a:txBody>
                    <a:bodyPr/>
                    <a:lstStyle/>
                    <a:p>
                      <a:r>
                        <a:rPr lang="en-US" altLang="zh-CN" dirty="0"/>
                        <a:t>             0.5</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80183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Rot="1" noChangeArrowheads="1"/>
          </p:cNvSpPr>
          <p:nvPr>
            <p:ph type="ctrTitle"/>
          </p:nvPr>
        </p:nvSpPr>
        <p:spPr/>
        <p:txBody>
          <a:bodyPr/>
          <a:lstStyle/>
          <a:p>
            <a:pPr eaLnBrk="1" hangingPunct="1"/>
            <a:r>
              <a:rPr lang="zh-CN" altLang="en-US" sz="4800" dirty="0"/>
              <a:t>今天课程到此结束，</a:t>
            </a:r>
            <a:br>
              <a:rPr lang="zh-CN" altLang="en-US" sz="4800" dirty="0"/>
            </a:br>
            <a:r>
              <a:rPr lang="zh-CN" altLang="en-US" sz="4800" dirty="0"/>
              <a:t>谢谢大家！</a:t>
            </a:r>
          </a:p>
        </p:txBody>
      </p:sp>
      <p:sp>
        <p:nvSpPr>
          <p:cNvPr id="40963" name="Rectangle 5"/>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8"/>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94DBDA04-4DE3-4273-85B7-2E50EB1170BA}" type="slidenum">
              <a:rPr lang="en-US" altLang="zh-CN" baseline="0" smtClean="0"/>
              <a:pPr eaLnBrk="1" hangingPunct="1"/>
              <a:t>33</a:t>
            </a:fld>
            <a:endParaRPr lang="en-US" altLang="zh-CN" baseline="0"/>
          </a:p>
        </p:txBody>
      </p:sp>
      <p:sp>
        <p:nvSpPr>
          <p:cNvPr id="41987" name="Rectangle 2"/>
          <p:cNvSpPr>
            <a:spLocks noGrp="1" noRot="1" noChangeArrowheads="1"/>
          </p:cNvSpPr>
          <p:nvPr>
            <p:ph type="title" sz="quarter"/>
          </p:nvPr>
        </p:nvSpPr>
        <p:spPr/>
        <p:txBody>
          <a:bodyPr/>
          <a:lstStyle/>
          <a:p>
            <a:pPr eaLnBrk="1" hangingPunct="1"/>
            <a:r>
              <a:rPr lang="zh-CN" altLang="en-US"/>
              <a:t>最小错误率贝叶斯判别准则</a:t>
            </a:r>
          </a:p>
        </p:txBody>
      </p:sp>
      <p:graphicFrame>
        <p:nvGraphicFramePr>
          <p:cNvPr id="314371" name="Object 3"/>
          <p:cNvGraphicFramePr>
            <a:graphicFrameLocks noGrp="1" noChangeAspect="1"/>
          </p:cNvGraphicFramePr>
          <p:nvPr>
            <p:ph sz="quarter" idx="1"/>
          </p:nvPr>
        </p:nvGraphicFramePr>
        <p:xfrm>
          <a:off x="1676400" y="1676400"/>
          <a:ext cx="4572000" cy="831850"/>
        </p:xfrm>
        <a:graphic>
          <a:graphicData uri="http://schemas.openxmlformats.org/presentationml/2006/ole">
            <mc:AlternateContent xmlns:mc="http://schemas.openxmlformats.org/markup-compatibility/2006">
              <mc:Choice xmlns:v="urn:schemas-microsoft-com:vml" Requires="v">
                <p:oleObj spid="_x0000_s42265" name="Equation" r:id="rId3" imgW="2514600" imgH="457200" progId="Equation.DSMT4">
                  <p:embed/>
                </p:oleObj>
              </mc:Choice>
              <mc:Fallback>
                <p:oleObj name="Equation" r:id="rId3" imgW="2514600" imgH="457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76400"/>
                        <a:ext cx="4572000" cy="8318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72" name="Object 4"/>
          <p:cNvGraphicFramePr>
            <a:graphicFrameLocks noGrp="1" noChangeAspect="1"/>
          </p:cNvGraphicFramePr>
          <p:nvPr>
            <p:ph sz="quarter" idx="2"/>
          </p:nvPr>
        </p:nvGraphicFramePr>
        <p:xfrm>
          <a:off x="914400" y="2544763"/>
          <a:ext cx="4495800" cy="1189037"/>
        </p:xfrm>
        <a:graphic>
          <a:graphicData uri="http://schemas.openxmlformats.org/presentationml/2006/ole">
            <mc:AlternateContent xmlns:mc="http://schemas.openxmlformats.org/markup-compatibility/2006">
              <mc:Choice xmlns:v="urn:schemas-microsoft-com:vml" Requires="v">
                <p:oleObj spid="_x0000_s42266" name="Equation" r:id="rId5" imgW="3263900" imgH="863600" progId="Equation.DSMT4">
                  <p:embed/>
                </p:oleObj>
              </mc:Choice>
              <mc:Fallback>
                <p:oleObj name="Equation" r:id="rId5" imgW="3263900" imgH="863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544763"/>
                        <a:ext cx="4495800" cy="11890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4373" name="Object 5"/>
          <p:cNvGraphicFramePr>
            <a:graphicFrameLocks noGrp="1" noChangeAspect="1"/>
          </p:cNvGraphicFramePr>
          <p:nvPr>
            <p:ph sz="quarter" idx="3"/>
          </p:nvPr>
        </p:nvGraphicFramePr>
        <p:xfrm>
          <a:off x="1981200" y="4267200"/>
          <a:ext cx="4191000" cy="687388"/>
        </p:xfrm>
        <a:graphic>
          <a:graphicData uri="http://schemas.openxmlformats.org/presentationml/2006/ole">
            <mc:AlternateContent xmlns:mc="http://schemas.openxmlformats.org/markup-compatibility/2006">
              <mc:Choice xmlns:v="urn:schemas-microsoft-com:vml" Requires="v">
                <p:oleObj spid="_x0000_s42267" name="Equation" r:id="rId7" imgW="2781300" imgH="457200" progId="Equation.DSMT4">
                  <p:embed/>
                </p:oleObj>
              </mc:Choice>
              <mc:Fallback>
                <p:oleObj name="Equation" r:id="rId7" imgW="27813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267200"/>
                        <a:ext cx="4191000" cy="6873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374" name="Text Box 6"/>
          <p:cNvSpPr txBox="1">
            <a:spLocks noChangeArrowheads="1"/>
          </p:cNvSpPr>
          <p:nvPr/>
        </p:nvSpPr>
        <p:spPr bwMode="auto">
          <a:xfrm>
            <a:off x="762000" y="1143000"/>
            <a:ext cx="6858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baseline="0"/>
              <a:t>根据出现概率的大小进行判别：</a:t>
            </a:r>
          </a:p>
        </p:txBody>
      </p:sp>
      <p:graphicFrame>
        <p:nvGraphicFramePr>
          <p:cNvPr id="314375" name="Object 7"/>
          <p:cNvGraphicFramePr>
            <a:graphicFrameLocks noGrp="1" noChangeAspect="1"/>
          </p:cNvGraphicFramePr>
          <p:nvPr>
            <p:ph sz="quarter" idx="4"/>
          </p:nvPr>
        </p:nvGraphicFramePr>
        <p:xfrm>
          <a:off x="2133600" y="5105400"/>
          <a:ext cx="3810000" cy="1374775"/>
        </p:xfrm>
        <a:graphic>
          <a:graphicData uri="http://schemas.openxmlformats.org/presentationml/2006/ole">
            <mc:AlternateContent xmlns:mc="http://schemas.openxmlformats.org/markup-compatibility/2006">
              <mc:Choice xmlns:v="urn:schemas-microsoft-com:vml" Requires="v">
                <p:oleObj spid="_x0000_s42268" name="Equation" r:id="rId9" imgW="2463800" imgH="889000" progId="Equation.DSMT4">
                  <p:embed/>
                </p:oleObj>
              </mc:Choice>
              <mc:Fallback>
                <p:oleObj name="Equation" r:id="rId9" imgW="2463800" imgH="8890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105400"/>
                        <a:ext cx="3810000" cy="137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4376" name="Text Box 8"/>
          <p:cNvSpPr txBox="1">
            <a:spLocks noChangeArrowheads="1"/>
          </p:cNvSpPr>
          <p:nvPr/>
        </p:nvSpPr>
        <p:spPr bwMode="auto">
          <a:xfrm>
            <a:off x="914400" y="3733800"/>
            <a:ext cx="32321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baseline="0"/>
              <a:t>判别规则又可表示为：</a:t>
            </a:r>
          </a:p>
        </p:txBody>
      </p:sp>
      <p:sp>
        <p:nvSpPr>
          <p:cNvPr id="314377" name="Text Box 9"/>
          <p:cNvSpPr txBox="1">
            <a:spLocks noChangeArrowheads="1"/>
          </p:cNvSpPr>
          <p:nvPr/>
        </p:nvSpPr>
        <p:spPr bwMode="auto">
          <a:xfrm>
            <a:off x="1295400" y="4953000"/>
            <a:ext cx="7937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3600"/>
              <a:t>或：</a:t>
            </a:r>
          </a:p>
        </p:txBody>
      </p:sp>
      <p:sp>
        <p:nvSpPr>
          <p:cNvPr id="41995" name="Text Box 10">
            <a:hlinkClick r:id="rId11" action="ppaction://hlinksldjump"/>
          </p:cNvPr>
          <p:cNvSpPr txBox="1">
            <a:spLocks noChangeArrowheads="1"/>
          </p:cNvSpPr>
          <p:nvPr/>
        </p:nvSpPr>
        <p:spPr bwMode="auto">
          <a:xfrm>
            <a:off x="7315200" y="6172200"/>
            <a:ext cx="5905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a:t>返回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4374"/>
                                        </p:tgtEl>
                                        <p:attrNameLst>
                                          <p:attrName>style.visibility</p:attrName>
                                        </p:attrNameLst>
                                      </p:cBhvr>
                                      <p:to>
                                        <p:strVal val="visible"/>
                                      </p:to>
                                    </p:set>
                                    <p:animEffect transition="in" filter="blinds(horizontal)">
                                      <p:cBhvr>
                                        <p:cTn id="7" dur="500"/>
                                        <p:tgtEl>
                                          <p:spTgt spid="314374"/>
                                        </p:tgtEl>
                                      </p:cBhvr>
                                    </p:animEffect>
                                  </p:childTnLst>
                                </p:cTn>
                              </p:par>
                              <p:par>
                                <p:cTn id="8" presetID="3" presetClass="entr" presetSubtype="10" fill="hold" nodeType="withEffect">
                                  <p:stCondLst>
                                    <p:cond delay="0"/>
                                  </p:stCondLst>
                                  <p:childTnLst>
                                    <p:set>
                                      <p:cBhvr>
                                        <p:cTn id="9" dur="1" fill="hold">
                                          <p:stCondLst>
                                            <p:cond delay="0"/>
                                          </p:stCondLst>
                                        </p:cTn>
                                        <p:tgtEl>
                                          <p:spTgt spid="314371"/>
                                        </p:tgtEl>
                                        <p:attrNameLst>
                                          <p:attrName>style.visibility</p:attrName>
                                        </p:attrNameLst>
                                      </p:cBhvr>
                                      <p:to>
                                        <p:strVal val="visible"/>
                                      </p:to>
                                    </p:set>
                                    <p:animEffect transition="in" filter="blinds(horizontal)">
                                      <p:cBhvr>
                                        <p:cTn id="10" dur="500"/>
                                        <p:tgtEl>
                                          <p:spTgt spid="3143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4372"/>
                                        </p:tgtEl>
                                        <p:attrNameLst>
                                          <p:attrName>style.visibility</p:attrName>
                                        </p:attrNameLst>
                                      </p:cBhvr>
                                      <p:to>
                                        <p:strVal val="visible"/>
                                      </p:to>
                                    </p:set>
                                    <p:animEffect transition="in" filter="blinds(horizontal)">
                                      <p:cBhvr>
                                        <p:cTn id="15" dur="500"/>
                                        <p:tgtEl>
                                          <p:spTgt spid="3143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4376"/>
                                        </p:tgtEl>
                                        <p:attrNameLst>
                                          <p:attrName>style.visibility</p:attrName>
                                        </p:attrNameLst>
                                      </p:cBhvr>
                                      <p:to>
                                        <p:strVal val="visible"/>
                                      </p:to>
                                    </p:set>
                                    <p:animEffect transition="in" filter="blinds(horizontal)">
                                      <p:cBhvr>
                                        <p:cTn id="20" dur="500"/>
                                        <p:tgtEl>
                                          <p:spTgt spid="314376"/>
                                        </p:tgtEl>
                                      </p:cBhvr>
                                    </p:animEffect>
                                  </p:childTnLst>
                                </p:cTn>
                              </p:par>
                              <p:par>
                                <p:cTn id="21" presetID="3" presetClass="entr" presetSubtype="10" fill="hold" nodeType="withEffect">
                                  <p:stCondLst>
                                    <p:cond delay="0"/>
                                  </p:stCondLst>
                                  <p:childTnLst>
                                    <p:set>
                                      <p:cBhvr>
                                        <p:cTn id="22" dur="1" fill="hold">
                                          <p:stCondLst>
                                            <p:cond delay="0"/>
                                          </p:stCondLst>
                                        </p:cTn>
                                        <p:tgtEl>
                                          <p:spTgt spid="314373"/>
                                        </p:tgtEl>
                                        <p:attrNameLst>
                                          <p:attrName>style.visibility</p:attrName>
                                        </p:attrNameLst>
                                      </p:cBhvr>
                                      <p:to>
                                        <p:strVal val="visible"/>
                                      </p:to>
                                    </p:set>
                                    <p:animEffect transition="in" filter="blinds(horizontal)">
                                      <p:cBhvr>
                                        <p:cTn id="23" dur="500"/>
                                        <p:tgtEl>
                                          <p:spTgt spid="3143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14377"/>
                                        </p:tgtEl>
                                        <p:attrNameLst>
                                          <p:attrName>style.visibility</p:attrName>
                                        </p:attrNameLst>
                                      </p:cBhvr>
                                      <p:to>
                                        <p:strVal val="visible"/>
                                      </p:to>
                                    </p:set>
                                    <p:animEffect transition="in" filter="blinds(horizontal)">
                                      <p:cBhvr>
                                        <p:cTn id="28" dur="500"/>
                                        <p:tgtEl>
                                          <p:spTgt spid="314377"/>
                                        </p:tgtEl>
                                      </p:cBhvr>
                                    </p:animEffect>
                                  </p:childTnLst>
                                </p:cTn>
                              </p:par>
                              <p:par>
                                <p:cTn id="29" presetID="3" presetClass="entr" presetSubtype="10" fill="hold" nodeType="withEffect">
                                  <p:stCondLst>
                                    <p:cond delay="0"/>
                                  </p:stCondLst>
                                  <p:childTnLst>
                                    <p:set>
                                      <p:cBhvr>
                                        <p:cTn id="30" dur="1" fill="hold">
                                          <p:stCondLst>
                                            <p:cond delay="0"/>
                                          </p:stCondLst>
                                        </p:cTn>
                                        <p:tgtEl>
                                          <p:spTgt spid="314375"/>
                                        </p:tgtEl>
                                        <p:attrNameLst>
                                          <p:attrName>style.visibility</p:attrName>
                                        </p:attrNameLst>
                                      </p:cBhvr>
                                      <p:to>
                                        <p:strVal val="visible"/>
                                      </p:to>
                                    </p:set>
                                    <p:animEffect transition="in" filter="blinds(horizontal)">
                                      <p:cBhvr>
                                        <p:cTn id="31" dur="500"/>
                                        <p:tgtEl>
                                          <p:spTgt spid="314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4" grpId="0"/>
      <p:bldP spid="314376" grpId="0"/>
      <p:bldP spid="31437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6"/>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3F4A2EBE-FA5A-4EB0-BE18-728C8C1D7B04}" type="slidenum">
              <a:rPr lang="en-US" altLang="zh-CN" baseline="0" smtClean="0"/>
              <a:pPr eaLnBrk="1" hangingPunct="1"/>
              <a:t>34</a:t>
            </a:fld>
            <a:endParaRPr lang="en-US" altLang="zh-CN" baseline="0"/>
          </a:p>
        </p:txBody>
      </p:sp>
      <p:sp>
        <p:nvSpPr>
          <p:cNvPr id="43011" name="Rectangle 2"/>
          <p:cNvSpPr>
            <a:spLocks noGrp="1" noRot="1" noChangeArrowheads="1"/>
          </p:cNvSpPr>
          <p:nvPr>
            <p:ph type="title"/>
          </p:nvPr>
        </p:nvSpPr>
        <p:spPr/>
        <p:txBody>
          <a:bodyPr/>
          <a:lstStyle/>
          <a:p>
            <a:pPr eaLnBrk="1" hangingPunct="1"/>
            <a:r>
              <a:rPr lang="zh-CN" altLang="en-US"/>
              <a:t>贝叶斯最小风险判别</a:t>
            </a:r>
          </a:p>
        </p:txBody>
      </p:sp>
      <p:graphicFrame>
        <p:nvGraphicFramePr>
          <p:cNvPr id="315395" name="Object 3"/>
          <p:cNvGraphicFramePr>
            <a:graphicFrameLocks noGrp="1" noChangeAspect="1"/>
          </p:cNvGraphicFramePr>
          <p:nvPr>
            <p:ph sz="half" idx="1"/>
            <p:extLst>
              <p:ext uri="{D42A27DB-BD31-4B8C-83A1-F6EECF244321}">
                <p14:modId xmlns:p14="http://schemas.microsoft.com/office/powerpoint/2010/main" val="1654042175"/>
              </p:ext>
            </p:extLst>
          </p:nvPr>
        </p:nvGraphicFramePr>
        <p:xfrm>
          <a:off x="2362200" y="1531938"/>
          <a:ext cx="2514600" cy="806450"/>
        </p:xfrm>
        <a:graphic>
          <a:graphicData uri="http://schemas.openxmlformats.org/presentationml/2006/ole">
            <mc:AlternateContent xmlns:mc="http://schemas.openxmlformats.org/markup-compatibility/2006">
              <mc:Choice xmlns:v="urn:schemas-microsoft-com:vml" Requires="v">
                <p:oleObj spid="_x0000_s43153" name="Equation" r:id="rId3" imgW="1346040" imgH="431640" progId="Equation.DSMT4">
                  <p:embed/>
                </p:oleObj>
              </mc:Choice>
              <mc:Fallback>
                <p:oleObj name="Equation" r:id="rId3" imgW="1346040" imgH="431640" progId="Equation.DSMT4">
                  <p:embed/>
                  <p:pic>
                    <p:nvPicPr>
                      <p:cNvPr id="0" name="Object 3"/>
                      <p:cNvPicPr>
                        <a:picLocks noChangeAspect="1" noChangeArrowheads="1"/>
                      </p:cNvPicPr>
                      <p:nvPr/>
                    </p:nvPicPr>
                    <p:blipFill>
                      <a:blip r:embed="rId4"/>
                      <a:srcRect/>
                      <a:stretch>
                        <a:fillRect/>
                      </a:stretch>
                    </p:blipFill>
                    <p:spPr bwMode="auto">
                      <a:xfrm>
                        <a:off x="2362200" y="1531938"/>
                        <a:ext cx="2514600" cy="8064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396" name="Text Box 4"/>
          <p:cNvSpPr txBox="1">
            <a:spLocks noChangeArrowheads="1"/>
          </p:cNvSpPr>
          <p:nvPr/>
        </p:nvSpPr>
        <p:spPr bwMode="auto">
          <a:xfrm>
            <a:off x="914400" y="1219200"/>
            <a:ext cx="2584450" cy="503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4000">
                <a:solidFill>
                  <a:schemeClr val="hlink"/>
                </a:solidFill>
              </a:rPr>
              <a:t>条件平均风险：</a:t>
            </a:r>
          </a:p>
        </p:txBody>
      </p:sp>
      <p:sp>
        <p:nvSpPr>
          <p:cNvPr id="315397" name="Text Box 5"/>
          <p:cNvSpPr txBox="1">
            <a:spLocks noChangeArrowheads="1"/>
          </p:cNvSpPr>
          <p:nvPr/>
        </p:nvSpPr>
        <p:spPr bwMode="auto">
          <a:xfrm>
            <a:off x="990600" y="2362200"/>
            <a:ext cx="7149714"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en-US" altLang="zh-CN" sz="2400" baseline="0" dirty="0" err="1">
                <a:latin typeface="Times New Roman" pitchFamily="18" charset="0"/>
              </a:rPr>
              <a:t>L</a:t>
            </a:r>
            <a:r>
              <a:rPr lang="en-US" altLang="zh-CN" sz="1400" baseline="0" dirty="0" err="1">
                <a:latin typeface="Times New Roman" pitchFamily="18" charset="0"/>
              </a:rPr>
              <a:t>ji</a:t>
            </a:r>
            <a:r>
              <a:rPr lang="zh-CN" altLang="en-US" sz="2400" baseline="0" dirty="0">
                <a:latin typeface="Times New Roman" pitchFamily="18" charset="0"/>
              </a:rPr>
              <a:t>表示将第</a:t>
            </a:r>
            <a:r>
              <a:rPr lang="en-US" altLang="zh-CN" sz="2400" baseline="0" dirty="0" err="1">
                <a:latin typeface="Times New Roman" pitchFamily="18" charset="0"/>
              </a:rPr>
              <a:t>i</a:t>
            </a:r>
            <a:r>
              <a:rPr lang="zh-CN" altLang="en-US" sz="2400" baseline="0" dirty="0">
                <a:latin typeface="Times New Roman" pitchFamily="18" charset="0"/>
              </a:rPr>
              <a:t>类样本判断为第</a:t>
            </a:r>
            <a:r>
              <a:rPr lang="en-US" altLang="zh-CN" sz="2400" baseline="0" dirty="0">
                <a:latin typeface="Times New Roman" pitchFamily="18" charset="0"/>
              </a:rPr>
              <a:t>j</a:t>
            </a:r>
            <a:r>
              <a:rPr lang="zh-CN" altLang="en-US" sz="2400" baseline="0" dirty="0">
                <a:latin typeface="Times New Roman" pitchFamily="18" charset="0"/>
              </a:rPr>
              <a:t>类样本所带来的风险。</a:t>
            </a:r>
          </a:p>
          <a:p>
            <a:pPr eaLnBrk="1" hangingPunct="1"/>
            <a:r>
              <a:rPr lang="zh-CN" altLang="en-US" sz="2400" baseline="0" dirty="0">
                <a:latin typeface="Times New Roman" pitchFamily="18" charset="0"/>
              </a:rPr>
              <a:t>如果</a:t>
            </a:r>
            <a:r>
              <a:rPr lang="en-US" altLang="zh-CN" sz="2400" baseline="0" dirty="0" err="1">
                <a:latin typeface="Times New Roman" pitchFamily="18" charset="0"/>
              </a:rPr>
              <a:t>i</a:t>
            </a:r>
            <a:r>
              <a:rPr lang="en-US" altLang="zh-CN" sz="2400" baseline="0" dirty="0">
                <a:latin typeface="Times New Roman" pitchFamily="18" charset="0"/>
              </a:rPr>
              <a:t>=j</a:t>
            </a:r>
            <a:r>
              <a:rPr lang="zh-CN" altLang="en-US" sz="2400" baseline="0" dirty="0">
                <a:latin typeface="Times New Roman" pitchFamily="18" charset="0"/>
              </a:rPr>
              <a:t>，表示判断正确，</a:t>
            </a:r>
            <a:r>
              <a:rPr lang="en-US" altLang="zh-CN" sz="2400" baseline="0" dirty="0" err="1">
                <a:latin typeface="Times New Roman" pitchFamily="18" charset="0"/>
              </a:rPr>
              <a:t>L</a:t>
            </a:r>
            <a:r>
              <a:rPr lang="en-US" altLang="zh-CN" baseline="0" dirty="0" err="1">
                <a:latin typeface="Times New Roman" pitchFamily="18" charset="0"/>
              </a:rPr>
              <a:t>ji</a:t>
            </a:r>
            <a:r>
              <a:rPr lang="zh-CN" altLang="en-US" sz="2400" baseline="0" dirty="0">
                <a:latin typeface="Times New Roman" pitchFamily="18" charset="0"/>
              </a:rPr>
              <a:t>取零或者负值，</a:t>
            </a:r>
          </a:p>
          <a:p>
            <a:pPr eaLnBrk="1" hangingPunct="1"/>
            <a:r>
              <a:rPr lang="zh-CN" altLang="en-US" sz="2400" baseline="0" dirty="0">
                <a:latin typeface="Times New Roman" pitchFamily="18" charset="0"/>
              </a:rPr>
              <a:t>如果</a:t>
            </a:r>
            <a:r>
              <a:rPr lang="en-US" altLang="zh-CN" sz="2400" baseline="0" dirty="0" err="1">
                <a:latin typeface="Times New Roman" pitchFamily="18" charset="0"/>
              </a:rPr>
              <a:t>i</a:t>
            </a:r>
            <a:r>
              <a:rPr lang="en-US" altLang="zh-CN" sz="2400" baseline="0" dirty="0">
                <a:latin typeface="Times New Roman" pitchFamily="18" charset="0"/>
              </a:rPr>
              <a:t>&lt;&gt;j</a:t>
            </a:r>
            <a:r>
              <a:rPr lang="zh-CN" altLang="en-US" sz="2400" baseline="0" dirty="0">
                <a:latin typeface="Times New Roman" pitchFamily="18" charset="0"/>
              </a:rPr>
              <a:t>，表示判断错误，</a:t>
            </a:r>
            <a:r>
              <a:rPr lang="en-US" altLang="zh-CN" sz="2400" baseline="0" dirty="0" err="1">
                <a:latin typeface="Times New Roman" pitchFamily="18" charset="0"/>
              </a:rPr>
              <a:t>L</a:t>
            </a:r>
            <a:r>
              <a:rPr lang="en-US" altLang="zh-CN" sz="1400" baseline="0" dirty="0" err="1">
                <a:latin typeface="Times New Roman" pitchFamily="18" charset="0"/>
              </a:rPr>
              <a:t>ji</a:t>
            </a:r>
            <a:r>
              <a:rPr lang="zh-CN" altLang="en-US" sz="2400" baseline="0" dirty="0">
                <a:latin typeface="Times New Roman" pitchFamily="18" charset="0"/>
              </a:rPr>
              <a:t>取</a:t>
            </a:r>
            <a:r>
              <a:rPr lang="zh-CN" altLang="en-US" sz="2400" baseline="0" dirty="0"/>
              <a:t>正值。</a:t>
            </a:r>
          </a:p>
        </p:txBody>
      </p:sp>
      <p:sp>
        <p:nvSpPr>
          <p:cNvPr id="315398" name="Text Box 6"/>
          <p:cNvSpPr txBox="1">
            <a:spLocks noChangeArrowheads="1"/>
          </p:cNvSpPr>
          <p:nvPr/>
        </p:nvSpPr>
        <p:spPr bwMode="auto">
          <a:xfrm>
            <a:off x="838200" y="3581400"/>
            <a:ext cx="7499350" cy="1552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baseline="0" dirty="0">
                <a:solidFill>
                  <a:schemeClr val="hlink"/>
                </a:solidFill>
              </a:rPr>
              <a:t>最小平均条件风险分类器：</a:t>
            </a:r>
          </a:p>
          <a:p>
            <a:pPr eaLnBrk="1" hangingPunct="1"/>
            <a:r>
              <a:rPr lang="zh-CN" altLang="en-US" sz="2400" baseline="0" dirty="0"/>
              <a:t>对每一个模式</a:t>
            </a:r>
            <a:r>
              <a:rPr lang="en-US" altLang="zh-CN" sz="2400" i="1" baseline="0" dirty="0">
                <a:latin typeface="Times New Roman" pitchFamily="18" charset="0"/>
              </a:rPr>
              <a:t>x</a:t>
            </a:r>
            <a:r>
              <a:rPr lang="zh-CN" altLang="en-US" sz="2400" baseline="0" dirty="0"/>
              <a:t>计算出全部类别的平均风险值</a:t>
            </a:r>
          </a:p>
          <a:p>
            <a:pPr eaLnBrk="1" hangingPunct="1"/>
            <a:r>
              <a:rPr lang="en-US" altLang="zh-CN" sz="2400" i="1" baseline="0" dirty="0">
                <a:latin typeface="Times New Roman" pitchFamily="18" charset="0"/>
              </a:rPr>
              <a:t>r</a:t>
            </a:r>
            <a:r>
              <a:rPr lang="en-US" altLang="zh-CN" sz="2400" i="1" baseline="-25000" dirty="0">
                <a:latin typeface="Times New Roman" pitchFamily="18" charset="0"/>
              </a:rPr>
              <a:t>1</a:t>
            </a:r>
            <a:r>
              <a:rPr lang="en-US" altLang="zh-CN" sz="2400" i="1" baseline="0" dirty="0">
                <a:latin typeface="Times New Roman" pitchFamily="18" charset="0"/>
              </a:rPr>
              <a:t>(x), r</a:t>
            </a:r>
            <a:r>
              <a:rPr lang="en-US" altLang="zh-CN" sz="2400" i="1" baseline="-25000" dirty="0">
                <a:latin typeface="Times New Roman" pitchFamily="18" charset="0"/>
              </a:rPr>
              <a:t>2</a:t>
            </a:r>
            <a:r>
              <a:rPr lang="en-US" altLang="zh-CN" sz="2400" i="1" baseline="0" dirty="0">
                <a:latin typeface="Times New Roman" pitchFamily="18" charset="0"/>
              </a:rPr>
              <a:t>(x), …</a:t>
            </a:r>
            <a:r>
              <a:rPr lang="en-US" altLang="zh-CN" sz="2400" i="1" baseline="0" dirty="0" err="1">
                <a:latin typeface="Times New Roman" pitchFamily="18" charset="0"/>
              </a:rPr>
              <a:t>r</a:t>
            </a:r>
            <a:r>
              <a:rPr lang="en-US" altLang="zh-CN" sz="2400" i="1" baseline="-25000" dirty="0" err="1">
                <a:latin typeface="Times New Roman" pitchFamily="18" charset="0"/>
              </a:rPr>
              <a:t>M</a:t>
            </a:r>
            <a:r>
              <a:rPr lang="en-US" altLang="zh-CN" sz="2400" i="1" baseline="0" dirty="0">
                <a:latin typeface="Times New Roman" pitchFamily="18" charset="0"/>
              </a:rPr>
              <a:t>(x),</a:t>
            </a:r>
            <a:r>
              <a:rPr lang="en-US" altLang="zh-CN" sz="2400" baseline="0" dirty="0"/>
              <a:t> </a:t>
            </a:r>
            <a:r>
              <a:rPr lang="zh-CN" altLang="en-US" sz="2400" baseline="0" dirty="0"/>
              <a:t>并且将</a:t>
            </a:r>
            <a:r>
              <a:rPr lang="en-US" altLang="zh-CN" sz="2400" i="1" baseline="0" dirty="0">
                <a:latin typeface="Times New Roman" pitchFamily="18" charset="0"/>
              </a:rPr>
              <a:t>x</a:t>
            </a:r>
            <a:r>
              <a:rPr lang="zh-CN" altLang="en-US" sz="2400" baseline="0" dirty="0"/>
              <a:t>指定为具有最小风险值的那</a:t>
            </a:r>
          </a:p>
          <a:p>
            <a:pPr eaLnBrk="1" hangingPunct="1"/>
            <a:r>
              <a:rPr lang="zh-CN" altLang="en-US" sz="2400" baseline="0" dirty="0"/>
              <a:t>一类。这样的分类器就称作最小平均条件风险分类器。</a:t>
            </a:r>
          </a:p>
        </p:txBody>
      </p:sp>
      <p:graphicFrame>
        <p:nvGraphicFramePr>
          <p:cNvPr id="315399" name="Object 7"/>
          <p:cNvGraphicFramePr>
            <a:graphicFrameLocks noGrp="1" noChangeAspect="1"/>
          </p:cNvGraphicFramePr>
          <p:nvPr>
            <p:ph sz="half" idx="2"/>
            <p:extLst>
              <p:ext uri="{D42A27DB-BD31-4B8C-83A1-F6EECF244321}">
                <p14:modId xmlns:p14="http://schemas.microsoft.com/office/powerpoint/2010/main" val="2620267558"/>
              </p:ext>
            </p:extLst>
          </p:nvPr>
        </p:nvGraphicFramePr>
        <p:xfrm>
          <a:off x="2286000" y="5184775"/>
          <a:ext cx="2971800" cy="765175"/>
        </p:xfrm>
        <a:graphic>
          <a:graphicData uri="http://schemas.openxmlformats.org/presentationml/2006/ole">
            <mc:AlternateContent xmlns:mc="http://schemas.openxmlformats.org/markup-compatibility/2006">
              <mc:Choice xmlns:v="urn:schemas-microsoft-com:vml" Requires="v">
                <p:oleObj spid="_x0000_s43154" name="Equation" r:id="rId5" imgW="1676160" imgH="431640" progId="Equation.DSMT4">
                  <p:embed/>
                </p:oleObj>
              </mc:Choice>
              <mc:Fallback>
                <p:oleObj name="Equation" r:id="rId5" imgW="1676160" imgH="431640" progId="Equation.DSMT4">
                  <p:embed/>
                  <p:pic>
                    <p:nvPicPr>
                      <p:cNvPr id="0" name="Object 7"/>
                      <p:cNvPicPr>
                        <a:picLocks noChangeAspect="1" noChangeArrowheads="1"/>
                      </p:cNvPicPr>
                      <p:nvPr/>
                    </p:nvPicPr>
                    <p:blipFill>
                      <a:blip r:embed="rId6"/>
                      <a:srcRect/>
                      <a:stretch>
                        <a:fillRect/>
                      </a:stretch>
                    </p:blipFill>
                    <p:spPr bwMode="auto">
                      <a:xfrm>
                        <a:off x="2286000" y="5184775"/>
                        <a:ext cx="2971800" cy="7651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5400" name="Text Box 8">
            <a:hlinkClick r:id="rId7" action="ppaction://hlinksldjump"/>
          </p:cNvPr>
          <p:cNvSpPr txBox="1">
            <a:spLocks noChangeArrowheads="1"/>
          </p:cNvSpPr>
          <p:nvPr/>
        </p:nvSpPr>
        <p:spPr bwMode="auto">
          <a:xfrm>
            <a:off x="6461125" y="5916613"/>
            <a:ext cx="5905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a:t>返回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linds(horizontal)">
                                      <p:cBhvr>
                                        <p:cTn id="7" dur="500"/>
                                        <p:tgtEl>
                                          <p:spTgt spid="315396"/>
                                        </p:tgtEl>
                                      </p:cBhvr>
                                    </p:animEffect>
                                  </p:childTnLst>
                                </p:cTn>
                              </p:par>
                              <p:par>
                                <p:cTn id="8" presetID="2" presetClass="entr" presetSubtype="4" fill="hold" nodeType="withEffect">
                                  <p:stCondLst>
                                    <p:cond delay="0"/>
                                  </p:stCondLst>
                                  <p:childTnLst>
                                    <p:set>
                                      <p:cBhvr>
                                        <p:cTn id="9" dur="1" fill="hold">
                                          <p:stCondLst>
                                            <p:cond delay="0"/>
                                          </p:stCondLst>
                                        </p:cTn>
                                        <p:tgtEl>
                                          <p:spTgt spid="315395"/>
                                        </p:tgtEl>
                                        <p:attrNameLst>
                                          <p:attrName>style.visibility</p:attrName>
                                        </p:attrNameLst>
                                      </p:cBhvr>
                                      <p:to>
                                        <p:strVal val="visible"/>
                                      </p:to>
                                    </p:set>
                                    <p:anim calcmode="lin" valueType="num">
                                      <p:cBhvr additive="base">
                                        <p:cTn id="10" dur="500" fill="hold"/>
                                        <p:tgtEl>
                                          <p:spTgt spid="315395"/>
                                        </p:tgtEl>
                                        <p:attrNameLst>
                                          <p:attrName>ppt_x</p:attrName>
                                        </p:attrNameLst>
                                      </p:cBhvr>
                                      <p:tavLst>
                                        <p:tav tm="0">
                                          <p:val>
                                            <p:strVal val="#ppt_x"/>
                                          </p:val>
                                        </p:tav>
                                        <p:tav tm="100000">
                                          <p:val>
                                            <p:strVal val="#ppt_x"/>
                                          </p:val>
                                        </p:tav>
                                      </p:tavLst>
                                    </p:anim>
                                    <p:anim calcmode="lin" valueType="num">
                                      <p:cBhvr additive="base">
                                        <p:cTn id="11" dur="500" fill="hold"/>
                                        <p:tgtEl>
                                          <p:spTgt spid="315395"/>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15397"/>
                                        </p:tgtEl>
                                        <p:attrNameLst>
                                          <p:attrName>style.visibility</p:attrName>
                                        </p:attrNameLst>
                                      </p:cBhvr>
                                      <p:to>
                                        <p:strVal val="visible"/>
                                      </p:to>
                                    </p:set>
                                    <p:anim calcmode="lin" valueType="num">
                                      <p:cBhvr additive="base">
                                        <p:cTn id="16" dur="500" fill="hold"/>
                                        <p:tgtEl>
                                          <p:spTgt spid="315397"/>
                                        </p:tgtEl>
                                        <p:attrNameLst>
                                          <p:attrName>ppt_x</p:attrName>
                                        </p:attrNameLst>
                                      </p:cBhvr>
                                      <p:tavLst>
                                        <p:tav tm="0">
                                          <p:val>
                                            <p:strVal val="#ppt_x"/>
                                          </p:val>
                                        </p:tav>
                                        <p:tav tm="100000">
                                          <p:val>
                                            <p:strVal val="#ppt_x"/>
                                          </p:val>
                                        </p:tav>
                                      </p:tavLst>
                                    </p:anim>
                                    <p:anim calcmode="lin" valueType="num">
                                      <p:cBhvr additive="base">
                                        <p:cTn id="17" dur="500" fill="hold"/>
                                        <p:tgtEl>
                                          <p:spTgt spid="315397"/>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15398"/>
                                        </p:tgtEl>
                                        <p:attrNameLst>
                                          <p:attrName>style.visibility</p:attrName>
                                        </p:attrNameLst>
                                      </p:cBhvr>
                                      <p:to>
                                        <p:strVal val="visible"/>
                                      </p:to>
                                    </p:set>
                                    <p:anim calcmode="lin" valueType="num">
                                      <p:cBhvr additive="base">
                                        <p:cTn id="22" dur="500" fill="hold"/>
                                        <p:tgtEl>
                                          <p:spTgt spid="315398"/>
                                        </p:tgtEl>
                                        <p:attrNameLst>
                                          <p:attrName>ppt_x</p:attrName>
                                        </p:attrNameLst>
                                      </p:cBhvr>
                                      <p:tavLst>
                                        <p:tav tm="0">
                                          <p:val>
                                            <p:strVal val="#ppt_x"/>
                                          </p:val>
                                        </p:tav>
                                        <p:tav tm="100000">
                                          <p:val>
                                            <p:strVal val="#ppt_x"/>
                                          </p:val>
                                        </p:tav>
                                      </p:tavLst>
                                    </p:anim>
                                    <p:anim calcmode="lin" valueType="num">
                                      <p:cBhvr additive="base">
                                        <p:cTn id="23" dur="500" fill="hold"/>
                                        <p:tgtEl>
                                          <p:spTgt spid="315398"/>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315399"/>
                                        </p:tgtEl>
                                        <p:attrNameLst>
                                          <p:attrName>style.visibility</p:attrName>
                                        </p:attrNameLst>
                                      </p:cBhvr>
                                      <p:to>
                                        <p:strVal val="visible"/>
                                      </p:to>
                                    </p:set>
                                    <p:anim calcmode="lin" valueType="num">
                                      <p:cBhvr additive="base">
                                        <p:cTn id="28" dur="500" fill="hold"/>
                                        <p:tgtEl>
                                          <p:spTgt spid="315399"/>
                                        </p:tgtEl>
                                        <p:attrNameLst>
                                          <p:attrName>ppt_x</p:attrName>
                                        </p:attrNameLst>
                                      </p:cBhvr>
                                      <p:tavLst>
                                        <p:tav tm="0">
                                          <p:val>
                                            <p:strVal val="#ppt_x"/>
                                          </p:val>
                                        </p:tav>
                                        <p:tav tm="100000">
                                          <p:val>
                                            <p:strVal val="#ppt_x"/>
                                          </p:val>
                                        </p:tav>
                                      </p:tavLst>
                                    </p:anim>
                                    <p:anim calcmode="lin" valueType="num">
                                      <p:cBhvr additive="base">
                                        <p:cTn id="29" dur="500" fill="hold"/>
                                        <p:tgtEl>
                                          <p:spTgt spid="31539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15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p:bldP spid="315397" grpId="0"/>
      <p:bldP spid="315398" grpId="0"/>
      <p:bldP spid="31540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020817FC-FA9F-4BB0-97A0-1BE01C620B3B}" type="slidenum">
              <a:rPr lang="en-US" altLang="zh-CN" baseline="0" smtClean="0"/>
              <a:pPr eaLnBrk="1" hangingPunct="1"/>
              <a:t>35</a:t>
            </a:fld>
            <a:endParaRPr lang="en-US" altLang="zh-CN" baseline="0"/>
          </a:p>
        </p:txBody>
      </p:sp>
      <p:sp>
        <p:nvSpPr>
          <p:cNvPr id="44035" name="Rectangle 2"/>
          <p:cNvSpPr>
            <a:spLocks noGrp="1" noRot="1" noChangeArrowheads="1"/>
          </p:cNvSpPr>
          <p:nvPr>
            <p:ph type="title"/>
          </p:nvPr>
        </p:nvSpPr>
        <p:spPr/>
        <p:txBody>
          <a:bodyPr/>
          <a:lstStyle/>
          <a:p>
            <a:pPr eaLnBrk="1" hangingPunct="1"/>
            <a:r>
              <a:rPr lang="zh-CN" altLang="en-US"/>
              <a:t>正态分布模式的贝叶斯分类器</a:t>
            </a:r>
          </a:p>
        </p:txBody>
      </p:sp>
      <p:graphicFrame>
        <p:nvGraphicFramePr>
          <p:cNvPr id="316419" name="Object 3"/>
          <p:cNvGraphicFramePr>
            <a:graphicFrameLocks noGrp="1" noChangeAspect="1"/>
          </p:cNvGraphicFramePr>
          <p:nvPr>
            <p:ph sz="half" idx="1"/>
          </p:nvPr>
        </p:nvGraphicFramePr>
        <p:xfrm>
          <a:off x="1752600" y="3911600"/>
          <a:ext cx="3505200" cy="431800"/>
        </p:xfrm>
        <a:graphic>
          <a:graphicData uri="http://schemas.openxmlformats.org/presentationml/2006/ole">
            <mc:AlternateContent xmlns:mc="http://schemas.openxmlformats.org/markup-compatibility/2006">
              <mc:Choice xmlns:v="urn:schemas-microsoft-com:vml" Requires="v">
                <p:oleObj spid="_x0000_s44314" name="Equation" r:id="rId4" imgW="1854200" imgH="228600" progId="Equation.DSMT4">
                  <p:embed/>
                </p:oleObj>
              </mc:Choice>
              <mc:Fallback>
                <p:oleObj name="Equation" r:id="rId4" imgW="18542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911600"/>
                        <a:ext cx="3505200" cy="431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20" name="Object 4"/>
          <p:cNvGraphicFramePr>
            <a:graphicFrameLocks noGrp="1" noChangeAspect="1"/>
          </p:cNvGraphicFramePr>
          <p:nvPr>
            <p:ph sz="quarter" idx="2"/>
          </p:nvPr>
        </p:nvGraphicFramePr>
        <p:xfrm>
          <a:off x="2514600" y="5980113"/>
          <a:ext cx="3048000" cy="877887"/>
        </p:xfrm>
        <a:graphic>
          <a:graphicData uri="http://schemas.openxmlformats.org/presentationml/2006/ole">
            <mc:AlternateContent xmlns:mc="http://schemas.openxmlformats.org/markup-compatibility/2006">
              <mc:Choice xmlns:v="urn:schemas-microsoft-com:vml" Requires="v">
                <p:oleObj spid="_x0000_s44315" name="Equation" r:id="rId6" imgW="1676400" imgH="482600" progId="Equation.DSMT4">
                  <p:embed/>
                </p:oleObj>
              </mc:Choice>
              <mc:Fallback>
                <p:oleObj name="Equation" r:id="rId6" imgW="1676400" imgH="482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5980113"/>
                        <a:ext cx="3048000" cy="877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21" name="Text Box 5"/>
          <p:cNvSpPr txBox="1">
            <a:spLocks noChangeArrowheads="1"/>
          </p:cNvSpPr>
          <p:nvPr/>
        </p:nvSpPr>
        <p:spPr bwMode="auto">
          <a:xfrm>
            <a:off x="914400" y="3367088"/>
            <a:ext cx="445135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aseline="0"/>
              <a:t>正态密度函数的判别函数：</a:t>
            </a:r>
          </a:p>
        </p:txBody>
      </p:sp>
      <p:sp>
        <p:nvSpPr>
          <p:cNvPr id="316422" name="Text Box 6"/>
          <p:cNvSpPr txBox="1">
            <a:spLocks noChangeArrowheads="1"/>
          </p:cNvSpPr>
          <p:nvPr/>
        </p:nvSpPr>
        <p:spPr bwMode="auto">
          <a:xfrm>
            <a:off x="990600" y="4303713"/>
            <a:ext cx="409575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aseline="0"/>
              <a:t>取自然对数后的判别式：</a:t>
            </a:r>
          </a:p>
        </p:txBody>
      </p:sp>
      <p:sp>
        <p:nvSpPr>
          <p:cNvPr id="316423" name="Text Box 7"/>
          <p:cNvSpPr txBox="1">
            <a:spLocks noChangeArrowheads="1"/>
          </p:cNvSpPr>
          <p:nvPr/>
        </p:nvSpPr>
        <p:spPr bwMode="auto">
          <a:xfrm>
            <a:off x="914400" y="5424488"/>
            <a:ext cx="551815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aseline="0"/>
              <a:t>正态分布模式的贝叶斯判别函数：</a:t>
            </a:r>
          </a:p>
        </p:txBody>
      </p:sp>
      <p:graphicFrame>
        <p:nvGraphicFramePr>
          <p:cNvPr id="316424" name="Object 8"/>
          <p:cNvGraphicFramePr>
            <a:graphicFrameLocks noGrp="1" noChangeAspect="1"/>
          </p:cNvGraphicFramePr>
          <p:nvPr>
            <p:ph sz="quarter" idx="3"/>
          </p:nvPr>
        </p:nvGraphicFramePr>
        <p:xfrm>
          <a:off x="1676400" y="4800600"/>
          <a:ext cx="4876800" cy="609600"/>
        </p:xfrm>
        <a:graphic>
          <a:graphicData uri="http://schemas.openxmlformats.org/presentationml/2006/ole">
            <mc:AlternateContent xmlns:mc="http://schemas.openxmlformats.org/markup-compatibility/2006">
              <mc:Choice xmlns:v="urn:schemas-microsoft-com:vml" Requires="v">
                <p:oleObj spid="_x0000_s44316" name="Equation" r:id="rId8" imgW="3149600" imgH="393700" progId="Equation.DSMT4">
                  <p:embed/>
                </p:oleObj>
              </mc:Choice>
              <mc:Fallback>
                <p:oleObj name="Equation" r:id="rId8" imgW="3149600" imgH="3937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4800600"/>
                        <a:ext cx="4876800" cy="609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27" name="Text Box 11"/>
          <p:cNvSpPr txBox="1">
            <a:spLocks noChangeArrowheads="1"/>
          </p:cNvSpPr>
          <p:nvPr/>
        </p:nvSpPr>
        <p:spPr bwMode="auto">
          <a:xfrm>
            <a:off x="762000" y="1122363"/>
            <a:ext cx="4095750"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800" baseline="0"/>
              <a:t>多变量正态密度函数为：</a:t>
            </a:r>
          </a:p>
        </p:txBody>
      </p:sp>
      <p:graphicFrame>
        <p:nvGraphicFramePr>
          <p:cNvPr id="316428" name="Object 12"/>
          <p:cNvGraphicFramePr>
            <a:graphicFrameLocks noChangeAspect="1"/>
          </p:cNvGraphicFramePr>
          <p:nvPr/>
        </p:nvGraphicFramePr>
        <p:xfrm>
          <a:off x="1295400" y="1600200"/>
          <a:ext cx="6096000" cy="1795463"/>
        </p:xfrm>
        <a:graphic>
          <a:graphicData uri="http://schemas.openxmlformats.org/presentationml/2006/ole">
            <mc:AlternateContent xmlns:mc="http://schemas.openxmlformats.org/markup-compatibility/2006">
              <mc:Choice xmlns:v="urn:schemas-microsoft-com:vml" Requires="v">
                <p:oleObj spid="_x0000_s44317" name="Equation" r:id="rId10" imgW="3276600" imgH="965200" progId="Equation.DSMT4">
                  <p:embed/>
                </p:oleObj>
              </mc:Choice>
              <mc:Fallback>
                <p:oleObj name="Equation" r:id="rId10" imgW="3276600" imgH="9652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1600200"/>
                        <a:ext cx="6096000" cy="1795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429" name="Text Box 13">
            <a:hlinkClick r:id="rId12" action="ppaction://hlinksldjump"/>
          </p:cNvPr>
          <p:cNvSpPr txBox="1">
            <a:spLocks noChangeArrowheads="1"/>
          </p:cNvSpPr>
          <p:nvPr/>
        </p:nvSpPr>
        <p:spPr bwMode="auto">
          <a:xfrm>
            <a:off x="7391400" y="6172200"/>
            <a:ext cx="5905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r>
              <a:rPr lang="zh-CN" altLang="en-US" sz="2400"/>
              <a:t>返回</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64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642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64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64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64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64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64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642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6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p:bldP spid="316422" grpId="0"/>
      <p:bldP spid="316423" grpId="0"/>
      <p:bldP spid="316427" grpId="0"/>
      <p:bldP spid="3164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6"/>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F5D7608C-DBBE-4C32-B8B6-E7CD27FD9C0D}" type="slidenum">
              <a:rPr lang="en-US" altLang="zh-CN" baseline="0" smtClean="0"/>
              <a:pPr eaLnBrk="1" hangingPunct="1"/>
              <a:t>4</a:t>
            </a:fld>
            <a:endParaRPr lang="en-US" altLang="zh-CN" baseline="0"/>
          </a:p>
        </p:txBody>
      </p:sp>
      <p:sp>
        <p:nvSpPr>
          <p:cNvPr id="18435" name="Rectangle 2"/>
          <p:cNvSpPr>
            <a:spLocks noGrp="1" noRot="1" noChangeArrowheads="1"/>
          </p:cNvSpPr>
          <p:nvPr>
            <p:ph type="title"/>
          </p:nvPr>
        </p:nvSpPr>
        <p:spPr/>
        <p:txBody>
          <a:bodyPr/>
          <a:lstStyle/>
          <a:p>
            <a:pPr eaLnBrk="1" hangingPunct="1"/>
            <a:r>
              <a:rPr lang="zh-CN" altLang="en-US"/>
              <a:t>贝叶斯分类器的错误概率</a:t>
            </a:r>
          </a:p>
        </p:txBody>
      </p:sp>
      <p:sp>
        <p:nvSpPr>
          <p:cNvPr id="279555" name="Rectangle 3"/>
          <p:cNvSpPr>
            <a:spLocks noGrp="1" noRot="1" noChangeArrowheads="1"/>
          </p:cNvSpPr>
          <p:nvPr>
            <p:ph type="body" sz="half" idx="1"/>
          </p:nvPr>
        </p:nvSpPr>
        <p:spPr>
          <a:xfrm>
            <a:off x="609600" y="1295400"/>
            <a:ext cx="7772400" cy="4803775"/>
          </a:xfrm>
        </p:spPr>
        <p:txBody>
          <a:bodyPr/>
          <a:lstStyle/>
          <a:p>
            <a:pPr eaLnBrk="1" hangingPunct="1"/>
            <a:r>
              <a:rPr lang="zh-CN" altLang="en-US" sz="2000"/>
              <a:t>什么是错误概率？</a:t>
            </a:r>
          </a:p>
          <a:p>
            <a:pPr eaLnBrk="1" hangingPunct="1"/>
            <a:r>
              <a:rPr lang="zh-CN" altLang="en-US" sz="2000"/>
              <a:t>以两类问题为例，总的错误是两种错误之和。</a:t>
            </a:r>
          </a:p>
          <a:p>
            <a:pPr eaLnBrk="1" hangingPunct="1"/>
            <a:endParaRPr lang="zh-CN" altLang="en-US" sz="2000"/>
          </a:p>
          <a:p>
            <a:pPr eaLnBrk="1" hangingPunct="1"/>
            <a:endParaRPr lang="zh-CN" altLang="en-US" sz="2000"/>
          </a:p>
          <a:p>
            <a:pPr eaLnBrk="1" hangingPunct="1"/>
            <a:endParaRPr lang="zh-CN" altLang="en-US" sz="2000"/>
          </a:p>
          <a:p>
            <a:pPr eaLnBrk="1" hangingPunct="1"/>
            <a:endParaRPr lang="zh-CN" altLang="en-US" sz="2000"/>
          </a:p>
          <a:p>
            <a:pPr eaLnBrk="1" hangingPunct="1"/>
            <a:r>
              <a:rPr lang="zh-CN" altLang="en-US" sz="2000"/>
              <a:t>正态分布时错误概率的推导比较简单。</a:t>
            </a:r>
          </a:p>
          <a:p>
            <a:pPr eaLnBrk="1" hangingPunct="1"/>
            <a:endParaRPr lang="zh-CN" altLang="en-US" sz="2000"/>
          </a:p>
          <a:p>
            <a:pPr eaLnBrk="1" hangingPunct="1"/>
            <a:endParaRPr lang="en-US" altLang="zh-CN" sz="2400"/>
          </a:p>
        </p:txBody>
      </p:sp>
      <p:graphicFrame>
        <p:nvGraphicFramePr>
          <p:cNvPr id="279556" name="Object 4"/>
          <p:cNvGraphicFramePr>
            <a:graphicFrameLocks noGrp="1" noChangeAspect="1"/>
          </p:cNvGraphicFramePr>
          <p:nvPr>
            <p:ph sz="half" idx="2"/>
          </p:nvPr>
        </p:nvGraphicFramePr>
        <p:xfrm>
          <a:off x="1752600" y="2133600"/>
          <a:ext cx="5715000" cy="1435100"/>
        </p:xfrm>
        <a:graphic>
          <a:graphicData uri="http://schemas.openxmlformats.org/presentationml/2006/ole">
            <mc:AlternateContent xmlns:mc="http://schemas.openxmlformats.org/markup-compatibility/2006">
              <mc:Choice xmlns:v="urn:schemas-microsoft-com:vml" Requires="v">
                <p:oleObj spid="_x0000_s18507" name="Equation" r:id="rId4" imgW="3035300" imgH="762000" progId="Equation.DSMT4">
                  <p:embed/>
                </p:oleObj>
              </mc:Choice>
              <mc:Fallback>
                <p:oleObj name="Equation" r:id="rId4" imgW="3035300" imgH="762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133600"/>
                        <a:ext cx="5715000" cy="14351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79560" name="Picture 8" descr="bayes错误率-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038600"/>
            <a:ext cx="4038600" cy="2625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9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95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95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9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96" name="Picture 24">
            <a:extLst>
              <a:ext uri="{FF2B5EF4-FFF2-40B4-BE49-F238E27FC236}">
                <a16:creationId xmlns:a16="http://schemas.microsoft.com/office/drawing/2014/main" id="{DC7ADCFF-1CC4-4F30-87E4-A8EC224997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13" y="1981200"/>
            <a:ext cx="9128125" cy="3633787"/>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97" name="Rectangle 25">
            <a:extLst>
              <a:ext uri="{FF2B5EF4-FFF2-40B4-BE49-F238E27FC236}">
                <a16:creationId xmlns:a16="http://schemas.microsoft.com/office/drawing/2014/main" id="{80AF56D7-AB07-4E12-8B42-B8AC4F24B62E}"/>
              </a:ext>
            </a:extLst>
          </p:cNvPr>
          <p:cNvSpPr>
            <a:spLocks noChangeArrowheads="1"/>
          </p:cNvSpPr>
          <p:nvPr/>
        </p:nvSpPr>
        <p:spPr bwMode="auto">
          <a:xfrm>
            <a:off x="152400" y="575374"/>
            <a:ext cx="8548016" cy="1030476"/>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9525" algn="ctr">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l">
              <a:lnSpc>
                <a:spcPct val="120000"/>
              </a:lnSpc>
            </a:pPr>
            <a:r>
              <a:rPr lang="en-US" altLang="zh-CN" sz="4000" dirty="0"/>
              <a:t>        </a:t>
            </a:r>
            <a:r>
              <a:rPr lang="zh-CN" altLang="en-US" sz="4000" dirty="0"/>
              <a:t>在</a:t>
            </a:r>
            <a:r>
              <a:rPr lang="zh-CN" altLang="en-US" sz="4000" b="1" dirty="0">
                <a:solidFill>
                  <a:srgbClr val="990000"/>
                </a:solidFill>
              </a:rPr>
              <a:t>最小错误率</a:t>
            </a:r>
            <a:r>
              <a:rPr lang="zh-CN" altLang="en-US" sz="4000" dirty="0"/>
              <a:t>贝叶斯决策中，判别界面位于两曲线的交点处，即：</a:t>
            </a:r>
          </a:p>
        </p:txBody>
      </p:sp>
      <p:graphicFrame>
        <p:nvGraphicFramePr>
          <p:cNvPr id="131098" name="Object 26">
            <a:extLst>
              <a:ext uri="{FF2B5EF4-FFF2-40B4-BE49-F238E27FC236}">
                <a16:creationId xmlns:a16="http://schemas.microsoft.com/office/drawing/2014/main" id="{21046E6B-2449-4C32-8631-475705AD589D}"/>
              </a:ext>
            </a:extLst>
          </p:cNvPr>
          <p:cNvGraphicFramePr>
            <a:graphicFrameLocks noChangeAspect="1"/>
          </p:cNvGraphicFramePr>
          <p:nvPr>
            <p:extLst>
              <p:ext uri="{D42A27DB-BD31-4B8C-83A1-F6EECF244321}">
                <p14:modId xmlns:p14="http://schemas.microsoft.com/office/powerpoint/2010/main" val="2391199299"/>
              </p:ext>
            </p:extLst>
          </p:nvPr>
        </p:nvGraphicFramePr>
        <p:xfrm>
          <a:off x="1828800" y="1604827"/>
          <a:ext cx="4216400" cy="387350"/>
        </p:xfrm>
        <a:graphic>
          <a:graphicData uri="http://schemas.openxmlformats.org/presentationml/2006/ole">
            <mc:AlternateContent xmlns:mc="http://schemas.openxmlformats.org/markup-compatibility/2006">
              <mc:Choice xmlns:v="urn:schemas-microsoft-com:vml" Requires="v">
                <p:oleObj spid="_x0000_s48140" name="公式" r:id="rId4" imgW="2057400" imgH="215640" progId="Equation.3">
                  <p:embed/>
                </p:oleObj>
              </mc:Choice>
              <mc:Fallback>
                <p:oleObj name="公式" r:id="rId4" imgW="2057400" imgH="215640" progId="Equation.3">
                  <p:embed/>
                  <p:pic>
                    <p:nvPicPr>
                      <p:cNvPr id="131098" name="Object 26">
                        <a:extLst>
                          <a:ext uri="{FF2B5EF4-FFF2-40B4-BE49-F238E27FC236}">
                            <a16:creationId xmlns:a16="http://schemas.microsoft.com/office/drawing/2014/main" id="{21046E6B-2449-4C32-8631-475705AD5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604827"/>
                        <a:ext cx="42164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1099" name="Rectangle 27">
            <a:extLst>
              <a:ext uri="{FF2B5EF4-FFF2-40B4-BE49-F238E27FC236}">
                <a16:creationId xmlns:a16="http://schemas.microsoft.com/office/drawing/2014/main" id="{BCF125B6-373D-4940-9653-714C85F6AC56}"/>
              </a:ext>
            </a:extLst>
          </p:cNvPr>
          <p:cNvSpPr>
            <a:spLocks noChangeArrowheads="1"/>
          </p:cNvSpPr>
          <p:nvPr/>
        </p:nvSpPr>
        <p:spPr bwMode="auto">
          <a:xfrm>
            <a:off x="277813" y="5914679"/>
            <a:ext cx="8537575" cy="843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pPr algn="l">
              <a:lnSpc>
                <a:spcPct val="120000"/>
              </a:lnSpc>
            </a:pPr>
            <a:r>
              <a:rPr lang="en-US" altLang="zh-CN" dirty="0"/>
              <a:t>        </a:t>
            </a:r>
            <a:r>
              <a:rPr lang="zh-CN" altLang="en-US" sz="3200" dirty="0">
                <a:solidFill>
                  <a:srgbClr val="990000"/>
                </a:solidFill>
              </a:rPr>
              <a:t>可以看出这个错误率是所有</a:t>
            </a:r>
            <a:r>
              <a:rPr lang="zh-CN" altLang="en-US" sz="3200" b="1" dirty="0">
                <a:solidFill>
                  <a:srgbClr val="990000"/>
                </a:solidFill>
              </a:rPr>
              <a:t>错误率</a:t>
            </a:r>
            <a:r>
              <a:rPr lang="zh-CN" altLang="en-US" sz="3200" dirty="0">
                <a:solidFill>
                  <a:srgbClr val="990000"/>
                </a:solidFill>
              </a:rPr>
              <a:t>中</a:t>
            </a:r>
            <a:r>
              <a:rPr lang="zh-CN" altLang="en-US" sz="3200" b="1" dirty="0">
                <a:solidFill>
                  <a:srgbClr val="990000"/>
                </a:solidFill>
              </a:rPr>
              <a:t>最小的</a:t>
            </a:r>
            <a:r>
              <a:rPr lang="zh-CN" altLang="en-US" sz="3200" dirty="0">
                <a:solidFill>
                  <a:srgbClr val="990000"/>
                </a:solidFill>
              </a:rPr>
              <a:t>（图中紫色三角形的面积减小到</a:t>
            </a:r>
            <a:r>
              <a:rPr lang="en-US" altLang="zh-CN" sz="3200" dirty="0">
                <a:solidFill>
                  <a:srgbClr val="990000"/>
                </a:solidFill>
              </a:rPr>
              <a:t>0</a:t>
            </a:r>
            <a:r>
              <a:rPr lang="zh-CN" altLang="en-US" sz="3200" dirty="0">
                <a:solidFill>
                  <a:srgbClr val="990000"/>
                </a:solidFill>
              </a:rPr>
              <a:t>），但总错误概率不可能为零。</a:t>
            </a:r>
            <a:endParaRPr lang="zh-CN" altLang="en-US" dirty="0">
              <a:solidFill>
                <a:srgbClr val="990000"/>
              </a:solidFill>
            </a:endParaRPr>
          </a:p>
        </p:txBody>
      </p:sp>
      <p:sp>
        <p:nvSpPr>
          <p:cNvPr id="131100" name="Freeform 28">
            <a:extLst>
              <a:ext uri="{FF2B5EF4-FFF2-40B4-BE49-F238E27FC236}">
                <a16:creationId xmlns:a16="http://schemas.microsoft.com/office/drawing/2014/main" id="{8EE74AA9-CE56-446F-AF0B-1DF796F98A51}"/>
              </a:ext>
            </a:extLst>
          </p:cNvPr>
          <p:cNvSpPr>
            <a:spLocks/>
          </p:cNvSpPr>
          <p:nvPr/>
        </p:nvSpPr>
        <p:spPr bwMode="auto">
          <a:xfrm>
            <a:off x="4767263" y="3859212"/>
            <a:ext cx="400050" cy="914400"/>
          </a:xfrm>
          <a:custGeom>
            <a:avLst/>
            <a:gdLst>
              <a:gd name="T0" fmla="*/ 252 w 252"/>
              <a:gd name="T1" fmla="*/ 0 h 576"/>
              <a:gd name="T2" fmla="*/ 120 w 252"/>
              <a:gd name="T3" fmla="*/ 246 h 576"/>
              <a:gd name="T4" fmla="*/ 0 w 252"/>
              <a:gd name="T5" fmla="*/ 402 h 576"/>
              <a:gd name="T6" fmla="*/ 104 w 252"/>
              <a:gd name="T7" fmla="*/ 498 h 576"/>
              <a:gd name="T8" fmla="*/ 252 w 252"/>
              <a:gd name="T9" fmla="*/ 576 h 576"/>
              <a:gd name="T10" fmla="*/ 252 w 252"/>
              <a:gd name="T11" fmla="*/ 0 h 576"/>
            </a:gdLst>
            <a:ahLst/>
            <a:cxnLst>
              <a:cxn ang="0">
                <a:pos x="T0" y="T1"/>
              </a:cxn>
              <a:cxn ang="0">
                <a:pos x="T2" y="T3"/>
              </a:cxn>
              <a:cxn ang="0">
                <a:pos x="T4" y="T5"/>
              </a:cxn>
              <a:cxn ang="0">
                <a:pos x="T6" y="T7"/>
              </a:cxn>
              <a:cxn ang="0">
                <a:pos x="T8" y="T9"/>
              </a:cxn>
              <a:cxn ang="0">
                <a:pos x="T10" y="T11"/>
              </a:cxn>
            </a:cxnLst>
            <a:rect l="0" t="0" r="r" b="b"/>
            <a:pathLst>
              <a:path w="252" h="576">
                <a:moveTo>
                  <a:pt x="252" y="0"/>
                </a:moveTo>
                <a:lnTo>
                  <a:pt x="120" y="246"/>
                </a:lnTo>
                <a:lnTo>
                  <a:pt x="0" y="402"/>
                </a:lnTo>
                <a:lnTo>
                  <a:pt x="104" y="498"/>
                </a:lnTo>
                <a:lnTo>
                  <a:pt x="252" y="576"/>
                </a:lnTo>
                <a:lnTo>
                  <a:pt x="252" y="0"/>
                </a:lnTo>
                <a:close/>
              </a:path>
            </a:pathLst>
          </a:custGeom>
          <a:solidFill>
            <a:srgbClr val="FF00FF">
              <a:alpha val="45000"/>
            </a:srgbClr>
          </a:solidFill>
          <a:ln>
            <a:noFill/>
          </a:ln>
          <a:effectLst/>
          <a:extLst>
            <a:ext uri="{91240B29-F687-4F45-9708-019B960494DF}">
              <a14:hiddenLine xmlns:a14="http://schemas.microsoft.com/office/drawing/2010/main" w="9525" cap="flat" cmpd="sng">
                <a:solidFill>
                  <a:srgbClr val="9933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nchorCtr="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099"/>
                                        </p:tgtEl>
                                        <p:attrNameLst>
                                          <p:attrName>style.visibility</p:attrName>
                                        </p:attrNameLst>
                                      </p:cBhvr>
                                      <p:to>
                                        <p:strVal val="visible"/>
                                      </p:to>
                                    </p:set>
                                    <p:animEffect transition="in" filter="fade">
                                      <p:cBhvr>
                                        <p:cTn id="7" dur="500"/>
                                        <p:tgtEl>
                                          <p:spTgt spid="131099"/>
                                        </p:tgtEl>
                                      </p:cBhvr>
                                    </p:animEffect>
                                  </p:childTnLst>
                                </p:cTn>
                              </p:par>
                              <p:par>
                                <p:cTn id="8" presetID="10" presetClass="entr" presetSubtype="0" fill="hold" nodeType="withEffect">
                                  <p:stCondLst>
                                    <p:cond delay="0"/>
                                  </p:stCondLst>
                                  <p:childTnLst>
                                    <p:set>
                                      <p:cBhvr>
                                        <p:cTn id="9" dur="1" fill="hold">
                                          <p:stCondLst>
                                            <p:cond delay="0"/>
                                          </p:stCondLst>
                                        </p:cTn>
                                        <p:tgtEl>
                                          <p:spTgt spid="131100"/>
                                        </p:tgtEl>
                                        <p:attrNameLst>
                                          <p:attrName>style.visibility</p:attrName>
                                        </p:attrNameLst>
                                      </p:cBhvr>
                                      <p:to>
                                        <p:strVal val="visible"/>
                                      </p:to>
                                    </p:set>
                                    <p:animEffect transition="in" filter="fade">
                                      <p:cBhvr>
                                        <p:cTn id="10" dur="500"/>
                                        <p:tgtEl>
                                          <p:spTgt spid="131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性能指标</a:t>
            </a:r>
          </a:p>
        </p:txBody>
      </p:sp>
      <p:sp>
        <p:nvSpPr>
          <p:cNvPr id="3" name="文本占位符 2"/>
          <p:cNvSpPr>
            <a:spLocks noGrp="1"/>
          </p:cNvSpPr>
          <p:nvPr>
            <p:ph type="body" sz="half" idx="1"/>
          </p:nvPr>
        </p:nvSpPr>
        <p:spPr>
          <a:xfrm>
            <a:off x="609600" y="1295400"/>
            <a:ext cx="8001000" cy="4803775"/>
          </a:xfrm>
        </p:spPr>
        <p:txBody>
          <a:bodyPr/>
          <a:lstStyle/>
          <a:p>
            <a:pPr marL="0" indent="0">
              <a:buNone/>
            </a:pPr>
            <a:r>
              <a:rPr kumimoji="1" lang="zh-CN" altLang="en-US" sz="2000" dirty="0"/>
              <a:t>假设原始样本中有两类，其中： </a:t>
            </a:r>
          </a:p>
          <a:p>
            <a:r>
              <a:rPr kumimoji="1" lang="zh-CN" altLang="en-US" sz="2000" dirty="0"/>
              <a:t>总共有</a:t>
            </a:r>
            <a:r>
              <a:rPr kumimoji="1" lang="en-US" altLang="zh-CN" sz="2000" dirty="0"/>
              <a:t>P</a:t>
            </a:r>
            <a:r>
              <a:rPr kumimoji="1" lang="zh-CN" altLang="en-US" sz="2000" dirty="0"/>
              <a:t>个类别为</a:t>
            </a:r>
            <a:r>
              <a:rPr kumimoji="1" lang="en-US" altLang="zh-CN" sz="2000" dirty="0"/>
              <a:t>1</a:t>
            </a:r>
            <a:r>
              <a:rPr kumimoji="1" lang="zh-CN" altLang="en-US" sz="2000" dirty="0"/>
              <a:t>的样本，假设类别</a:t>
            </a:r>
            <a:r>
              <a:rPr kumimoji="1" lang="en-US" altLang="zh-CN" sz="2000" dirty="0"/>
              <a:t>1</a:t>
            </a:r>
            <a:r>
              <a:rPr kumimoji="1" lang="zh-CN" altLang="en-US" sz="2000" dirty="0"/>
              <a:t>为正例。 </a:t>
            </a:r>
            <a:endParaRPr kumimoji="1" lang="en-US" altLang="zh-CN" sz="2000" dirty="0"/>
          </a:p>
          <a:p>
            <a:r>
              <a:rPr kumimoji="1" lang="zh-CN" altLang="en-US" sz="2000" dirty="0"/>
              <a:t>总共有</a:t>
            </a:r>
            <a:r>
              <a:rPr kumimoji="1" lang="en-US" altLang="zh-CN" sz="2000" dirty="0"/>
              <a:t>N</a:t>
            </a:r>
            <a:r>
              <a:rPr kumimoji="1" lang="zh-CN" altLang="en-US" sz="2000" dirty="0"/>
              <a:t>个类别为</a:t>
            </a:r>
            <a:r>
              <a:rPr kumimoji="1" lang="en-US" altLang="zh-CN" sz="2000" dirty="0"/>
              <a:t>0</a:t>
            </a:r>
            <a:r>
              <a:rPr kumimoji="1" lang="zh-CN" altLang="en-US" sz="2000" dirty="0"/>
              <a:t>的样本，假设类别</a:t>
            </a:r>
            <a:r>
              <a:rPr kumimoji="1" lang="en-US" altLang="zh-CN" sz="2000" dirty="0"/>
              <a:t>0</a:t>
            </a:r>
            <a:r>
              <a:rPr kumimoji="1" lang="zh-CN" altLang="en-US" sz="2000" dirty="0"/>
              <a:t>为负例。 </a:t>
            </a:r>
            <a:endParaRPr kumimoji="1" lang="en-US" altLang="zh-CN" sz="2000" dirty="0"/>
          </a:p>
          <a:p>
            <a:pPr marL="0" indent="0">
              <a:buNone/>
            </a:pPr>
            <a:r>
              <a:rPr kumimoji="1" lang="zh-CN" altLang="en-US" sz="2000" dirty="0"/>
              <a:t>经过分类后：</a:t>
            </a:r>
          </a:p>
          <a:p>
            <a:r>
              <a:rPr kumimoji="1" lang="zh-CN" altLang="en-US" sz="2000" dirty="0"/>
              <a:t>类别为</a:t>
            </a:r>
            <a:r>
              <a:rPr kumimoji="1" lang="en-US" altLang="zh-CN" sz="2000" dirty="0"/>
              <a:t>1</a:t>
            </a:r>
            <a:r>
              <a:rPr kumimoji="1" lang="zh-CN" altLang="en-US" sz="2000" dirty="0"/>
              <a:t>并且被系统正确判定为类别</a:t>
            </a:r>
            <a:r>
              <a:rPr kumimoji="1" lang="en-US" altLang="zh-CN" sz="2000" dirty="0"/>
              <a:t>1</a:t>
            </a:r>
            <a:r>
              <a:rPr kumimoji="1" lang="zh-CN" altLang="en-US" sz="2000" dirty="0"/>
              <a:t>的样本个数为</a:t>
            </a:r>
            <a:r>
              <a:rPr kumimoji="1" lang="en-US" altLang="zh-CN" sz="2000" dirty="0"/>
              <a:t>TP</a:t>
            </a:r>
            <a:r>
              <a:rPr kumimoji="1" lang="zh-CN" altLang="en-US" sz="2000" dirty="0"/>
              <a:t>个，类别为</a:t>
            </a:r>
            <a:r>
              <a:rPr kumimoji="1" lang="en-US" altLang="zh-CN" sz="2000" dirty="0"/>
              <a:t>1 </a:t>
            </a:r>
            <a:r>
              <a:rPr kumimoji="1" lang="zh-CN" altLang="en-US" sz="2000" dirty="0"/>
              <a:t>但是被系统误判定为类别</a:t>
            </a:r>
            <a:r>
              <a:rPr kumimoji="1" lang="en-US" altLang="zh-CN" sz="2000" dirty="0"/>
              <a:t>0</a:t>
            </a:r>
            <a:r>
              <a:rPr kumimoji="1" lang="zh-CN" altLang="en-US" sz="2000" dirty="0"/>
              <a:t>的样本个数为</a:t>
            </a:r>
            <a:r>
              <a:rPr kumimoji="1" lang="en-US" altLang="zh-CN" sz="2000" dirty="0"/>
              <a:t>FN</a:t>
            </a:r>
            <a:r>
              <a:rPr kumimoji="1" lang="zh-CN" altLang="en-US" sz="2000" dirty="0"/>
              <a:t>个；</a:t>
            </a:r>
            <a:endParaRPr kumimoji="1" lang="en-US" altLang="zh-CN" sz="2000" dirty="0"/>
          </a:p>
          <a:p>
            <a:pPr marL="0" indent="0">
              <a:buNone/>
            </a:pPr>
            <a:r>
              <a:rPr kumimoji="1" lang="en-US" altLang="zh-CN" sz="2000" dirty="0"/>
              <a:t>	</a:t>
            </a:r>
            <a:r>
              <a:rPr kumimoji="1" lang="zh-CN" altLang="en-US" sz="2000" dirty="0"/>
              <a:t>显然有</a:t>
            </a:r>
            <a:r>
              <a:rPr kumimoji="1" lang="en-US" altLang="zh-CN" sz="2000" dirty="0"/>
              <a:t>P=TP+FN</a:t>
            </a:r>
            <a:r>
              <a:rPr kumimoji="1" lang="zh-CN" altLang="en-US" sz="2000" dirty="0"/>
              <a:t>； </a:t>
            </a:r>
            <a:endParaRPr kumimoji="1" lang="en-US" altLang="zh-CN" sz="2000" dirty="0"/>
          </a:p>
          <a:p>
            <a:r>
              <a:rPr kumimoji="1" lang="zh-CN" altLang="en-US" sz="2000" dirty="0"/>
              <a:t>类别为</a:t>
            </a:r>
            <a:r>
              <a:rPr kumimoji="1" lang="en-US" altLang="zh-CN" sz="2000" dirty="0"/>
              <a:t>0</a:t>
            </a:r>
            <a:r>
              <a:rPr kumimoji="1" lang="zh-CN" altLang="en-US" sz="2000" dirty="0"/>
              <a:t>但是被系统误判断定为类别</a:t>
            </a:r>
            <a:r>
              <a:rPr kumimoji="1" lang="en-US" altLang="zh-CN" sz="2000" dirty="0"/>
              <a:t>1</a:t>
            </a:r>
            <a:r>
              <a:rPr kumimoji="1" lang="zh-CN" altLang="en-US" sz="2000" dirty="0"/>
              <a:t>的样本有</a:t>
            </a:r>
            <a:r>
              <a:rPr kumimoji="1" lang="en-US" altLang="zh-CN" sz="2000" dirty="0"/>
              <a:t>FP</a:t>
            </a:r>
            <a:r>
              <a:rPr kumimoji="1" lang="zh-CN" altLang="en-US" sz="2000" dirty="0"/>
              <a:t>个，类别为</a:t>
            </a:r>
            <a:r>
              <a:rPr kumimoji="1" lang="en-US" altLang="zh-CN" sz="2000" dirty="0"/>
              <a:t>0</a:t>
            </a:r>
            <a:r>
              <a:rPr kumimoji="1" lang="zh-CN" altLang="en-US" sz="2000" dirty="0"/>
              <a:t>并且被系统正确判为类别</a:t>
            </a:r>
            <a:r>
              <a:rPr kumimoji="1" lang="en-US" altLang="zh-CN" sz="2000" dirty="0"/>
              <a:t>0</a:t>
            </a:r>
            <a:r>
              <a:rPr kumimoji="1" lang="zh-CN" altLang="en-US" sz="2000" dirty="0"/>
              <a:t>的样本个数为</a:t>
            </a:r>
            <a:r>
              <a:rPr kumimoji="1" lang="en-US" altLang="zh-CN" sz="2000" dirty="0"/>
              <a:t>TN</a:t>
            </a:r>
            <a:r>
              <a:rPr kumimoji="1" lang="zh-CN" altLang="en-US" sz="2000" dirty="0"/>
              <a:t>个；</a:t>
            </a:r>
            <a:endParaRPr kumimoji="1" lang="en-US" altLang="zh-CN" sz="2000" dirty="0"/>
          </a:p>
          <a:p>
            <a:pPr marL="0" indent="0">
              <a:buNone/>
            </a:pPr>
            <a:r>
              <a:rPr kumimoji="1" lang="en-US" altLang="zh-CN" sz="2000" dirty="0"/>
              <a:t>	</a:t>
            </a:r>
            <a:r>
              <a:rPr kumimoji="1" lang="zh-CN" altLang="en-US" sz="2000" dirty="0"/>
              <a:t>显然有</a:t>
            </a:r>
            <a:r>
              <a:rPr kumimoji="1" lang="en-US" altLang="zh-CN" sz="2000" dirty="0"/>
              <a:t>N=FP+TN</a:t>
            </a:r>
            <a:r>
              <a:rPr kumimoji="1" lang="zh-CN" altLang="en-US" sz="2000" dirty="0"/>
              <a:t>；</a:t>
            </a:r>
            <a:endParaRPr kumimoji="1" lang="en-US" altLang="zh-CN" sz="2000" dirty="0"/>
          </a:p>
          <a:p>
            <a:pPr marL="0" indent="0">
              <a:buNone/>
            </a:pPr>
            <a:r>
              <a:rPr kumimoji="1" lang="zh-CN" altLang="en-US" sz="2000" dirty="0"/>
              <a:t>可总结为下表：</a:t>
            </a:r>
            <a:endParaRPr kumimoji="1" lang="en-US" altLang="zh-CN" sz="2000" dirty="0"/>
          </a:p>
          <a:p>
            <a:pPr marL="0" indent="0">
              <a:buNone/>
            </a:pPr>
            <a:r>
              <a:rPr kumimoji="1" lang="en-US" altLang="zh-CN" sz="2000" dirty="0"/>
              <a:t>Positive:</a:t>
            </a:r>
            <a:r>
              <a:rPr kumimoji="1" lang="zh-CN" altLang="en-US" sz="2000" dirty="0"/>
              <a:t>识别为癌症患者</a:t>
            </a:r>
            <a:r>
              <a:rPr kumimoji="1" lang="en-US" altLang="zh-CN" sz="2000" dirty="0"/>
              <a:t> ,Negative</a:t>
            </a:r>
            <a:r>
              <a:rPr kumimoji="1" lang="zh-CN" altLang="en-US" sz="2000" dirty="0"/>
              <a:t>：识别为非癌症患者</a:t>
            </a:r>
            <a:endParaRPr kumimoji="1" lang="en-US" altLang="zh-CN" sz="2000" dirty="0"/>
          </a:p>
          <a:p>
            <a:pPr marL="0" indent="0">
              <a:buNone/>
            </a:pPr>
            <a:r>
              <a:rPr kumimoji="1" lang="en-US" altLang="zh-CN" sz="2000" dirty="0"/>
              <a:t>True</a:t>
            </a:r>
            <a:r>
              <a:rPr kumimoji="1" lang="zh-CN" altLang="en-US" sz="2000" dirty="0"/>
              <a:t>：识别正确</a:t>
            </a:r>
            <a:r>
              <a:rPr kumimoji="1" lang="en-US" altLang="zh-CN" sz="2000" dirty="0"/>
              <a:t>, False</a:t>
            </a:r>
            <a:r>
              <a:rPr kumimoji="1" lang="zh-CN" altLang="en-US" sz="2000" dirty="0"/>
              <a:t>：识别错误</a:t>
            </a:r>
            <a:endParaRPr kumimoji="1" lang="en-US" altLang="zh-CN" sz="2000" dirty="0"/>
          </a:p>
          <a:p>
            <a:endParaRPr kumimoji="1" lang="en-US" altLang="zh-CN" sz="2000" dirty="0"/>
          </a:p>
        </p:txBody>
      </p:sp>
      <p:sp>
        <p:nvSpPr>
          <p:cNvPr id="6" name="幻灯片编号占位符 5"/>
          <p:cNvSpPr>
            <a:spLocks noGrp="1"/>
          </p:cNvSpPr>
          <p:nvPr>
            <p:ph type="sldNum" sz="quarter" idx="12"/>
          </p:nvPr>
        </p:nvSpPr>
        <p:spPr/>
        <p:txBody>
          <a:bodyPr/>
          <a:lstStyle/>
          <a:p>
            <a:pPr>
              <a:defRPr/>
            </a:pPr>
            <a:fld id="{1339F35A-229E-43C1-9CE0-0393D37CE54D}" type="slidenum">
              <a:rPr lang="en-US" altLang="zh-CN" smtClean="0"/>
              <a:pPr>
                <a:defRPr/>
              </a:pPr>
              <a:t>6</a:t>
            </a:fld>
            <a:endParaRPr lang="en-US" altLang="zh-CN" dirty="0"/>
          </a:p>
        </p:txBody>
      </p:sp>
      <p:pic>
        <p:nvPicPr>
          <p:cNvPr id="14" name="内容占位符 13"/>
          <p:cNvPicPr>
            <a:picLocks noGrp="1" noChangeAspect="1"/>
          </p:cNvPicPr>
          <p:nvPr>
            <p:ph sz="half" idx="2"/>
          </p:nvPr>
        </p:nvPicPr>
        <p:blipFill>
          <a:blip r:embed="rId3"/>
          <a:srcRect t="-29035" b="-29035"/>
          <a:stretch>
            <a:fillRect/>
          </a:stretch>
        </p:blipFill>
        <p:spPr>
          <a:xfrm>
            <a:off x="685800" y="4876800"/>
            <a:ext cx="8077200" cy="1679575"/>
          </a:xfrm>
        </p:spPr>
      </p:pic>
    </p:spTree>
    <p:extLst>
      <p:ext uri="{BB962C8B-B14F-4D97-AF65-F5344CB8AC3E}">
        <p14:creationId xmlns:p14="http://schemas.microsoft.com/office/powerpoint/2010/main" val="3163107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性能指标</a:t>
            </a:r>
          </a:p>
        </p:txBody>
      </p:sp>
      <p:sp>
        <p:nvSpPr>
          <p:cNvPr id="8" name="内容占位符 7"/>
          <p:cNvSpPr>
            <a:spLocks noGrp="1"/>
          </p:cNvSpPr>
          <p:nvPr>
            <p:ph idx="1"/>
          </p:nvPr>
        </p:nvSpPr>
        <p:spPr>
          <a:xfrm>
            <a:off x="609600" y="1295400"/>
            <a:ext cx="3048000" cy="4803775"/>
          </a:xfrm>
        </p:spPr>
        <p:txBody>
          <a:bodyPr/>
          <a:lstStyle/>
          <a:p>
            <a:r>
              <a:rPr kumimoji="1" lang="zh-CN" altLang="en-US" sz="1600" dirty="0"/>
              <a:t>精确度，</a:t>
            </a:r>
            <a:r>
              <a:rPr kumimoji="1" lang="en-US" altLang="zh-CN" sz="1600" dirty="0"/>
              <a:t>precision</a:t>
            </a:r>
          </a:p>
          <a:p>
            <a:pPr marL="0" indent="0">
              <a:buNone/>
            </a:pPr>
            <a:r>
              <a:rPr kumimoji="1" lang="en-US" altLang="zh-CN" sz="1600" dirty="0"/>
              <a:t>	P=TP/(TP+FP)</a:t>
            </a:r>
          </a:p>
          <a:p>
            <a:r>
              <a:rPr kumimoji="1" lang="zh-CN" altLang="en-US" sz="1600" dirty="0"/>
              <a:t>虚警概率，</a:t>
            </a:r>
            <a:r>
              <a:rPr kumimoji="1" lang="en-US" altLang="zh-CN" sz="1600" dirty="0"/>
              <a:t>false alarm</a:t>
            </a:r>
          </a:p>
          <a:p>
            <a:pPr marL="0" indent="0">
              <a:buNone/>
            </a:pPr>
            <a:r>
              <a:rPr kumimoji="1" lang="en-US" altLang="zh-CN" sz="1600" dirty="0"/>
              <a:t>	FA=FP/(TP+FP)</a:t>
            </a:r>
            <a:endParaRPr kumimoji="1" lang="zh-CN" altLang="en-US" sz="1600" dirty="0"/>
          </a:p>
          <a:p>
            <a:r>
              <a:rPr kumimoji="1" lang="zh-CN" altLang="en-US" sz="1600" dirty="0"/>
              <a:t>漏警概率，</a:t>
            </a:r>
            <a:r>
              <a:rPr kumimoji="1" lang="en-US" altLang="zh-CN" sz="1600" dirty="0"/>
              <a:t>missing alarm</a:t>
            </a:r>
          </a:p>
          <a:p>
            <a:pPr marL="0" indent="0">
              <a:buNone/>
            </a:pPr>
            <a:r>
              <a:rPr kumimoji="1" lang="en-US" altLang="zh-CN" sz="1600" dirty="0"/>
              <a:t>	MA=FN/(TN+FN)</a:t>
            </a:r>
          </a:p>
          <a:p>
            <a:r>
              <a:rPr kumimoji="1" lang="zh-CN" altLang="en-US" sz="1600" dirty="0"/>
              <a:t>召回率，查全率，</a:t>
            </a:r>
            <a:r>
              <a:rPr kumimoji="1" lang="en-US" altLang="zh-CN" sz="1600" dirty="0"/>
              <a:t>recall</a:t>
            </a:r>
          </a:p>
          <a:p>
            <a:pPr marL="0" indent="0">
              <a:buNone/>
            </a:pPr>
            <a:r>
              <a:rPr kumimoji="1" lang="en-US" altLang="zh-CN" sz="1600" dirty="0"/>
              <a:t>	R=TP/(TP+FN)</a:t>
            </a:r>
          </a:p>
          <a:p>
            <a:r>
              <a:rPr kumimoji="1" lang="zh-CN" altLang="en-US" sz="1600" dirty="0"/>
              <a:t>准确率，</a:t>
            </a:r>
            <a:r>
              <a:rPr kumimoji="1" lang="en-US" altLang="zh-CN" sz="1600" dirty="0"/>
              <a:t>accuracy</a:t>
            </a:r>
          </a:p>
          <a:p>
            <a:pPr marL="0" indent="0">
              <a:buNone/>
            </a:pPr>
            <a:r>
              <a:rPr kumimoji="1" lang="en-US" altLang="zh-CN" sz="1600" dirty="0"/>
              <a:t>	A=(TP+TN)/(P+N)</a:t>
            </a:r>
          </a:p>
          <a:p>
            <a:r>
              <a:rPr kumimoji="1" lang="en-US" altLang="zh-CN" sz="1600" dirty="0"/>
              <a:t>F1 measure=2(PR)/(P+R)</a:t>
            </a:r>
          </a:p>
        </p:txBody>
      </p:sp>
      <p:sp>
        <p:nvSpPr>
          <p:cNvPr id="6" name="幻灯片编号占位符 5"/>
          <p:cNvSpPr>
            <a:spLocks noGrp="1"/>
          </p:cNvSpPr>
          <p:nvPr>
            <p:ph type="sldNum" sz="quarter" idx="12"/>
          </p:nvPr>
        </p:nvSpPr>
        <p:spPr/>
        <p:txBody>
          <a:bodyPr/>
          <a:lstStyle/>
          <a:p>
            <a:pPr>
              <a:defRPr/>
            </a:pPr>
            <a:fld id="{1339F35A-229E-43C1-9CE0-0393D37CE54D}" type="slidenum">
              <a:rPr lang="en-US" altLang="zh-CN" smtClean="0"/>
              <a:pPr>
                <a:defRPr/>
              </a:pPr>
              <a:t>7</a:t>
            </a:fld>
            <a:endParaRPr lang="en-US" altLang="zh-CN"/>
          </a:p>
        </p:txBody>
      </p:sp>
      <p:pic>
        <p:nvPicPr>
          <p:cNvPr id="9" name="内容占位符 13"/>
          <p:cNvPicPr>
            <a:picLocks noChangeAspect="1"/>
          </p:cNvPicPr>
          <p:nvPr/>
        </p:nvPicPr>
        <p:blipFill>
          <a:blip r:embed="rId2"/>
          <a:srcRect t="-29035" b="-29035"/>
          <a:stretch>
            <a:fillRect/>
          </a:stretch>
        </p:blipFill>
        <p:spPr>
          <a:xfrm>
            <a:off x="762000" y="4419600"/>
            <a:ext cx="8077200" cy="1679575"/>
          </a:xfrm>
          <a:prstGeom prst="rect">
            <a:avLst/>
          </a:prstGeom>
        </p:spPr>
      </p:pic>
      <p:sp>
        <p:nvSpPr>
          <p:cNvPr id="3" name="矩形 2">
            <a:extLst>
              <a:ext uri="{FF2B5EF4-FFF2-40B4-BE49-F238E27FC236}">
                <a16:creationId xmlns:a16="http://schemas.microsoft.com/office/drawing/2014/main" id="{7AF324CF-9537-4F91-B290-BCCE5E93DBFA}"/>
              </a:ext>
            </a:extLst>
          </p:cNvPr>
          <p:cNvSpPr/>
          <p:nvPr/>
        </p:nvSpPr>
        <p:spPr>
          <a:xfrm>
            <a:off x="4038600" y="1545808"/>
            <a:ext cx="4648200" cy="2800767"/>
          </a:xfrm>
          <a:prstGeom prst="rect">
            <a:avLst/>
          </a:prstGeom>
        </p:spPr>
        <p:txBody>
          <a:bodyPr wrap="square">
            <a:spAutoFit/>
          </a:bodyPr>
          <a:lstStyle/>
          <a:p>
            <a:r>
              <a:rPr lang="zh-CN" altLang="en-US" sz="2400" dirty="0"/>
              <a:t>举例：假设我们手上有</a:t>
            </a:r>
            <a:r>
              <a:rPr lang="en-US" altLang="zh-CN" sz="2400" dirty="0"/>
              <a:t>60</a:t>
            </a:r>
            <a:r>
              <a:rPr lang="zh-CN" altLang="en-US" sz="2400" dirty="0"/>
              <a:t>个正样本，</a:t>
            </a:r>
            <a:r>
              <a:rPr lang="en-US" altLang="zh-CN" sz="2400" dirty="0"/>
              <a:t>40</a:t>
            </a:r>
            <a:r>
              <a:rPr lang="zh-CN" altLang="en-US" sz="2400" dirty="0"/>
              <a:t>个负样本，我们要找出所有的正样本，系统查找出</a:t>
            </a:r>
            <a:r>
              <a:rPr lang="en-US" altLang="zh-CN" sz="2400" dirty="0"/>
              <a:t>50</a:t>
            </a:r>
            <a:r>
              <a:rPr lang="zh-CN" altLang="en-US" sz="2400" dirty="0"/>
              <a:t>个，其中只有</a:t>
            </a:r>
            <a:r>
              <a:rPr lang="en-US" altLang="zh-CN" sz="2400" dirty="0"/>
              <a:t>40</a:t>
            </a:r>
            <a:r>
              <a:rPr lang="zh-CN" altLang="en-US" sz="2400" dirty="0"/>
              <a:t>个是真正的正样本，计算上述各指标。</a:t>
            </a:r>
          </a:p>
          <a:p>
            <a:pPr>
              <a:buFont typeface="Arial" panose="020B0604020202020204" pitchFamily="34" charset="0"/>
              <a:buChar char="•"/>
            </a:pPr>
            <a:r>
              <a:rPr lang="en-US" altLang="zh-CN" sz="2400" dirty="0"/>
              <a:t>TP: </a:t>
            </a:r>
            <a:r>
              <a:rPr lang="zh-CN" altLang="en-US" sz="2400" dirty="0"/>
              <a:t>将正类预测为正类数 </a:t>
            </a:r>
            <a:r>
              <a:rPr lang="en-US" altLang="zh-CN" sz="2400" dirty="0"/>
              <a:t>40</a:t>
            </a:r>
          </a:p>
          <a:p>
            <a:pPr>
              <a:buFont typeface="Arial" panose="020B0604020202020204" pitchFamily="34" charset="0"/>
              <a:buChar char="•"/>
            </a:pPr>
            <a:r>
              <a:rPr lang="en-US" altLang="zh-CN" sz="2400" dirty="0"/>
              <a:t>FN: </a:t>
            </a:r>
            <a:r>
              <a:rPr lang="zh-CN" altLang="en-US" sz="2400" dirty="0"/>
              <a:t>将正类预测为负类数 </a:t>
            </a:r>
            <a:r>
              <a:rPr lang="en-US" altLang="zh-CN" sz="2400" dirty="0"/>
              <a:t>20</a:t>
            </a:r>
          </a:p>
          <a:p>
            <a:pPr>
              <a:buFont typeface="Arial" panose="020B0604020202020204" pitchFamily="34" charset="0"/>
              <a:buChar char="•"/>
            </a:pPr>
            <a:r>
              <a:rPr lang="en-US" altLang="zh-CN" sz="2400" dirty="0"/>
              <a:t>FP: </a:t>
            </a:r>
            <a:r>
              <a:rPr lang="zh-CN" altLang="en-US" sz="2400" dirty="0"/>
              <a:t>将负类预测为正类数 </a:t>
            </a:r>
            <a:r>
              <a:rPr lang="en-US" altLang="zh-CN" sz="2400" dirty="0"/>
              <a:t>10</a:t>
            </a:r>
          </a:p>
          <a:p>
            <a:pPr>
              <a:buFont typeface="Arial" panose="020B0604020202020204" pitchFamily="34" charset="0"/>
              <a:buChar char="•"/>
            </a:pPr>
            <a:r>
              <a:rPr lang="en-US" altLang="zh-CN" sz="2400" dirty="0"/>
              <a:t>TN: </a:t>
            </a:r>
            <a:r>
              <a:rPr lang="zh-CN" altLang="en-US" sz="2400" dirty="0"/>
              <a:t>将负类预测为负类数 </a:t>
            </a:r>
            <a:r>
              <a:rPr lang="en-US" altLang="zh-CN" sz="2400" dirty="0"/>
              <a:t>30</a:t>
            </a:r>
          </a:p>
          <a:p>
            <a:r>
              <a:rPr lang="zh-CN" altLang="en-US" sz="2400" dirty="0"/>
              <a:t>准确率</a:t>
            </a:r>
            <a:r>
              <a:rPr lang="en-US" altLang="zh-CN" sz="2400" dirty="0"/>
              <a:t>(accuracy) = </a:t>
            </a:r>
            <a:r>
              <a:rPr lang="zh-CN" altLang="en-US" sz="2400" dirty="0"/>
              <a:t>预测对的</a:t>
            </a:r>
            <a:r>
              <a:rPr lang="en-US" altLang="zh-CN" sz="2400" dirty="0"/>
              <a:t>/</a:t>
            </a:r>
            <a:r>
              <a:rPr lang="zh-CN" altLang="en-US" sz="2400" dirty="0"/>
              <a:t>所有 </a:t>
            </a:r>
            <a:r>
              <a:rPr lang="en-US" altLang="zh-CN" sz="2400" dirty="0"/>
              <a:t>= (TP+TN)/(TP+FN+FP+TN) = 70%</a:t>
            </a:r>
          </a:p>
          <a:p>
            <a:r>
              <a:rPr lang="zh-CN" altLang="en-US" sz="2400" dirty="0"/>
              <a:t>精确率</a:t>
            </a:r>
            <a:r>
              <a:rPr lang="en-US" altLang="zh-CN" sz="2400" dirty="0"/>
              <a:t>(precision) = TP/(TP+FP) = 80%</a:t>
            </a:r>
          </a:p>
          <a:p>
            <a:r>
              <a:rPr lang="zh-CN" altLang="en-US" sz="2400" dirty="0"/>
              <a:t>召回率</a:t>
            </a:r>
            <a:r>
              <a:rPr lang="en-US" altLang="zh-CN" sz="2400" dirty="0"/>
              <a:t>(recall) = TP/(TP+FN) = 2/3</a:t>
            </a:r>
          </a:p>
        </p:txBody>
      </p:sp>
    </p:spTree>
    <p:extLst>
      <p:ext uri="{BB962C8B-B14F-4D97-AF65-F5344CB8AC3E}">
        <p14:creationId xmlns:p14="http://schemas.microsoft.com/office/powerpoint/2010/main" val="293618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D57BC639-7994-4D4B-8387-3EDB85F492FE}" type="slidenum">
              <a:rPr lang="en-US" altLang="zh-CN" baseline="0" smtClean="0"/>
              <a:pPr eaLnBrk="1" hangingPunct="1"/>
              <a:t>8</a:t>
            </a:fld>
            <a:endParaRPr lang="en-US" altLang="zh-CN" baseline="0"/>
          </a:p>
        </p:txBody>
      </p:sp>
      <p:sp>
        <p:nvSpPr>
          <p:cNvPr id="281614" name="Oval 14"/>
          <p:cNvSpPr>
            <a:spLocks noChangeArrowheads="1"/>
          </p:cNvSpPr>
          <p:nvPr/>
        </p:nvSpPr>
        <p:spPr bwMode="auto">
          <a:xfrm>
            <a:off x="6172200" y="5334000"/>
            <a:ext cx="1828800" cy="609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13" name="Oval 13"/>
          <p:cNvSpPr>
            <a:spLocks noChangeArrowheads="1"/>
          </p:cNvSpPr>
          <p:nvPr/>
        </p:nvSpPr>
        <p:spPr bwMode="auto">
          <a:xfrm>
            <a:off x="3429000" y="5334000"/>
            <a:ext cx="1828800" cy="6096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1" name="Rectangle 2"/>
          <p:cNvSpPr>
            <a:spLocks noGrp="1" noRot="1" noChangeArrowheads="1"/>
          </p:cNvSpPr>
          <p:nvPr>
            <p:ph type="title"/>
          </p:nvPr>
        </p:nvSpPr>
        <p:spPr/>
        <p:txBody>
          <a:bodyPr/>
          <a:lstStyle/>
          <a:p>
            <a:pPr eaLnBrk="1" hangingPunct="1"/>
            <a:r>
              <a:rPr lang="zh-CN" altLang="en-US"/>
              <a:t>正态分布的错误概率</a:t>
            </a:r>
          </a:p>
        </p:txBody>
      </p:sp>
      <p:sp>
        <p:nvSpPr>
          <p:cNvPr id="281603" name="Rectangle 3"/>
          <p:cNvSpPr>
            <a:spLocks noGrp="1" noRot="1" noChangeArrowheads="1"/>
          </p:cNvSpPr>
          <p:nvPr>
            <p:ph type="body" sz="half" idx="1"/>
          </p:nvPr>
        </p:nvSpPr>
        <p:spPr>
          <a:xfrm>
            <a:off x="609600" y="1295400"/>
            <a:ext cx="7848600" cy="4803775"/>
          </a:xfrm>
        </p:spPr>
        <p:txBody>
          <a:bodyPr/>
          <a:lstStyle/>
          <a:p>
            <a:pPr eaLnBrk="1" hangingPunct="1"/>
            <a:r>
              <a:rPr lang="zh-CN" altLang="en-US" sz="2800"/>
              <a:t>对于两类情况，设其模式向量分布为多变量正态分布，且协方差矩阵相等。即</a:t>
            </a:r>
          </a:p>
          <a:p>
            <a:pPr eaLnBrk="1" hangingPunct="1"/>
            <a:endParaRPr lang="zh-CN" altLang="en-US" sz="2800"/>
          </a:p>
          <a:p>
            <a:pPr eaLnBrk="1" hangingPunct="1"/>
            <a:endParaRPr lang="zh-CN" altLang="en-US" sz="2800"/>
          </a:p>
          <a:p>
            <a:pPr eaLnBrk="1" hangingPunct="1"/>
            <a:r>
              <a:rPr lang="zh-CN" altLang="en-US" sz="2800"/>
              <a:t>采用似然比的对数值：</a:t>
            </a:r>
          </a:p>
          <a:p>
            <a:pPr eaLnBrk="1" hangingPunct="1"/>
            <a:endParaRPr lang="zh-CN" altLang="en-US" sz="2800"/>
          </a:p>
          <a:p>
            <a:pPr eaLnBrk="1" hangingPunct="1"/>
            <a:endParaRPr lang="zh-CN" altLang="en-US" sz="2800"/>
          </a:p>
          <a:p>
            <a:pPr eaLnBrk="1" hangingPunct="1"/>
            <a:r>
              <a:rPr lang="zh-CN" altLang="en-US" sz="2800"/>
              <a:t>此时的错误概率为：</a:t>
            </a:r>
          </a:p>
        </p:txBody>
      </p:sp>
      <p:graphicFrame>
        <p:nvGraphicFramePr>
          <p:cNvPr id="281608" name="Object 8"/>
          <p:cNvGraphicFramePr>
            <a:graphicFrameLocks noGrp="1" noChangeAspect="1"/>
          </p:cNvGraphicFramePr>
          <p:nvPr>
            <p:ph sz="quarter" idx="2"/>
          </p:nvPr>
        </p:nvGraphicFramePr>
        <p:xfrm>
          <a:off x="2667000" y="2209800"/>
          <a:ext cx="2819400" cy="995363"/>
        </p:xfrm>
        <a:graphic>
          <a:graphicData uri="http://schemas.openxmlformats.org/presentationml/2006/ole">
            <mc:AlternateContent xmlns:mc="http://schemas.openxmlformats.org/markup-compatibility/2006">
              <mc:Choice xmlns:v="urn:schemas-microsoft-com:vml" Requires="v">
                <p:oleObj spid="_x0000_s19668" name="公式" r:id="rId3" imgW="1295400" imgH="457200" progId="Equation.3">
                  <p:embed/>
                </p:oleObj>
              </mc:Choice>
              <mc:Fallback>
                <p:oleObj name="公式" r:id="rId3" imgW="1295400" imgH="457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209800"/>
                        <a:ext cx="2819400" cy="9953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10" name="Object 10"/>
          <p:cNvGraphicFramePr>
            <a:graphicFrameLocks noGrp="1" noChangeAspect="1"/>
          </p:cNvGraphicFramePr>
          <p:nvPr>
            <p:ph sz="quarter" idx="3"/>
            <p:extLst>
              <p:ext uri="{D42A27DB-BD31-4B8C-83A1-F6EECF244321}">
                <p14:modId xmlns:p14="http://schemas.microsoft.com/office/powerpoint/2010/main" val="2286544177"/>
              </p:ext>
            </p:extLst>
          </p:nvPr>
        </p:nvGraphicFramePr>
        <p:xfrm>
          <a:off x="1765300" y="3733800"/>
          <a:ext cx="5156200" cy="1216025"/>
        </p:xfrm>
        <a:graphic>
          <a:graphicData uri="http://schemas.openxmlformats.org/presentationml/2006/ole">
            <mc:AlternateContent xmlns:mc="http://schemas.openxmlformats.org/markup-compatibility/2006">
              <mc:Choice xmlns:v="urn:schemas-microsoft-com:vml" Requires="v">
                <p:oleObj spid="_x0000_s19669" name="Equation" r:id="rId5" imgW="2692080" imgH="634680" progId="Equation.DSMT4">
                  <p:embed/>
                </p:oleObj>
              </mc:Choice>
              <mc:Fallback>
                <p:oleObj name="Equation" r:id="rId5" imgW="2692080" imgH="634680" progId="Equation.DSMT4">
                  <p:embed/>
                  <p:pic>
                    <p:nvPicPr>
                      <p:cNvPr id="0" name="Object 10"/>
                      <p:cNvPicPr>
                        <a:picLocks noChangeAspect="1" noChangeArrowheads="1"/>
                      </p:cNvPicPr>
                      <p:nvPr/>
                    </p:nvPicPr>
                    <p:blipFill>
                      <a:blip r:embed="rId6"/>
                      <a:srcRect/>
                      <a:stretch>
                        <a:fillRect/>
                      </a:stretch>
                    </p:blipFill>
                    <p:spPr bwMode="auto">
                      <a:xfrm>
                        <a:off x="1765300" y="3733800"/>
                        <a:ext cx="5156200" cy="12160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12" name="Object 12"/>
          <p:cNvGraphicFramePr>
            <a:graphicFrameLocks noChangeAspect="1"/>
          </p:cNvGraphicFramePr>
          <p:nvPr>
            <p:extLst>
              <p:ext uri="{D42A27DB-BD31-4B8C-83A1-F6EECF244321}">
                <p14:modId xmlns:p14="http://schemas.microsoft.com/office/powerpoint/2010/main" val="2711454281"/>
              </p:ext>
            </p:extLst>
          </p:nvPr>
        </p:nvGraphicFramePr>
        <p:xfrm>
          <a:off x="1917700" y="5418138"/>
          <a:ext cx="5967413" cy="1439862"/>
        </p:xfrm>
        <a:graphic>
          <a:graphicData uri="http://schemas.openxmlformats.org/presentationml/2006/ole">
            <mc:AlternateContent xmlns:mc="http://schemas.openxmlformats.org/markup-compatibility/2006">
              <mc:Choice xmlns:v="urn:schemas-microsoft-com:vml" Requires="v">
                <p:oleObj spid="_x0000_s19670" name="Equation" r:id="rId7" imgW="2946240" imgH="711000" progId="Equation.DSMT4">
                  <p:embed/>
                </p:oleObj>
              </mc:Choice>
              <mc:Fallback>
                <p:oleObj name="Equation" r:id="rId7" imgW="2946240" imgH="711000" progId="Equation.DSMT4">
                  <p:embed/>
                  <p:pic>
                    <p:nvPicPr>
                      <p:cNvPr id="0" name="Object 12"/>
                      <p:cNvPicPr>
                        <a:picLocks noChangeAspect="1" noChangeArrowheads="1"/>
                      </p:cNvPicPr>
                      <p:nvPr/>
                    </p:nvPicPr>
                    <p:blipFill>
                      <a:blip r:embed="rId8"/>
                      <a:srcRect/>
                      <a:stretch>
                        <a:fillRect/>
                      </a:stretch>
                    </p:blipFill>
                    <p:spPr bwMode="auto">
                      <a:xfrm>
                        <a:off x="1917700" y="5418138"/>
                        <a:ext cx="5967413" cy="14398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16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16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160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16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16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4" grpId="0" animBg="1"/>
      <p:bldP spid="281613" grpId="0" animBg="1"/>
      <p:bldP spid="28160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7"/>
          <p:cNvSpPr>
            <a:spLocks noGrp="1"/>
          </p:cNvSpPr>
          <p:nvPr>
            <p:ph type="sldNum" sz="quarter" idx="12"/>
          </p:nvPr>
        </p:nvSpPr>
        <p:spPr>
          <a:noFill/>
        </p:spPr>
        <p:txBody>
          <a:bodyPr/>
          <a:lstStyle>
            <a:lvl1pPr eaLnBrk="0" hangingPunct="0">
              <a:defRPr baseline="30000">
                <a:solidFill>
                  <a:schemeClr val="tx1"/>
                </a:solidFill>
                <a:latin typeface="Arial" charset="0"/>
                <a:ea typeface="宋体" pitchFamily="2" charset="-122"/>
              </a:defRPr>
            </a:lvl1pPr>
            <a:lvl2pPr marL="742950" indent="-285750" eaLnBrk="0" hangingPunct="0">
              <a:defRPr baseline="30000">
                <a:solidFill>
                  <a:schemeClr val="tx1"/>
                </a:solidFill>
                <a:latin typeface="Arial" charset="0"/>
                <a:ea typeface="宋体" pitchFamily="2" charset="-122"/>
              </a:defRPr>
            </a:lvl2pPr>
            <a:lvl3pPr marL="1143000" indent="-228600" eaLnBrk="0" hangingPunct="0">
              <a:defRPr baseline="30000">
                <a:solidFill>
                  <a:schemeClr val="tx1"/>
                </a:solidFill>
                <a:latin typeface="Arial" charset="0"/>
                <a:ea typeface="宋体" pitchFamily="2" charset="-122"/>
              </a:defRPr>
            </a:lvl3pPr>
            <a:lvl4pPr marL="1600200" indent="-228600" eaLnBrk="0" hangingPunct="0">
              <a:defRPr baseline="30000">
                <a:solidFill>
                  <a:schemeClr val="tx1"/>
                </a:solidFill>
                <a:latin typeface="Arial" charset="0"/>
                <a:ea typeface="宋体" pitchFamily="2" charset="-122"/>
              </a:defRPr>
            </a:lvl4pPr>
            <a:lvl5pPr marL="2057400" indent="-228600" eaLnBrk="0" hangingPunct="0">
              <a:defRPr baseline="30000">
                <a:solidFill>
                  <a:schemeClr val="tx1"/>
                </a:solidFill>
                <a:latin typeface="Arial" charset="0"/>
                <a:ea typeface="宋体" pitchFamily="2" charset="-122"/>
              </a:defRPr>
            </a:lvl5pPr>
            <a:lvl6pPr marL="2514600" indent="-228600" eaLnBrk="0" fontAlgn="base" hangingPunct="0">
              <a:spcBef>
                <a:spcPct val="0"/>
              </a:spcBef>
              <a:spcAft>
                <a:spcPct val="0"/>
              </a:spcAft>
              <a:defRPr baseline="30000">
                <a:solidFill>
                  <a:schemeClr val="tx1"/>
                </a:solidFill>
                <a:latin typeface="Arial" charset="0"/>
                <a:ea typeface="宋体" pitchFamily="2" charset="-122"/>
              </a:defRPr>
            </a:lvl6pPr>
            <a:lvl7pPr marL="2971800" indent="-228600" eaLnBrk="0" fontAlgn="base" hangingPunct="0">
              <a:spcBef>
                <a:spcPct val="0"/>
              </a:spcBef>
              <a:spcAft>
                <a:spcPct val="0"/>
              </a:spcAft>
              <a:defRPr baseline="30000">
                <a:solidFill>
                  <a:schemeClr val="tx1"/>
                </a:solidFill>
                <a:latin typeface="Arial" charset="0"/>
                <a:ea typeface="宋体" pitchFamily="2" charset="-122"/>
              </a:defRPr>
            </a:lvl7pPr>
            <a:lvl8pPr marL="3429000" indent="-228600" eaLnBrk="0" fontAlgn="base" hangingPunct="0">
              <a:spcBef>
                <a:spcPct val="0"/>
              </a:spcBef>
              <a:spcAft>
                <a:spcPct val="0"/>
              </a:spcAft>
              <a:defRPr baseline="30000">
                <a:solidFill>
                  <a:schemeClr val="tx1"/>
                </a:solidFill>
                <a:latin typeface="Arial" charset="0"/>
                <a:ea typeface="宋体" pitchFamily="2" charset="-122"/>
              </a:defRPr>
            </a:lvl8pPr>
            <a:lvl9pPr marL="3886200" indent="-228600" eaLnBrk="0" fontAlgn="base" hangingPunct="0">
              <a:spcBef>
                <a:spcPct val="0"/>
              </a:spcBef>
              <a:spcAft>
                <a:spcPct val="0"/>
              </a:spcAft>
              <a:defRPr baseline="30000">
                <a:solidFill>
                  <a:schemeClr val="tx1"/>
                </a:solidFill>
                <a:latin typeface="Arial" charset="0"/>
                <a:ea typeface="宋体" pitchFamily="2" charset="-122"/>
              </a:defRPr>
            </a:lvl9pPr>
          </a:lstStyle>
          <a:p>
            <a:pPr eaLnBrk="1" hangingPunct="1"/>
            <a:fld id="{435DE95F-9749-4CA3-ADAD-CCC08D752A49}" type="slidenum">
              <a:rPr lang="en-US" altLang="zh-CN" baseline="0" smtClean="0"/>
              <a:pPr eaLnBrk="1" hangingPunct="1"/>
              <a:t>9</a:t>
            </a:fld>
            <a:endParaRPr lang="en-US" altLang="zh-CN" baseline="0"/>
          </a:p>
        </p:txBody>
      </p:sp>
      <p:sp>
        <p:nvSpPr>
          <p:cNvPr id="20483" name="Rectangle 2"/>
          <p:cNvSpPr>
            <a:spLocks noGrp="1" noRot="1" noChangeArrowheads="1"/>
          </p:cNvSpPr>
          <p:nvPr>
            <p:ph type="title"/>
          </p:nvPr>
        </p:nvSpPr>
        <p:spPr/>
        <p:txBody>
          <a:bodyPr/>
          <a:lstStyle/>
          <a:p>
            <a:pPr eaLnBrk="1" hangingPunct="1"/>
            <a:r>
              <a:rPr lang="zh-CN" altLang="en-US"/>
              <a:t>对数似然比的概率分布</a:t>
            </a:r>
          </a:p>
        </p:txBody>
      </p:sp>
      <p:sp>
        <p:nvSpPr>
          <p:cNvPr id="286723" name="Rectangle 3"/>
          <p:cNvSpPr>
            <a:spLocks noGrp="1" noRot="1" noChangeArrowheads="1"/>
          </p:cNvSpPr>
          <p:nvPr>
            <p:ph type="body" sz="half" idx="1"/>
          </p:nvPr>
        </p:nvSpPr>
        <p:spPr>
          <a:xfrm>
            <a:off x="609600" y="1295400"/>
            <a:ext cx="7924800" cy="4803775"/>
          </a:xfrm>
        </p:spPr>
        <p:txBody>
          <a:bodyPr/>
          <a:lstStyle/>
          <a:p>
            <a:pPr eaLnBrk="1" hangingPunct="1"/>
            <a:r>
              <a:rPr lang="zh-CN" altLang="en-US" sz="2800" dirty="0"/>
              <a:t>对数似然比</a:t>
            </a:r>
            <a:r>
              <a:rPr lang="en-US" altLang="zh-CN" sz="2800" i="1" dirty="0" err="1">
                <a:latin typeface="Times New Roman" pitchFamily="18" charset="0"/>
              </a:rPr>
              <a:t>h</a:t>
            </a:r>
            <a:r>
              <a:rPr lang="en-US" altLang="zh-CN" sz="2800" i="1" baseline="-25000" dirty="0" err="1">
                <a:latin typeface="Times New Roman" pitchFamily="18" charset="0"/>
              </a:rPr>
              <a:t>ij</a:t>
            </a:r>
            <a:r>
              <a:rPr lang="zh-CN" altLang="en-US" sz="2800" dirty="0"/>
              <a:t>为正态分布。？</a:t>
            </a:r>
          </a:p>
          <a:p>
            <a:pPr eaLnBrk="1" hangingPunct="1"/>
            <a:r>
              <a:rPr lang="en-US" altLang="zh-CN" sz="2800" i="1" dirty="0" err="1">
                <a:latin typeface="Times New Roman" pitchFamily="18" charset="0"/>
              </a:rPr>
              <a:t>h</a:t>
            </a:r>
            <a:r>
              <a:rPr lang="en-US" altLang="zh-CN" sz="2800" i="1" baseline="-25000" dirty="0" err="1">
                <a:latin typeface="Times New Roman" pitchFamily="18" charset="0"/>
              </a:rPr>
              <a:t>ij</a:t>
            </a:r>
            <a:r>
              <a:rPr lang="zh-CN" altLang="en-US" sz="2800" dirty="0">
                <a:latin typeface="Times New Roman" pitchFamily="18" charset="0"/>
              </a:rPr>
              <a:t>对于    的数学期望：</a:t>
            </a:r>
          </a:p>
          <a:p>
            <a:pPr eaLnBrk="1" hangingPunct="1"/>
            <a:endParaRPr lang="zh-CN" altLang="en-US" sz="2800" dirty="0">
              <a:latin typeface="Times New Roman" pitchFamily="18" charset="0"/>
            </a:endParaRPr>
          </a:p>
          <a:p>
            <a:pPr eaLnBrk="1" hangingPunct="1"/>
            <a:endParaRPr lang="zh-CN" altLang="en-US" sz="2800" dirty="0">
              <a:latin typeface="Times New Roman" pitchFamily="18" charset="0"/>
            </a:endParaRPr>
          </a:p>
          <a:p>
            <a:pPr eaLnBrk="1" hangingPunct="1"/>
            <a:r>
              <a:rPr lang="en-US" altLang="zh-CN" sz="2800" i="1" dirty="0" err="1">
                <a:latin typeface="Times New Roman" pitchFamily="18" charset="0"/>
              </a:rPr>
              <a:t>h</a:t>
            </a:r>
            <a:r>
              <a:rPr lang="en-US" altLang="zh-CN" sz="2800" i="1" baseline="-25000" dirty="0" err="1">
                <a:latin typeface="Times New Roman" pitchFamily="18" charset="0"/>
              </a:rPr>
              <a:t>ij</a:t>
            </a:r>
            <a:r>
              <a:rPr lang="zh-CN" altLang="en-US" sz="2800" dirty="0">
                <a:latin typeface="Times New Roman" pitchFamily="18" charset="0"/>
              </a:rPr>
              <a:t>对于      的方差：</a:t>
            </a:r>
          </a:p>
          <a:p>
            <a:pPr eaLnBrk="1" hangingPunct="1"/>
            <a:r>
              <a:rPr lang="zh-CN" altLang="en-US" sz="2800" dirty="0">
                <a:latin typeface="Times New Roman" pitchFamily="18" charset="0"/>
              </a:rPr>
              <a:t>因此对于         ，</a:t>
            </a:r>
            <a:r>
              <a:rPr lang="en-US" altLang="zh-CN" sz="2800" i="1" dirty="0" err="1">
                <a:latin typeface="Times New Roman" pitchFamily="18" charset="0"/>
              </a:rPr>
              <a:t>h</a:t>
            </a:r>
            <a:r>
              <a:rPr lang="en-US" altLang="zh-CN" sz="2800" i="1" baseline="-25000" dirty="0" err="1">
                <a:latin typeface="Times New Roman" pitchFamily="18" charset="0"/>
              </a:rPr>
              <a:t>ij</a:t>
            </a:r>
            <a:r>
              <a:rPr lang="zh-CN" altLang="en-US" sz="2800" dirty="0">
                <a:latin typeface="Times New Roman" pitchFamily="18" charset="0"/>
              </a:rPr>
              <a:t>的分布为                   。</a:t>
            </a:r>
          </a:p>
          <a:p>
            <a:pPr eaLnBrk="1" hangingPunct="1"/>
            <a:r>
              <a:rPr lang="zh-CN" altLang="en-US" sz="2800" dirty="0">
                <a:latin typeface="Times New Roman" pitchFamily="18" charset="0"/>
              </a:rPr>
              <a:t>对于            ，</a:t>
            </a:r>
            <a:r>
              <a:rPr lang="en-US" altLang="zh-CN" sz="2800" i="1" dirty="0" err="1">
                <a:latin typeface="Times New Roman" pitchFamily="18" charset="0"/>
              </a:rPr>
              <a:t>h</a:t>
            </a:r>
            <a:r>
              <a:rPr lang="en-US" altLang="zh-CN" sz="2800" i="1" baseline="-25000" dirty="0" err="1">
                <a:latin typeface="Times New Roman" pitchFamily="18" charset="0"/>
              </a:rPr>
              <a:t>ij</a:t>
            </a:r>
            <a:r>
              <a:rPr lang="zh-CN" altLang="en-US" sz="2800" dirty="0">
                <a:latin typeface="Times New Roman" pitchFamily="18" charset="0"/>
              </a:rPr>
              <a:t>的分布为 </a:t>
            </a:r>
          </a:p>
        </p:txBody>
      </p:sp>
      <p:graphicFrame>
        <p:nvGraphicFramePr>
          <p:cNvPr id="286724" name="Object 4"/>
          <p:cNvGraphicFramePr>
            <a:graphicFrameLocks noGrp="1" noChangeAspect="1"/>
          </p:cNvGraphicFramePr>
          <p:nvPr>
            <p:ph sz="quarter" idx="2"/>
            <p:extLst>
              <p:ext uri="{D42A27DB-BD31-4B8C-83A1-F6EECF244321}">
                <p14:modId xmlns:p14="http://schemas.microsoft.com/office/powerpoint/2010/main" val="3380213889"/>
              </p:ext>
            </p:extLst>
          </p:nvPr>
        </p:nvGraphicFramePr>
        <p:xfrm>
          <a:off x="2057400" y="3386138"/>
          <a:ext cx="369888" cy="476250"/>
        </p:xfrm>
        <a:graphic>
          <a:graphicData uri="http://schemas.openxmlformats.org/presentationml/2006/ole">
            <mc:AlternateContent xmlns:mc="http://schemas.openxmlformats.org/markup-compatibility/2006">
              <mc:Choice xmlns:v="urn:schemas-microsoft-com:vml" Requires="v">
                <p:oleObj spid="_x0000_s21097" name="公式" r:id="rId4" imgW="177646" imgH="228402" progId="Equation.3">
                  <p:embed/>
                </p:oleObj>
              </mc:Choice>
              <mc:Fallback>
                <p:oleObj name="公式" r:id="rId4" imgW="177646" imgH="22840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386138"/>
                        <a:ext cx="369888" cy="476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6" name="Object 6"/>
          <p:cNvGraphicFramePr>
            <a:graphicFrameLocks noGrp="1" noChangeAspect="1"/>
          </p:cNvGraphicFramePr>
          <p:nvPr>
            <p:ph sz="quarter" idx="3"/>
          </p:nvPr>
        </p:nvGraphicFramePr>
        <p:xfrm>
          <a:off x="1981200" y="4376738"/>
          <a:ext cx="869950" cy="496887"/>
        </p:xfrm>
        <a:graphic>
          <a:graphicData uri="http://schemas.openxmlformats.org/presentationml/2006/ole">
            <mc:AlternateContent xmlns:mc="http://schemas.openxmlformats.org/markup-compatibility/2006">
              <mc:Choice xmlns:v="urn:schemas-microsoft-com:vml" Requires="v">
                <p:oleObj spid="_x0000_s21098" name="公式" r:id="rId6" imgW="418918" imgH="241195" progId="Equation.3">
                  <p:embed/>
                </p:oleObj>
              </mc:Choice>
              <mc:Fallback>
                <p:oleObj name="公式" r:id="rId6" imgW="418918" imgH="24119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376738"/>
                        <a:ext cx="869950" cy="496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8" name="Object 8"/>
          <p:cNvGraphicFramePr>
            <a:graphicFrameLocks noChangeAspect="1"/>
          </p:cNvGraphicFramePr>
          <p:nvPr>
            <p:extLst>
              <p:ext uri="{D42A27DB-BD31-4B8C-83A1-F6EECF244321}">
                <p14:modId xmlns:p14="http://schemas.microsoft.com/office/powerpoint/2010/main" val="812501049"/>
              </p:ext>
            </p:extLst>
          </p:nvPr>
        </p:nvGraphicFramePr>
        <p:xfrm>
          <a:off x="2057400" y="1828800"/>
          <a:ext cx="414338" cy="533400"/>
        </p:xfrm>
        <a:graphic>
          <a:graphicData uri="http://schemas.openxmlformats.org/presentationml/2006/ole">
            <mc:AlternateContent xmlns:mc="http://schemas.openxmlformats.org/markup-compatibility/2006">
              <mc:Choice xmlns:v="urn:schemas-microsoft-com:vml" Requires="v">
                <p:oleObj spid="_x0000_s21099" name="公式" r:id="rId8" imgW="177646" imgH="228402" progId="Equation.3">
                  <p:embed/>
                </p:oleObj>
              </mc:Choice>
              <mc:Fallback>
                <p:oleObj name="公式" r:id="rId8" imgW="177646" imgH="228402"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1828800"/>
                        <a:ext cx="414338"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29" name="Object 9"/>
          <p:cNvGraphicFramePr>
            <a:graphicFrameLocks noChangeAspect="1"/>
          </p:cNvGraphicFramePr>
          <p:nvPr>
            <p:extLst>
              <p:ext uri="{D42A27DB-BD31-4B8C-83A1-F6EECF244321}">
                <p14:modId xmlns:p14="http://schemas.microsoft.com/office/powerpoint/2010/main" val="3488826417"/>
              </p:ext>
            </p:extLst>
          </p:nvPr>
        </p:nvGraphicFramePr>
        <p:xfrm>
          <a:off x="2514600" y="2432050"/>
          <a:ext cx="1971675" cy="719138"/>
        </p:xfrm>
        <a:graphic>
          <a:graphicData uri="http://schemas.openxmlformats.org/presentationml/2006/ole">
            <mc:AlternateContent xmlns:mc="http://schemas.openxmlformats.org/markup-compatibility/2006">
              <mc:Choice xmlns:v="urn:schemas-microsoft-com:vml" Requires="v">
                <p:oleObj spid="_x0000_s21100" name="Equation" r:id="rId10" imgW="1079280" imgH="393480" progId="Equation.DSMT4">
                  <p:embed/>
                </p:oleObj>
              </mc:Choice>
              <mc:Fallback>
                <p:oleObj name="Equation" r:id="rId10" imgW="1079280" imgH="393480" progId="Equation.DSMT4">
                  <p:embed/>
                  <p:pic>
                    <p:nvPicPr>
                      <p:cNvPr id="0" name="Object 9"/>
                      <p:cNvPicPr>
                        <a:picLocks noChangeAspect="1" noChangeArrowheads="1"/>
                      </p:cNvPicPr>
                      <p:nvPr/>
                    </p:nvPicPr>
                    <p:blipFill>
                      <a:blip r:embed="rId11"/>
                      <a:srcRect/>
                      <a:stretch>
                        <a:fillRect/>
                      </a:stretch>
                    </p:blipFill>
                    <p:spPr bwMode="auto">
                      <a:xfrm>
                        <a:off x="2514600" y="2432050"/>
                        <a:ext cx="1971675" cy="7191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30" name="Object 10"/>
          <p:cNvGraphicFramePr>
            <a:graphicFrameLocks noChangeAspect="1"/>
          </p:cNvGraphicFramePr>
          <p:nvPr>
            <p:extLst>
              <p:ext uri="{D42A27DB-BD31-4B8C-83A1-F6EECF244321}">
                <p14:modId xmlns:p14="http://schemas.microsoft.com/office/powerpoint/2010/main" val="1650456"/>
              </p:ext>
            </p:extLst>
          </p:nvPr>
        </p:nvGraphicFramePr>
        <p:xfrm>
          <a:off x="4321175" y="3386138"/>
          <a:ext cx="1643063" cy="547687"/>
        </p:xfrm>
        <a:graphic>
          <a:graphicData uri="http://schemas.openxmlformats.org/presentationml/2006/ole">
            <mc:AlternateContent xmlns:mc="http://schemas.openxmlformats.org/markup-compatibility/2006">
              <mc:Choice xmlns:v="urn:schemas-microsoft-com:vml" Requires="v">
                <p:oleObj spid="_x0000_s21101" name="Equation" r:id="rId12" imgW="761760" imgH="253800" progId="Equation.DSMT4">
                  <p:embed/>
                </p:oleObj>
              </mc:Choice>
              <mc:Fallback>
                <p:oleObj name="Equation" r:id="rId12" imgW="761760" imgH="253800" progId="Equation.DSMT4">
                  <p:embed/>
                  <p:pic>
                    <p:nvPicPr>
                      <p:cNvPr id="0" name="Object 10"/>
                      <p:cNvPicPr>
                        <a:picLocks noChangeAspect="1" noChangeArrowheads="1"/>
                      </p:cNvPicPr>
                      <p:nvPr/>
                    </p:nvPicPr>
                    <p:blipFill>
                      <a:blip r:embed="rId13"/>
                      <a:srcRect/>
                      <a:stretch>
                        <a:fillRect/>
                      </a:stretch>
                    </p:blipFill>
                    <p:spPr bwMode="auto">
                      <a:xfrm>
                        <a:off x="4321175" y="3386138"/>
                        <a:ext cx="1643063" cy="5476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31" name="Object 11"/>
          <p:cNvGraphicFramePr>
            <a:graphicFrameLocks noChangeAspect="1"/>
          </p:cNvGraphicFramePr>
          <p:nvPr/>
        </p:nvGraphicFramePr>
        <p:xfrm>
          <a:off x="2438400" y="3843338"/>
          <a:ext cx="817563" cy="471487"/>
        </p:xfrm>
        <a:graphic>
          <a:graphicData uri="http://schemas.openxmlformats.org/presentationml/2006/ole">
            <mc:AlternateContent xmlns:mc="http://schemas.openxmlformats.org/markup-compatibility/2006">
              <mc:Choice xmlns:v="urn:schemas-microsoft-com:vml" Requires="v">
                <p:oleObj spid="_x0000_s21102" name="公式" r:id="rId14" imgW="393529" imgH="228501" progId="Equation.3">
                  <p:embed/>
                </p:oleObj>
              </mc:Choice>
              <mc:Fallback>
                <p:oleObj name="公式" r:id="rId14" imgW="393529" imgH="228501"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38400" y="3843338"/>
                        <a:ext cx="817563" cy="4714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32" name="Object 12"/>
          <p:cNvGraphicFramePr>
            <a:graphicFrameLocks noChangeAspect="1"/>
          </p:cNvGraphicFramePr>
          <p:nvPr/>
        </p:nvGraphicFramePr>
        <p:xfrm>
          <a:off x="5486400" y="3843338"/>
          <a:ext cx="1524000" cy="500062"/>
        </p:xfrm>
        <a:graphic>
          <a:graphicData uri="http://schemas.openxmlformats.org/presentationml/2006/ole">
            <mc:AlternateContent xmlns:mc="http://schemas.openxmlformats.org/markup-compatibility/2006">
              <mc:Choice xmlns:v="urn:schemas-microsoft-com:vml" Requires="v">
                <p:oleObj spid="_x0000_s21103" name="公式" r:id="rId16" imgW="774364" imgH="253890" progId="Equation.3">
                  <p:embed/>
                </p:oleObj>
              </mc:Choice>
              <mc:Fallback>
                <p:oleObj name="公式" r:id="rId16" imgW="774364" imgH="25389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86400" y="3843338"/>
                        <a:ext cx="1524000" cy="500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33" name="Object 13"/>
          <p:cNvGraphicFramePr>
            <a:graphicFrameLocks noChangeAspect="1"/>
          </p:cNvGraphicFramePr>
          <p:nvPr/>
        </p:nvGraphicFramePr>
        <p:xfrm>
          <a:off x="5105400" y="4376738"/>
          <a:ext cx="1698625" cy="500062"/>
        </p:xfrm>
        <a:graphic>
          <a:graphicData uri="http://schemas.openxmlformats.org/presentationml/2006/ole">
            <mc:AlternateContent xmlns:mc="http://schemas.openxmlformats.org/markup-compatibility/2006">
              <mc:Choice xmlns:v="urn:schemas-microsoft-com:vml" Requires="v">
                <p:oleObj spid="_x0000_s21104" name="公式" r:id="rId18" imgW="863225" imgH="253890" progId="Equation.3">
                  <p:embed/>
                </p:oleObj>
              </mc:Choice>
              <mc:Fallback>
                <p:oleObj name="公式" r:id="rId18" imgW="863225" imgH="253890" progId="Equation.3">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5400" y="4376738"/>
                        <a:ext cx="1698625" cy="5000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2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2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67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2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8673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2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67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673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2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67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6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3000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30000" smtClean="0">
            <a:ln>
              <a:noFill/>
            </a:ln>
            <a:solidFill>
              <a:schemeClr val="tx1"/>
            </a:solidFill>
            <a:effectLst/>
            <a:latin typeface="Arial" charset="0"/>
            <a:ea typeface="宋体" pitchFamily="2" charset="-122"/>
          </a:defRPr>
        </a:defPPr>
      </a:lst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Maple">
  <a:themeElements>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600CC"/>
        </a:solidFill>
        <a:ln w="9525" cap="flat" cmpd="sng" algn="ctr">
          <a:solidFill>
            <a:srgbClr val="99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b" anchorCtr="1"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6600CC"/>
        </a:solidFill>
        <a:ln w="9525" cap="flat" cmpd="sng" algn="ctr">
          <a:solidFill>
            <a:srgbClr val="9933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b" anchorCtr="1"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4924</TotalTime>
  <Words>3503</Words>
  <Application>Microsoft Office PowerPoint</Application>
  <PresentationFormat>全屏显示(4:3)</PresentationFormat>
  <Paragraphs>262</Paragraphs>
  <Slides>35</Slides>
  <Notes>7</Notes>
  <HiddenSlides>0</HiddenSlides>
  <MMClips>0</MMClips>
  <ScaleCrop>false</ScaleCrop>
  <HeadingPairs>
    <vt:vector size="8" baseType="variant">
      <vt:variant>
        <vt:lpstr>已用的字体</vt:lpstr>
      </vt:variant>
      <vt:variant>
        <vt:i4>6</vt:i4>
      </vt:variant>
      <vt:variant>
        <vt:lpstr>主题</vt:lpstr>
      </vt:variant>
      <vt:variant>
        <vt:i4>5</vt:i4>
      </vt:variant>
      <vt:variant>
        <vt:lpstr>嵌入 OLE 服务器</vt:lpstr>
      </vt:variant>
      <vt:variant>
        <vt:i4>3</vt:i4>
      </vt:variant>
      <vt:variant>
        <vt:lpstr>幻灯片标题</vt:lpstr>
      </vt:variant>
      <vt:variant>
        <vt:i4>35</vt:i4>
      </vt:variant>
    </vt:vector>
  </HeadingPairs>
  <TitlesOfParts>
    <vt:vector size="49" baseType="lpstr">
      <vt:lpstr>微软雅黑</vt:lpstr>
      <vt:lpstr>Arial</vt:lpstr>
      <vt:lpstr>Calibri</vt:lpstr>
      <vt:lpstr>Times New Roman</vt:lpstr>
      <vt:lpstr>Wingdings</vt:lpstr>
      <vt:lpstr>Wingdings 2</vt:lpstr>
      <vt:lpstr>吉祥如意</vt:lpstr>
      <vt:lpstr>2_自定义设计方案</vt:lpstr>
      <vt:lpstr>3_自定义设计方案</vt:lpstr>
      <vt:lpstr>4_自定义设计方案</vt:lpstr>
      <vt:lpstr>Maple</vt:lpstr>
      <vt:lpstr>Equation</vt:lpstr>
      <vt:lpstr>公式</vt:lpstr>
      <vt:lpstr>Visio</vt:lpstr>
      <vt:lpstr> 模式识别(Pattern Recognition)</vt:lpstr>
      <vt:lpstr>上讲复习</vt:lpstr>
      <vt:lpstr>本讲内容</vt:lpstr>
      <vt:lpstr>贝叶斯分类器的错误概率</vt:lpstr>
      <vt:lpstr>PowerPoint 演示文稿</vt:lpstr>
      <vt:lpstr>性能指标</vt:lpstr>
      <vt:lpstr>性能指标</vt:lpstr>
      <vt:lpstr>正态分布的错误概率</vt:lpstr>
      <vt:lpstr>对数似然比的概率分布</vt:lpstr>
      <vt:lpstr>正态分布错误概率的推导</vt:lpstr>
      <vt:lpstr>先验概率相等时的错误概率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今天课程到此结束， 谢谢大家！</vt:lpstr>
      <vt:lpstr>最小错误率贝叶斯判别准则</vt:lpstr>
      <vt:lpstr>贝叶斯最小风险判别</vt:lpstr>
      <vt:lpstr>正态分布模式的贝叶斯分类器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zyqin</dc:creator>
  <cp:lastModifiedBy>zy qin</cp:lastModifiedBy>
  <cp:revision>512</cp:revision>
  <cp:lastPrinted>1601-01-01T00:00:00Z</cp:lastPrinted>
  <dcterms:created xsi:type="dcterms:W3CDTF">1601-01-01T00:00:00Z</dcterms:created>
  <dcterms:modified xsi:type="dcterms:W3CDTF">2020-12-04T04:50:44Z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