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1" r:id="rId5"/>
    <p:sldId id="278" r:id="rId6"/>
    <p:sldId id="270" r:id="rId7"/>
    <p:sldId id="259" r:id="rId8"/>
    <p:sldId id="271" r:id="rId9"/>
    <p:sldId id="260" r:id="rId10"/>
    <p:sldId id="262" r:id="rId11"/>
    <p:sldId id="263" r:id="rId12"/>
    <p:sldId id="264" r:id="rId13"/>
    <p:sldId id="272" r:id="rId14"/>
    <p:sldId id="265" r:id="rId15"/>
    <p:sldId id="266" r:id="rId16"/>
    <p:sldId id="267" r:id="rId17"/>
    <p:sldId id="268" r:id="rId18"/>
    <p:sldId id="269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82" r:id="rId29"/>
    <p:sldId id="285" r:id="rId30"/>
    <p:sldId id="284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729E83-14B0-CA4A-8557-AA708AF774A2}">
          <p14:sldIdLst>
            <p14:sldId id="256"/>
            <p14:sldId id="257"/>
            <p14:sldId id="258"/>
            <p14:sldId id="261"/>
            <p14:sldId id="278"/>
            <p14:sldId id="270"/>
            <p14:sldId id="259"/>
            <p14:sldId id="271"/>
            <p14:sldId id="260"/>
            <p14:sldId id="262"/>
            <p14:sldId id="263"/>
            <p14:sldId id="264"/>
            <p14:sldId id="272"/>
            <p14:sldId id="265"/>
            <p14:sldId id="266"/>
            <p14:sldId id="267"/>
            <p14:sldId id="268"/>
            <p14:sldId id="269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3"/>
            <p14:sldId id="282"/>
            <p14:sldId id="285"/>
            <p14:sldId id="284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72504" autoAdjust="0"/>
  </p:normalViewPr>
  <p:slideViewPr>
    <p:cSldViewPr snapToGrid="0" snapToObjects="1">
      <p:cViewPr varScale="1">
        <p:scale>
          <a:sx n="47" d="100"/>
          <a:sy n="47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5771D-75CC-4C13-97A3-D0E1E970DF96}" type="datetimeFigureOut">
              <a:rPr lang="en-GB" smtClean="0"/>
              <a:pPr/>
              <a:t>17/04/2013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BF4E6-A006-4902-9BB7-A50C4E7EBD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4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D0C1-B1C7-C640-9F0E-E64900F1C1F6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8B5C9-6A63-494C-8352-BA95638D1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VehicleService</a:t>
            </a:r>
            <a:r>
              <a:rPr lang="en-US" dirty="0" smtClean="0"/>
              <a:t> – </a:t>
            </a:r>
            <a:r>
              <a:rPr lang="en-US" dirty="0" err="1" smtClean="0"/>
              <a:t>WebGet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Call makes</a:t>
            </a:r>
            <a:r>
              <a:rPr lang="en-US" baseline="0" dirty="0" smtClean="0"/>
              <a:t>-WCF in </a:t>
            </a:r>
            <a:r>
              <a:rPr lang="en-US" baseline="0" dirty="0" err="1" smtClean="0"/>
              <a:t>RESTClient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XML version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DiagnosticsService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status-WCF with date &amp; </a:t>
            </a:r>
            <a:r>
              <a:rPr lang="en-US" baseline="0" dirty="0" err="1" smtClean="0"/>
              <a:t>enum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PasswordReset.js</a:t>
            </a:r>
            <a:r>
              <a:rPr lang="en-US" dirty="0" smtClean="0"/>
              <a:t> &amp; walkthrough – connect to AMQP, create</a:t>
            </a:r>
            <a:r>
              <a:rPr lang="en-US" baseline="0" dirty="0" smtClean="0"/>
              <a:t> &amp; bind queue, HTTP server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mgmt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PasswordReset.cmd</a:t>
            </a:r>
            <a:r>
              <a:rPr lang="en-US" baseline="0" dirty="0" smtClean="0"/>
              <a:t> &amp; fire requests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RabbitMQ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mgmt</a:t>
            </a:r>
            <a:r>
              <a:rPr lang="en-US" baseline="0" dirty="0" smtClean="0"/>
              <a:t> – messages in queue, view message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AmqpConsumer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program.cs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AmqpConsumer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PaperCut</a:t>
            </a:r>
            <a:r>
              <a:rPr lang="en-US" baseline="0" dirty="0" smtClean="0"/>
              <a:t> – process messages;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x2 and submit more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Open PasswordReset.js &amp; walkthrough – connect to AMQP, create</a:t>
            </a:r>
            <a:r>
              <a:rPr lang="en-US" baseline="0" dirty="0" smtClean="0"/>
              <a:t> &amp; bind queue, HTTP server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 mgmt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PasswordReset.cmd &amp; fire requests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RabbitMQ</a:t>
            </a:r>
            <a:r>
              <a:rPr lang="en-US" baseline="0" dirty="0" smtClean="0"/>
              <a:t> mgmt – messages in queue, view message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AmqpConsumer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program.cs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AmqpConsumer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PaperCut</a:t>
            </a:r>
            <a:r>
              <a:rPr lang="en-US" baseline="0" dirty="0" smtClean="0"/>
              <a:t> – process messages;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x2 and submit more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Moan</a:t>
            </a:r>
            <a:r>
              <a:rPr lang="en-US" baseline="0" dirty="0" smtClean="0"/>
              <a:t> – AMQP should </a:t>
            </a:r>
            <a:r>
              <a:rPr lang="en-US" baseline="0" dirty="0" err="1" smtClean="0"/>
              <a:t>interop</a:t>
            </a:r>
            <a:r>
              <a:rPr lang="en-US" baseline="0" dirty="0" smtClean="0"/>
              <a:t>, but not</a:t>
            </a:r>
          </a:p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AzurePasswordReset.js</a:t>
            </a:r>
            <a:r>
              <a:rPr lang="en-US" dirty="0" smtClean="0"/>
              <a:t> &amp; walkthrough – connect to Azure, create</a:t>
            </a:r>
            <a:r>
              <a:rPr lang="en-US" baseline="0" dirty="0" smtClean="0"/>
              <a:t> queue, HTTP server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AzurePasswordReset.cmd</a:t>
            </a:r>
            <a:r>
              <a:rPr lang="en-US" baseline="0" dirty="0" smtClean="0"/>
              <a:t> &amp; fire requests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Azure console – messages in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AzureConsumer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program.cs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AzureConsumer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PaperCut</a:t>
            </a:r>
            <a:r>
              <a:rPr lang="en-US" baseline="0" dirty="0" smtClean="0"/>
              <a:t> – process messages;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x2 and submit more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Moan</a:t>
            </a:r>
            <a:r>
              <a:rPr lang="en-US" baseline="0" dirty="0" smtClean="0"/>
              <a:t> – AMQP should </a:t>
            </a:r>
            <a:r>
              <a:rPr lang="en-US" baseline="0" dirty="0" err="1" smtClean="0"/>
              <a:t>interop</a:t>
            </a:r>
            <a:r>
              <a:rPr lang="en-US" baseline="0" dirty="0" smtClean="0"/>
              <a:t>, but not</a:t>
            </a:r>
          </a:p>
          <a:p>
            <a:pPr marL="228600" indent="-228600">
              <a:buAutoNum type="arabicPeriod"/>
            </a:pPr>
            <a:r>
              <a:rPr lang="en-US" dirty="0" smtClean="0"/>
              <a:t>Open AzurePasswordReset.js &amp; walkthrough – connect to Azure, create</a:t>
            </a:r>
            <a:r>
              <a:rPr lang="en-US" baseline="0" dirty="0" smtClean="0"/>
              <a:t> queue, HTTP server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AzurePasswordReset.cmd &amp; fire requests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Azure console – messages in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AzureConsumer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program.cs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AzureConsumer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PaperCut</a:t>
            </a:r>
            <a:r>
              <a:rPr lang="en-US" baseline="0" dirty="0" smtClean="0"/>
              <a:t> – process messages;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start x2 and submit more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VehicleService</a:t>
            </a:r>
            <a:r>
              <a:rPr lang="en-US" dirty="0" smtClean="0"/>
              <a:t> – </a:t>
            </a:r>
            <a:r>
              <a:rPr lang="en-US" dirty="0" err="1" smtClean="0"/>
              <a:t>WebGet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Call makes</a:t>
            </a:r>
            <a:r>
              <a:rPr lang="en-US" baseline="0" dirty="0" smtClean="0"/>
              <a:t>-WCF in </a:t>
            </a:r>
            <a:r>
              <a:rPr lang="en-US" baseline="0" dirty="0" err="1" smtClean="0"/>
              <a:t>RESTClient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XML version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DiagnosticsService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status-WCF with date &amp; </a:t>
            </a:r>
            <a:r>
              <a:rPr lang="en-US" baseline="0" dirty="0" err="1" smtClean="0"/>
              <a:t>enum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VehicleController</a:t>
            </a:r>
            <a:r>
              <a:rPr lang="en-US" dirty="0" smtClean="0"/>
              <a:t> – </a:t>
            </a:r>
            <a:r>
              <a:rPr lang="en-US" dirty="0" err="1" smtClean="0"/>
              <a:t>WebApi</a:t>
            </a:r>
            <a:r>
              <a:rPr lang="en-US" dirty="0" smtClean="0"/>
              <a:t> overview</a:t>
            </a:r>
          </a:p>
          <a:p>
            <a:pPr marL="228600" indent="-228600">
              <a:buAutoNum type="arabicPeriod"/>
            </a:pPr>
            <a:r>
              <a:rPr lang="en-US" dirty="0" smtClean="0"/>
              <a:t>Call vehicle</a:t>
            </a:r>
            <a:r>
              <a:rPr lang="en-US" baseline="0" dirty="0" smtClean="0"/>
              <a:t>-API in </a:t>
            </a:r>
            <a:r>
              <a:rPr lang="en-US" baseline="0" dirty="0" err="1" smtClean="0"/>
              <a:t>RESTClient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Get as XML with Accept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DiagnosticsController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status-WCF with date &amp;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, show formatting options in </a:t>
            </a:r>
            <a:r>
              <a:rPr lang="en-US" baseline="0" dirty="0" err="1" smtClean="0"/>
              <a:t>global.asax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VehicleController</a:t>
            </a:r>
            <a:r>
              <a:rPr lang="en-US" dirty="0" smtClean="0"/>
              <a:t> – </a:t>
            </a:r>
            <a:r>
              <a:rPr lang="en-US" dirty="0" err="1" smtClean="0"/>
              <a:t>WebApi</a:t>
            </a:r>
            <a:r>
              <a:rPr lang="en-US" dirty="0" smtClean="0"/>
              <a:t> overview</a:t>
            </a:r>
          </a:p>
          <a:p>
            <a:pPr marL="228600" indent="-228600">
              <a:buAutoNum type="arabicPeriod"/>
            </a:pPr>
            <a:r>
              <a:rPr lang="en-US" dirty="0" smtClean="0"/>
              <a:t>Call vehicle</a:t>
            </a:r>
            <a:r>
              <a:rPr lang="en-US" baseline="0" dirty="0" smtClean="0"/>
              <a:t>-API in </a:t>
            </a:r>
            <a:r>
              <a:rPr lang="en-US" baseline="0" dirty="0" err="1" smtClean="0"/>
              <a:t>RESTClient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Get as XML with Accept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DiagnosticsController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status-WCF with date &amp;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, show formatting options in </a:t>
            </a:r>
            <a:r>
              <a:rPr lang="en-US" baseline="0" dirty="0" err="1" smtClean="0"/>
              <a:t>global.asax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Load </a:t>
            </a:r>
            <a:r>
              <a:rPr lang="en-US" dirty="0" err="1" smtClean="0"/>
              <a:t>ApiClient.ts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TS </a:t>
            </a:r>
            <a:r>
              <a:rPr lang="en-US" baseline="0" dirty="0" err="1" smtClean="0"/>
              <a:t>constucts</a:t>
            </a:r>
            <a:r>
              <a:rPr lang="en-US" baseline="0" dirty="0" smtClean="0"/>
              <a:t> – module, export, class, “:” type</a:t>
            </a:r>
          </a:p>
          <a:p>
            <a:r>
              <a:rPr lang="en-US" baseline="0" dirty="0" smtClean="0"/>
              <a:t>3. Generates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or .</a:t>
            </a:r>
            <a:r>
              <a:rPr lang="en-US" baseline="0" dirty="0" err="1" smtClean="0"/>
              <a:t>min.js</a:t>
            </a:r>
            <a:r>
              <a:rPr lang="en-US" baseline="0" dirty="0" smtClean="0"/>
              <a:t> on save - </a:t>
            </a:r>
            <a:r>
              <a:rPr lang="en-US" baseline="0" dirty="0" err="1" smtClean="0"/>
              <a:t>WebEssentials</a:t>
            </a:r>
            <a:r>
              <a:rPr lang="en-US" baseline="0" dirty="0" smtClean="0"/>
              <a:t> + TS plugin</a:t>
            </a:r>
          </a:p>
          <a:p>
            <a:r>
              <a:rPr lang="en-US" baseline="0" dirty="0" smtClean="0"/>
              <a:t>4. Show </a:t>
            </a:r>
            <a:r>
              <a:rPr lang="en-US" baseline="0" dirty="0" err="1" smtClean="0"/>
              <a:t>intellisense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vehicle = </a:t>
            </a:r>
            <a:r>
              <a:rPr lang="en-US" baseline="0" dirty="0" err="1" smtClean="0"/>
              <a:t>client.get</a:t>
            </a:r>
            <a:r>
              <a:rPr lang="en-US" baseline="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Load </a:t>
            </a:r>
            <a:r>
              <a:rPr lang="en-US" dirty="0" err="1" smtClean="0"/>
              <a:t>ApiClient.ts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TS </a:t>
            </a:r>
            <a:r>
              <a:rPr lang="en-US" baseline="0" dirty="0" err="1" smtClean="0"/>
              <a:t>constucts</a:t>
            </a:r>
            <a:r>
              <a:rPr lang="en-US" baseline="0" dirty="0" smtClean="0"/>
              <a:t> – module, export, class, “:” type</a:t>
            </a:r>
          </a:p>
          <a:p>
            <a:r>
              <a:rPr lang="en-US" baseline="0" dirty="0" smtClean="0"/>
              <a:t>3. Generates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or .</a:t>
            </a:r>
            <a:r>
              <a:rPr lang="en-US" baseline="0" dirty="0" err="1" smtClean="0"/>
              <a:t>min.js</a:t>
            </a:r>
            <a:r>
              <a:rPr lang="en-US" baseline="0" dirty="0" smtClean="0"/>
              <a:t> on save - </a:t>
            </a:r>
            <a:r>
              <a:rPr lang="en-US" baseline="0" dirty="0" err="1" smtClean="0"/>
              <a:t>WebEssentials</a:t>
            </a:r>
            <a:r>
              <a:rPr lang="en-US" baseline="0" dirty="0" smtClean="0"/>
              <a:t> + TS </a:t>
            </a:r>
            <a:r>
              <a:rPr lang="en-US" baseline="0" dirty="0" err="1" smtClean="0"/>
              <a:t>plugin</a:t>
            </a:r>
            <a:endParaRPr lang="en-US" baseline="0" dirty="0" smtClean="0"/>
          </a:p>
          <a:p>
            <a:r>
              <a:rPr lang="en-US" baseline="0" dirty="0" smtClean="0"/>
              <a:t>4. Show </a:t>
            </a:r>
            <a:r>
              <a:rPr lang="en-US" baseline="0" dirty="0" err="1" smtClean="0"/>
              <a:t>intellisense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vehicle = </a:t>
            </a:r>
            <a:r>
              <a:rPr lang="en-US" baseline="0" dirty="0" err="1" smtClean="0"/>
              <a:t>client.get</a:t>
            </a:r>
            <a:r>
              <a:rPr lang="en-US" baseline="0" dirty="0" smtClean="0"/>
              <a:t>…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Azure Portal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MongoLabs</a:t>
            </a:r>
            <a:r>
              <a:rPr lang="en-US" baseline="0" dirty="0" smtClean="0"/>
              <a:t> portal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collection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REST client – get &amp; search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VehiclesController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– installed packages, 10gen Mongo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Get Server – </a:t>
            </a:r>
            <a:r>
              <a:rPr lang="en-US" baseline="0" dirty="0" err="1" smtClean="0"/>
              <a:t>MongoLab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– my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collection – whatever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Standard LINA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CachedVehicleModel</a:t>
            </a:r>
            <a:r>
              <a:rPr lang="en-US" baseline="0" dirty="0" smtClean="0"/>
              <a:t> – Mongo-specific wrapper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FormatService.js</a:t>
            </a:r>
            <a:r>
              <a:rPr lang="en-US" baseline="0" dirty="0" smtClean="0"/>
              <a:t> &amp; walkthrough  - imports, functions, HTTP server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 </a:t>
            </a:r>
            <a:r>
              <a:rPr lang="en-US" baseline="0" dirty="0" err="1" smtClean="0"/>
              <a:t>FormatService.cmd</a:t>
            </a:r>
            <a:r>
              <a:rPr lang="en-US" baseline="0" dirty="0" smtClean="0"/>
              <a:t> &amp; browse to Local – change input and show console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Azure console, show Web site &amp; browse to Azure service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Back to Mac, open </a:t>
            </a:r>
            <a:r>
              <a:rPr lang="en-US" baseline="0" dirty="0" err="1" smtClean="0"/>
              <a:t>TextWrangler</a:t>
            </a:r>
            <a:r>
              <a:rPr lang="en-US" baseline="0" dirty="0" smtClean="0"/>
              <a:t> &amp; edit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SourceTree</a:t>
            </a:r>
            <a:r>
              <a:rPr lang="en-US" baseline="0" dirty="0" smtClean="0"/>
              <a:t>,  and commit – with push, show all – deployment text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9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Open FormatService.js</a:t>
            </a:r>
            <a:r>
              <a:rPr lang="en-US" baseline="0" dirty="0" smtClean="0"/>
              <a:t> &amp; walkthrough  - imports, functions, HTTP server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 FormatService.cmd &amp; browse to Local – change input and show console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Azure console, show Web site &amp; browse to Azure service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Back to Mac, open </a:t>
            </a:r>
            <a:r>
              <a:rPr lang="en-US" baseline="0" dirty="0" err="1" smtClean="0"/>
              <a:t>TextWrangler</a:t>
            </a:r>
            <a:r>
              <a:rPr lang="en-US" baseline="0" dirty="0" smtClean="0"/>
              <a:t> &amp; edit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</a:t>
            </a:r>
            <a:r>
              <a:rPr lang="en-US" baseline="0" dirty="0" err="1" smtClean="0"/>
              <a:t>SourceTree</a:t>
            </a:r>
            <a:r>
              <a:rPr lang="en-US" baseline="0" dirty="0" smtClean="0"/>
              <a:t>,  and commit – with push, show all – deployment text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8B5C9-6A63-494C-8352-BA95638D16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726510"/>
            <a:ext cx="8532411" cy="312339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889347"/>
            <a:ext cx="8307854" cy="285513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1" y="2988514"/>
            <a:ext cx="8124355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889346"/>
            <a:ext cx="8127206" cy="2771313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415" y="3079242"/>
            <a:ext cx="7811699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4705" y="889348"/>
            <a:ext cx="7949410" cy="2099166"/>
          </a:xfrm>
        </p:spPr>
        <p:txBody>
          <a:bodyPr anchor="b" anchorCtr="0">
            <a:no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and the second line and the third line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46112"/>
            <a:ext cx="8260672" cy="836839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1439708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1541308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1693707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034828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100818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1617508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7090"/>
            <a:ext cx="8229600" cy="471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1BA4E7-04A4-C140-9F34-AD31B5D2DFA8}" type="datetimeFigureOut">
              <a:rPr lang="en-US" smtClean="0"/>
              <a:pPr/>
              <a:t>17/04/2013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63B60A-DB90-A743-A209-49485381A0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96704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75188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58564"/>
            <a:ext cx="8260672" cy="836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Ubuntu Ligh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2"/>
          </a:solidFill>
          <a:latin typeface="Ubuntu Ligh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2"/>
          </a:solidFill>
          <a:latin typeface="Ubuntu Ligh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2"/>
          </a:solidFill>
          <a:latin typeface="Ubuntu Ligh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2"/>
          </a:solidFill>
          <a:latin typeface="Ubuntu Ligh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Ubuntu Ligh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sixeyed/nuHLY/" TargetMode="External"/><Relationship Id="rId3" Type="http://schemas.openxmlformats.org/officeDocument/2006/relationships/hyperlink" Target="http://jsfiddle.net/sixeyed/jRZX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sixeyed/fLZz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lton@sixeyed.com" TargetMode="External"/><Relationship Id="rId3" Type="http://schemas.openxmlformats.org/officeDocument/2006/relationships/hyperlink" Target="http://geekswithblogs.net/eltonstonema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o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Elton Stoneman, UKCSUG: April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Non-Microsoft Technologies</a:t>
            </a:r>
            <a:br>
              <a:rPr lang="en-US" dirty="0" smtClean="0"/>
            </a:br>
            <a:r>
              <a:rPr lang="en-US" dirty="0" smtClean="0"/>
              <a:t>Microsoft is embracing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0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Weakly-typed OO language</a:t>
            </a:r>
          </a:p>
          <a:p>
            <a:r>
              <a:rPr lang="en-US" dirty="0" smtClean="0"/>
              <a:t>Interpreted, browser runtime</a:t>
            </a:r>
          </a:p>
          <a:p>
            <a:r>
              <a:rPr lang="en-US" dirty="0" smtClean="0"/>
              <a:t>Event</a:t>
            </a:r>
            <a:r>
              <a:rPr lang="en-US" dirty="0"/>
              <a:t> </a:t>
            </a:r>
            <a:r>
              <a:rPr lang="en-US" dirty="0" smtClean="0"/>
              <a:t>loop &amp; callback mechanism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128" y="3277178"/>
            <a:ext cx="822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Mono" pitchFamily="49" charset="0"/>
              </a:rPr>
              <a:t>window.setInterval</a:t>
            </a:r>
            <a:r>
              <a:rPr lang="en-US" dirty="0">
                <a:latin typeface="Ubuntu Mono" pitchFamily="49" charset="0"/>
              </a:rPr>
              <a:t>(function() {</a:t>
            </a:r>
          </a:p>
          <a:p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document.getElementById</a:t>
            </a:r>
            <a:r>
              <a:rPr lang="en-US" dirty="0">
                <a:latin typeface="Ubuntu Mono" pitchFamily="49" charset="0"/>
              </a:rPr>
              <a:t>("container").</a:t>
            </a:r>
            <a:r>
              <a:rPr lang="en-US" dirty="0" err="1">
                <a:latin typeface="Ubuntu Mono" pitchFamily="49" charset="0"/>
              </a:rPr>
              <a:t>innerHTML</a:t>
            </a:r>
            <a:r>
              <a:rPr lang="en-US" dirty="0">
                <a:latin typeface="Ubuntu Mono" pitchFamily="49" charset="0"/>
              </a:rPr>
              <a:t>+='&lt;p&gt;More&lt;/p&gt;';}, 500</a:t>
            </a:r>
            <a:r>
              <a:rPr lang="en-US" dirty="0" smtClean="0">
                <a:latin typeface="Ubuntu Mono" pitchFamily="49" charset="0"/>
              </a:rPr>
              <a:t>);</a:t>
            </a:r>
          </a:p>
          <a:p>
            <a:endParaRPr lang="en-US" dirty="0">
              <a:latin typeface="Ubuntu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128" y="4648836"/>
            <a:ext cx="820578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itchFamily="49" charset="0"/>
              </a:rPr>
              <a:t>function </a:t>
            </a:r>
            <a:r>
              <a:rPr lang="en-US" dirty="0" err="1">
                <a:latin typeface="Ubuntu Mono" pitchFamily="49" charset="0"/>
              </a:rPr>
              <a:t>writeMore</a:t>
            </a:r>
            <a:r>
              <a:rPr lang="en-US" dirty="0">
                <a:latin typeface="Ubuntu Mono" pitchFamily="49" charset="0"/>
              </a:rPr>
              <a:t>() {</a:t>
            </a:r>
          </a:p>
          <a:p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document.getElementById</a:t>
            </a:r>
            <a:r>
              <a:rPr lang="en-US" dirty="0">
                <a:latin typeface="Ubuntu Mono" pitchFamily="49" charset="0"/>
              </a:rPr>
              <a:t>("container").</a:t>
            </a:r>
            <a:r>
              <a:rPr lang="en-US" dirty="0" err="1">
                <a:latin typeface="Ubuntu Mono" pitchFamily="49" charset="0"/>
              </a:rPr>
              <a:t>innerHTML</a:t>
            </a:r>
            <a:r>
              <a:rPr lang="en-US" dirty="0">
                <a:latin typeface="Ubuntu Mono" pitchFamily="49" charset="0"/>
              </a:rPr>
              <a:t>+='&lt;p&gt;More&lt;/p&gt;';</a:t>
            </a:r>
          </a:p>
          <a:p>
            <a:r>
              <a:rPr lang="en-US" dirty="0">
                <a:latin typeface="Ubuntu Mono" pitchFamily="49" charset="0"/>
              </a:rPr>
              <a:t>}</a:t>
            </a:r>
          </a:p>
          <a:p>
            <a:endParaRPr lang="en-US" dirty="0">
              <a:latin typeface="Ubuntu Mono" pitchFamily="49" charset="0"/>
            </a:endParaRPr>
          </a:p>
          <a:p>
            <a:r>
              <a:rPr lang="en-US" dirty="0" err="1">
                <a:latin typeface="Ubuntu Mono" pitchFamily="49" charset="0"/>
              </a:rPr>
              <a:t>window.setInterval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 err="1">
                <a:latin typeface="Ubuntu Mono" pitchFamily="49" charset="0"/>
              </a:rPr>
              <a:t>writeMore</a:t>
            </a:r>
            <a:r>
              <a:rPr lang="en-US" dirty="0">
                <a:latin typeface="Ubuntu Mono" pitchFamily="49" charset="0"/>
              </a:rPr>
              <a:t>, 500</a:t>
            </a:r>
            <a:r>
              <a:rPr lang="en-US" dirty="0" smtClean="0">
                <a:latin typeface="Ubuntu Mono" pitchFamily="49" charset="0"/>
              </a:rPr>
              <a:t>);</a:t>
            </a:r>
          </a:p>
          <a:p>
            <a:endParaRPr lang="en-US" dirty="0">
              <a:latin typeface="Ubuntu Mono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8953" y="4124504"/>
            <a:ext cx="18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JsFiddle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8953" y="5941498"/>
            <a:ext cx="201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3"/>
              </a:rPr>
              <a:t>JsFiddle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54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JavaScript: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development/prototyping</a:t>
            </a:r>
          </a:p>
          <a:p>
            <a:r>
              <a:rPr lang="en-US" dirty="0" smtClean="0"/>
              <a:t>Widen API reach</a:t>
            </a:r>
          </a:p>
          <a:p>
            <a:r>
              <a:rPr lang="en-US" dirty="0" smtClean="0"/>
              <a:t>Single codebase for JS runtimes</a:t>
            </a:r>
          </a:p>
          <a:p>
            <a:pPr lvl="1"/>
            <a:r>
              <a:rPr lang="en-US" dirty="0" smtClean="0"/>
              <a:t>Web apps and mobile apps</a:t>
            </a:r>
          </a:p>
          <a:p>
            <a:r>
              <a:rPr lang="en-US" dirty="0" smtClean="0"/>
              <a:t>Inherently </a:t>
            </a:r>
            <a:r>
              <a:rPr lang="en-US" dirty="0" err="1" smtClean="0"/>
              <a:t>async</a:t>
            </a:r>
            <a:endParaRPr lang="en-US" dirty="0"/>
          </a:p>
          <a:p>
            <a:r>
              <a:rPr lang="en-US" dirty="0" smtClean="0"/>
              <a:t>Server-side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in ASP.NET + IntelliSense</a:t>
            </a:r>
          </a:p>
          <a:p>
            <a:pPr lvl="1"/>
            <a:r>
              <a:rPr lang="en-US" dirty="0" smtClean="0"/>
              <a:t>Knockout (MVVM), </a:t>
            </a:r>
            <a:r>
              <a:rPr lang="en-US" dirty="0" err="1" smtClean="0"/>
              <a:t>modernizr</a:t>
            </a:r>
            <a:r>
              <a:rPr lang="en-US" dirty="0" smtClean="0"/>
              <a:t> (HTML5)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Superset of JavaScript, adds type-safety, class &amp; interface definition</a:t>
            </a:r>
          </a:p>
          <a:p>
            <a:pPr lvl="1"/>
            <a:r>
              <a:rPr lang="en-US" dirty="0" smtClean="0"/>
              <a:t>Compiler generates pure JS</a:t>
            </a:r>
          </a:p>
          <a:p>
            <a:pPr lvl="1"/>
            <a:r>
              <a:rPr lang="en-US" dirty="0" smtClean="0"/>
              <a:t>Eases learning curve from .NET</a:t>
            </a:r>
          </a:p>
          <a:p>
            <a:pPr lvl="1"/>
            <a:r>
              <a:rPr lang="en-US" dirty="0" smtClean="0"/>
              <a:t>VS plugin (and Vim, </a:t>
            </a:r>
            <a:r>
              <a:rPr lang="en-US" dirty="0" err="1" smtClean="0"/>
              <a:t>Emacs</a:t>
            </a:r>
            <a:r>
              <a:rPr lang="en-US" dirty="0" smtClean="0"/>
              <a:t>) + </a:t>
            </a:r>
            <a:r>
              <a:rPr lang="en-US" dirty="0" err="1" smtClean="0"/>
              <a:t>WebEssentials</a:t>
            </a:r>
            <a:endParaRPr lang="en-US" dirty="0" smtClean="0"/>
          </a:p>
          <a:p>
            <a:pPr lvl="1"/>
            <a:r>
              <a:rPr lang="en-US" dirty="0" smtClean="0"/>
              <a:t>Pre-dates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5967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3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128" y="2122714"/>
            <a:ext cx="826067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itchFamily="49" charset="0"/>
              </a:rPr>
              <a:t>module </a:t>
            </a:r>
            <a:r>
              <a:rPr lang="en-US" dirty="0" err="1">
                <a:latin typeface="Ubuntu Mono" pitchFamily="49" charset="0"/>
              </a:rPr>
              <a:t>ApiClient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 smtClean="0">
                <a:latin typeface="Ubuntu Mono" pitchFamily="49" charset="0"/>
              </a:rPr>
              <a:t>{</a:t>
            </a:r>
            <a:endParaRPr lang="en-US" dirty="0">
              <a:latin typeface="Ubuntu Mono" pitchFamily="49" charset="0"/>
            </a:endParaRPr>
          </a:p>
          <a:p>
            <a:r>
              <a:rPr lang="en-US" dirty="0">
                <a:latin typeface="Ubuntu Mono" pitchFamily="49" charset="0"/>
              </a:rPr>
              <a:t>    export class Vehicles {</a:t>
            </a:r>
          </a:p>
          <a:p>
            <a:endParaRPr lang="en-US" dirty="0">
              <a:latin typeface="Ubuntu Mono" pitchFamily="49" charset="0"/>
            </a:endParaRPr>
          </a:p>
          <a:p>
            <a:r>
              <a:rPr lang="en-US" dirty="0">
                <a:latin typeface="Ubuntu Mono" pitchFamily="49" charset="0"/>
              </a:rPr>
              <a:t>        </a:t>
            </a:r>
            <a:r>
              <a:rPr lang="en-US" dirty="0" err="1">
                <a:latin typeface="Ubuntu Mono" pitchFamily="49" charset="0"/>
              </a:rPr>
              <a:t>getModels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 err="1">
                <a:latin typeface="Ubuntu Mono" pitchFamily="49" charset="0"/>
              </a:rPr>
              <a:t>makeCode</a:t>
            </a:r>
            <a:r>
              <a:rPr lang="en-US" dirty="0">
                <a:latin typeface="Ubuntu Mono" pitchFamily="49" charset="0"/>
              </a:rPr>
              <a:t>: string) {</a:t>
            </a:r>
          </a:p>
          <a:p>
            <a:r>
              <a:rPr lang="en-US" dirty="0">
                <a:latin typeface="Ubuntu Mono" pitchFamily="49" charset="0"/>
              </a:rPr>
              <a:t>            return '</a:t>
            </a:r>
            <a:r>
              <a:rPr lang="en-US" dirty="0" err="1">
                <a:latin typeface="Ubuntu Mono" pitchFamily="49" charset="0"/>
              </a:rPr>
              <a:t>someJSON</a:t>
            </a:r>
            <a:r>
              <a:rPr lang="en-US" dirty="0">
                <a:latin typeface="Ubuntu Mono" pitchFamily="49" charset="0"/>
              </a:rPr>
              <a:t>';</a:t>
            </a:r>
          </a:p>
          <a:p>
            <a:r>
              <a:rPr lang="en-US" dirty="0">
                <a:latin typeface="Ubuntu Mono" pitchFamily="49" charset="0"/>
              </a:rPr>
              <a:t>        };</a:t>
            </a:r>
          </a:p>
          <a:p>
            <a:endParaRPr lang="en-US" dirty="0">
              <a:latin typeface="Ubuntu Mono" pitchFamily="49" charset="0"/>
            </a:endParaRPr>
          </a:p>
          <a:p>
            <a:r>
              <a:rPr lang="en-US" dirty="0">
                <a:latin typeface="Ubuntu Mono" pitchFamily="49" charset="0"/>
              </a:rPr>
              <a:t>        static </a:t>
            </a:r>
            <a:r>
              <a:rPr lang="en-US" dirty="0" err="1">
                <a:latin typeface="Ubuntu Mono" pitchFamily="49" charset="0"/>
              </a:rPr>
              <a:t>baseUrl</a:t>
            </a:r>
            <a:r>
              <a:rPr lang="en-US" dirty="0">
                <a:latin typeface="Ubuntu Mono" pitchFamily="49" charset="0"/>
              </a:rPr>
              <a:t> = 'http://</a:t>
            </a:r>
            <a:r>
              <a:rPr lang="en-US" dirty="0" err="1">
                <a:latin typeface="Ubuntu Mono" pitchFamily="49" charset="0"/>
              </a:rPr>
              <a:t>localhost</a:t>
            </a:r>
            <a:r>
              <a:rPr lang="en-US" dirty="0">
                <a:latin typeface="Ubuntu Mono" pitchFamily="49" charset="0"/>
              </a:rPr>
              <a:t>/</a:t>
            </a:r>
            <a:r>
              <a:rPr lang="en-US" dirty="0" err="1">
                <a:latin typeface="Ubuntu Mono" pitchFamily="49" charset="0"/>
              </a:rPr>
              <a:t>Sixeyed.CarValet.Services</a:t>
            </a:r>
            <a:r>
              <a:rPr lang="en-US" dirty="0">
                <a:latin typeface="Ubuntu Mono" pitchFamily="49" charset="0"/>
              </a:rPr>
              <a:t>/</a:t>
            </a:r>
            <a:r>
              <a:rPr lang="en-US" dirty="0" err="1">
                <a:latin typeface="Ubuntu Mono" pitchFamily="49" charset="0"/>
              </a:rPr>
              <a:t>VehicleService.svc</a:t>
            </a:r>
            <a:r>
              <a:rPr lang="en-US" dirty="0">
                <a:latin typeface="Ubuntu Mono" pitchFamily="49" charset="0"/>
              </a:rPr>
              <a:t>';</a:t>
            </a:r>
          </a:p>
          <a:p>
            <a:r>
              <a:rPr lang="en-US" dirty="0">
                <a:latin typeface="Ubuntu Mono" pitchFamily="49" charset="0"/>
              </a:rPr>
              <a:t>    </a:t>
            </a:r>
            <a:r>
              <a:rPr lang="en-US" dirty="0" smtClean="0">
                <a:latin typeface="Ubuntu Mono" pitchFamily="49" charset="0"/>
              </a:rPr>
              <a:t>}</a:t>
            </a:r>
            <a:endParaRPr lang="en-US" dirty="0">
              <a:latin typeface="Ubuntu Mono" pitchFamily="49" charset="0"/>
            </a:endParaRPr>
          </a:p>
          <a:p>
            <a:r>
              <a:rPr lang="en-US" dirty="0">
                <a:latin typeface="Ubuntu Mono" pitchFamily="49" charset="0"/>
              </a:rPr>
              <a:t>}</a:t>
            </a:r>
          </a:p>
          <a:p>
            <a:endParaRPr lang="en-US" dirty="0">
              <a:latin typeface="Ubuntu Mono" pitchFamily="49" charset="0"/>
            </a:endParaRPr>
          </a:p>
          <a:p>
            <a:r>
              <a:rPr lang="en-US" dirty="0" err="1">
                <a:latin typeface="Ubuntu Mono" pitchFamily="49" charset="0"/>
              </a:rPr>
              <a:t>var</a:t>
            </a:r>
            <a:r>
              <a:rPr lang="en-US" dirty="0">
                <a:latin typeface="Ubuntu Mono" pitchFamily="49" charset="0"/>
              </a:rPr>
              <a:t> client: </a:t>
            </a:r>
            <a:r>
              <a:rPr lang="en-US" dirty="0" err="1">
                <a:latin typeface="Ubuntu Mono" pitchFamily="49" charset="0"/>
              </a:rPr>
              <a:t>ApiClient.Vehicles</a:t>
            </a:r>
            <a:r>
              <a:rPr lang="en-US" dirty="0">
                <a:latin typeface="Ubuntu Mono" pitchFamily="49" charset="0"/>
              </a:rPr>
              <a:t> = new </a:t>
            </a:r>
            <a:r>
              <a:rPr lang="en-US" dirty="0" err="1">
                <a:latin typeface="Ubuntu Mono" pitchFamily="49" charset="0"/>
              </a:rPr>
              <a:t>ApiClient.Vehicles</a:t>
            </a:r>
            <a:r>
              <a:rPr lang="en-US" dirty="0">
                <a:latin typeface="Ubuntu Mono" pitchFamily="49" charset="0"/>
              </a:rPr>
              <a:t>;</a:t>
            </a:r>
          </a:p>
          <a:p>
            <a:r>
              <a:rPr lang="en-US" dirty="0" err="1">
                <a:latin typeface="Ubuntu Mono" pitchFamily="49" charset="0"/>
              </a:rPr>
              <a:t>var</a:t>
            </a:r>
            <a:r>
              <a:rPr lang="en-US" dirty="0">
                <a:latin typeface="Ubuntu Mono" pitchFamily="49" charset="0"/>
              </a:rPr>
              <a:t> models = </a:t>
            </a:r>
            <a:r>
              <a:rPr lang="en-US" dirty="0" err="1">
                <a:latin typeface="Ubuntu Mono" pitchFamily="49" charset="0"/>
              </a:rPr>
              <a:t>client.getModels</a:t>
            </a:r>
            <a:r>
              <a:rPr lang="en-US" dirty="0">
                <a:latin typeface="Ubuntu Mono" pitchFamily="49" charset="0"/>
              </a:rPr>
              <a:t>('rover</a:t>
            </a:r>
            <a:r>
              <a:rPr lang="en-US" dirty="0" smtClean="0">
                <a:latin typeface="Ubuntu Mono" pitchFamily="49" charset="0"/>
              </a:rPr>
              <a:t>');</a:t>
            </a:r>
          </a:p>
          <a:p>
            <a:endParaRPr lang="en-US" dirty="0">
              <a:latin typeface="Ubuntu Mono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07090"/>
            <a:ext cx="8229600" cy="715624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Demo - Recap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6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128" y="1644292"/>
            <a:ext cx="8260672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Mono" pitchFamily="49" charset="0"/>
              </a:rPr>
              <a:t>var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 err="1">
                <a:latin typeface="Ubuntu Mono" pitchFamily="49" charset="0"/>
              </a:rPr>
              <a:t>ApiClient</a:t>
            </a:r>
            <a:r>
              <a:rPr lang="en-US" dirty="0">
                <a:latin typeface="Ubuntu Mono" pitchFamily="49" charset="0"/>
              </a:rPr>
              <a:t>;</a:t>
            </a:r>
          </a:p>
          <a:p>
            <a:r>
              <a:rPr lang="en-US" dirty="0">
                <a:latin typeface="Ubuntu Mono" pitchFamily="49" charset="0"/>
              </a:rPr>
              <a:t>(function (</a:t>
            </a:r>
            <a:r>
              <a:rPr lang="en-US" dirty="0" err="1">
                <a:latin typeface="Ubuntu Mono" pitchFamily="49" charset="0"/>
              </a:rPr>
              <a:t>ApiClient</a:t>
            </a:r>
            <a:r>
              <a:rPr lang="en-US" dirty="0">
                <a:latin typeface="Ubuntu Mono" pitchFamily="49" charset="0"/>
              </a:rPr>
              <a:t>) {</a:t>
            </a:r>
          </a:p>
          <a:p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var</a:t>
            </a:r>
            <a:r>
              <a:rPr lang="en-US" dirty="0">
                <a:latin typeface="Ubuntu Mono" pitchFamily="49" charset="0"/>
              </a:rPr>
              <a:t> Vehicles = (function () {</a:t>
            </a:r>
          </a:p>
          <a:p>
            <a:r>
              <a:rPr lang="en-US" dirty="0">
                <a:latin typeface="Ubuntu Mono" pitchFamily="49" charset="0"/>
              </a:rPr>
              <a:t>        function Vehicles() { }</a:t>
            </a:r>
          </a:p>
          <a:p>
            <a:r>
              <a:rPr lang="en-US" dirty="0">
                <a:latin typeface="Ubuntu Mono" pitchFamily="49" charset="0"/>
              </a:rPr>
              <a:t>        </a:t>
            </a:r>
            <a:r>
              <a:rPr lang="en-US" dirty="0" err="1">
                <a:latin typeface="Ubuntu Mono" pitchFamily="49" charset="0"/>
              </a:rPr>
              <a:t>Vehicles.prototype.getModels</a:t>
            </a:r>
            <a:r>
              <a:rPr lang="en-US" dirty="0">
                <a:latin typeface="Ubuntu Mono" pitchFamily="49" charset="0"/>
              </a:rPr>
              <a:t> = function (</a:t>
            </a:r>
            <a:r>
              <a:rPr lang="en-US" dirty="0" err="1">
                <a:latin typeface="Ubuntu Mono" pitchFamily="49" charset="0"/>
              </a:rPr>
              <a:t>makeCode</a:t>
            </a:r>
            <a:r>
              <a:rPr lang="en-US" dirty="0">
                <a:latin typeface="Ubuntu Mono" pitchFamily="49" charset="0"/>
              </a:rPr>
              <a:t>) {</a:t>
            </a:r>
          </a:p>
          <a:p>
            <a:r>
              <a:rPr lang="en-US" dirty="0">
                <a:latin typeface="Ubuntu Mono" pitchFamily="49" charset="0"/>
              </a:rPr>
              <a:t>            return '</a:t>
            </a:r>
            <a:r>
              <a:rPr lang="en-US" dirty="0" err="1">
                <a:latin typeface="Ubuntu Mono" pitchFamily="49" charset="0"/>
              </a:rPr>
              <a:t>someJSON</a:t>
            </a:r>
            <a:r>
              <a:rPr lang="en-US" dirty="0">
                <a:latin typeface="Ubuntu Mono" pitchFamily="49" charset="0"/>
              </a:rPr>
              <a:t>';</a:t>
            </a:r>
          </a:p>
          <a:p>
            <a:r>
              <a:rPr lang="en-US" dirty="0">
                <a:latin typeface="Ubuntu Mono" pitchFamily="49" charset="0"/>
              </a:rPr>
              <a:t>        };</a:t>
            </a:r>
          </a:p>
          <a:p>
            <a:r>
              <a:rPr lang="en-US" dirty="0">
                <a:latin typeface="Ubuntu Mono" pitchFamily="49" charset="0"/>
              </a:rPr>
              <a:t>        </a:t>
            </a:r>
            <a:r>
              <a:rPr lang="en-US" dirty="0" err="1">
                <a:latin typeface="Ubuntu Mono" pitchFamily="49" charset="0"/>
              </a:rPr>
              <a:t>Vehicles.baseUrl</a:t>
            </a:r>
            <a:r>
              <a:rPr lang="en-US" dirty="0">
                <a:latin typeface="Ubuntu Mono" pitchFamily="49" charset="0"/>
              </a:rPr>
              <a:t> = 'http://</a:t>
            </a:r>
            <a:r>
              <a:rPr lang="en-US" dirty="0" err="1">
                <a:latin typeface="Ubuntu Mono" pitchFamily="49" charset="0"/>
              </a:rPr>
              <a:t>localhost</a:t>
            </a:r>
            <a:r>
              <a:rPr lang="en-US" dirty="0">
                <a:latin typeface="Ubuntu Mono" pitchFamily="49" charset="0"/>
              </a:rPr>
              <a:t>/</a:t>
            </a:r>
            <a:r>
              <a:rPr lang="en-US" dirty="0" err="1">
                <a:latin typeface="Ubuntu Mono" pitchFamily="49" charset="0"/>
              </a:rPr>
              <a:t>Sixeyed.CarValet.Services</a:t>
            </a:r>
            <a:r>
              <a:rPr lang="en-US" dirty="0">
                <a:latin typeface="Ubuntu Mono" pitchFamily="49" charset="0"/>
              </a:rPr>
              <a:t>/</a:t>
            </a:r>
            <a:r>
              <a:rPr lang="en-US" dirty="0" err="1">
                <a:latin typeface="Ubuntu Mono" pitchFamily="49" charset="0"/>
              </a:rPr>
              <a:t>VehicleService.svc</a:t>
            </a:r>
            <a:r>
              <a:rPr lang="en-US" dirty="0">
                <a:latin typeface="Ubuntu Mono" pitchFamily="49" charset="0"/>
              </a:rPr>
              <a:t>';</a:t>
            </a:r>
          </a:p>
          <a:p>
            <a:r>
              <a:rPr lang="en-US" dirty="0">
                <a:latin typeface="Ubuntu Mono" pitchFamily="49" charset="0"/>
              </a:rPr>
              <a:t>        return Vehicles;</a:t>
            </a:r>
          </a:p>
          <a:p>
            <a:r>
              <a:rPr lang="en-US" dirty="0">
                <a:latin typeface="Ubuntu Mono" pitchFamily="49" charset="0"/>
              </a:rPr>
              <a:t>    })();</a:t>
            </a:r>
          </a:p>
          <a:p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ApiClient.Vehicles</a:t>
            </a:r>
            <a:r>
              <a:rPr lang="en-US" dirty="0">
                <a:latin typeface="Ubuntu Mono" pitchFamily="49" charset="0"/>
              </a:rPr>
              <a:t> = Vehicles;    </a:t>
            </a:r>
          </a:p>
          <a:p>
            <a:r>
              <a:rPr lang="en-US" dirty="0">
                <a:latin typeface="Ubuntu Mono" pitchFamily="49" charset="0"/>
              </a:rPr>
              <a:t>})(</a:t>
            </a:r>
            <a:r>
              <a:rPr lang="en-US" dirty="0" err="1">
                <a:latin typeface="Ubuntu Mono" pitchFamily="49" charset="0"/>
              </a:rPr>
              <a:t>ApiClient</a:t>
            </a:r>
            <a:r>
              <a:rPr lang="en-US" dirty="0">
                <a:latin typeface="Ubuntu Mono" pitchFamily="49" charset="0"/>
              </a:rPr>
              <a:t> || (</a:t>
            </a:r>
            <a:r>
              <a:rPr lang="en-US" dirty="0" err="1">
                <a:latin typeface="Ubuntu Mono" pitchFamily="49" charset="0"/>
              </a:rPr>
              <a:t>ApiClient</a:t>
            </a:r>
            <a:r>
              <a:rPr lang="en-US" dirty="0">
                <a:latin typeface="Ubuntu Mono" pitchFamily="49" charset="0"/>
              </a:rPr>
              <a:t> = {}));</a:t>
            </a:r>
          </a:p>
          <a:p>
            <a:r>
              <a:rPr lang="en-US" dirty="0" err="1">
                <a:latin typeface="Ubuntu Mono" pitchFamily="49" charset="0"/>
              </a:rPr>
              <a:t>var</a:t>
            </a:r>
            <a:r>
              <a:rPr lang="en-US" dirty="0">
                <a:latin typeface="Ubuntu Mono" pitchFamily="49" charset="0"/>
              </a:rPr>
              <a:t> client = new </a:t>
            </a:r>
            <a:r>
              <a:rPr lang="en-US" dirty="0" err="1">
                <a:latin typeface="Ubuntu Mono" pitchFamily="49" charset="0"/>
              </a:rPr>
              <a:t>ApiClient.Vehicles</a:t>
            </a:r>
            <a:r>
              <a:rPr lang="en-US" dirty="0">
                <a:latin typeface="Ubuntu Mono" pitchFamily="49" charset="0"/>
              </a:rPr>
              <a:t>();</a:t>
            </a:r>
          </a:p>
          <a:p>
            <a:r>
              <a:rPr lang="en-US" dirty="0" err="1">
                <a:latin typeface="Ubuntu Mono" pitchFamily="49" charset="0"/>
              </a:rPr>
              <a:t>var</a:t>
            </a:r>
            <a:r>
              <a:rPr lang="en-US" dirty="0">
                <a:latin typeface="Ubuntu Mono" pitchFamily="49" charset="0"/>
              </a:rPr>
              <a:t> models = </a:t>
            </a:r>
            <a:r>
              <a:rPr lang="en-US" dirty="0" err="1">
                <a:latin typeface="Ubuntu Mono" pitchFamily="49" charset="0"/>
              </a:rPr>
              <a:t>client.getModels</a:t>
            </a:r>
            <a:r>
              <a:rPr lang="en-US" dirty="0">
                <a:latin typeface="Ubuntu Mono" pitchFamily="49" charset="0"/>
              </a:rPr>
              <a:t>('rover</a:t>
            </a:r>
            <a:r>
              <a:rPr lang="en-US" dirty="0" smtClean="0">
                <a:latin typeface="Ubuntu Mono" pitchFamily="49" charset="0"/>
              </a:rPr>
              <a:t>');</a:t>
            </a:r>
          </a:p>
          <a:p>
            <a:endParaRPr lang="en-US" dirty="0">
              <a:latin typeface="Ubuntu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8486" y="5652909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2"/>
              </a:rPr>
              <a:t>JsFiddle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“Not-only SQL” -&gt; document databases</a:t>
            </a:r>
          </a:p>
          <a:p>
            <a:r>
              <a:rPr lang="en-US" dirty="0" smtClean="0"/>
              <a:t>No schema, collections of objects</a:t>
            </a:r>
          </a:p>
          <a:p>
            <a:r>
              <a:rPr lang="en-US" dirty="0" smtClean="0"/>
              <a:t>Mature products</a:t>
            </a:r>
          </a:p>
          <a:p>
            <a:pPr lvl="1"/>
            <a:r>
              <a:rPr lang="en-US" dirty="0" smtClean="0"/>
              <a:t>Rich, efficient querying (+LINQ)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Map/reduce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5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/>
              <a:t>:</a:t>
            </a:r>
            <a:r>
              <a:rPr lang="en-US" dirty="0" smtClean="0"/>
              <a:t> Why should I </a:t>
            </a:r>
            <a:r>
              <a:rPr lang="en-US" dirty="0"/>
              <a:t>c</a:t>
            </a:r>
            <a:r>
              <a:rPr lang="en-US" dirty="0" smtClean="0"/>
              <a:t>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access, REST+JSON</a:t>
            </a:r>
          </a:p>
          <a:p>
            <a:r>
              <a:rPr lang="en-US" dirty="0" smtClean="0"/>
              <a:t>Cloud integration – Shared Database</a:t>
            </a:r>
          </a:p>
          <a:p>
            <a:r>
              <a:rPr lang="en-US" dirty="0" smtClean="0"/>
              <a:t>Accelerated delivery</a:t>
            </a:r>
          </a:p>
          <a:p>
            <a:r>
              <a:rPr lang="en-US" dirty="0"/>
              <a:t>F</a:t>
            </a:r>
            <a:r>
              <a:rPr lang="en-US" dirty="0" smtClean="0"/>
              <a:t>ewer moving parts</a:t>
            </a:r>
          </a:p>
          <a:p>
            <a:pPr lvl="1"/>
            <a:r>
              <a:rPr lang="en-US" dirty="0"/>
              <a:t>Simpler solution </a:t>
            </a:r>
            <a:endParaRPr lang="en-US" dirty="0" smtClean="0"/>
          </a:p>
          <a:p>
            <a:pPr lvl="1"/>
            <a:r>
              <a:rPr lang="en-US" dirty="0" smtClean="0"/>
              <a:t>Simpler maintenance</a:t>
            </a:r>
          </a:p>
          <a:p>
            <a:r>
              <a:rPr lang="en-US" dirty="0" smtClean="0"/>
              <a:t>Performance &amp; scale-out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and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Azure beta -&gt; Table Storage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, with limitations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Azure Add-On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hosted on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AMQP</a:t>
            </a:r>
          </a:p>
        </p:txBody>
      </p:sp>
    </p:spTree>
    <p:extLst>
      <p:ext uri="{BB962C8B-B14F-4D97-AF65-F5344CB8AC3E}">
        <p14:creationId xmlns:p14="http://schemas.microsoft.com/office/powerpoint/2010/main" val="267084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Demo – Recap</a:t>
            </a:r>
          </a:p>
          <a:p>
            <a:r>
              <a:rPr lang="en-US" dirty="0" smtClean="0"/>
              <a:t>Azure Add-On, </a:t>
            </a:r>
            <a:r>
              <a:rPr lang="en-US" dirty="0" err="1" smtClean="0"/>
              <a:t>NuGet</a:t>
            </a:r>
            <a:r>
              <a:rPr lang="en-US" dirty="0" smtClean="0"/>
              <a:t> driver</a:t>
            </a:r>
          </a:p>
          <a:p>
            <a:r>
              <a:rPr lang="en-US" dirty="0" err="1"/>
              <a:t>GetServer</a:t>
            </a:r>
            <a:r>
              <a:rPr lang="en-US" dirty="0"/>
              <a:t>().</a:t>
            </a:r>
            <a:r>
              <a:rPr lang="en-US" dirty="0" err="1"/>
              <a:t>GetDatabase</a:t>
            </a:r>
            <a:r>
              <a:rPr lang="en-US" dirty="0"/>
              <a:t>().</a:t>
            </a:r>
            <a:r>
              <a:rPr lang="en-US" dirty="0" err="1"/>
              <a:t>GetCollection</a:t>
            </a:r>
            <a:r>
              <a:rPr lang="en-US" dirty="0"/>
              <a:t>&lt;&gt;()</a:t>
            </a:r>
          </a:p>
          <a:p>
            <a:r>
              <a:rPr lang="en-US" dirty="0"/>
              <a:t>LINQ</a:t>
            </a:r>
          </a:p>
          <a:p>
            <a:r>
              <a:rPr lang="en-US" dirty="0" smtClean="0"/>
              <a:t>Wrapper class</a:t>
            </a:r>
          </a:p>
          <a:p>
            <a:pPr lvl="1"/>
            <a:r>
              <a:rPr lang="en-US" dirty="0" smtClean="0"/>
              <a:t>BSON </a:t>
            </a:r>
            <a:r>
              <a:rPr lang="en-US" dirty="0" err="1" smtClean="0"/>
              <a:t>ObjectId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74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platform</a:t>
            </a:r>
          </a:p>
          <a:p>
            <a:pPr lvl="1"/>
            <a:r>
              <a:rPr lang="en-US" dirty="0" smtClean="0"/>
              <a:t>Built on Google’s JS runtime</a:t>
            </a:r>
          </a:p>
          <a:p>
            <a:r>
              <a:rPr lang="en-US" dirty="0" smtClean="0"/>
              <a:t>Server 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Accelerators</a:t>
            </a:r>
          </a:p>
          <a:p>
            <a:pPr lvl="1"/>
            <a:r>
              <a:rPr lang="en-US" dirty="0" smtClean="0"/>
              <a:t>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: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Single-threaded, non-blocking,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Efficient &amp; scalable</a:t>
            </a:r>
          </a:p>
          <a:p>
            <a:r>
              <a:rPr lang="en-US" dirty="0" smtClean="0"/>
              <a:t>Large, dedicated community</a:t>
            </a:r>
          </a:p>
          <a:p>
            <a:r>
              <a:rPr lang="en-US" dirty="0" smtClean="0"/>
              <a:t>Rich package management (NPM)</a:t>
            </a:r>
          </a:p>
          <a:p>
            <a:r>
              <a:rPr lang="en-US" dirty="0" smtClean="0"/>
              <a:t>Leading-edge – Socket.io,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and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IISNode</a:t>
            </a:r>
            <a:endParaRPr lang="en-US" dirty="0" smtClean="0"/>
          </a:p>
          <a:p>
            <a:pPr lvl="1"/>
            <a:r>
              <a:rPr lang="en-US" dirty="0" smtClean="0"/>
              <a:t>IIS Express, </a:t>
            </a:r>
            <a:r>
              <a:rPr lang="en-US" dirty="0" err="1" smtClean="0"/>
              <a:t>Node.js</a:t>
            </a:r>
            <a:r>
              <a:rPr lang="en-US" dirty="0" smtClean="0"/>
              <a:t> extension for IIS7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smtClean="0"/>
              <a:t>on Azure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FormatService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600"/>
            <a:ext cx="8229600" cy="4806852"/>
          </a:xfrm>
        </p:spPr>
        <p:txBody>
          <a:bodyPr>
            <a:normAutofit/>
          </a:bodyPr>
          <a:lstStyle/>
          <a:p>
            <a:r>
              <a:rPr lang="en-US" dirty="0" err="1" smtClean="0"/>
              <a:t>FormatService</a:t>
            </a:r>
            <a:r>
              <a:rPr lang="en-US" dirty="0" smtClean="0"/>
              <a:t> Demo – Recap</a:t>
            </a:r>
          </a:p>
          <a:p>
            <a:r>
              <a:rPr lang="en-US" dirty="0" smtClean="0"/>
              <a:t>Simple HTTP server</a:t>
            </a:r>
          </a:p>
          <a:p>
            <a:pPr lvl="1"/>
            <a:r>
              <a:rPr lang="en-US" dirty="0" smtClean="0"/>
              <a:t>Require modules (internal/external)</a:t>
            </a:r>
          </a:p>
          <a:p>
            <a:pPr lvl="1"/>
            <a:r>
              <a:rPr lang="en-US" dirty="0" smtClean="0"/>
              <a:t>JS </a:t>
            </a:r>
            <a:r>
              <a:rPr lang="en-US" dirty="0" err="1" smtClean="0"/>
              <a:t>async</a:t>
            </a:r>
            <a:r>
              <a:rPr lang="en-US" dirty="0" smtClean="0"/>
              <a:t> model – passing callbacks</a:t>
            </a:r>
          </a:p>
          <a:p>
            <a:r>
              <a:rPr lang="en-US" dirty="0" smtClean="0"/>
              <a:t>Hosted on Azure websites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publishing</a:t>
            </a:r>
          </a:p>
          <a:p>
            <a:pPr lvl="1"/>
            <a:r>
              <a:rPr lang="en-US" dirty="0" smtClean="0"/>
              <a:t>Platform agnostic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Messaging Queuing Protocol</a:t>
            </a:r>
          </a:p>
          <a:p>
            <a:r>
              <a:rPr lang="en-US" dirty="0" err="1" smtClean="0"/>
              <a:t>Interopable</a:t>
            </a:r>
            <a:r>
              <a:rPr lang="en-US" dirty="0" smtClean="0"/>
              <a:t>, standards-based wire protocol</a:t>
            </a:r>
          </a:p>
          <a:p>
            <a:r>
              <a:rPr lang="en-US" dirty="0" smtClean="0"/>
              <a:t>Fast, durable, scalable</a:t>
            </a:r>
          </a:p>
          <a:p>
            <a:pPr lvl="1"/>
            <a:r>
              <a:rPr lang="en-US" dirty="0" smtClean="0"/>
              <a:t>History &amp; heavy usage in finance industry</a:t>
            </a:r>
          </a:p>
          <a:p>
            <a:r>
              <a:rPr lang="en-US" dirty="0" smtClean="0"/>
              <a:t>Industry adopters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Qpid</a:t>
            </a:r>
            <a:endParaRPr lang="en-US" dirty="0" smtClean="0"/>
          </a:p>
          <a:p>
            <a:pPr lvl="1"/>
            <a:r>
              <a:rPr lang="en-US" dirty="0" smtClean="0"/>
              <a:t>Windows Azure Service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AMQP: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functionality &amp; messaging patterns</a:t>
            </a:r>
          </a:p>
          <a:p>
            <a:r>
              <a:rPr lang="en-US" dirty="0" smtClean="0"/>
              <a:t>Interoperable MQ standard</a:t>
            </a:r>
          </a:p>
          <a:p>
            <a:pPr lvl="1"/>
            <a:r>
              <a:rPr lang="en-US" dirty="0" smtClean="0"/>
              <a:t>Ignore protocol, focus on message</a:t>
            </a:r>
          </a:p>
          <a:p>
            <a:r>
              <a:rPr lang="en-US" dirty="0" smtClean="0"/>
              <a:t>Multiple providers</a:t>
            </a:r>
          </a:p>
          <a:p>
            <a:pPr lvl="1"/>
            <a:r>
              <a:rPr lang="en-US" dirty="0" smtClean="0"/>
              <a:t>Choose your cloud (</a:t>
            </a:r>
            <a:r>
              <a:rPr lang="en-US" dirty="0" err="1" smtClean="0"/>
              <a:t>StormMQ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Few full AMQP providers </a:t>
            </a:r>
          </a:p>
          <a:p>
            <a:pPr lvl="2"/>
            <a:r>
              <a:rPr lang="en-US" dirty="0" smtClean="0"/>
              <a:t>And notable missing parties (SQS, </a:t>
            </a:r>
            <a:r>
              <a:rPr lang="en-US" dirty="0" err="1" smtClean="0"/>
              <a:t>ZeroMQ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interoperable?</a:t>
            </a:r>
          </a:p>
          <a:p>
            <a:pPr lvl="1"/>
            <a:r>
              <a:rPr lang="en-US" dirty="0" smtClean="0"/>
              <a:t>Traction?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and 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1.0 launch (2011)</a:t>
            </a:r>
          </a:p>
          <a:p>
            <a:r>
              <a:rPr lang="en-US" dirty="0" smtClean="0"/>
              <a:t>AMQP support for Azure Service Bus </a:t>
            </a:r>
          </a:p>
          <a:p>
            <a:pPr lvl="1"/>
            <a:r>
              <a:rPr lang="en-US" dirty="0" smtClean="0"/>
              <a:t>Queue, topic, subscription</a:t>
            </a:r>
          </a:p>
          <a:p>
            <a:r>
              <a:rPr lang="en-US" dirty="0" smtClean="0"/>
              <a:t>Limited client support…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+ </a:t>
            </a:r>
            <a:r>
              <a:rPr lang="en-US" dirty="0" err="1" smtClean="0"/>
              <a:t>RabbitMQ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96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erialization format</a:t>
            </a:r>
          </a:p>
          <a:p>
            <a:pPr lvl="1"/>
            <a:r>
              <a:rPr lang="en-US" dirty="0" smtClean="0"/>
              <a:t>“JavaScript Object Notation”</a:t>
            </a:r>
          </a:p>
          <a:p>
            <a:pPr lvl="1"/>
            <a:r>
              <a:rPr lang="en-US" dirty="0" smtClean="0"/>
              <a:t>Concise, human-readable, interoperable</a:t>
            </a:r>
          </a:p>
          <a:p>
            <a:pPr lvl="1"/>
            <a:r>
              <a:rPr lang="en-US" dirty="0" smtClean="0"/>
              <a:t>No schema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5720" y="3396211"/>
            <a:ext cx="580029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>
                <a:latin typeface="Ubuntu Mono" pitchFamily="49" charset="0"/>
              </a:rPr>
              <a:t>&lt;vehicle </a:t>
            </a:r>
            <a:r>
              <a:rPr lang="en-US" dirty="0" err="1" smtClean="0">
                <a:latin typeface="Ubuntu Mono" pitchFamily="49" charset="0"/>
              </a:rPr>
              <a:t>xmlns</a:t>
            </a:r>
            <a:r>
              <a:rPr lang="en-US" dirty="0" smtClean="0">
                <a:latin typeface="Ubuntu Mono" pitchFamily="49" charset="0"/>
              </a:rPr>
              <a:t>=“http://schemas.xyz.com/vehicles”&gt;</a:t>
            </a:r>
          </a:p>
          <a:p>
            <a:r>
              <a:rPr lang="en-US" dirty="0" smtClean="0">
                <a:latin typeface="Ubuntu Mono" pitchFamily="49" charset="0"/>
              </a:rPr>
              <a:t>	&lt;</a:t>
            </a:r>
            <a:r>
              <a:rPr lang="en-US" dirty="0" err="1" smtClean="0">
                <a:latin typeface="Ubuntu Mono" pitchFamily="49" charset="0"/>
              </a:rPr>
              <a:t>makeCode</a:t>
            </a:r>
            <a:r>
              <a:rPr lang="en-US" dirty="0" smtClean="0">
                <a:latin typeface="Ubuntu Mono" pitchFamily="49" charset="0"/>
              </a:rPr>
              <a:t>&gt;</a:t>
            </a:r>
            <a:r>
              <a:rPr lang="en-US" dirty="0" err="1" smtClean="0">
                <a:latin typeface="Ubuntu Mono" pitchFamily="49" charset="0"/>
              </a:rPr>
              <a:t>audi</a:t>
            </a:r>
            <a:r>
              <a:rPr lang="en-US" dirty="0" smtClean="0">
                <a:latin typeface="Ubuntu Mono" pitchFamily="49" charset="0"/>
              </a:rPr>
              <a:t>&lt;/</a:t>
            </a:r>
            <a:r>
              <a:rPr lang="en-US" dirty="0" err="1" smtClean="0">
                <a:latin typeface="Ubuntu Mono" pitchFamily="49" charset="0"/>
              </a:rPr>
              <a:t>makeCode</a:t>
            </a:r>
            <a:r>
              <a:rPr lang="en-US" dirty="0" smtClean="0">
                <a:latin typeface="Ubuntu Mono" pitchFamily="49" charset="0"/>
              </a:rPr>
              <a:t>&gt;</a:t>
            </a:r>
          </a:p>
          <a:p>
            <a:r>
              <a:rPr lang="en-US" dirty="0" smtClean="0">
                <a:latin typeface="Ubuntu Mono" pitchFamily="49" charset="0"/>
              </a:rPr>
              <a:t>	&lt;</a:t>
            </a:r>
            <a:r>
              <a:rPr lang="en-US" dirty="0" err="1" smtClean="0">
                <a:latin typeface="Ubuntu Mono" pitchFamily="49" charset="0"/>
              </a:rPr>
              <a:t>modelCode</a:t>
            </a:r>
            <a:r>
              <a:rPr lang="en-US" dirty="0" smtClean="0">
                <a:latin typeface="Ubuntu Mono" pitchFamily="49" charset="0"/>
              </a:rPr>
              <a:t>&gt;a3&lt;/</a:t>
            </a:r>
            <a:r>
              <a:rPr lang="en-US" dirty="0" err="1" smtClean="0">
                <a:latin typeface="Ubuntu Mono" pitchFamily="49" charset="0"/>
              </a:rPr>
              <a:t>modelCode</a:t>
            </a:r>
            <a:r>
              <a:rPr lang="en-US" dirty="0" smtClean="0">
                <a:latin typeface="Ubuntu Mono" pitchFamily="49" charset="0"/>
              </a:rPr>
              <a:t>&gt;</a:t>
            </a:r>
          </a:p>
          <a:p>
            <a:r>
              <a:rPr lang="en-US" dirty="0" smtClean="0">
                <a:latin typeface="Ubuntu Mono" pitchFamily="49" charset="0"/>
              </a:rPr>
              <a:t>&lt;/vehicle&gt;</a:t>
            </a:r>
            <a:endParaRPr lang="en-US" dirty="0">
              <a:latin typeface="Ubuntu Mono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720" y="5049672"/>
            <a:ext cx="285238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JSON</a:t>
            </a:r>
          </a:p>
          <a:p>
            <a:r>
              <a:rPr lang="tr-TR" dirty="0" smtClean="0">
                <a:latin typeface="Ubuntu Mono" pitchFamily="49" charset="0"/>
              </a:rPr>
              <a:t>{</a:t>
            </a:r>
          </a:p>
          <a:p>
            <a:r>
              <a:rPr lang="tr-TR" dirty="0" smtClean="0">
                <a:latin typeface="Ubuntu Mono" pitchFamily="49" charset="0"/>
              </a:rPr>
              <a:t>    "</a:t>
            </a:r>
            <a:r>
              <a:rPr lang="tr-TR" dirty="0" err="1" smtClean="0">
                <a:latin typeface="Ubuntu Mono" pitchFamily="49" charset="0"/>
              </a:rPr>
              <a:t>modelCode</a:t>
            </a:r>
            <a:r>
              <a:rPr lang="tr-TR" dirty="0" smtClean="0">
                <a:latin typeface="Ubuntu Mono" pitchFamily="49" charset="0"/>
              </a:rPr>
              <a:t>": "a3",</a:t>
            </a:r>
          </a:p>
          <a:p>
            <a:r>
              <a:rPr lang="tr-TR" dirty="0" smtClean="0">
                <a:latin typeface="Ubuntu Mono" pitchFamily="49" charset="0"/>
              </a:rPr>
              <a:t>    "</a:t>
            </a:r>
            <a:r>
              <a:rPr lang="tr-TR" dirty="0" err="1" smtClean="0">
                <a:latin typeface="Ubuntu Mono" pitchFamily="49" charset="0"/>
              </a:rPr>
              <a:t>makeCode</a:t>
            </a:r>
            <a:r>
              <a:rPr lang="tr-TR" dirty="0" smtClean="0">
                <a:latin typeface="Ubuntu Mono" pitchFamily="49" charset="0"/>
              </a:rPr>
              <a:t>": "</a:t>
            </a:r>
            <a:r>
              <a:rPr lang="tr-TR" dirty="0" err="1" smtClean="0">
                <a:latin typeface="Ubuntu Mono" pitchFamily="49" charset="0"/>
              </a:rPr>
              <a:t>audi</a:t>
            </a:r>
            <a:r>
              <a:rPr lang="tr-TR" dirty="0" smtClean="0">
                <a:latin typeface="Ubuntu Mono" pitchFamily="49" charset="0"/>
              </a:rPr>
              <a:t>"</a:t>
            </a:r>
          </a:p>
          <a:p>
            <a:r>
              <a:rPr lang="tr-TR" dirty="0" smtClean="0">
                <a:latin typeface="Ubuntu Mono" pitchFamily="49" charset="0"/>
              </a:rPr>
              <a:t>}</a:t>
            </a:r>
            <a:endParaRPr lang="en-US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3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+ </a:t>
            </a:r>
            <a:r>
              <a:rPr lang="en-US" dirty="0" err="1" smtClean="0"/>
              <a:t>RabbitMQ</a:t>
            </a:r>
            <a:r>
              <a:rPr lang="en-US" dirty="0" smtClean="0"/>
              <a:t> Demo Recap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AMQP module</a:t>
            </a:r>
          </a:p>
          <a:p>
            <a:pPr lvl="1"/>
            <a:r>
              <a:rPr lang="en-US" dirty="0" smtClean="0"/>
              <a:t>Built for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.NET client library</a:t>
            </a:r>
          </a:p>
          <a:p>
            <a:r>
              <a:rPr lang="en-US" dirty="0" smtClean="0"/>
              <a:t>Durable messaging</a:t>
            </a:r>
          </a:p>
          <a:p>
            <a:r>
              <a:rPr lang="en-US" dirty="0" smtClean="0"/>
              <a:t>Multiple consumers</a:t>
            </a:r>
          </a:p>
        </p:txBody>
      </p:sp>
    </p:spTree>
    <p:extLst>
      <p:ext uri="{BB962C8B-B14F-4D97-AF65-F5344CB8AC3E}">
        <p14:creationId xmlns:p14="http://schemas.microsoft.com/office/powerpoint/2010/main" val="112012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+ Service Bus Queues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+ Service Bus Queues Demo – Recap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Node.js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AMQP module doesn’t connect to Azure</a:t>
            </a:r>
          </a:p>
          <a:p>
            <a:r>
              <a:rPr lang="en-US" dirty="0" smtClean="0"/>
              <a:t>Azure .NET Client Library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client library doesn’t connect to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0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elton@sixeyed.com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http://geekswithblogs.net/eltonstoneman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JSON: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Interop</a:t>
            </a:r>
            <a:r>
              <a:rPr lang="en-US" dirty="0" smtClean="0"/>
              <a:t> (</a:t>
            </a:r>
            <a:r>
              <a:rPr lang="en-US" dirty="0" err="1" smtClean="0">
                <a:hlinkClick r:id="rId2"/>
              </a:rPr>
              <a:t>json.org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Ease of access</a:t>
            </a:r>
          </a:p>
          <a:p>
            <a:r>
              <a:rPr lang="en-US" dirty="0" smtClean="0"/>
              <a:t>Modernity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9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and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WCF from </a:t>
            </a:r>
            <a:r>
              <a:rPr lang="en-US" dirty="0" err="1" smtClean="0"/>
              <a:t>Fx</a:t>
            </a:r>
            <a:r>
              <a:rPr lang="en-US" dirty="0" smtClean="0"/>
              <a:t> 3.5</a:t>
            </a:r>
          </a:p>
          <a:p>
            <a:pPr lvl="1"/>
            <a:r>
              <a:rPr lang="en-US" dirty="0" err="1" smtClean="0"/>
              <a:t>DataContractJsonSerializer</a:t>
            </a:r>
            <a:endParaRPr lang="en-US" dirty="0" smtClean="0"/>
          </a:p>
          <a:p>
            <a:pPr lvl="1"/>
            <a:r>
              <a:rPr lang="en-US" dirty="0" err="1" smtClean="0"/>
              <a:t>WebHttpBinding</a:t>
            </a:r>
            <a:endParaRPr lang="en-US" dirty="0" smtClean="0"/>
          </a:p>
          <a:p>
            <a:r>
              <a:rPr lang="en-US" dirty="0" smtClean="0"/>
              <a:t>First-class option in ASP.NET Web API</a:t>
            </a:r>
          </a:p>
          <a:p>
            <a:pPr lvl="1"/>
            <a:r>
              <a:rPr lang="en-US" dirty="0"/>
              <a:t>MVC 4 &amp; </a:t>
            </a:r>
            <a:r>
              <a:rPr lang="en-US" dirty="0" err="1"/>
              <a:t>Fx</a:t>
            </a:r>
            <a:r>
              <a:rPr lang="en-US" dirty="0"/>
              <a:t> 4.5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JSON.NET library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Demo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Demo – Recap</a:t>
            </a:r>
          </a:p>
          <a:p>
            <a:pPr lvl="1"/>
            <a:r>
              <a:rPr lang="en-US" dirty="0" smtClean="0"/>
              <a:t>Explicit in service definition</a:t>
            </a:r>
          </a:p>
          <a:p>
            <a:pPr lvl="2"/>
            <a:r>
              <a:rPr lang="en-US" dirty="0" smtClean="0">
                <a:latin typeface="Ubuntu Mono" pitchFamily="49" charset="0"/>
              </a:rPr>
              <a:t>[</a:t>
            </a:r>
            <a:r>
              <a:rPr lang="en-US" dirty="0" err="1" smtClean="0">
                <a:latin typeface="Ubuntu Mono" pitchFamily="49" charset="0"/>
              </a:rPr>
              <a:t>WebGet</a:t>
            </a:r>
            <a:r>
              <a:rPr lang="en-US" dirty="0" smtClean="0">
                <a:latin typeface="Ubuntu Mono" pitchFamily="49" charset="0"/>
              </a:rPr>
              <a:t>(</a:t>
            </a:r>
            <a:r>
              <a:rPr lang="en-US" dirty="0" err="1" smtClean="0">
                <a:latin typeface="Ubuntu Mono" pitchFamily="49" charset="0"/>
              </a:rPr>
              <a:t>UriTemplate</a:t>
            </a:r>
            <a:r>
              <a:rPr lang="en-US" dirty="0" smtClean="0">
                <a:latin typeface="Ubuntu Mono" pitchFamily="49" charset="0"/>
              </a:rPr>
              <a:t>="makes", </a:t>
            </a:r>
            <a:r>
              <a:rPr lang="en-US" dirty="0" err="1" smtClean="0">
                <a:latin typeface="Ubuntu Mono" pitchFamily="49" charset="0"/>
              </a:rPr>
              <a:t>ResponseFormat</a:t>
            </a:r>
            <a:r>
              <a:rPr lang="en-US" dirty="0" smtClean="0">
                <a:latin typeface="Ubuntu Mono" pitchFamily="49" charset="0"/>
              </a:rPr>
              <a:t>= </a:t>
            </a:r>
            <a:r>
              <a:rPr lang="en-US" dirty="0" err="1" smtClean="0">
                <a:latin typeface="Ubuntu Mono" pitchFamily="49" charset="0"/>
              </a:rPr>
              <a:t>WebMessageFormat.Json</a:t>
            </a:r>
            <a:r>
              <a:rPr lang="en-US" dirty="0" smtClean="0">
                <a:latin typeface="Ubuntu Mono" pitchFamily="49" charset="0"/>
              </a:rPr>
              <a:t>)]</a:t>
            </a:r>
          </a:p>
          <a:p>
            <a:pPr lvl="1"/>
            <a:r>
              <a:rPr lang="en-US" dirty="0" smtClean="0"/>
              <a:t> Hard to </a:t>
            </a:r>
            <a:r>
              <a:rPr lang="en-US" dirty="0" err="1" smtClean="0"/>
              <a:t>customise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0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r>
              <a:rPr lang="en-US" dirty="0" smtClean="0"/>
              <a:t> Demo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6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r>
              <a:rPr lang="en-US" dirty="0" smtClean="0"/>
              <a:t> Demo - Recap</a:t>
            </a:r>
          </a:p>
          <a:p>
            <a:pPr lvl="1"/>
            <a:r>
              <a:rPr lang="en-US" dirty="0" smtClean="0"/>
              <a:t>Implicitly available, by client request</a:t>
            </a:r>
          </a:p>
          <a:p>
            <a:pPr lvl="2"/>
            <a:r>
              <a:rPr lang="en-US" dirty="0" smtClean="0">
                <a:latin typeface="Ubuntu Mono" pitchFamily="49" charset="0"/>
              </a:rPr>
              <a:t>Accept: application/</a:t>
            </a:r>
            <a:r>
              <a:rPr lang="en-US" dirty="0" err="1" smtClean="0">
                <a:latin typeface="Ubuntu Mono" pitchFamily="49" charset="0"/>
              </a:rPr>
              <a:t>json</a:t>
            </a:r>
            <a:endParaRPr lang="en-US" dirty="0" smtClean="0">
              <a:latin typeface="Ubuntu Mono" pitchFamily="49" charset="0"/>
            </a:endParaRPr>
          </a:p>
          <a:p>
            <a:pPr lvl="1"/>
            <a:r>
              <a:rPr lang="en-US" dirty="0" smtClean="0"/>
              <a:t>Easily </a:t>
            </a:r>
            <a:r>
              <a:rPr lang="en-US" dirty="0" err="1" smtClean="0"/>
              <a:t>customisable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992</TotalTime>
  <Words>1489</Words>
  <Application>Microsoft Macintosh PowerPoint</Application>
  <PresentationFormat>On-screen Show (4:3)</PresentationFormat>
  <Paragraphs>302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Apothecary</vt:lpstr>
      <vt:lpstr>Non-Microsoft Technologies Microsoft is embracing</vt:lpstr>
      <vt:lpstr>Agenda</vt:lpstr>
      <vt:lpstr>JSON</vt:lpstr>
      <vt:lpstr>JSON: Why should I care?</vt:lpstr>
      <vt:lpstr>Microsoft and JSON</vt:lpstr>
      <vt:lpstr>JSON in .NET</vt:lpstr>
      <vt:lpstr>JSON in .NET</vt:lpstr>
      <vt:lpstr>JSON in .NET</vt:lpstr>
      <vt:lpstr>JSON in .NET</vt:lpstr>
      <vt:lpstr>JavaScript</vt:lpstr>
      <vt:lpstr>JavaScript: Why should I care?</vt:lpstr>
      <vt:lpstr>Microsoft and JavaScript</vt:lpstr>
      <vt:lpstr>JavaScript</vt:lpstr>
      <vt:lpstr>From TypeScript</vt:lpstr>
      <vt:lpstr>To JavaScript</vt:lpstr>
      <vt:lpstr>NoSQL</vt:lpstr>
      <vt:lpstr>NoSQL: Why should I care?</vt:lpstr>
      <vt:lpstr>Microsoft and NoSQL</vt:lpstr>
      <vt:lpstr>NoSQL</vt:lpstr>
      <vt:lpstr>NoSQL</vt:lpstr>
      <vt:lpstr>Node.js</vt:lpstr>
      <vt:lpstr>Node.js: Why should I care?</vt:lpstr>
      <vt:lpstr>Microsoft and Node.js</vt:lpstr>
      <vt:lpstr>Node.js</vt:lpstr>
      <vt:lpstr>Node.js</vt:lpstr>
      <vt:lpstr>AMQP</vt:lpstr>
      <vt:lpstr>AMQP: Why should I care?</vt:lpstr>
      <vt:lpstr>Microsoft and AMQP</vt:lpstr>
      <vt:lpstr>AMQP</vt:lpstr>
      <vt:lpstr>AMQP</vt:lpstr>
      <vt:lpstr>AMQP</vt:lpstr>
      <vt:lpstr>AMQP</vt:lpstr>
      <vt:lpstr>Contact</vt:lpstr>
    </vt:vector>
  </TitlesOfParts>
  <Company>Sixeyed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Non-Microsoft Technologies Microsoft is Embracing</dc:title>
  <dc:creator>Elton Stoneman</dc:creator>
  <cp:lastModifiedBy>Elton Stoneman</cp:lastModifiedBy>
  <cp:revision>73</cp:revision>
  <dcterms:created xsi:type="dcterms:W3CDTF">2013-04-07T15:40:43Z</dcterms:created>
  <dcterms:modified xsi:type="dcterms:W3CDTF">2013-04-17T18:35:52Z</dcterms:modified>
</cp:coreProperties>
</file>