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Average"/>
      <p:regular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Nunito-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Nunito-italic.fntdata"/><Relationship Id="rId16" Type="http://schemas.openxmlformats.org/officeDocument/2006/relationships/slide" Target="slides/slide12.xml"/><Relationship Id="rId38" Type="http://schemas.openxmlformats.org/officeDocument/2006/relationships/font" Target="fonts/Nuni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92da834b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892da834b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892da83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892da83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8c2284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8c2284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c2284f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c2284f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cb33e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cb33e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cb33ef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cb33ef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cb33ef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cb33ef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c2284f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c2284f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892da83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892da83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892da83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892da83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8af7c4ff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8af7c4ff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8af7c4f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8af7c4f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8af7c4f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8af7c4f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8af7c4ff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8af7c4ff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8af7c4f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8af7c4f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892da834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892da834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892da83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892da83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892da83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892da83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892da83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892da83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8af7c4ff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8af7c4ff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892da83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892da83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8af7c4f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8af7c4f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8af7c4ff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8af7c4ff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892da834b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892da834b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8af7c4f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8af7c4f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892da834b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892da834b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892da834b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892da834b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en.wikipedia.org/wiki/Cut_%28graph_theory%2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archives/2713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rup2021/AlgorithmsLab/tree/main/Assignment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hyperlink" Target="https://github.com/Drup2021/AlgorithmsLab/tree/main/Assignment3/OutputMS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Drup2021/AlgorithmsLab/tree/main/Assignment3/OutputMSTs"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hyperlink" Target="https://github.com/Drup2021/AlgorithmsLab/tree/main/Assignment3/OutputMSTs" TargetMode="External"/><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hyperlink" Target="https://github.com/Drup2021/AlgorithmsLab/tree/main/Assignment3/OutputMSTs" TargetMode="External"/><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7.png"/><Relationship Id="rId7" Type="http://schemas.openxmlformats.org/officeDocument/2006/relationships/image" Target="../media/image20.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128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ALGORITHMS ASSIGNMENT 3</a:t>
            </a:r>
            <a:endParaRPr/>
          </a:p>
        </p:txBody>
      </p:sp>
      <p:sp>
        <p:nvSpPr>
          <p:cNvPr id="60" name="Google Shape;60;p13"/>
          <p:cNvSpPr txBox="1"/>
          <p:nvPr>
            <p:ph idx="1" type="subTitle"/>
          </p:nvPr>
        </p:nvSpPr>
        <p:spPr>
          <a:xfrm>
            <a:off x="671250" y="3174875"/>
            <a:ext cx="7801500" cy="12102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 sz="1800"/>
              <a:t>Drup Acharya  2022CSB071</a:t>
            </a:r>
            <a:endParaRPr sz="1800"/>
          </a:p>
          <a:p>
            <a:pPr indent="0" lvl="0" marL="0" rtl="0" algn="r">
              <a:spcBef>
                <a:spcPts val="0"/>
              </a:spcBef>
              <a:spcAft>
                <a:spcPts val="0"/>
              </a:spcAft>
              <a:buNone/>
            </a:pPr>
            <a:r>
              <a:rPr lang="en" sz="1800"/>
              <a:t>Shruti Kumari Singh 2022CSB097</a:t>
            </a:r>
            <a:endParaRPr sz="1800"/>
          </a:p>
          <a:p>
            <a:pPr indent="0" lvl="0" marL="0" rtl="0" algn="r">
              <a:spcBef>
                <a:spcPts val="0"/>
              </a:spcBef>
              <a:spcAft>
                <a:spcPts val="0"/>
              </a:spcAft>
              <a:buNone/>
            </a:pPr>
            <a:r>
              <a:rPr lang="en" sz="1800"/>
              <a:t>Umashankar 2022CSB099</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Disjoint Set Union Class :</a:t>
            </a:r>
            <a:endParaRPr/>
          </a:p>
        </p:txBody>
      </p:sp>
      <p:sp>
        <p:nvSpPr>
          <p:cNvPr id="121" name="Google Shape;121;p22"/>
          <p:cNvSpPr txBox="1"/>
          <p:nvPr>
            <p:ph idx="1" type="body"/>
          </p:nvPr>
        </p:nvSpPr>
        <p:spPr>
          <a:xfrm>
            <a:off x="118825" y="1317800"/>
            <a:ext cx="5915700" cy="3375600"/>
          </a:xfrm>
          <a:prstGeom prst="rect">
            <a:avLst/>
          </a:prstGeom>
        </p:spPr>
        <p:txBody>
          <a:bodyPr anchorCtr="0" anchor="t" bIns="91425" lIns="91425" spcFirstLastPara="1" rIns="91425" wrap="square" tIns="91425">
            <a:normAutofit lnSpcReduction="10000"/>
          </a:bodyPr>
          <a:lstStyle/>
          <a:p>
            <a:pPr indent="-342900" lvl="0" marL="457200" rtl="0" algn="l">
              <a:spcBef>
                <a:spcPts val="1500"/>
              </a:spcBef>
              <a:spcAft>
                <a:spcPts val="0"/>
              </a:spcAft>
              <a:buClr>
                <a:srgbClr val="ECECEC"/>
              </a:buClr>
              <a:buSzPts val="1800"/>
              <a:buChar char="●"/>
            </a:pPr>
            <a:r>
              <a:rPr lang="en" sz="1300">
                <a:solidFill>
                  <a:srgbClr val="ECECEC"/>
                </a:solidFill>
              </a:rPr>
              <a:t>The class </a:t>
            </a:r>
            <a:r>
              <a:rPr lang="en" sz="1150">
                <a:solidFill>
                  <a:srgbClr val="ECECEC"/>
                </a:solidFill>
              </a:rPr>
              <a:t>DSU</a:t>
            </a:r>
            <a:r>
              <a:rPr lang="en" sz="1300">
                <a:solidFill>
                  <a:srgbClr val="ECECEC"/>
                </a:solidFill>
              </a:rPr>
              <a:t> encapsulates the Disjoint Set data structure.</a:t>
            </a:r>
            <a:endParaRPr sz="1300">
              <a:solidFill>
                <a:srgbClr val="ECECEC"/>
              </a:solidFill>
            </a:endParaRPr>
          </a:p>
          <a:p>
            <a:pPr indent="-342900" lvl="0" marL="457200" rtl="0" algn="l">
              <a:spcBef>
                <a:spcPts val="0"/>
              </a:spcBef>
              <a:spcAft>
                <a:spcPts val="0"/>
              </a:spcAft>
              <a:buClr>
                <a:srgbClr val="ECECEC"/>
              </a:buClr>
              <a:buSzPts val="1800"/>
              <a:buChar char="●"/>
            </a:pPr>
            <a:r>
              <a:rPr lang="en" sz="1300">
                <a:solidFill>
                  <a:srgbClr val="ECECEC"/>
                </a:solidFill>
              </a:rPr>
              <a:t>The constructor </a:t>
            </a:r>
            <a:r>
              <a:rPr lang="en" sz="1150">
                <a:solidFill>
                  <a:srgbClr val="ECECEC"/>
                </a:solidFill>
              </a:rPr>
              <a:t>DSU(int n)</a:t>
            </a:r>
            <a:r>
              <a:rPr lang="en" sz="1300">
                <a:solidFill>
                  <a:srgbClr val="ECECEC"/>
                </a:solidFill>
              </a:rPr>
              <a:t> initializes the DSU with </a:t>
            </a:r>
            <a:r>
              <a:rPr lang="en" sz="1150">
                <a:solidFill>
                  <a:srgbClr val="ECECEC"/>
                </a:solidFill>
              </a:rPr>
              <a:t>n</a:t>
            </a:r>
            <a:r>
              <a:rPr lang="en" sz="1300">
                <a:solidFill>
                  <a:srgbClr val="ECECEC"/>
                </a:solidFill>
              </a:rPr>
              <a:t> elements. It allocates memory for the </a:t>
            </a:r>
            <a:r>
              <a:rPr lang="en" sz="1150">
                <a:solidFill>
                  <a:srgbClr val="ECECEC"/>
                </a:solidFill>
              </a:rPr>
              <a:t>parent</a:t>
            </a:r>
            <a:r>
              <a:rPr lang="en" sz="1300">
                <a:solidFill>
                  <a:srgbClr val="ECECEC"/>
                </a:solidFill>
              </a:rPr>
              <a:t> and </a:t>
            </a:r>
            <a:r>
              <a:rPr lang="en" sz="1150">
                <a:solidFill>
                  <a:srgbClr val="ECECEC"/>
                </a:solidFill>
              </a:rPr>
              <a:t>rank</a:t>
            </a:r>
            <a:r>
              <a:rPr lang="en" sz="1300">
                <a:solidFill>
                  <a:srgbClr val="ECECEC"/>
                </a:solidFill>
              </a:rPr>
              <a:t> arrays and initializes them.</a:t>
            </a:r>
            <a:endParaRPr sz="1300">
              <a:solidFill>
                <a:srgbClr val="ECECEC"/>
              </a:solidFill>
            </a:endParaRPr>
          </a:p>
          <a:p>
            <a:pPr indent="-342900" lvl="0" marL="457200" rtl="0" algn="l">
              <a:spcBef>
                <a:spcPts val="0"/>
              </a:spcBef>
              <a:spcAft>
                <a:spcPts val="0"/>
              </a:spcAft>
              <a:buClr>
                <a:srgbClr val="ECECEC"/>
              </a:buClr>
              <a:buSzPts val="1800"/>
              <a:buChar char="●"/>
            </a:pPr>
            <a:r>
              <a:rPr lang="en" sz="1300">
                <a:solidFill>
                  <a:srgbClr val="ECECEC"/>
                </a:solidFill>
              </a:rPr>
              <a:t>The </a:t>
            </a:r>
            <a:r>
              <a:rPr lang="en" sz="1150">
                <a:solidFill>
                  <a:srgbClr val="ECECEC"/>
                </a:solidFill>
              </a:rPr>
              <a:t>find(int i)</a:t>
            </a:r>
            <a:r>
              <a:rPr lang="en" sz="1300">
                <a:solidFill>
                  <a:srgbClr val="ECECEC"/>
                </a:solidFill>
              </a:rPr>
              <a:t> function returns the root of the set to which element </a:t>
            </a:r>
            <a:r>
              <a:rPr lang="en" sz="1150">
                <a:solidFill>
                  <a:srgbClr val="ECECEC"/>
                </a:solidFill>
              </a:rPr>
              <a:t>i</a:t>
            </a:r>
            <a:r>
              <a:rPr lang="en" sz="1300">
                <a:solidFill>
                  <a:srgbClr val="ECECEC"/>
                </a:solidFill>
              </a:rPr>
              <a:t> belongs. It utilizes path compression optimization to flatten the structure of the tree.</a:t>
            </a:r>
            <a:endParaRPr sz="1300">
              <a:solidFill>
                <a:srgbClr val="ECECEC"/>
              </a:solidFill>
            </a:endParaRPr>
          </a:p>
          <a:p>
            <a:pPr indent="-342900" lvl="0" marL="457200" rtl="0" algn="l">
              <a:spcBef>
                <a:spcPts val="0"/>
              </a:spcBef>
              <a:spcAft>
                <a:spcPts val="0"/>
              </a:spcAft>
              <a:buClr>
                <a:srgbClr val="ECECEC"/>
              </a:buClr>
              <a:buSzPts val="1800"/>
              <a:buChar char="●"/>
            </a:pPr>
            <a:r>
              <a:rPr lang="en" sz="1300">
                <a:solidFill>
                  <a:srgbClr val="ECECEC"/>
                </a:solidFill>
              </a:rPr>
              <a:t>The </a:t>
            </a:r>
            <a:r>
              <a:rPr lang="en" sz="1150">
                <a:solidFill>
                  <a:srgbClr val="ECECEC"/>
                </a:solidFill>
              </a:rPr>
              <a:t>unite(int x, int y)</a:t>
            </a:r>
            <a:r>
              <a:rPr lang="en" sz="1300">
                <a:solidFill>
                  <a:srgbClr val="ECECEC"/>
                </a:solidFill>
              </a:rPr>
              <a:t> function merges the sets containing elements </a:t>
            </a:r>
            <a:r>
              <a:rPr lang="en" sz="1150">
                <a:solidFill>
                  <a:srgbClr val="ECECEC"/>
                </a:solidFill>
              </a:rPr>
              <a:t>x</a:t>
            </a:r>
            <a:r>
              <a:rPr lang="en" sz="1300">
                <a:solidFill>
                  <a:srgbClr val="ECECEC"/>
                </a:solidFill>
              </a:rPr>
              <a:t> and </a:t>
            </a:r>
            <a:r>
              <a:rPr lang="en" sz="1150">
                <a:solidFill>
                  <a:srgbClr val="ECECEC"/>
                </a:solidFill>
              </a:rPr>
              <a:t>y</a:t>
            </a:r>
            <a:r>
              <a:rPr lang="en" sz="1300">
                <a:solidFill>
                  <a:srgbClr val="ECECEC"/>
                </a:solidFill>
              </a:rPr>
              <a:t>. It uses union by rank optimization to keep the height of the resulting tree small.</a:t>
            </a:r>
            <a:endParaRPr sz="1300">
              <a:solidFill>
                <a:srgbClr val="ECECEC"/>
              </a:solidFill>
            </a:endParaRPr>
          </a:p>
          <a:p>
            <a:pPr indent="0" lvl="0" marL="0" rtl="0" algn="l">
              <a:spcBef>
                <a:spcPts val="1500"/>
              </a:spcBef>
              <a:spcAft>
                <a:spcPts val="0"/>
              </a:spcAft>
              <a:buNone/>
            </a:pPr>
            <a:r>
              <a:t/>
            </a:r>
            <a:endParaRPr sz="1900"/>
          </a:p>
          <a:p>
            <a:pPr indent="0" lvl="0" marL="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6506450" y="174525"/>
            <a:ext cx="2371775" cy="46315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 : </a:t>
            </a:r>
            <a:endParaRPr/>
          </a:p>
        </p:txBody>
      </p:sp>
      <p:sp>
        <p:nvSpPr>
          <p:cNvPr id="128" name="Google Shape;128;p23"/>
          <p:cNvSpPr txBox="1"/>
          <p:nvPr>
            <p:ph idx="1" type="body"/>
          </p:nvPr>
        </p:nvSpPr>
        <p:spPr>
          <a:xfrm>
            <a:off x="-64875" y="1216775"/>
            <a:ext cx="4953300" cy="34164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rgbClr val="ECECEC"/>
              </a:buClr>
              <a:buSzPts val="1200"/>
              <a:buFont typeface="Roboto"/>
              <a:buChar char="●"/>
            </a:pPr>
            <a:r>
              <a:rPr lang="en" sz="1300">
                <a:solidFill>
                  <a:srgbClr val="ECECEC"/>
                </a:solidFill>
              </a:rPr>
              <a:t>The function first sorts all edges in </a:t>
            </a:r>
            <a:r>
              <a:rPr lang="en" sz="1150">
                <a:solidFill>
                  <a:srgbClr val="ECECEC"/>
                </a:solidFill>
              </a:rPr>
              <a:t>edgelist</a:t>
            </a:r>
            <a:r>
              <a:rPr lang="en" sz="1300">
                <a:solidFill>
                  <a:srgbClr val="ECECEC"/>
                </a:solidFill>
              </a:rPr>
              <a:t> in non-decreasing order of their weights.</a:t>
            </a:r>
            <a:endParaRPr sz="1300">
              <a:solidFill>
                <a:srgbClr val="ECECEC"/>
              </a:solidFill>
            </a:endParaRPr>
          </a:p>
          <a:p>
            <a:pPr indent="-304800" lvl="0" marL="457200" rtl="0" algn="l">
              <a:spcBef>
                <a:spcPts val="0"/>
              </a:spcBef>
              <a:spcAft>
                <a:spcPts val="0"/>
              </a:spcAft>
              <a:buClr>
                <a:srgbClr val="ECECEC"/>
              </a:buClr>
              <a:buSzPts val="1200"/>
              <a:buFont typeface="Roboto"/>
              <a:buChar char="●"/>
            </a:pPr>
            <a:r>
              <a:rPr lang="en" sz="1300">
                <a:solidFill>
                  <a:srgbClr val="ECECEC"/>
                </a:solidFill>
              </a:rPr>
              <a:t>It then initializes a DSU data structure </a:t>
            </a:r>
            <a:r>
              <a:rPr lang="en" sz="1150">
                <a:solidFill>
                  <a:srgbClr val="ECECEC"/>
                </a:solidFill>
              </a:rPr>
              <a:t>s</a:t>
            </a:r>
            <a:r>
              <a:rPr lang="en" sz="1300">
                <a:solidFill>
                  <a:srgbClr val="ECECEC"/>
                </a:solidFill>
              </a:rPr>
              <a:t> with </a:t>
            </a:r>
            <a:r>
              <a:rPr lang="en" sz="1150">
                <a:solidFill>
                  <a:srgbClr val="ECECEC"/>
                </a:solidFill>
              </a:rPr>
              <a:t>V</a:t>
            </a:r>
            <a:r>
              <a:rPr lang="en" sz="1300">
                <a:solidFill>
                  <a:srgbClr val="ECECEC"/>
                </a:solidFill>
              </a:rPr>
              <a:t> vertices, where </a:t>
            </a:r>
            <a:r>
              <a:rPr lang="en" sz="1150">
                <a:solidFill>
                  <a:srgbClr val="ECECEC"/>
                </a:solidFill>
              </a:rPr>
              <a:t>V</a:t>
            </a:r>
            <a:r>
              <a:rPr lang="en" sz="1300">
                <a:solidFill>
                  <a:srgbClr val="ECECEC"/>
                </a:solidFill>
              </a:rPr>
              <a:t> is the total number of vertices in the graph.</a:t>
            </a:r>
            <a:endParaRPr sz="1300">
              <a:solidFill>
                <a:srgbClr val="ECECEC"/>
              </a:solidFill>
            </a:endParaRPr>
          </a:p>
          <a:p>
            <a:pPr indent="-311150" lvl="0" marL="457200" rtl="0" algn="l">
              <a:spcBef>
                <a:spcPts val="0"/>
              </a:spcBef>
              <a:spcAft>
                <a:spcPts val="0"/>
              </a:spcAft>
              <a:buClr>
                <a:srgbClr val="ECECEC"/>
              </a:buClr>
              <a:buSzPts val="1300"/>
              <a:buFont typeface="Average"/>
              <a:buChar char="●"/>
            </a:pPr>
            <a:r>
              <a:rPr lang="en" sz="1300">
                <a:solidFill>
                  <a:srgbClr val="ECECEC"/>
                </a:solidFill>
              </a:rPr>
              <a:t>It iterates through each edge in the sorted list of edges.</a:t>
            </a:r>
            <a:endParaRPr sz="1300">
              <a:solidFill>
                <a:srgbClr val="ECECEC"/>
              </a:solidFill>
            </a:endParaRPr>
          </a:p>
          <a:p>
            <a:pPr indent="-304800" lvl="0" marL="457200" rtl="0" algn="l">
              <a:spcBef>
                <a:spcPts val="0"/>
              </a:spcBef>
              <a:spcAft>
                <a:spcPts val="0"/>
              </a:spcAft>
              <a:buClr>
                <a:srgbClr val="ECECEC"/>
              </a:buClr>
              <a:buSzPts val="1200"/>
              <a:buFont typeface="Roboto"/>
              <a:buChar char="●"/>
            </a:pPr>
            <a:r>
              <a:rPr lang="en" sz="1300">
                <a:solidFill>
                  <a:srgbClr val="ECECEC"/>
                </a:solidFill>
              </a:rPr>
              <a:t>For each edge, it checks if adding the edge to the MST would create a cycle or not. If adding the edge doesn't create a cycle (i.e., the vertices of the edge are not already in the same set), it adds the edge to the MST and updates the total weight </a:t>
            </a:r>
            <a:r>
              <a:rPr lang="en" sz="1150">
                <a:solidFill>
                  <a:srgbClr val="ECECEC"/>
                </a:solidFill>
              </a:rPr>
              <a:t>ans</a:t>
            </a:r>
            <a:r>
              <a:rPr lang="en" sz="1300">
                <a:solidFill>
                  <a:srgbClr val="ECECEC"/>
                </a:solidFill>
              </a:rPr>
              <a:t>.</a:t>
            </a:r>
            <a:endParaRPr sz="1300">
              <a:solidFill>
                <a:srgbClr val="ECECEC"/>
              </a:solidFill>
            </a:endParaRPr>
          </a:p>
          <a:p>
            <a:pPr indent="-311150" lvl="0" marL="457200" rtl="0" algn="l">
              <a:spcBef>
                <a:spcPts val="0"/>
              </a:spcBef>
              <a:spcAft>
                <a:spcPts val="0"/>
              </a:spcAft>
              <a:buClr>
                <a:srgbClr val="ECECEC"/>
              </a:buClr>
              <a:buSzPts val="1300"/>
              <a:buFont typeface="Average"/>
              <a:buChar char="●"/>
            </a:pPr>
            <a:r>
              <a:rPr lang="en" sz="1300">
                <a:solidFill>
                  <a:srgbClr val="ECECEC"/>
                </a:solidFill>
              </a:rPr>
              <a:t>Finally, it prints the edges included in the MST along with their weights and prints the total weight of the Minimum Spanning Tree.</a:t>
            </a:r>
            <a:endParaRPr sz="1400">
              <a:solidFill>
                <a:srgbClr val="ECECEC"/>
              </a:solidFill>
            </a:endParaRPr>
          </a:p>
        </p:txBody>
      </p:sp>
      <p:pic>
        <p:nvPicPr>
          <p:cNvPr id="129" name="Google Shape;129;p23"/>
          <p:cNvPicPr preferRelativeResize="0"/>
          <p:nvPr/>
        </p:nvPicPr>
        <p:blipFill>
          <a:blip r:embed="rId3">
            <a:alphaModFix/>
          </a:blip>
          <a:stretch>
            <a:fillRect/>
          </a:stretch>
        </p:blipFill>
        <p:spPr>
          <a:xfrm>
            <a:off x="5250172" y="277625"/>
            <a:ext cx="3644303" cy="476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 Algorithm:</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FFFFFF"/>
                </a:solidFill>
              </a:rPr>
              <a:t>Prim’s algorithm always starts with a single node and moves through several adjacent nodes, in order to explore all of the connected edges along the way.</a:t>
            </a:r>
            <a:endParaRPr sz="1300">
              <a:solidFill>
                <a:srgbClr val="FFFFFF"/>
              </a:solidFill>
            </a:endParaRPr>
          </a:p>
          <a:p>
            <a:pPr indent="0" lvl="0" marL="0" rtl="0" algn="l">
              <a:spcBef>
                <a:spcPts val="1200"/>
              </a:spcBef>
              <a:spcAft>
                <a:spcPts val="0"/>
              </a:spcAft>
              <a:buNone/>
            </a:pPr>
            <a:r>
              <a:rPr lang="en" sz="1300">
                <a:solidFill>
                  <a:srgbClr val="FFFFFF"/>
                </a:solidFill>
              </a:rPr>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endParaRPr sz="1300">
              <a:solidFill>
                <a:srgbClr val="FFFFFF"/>
              </a:solidFill>
            </a:endParaRPr>
          </a:p>
          <a:p>
            <a:pPr indent="0" lvl="0" marL="0" rtl="0" algn="l">
              <a:spcBef>
                <a:spcPts val="1200"/>
              </a:spcBef>
              <a:spcAft>
                <a:spcPts val="0"/>
              </a:spcAft>
              <a:buNone/>
            </a:pPr>
            <a:r>
              <a:t/>
            </a:r>
            <a:endParaRPr i="1" sz="1300">
              <a:solidFill>
                <a:srgbClr val="FFFFFF"/>
              </a:solidFill>
            </a:endParaRPr>
          </a:p>
          <a:p>
            <a:pPr indent="0" lvl="0" marL="0" rtl="0" algn="l">
              <a:spcBef>
                <a:spcPts val="1200"/>
              </a:spcBef>
              <a:spcAft>
                <a:spcPts val="1200"/>
              </a:spcAft>
              <a:buNone/>
            </a:pPr>
            <a:r>
              <a:rPr lang="en" sz="1300">
                <a:solidFill>
                  <a:srgbClr val="FFFFFF"/>
                </a:solidFill>
              </a:rPr>
              <a:t>A group of edges that connects two sets of vertices in a graph is called</a:t>
            </a:r>
            <a:r>
              <a:rPr lang="en" sz="1300">
                <a:solidFill>
                  <a:srgbClr val="212121"/>
                </a:solidFill>
              </a:rPr>
              <a:t> </a:t>
            </a:r>
            <a:r>
              <a:rPr lang="en" sz="1300">
                <a:solidFill>
                  <a:schemeClr val="dk1"/>
                </a:solidFill>
                <a:uFill>
                  <a:noFill/>
                </a:uFill>
                <a:hlinkClick r:id="rId3">
                  <a:extLst>
                    <a:ext uri="{A12FA001-AC4F-418D-AE19-62706E023703}">
                      <ahyp:hlinkClr val="tx"/>
                    </a:ext>
                  </a:extLst>
                </a:hlinkClick>
              </a:rPr>
              <a:t>cut in graph theory</a:t>
            </a:r>
            <a:r>
              <a:rPr lang="en" sz="1300">
                <a:solidFill>
                  <a:schemeClr val="dk1"/>
                </a:solidFill>
              </a:rPr>
              <a:t>. </a:t>
            </a:r>
            <a:r>
              <a:rPr lang="en" sz="1300">
                <a:solidFill>
                  <a:srgbClr val="FFFFFF"/>
                </a:solidFill>
              </a:rPr>
              <a:t>So, at every step of Prim’s algorithm, find a cut, pick the minimum weight edge from the cut, and include this vertex in MST Set (the set that contains already included vertices).</a:t>
            </a:r>
            <a:endParaRPr i="1" sz="13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Prim’s Algorithm:</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FFFFFF"/>
                </a:solidFill>
              </a:rPr>
              <a:t>Step 1:</a:t>
            </a:r>
            <a:r>
              <a:rPr lang="en" sz="1300">
                <a:solidFill>
                  <a:srgbClr val="FFFFFF"/>
                </a:solidFill>
              </a:rPr>
              <a:t> Determine an arbitrary vertex as the starting vertex of the MST.</a:t>
            </a:r>
            <a:endParaRPr sz="1300">
              <a:solidFill>
                <a:srgbClr val="FFFFFF"/>
              </a:solidFill>
            </a:endParaRPr>
          </a:p>
          <a:p>
            <a:pPr indent="0" lvl="0" marL="0" rtl="0" algn="l">
              <a:spcBef>
                <a:spcPts val="1200"/>
              </a:spcBef>
              <a:spcAft>
                <a:spcPts val="0"/>
              </a:spcAft>
              <a:buNone/>
            </a:pPr>
            <a:r>
              <a:rPr b="1" lang="en" sz="1300">
                <a:solidFill>
                  <a:srgbClr val="FFFFFF"/>
                </a:solidFill>
              </a:rPr>
              <a:t>Step 2:</a:t>
            </a:r>
            <a:r>
              <a:rPr lang="en" sz="1300">
                <a:solidFill>
                  <a:srgbClr val="FFFFFF"/>
                </a:solidFill>
              </a:rPr>
              <a:t> Follow steps 3 to 5 till there are vertices that are not included in the MST (known as fringe vertex).</a:t>
            </a:r>
            <a:endParaRPr sz="1300">
              <a:solidFill>
                <a:srgbClr val="FFFFFF"/>
              </a:solidFill>
            </a:endParaRPr>
          </a:p>
          <a:p>
            <a:pPr indent="0" lvl="0" marL="0" rtl="0" algn="l">
              <a:spcBef>
                <a:spcPts val="1200"/>
              </a:spcBef>
              <a:spcAft>
                <a:spcPts val="0"/>
              </a:spcAft>
              <a:buNone/>
            </a:pPr>
            <a:r>
              <a:rPr b="1" lang="en" sz="1300">
                <a:solidFill>
                  <a:srgbClr val="FFFFFF"/>
                </a:solidFill>
              </a:rPr>
              <a:t>Step 3:</a:t>
            </a:r>
            <a:r>
              <a:rPr lang="en" sz="1300">
                <a:solidFill>
                  <a:srgbClr val="FFFFFF"/>
                </a:solidFill>
              </a:rPr>
              <a:t> Find edges connecting any tree vertex with the fringe vertices.</a:t>
            </a:r>
            <a:endParaRPr sz="1300">
              <a:solidFill>
                <a:srgbClr val="FFFFFF"/>
              </a:solidFill>
            </a:endParaRPr>
          </a:p>
          <a:p>
            <a:pPr indent="0" lvl="0" marL="0" rtl="0" algn="l">
              <a:spcBef>
                <a:spcPts val="1200"/>
              </a:spcBef>
              <a:spcAft>
                <a:spcPts val="0"/>
              </a:spcAft>
              <a:buNone/>
            </a:pPr>
            <a:r>
              <a:rPr b="1" lang="en" sz="1300">
                <a:solidFill>
                  <a:srgbClr val="FFFFFF"/>
                </a:solidFill>
              </a:rPr>
              <a:t>Step 4:</a:t>
            </a:r>
            <a:r>
              <a:rPr lang="en" sz="1300">
                <a:solidFill>
                  <a:srgbClr val="FFFFFF"/>
                </a:solidFill>
              </a:rPr>
              <a:t> Find the minimum among these edges.</a:t>
            </a:r>
            <a:endParaRPr sz="1300">
              <a:solidFill>
                <a:srgbClr val="FFFFFF"/>
              </a:solidFill>
            </a:endParaRPr>
          </a:p>
          <a:p>
            <a:pPr indent="0" lvl="0" marL="0" rtl="0" algn="l">
              <a:spcBef>
                <a:spcPts val="1200"/>
              </a:spcBef>
              <a:spcAft>
                <a:spcPts val="0"/>
              </a:spcAft>
              <a:buNone/>
            </a:pPr>
            <a:r>
              <a:rPr b="1" lang="en" sz="1300">
                <a:solidFill>
                  <a:srgbClr val="FFFFFF"/>
                </a:solidFill>
              </a:rPr>
              <a:t>Step 5:</a:t>
            </a:r>
            <a:r>
              <a:rPr lang="en" sz="1300">
                <a:solidFill>
                  <a:srgbClr val="FFFFFF"/>
                </a:solidFill>
              </a:rPr>
              <a:t> Add the chosen edge to the MST if it does not form any cycle.</a:t>
            </a:r>
            <a:endParaRPr sz="1300">
              <a:solidFill>
                <a:srgbClr val="FFFFFF"/>
              </a:solidFill>
            </a:endParaRPr>
          </a:p>
          <a:p>
            <a:pPr indent="0" lvl="0" marL="0" rtl="0" algn="l">
              <a:spcBef>
                <a:spcPts val="1200"/>
              </a:spcBef>
              <a:spcAft>
                <a:spcPts val="1200"/>
              </a:spcAft>
              <a:buNone/>
            </a:pPr>
            <a:r>
              <a:rPr b="1" lang="en" sz="1300">
                <a:solidFill>
                  <a:srgbClr val="FFFFFF"/>
                </a:solidFill>
              </a:rPr>
              <a:t>Step 6:</a:t>
            </a:r>
            <a:r>
              <a:rPr lang="en" sz="1300">
                <a:solidFill>
                  <a:srgbClr val="FFFFFF"/>
                </a:solidFill>
              </a:rPr>
              <a:t> Return the MST and exit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71700" y="445025"/>
            <a:ext cx="866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to find Minimum Spanning Tree (MST) : Prim’s Algorithm</a:t>
            </a:r>
            <a:endParaRPr/>
          </a:p>
          <a:p>
            <a:pPr indent="0" lvl="0" marL="0" rtl="0" algn="l">
              <a:spcBef>
                <a:spcPts val="0"/>
              </a:spcBef>
              <a:spcAft>
                <a:spcPts val="0"/>
              </a:spcAft>
              <a:buNone/>
            </a:pPr>
            <a:r>
              <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a weighted undirected graph :</a:t>
            </a:r>
            <a:endParaRPr/>
          </a:p>
          <a:p>
            <a:pPr indent="0" lvl="0" marL="0" rtl="0" algn="l">
              <a:spcBef>
                <a:spcPts val="1200"/>
              </a:spcBef>
              <a:spcAft>
                <a:spcPts val="1200"/>
              </a:spcAft>
              <a:buNone/>
            </a:pPr>
            <a:r>
              <a:t/>
            </a:r>
            <a:endParaRPr/>
          </a:p>
        </p:txBody>
      </p:sp>
      <p:pic>
        <p:nvPicPr>
          <p:cNvPr descr="Example of a graph" id="148" name="Google Shape;148;p26"/>
          <p:cNvPicPr preferRelativeResize="0"/>
          <p:nvPr/>
        </p:nvPicPr>
        <p:blipFill>
          <a:blip r:embed="rId3">
            <a:alphaModFix/>
          </a:blip>
          <a:stretch>
            <a:fillRect/>
          </a:stretch>
        </p:blipFill>
        <p:spPr>
          <a:xfrm>
            <a:off x="2303475" y="1775125"/>
            <a:ext cx="4535451" cy="248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0 is selected as starting vertex" id="155" name="Google Shape;155;p27"/>
          <p:cNvPicPr preferRelativeResize="0"/>
          <p:nvPr/>
        </p:nvPicPr>
        <p:blipFill>
          <a:blip r:embed="rId3">
            <a:alphaModFix/>
          </a:blip>
          <a:stretch>
            <a:fillRect/>
          </a:stretch>
        </p:blipFill>
        <p:spPr>
          <a:xfrm>
            <a:off x="238250" y="170300"/>
            <a:ext cx="2551700" cy="1857775"/>
          </a:xfrm>
          <a:prstGeom prst="rect">
            <a:avLst/>
          </a:prstGeom>
          <a:noFill/>
          <a:ln>
            <a:noFill/>
          </a:ln>
        </p:spPr>
      </p:pic>
      <p:pic>
        <p:nvPicPr>
          <p:cNvPr descr="1 is added to the MST" id="156" name="Google Shape;156;p27"/>
          <p:cNvPicPr preferRelativeResize="0"/>
          <p:nvPr/>
        </p:nvPicPr>
        <p:blipFill>
          <a:blip r:embed="rId4">
            <a:alphaModFix/>
          </a:blip>
          <a:stretch>
            <a:fillRect/>
          </a:stretch>
        </p:blipFill>
        <p:spPr>
          <a:xfrm>
            <a:off x="3127513" y="170300"/>
            <a:ext cx="2761324" cy="1893576"/>
          </a:xfrm>
          <a:prstGeom prst="rect">
            <a:avLst/>
          </a:prstGeom>
          <a:noFill/>
          <a:ln>
            <a:noFill/>
          </a:ln>
        </p:spPr>
      </p:pic>
      <p:pic>
        <p:nvPicPr>
          <p:cNvPr descr="7 is added in the MST" id="157" name="Google Shape;157;p27"/>
          <p:cNvPicPr preferRelativeResize="0"/>
          <p:nvPr/>
        </p:nvPicPr>
        <p:blipFill>
          <a:blip r:embed="rId5">
            <a:alphaModFix/>
          </a:blip>
          <a:stretch>
            <a:fillRect/>
          </a:stretch>
        </p:blipFill>
        <p:spPr>
          <a:xfrm>
            <a:off x="6094925" y="152400"/>
            <a:ext cx="2854324" cy="1893576"/>
          </a:xfrm>
          <a:prstGeom prst="rect">
            <a:avLst/>
          </a:prstGeom>
          <a:noFill/>
          <a:ln>
            <a:noFill/>
          </a:ln>
        </p:spPr>
      </p:pic>
      <p:pic>
        <p:nvPicPr>
          <p:cNvPr descr="6 is added in the MST" id="158" name="Google Shape;158;p27"/>
          <p:cNvPicPr preferRelativeResize="0"/>
          <p:nvPr/>
        </p:nvPicPr>
        <p:blipFill>
          <a:blip r:embed="rId6">
            <a:alphaModFix/>
          </a:blip>
          <a:stretch>
            <a:fillRect/>
          </a:stretch>
        </p:blipFill>
        <p:spPr>
          <a:xfrm>
            <a:off x="311700" y="2653875"/>
            <a:ext cx="2551700" cy="1857775"/>
          </a:xfrm>
          <a:prstGeom prst="rect">
            <a:avLst/>
          </a:prstGeom>
          <a:noFill/>
          <a:ln>
            <a:noFill/>
          </a:ln>
        </p:spPr>
      </p:pic>
      <p:sp>
        <p:nvSpPr>
          <p:cNvPr id="159" name="Google Shape;159;p27"/>
          <p:cNvSpPr txBox="1"/>
          <p:nvPr/>
        </p:nvSpPr>
        <p:spPr>
          <a:xfrm>
            <a:off x="365279" y="2721125"/>
            <a:ext cx="1054800" cy="132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nclude vertex 5 in the MST" id="160" name="Google Shape;160;p27"/>
          <p:cNvPicPr preferRelativeResize="0"/>
          <p:nvPr/>
        </p:nvPicPr>
        <p:blipFill>
          <a:blip r:embed="rId7">
            <a:alphaModFix/>
          </a:blip>
          <a:stretch>
            <a:fillRect/>
          </a:stretch>
        </p:blipFill>
        <p:spPr>
          <a:xfrm>
            <a:off x="3129013" y="2635975"/>
            <a:ext cx="2885976" cy="1893576"/>
          </a:xfrm>
          <a:prstGeom prst="rect">
            <a:avLst/>
          </a:prstGeom>
          <a:noFill/>
          <a:ln>
            <a:noFill/>
          </a:ln>
        </p:spPr>
      </p:pic>
      <p:sp>
        <p:nvSpPr>
          <p:cNvPr id="161" name="Google Shape;161;p27"/>
          <p:cNvSpPr txBox="1"/>
          <p:nvPr/>
        </p:nvSpPr>
        <p:spPr>
          <a:xfrm>
            <a:off x="3063448" y="2722421"/>
            <a:ext cx="1192800" cy="134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nclude vertex 2 in the MST" id="162" name="Google Shape;162;p27"/>
          <p:cNvPicPr preferRelativeResize="0"/>
          <p:nvPr/>
        </p:nvPicPr>
        <p:blipFill>
          <a:blip r:embed="rId8">
            <a:alphaModFix/>
          </a:blip>
          <a:stretch>
            <a:fillRect/>
          </a:stretch>
        </p:blipFill>
        <p:spPr>
          <a:xfrm>
            <a:off x="6061350" y="2635975"/>
            <a:ext cx="2930825" cy="1932900"/>
          </a:xfrm>
          <a:prstGeom prst="rect">
            <a:avLst/>
          </a:prstGeom>
          <a:noFill/>
          <a:ln>
            <a:noFill/>
          </a:ln>
        </p:spPr>
      </p:pic>
      <p:sp>
        <p:nvSpPr>
          <p:cNvPr id="163" name="Google Shape;163;p27"/>
          <p:cNvSpPr txBox="1"/>
          <p:nvPr/>
        </p:nvSpPr>
        <p:spPr>
          <a:xfrm>
            <a:off x="6122890" y="2705944"/>
            <a:ext cx="1211100" cy="13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nvSpPr>
        <p:spPr>
          <a:xfrm>
            <a:off x="1090225" y="2045975"/>
            <a:ext cx="1831200" cy="1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3"/>
                </a:solidFill>
                <a:latin typeface="Average"/>
                <a:ea typeface="Average"/>
                <a:cs typeface="Average"/>
                <a:sym typeface="Average"/>
              </a:rPr>
              <a:t>STEP 1</a:t>
            </a:r>
            <a:endParaRPr sz="1000">
              <a:solidFill>
                <a:schemeClr val="accent3"/>
              </a:solidFill>
              <a:latin typeface="Average"/>
              <a:ea typeface="Average"/>
              <a:cs typeface="Average"/>
              <a:sym typeface="Average"/>
            </a:endParaRPr>
          </a:p>
        </p:txBody>
      </p:sp>
      <p:sp>
        <p:nvSpPr>
          <p:cNvPr id="165" name="Google Shape;165;p27"/>
          <p:cNvSpPr txBox="1"/>
          <p:nvPr/>
        </p:nvSpPr>
        <p:spPr>
          <a:xfrm>
            <a:off x="3998925" y="2089175"/>
            <a:ext cx="1588200" cy="1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2</a:t>
            </a:r>
            <a:endParaRPr sz="1500">
              <a:solidFill>
                <a:schemeClr val="accent3"/>
              </a:solidFill>
              <a:latin typeface="Average"/>
              <a:ea typeface="Average"/>
              <a:cs typeface="Average"/>
              <a:sym typeface="Average"/>
            </a:endParaRPr>
          </a:p>
        </p:txBody>
      </p:sp>
      <p:sp>
        <p:nvSpPr>
          <p:cNvPr id="166" name="Google Shape;166;p27"/>
          <p:cNvSpPr txBox="1"/>
          <p:nvPr/>
        </p:nvSpPr>
        <p:spPr>
          <a:xfrm>
            <a:off x="7089325" y="2060375"/>
            <a:ext cx="21534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3</a:t>
            </a:r>
            <a:endParaRPr sz="1500">
              <a:solidFill>
                <a:schemeClr val="accent3"/>
              </a:solidFill>
              <a:latin typeface="Average"/>
              <a:ea typeface="Average"/>
              <a:cs typeface="Average"/>
              <a:sym typeface="Average"/>
            </a:endParaRPr>
          </a:p>
        </p:txBody>
      </p:sp>
      <p:sp>
        <p:nvSpPr>
          <p:cNvPr id="167" name="Google Shape;167;p27"/>
          <p:cNvSpPr txBox="1"/>
          <p:nvPr/>
        </p:nvSpPr>
        <p:spPr>
          <a:xfrm>
            <a:off x="865600" y="4635600"/>
            <a:ext cx="1516500" cy="1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4</a:t>
            </a:r>
            <a:endParaRPr sz="1500">
              <a:solidFill>
                <a:schemeClr val="accent3"/>
              </a:solidFill>
              <a:latin typeface="Average"/>
              <a:ea typeface="Average"/>
              <a:cs typeface="Average"/>
              <a:sym typeface="Average"/>
            </a:endParaRPr>
          </a:p>
        </p:txBody>
      </p:sp>
      <p:sp>
        <p:nvSpPr>
          <p:cNvPr id="168" name="Google Shape;168;p27"/>
          <p:cNvSpPr txBox="1"/>
          <p:nvPr/>
        </p:nvSpPr>
        <p:spPr>
          <a:xfrm>
            <a:off x="4063300" y="4650000"/>
            <a:ext cx="15882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5</a:t>
            </a:r>
            <a:endParaRPr sz="1500">
              <a:solidFill>
                <a:schemeClr val="accent3"/>
              </a:solidFill>
              <a:latin typeface="Average"/>
              <a:ea typeface="Average"/>
              <a:cs typeface="Average"/>
              <a:sym typeface="Average"/>
            </a:endParaRPr>
          </a:p>
        </p:txBody>
      </p:sp>
      <p:sp>
        <p:nvSpPr>
          <p:cNvPr id="169" name="Google Shape;169;p27"/>
          <p:cNvSpPr txBox="1"/>
          <p:nvPr/>
        </p:nvSpPr>
        <p:spPr>
          <a:xfrm>
            <a:off x="7089325" y="4650000"/>
            <a:ext cx="1666800" cy="1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6</a:t>
            </a:r>
            <a:endParaRPr sz="15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dd vertex 8 in the MST" id="176" name="Google Shape;176;p28"/>
          <p:cNvPicPr preferRelativeResize="0"/>
          <p:nvPr/>
        </p:nvPicPr>
        <p:blipFill>
          <a:blip r:embed="rId3">
            <a:alphaModFix/>
          </a:blip>
          <a:stretch>
            <a:fillRect/>
          </a:stretch>
        </p:blipFill>
        <p:spPr>
          <a:xfrm>
            <a:off x="311700" y="216100"/>
            <a:ext cx="2628475" cy="1936500"/>
          </a:xfrm>
          <a:prstGeom prst="rect">
            <a:avLst/>
          </a:prstGeom>
          <a:noFill/>
          <a:ln>
            <a:noFill/>
          </a:ln>
        </p:spPr>
      </p:pic>
      <p:pic>
        <p:nvPicPr>
          <p:cNvPr descr="Include vertex 3 in MST" id="177" name="Google Shape;177;p28"/>
          <p:cNvPicPr preferRelativeResize="0"/>
          <p:nvPr/>
        </p:nvPicPr>
        <p:blipFill>
          <a:blip r:embed="rId4">
            <a:alphaModFix/>
          </a:blip>
          <a:stretch>
            <a:fillRect/>
          </a:stretch>
        </p:blipFill>
        <p:spPr>
          <a:xfrm>
            <a:off x="3139063" y="216100"/>
            <a:ext cx="2844999" cy="1936500"/>
          </a:xfrm>
          <a:prstGeom prst="rect">
            <a:avLst/>
          </a:prstGeom>
          <a:noFill/>
          <a:ln>
            <a:noFill/>
          </a:ln>
        </p:spPr>
      </p:pic>
      <p:pic>
        <p:nvPicPr>
          <p:cNvPr descr="Include vertex 4 in the MST" id="178" name="Google Shape;178;p28"/>
          <p:cNvPicPr preferRelativeResize="0"/>
          <p:nvPr/>
        </p:nvPicPr>
        <p:blipFill>
          <a:blip r:embed="rId5">
            <a:alphaModFix/>
          </a:blip>
          <a:stretch>
            <a:fillRect/>
          </a:stretch>
        </p:blipFill>
        <p:spPr>
          <a:xfrm>
            <a:off x="6223675" y="216100"/>
            <a:ext cx="2844999" cy="1965775"/>
          </a:xfrm>
          <a:prstGeom prst="rect">
            <a:avLst/>
          </a:prstGeom>
          <a:noFill/>
          <a:ln>
            <a:noFill/>
          </a:ln>
        </p:spPr>
      </p:pic>
      <p:sp>
        <p:nvSpPr>
          <p:cNvPr id="179" name="Google Shape;179;p28"/>
          <p:cNvSpPr txBox="1"/>
          <p:nvPr/>
        </p:nvSpPr>
        <p:spPr>
          <a:xfrm>
            <a:off x="3037838" y="2750856"/>
            <a:ext cx="1176000" cy="14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he structure of the MST formed using the above method" id="180" name="Google Shape;180;p28"/>
          <p:cNvPicPr preferRelativeResize="0"/>
          <p:nvPr/>
        </p:nvPicPr>
        <p:blipFill>
          <a:blip r:embed="rId6">
            <a:alphaModFix/>
          </a:blip>
          <a:stretch>
            <a:fillRect/>
          </a:stretch>
        </p:blipFill>
        <p:spPr>
          <a:xfrm>
            <a:off x="2734850" y="2632375"/>
            <a:ext cx="3488825" cy="1936500"/>
          </a:xfrm>
          <a:prstGeom prst="rect">
            <a:avLst/>
          </a:prstGeom>
          <a:noFill/>
          <a:ln>
            <a:noFill/>
          </a:ln>
        </p:spPr>
      </p:pic>
      <p:sp>
        <p:nvSpPr>
          <p:cNvPr id="181" name="Google Shape;181;p28"/>
          <p:cNvSpPr txBox="1"/>
          <p:nvPr/>
        </p:nvSpPr>
        <p:spPr>
          <a:xfrm>
            <a:off x="2818004" y="4568875"/>
            <a:ext cx="3322500" cy="3879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800"/>
              </a:spcAft>
              <a:buNone/>
            </a:pPr>
            <a:r>
              <a:rPr i="1" lang="en" sz="900">
                <a:solidFill>
                  <a:srgbClr val="FFFFFF"/>
                </a:solidFill>
                <a:highlight>
                  <a:srgbClr val="2A2A2C"/>
                </a:highlight>
                <a:latin typeface="Nunito"/>
                <a:ea typeface="Nunito"/>
                <a:cs typeface="Nunito"/>
                <a:sym typeface="Nunito"/>
              </a:rPr>
              <a:t>The structure of the MST formed using the above method</a:t>
            </a:r>
            <a:endParaRPr i="1" sz="900">
              <a:solidFill>
                <a:srgbClr val="FFFFFF"/>
              </a:solidFill>
              <a:highlight>
                <a:srgbClr val="2A2A2C"/>
              </a:highlight>
              <a:latin typeface="Nunito"/>
              <a:ea typeface="Nunito"/>
              <a:cs typeface="Nunito"/>
              <a:sym typeface="Nunito"/>
            </a:endParaRPr>
          </a:p>
        </p:txBody>
      </p:sp>
      <p:sp>
        <p:nvSpPr>
          <p:cNvPr id="182" name="Google Shape;182;p28"/>
          <p:cNvSpPr txBox="1"/>
          <p:nvPr/>
        </p:nvSpPr>
        <p:spPr>
          <a:xfrm>
            <a:off x="1366350" y="2152600"/>
            <a:ext cx="1237500" cy="1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7</a:t>
            </a:r>
            <a:endParaRPr sz="1500">
              <a:solidFill>
                <a:schemeClr val="accent3"/>
              </a:solidFill>
              <a:latin typeface="Average"/>
              <a:ea typeface="Average"/>
              <a:cs typeface="Average"/>
              <a:sym typeface="Average"/>
            </a:endParaRPr>
          </a:p>
        </p:txBody>
      </p:sp>
      <p:sp>
        <p:nvSpPr>
          <p:cNvPr id="183" name="Google Shape;183;p28"/>
          <p:cNvSpPr txBox="1"/>
          <p:nvPr/>
        </p:nvSpPr>
        <p:spPr>
          <a:xfrm>
            <a:off x="4091900" y="2152600"/>
            <a:ext cx="1473600" cy="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8</a:t>
            </a:r>
            <a:endParaRPr sz="1500">
              <a:solidFill>
                <a:schemeClr val="accent3"/>
              </a:solidFill>
              <a:latin typeface="Average"/>
              <a:ea typeface="Average"/>
              <a:cs typeface="Average"/>
              <a:sym typeface="Average"/>
            </a:endParaRPr>
          </a:p>
        </p:txBody>
      </p:sp>
      <p:sp>
        <p:nvSpPr>
          <p:cNvPr id="184" name="Google Shape;184;p28"/>
          <p:cNvSpPr txBox="1"/>
          <p:nvPr/>
        </p:nvSpPr>
        <p:spPr>
          <a:xfrm>
            <a:off x="7375450" y="2260575"/>
            <a:ext cx="13305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STEP 9</a:t>
            </a:r>
            <a:endParaRPr sz="15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 of Prim’s Algorithm:</a:t>
            </a:r>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solidFill>
                <a:srgbClr val="FFFFFF"/>
              </a:solidFill>
            </a:endParaRPr>
          </a:p>
          <a:p>
            <a:pPr indent="0" lvl="0" marL="0" rtl="0" algn="l">
              <a:spcBef>
                <a:spcPts val="1200"/>
              </a:spcBef>
              <a:spcAft>
                <a:spcPts val="1200"/>
              </a:spcAft>
              <a:buNone/>
            </a:pPr>
            <a:r>
              <a:rPr lang="en" sz="1600">
                <a:solidFill>
                  <a:srgbClr val="FFFFFF"/>
                </a:solidFill>
              </a:rPr>
              <a:t>O(V</a:t>
            </a:r>
            <a:r>
              <a:rPr lang="en" sz="1250">
                <a:solidFill>
                  <a:srgbClr val="FFFFFF"/>
                </a:solidFill>
              </a:rPr>
              <a:t>2</a:t>
            </a:r>
            <a:r>
              <a:rPr lang="en" sz="1600">
                <a:solidFill>
                  <a:srgbClr val="FFFFFF"/>
                </a:solidFill>
              </a:rPr>
              <a:t>), If the input </a:t>
            </a:r>
            <a:r>
              <a:rPr lang="en" sz="1600">
                <a:solidFill>
                  <a:schemeClr val="dk1"/>
                </a:solidFill>
                <a:uFill>
                  <a:noFill/>
                </a:uFill>
                <a:hlinkClick r:id="rId3">
                  <a:extLst>
                    <a:ext uri="{A12FA001-AC4F-418D-AE19-62706E023703}">
                      <ahyp:hlinkClr val="tx"/>
                    </a:ext>
                  </a:extLst>
                </a:hlinkClick>
              </a:rPr>
              <a:t>graph is represented using an  adjacency list</a:t>
            </a:r>
            <a:r>
              <a:rPr lang="en" sz="1600">
                <a:solidFill>
                  <a:srgbClr val="FFFFFF"/>
                </a:solidFill>
              </a:rPr>
              <a:t>, then the time complexity of Prim’s algorithm can be reduced to O(E * logV) with the help of a binary heap.  In this implementation, we are always considering the spanning tree to start from the root of the graph</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1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 </a:t>
            </a:r>
            <a:r>
              <a:rPr lang="en"/>
              <a:t>Algorithm</a:t>
            </a:r>
            <a:r>
              <a:rPr lang="en"/>
              <a:t> : </a:t>
            </a:r>
            <a:endParaRPr/>
          </a:p>
        </p:txBody>
      </p:sp>
      <p:sp>
        <p:nvSpPr>
          <p:cNvPr id="196" name="Google Shape;196;p30"/>
          <p:cNvSpPr txBox="1"/>
          <p:nvPr>
            <p:ph idx="1" type="body"/>
          </p:nvPr>
        </p:nvSpPr>
        <p:spPr>
          <a:xfrm>
            <a:off x="0" y="751375"/>
            <a:ext cx="43530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1500"/>
              </a:spcBef>
              <a:spcAft>
                <a:spcPts val="0"/>
              </a:spcAft>
              <a:buSzPts val="1800"/>
              <a:buChar char="●"/>
            </a:pPr>
            <a:r>
              <a:rPr lang="en" sz="992"/>
              <a:t>parent[]</a:t>
            </a:r>
            <a:r>
              <a:rPr lang="en" sz="1120"/>
              <a:t>: This array is used to store the constructed MST. Each element </a:t>
            </a:r>
            <a:r>
              <a:rPr lang="en" sz="992"/>
              <a:t>parent[i]</a:t>
            </a:r>
            <a:r>
              <a:rPr lang="en" sz="1120"/>
              <a:t> represents the parent node of vertex </a:t>
            </a:r>
            <a:r>
              <a:rPr lang="en" sz="992"/>
              <a:t>i</a:t>
            </a:r>
            <a:r>
              <a:rPr lang="en" sz="1120"/>
              <a:t> in the MST.</a:t>
            </a:r>
            <a:endParaRPr sz="1120"/>
          </a:p>
          <a:p>
            <a:pPr indent="-342900" lvl="0" marL="457200" rtl="0" algn="l">
              <a:lnSpc>
                <a:spcPct val="95000"/>
              </a:lnSpc>
              <a:spcBef>
                <a:spcPts val="0"/>
              </a:spcBef>
              <a:spcAft>
                <a:spcPts val="0"/>
              </a:spcAft>
              <a:buSzPts val="1800"/>
              <a:buChar char="●"/>
            </a:pPr>
            <a:r>
              <a:rPr lang="en" sz="992"/>
              <a:t>key[]</a:t>
            </a:r>
            <a:r>
              <a:rPr lang="en" sz="1120"/>
              <a:t>: This array holds the key values used to pick the minimum weight edge in a cut. Initially, all key values are initialized to </a:t>
            </a:r>
            <a:r>
              <a:rPr lang="en" sz="992"/>
              <a:t>INT_MAX</a:t>
            </a:r>
            <a:r>
              <a:rPr lang="en" sz="1120"/>
              <a:t>, except for the first vertex which is initialized to </a:t>
            </a:r>
            <a:r>
              <a:rPr lang="en" sz="992"/>
              <a:t>0</a:t>
            </a:r>
            <a:r>
              <a:rPr lang="en" sz="1120"/>
              <a:t>.</a:t>
            </a:r>
            <a:endParaRPr sz="1120"/>
          </a:p>
          <a:p>
            <a:pPr indent="-342900" lvl="0" marL="457200" rtl="0" algn="l">
              <a:lnSpc>
                <a:spcPct val="95000"/>
              </a:lnSpc>
              <a:spcBef>
                <a:spcPts val="0"/>
              </a:spcBef>
              <a:spcAft>
                <a:spcPts val="0"/>
              </a:spcAft>
              <a:buSzPts val="1800"/>
              <a:buChar char="●"/>
            </a:pPr>
            <a:r>
              <a:rPr lang="en" sz="992"/>
              <a:t>mstSet[]</a:t>
            </a:r>
            <a:r>
              <a:rPr lang="en" sz="1120"/>
              <a:t>: This boolean array represents the set of vertices not yet included in the MST. Initially, all values are set to </a:t>
            </a:r>
            <a:r>
              <a:rPr lang="en" sz="992"/>
              <a:t>false</a:t>
            </a:r>
            <a:r>
              <a:rPr lang="en" sz="1120"/>
              <a:t>.</a:t>
            </a:r>
            <a:endParaRPr sz="1120"/>
          </a:p>
          <a:p>
            <a:pPr indent="-342900" lvl="0" marL="457200" rtl="0" algn="l">
              <a:lnSpc>
                <a:spcPct val="95000"/>
              </a:lnSpc>
              <a:spcBef>
                <a:spcPts val="0"/>
              </a:spcBef>
              <a:spcAft>
                <a:spcPts val="0"/>
              </a:spcAft>
              <a:buSzPts val="1800"/>
              <a:buChar char="●"/>
            </a:pPr>
            <a:r>
              <a:rPr lang="en" sz="1120"/>
              <a:t>The outer loop runs </a:t>
            </a:r>
            <a:r>
              <a:rPr lang="en" sz="992"/>
              <a:t>V - 1</a:t>
            </a:r>
            <a:r>
              <a:rPr lang="en" sz="1120"/>
              <a:t> times because an MST with </a:t>
            </a:r>
            <a:r>
              <a:rPr lang="en" sz="992"/>
              <a:t>V</a:t>
            </a:r>
            <a:r>
              <a:rPr lang="en" sz="1120"/>
              <a:t> vertices will have </a:t>
            </a:r>
            <a:r>
              <a:rPr lang="en" sz="992"/>
              <a:t>V - 1</a:t>
            </a:r>
            <a:r>
              <a:rPr lang="en" sz="1120"/>
              <a:t> edges.</a:t>
            </a:r>
            <a:endParaRPr sz="1120"/>
          </a:p>
          <a:p>
            <a:pPr indent="-342900" lvl="0" marL="457200" rtl="0" algn="l">
              <a:lnSpc>
                <a:spcPct val="95000"/>
              </a:lnSpc>
              <a:spcBef>
                <a:spcPts val="0"/>
              </a:spcBef>
              <a:spcAft>
                <a:spcPts val="0"/>
              </a:spcAft>
              <a:buSzPts val="1800"/>
              <a:buChar char="●"/>
            </a:pPr>
            <a:r>
              <a:rPr lang="en" sz="992"/>
              <a:t>minKey()</a:t>
            </a:r>
            <a:r>
              <a:rPr lang="en" sz="1120"/>
              <a:t>: This function finds the vertex with the minimum key value from the set of vertices not yet included in the MST.</a:t>
            </a:r>
            <a:endParaRPr sz="1120"/>
          </a:p>
          <a:p>
            <a:pPr indent="-342900" lvl="0" marL="457200" rtl="0" algn="l">
              <a:lnSpc>
                <a:spcPct val="95000"/>
              </a:lnSpc>
              <a:spcBef>
                <a:spcPts val="0"/>
              </a:spcBef>
              <a:spcAft>
                <a:spcPts val="0"/>
              </a:spcAft>
              <a:buSzPts val="1800"/>
              <a:buChar char="●"/>
            </a:pPr>
            <a:r>
              <a:rPr lang="en" sz="1120"/>
              <a:t>The inner loop updates the key values and parent indices of the adjacent vertices of the picked vertex (</a:t>
            </a:r>
            <a:r>
              <a:rPr lang="en" sz="992"/>
              <a:t>u</a:t>
            </a:r>
            <a:r>
              <a:rPr lang="en" sz="1120"/>
              <a:t>), considering only those vertices which are not yet included in the MST.</a:t>
            </a:r>
            <a:endParaRPr sz="1629"/>
          </a:p>
        </p:txBody>
      </p:sp>
      <p:pic>
        <p:nvPicPr>
          <p:cNvPr id="197" name="Google Shape;197;p30"/>
          <p:cNvPicPr preferRelativeResize="0"/>
          <p:nvPr/>
        </p:nvPicPr>
        <p:blipFill>
          <a:blip r:embed="rId3">
            <a:alphaModFix/>
          </a:blip>
          <a:stretch>
            <a:fillRect/>
          </a:stretch>
        </p:blipFill>
        <p:spPr>
          <a:xfrm>
            <a:off x="4857750" y="445025"/>
            <a:ext cx="4167500" cy="4385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 Algorithm :</a:t>
            </a:r>
            <a:endParaRPr/>
          </a:p>
        </p:txBody>
      </p:sp>
      <p:sp>
        <p:nvSpPr>
          <p:cNvPr id="203" name="Google Shape;203;p31"/>
          <p:cNvSpPr txBox="1"/>
          <p:nvPr>
            <p:ph idx="1" type="body"/>
          </p:nvPr>
        </p:nvSpPr>
        <p:spPr>
          <a:xfrm>
            <a:off x="311700" y="1278325"/>
            <a:ext cx="37875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latin typeface="Roboto"/>
                <a:ea typeface="Roboto"/>
                <a:cs typeface="Roboto"/>
                <a:sym typeface="Roboto"/>
              </a:rPr>
              <a:t>This function </a:t>
            </a:r>
            <a:r>
              <a:rPr lang="en" sz="950">
                <a:latin typeface="Courier New"/>
                <a:ea typeface="Courier New"/>
                <a:cs typeface="Courier New"/>
                <a:sym typeface="Courier New"/>
              </a:rPr>
              <a:t>minKey</a:t>
            </a:r>
            <a:r>
              <a:rPr lang="en" sz="1200">
                <a:latin typeface="Roboto"/>
                <a:ea typeface="Roboto"/>
                <a:cs typeface="Roboto"/>
                <a:sym typeface="Roboto"/>
              </a:rPr>
              <a:t> is used to find the vertex with the minimum key value from the set of vertices not yet included in the MST (Minimum Spanning Tree).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lnSpc>
                <a:spcPct val="100000"/>
              </a:lnSpc>
              <a:spcBef>
                <a:spcPts val="1200"/>
              </a:spcBef>
              <a:spcAft>
                <a:spcPts val="0"/>
              </a:spcAft>
              <a:buNone/>
            </a:pPr>
            <a:r>
              <a:rPr lang="en" sz="1200">
                <a:latin typeface="Roboto"/>
                <a:ea typeface="Roboto"/>
                <a:cs typeface="Roboto"/>
                <a:sym typeface="Roboto"/>
              </a:rPr>
              <a:t>The function iterates through each vertex in the graph.For each vertex that is not yet included in the MST (</a:t>
            </a:r>
            <a:r>
              <a:rPr lang="en" sz="1050">
                <a:latin typeface="Courier New"/>
                <a:ea typeface="Courier New"/>
                <a:cs typeface="Courier New"/>
                <a:sym typeface="Courier New"/>
              </a:rPr>
              <a:t>mstSet[v] == false</a:t>
            </a:r>
            <a:r>
              <a:rPr lang="en" sz="1200">
                <a:latin typeface="Roboto"/>
                <a:ea typeface="Roboto"/>
                <a:cs typeface="Roboto"/>
                <a:sym typeface="Roboto"/>
              </a:rPr>
              <a:t>), it checks if its key value (</a:t>
            </a:r>
            <a:r>
              <a:rPr lang="en" sz="1050">
                <a:latin typeface="Courier New"/>
                <a:ea typeface="Courier New"/>
                <a:cs typeface="Courier New"/>
                <a:sym typeface="Courier New"/>
              </a:rPr>
              <a:t>key[v]</a:t>
            </a:r>
            <a:r>
              <a:rPr lang="en" sz="1200">
                <a:latin typeface="Roboto"/>
                <a:ea typeface="Roboto"/>
                <a:cs typeface="Roboto"/>
                <a:sym typeface="Roboto"/>
              </a:rPr>
              <a:t>) is smaller than the current minimum (</a:t>
            </a:r>
            <a:r>
              <a:rPr lang="en" sz="1050">
                <a:latin typeface="Courier New"/>
                <a:ea typeface="Courier New"/>
                <a:cs typeface="Courier New"/>
                <a:sym typeface="Courier New"/>
              </a:rPr>
              <a:t>min</a:t>
            </a:r>
            <a:r>
              <a:rPr lang="en" sz="1200">
                <a:latin typeface="Roboto"/>
                <a:ea typeface="Roboto"/>
                <a:cs typeface="Roboto"/>
                <a:sym typeface="Roboto"/>
              </a:rPr>
              <a:t>).</a:t>
            </a:r>
            <a:endParaRPr sz="12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If the key value of the current vertex is smaller, it updates </a:t>
            </a:r>
            <a:r>
              <a:rPr lang="en" sz="1050">
                <a:latin typeface="Courier New"/>
                <a:ea typeface="Courier New"/>
                <a:cs typeface="Courier New"/>
                <a:sym typeface="Courier New"/>
              </a:rPr>
              <a:t>min</a:t>
            </a:r>
            <a:r>
              <a:rPr lang="en" sz="1200">
                <a:latin typeface="Roboto"/>
                <a:ea typeface="Roboto"/>
                <a:cs typeface="Roboto"/>
                <a:sym typeface="Roboto"/>
              </a:rPr>
              <a:t> to this key value and updates </a:t>
            </a:r>
            <a:r>
              <a:rPr lang="en" sz="1050">
                <a:latin typeface="Courier New"/>
                <a:ea typeface="Courier New"/>
                <a:cs typeface="Courier New"/>
                <a:sym typeface="Courier New"/>
              </a:rPr>
              <a:t>min_index</a:t>
            </a:r>
            <a:r>
              <a:rPr lang="en" sz="1200">
                <a:latin typeface="Roboto"/>
                <a:ea typeface="Roboto"/>
                <a:cs typeface="Roboto"/>
                <a:sym typeface="Roboto"/>
              </a:rPr>
              <a:t> to the index of this vertex.</a:t>
            </a:r>
            <a:endParaRPr sz="1200">
              <a:latin typeface="Roboto"/>
              <a:ea typeface="Roboto"/>
              <a:cs typeface="Roboto"/>
              <a:sym typeface="Roboto"/>
            </a:endParaRPr>
          </a:p>
          <a:p>
            <a:pPr indent="0" lvl="0" marL="0" rtl="0" algn="l">
              <a:lnSpc>
                <a:spcPct val="100000"/>
              </a:lnSpc>
              <a:spcBef>
                <a:spcPts val="0"/>
              </a:spcBef>
              <a:spcAft>
                <a:spcPts val="0"/>
              </a:spcAft>
              <a:buNone/>
            </a:pPr>
            <a:r>
              <a:rPr lang="en" sz="1200">
                <a:latin typeface="Roboto"/>
                <a:ea typeface="Roboto"/>
                <a:cs typeface="Roboto"/>
                <a:sym typeface="Roboto"/>
              </a:rPr>
              <a:t>After iterating through all vertices, the function returns the index of the vertex with the minimum key value.</a:t>
            </a:r>
            <a:endParaRPr sz="1200">
              <a:latin typeface="Roboto"/>
              <a:ea typeface="Roboto"/>
              <a:cs typeface="Roboto"/>
              <a:sym typeface="Roboto"/>
            </a:endParaRPr>
          </a:p>
          <a:p>
            <a:pPr indent="0" lvl="0" marL="0" rtl="0" algn="l">
              <a:lnSpc>
                <a:spcPct val="100000"/>
              </a:lnSpc>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1200"/>
              </a:spcAft>
              <a:buNone/>
            </a:pPr>
            <a:r>
              <a:t/>
            </a:r>
            <a:endParaRPr sz="1200">
              <a:latin typeface="Roboto"/>
              <a:ea typeface="Roboto"/>
              <a:cs typeface="Roboto"/>
              <a:sym typeface="Roboto"/>
            </a:endParaRPr>
          </a:p>
        </p:txBody>
      </p:sp>
      <p:pic>
        <p:nvPicPr>
          <p:cNvPr id="204" name="Google Shape;204;p31"/>
          <p:cNvPicPr preferRelativeResize="0"/>
          <p:nvPr/>
        </p:nvPicPr>
        <p:blipFill>
          <a:blip r:embed="rId3">
            <a:alphaModFix/>
          </a:blip>
          <a:stretch>
            <a:fillRect/>
          </a:stretch>
        </p:blipFill>
        <p:spPr>
          <a:xfrm>
            <a:off x="4413576" y="1079500"/>
            <a:ext cx="4348074"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Links :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find all codes and files used in the presentation using this link : </a:t>
            </a:r>
            <a:endParaRPr/>
          </a:p>
          <a:p>
            <a:pPr indent="0" lvl="0" marL="0" rtl="0" algn="l">
              <a:spcBef>
                <a:spcPts val="1200"/>
              </a:spcBef>
              <a:spcAft>
                <a:spcPts val="1200"/>
              </a:spcAft>
              <a:buNone/>
            </a:pPr>
            <a:r>
              <a:rPr lang="en" u="sng">
                <a:solidFill>
                  <a:schemeClr val="hlink"/>
                </a:solidFill>
                <a:hlinkClick r:id="rId3"/>
              </a:rPr>
              <a:t>https://github.com/Drup2021/AlgorithmsLab/tree/main/Assignment3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58650" y="145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latin typeface="Average"/>
                <a:ea typeface="Average"/>
                <a:cs typeface="Average"/>
                <a:sym typeface="Average"/>
              </a:rPr>
              <a:t>2. </a:t>
            </a:r>
            <a:r>
              <a:rPr lang="en" sz="2200">
                <a:latin typeface="Average"/>
                <a:ea typeface="Average"/>
                <a:cs typeface="Average"/>
                <a:sym typeface="Average"/>
              </a:rPr>
              <a:t>Study and Implement graph </a:t>
            </a:r>
            <a:r>
              <a:rPr lang="en" sz="2200">
                <a:latin typeface="Average"/>
                <a:ea typeface="Average"/>
                <a:cs typeface="Average"/>
                <a:sym typeface="Average"/>
              </a:rPr>
              <a:t>graph algorithms like Connected Components and Minimum Spanning Tree using appropriate data structure for the datasets from SNAP and KONECT.</a:t>
            </a:r>
            <a:endParaRPr sz="2200">
              <a:latin typeface="Average"/>
              <a:ea typeface="Average"/>
              <a:cs typeface="Average"/>
              <a:sym typeface="Average"/>
            </a:endParaRPr>
          </a:p>
          <a:p>
            <a:pPr indent="0" lvl="0" marL="0" rtl="0" algn="l">
              <a:spcBef>
                <a:spcPts val="0"/>
              </a:spcBef>
              <a:spcAft>
                <a:spcPts val="0"/>
              </a:spcAft>
              <a:buSzPts val="990"/>
              <a:buNone/>
            </a:pPr>
            <a:r>
              <a:t/>
            </a:r>
            <a:endParaRPr sz="2200">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datasets : </a:t>
            </a:r>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utilized the following datasets to test our graph algorithms :</a:t>
            </a:r>
            <a:endParaRPr/>
          </a:p>
          <a:p>
            <a:pPr indent="-342900" lvl="0" marL="457200" rtl="0" algn="l">
              <a:spcBef>
                <a:spcPts val="1200"/>
              </a:spcBef>
              <a:spcAft>
                <a:spcPts val="0"/>
              </a:spcAft>
              <a:buClr>
                <a:schemeClr val="dk1"/>
              </a:buClr>
              <a:buSzPts val="1800"/>
              <a:buAutoNum type="arabicPeriod"/>
            </a:pPr>
            <a:r>
              <a:rPr lang="en">
                <a:solidFill>
                  <a:schemeClr val="dk1"/>
                </a:solidFill>
              </a:rPr>
              <a:t>Stanford Network Analysis Dataset(SNAP) : </a:t>
            </a:r>
            <a:endParaRPr>
              <a:solidFill>
                <a:schemeClr val="dk1"/>
              </a:solidFill>
            </a:endParaRPr>
          </a:p>
          <a:p>
            <a:pPr indent="-342900" lvl="0" marL="457200" rtl="0" algn="l">
              <a:spcBef>
                <a:spcPts val="0"/>
              </a:spcBef>
              <a:spcAft>
                <a:spcPts val="0"/>
              </a:spcAft>
              <a:buSzPts val="1800"/>
              <a:buChar char="●"/>
            </a:pPr>
            <a:r>
              <a:rPr lang="en"/>
              <a:t>e</a:t>
            </a:r>
            <a:r>
              <a:rPr lang="en"/>
              <a:t>go-facebook </a:t>
            </a:r>
            <a:endParaRPr/>
          </a:p>
          <a:p>
            <a:pPr indent="-342900" lvl="0" marL="457200" rtl="0" algn="l">
              <a:spcBef>
                <a:spcPts val="0"/>
              </a:spcBef>
              <a:spcAft>
                <a:spcPts val="0"/>
              </a:spcAft>
              <a:buSzPts val="1800"/>
              <a:buChar char="●"/>
            </a:pPr>
            <a:r>
              <a:rPr lang="en"/>
              <a:t>Soc-sign-bitcoin-alpha</a:t>
            </a:r>
            <a:endParaRPr/>
          </a:p>
          <a:p>
            <a:pPr indent="-342900" lvl="0" marL="457200" rtl="0" algn="l">
              <a:spcBef>
                <a:spcPts val="0"/>
              </a:spcBef>
              <a:spcAft>
                <a:spcPts val="0"/>
              </a:spcAft>
              <a:buClr>
                <a:schemeClr val="dk1"/>
              </a:buClr>
              <a:buSzPts val="1800"/>
              <a:buAutoNum type="arabicPeriod"/>
            </a:pPr>
            <a:r>
              <a:rPr lang="en">
                <a:solidFill>
                  <a:schemeClr val="dk1"/>
                </a:solidFill>
              </a:rPr>
              <a:t>The KONECT Project :</a:t>
            </a:r>
            <a:endParaRPr>
              <a:solidFill>
                <a:schemeClr val="dk1"/>
              </a:solidFill>
            </a:endParaRPr>
          </a:p>
          <a:p>
            <a:pPr indent="-342900" lvl="0" marL="457200" rtl="0" algn="l">
              <a:spcBef>
                <a:spcPts val="0"/>
              </a:spcBef>
              <a:spcAft>
                <a:spcPts val="0"/>
              </a:spcAft>
              <a:buSzPts val="1800"/>
              <a:buChar char="●"/>
            </a:pPr>
            <a:r>
              <a:rPr lang="en"/>
              <a:t>Les Mis</a:t>
            </a:r>
            <a:r>
              <a:rPr lang="en"/>
              <a:t>érables</a:t>
            </a:r>
            <a:endParaRPr/>
          </a:p>
          <a:p>
            <a:pPr indent="-342900" lvl="0" marL="457200" rtl="0" algn="l">
              <a:spcBef>
                <a:spcPts val="0"/>
              </a:spcBef>
              <a:spcAft>
                <a:spcPts val="0"/>
              </a:spcAft>
              <a:buSzPts val="1800"/>
              <a:buChar char="●"/>
            </a:pPr>
            <a:r>
              <a:rPr lang="en"/>
              <a:t>Windsurfers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DSU Tree Implementation : </a:t>
            </a:r>
            <a:endParaRPr/>
          </a:p>
        </p:txBody>
      </p:sp>
      <p:sp>
        <p:nvSpPr>
          <p:cNvPr id="221" name="Google Shape;221;p34"/>
          <p:cNvSpPr txBox="1"/>
          <p:nvPr>
            <p:ph idx="1" type="body"/>
          </p:nvPr>
        </p:nvSpPr>
        <p:spPr>
          <a:xfrm>
            <a:off x="72900" y="181380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Clr>
                <a:srgbClr val="FFFFFF"/>
              </a:buClr>
              <a:buSzPts val="1800"/>
              <a:buFont typeface="Trebuchet MS"/>
              <a:buChar char="●"/>
            </a:pPr>
            <a:r>
              <a:rPr lang="en">
                <a:solidFill>
                  <a:srgbClr val="FFFFFF"/>
                </a:solidFill>
              </a:rPr>
              <a:t>Each node in this implementation has two additional pieces of information besides its value: </a:t>
            </a:r>
            <a:r>
              <a:rPr b="1" lang="en">
                <a:solidFill>
                  <a:srgbClr val="FFFFFF"/>
                </a:solidFill>
              </a:rPr>
              <a:t>rank</a:t>
            </a:r>
            <a:r>
              <a:rPr lang="en">
                <a:solidFill>
                  <a:srgbClr val="FFFFFF"/>
                </a:solidFill>
              </a:rPr>
              <a:t> and </a:t>
            </a:r>
            <a:r>
              <a:rPr b="1" lang="en">
                <a:solidFill>
                  <a:srgbClr val="FFFFFF"/>
                </a:solidFill>
              </a:rPr>
              <a:t>parent</a:t>
            </a:r>
            <a:r>
              <a:rPr lang="en">
                <a:solidFill>
                  <a:srgbClr val="FFFFFF"/>
                </a:solidFill>
              </a:rPr>
              <a:t> pointer. </a:t>
            </a:r>
            <a:endParaRPr>
              <a:solidFill>
                <a:srgbClr val="FFFFFF"/>
              </a:solidFill>
            </a:endParaRPr>
          </a:p>
          <a:p>
            <a:pPr indent="-342900" lvl="0" marL="457200" rtl="0" algn="just">
              <a:spcBef>
                <a:spcPts val="0"/>
              </a:spcBef>
              <a:spcAft>
                <a:spcPts val="0"/>
              </a:spcAft>
              <a:buClr>
                <a:srgbClr val="FFFFFF"/>
              </a:buClr>
              <a:buSzPts val="1800"/>
              <a:buFont typeface="Average"/>
              <a:buChar char="●"/>
            </a:pPr>
            <a:r>
              <a:rPr lang="en">
                <a:solidFill>
                  <a:srgbClr val="FFFFFF"/>
                </a:solidFill>
              </a:rPr>
              <a:t>The rank of a node indicates the size of the subtree with that node as the root, while the parent pointer points to one of the parent nodes, ideally the highest node in the tree (the main root).</a:t>
            </a:r>
            <a:endParaRPr>
              <a:solidFill>
                <a:srgbClr val="FFFFFF"/>
              </a:solidFill>
            </a:endParaRPr>
          </a:p>
          <a:p>
            <a:pPr indent="0" lvl="0" marL="0" rtl="0" algn="l">
              <a:spcBef>
                <a:spcPts val="15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DSU Tree Implementation :</a:t>
            </a:r>
            <a:endParaRPr/>
          </a:p>
        </p:txBody>
      </p:sp>
      <p:pic>
        <p:nvPicPr>
          <p:cNvPr id="227" name="Google Shape;227;p35"/>
          <p:cNvPicPr preferRelativeResize="0"/>
          <p:nvPr/>
        </p:nvPicPr>
        <p:blipFill>
          <a:blip r:embed="rId3">
            <a:alphaModFix/>
          </a:blip>
          <a:stretch>
            <a:fillRect/>
          </a:stretch>
        </p:blipFill>
        <p:spPr>
          <a:xfrm>
            <a:off x="5559200" y="1017725"/>
            <a:ext cx="3273089" cy="3820975"/>
          </a:xfrm>
          <a:prstGeom prst="rect">
            <a:avLst/>
          </a:prstGeom>
          <a:noFill/>
          <a:ln>
            <a:noFill/>
          </a:ln>
        </p:spPr>
      </p:pic>
      <p:sp>
        <p:nvSpPr>
          <p:cNvPr id="228" name="Google Shape;228;p35"/>
          <p:cNvSpPr txBox="1"/>
          <p:nvPr/>
        </p:nvSpPr>
        <p:spPr>
          <a:xfrm>
            <a:off x="0" y="1396125"/>
            <a:ext cx="4583100" cy="35637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ECECEC"/>
              </a:buClr>
              <a:buSzPts val="1200"/>
              <a:buFont typeface="Roboto"/>
              <a:buNone/>
            </a:pPr>
            <a:r>
              <a:rPr b="1" lang="en" sz="1050">
                <a:solidFill>
                  <a:srgbClr val="ECECEC"/>
                </a:solidFill>
                <a:latin typeface="Average"/>
                <a:ea typeface="Average"/>
                <a:cs typeface="Average"/>
                <a:sym typeface="Average"/>
              </a:rPr>
              <a:t>find(Subset subsets[], int i)</a:t>
            </a:r>
            <a:r>
              <a:rPr b="1" lang="en" sz="1200">
                <a:solidFill>
                  <a:srgbClr val="ECECEC"/>
                </a:solidFill>
                <a:latin typeface="Average"/>
                <a:ea typeface="Average"/>
                <a:cs typeface="Average"/>
                <a:sym typeface="Average"/>
              </a:rPr>
              <a:t>: </a:t>
            </a:r>
            <a:r>
              <a:rPr lang="en" sz="1200">
                <a:solidFill>
                  <a:srgbClr val="ECECEC"/>
                </a:solidFill>
                <a:latin typeface="Average"/>
                <a:ea typeface="Average"/>
                <a:cs typeface="Average"/>
                <a:sym typeface="Average"/>
              </a:rPr>
              <a:t>This function is used to find the ultimate parent of the subset to which element </a:t>
            </a:r>
            <a:r>
              <a:rPr lang="en" sz="1050">
                <a:solidFill>
                  <a:srgbClr val="ECECEC"/>
                </a:solidFill>
                <a:latin typeface="Average"/>
                <a:ea typeface="Average"/>
                <a:cs typeface="Average"/>
                <a:sym typeface="Average"/>
              </a:rPr>
              <a:t>i</a:t>
            </a:r>
            <a:r>
              <a:rPr lang="en" sz="1200">
                <a:solidFill>
                  <a:srgbClr val="ECECEC"/>
                </a:solidFill>
                <a:latin typeface="Average"/>
                <a:ea typeface="Average"/>
                <a:cs typeface="Average"/>
                <a:sym typeface="Average"/>
              </a:rPr>
              <a:t> belongs. It employs path compression, where during the recursive call, it updates the parent of each visited node to the ultimate parent, thus reducing the time complexity for future calls.</a:t>
            </a:r>
            <a:endParaRPr sz="1200">
              <a:solidFill>
                <a:srgbClr val="ECECEC"/>
              </a:solidFill>
              <a:latin typeface="Average"/>
              <a:ea typeface="Average"/>
              <a:cs typeface="Average"/>
              <a:sym typeface="Average"/>
            </a:endParaRPr>
          </a:p>
          <a:p>
            <a:pPr indent="0" lvl="0" marL="457200" rtl="0" algn="l">
              <a:lnSpc>
                <a:spcPct val="115000"/>
              </a:lnSpc>
              <a:spcBef>
                <a:spcPts val="1500"/>
              </a:spcBef>
              <a:spcAft>
                <a:spcPts val="0"/>
              </a:spcAft>
              <a:buNone/>
            </a:pPr>
            <a:r>
              <a:rPr b="1" lang="en" sz="1050">
                <a:solidFill>
                  <a:srgbClr val="ECECEC"/>
                </a:solidFill>
                <a:latin typeface="Average"/>
                <a:ea typeface="Average"/>
                <a:cs typeface="Average"/>
                <a:sym typeface="Average"/>
              </a:rPr>
              <a:t>Union(Subset subsets[], int x, int y)</a:t>
            </a:r>
            <a:r>
              <a:rPr b="1" lang="en" sz="1200">
                <a:solidFill>
                  <a:srgbClr val="ECECEC"/>
                </a:solidFill>
                <a:latin typeface="Average"/>
                <a:ea typeface="Average"/>
                <a:cs typeface="Average"/>
                <a:sym typeface="Average"/>
              </a:rPr>
              <a:t>:</a:t>
            </a:r>
            <a:r>
              <a:rPr lang="en" sz="1200">
                <a:solidFill>
                  <a:srgbClr val="ECECEC"/>
                </a:solidFill>
                <a:latin typeface="Average"/>
                <a:ea typeface="Average"/>
                <a:cs typeface="Average"/>
                <a:sym typeface="Average"/>
              </a:rPr>
              <a:t> This function is used to merge two subsets into a single subset. It first finds the ultimate parent of both elements </a:t>
            </a:r>
            <a:r>
              <a:rPr lang="en" sz="1050">
                <a:solidFill>
                  <a:srgbClr val="ECECEC"/>
                </a:solidFill>
                <a:latin typeface="Average"/>
                <a:ea typeface="Average"/>
                <a:cs typeface="Average"/>
                <a:sym typeface="Average"/>
              </a:rPr>
              <a:t>x</a:t>
            </a:r>
            <a:r>
              <a:rPr lang="en" sz="1200">
                <a:solidFill>
                  <a:srgbClr val="ECECEC"/>
                </a:solidFill>
                <a:latin typeface="Average"/>
                <a:ea typeface="Average"/>
                <a:cs typeface="Average"/>
                <a:sym typeface="Average"/>
              </a:rPr>
              <a:t> and </a:t>
            </a:r>
            <a:r>
              <a:rPr lang="en" sz="1050">
                <a:solidFill>
                  <a:srgbClr val="ECECEC"/>
                </a:solidFill>
                <a:latin typeface="Average"/>
                <a:ea typeface="Average"/>
                <a:cs typeface="Average"/>
                <a:sym typeface="Average"/>
              </a:rPr>
              <a:t>y</a:t>
            </a:r>
            <a:r>
              <a:rPr lang="en" sz="1200">
                <a:solidFill>
                  <a:srgbClr val="ECECEC"/>
                </a:solidFill>
                <a:latin typeface="Average"/>
                <a:ea typeface="Average"/>
                <a:cs typeface="Average"/>
                <a:sym typeface="Average"/>
              </a:rPr>
              <a:t>. If the ranks of the subsets (i.e., the height of the trees) are different, it merges the smaller rank tree into the larger rank tree. If the ranks are the same, one tree is arbitrarily chosen to be the parent, and its rank is incremented.</a:t>
            </a:r>
            <a:endParaRPr sz="1200">
              <a:solidFill>
                <a:srgbClr val="ECECEC"/>
              </a:solidFill>
              <a:latin typeface="Average"/>
              <a:ea typeface="Average"/>
              <a:cs typeface="Average"/>
              <a:sym typeface="Average"/>
            </a:endParaRPr>
          </a:p>
          <a:p>
            <a:pPr indent="0" lvl="0" marL="0" rtl="0" algn="l">
              <a:spcBef>
                <a:spcPts val="150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Ego-facebook dataset :</a:t>
            </a:r>
            <a:endParaRPr/>
          </a:p>
        </p:txBody>
      </p:sp>
      <p:sp>
        <p:nvSpPr>
          <p:cNvPr id="234" name="Google Shape;234;p36"/>
          <p:cNvSpPr txBox="1"/>
          <p:nvPr>
            <p:ph idx="1" type="body"/>
          </p:nvPr>
        </p:nvSpPr>
        <p:spPr>
          <a:xfrm>
            <a:off x="311700" y="1145325"/>
            <a:ext cx="4067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Dataset statistics : </a:t>
            </a:r>
            <a:endParaRPr b="1">
              <a:solidFill>
                <a:schemeClr val="dk1"/>
              </a:solidFill>
            </a:endParaRPr>
          </a:p>
          <a:p>
            <a:pPr indent="0" lvl="0" marL="0" rtl="0" algn="l">
              <a:spcBef>
                <a:spcPts val="1200"/>
              </a:spcBef>
              <a:spcAft>
                <a:spcPts val="0"/>
              </a:spcAft>
              <a:buNone/>
            </a:pPr>
            <a:r>
              <a:rPr lang="en"/>
              <a:t>Nodes : 4039</a:t>
            </a:r>
            <a:endParaRPr/>
          </a:p>
          <a:p>
            <a:pPr indent="0" lvl="0" marL="0" rtl="0" algn="l">
              <a:spcBef>
                <a:spcPts val="0"/>
              </a:spcBef>
              <a:spcAft>
                <a:spcPts val="0"/>
              </a:spcAft>
              <a:buNone/>
            </a:pPr>
            <a:r>
              <a:rPr lang="en"/>
              <a:t>Edges : 88234</a:t>
            </a:r>
            <a:endParaRPr/>
          </a:p>
          <a:p>
            <a:pPr indent="0" lvl="0" marL="0" rtl="0" algn="l">
              <a:spcBef>
                <a:spcPts val="0"/>
              </a:spcBef>
              <a:spcAft>
                <a:spcPts val="0"/>
              </a:spcAft>
              <a:buNone/>
            </a:pPr>
            <a:r>
              <a:rPr lang="en"/>
              <a:t>Unweighted graph; so unit </a:t>
            </a:r>
            <a:r>
              <a:rPr lang="en"/>
              <a:t>weights have been assigned to the edges.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applied Kruskal’s and Prim’s algorithm to it and the results are displayed.</a:t>
            </a:r>
            <a:endParaRPr/>
          </a:p>
        </p:txBody>
      </p:sp>
      <p:pic>
        <p:nvPicPr>
          <p:cNvPr id="235" name="Google Shape;235;p36"/>
          <p:cNvPicPr preferRelativeResize="0"/>
          <p:nvPr/>
        </p:nvPicPr>
        <p:blipFill>
          <a:blip r:embed="rId3">
            <a:alphaModFix/>
          </a:blip>
          <a:stretch>
            <a:fillRect/>
          </a:stretch>
        </p:blipFill>
        <p:spPr>
          <a:xfrm>
            <a:off x="4507750" y="1234175"/>
            <a:ext cx="4453126" cy="838200"/>
          </a:xfrm>
          <a:prstGeom prst="rect">
            <a:avLst/>
          </a:prstGeom>
          <a:noFill/>
          <a:ln>
            <a:noFill/>
          </a:ln>
        </p:spPr>
      </p:pic>
      <p:sp>
        <p:nvSpPr>
          <p:cNvPr id="236" name="Google Shape;236;p36"/>
          <p:cNvSpPr txBox="1"/>
          <p:nvPr/>
        </p:nvSpPr>
        <p:spPr>
          <a:xfrm>
            <a:off x="311700" y="4561725"/>
            <a:ext cx="35361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For the output MST, </a:t>
            </a:r>
            <a:r>
              <a:rPr lang="en" sz="1800" u="sng">
                <a:solidFill>
                  <a:schemeClr val="hlink"/>
                </a:solidFill>
                <a:latin typeface="Average"/>
                <a:ea typeface="Average"/>
                <a:cs typeface="Average"/>
                <a:sym typeface="Average"/>
                <a:hlinkClick r:id="rId4"/>
              </a:rPr>
              <a:t>Click Here</a:t>
            </a:r>
            <a:endParaRPr sz="18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800"/>
              <a:t>Soc-sign-bitcoin-alpha dataset :</a:t>
            </a:r>
            <a:endParaRPr sz="2800"/>
          </a:p>
          <a:p>
            <a:pPr indent="0" lvl="0" marL="0" rtl="0" algn="l">
              <a:spcBef>
                <a:spcPts val="1200"/>
              </a:spcBef>
              <a:spcAft>
                <a:spcPts val="0"/>
              </a:spcAft>
              <a:buNone/>
            </a:pPr>
            <a:r>
              <a:t/>
            </a:r>
            <a:endParaRPr/>
          </a:p>
        </p:txBody>
      </p:sp>
      <p:sp>
        <p:nvSpPr>
          <p:cNvPr id="242" name="Google Shape;242;p37"/>
          <p:cNvSpPr txBox="1"/>
          <p:nvPr>
            <p:ph idx="1" type="body"/>
          </p:nvPr>
        </p:nvSpPr>
        <p:spPr>
          <a:xfrm>
            <a:off x="311700" y="1152475"/>
            <a:ext cx="34440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Dataset Statistics :</a:t>
            </a:r>
            <a:endParaRPr b="1">
              <a:solidFill>
                <a:schemeClr val="dk1"/>
              </a:solidFill>
            </a:endParaRPr>
          </a:p>
          <a:p>
            <a:pPr indent="0" lvl="0" marL="0" rtl="0" algn="l">
              <a:spcBef>
                <a:spcPts val="0"/>
              </a:spcBef>
              <a:spcAft>
                <a:spcPts val="0"/>
              </a:spcAft>
              <a:buNone/>
            </a:pPr>
            <a:r>
              <a:rPr lang="en"/>
              <a:t>Nodes : 3783</a:t>
            </a:r>
            <a:endParaRPr/>
          </a:p>
          <a:p>
            <a:pPr indent="0" lvl="0" marL="0" rtl="0" algn="l">
              <a:spcBef>
                <a:spcPts val="0"/>
              </a:spcBef>
              <a:spcAft>
                <a:spcPts val="0"/>
              </a:spcAft>
              <a:buNone/>
            </a:pPr>
            <a:r>
              <a:rPr lang="en"/>
              <a:t>Edges : 24186</a:t>
            </a:r>
            <a:endParaRPr/>
          </a:p>
          <a:p>
            <a:pPr indent="0" lvl="0" marL="0" rtl="0" algn="l">
              <a:spcBef>
                <a:spcPts val="0"/>
              </a:spcBef>
              <a:spcAft>
                <a:spcPts val="0"/>
              </a:spcAft>
              <a:buNone/>
            </a:pPr>
            <a:r>
              <a:rPr lang="en"/>
              <a:t>Range of edge weights : -10 -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for this experiment, we have considered the negative </a:t>
            </a:r>
            <a:r>
              <a:rPr lang="en"/>
              <a:t>weights</a:t>
            </a:r>
            <a:r>
              <a:rPr lang="en"/>
              <a:t> as positive by taking its modulus.</a:t>
            </a:r>
            <a:endParaRPr/>
          </a:p>
          <a:p>
            <a:pPr indent="0" lvl="0" marL="0" rtl="0" algn="l">
              <a:spcBef>
                <a:spcPts val="0"/>
              </a:spcBef>
              <a:spcAft>
                <a:spcPts val="0"/>
              </a:spcAft>
              <a:buNone/>
            </a:pPr>
            <a:r>
              <a:rPr lang="en"/>
              <a:t>We applied Kruskal’s and Prim’s algorithm to it and the results are displayed.</a:t>
            </a:r>
            <a:endParaRPr/>
          </a:p>
          <a:p>
            <a:pPr indent="0" lvl="0" marL="0" rtl="0" algn="l">
              <a:spcBef>
                <a:spcPts val="0"/>
              </a:spcBef>
              <a:spcAft>
                <a:spcPts val="0"/>
              </a:spcAft>
              <a:buNone/>
            </a:pPr>
            <a:r>
              <a:t/>
            </a:r>
            <a:endParaRPr/>
          </a:p>
        </p:txBody>
      </p:sp>
      <p:sp>
        <p:nvSpPr>
          <p:cNvPr id="243" name="Google Shape;243;p37"/>
          <p:cNvSpPr txBox="1"/>
          <p:nvPr/>
        </p:nvSpPr>
        <p:spPr>
          <a:xfrm>
            <a:off x="238825" y="4280125"/>
            <a:ext cx="34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For the output MST, </a:t>
            </a:r>
            <a:r>
              <a:rPr lang="en" sz="1800" u="sng">
                <a:solidFill>
                  <a:schemeClr val="accent5"/>
                </a:solidFill>
                <a:latin typeface="Average"/>
                <a:ea typeface="Average"/>
                <a:cs typeface="Average"/>
                <a:sym typeface="Average"/>
                <a:hlinkClick r:id="rId3">
                  <a:extLst>
                    <a:ext uri="{A12FA001-AC4F-418D-AE19-62706E023703}">
                      <ahyp:hlinkClr val="tx"/>
                    </a:ext>
                  </a:extLst>
                </a:hlinkClick>
              </a:rPr>
              <a:t>Click Here</a:t>
            </a:r>
            <a:endParaRPr sz="1800">
              <a:solidFill>
                <a:schemeClr val="accent3"/>
              </a:solidFill>
              <a:latin typeface="Average"/>
              <a:ea typeface="Average"/>
              <a:cs typeface="Average"/>
              <a:sym typeface="Average"/>
            </a:endParaRPr>
          </a:p>
        </p:txBody>
      </p:sp>
      <p:pic>
        <p:nvPicPr>
          <p:cNvPr id="244" name="Google Shape;244;p37"/>
          <p:cNvPicPr preferRelativeResize="0"/>
          <p:nvPr/>
        </p:nvPicPr>
        <p:blipFill>
          <a:blip r:embed="rId4">
            <a:alphaModFix/>
          </a:blip>
          <a:stretch>
            <a:fillRect/>
          </a:stretch>
        </p:blipFill>
        <p:spPr>
          <a:xfrm>
            <a:off x="3803125" y="1352875"/>
            <a:ext cx="4828900" cy="631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 Mis</a:t>
            </a:r>
            <a:r>
              <a:rPr lang="en"/>
              <a:t>érables dataset : </a:t>
            </a:r>
            <a:endParaRPr/>
          </a:p>
        </p:txBody>
      </p:sp>
      <p:sp>
        <p:nvSpPr>
          <p:cNvPr id="250" name="Google Shape;250;p38"/>
          <p:cNvSpPr txBox="1"/>
          <p:nvPr>
            <p:ph idx="1" type="body"/>
          </p:nvPr>
        </p:nvSpPr>
        <p:spPr>
          <a:xfrm>
            <a:off x="311700" y="1152475"/>
            <a:ext cx="362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Dataset Statistics :</a:t>
            </a:r>
            <a:endParaRPr b="1">
              <a:solidFill>
                <a:schemeClr val="dk1"/>
              </a:solidFill>
            </a:endParaRPr>
          </a:p>
          <a:p>
            <a:pPr indent="0" lvl="0" marL="0" rtl="0" algn="l">
              <a:spcBef>
                <a:spcPts val="0"/>
              </a:spcBef>
              <a:spcAft>
                <a:spcPts val="0"/>
              </a:spcAft>
              <a:buNone/>
            </a:pPr>
            <a:r>
              <a:rPr lang="en"/>
              <a:t>Nodes : 77</a:t>
            </a:r>
            <a:endParaRPr/>
          </a:p>
          <a:p>
            <a:pPr indent="0" lvl="0" marL="0" rtl="0" algn="l">
              <a:spcBef>
                <a:spcPts val="0"/>
              </a:spcBef>
              <a:spcAft>
                <a:spcPts val="0"/>
              </a:spcAft>
              <a:buNone/>
            </a:pPr>
            <a:r>
              <a:rPr lang="en"/>
              <a:t>Edges : 254</a:t>
            </a:r>
            <a:endParaRPr/>
          </a:p>
          <a:p>
            <a:pPr indent="0" lvl="0" marL="0" rtl="0" algn="l">
              <a:spcBef>
                <a:spcPts val="0"/>
              </a:spcBef>
              <a:spcAft>
                <a:spcPts val="0"/>
              </a:spcAft>
              <a:buNone/>
            </a:pPr>
            <a:r>
              <a:rPr lang="en"/>
              <a:t>Node meaning : character</a:t>
            </a:r>
            <a:endParaRPr/>
          </a:p>
          <a:p>
            <a:pPr indent="0" lvl="0" marL="0" rtl="0" algn="l">
              <a:spcBef>
                <a:spcPts val="0"/>
              </a:spcBef>
              <a:spcAft>
                <a:spcPts val="0"/>
              </a:spcAft>
              <a:buNone/>
            </a:pPr>
            <a:r>
              <a:rPr lang="en"/>
              <a:t>Edge meaning : Co-occurrence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applied Kruskal’s and Prim’s algorithm to it and the results are displayed.</a:t>
            </a:r>
            <a:endParaRPr/>
          </a:p>
          <a:p>
            <a:pPr indent="0" lvl="0" marL="0" rtl="0" algn="l">
              <a:spcBef>
                <a:spcPts val="0"/>
              </a:spcBef>
              <a:spcAft>
                <a:spcPts val="1200"/>
              </a:spcAft>
              <a:buNone/>
            </a:pPr>
            <a:r>
              <a:t/>
            </a:r>
            <a:endParaRPr/>
          </a:p>
        </p:txBody>
      </p:sp>
      <p:pic>
        <p:nvPicPr>
          <p:cNvPr id="251" name="Google Shape;251;p38"/>
          <p:cNvPicPr preferRelativeResize="0"/>
          <p:nvPr/>
        </p:nvPicPr>
        <p:blipFill rotWithShape="1">
          <a:blip r:embed="rId3">
            <a:alphaModFix/>
          </a:blip>
          <a:srcRect b="12827" l="0" r="0" t="8857"/>
          <a:stretch/>
        </p:blipFill>
        <p:spPr>
          <a:xfrm>
            <a:off x="3828542" y="2340900"/>
            <a:ext cx="5133783" cy="461700"/>
          </a:xfrm>
          <a:prstGeom prst="rect">
            <a:avLst/>
          </a:prstGeom>
          <a:noFill/>
          <a:ln>
            <a:noFill/>
          </a:ln>
        </p:spPr>
      </p:pic>
      <p:sp>
        <p:nvSpPr>
          <p:cNvPr id="252" name="Google Shape;252;p38"/>
          <p:cNvSpPr txBox="1"/>
          <p:nvPr/>
        </p:nvSpPr>
        <p:spPr>
          <a:xfrm>
            <a:off x="311700" y="4335225"/>
            <a:ext cx="33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For the output MST, </a:t>
            </a:r>
            <a:r>
              <a:rPr lang="en" sz="1800" u="sng">
                <a:solidFill>
                  <a:schemeClr val="accent5"/>
                </a:solidFill>
                <a:latin typeface="Average"/>
                <a:ea typeface="Average"/>
                <a:cs typeface="Average"/>
                <a:sym typeface="Average"/>
                <a:hlinkClick r:id="rId4">
                  <a:extLst>
                    <a:ext uri="{A12FA001-AC4F-418D-AE19-62706E023703}">
                      <ahyp:hlinkClr val="tx"/>
                    </a:ext>
                  </a:extLst>
                </a:hlinkClick>
              </a:rPr>
              <a:t>Click Here</a:t>
            </a:r>
            <a:endParaRPr sz="1800">
              <a:solidFill>
                <a:schemeClr val="accent3"/>
              </a:solidFill>
              <a:latin typeface="Average"/>
              <a:ea typeface="Average"/>
              <a:cs typeface="Average"/>
              <a:sym typeface="Average"/>
            </a:endParaRPr>
          </a:p>
        </p:txBody>
      </p:sp>
      <p:pic>
        <p:nvPicPr>
          <p:cNvPr id="253" name="Google Shape;253;p38"/>
          <p:cNvPicPr preferRelativeResize="0"/>
          <p:nvPr/>
        </p:nvPicPr>
        <p:blipFill>
          <a:blip r:embed="rId5">
            <a:alphaModFix/>
          </a:blip>
          <a:stretch>
            <a:fillRect/>
          </a:stretch>
        </p:blipFill>
        <p:spPr>
          <a:xfrm>
            <a:off x="3828550" y="1279015"/>
            <a:ext cx="4949401" cy="6186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Windsurfers dataset : </a:t>
            </a:r>
            <a:endParaRPr/>
          </a:p>
        </p:txBody>
      </p:sp>
      <p:sp>
        <p:nvSpPr>
          <p:cNvPr id="259" name="Google Shape;259;p39"/>
          <p:cNvSpPr txBox="1"/>
          <p:nvPr>
            <p:ph idx="1" type="body"/>
          </p:nvPr>
        </p:nvSpPr>
        <p:spPr>
          <a:xfrm>
            <a:off x="311700" y="1152475"/>
            <a:ext cx="3518400" cy="324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Dataset Statistics :</a:t>
            </a:r>
            <a:endParaRPr b="1">
              <a:solidFill>
                <a:schemeClr val="dk1"/>
              </a:solidFill>
            </a:endParaRPr>
          </a:p>
          <a:p>
            <a:pPr indent="0" lvl="0" marL="0" rtl="0" algn="l">
              <a:spcBef>
                <a:spcPts val="0"/>
              </a:spcBef>
              <a:spcAft>
                <a:spcPts val="0"/>
              </a:spcAft>
              <a:buNone/>
            </a:pPr>
            <a:r>
              <a:rPr lang="en"/>
              <a:t>Nodes : 43</a:t>
            </a:r>
            <a:endParaRPr/>
          </a:p>
          <a:p>
            <a:pPr indent="0" lvl="0" marL="0" rtl="0" algn="l">
              <a:spcBef>
                <a:spcPts val="0"/>
              </a:spcBef>
              <a:spcAft>
                <a:spcPts val="0"/>
              </a:spcAft>
              <a:buNone/>
            </a:pPr>
            <a:r>
              <a:rPr lang="en"/>
              <a:t>Edges : 336</a:t>
            </a:r>
            <a:endParaRPr/>
          </a:p>
          <a:p>
            <a:pPr indent="0" lvl="0" marL="0" rtl="0" algn="l">
              <a:spcBef>
                <a:spcPts val="0"/>
              </a:spcBef>
              <a:spcAft>
                <a:spcPts val="0"/>
              </a:spcAft>
              <a:buNone/>
            </a:pPr>
            <a:r>
              <a:rPr lang="en"/>
              <a:t>Node meaning : Person</a:t>
            </a:r>
            <a:endParaRPr/>
          </a:p>
          <a:p>
            <a:pPr indent="0" lvl="0" marL="0" rtl="0" algn="l">
              <a:spcBef>
                <a:spcPts val="0"/>
              </a:spcBef>
              <a:spcAft>
                <a:spcPts val="0"/>
              </a:spcAft>
              <a:buNone/>
            </a:pPr>
            <a:r>
              <a:rPr lang="en"/>
              <a:t>Edge meaning : Contact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applied Kruskal’s and Prim’s algorithm to it and the results are displayed.</a:t>
            </a:r>
            <a:endParaRPr/>
          </a:p>
        </p:txBody>
      </p:sp>
      <p:pic>
        <p:nvPicPr>
          <p:cNvPr id="260" name="Google Shape;260;p39"/>
          <p:cNvPicPr preferRelativeResize="0"/>
          <p:nvPr/>
        </p:nvPicPr>
        <p:blipFill>
          <a:blip r:embed="rId3">
            <a:alphaModFix/>
          </a:blip>
          <a:stretch>
            <a:fillRect/>
          </a:stretch>
        </p:blipFill>
        <p:spPr>
          <a:xfrm>
            <a:off x="3733620" y="2255875"/>
            <a:ext cx="5253404" cy="461700"/>
          </a:xfrm>
          <a:prstGeom prst="rect">
            <a:avLst/>
          </a:prstGeom>
          <a:noFill/>
          <a:ln>
            <a:noFill/>
          </a:ln>
        </p:spPr>
      </p:pic>
      <p:sp>
        <p:nvSpPr>
          <p:cNvPr id="261" name="Google Shape;261;p39"/>
          <p:cNvSpPr txBox="1"/>
          <p:nvPr/>
        </p:nvSpPr>
        <p:spPr>
          <a:xfrm>
            <a:off x="311700" y="4280100"/>
            <a:ext cx="332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For the output MST, </a:t>
            </a:r>
            <a:r>
              <a:rPr lang="en" sz="1800" u="sng">
                <a:solidFill>
                  <a:schemeClr val="accent5"/>
                </a:solidFill>
                <a:latin typeface="Average"/>
                <a:ea typeface="Average"/>
                <a:cs typeface="Average"/>
                <a:sym typeface="Average"/>
                <a:hlinkClick r:id="rId4">
                  <a:extLst>
                    <a:ext uri="{A12FA001-AC4F-418D-AE19-62706E023703}">
                      <ahyp:hlinkClr val="tx"/>
                    </a:ext>
                  </a:extLst>
                </a:hlinkClick>
              </a:rPr>
              <a:t>Click Here</a:t>
            </a:r>
            <a:endParaRPr sz="1800">
              <a:solidFill>
                <a:schemeClr val="accent3"/>
              </a:solidFill>
              <a:latin typeface="Average"/>
              <a:ea typeface="Average"/>
              <a:cs typeface="Average"/>
              <a:sym typeface="Average"/>
            </a:endParaRPr>
          </a:p>
        </p:txBody>
      </p:sp>
      <p:pic>
        <p:nvPicPr>
          <p:cNvPr id="262" name="Google Shape;262;p39"/>
          <p:cNvPicPr preferRelativeResize="0"/>
          <p:nvPr/>
        </p:nvPicPr>
        <p:blipFill>
          <a:blip r:embed="rId5">
            <a:alphaModFix/>
          </a:blip>
          <a:stretch>
            <a:fillRect/>
          </a:stretch>
        </p:blipFill>
        <p:spPr>
          <a:xfrm>
            <a:off x="3675975" y="1274650"/>
            <a:ext cx="5224126" cy="724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2855900" y="197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781300"/>
            <a:ext cx="8520600" cy="37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chemeClr val="dk1"/>
                </a:solidFill>
              </a:rPr>
              <a:t>1. Implement Kruskal's algorithm and Prim's algorithm for minimum spanning tree problem using conventional data structures for graph and test for correctness using small examples. </a:t>
            </a:r>
            <a:endParaRPr sz="125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rPr lang="en" sz="1250">
                <a:solidFill>
                  <a:schemeClr val="dk1"/>
                </a:solidFill>
              </a:rPr>
              <a:t>2. We need to scale up the things - from toy problems to real life problems. For this, you need to study some large datasets provided by reputed Universities, like </a:t>
            </a:r>
            <a:endParaRPr sz="1250">
              <a:solidFill>
                <a:schemeClr val="dk1"/>
              </a:solidFill>
            </a:endParaRPr>
          </a:p>
          <a:p>
            <a:pPr indent="0" lvl="0" marL="0" rtl="0" algn="l">
              <a:spcBef>
                <a:spcPts val="1200"/>
              </a:spcBef>
              <a:spcAft>
                <a:spcPts val="0"/>
              </a:spcAft>
              <a:buNone/>
            </a:pPr>
            <a:r>
              <a:rPr lang="en" sz="1250">
                <a:solidFill>
                  <a:schemeClr val="dk1"/>
                </a:solidFill>
              </a:rPr>
              <a:t>(a) SNAP - Stanford Network Analysis Project - datasets collected by Stanford University.</a:t>
            </a:r>
            <a:endParaRPr sz="1250">
              <a:solidFill>
                <a:schemeClr val="dk1"/>
              </a:solidFill>
            </a:endParaRPr>
          </a:p>
          <a:p>
            <a:pPr indent="0" lvl="0" marL="0" rtl="0" algn="l">
              <a:spcBef>
                <a:spcPts val="1200"/>
              </a:spcBef>
              <a:spcAft>
                <a:spcPts val="0"/>
              </a:spcAft>
              <a:buNone/>
            </a:pPr>
            <a:r>
              <a:rPr lang="en" sz="1250">
                <a:solidFill>
                  <a:schemeClr val="dk1"/>
                </a:solidFill>
              </a:rPr>
              <a:t>(b) KONECT - Koblenz Network Collection - datasets compiled by Koblenz University, Deutschland (Germany).</a:t>
            </a:r>
            <a:endParaRPr sz="125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rPr lang="en" sz="1250">
                <a:solidFill>
                  <a:schemeClr val="dk1"/>
                </a:solidFill>
              </a:rPr>
              <a:t>First study and feel the vastness of these networks from the dynamic and disjoint set operations point of view. Then try to implement graph algorithms like Connected Components and Minimum Spanning Tree using appropriate data structure for these datasets.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4920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990"/>
              <a:buNone/>
            </a:pPr>
            <a:r>
              <a:rPr lang="en" sz="2325">
                <a:latin typeface="Average"/>
                <a:ea typeface="Average"/>
                <a:cs typeface="Average"/>
                <a:sym typeface="Average"/>
              </a:rPr>
              <a:t>1. Implement Kruskal's algorithm and Prim's algorithm for minimum spanning tree problem using conventional data structures for graph and test for correctness using small examples. </a:t>
            </a:r>
            <a:endParaRPr sz="2325">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Spanning Tree and Connected Components :</a:t>
            </a:r>
            <a:endParaRPr/>
          </a:p>
        </p:txBody>
      </p:sp>
      <p:sp>
        <p:nvSpPr>
          <p:cNvPr id="82" name="Google Shape;82;p17"/>
          <p:cNvSpPr txBox="1"/>
          <p:nvPr>
            <p:ph idx="1" type="body"/>
          </p:nvPr>
        </p:nvSpPr>
        <p:spPr>
          <a:xfrm>
            <a:off x="91250" y="1253525"/>
            <a:ext cx="8520600" cy="3416400"/>
          </a:xfrm>
          <a:prstGeom prst="rect">
            <a:avLst/>
          </a:prstGeom>
        </p:spPr>
        <p:txBody>
          <a:bodyPr anchorCtr="0" anchor="t" bIns="91425" lIns="91425" spcFirstLastPara="1" rIns="91425" wrap="square" tIns="91425">
            <a:normAutofit/>
          </a:bodyPr>
          <a:lstStyle/>
          <a:p>
            <a:pPr indent="-342900" lvl="0" marL="457200" rtl="0" algn="just">
              <a:lnSpc>
                <a:spcPct val="95000"/>
              </a:lnSpc>
              <a:spcBef>
                <a:spcPts val="1200"/>
              </a:spcBef>
              <a:spcAft>
                <a:spcPts val="0"/>
              </a:spcAft>
              <a:buClr>
                <a:srgbClr val="FFFFFF"/>
              </a:buClr>
              <a:buSzPts val="1800"/>
              <a:buFont typeface="Average"/>
              <a:buChar char="●"/>
            </a:pPr>
            <a:r>
              <a:rPr lang="en">
                <a:solidFill>
                  <a:srgbClr val="FFFFFF"/>
                </a:solidFill>
              </a:rPr>
              <a:t>A Minimum Spanning Tree (MST) or minimum weight spanning tree is a subset of the edges of a connected, edge-weighted undirected graph that connects all the vertices together, without any cycles and with the minimum possible total edge weight. It is a spanning tree whose sum of edge weights is as small as possible.</a:t>
            </a:r>
            <a:endParaRPr>
              <a:solidFill>
                <a:srgbClr val="FFFFFF"/>
              </a:solidFill>
            </a:endParaRPr>
          </a:p>
          <a:p>
            <a:pPr indent="-342900" lvl="0" marL="457200" rtl="0" algn="just">
              <a:lnSpc>
                <a:spcPct val="95000"/>
              </a:lnSpc>
              <a:spcBef>
                <a:spcPts val="0"/>
              </a:spcBef>
              <a:spcAft>
                <a:spcPts val="0"/>
              </a:spcAft>
              <a:buClr>
                <a:srgbClr val="FFFFFF"/>
              </a:buClr>
              <a:buSzPts val="1800"/>
              <a:buFont typeface="Average"/>
              <a:buChar char="●"/>
            </a:pPr>
            <a:r>
              <a:rPr lang="en">
                <a:solidFill>
                  <a:srgbClr val="FFFFFF"/>
                </a:solidFill>
              </a:rPr>
              <a:t>A Connected Component of an undirected graph is a connected subgraph that is not part of any larger connected subgraph. The components of any graph partition its vertices into disjoint sets, and are the induced subgraphs of those sets. A graph that is itself connected has exactly one component, consisting of the whole graph.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Kruskal’s Algorithm:</a:t>
            </a:r>
            <a:endParaRPr/>
          </a:p>
        </p:txBody>
      </p:sp>
      <p:sp>
        <p:nvSpPr>
          <p:cNvPr id="88" name="Google Shape;88;p18"/>
          <p:cNvSpPr txBox="1"/>
          <p:nvPr>
            <p:ph idx="1" type="body"/>
          </p:nvPr>
        </p:nvSpPr>
        <p:spPr>
          <a:xfrm>
            <a:off x="311700" y="1436100"/>
            <a:ext cx="8520600" cy="3783600"/>
          </a:xfrm>
          <a:prstGeom prst="rect">
            <a:avLst/>
          </a:prstGeom>
        </p:spPr>
        <p:txBody>
          <a:bodyPr anchorCtr="0" anchor="t" bIns="91425" lIns="91425" spcFirstLastPara="1" rIns="91425" wrap="square" tIns="91425">
            <a:noAutofit/>
          </a:bodyPr>
          <a:lstStyle/>
          <a:p>
            <a:pPr indent="-318135" lvl="0" marL="457200" rtl="0" algn="l">
              <a:lnSpc>
                <a:spcPct val="158000"/>
              </a:lnSpc>
              <a:spcBef>
                <a:spcPts val="0"/>
              </a:spcBef>
              <a:spcAft>
                <a:spcPts val="0"/>
              </a:spcAft>
              <a:buClr>
                <a:srgbClr val="FFFFFF"/>
              </a:buClr>
              <a:buSzPts val="1410"/>
              <a:buAutoNum type="arabicPeriod"/>
            </a:pPr>
            <a:r>
              <a:rPr lang="en" sz="1410">
                <a:solidFill>
                  <a:srgbClr val="FFFFFF"/>
                </a:solidFill>
              </a:rPr>
              <a:t>Sort all the edges in non-decreasing order of their weight. </a:t>
            </a:r>
            <a:endParaRPr sz="1410">
              <a:solidFill>
                <a:srgbClr val="FFFFFF"/>
              </a:solidFill>
            </a:endParaRPr>
          </a:p>
          <a:p>
            <a:pPr indent="-318135" lvl="0" marL="457200" rtl="0" algn="l">
              <a:lnSpc>
                <a:spcPct val="158000"/>
              </a:lnSpc>
              <a:spcBef>
                <a:spcPts val="0"/>
              </a:spcBef>
              <a:spcAft>
                <a:spcPts val="0"/>
              </a:spcAft>
              <a:buClr>
                <a:srgbClr val="FFFFFF"/>
              </a:buClr>
              <a:buSzPts val="1410"/>
              <a:buAutoNum type="arabicPeriod"/>
            </a:pPr>
            <a:r>
              <a:rPr lang="en" sz="1410">
                <a:solidFill>
                  <a:srgbClr val="FFFFFF"/>
                </a:solidFill>
              </a:rPr>
              <a:t>Pick the smallest edge. Check if it forms a cycle with the spanning tree formed so far. If the cycle is not formed, include this edge. Else, discard it. </a:t>
            </a:r>
            <a:endParaRPr sz="1410">
              <a:solidFill>
                <a:srgbClr val="FFFFFF"/>
              </a:solidFill>
            </a:endParaRPr>
          </a:p>
          <a:p>
            <a:pPr indent="-318135" lvl="0" marL="457200" rtl="0" algn="l">
              <a:lnSpc>
                <a:spcPct val="158000"/>
              </a:lnSpc>
              <a:spcBef>
                <a:spcPts val="0"/>
              </a:spcBef>
              <a:spcAft>
                <a:spcPts val="0"/>
              </a:spcAft>
              <a:buClr>
                <a:srgbClr val="FFFFFF"/>
              </a:buClr>
              <a:buSzPts val="1410"/>
              <a:buAutoNum type="arabicPeriod"/>
            </a:pPr>
            <a:r>
              <a:rPr lang="en" sz="1410">
                <a:solidFill>
                  <a:srgbClr val="FFFFFF"/>
                </a:solidFill>
              </a:rPr>
              <a:t>Repeat step#2 until there are (V-1) edges in the spanning tree.</a:t>
            </a:r>
            <a:endParaRPr sz="1410">
              <a:solidFill>
                <a:srgbClr val="FFFFFF"/>
              </a:solidFill>
            </a:endParaRPr>
          </a:p>
          <a:p>
            <a:pPr indent="0" lvl="0" marL="0" rtl="0" algn="l">
              <a:spcBef>
                <a:spcPts val="1800"/>
              </a:spcBef>
              <a:spcAft>
                <a:spcPts val="0"/>
              </a:spcAft>
              <a:buSzPts val="770"/>
              <a:buNone/>
            </a:pPr>
            <a:r>
              <a:rPr lang="en" sz="1410">
                <a:solidFill>
                  <a:srgbClr val="FFFFFF"/>
                </a:solidFill>
              </a:rPr>
              <a:t>Kruskal’s algorithm to find the minimum cost spanning tree uses the greedy approach. The Greedy Choice is to pick the smallest weight edge that does not cause a cycle in the MST constructed so far.  </a:t>
            </a:r>
            <a:endParaRPr sz="1410">
              <a:solidFill>
                <a:srgbClr val="FFFFFF"/>
              </a:solidFill>
            </a:endParaRPr>
          </a:p>
          <a:p>
            <a:pPr indent="0" lvl="0" marL="0" rtl="0" algn="l">
              <a:spcBef>
                <a:spcPts val="800"/>
              </a:spcBef>
              <a:spcAft>
                <a:spcPts val="0"/>
              </a:spcAft>
              <a:buSzPts val="770"/>
              <a:buNone/>
            </a:pPr>
            <a:r>
              <a:t/>
            </a:r>
            <a:endParaRPr sz="1410">
              <a:solidFill>
                <a:srgbClr val="FFFFFF"/>
              </a:solidFill>
            </a:endParaRPr>
          </a:p>
          <a:p>
            <a:pPr indent="0" lvl="0" marL="0" rtl="0" algn="l">
              <a:spcBef>
                <a:spcPts val="800"/>
              </a:spcBef>
              <a:spcAft>
                <a:spcPts val="1200"/>
              </a:spcAft>
              <a:buSzPts val="770"/>
              <a:buNone/>
            </a:pPr>
            <a:r>
              <a:t/>
            </a:r>
            <a:endParaRPr sz="141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 for Kruskal’s Algorithm : </a:t>
            </a:r>
            <a:endParaRPr/>
          </a:p>
        </p:txBody>
      </p:sp>
      <p:sp>
        <p:nvSpPr>
          <p:cNvPr id="94" name="Google Shape;94;p19"/>
          <p:cNvSpPr txBox="1"/>
          <p:nvPr>
            <p:ph idx="1" type="body"/>
          </p:nvPr>
        </p:nvSpPr>
        <p:spPr>
          <a:xfrm>
            <a:off x="311700" y="1225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770"/>
              <a:buFont typeface="Arial"/>
              <a:buNone/>
            </a:pPr>
            <a:r>
              <a:rPr b="1" lang="en" sz="1510">
                <a:solidFill>
                  <a:schemeClr val="dk1"/>
                </a:solidFill>
              </a:rPr>
              <a:t>Time Complexity:</a:t>
            </a:r>
            <a:r>
              <a:rPr lang="en" sz="1310">
                <a:solidFill>
                  <a:schemeClr val="dk1"/>
                </a:solidFill>
              </a:rPr>
              <a:t> O(E * logE) or O(E * logV) </a:t>
            </a:r>
            <a:endParaRPr sz="1310">
              <a:solidFill>
                <a:schemeClr val="dk1"/>
              </a:solidFill>
            </a:endParaRPr>
          </a:p>
          <a:p>
            <a:pPr indent="-311785" lvl="0" marL="685800" rtl="0" algn="l">
              <a:lnSpc>
                <a:spcPct val="158000"/>
              </a:lnSpc>
              <a:spcBef>
                <a:spcPts val="800"/>
              </a:spcBef>
              <a:spcAft>
                <a:spcPts val="0"/>
              </a:spcAft>
              <a:buClr>
                <a:schemeClr val="dk1"/>
              </a:buClr>
              <a:buSzPts val="1310"/>
              <a:buFont typeface="Average"/>
              <a:buChar char="●"/>
            </a:pPr>
            <a:r>
              <a:rPr lang="en" sz="1310">
                <a:solidFill>
                  <a:schemeClr val="dk1"/>
                </a:solidFill>
              </a:rPr>
              <a:t>Sorting of edges takes O(E * logE) time. </a:t>
            </a:r>
            <a:endParaRPr sz="1310">
              <a:solidFill>
                <a:schemeClr val="dk1"/>
              </a:solidFill>
            </a:endParaRPr>
          </a:p>
          <a:p>
            <a:pPr indent="-311785" lvl="0" marL="685800" rtl="0" algn="l">
              <a:lnSpc>
                <a:spcPct val="158000"/>
              </a:lnSpc>
              <a:spcBef>
                <a:spcPts val="0"/>
              </a:spcBef>
              <a:spcAft>
                <a:spcPts val="0"/>
              </a:spcAft>
              <a:buClr>
                <a:schemeClr val="dk1"/>
              </a:buClr>
              <a:buSzPts val="1310"/>
              <a:buFont typeface="Average"/>
              <a:buChar char="●"/>
            </a:pPr>
            <a:r>
              <a:rPr lang="en" sz="1310">
                <a:solidFill>
                  <a:schemeClr val="dk1"/>
                </a:solidFill>
              </a:rPr>
              <a:t>After sorting, we iterate through all edges and apply the find-union algorithm. The find and union operations can take at most O(logV) time.</a:t>
            </a:r>
            <a:endParaRPr sz="1310">
              <a:solidFill>
                <a:schemeClr val="dk1"/>
              </a:solidFill>
            </a:endParaRPr>
          </a:p>
          <a:p>
            <a:pPr indent="-311785" lvl="0" marL="685800" rtl="0" algn="l">
              <a:lnSpc>
                <a:spcPct val="158000"/>
              </a:lnSpc>
              <a:spcBef>
                <a:spcPts val="0"/>
              </a:spcBef>
              <a:spcAft>
                <a:spcPts val="0"/>
              </a:spcAft>
              <a:buClr>
                <a:schemeClr val="dk1"/>
              </a:buClr>
              <a:buSzPts val="1310"/>
              <a:buFont typeface="Average"/>
              <a:buChar char="●"/>
            </a:pPr>
            <a:r>
              <a:rPr lang="en" sz="1310">
                <a:solidFill>
                  <a:schemeClr val="dk1"/>
                </a:solidFill>
              </a:rPr>
              <a:t>So overall complexity is O(E * logE + E * logV) time. </a:t>
            </a:r>
            <a:endParaRPr sz="1310">
              <a:solidFill>
                <a:schemeClr val="dk1"/>
              </a:solidFill>
            </a:endParaRPr>
          </a:p>
          <a:p>
            <a:pPr indent="-286385" lvl="0" marL="685800" rtl="0" algn="l">
              <a:lnSpc>
                <a:spcPct val="158000"/>
              </a:lnSpc>
              <a:spcBef>
                <a:spcPts val="0"/>
              </a:spcBef>
              <a:spcAft>
                <a:spcPts val="0"/>
              </a:spcAft>
              <a:buClr>
                <a:schemeClr val="dk1"/>
              </a:buClr>
              <a:buSzPts val="910"/>
              <a:buFont typeface="Average"/>
              <a:buChar char="●"/>
            </a:pPr>
            <a:r>
              <a:rPr lang="en" sz="1310">
                <a:solidFill>
                  <a:schemeClr val="dk1"/>
                </a:solidFill>
              </a:rPr>
              <a:t>The value of E can be at most O(V</a:t>
            </a:r>
            <a:r>
              <a:rPr lang="en" sz="1065">
                <a:solidFill>
                  <a:schemeClr val="dk1"/>
                </a:solidFill>
              </a:rPr>
              <a:t>2</a:t>
            </a:r>
            <a:r>
              <a:rPr lang="en" sz="1310">
                <a:solidFill>
                  <a:schemeClr val="dk1"/>
                </a:solidFill>
              </a:rPr>
              <a:t>), so O(logV) and O(logE) are the same. Therefore, the overall time complexity is O(E * logE) or O(E*logV)</a:t>
            </a:r>
            <a:endParaRPr sz="1310">
              <a:solidFill>
                <a:schemeClr val="dk1"/>
              </a:solidFill>
            </a:endParaRPr>
          </a:p>
          <a:p>
            <a:pPr indent="0" lvl="0" marL="0" rtl="0" algn="l">
              <a:spcBef>
                <a:spcPts val="18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43075" y="445025"/>
            <a:ext cx="868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An Example to find Minimum Spanning Tree (MST) : Kruskal’s Algorithm</a:t>
            </a:r>
            <a:endParaRPr sz="2600"/>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weighted undirected </a:t>
            </a:r>
            <a:r>
              <a:rPr lang="en"/>
              <a:t>graph</a:t>
            </a:r>
            <a:r>
              <a:rPr lang="en"/>
              <a:t> :</a:t>
            </a:r>
            <a:endParaRPr/>
          </a:p>
        </p:txBody>
      </p:sp>
      <p:pic>
        <p:nvPicPr>
          <p:cNvPr descr="Kruskal’s Minimum Spanning Tree Algorithm" id="101" name="Google Shape;101;p20"/>
          <p:cNvPicPr preferRelativeResize="0"/>
          <p:nvPr/>
        </p:nvPicPr>
        <p:blipFill>
          <a:blip r:embed="rId3">
            <a:alphaModFix/>
          </a:blip>
          <a:stretch>
            <a:fillRect/>
          </a:stretch>
        </p:blipFill>
        <p:spPr>
          <a:xfrm>
            <a:off x="2221750" y="2045163"/>
            <a:ext cx="420052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dd edge 7-6 in the MST" id="108" name="Google Shape;108;p21"/>
          <p:cNvPicPr preferRelativeResize="0"/>
          <p:nvPr/>
        </p:nvPicPr>
        <p:blipFill>
          <a:blip r:embed="rId3">
            <a:alphaModFix/>
          </a:blip>
          <a:stretch>
            <a:fillRect/>
          </a:stretch>
        </p:blipFill>
        <p:spPr>
          <a:xfrm>
            <a:off x="78350" y="236075"/>
            <a:ext cx="2049200" cy="1826500"/>
          </a:xfrm>
          <a:prstGeom prst="rect">
            <a:avLst/>
          </a:prstGeom>
          <a:noFill/>
          <a:ln>
            <a:noFill/>
          </a:ln>
        </p:spPr>
      </p:pic>
      <p:pic>
        <p:nvPicPr>
          <p:cNvPr descr="Add edge 8-2 in the MST" id="109" name="Google Shape;109;p21"/>
          <p:cNvPicPr preferRelativeResize="0"/>
          <p:nvPr/>
        </p:nvPicPr>
        <p:blipFill>
          <a:blip r:embed="rId4">
            <a:alphaModFix/>
          </a:blip>
          <a:stretch>
            <a:fillRect/>
          </a:stretch>
        </p:blipFill>
        <p:spPr>
          <a:xfrm>
            <a:off x="2249825" y="206275"/>
            <a:ext cx="2170249" cy="1886100"/>
          </a:xfrm>
          <a:prstGeom prst="rect">
            <a:avLst/>
          </a:prstGeom>
          <a:noFill/>
          <a:ln>
            <a:noFill/>
          </a:ln>
        </p:spPr>
      </p:pic>
      <p:pic>
        <p:nvPicPr>
          <p:cNvPr descr="Add edge 6-5 in the MST" id="110" name="Google Shape;110;p21"/>
          <p:cNvPicPr preferRelativeResize="0"/>
          <p:nvPr/>
        </p:nvPicPr>
        <p:blipFill>
          <a:blip r:embed="rId5">
            <a:alphaModFix/>
          </a:blip>
          <a:stretch>
            <a:fillRect/>
          </a:stretch>
        </p:blipFill>
        <p:spPr>
          <a:xfrm>
            <a:off x="4538100" y="236075"/>
            <a:ext cx="2369200" cy="1826500"/>
          </a:xfrm>
          <a:prstGeom prst="rect">
            <a:avLst/>
          </a:prstGeom>
          <a:noFill/>
          <a:ln>
            <a:noFill/>
          </a:ln>
        </p:spPr>
      </p:pic>
      <p:pic>
        <p:nvPicPr>
          <p:cNvPr descr="Add edge 0-1 in the MST" id="111" name="Google Shape;111;p21"/>
          <p:cNvPicPr preferRelativeResize="0"/>
          <p:nvPr/>
        </p:nvPicPr>
        <p:blipFill>
          <a:blip r:embed="rId6">
            <a:alphaModFix/>
          </a:blip>
          <a:stretch>
            <a:fillRect/>
          </a:stretch>
        </p:blipFill>
        <p:spPr>
          <a:xfrm>
            <a:off x="7025325" y="241375"/>
            <a:ext cx="2049200" cy="1886100"/>
          </a:xfrm>
          <a:prstGeom prst="rect">
            <a:avLst/>
          </a:prstGeom>
          <a:noFill/>
          <a:ln>
            <a:noFill/>
          </a:ln>
        </p:spPr>
      </p:pic>
      <p:pic>
        <p:nvPicPr>
          <p:cNvPr descr="Add edge 0-1 in the MST" id="112" name="Google Shape;112;p21"/>
          <p:cNvPicPr preferRelativeResize="0"/>
          <p:nvPr/>
        </p:nvPicPr>
        <p:blipFill>
          <a:blip r:embed="rId7">
            <a:alphaModFix/>
          </a:blip>
          <a:stretch>
            <a:fillRect/>
          </a:stretch>
        </p:blipFill>
        <p:spPr>
          <a:xfrm>
            <a:off x="78350" y="2387275"/>
            <a:ext cx="2049200" cy="2181600"/>
          </a:xfrm>
          <a:prstGeom prst="rect">
            <a:avLst/>
          </a:prstGeom>
          <a:noFill/>
          <a:ln>
            <a:noFill/>
          </a:ln>
        </p:spPr>
      </p:pic>
      <p:pic>
        <p:nvPicPr>
          <p:cNvPr descr="Add edge 2-3 in the MST" id="113" name="Google Shape;113;p21"/>
          <p:cNvPicPr preferRelativeResize="0"/>
          <p:nvPr/>
        </p:nvPicPr>
        <p:blipFill>
          <a:blip r:embed="rId8">
            <a:alphaModFix/>
          </a:blip>
          <a:stretch>
            <a:fillRect/>
          </a:stretch>
        </p:blipFill>
        <p:spPr>
          <a:xfrm>
            <a:off x="2249825" y="2387275"/>
            <a:ext cx="2170249" cy="2181600"/>
          </a:xfrm>
          <a:prstGeom prst="rect">
            <a:avLst/>
          </a:prstGeom>
          <a:noFill/>
          <a:ln>
            <a:noFill/>
          </a:ln>
        </p:spPr>
      </p:pic>
      <p:pic>
        <p:nvPicPr>
          <p:cNvPr descr="Add edge 0-7 in MST" id="114" name="Google Shape;114;p21"/>
          <p:cNvPicPr preferRelativeResize="0"/>
          <p:nvPr/>
        </p:nvPicPr>
        <p:blipFill>
          <a:blip r:embed="rId9">
            <a:alphaModFix/>
          </a:blip>
          <a:stretch>
            <a:fillRect/>
          </a:stretch>
        </p:blipFill>
        <p:spPr>
          <a:xfrm>
            <a:off x="4658775" y="2387275"/>
            <a:ext cx="2248525" cy="2181600"/>
          </a:xfrm>
          <a:prstGeom prst="rect">
            <a:avLst/>
          </a:prstGeom>
          <a:noFill/>
          <a:ln>
            <a:noFill/>
          </a:ln>
        </p:spPr>
      </p:pic>
      <p:pic>
        <p:nvPicPr>
          <p:cNvPr descr="Add edge 3-4 in the MST" id="115" name="Google Shape;115;p21"/>
          <p:cNvPicPr preferRelativeResize="0"/>
          <p:nvPr/>
        </p:nvPicPr>
        <p:blipFill>
          <a:blip r:embed="rId10">
            <a:alphaModFix/>
          </a:blip>
          <a:stretch>
            <a:fillRect/>
          </a:stretch>
        </p:blipFill>
        <p:spPr>
          <a:xfrm>
            <a:off x="7061600" y="2387275"/>
            <a:ext cx="2012925" cy="218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