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65" r:id="rId2"/>
    <p:sldId id="275" r:id="rId3"/>
    <p:sldId id="266" r:id="rId4"/>
    <p:sldId id="276" r:id="rId5"/>
    <p:sldId id="268" r:id="rId6"/>
    <p:sldId id="267" r:id="rId7"/>
    <p:sldId id="269" r:id="rId8"/>
    <p:sldId id="272" r:id="rId9"/>
    <p:sldId id="280" r:id="rId10"/>
    <p:sldId id="279" r:id="rId11"/>
    <p:sldId id="282" r:id="rId12"/>
    <p:sldId id="278" r:id="rId13"/>
    <p:sldId id="283" r:id="rId14"/>
    <p:sldId id="281" r:id="rId15"/>
    <p:sldId id="284" r:id="rId16"/>
    <p:sldId id="285" r:id="rId17"/>
    <p:sldId id="286" r:id="rId18"/>
    <p:sldId id="288" r:id="rId19"/>
    <p:sldId id="270" r:id="rId20"/>
    <p:sldId id="271" r:id="rId21"/>
    <p:sldId id="290" r:id="rId22"/>
    <p:sldId id="291" r:id="rId23"/>
    <p:sldId id="287" r:id="rId24"/>
    <p:sldId id="289" r:id="rId25"/>
    <p:sldId id="273"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1647C-8422-45F9-8139-060692BBBEA3}" type="datetimeFigureOut">
              <a:rPr lang="en-IN" smtClean="0"/>
              <a:t>27-05-2024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E192B-2F6A-44AB-8FAD-0BBA2528C43D}" type="slidenum">
              <a:rPr lang="en-IN" smtClean="0"/>
              <a:t>‹#›</a:t>
            </a:fld>
            <a:endParaRPr lang="en-IN" dirty="0"/>
          </a:p>
        </p:txBody>
      </p:sp>
    </p:spTree>
    <p:extLst>
      <p:ext uri="{BB962C8B-B14F-4D97-AF65-F5344CB8AC3E}">
        <p14:creationId xmlns:p14="http://schemas.microsoft.com/office/powerpoint/2010/main" val="1932708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DEC4A6-C81A-410B-918F-8F26DAD5E5B2}" type="slidenum">
              <a:rPr lang="en-US" smtClean="0"/>
              <a:pPr/>
              <a:t>1</a:t>
            </a:fld>
            <a:endParaRPr lang="en-US" dirty="0"/>
          </a:p>
        </p:txBody>
      </p:sp>
    </p:spTree>
    <p:extLst>
      <p:ext uri="{BB962C8B-B14F-4D97-AF65-F5344CB8AC3E}">
        <p14:creationId xmlns:p14="http://schemas.microsoft.com/office/powerpoint/2010/main" val="251228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CB34-DBD0-0B9D-991F-51946A55E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0B7AE1-3D53-C5F3-A4A8-F4BAC7DF5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2791AA-E1F0-EE7B-0DDF-E5B02FCEF21B}"/>
              </a:ext>
            </a:extLst>
          </p:cNvPr>
          <p:cNvSpPr>
            <a:spLocks noGrp="1"/>
          </p:cNvSpPr>
          <p:nvPr>
            <p:ph type="dt" sz="half" idx="10"/>
          </p:nvPr>
        </p:nvSpPr>
        <p:spPr/>
        <p:txBody>
          <a:bodyPr/>
          <a:lstStyle/>
          <a:p>
            <a:fld id="{E9308B4D-42DB-4810-AE56-C60A5E5BE13E}" type="datetime1">
              <a:rPr lang="en-IN" smtClean="0"/>
              <a:t>27-05-2024</a:t>
            </a:fld>
            <a:endParaRPr lang="en-IN" dirty="0"/>
          </a:p>
        </p:txBody>
      </p:sp>
      <p:sp>
        <p:nvSpPr>
          <p:cNvPr id="5" name="Footer Placeholder 4">
            <a:extLst>
              <a:ext uri="{FF2B5EF4-FFF2-40B4-BE49-F238E27FC236}">
                <a16:creationId xmlns:a16="http://schemas.microsoft.com/office/drawing/2014/main" id="{80BE1BC4-2F68-AC73-3CE5-2F1E97BF1BA9}"/>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D38E9B51-42BC-FC11-FE61-3B3FC27F53E6}"/>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419385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9846-B362-5330-8BC0-1E142D7C17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59B9AF-5F2C-CD4D-100D-AFC1278F9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A4ABB-2E1E-1760-20C2-DE09C05C4E56}"/>
              </a:ext>
            </a:extLst>
          </p:cNvPr>
          <p:cNvSpPr>
            <a:spLocks noGrp="1"/>
          </p:cNvSpPr>
          <p:nvPr>
            <p:ph type="dt" sz="half" idx="10"/>
          </p:nvPr>
        </p:nvSpPr>
        <p:spPr/>
        <p:txBody>
          <a:bodyPr/>
          <a:lstStyle/>
          <a:p>
            <a:fld id="{46057E7A-0DEB-442F-AE67-A63672BD5251}" type="datetime1">
              <a:rPr lang="en-IN" smtClean="0"/>
              <a:t>27-05-2024</a:t>
            </a:fld>
            <a:endParaRPr lang="en-IN" dirty="0"/>
          </a:p>
        </p:txBody>
      </p:sp>
      <p:sp>
        <p:nvSpPr>
          <p:cNvPr id="5" name="Footer Placeholder 4">
            <a:extLst>
              <a:ext uri="{FF2B5EF4-FFF2-40B4-BE49-F238E27FC236}">
                <a16:creationId xmlns:a16="http://schemas.microsoft.com/office/drawing/2014/main" id="{6878BD47-15A4-C10F-0051-113E1356D14C}"/>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563A823D-C56B-8304-D2E3-5D2D1CE6248D}"/>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3157207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780214-CA73-85AB-6FCF-A1F95342EB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0C6EA5-9627-6F3F-E8BE-7DDAB55D4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D90E5-D423-A065-6FD8-DE6DABC5DE3E}"/>
              </a:ext>
            </a:extLst>
          </p:cNvPr>
          <p:cNvSpPr>
            <a:spLocks noGrp="1"/>
          </p:cNvSpPr>
          <p:nvPr>
            <p:ph type="dt" sz="half" idx="10"/>
          </p:nvPr>
        </p:nvSpPr>
        <p:spPr/>
        <p:txBody>
          <a:bodyPr/>
          <a:lstStyle/>
          <a:p>
            <a:fld id="{C294648C-E4C0-42CD-90B5-79735DEC0568}" type="datetime1">
              <a:rPr lang="en-IN" smtClean="0"/>
              <a:t>27-05-2024</a:t>
            </a:fld>
            <a:endParaRPr lang="en-IN" dirty="0"/>
          </a:p>
        </p:txBody>
      </p:sp>
      <p:sp>
        <p:nvSpPr>
          <p:cNvPr id="5" name="Footer Placeholder 4">
            <a:extLst>
              <a:ext uri="{FF2B5EF4-FFF2-40B4-BE49-F238E27FC236}">
                <a16:creationId xmlns:a16="http://schemas.microsoft.com/office/drawing/2014/main" id="{A4082622-3D0E-70EB-25EB-FA2942A2FC1C}"/>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F1CECBDC-B0A4-75D4-4954-EDEB6DB8A01D}"/>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22210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CEEA-F128-3E3F-34C9-BAD6EA1322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990225-9920-C026-5A66-A92FE7B28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60465-55DD-6468-6967-73569A9B99DB}"/>
              </a:ext>
            </a:extLst>
          </p:cNvPr>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a:extLst>
              <a:ext uri="{FF2B5EF4-FFF2-40B4-BE49-F238E27FC236}">
                <a16:creationId xmlns:a16="http://schemas.microsoft.com/office/drawing/2014/main" id="{53BAB773-315B-341B-EF70-C3F97A84CC6C}"/>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E65E2501-D384-A274-8E9E-3D711A35B405}"/>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63124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51F4-6A59-AF80-2915-9D73DFEF3A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2E0FED-C4CD-2D56-68AE-8A1808151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629FD-CD85-7016-CCE4-0FE5374A5565}"/>
              </a:ext>
            </a:extLst>
          </p:cNvPr>
          <p:cNvSpPr>
            <a:spLocks noGrp="1"/>
          </p:cNvSpPr>
          <p:nvPr>
            <p:ph type="dt" sz="half" idx="10"/>
          </p:nvPr>
        </p:nvSpPr>
        <p:spPr/>
        <p:txBody>
          <a:bodyPr/>
          <a:lstStyle/>
          <a:p>
            <a:fld id="{2742A09F-080F-466B-BD38-758D51E8C67B}" type="datetime1">
              <a:rPr lang="en-IN" smtClean="0"/>
              <a:t>27-05-2024</a:t>
            </a:fld>
            <a:endParaRPr lang="en-IN" dirty="0"/>
          </a:p>
        </p:txBody>
      </p:sp>
      <p:sp>
        <p:nvSpPr>
          <p:cNvPr id="5" name="Footer Placeholder 4">
            <a:extLst>
              <a:ext uri="{FF2B5EF4-FFF2-40B4-BE49-F238E27FC236}">
                <a16:creationId xmlns:a16="http://schemas.microsoft.com/office/drawing/2014/main" id="{41396824-DCB5-45C6-088F-DC3266AEE2E9}"/>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88968FD8-5108-BCF9-0F12-7EA5BAF7E72B}"/>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250477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360D-C784-3671-1213-A54EAE8E03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39A817-32B4-98DD-A0DF-005D4000DB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5203BE-362B-3E6C-BD56-09149B0A00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9CAD10-03BE-4E9F-7EDB-582C8C675252}"/>
              </a:ext>
            </a:extLst>
          </p:cNvPr>
          <p:cNvSpPr>
            <a:spLocks noGrp="1"/>
          </p:cNvSpPr>
          <p:nvPr>
            <p:ph type="dt" sz="half" idx="10"/>
          </p:nvPr>
        </p:nvSpPr>
        <p:spPr/>
        <p:txBody>
          <a:bodyPr/>
          <a:lstStyle/>
          <a:p>
            <a:fld id="{59F2AC71-9933-4FA2-93E0-8E840C64A78A}" type="datetime1">
              <a:rPr lang="en-IN" smtClean="0"/>
              <a:t>27-05-2024</a:t>
            </a:fld>
            <a:endParaRPr lang="en-IN" dirty="0"/>
          </a:p>
        </p:txBody>
      </p:sp>
      <p:sp>
        <p:nvSpPr>
          <p:cNvPr id="6" name="Footer Placeholder 5">
            <a:extLst>
              <a:ext uri="{FF2B5EF4-FFF2-40B4-BE49-F238E27FC236}">
                <a16:creationId xmlns:a16="http://schemas.microsoft.com/office/drawing/2014/main" id="{6CBA4A2B-770D-D8DD-0B05-4EE180976E67}"/>
              </a:ext>
            </a:extLst>
          </p:cNvPr>
          <p:cNvSpPr>
            <a:spLocks noGrp="1"/>
          </p:cNvSpPr>
          <p:nvPr>
            <p:ph type="ftr" sz="quarter" idx="11"/>
          </p:nvPr>
        </p:nvSpPr>
        <p:spPr/>
        <p:txBody>
          <a:bodyPr/>
          <a:lstStyle/>
          <a:p>
            <a:r>
              <a:rPr lang="en-IN" dirty="0"/>
              <a:t>CSE</a:t>
            </a:r>
          </a:p>
        </p:txBody>
      </p:sp>
      <p:sp>
        <p:nvSpPr>
          <p:cNvPr id="7" name="Slide Number Placeholder 6">
            <a:extLst>
              <a:ext uri="{FF2B5EF4-FFF2-40B4-BE49-F238E27FC236}">
                <a16:creationId xmlns:a16="http://schemas.microsoft.com/office/drawing/2014/main" id="{96BB9A91-3554-4759-8202-F33B43BA724C}"/>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155018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E565-A774-5E5A-6E8C-E6F137259A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192F82-1F73-B810-668B-829F338C3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50F889-83FB-7651-CAC2-86F849CFC9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D2DE18-8F78-FA4D-AF6E-F6A143A512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002ED-D392-6B84-4257-838031A334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C8FA96-F340-AC81-417D-851E9AB69D78}"/>
              </a:ext>
            </a:extLst>
          </p:cNvPr>
          <p:cNvSpPr>
            <a:spLocks noGrp="1"/>
          </p:cNvSpPr>
          <p:nvPr>
            <p:ph type="dt" sz="half" idx="10"/>
          </p:nvPr>
        </p:nvSpPr>
        <p:spPr/>
        <p:txBody>
          <a:bodyPr/>
          <a:lstStyle/>
          <a:p>
            <a:fld id="{F369B54A-5067-4A70-ABCE-ABB85EC6F847}" type="datetime1">
              <a:rPr lang="en-IN" smtClean="0"/>
              <a:t>27-05-2024</a:t>
            </a:fld>
            <a:endParaRPr lang="en-IN" dirty="0"/>
          </a:p>
        </p:txBody>
      </p:sp>
      <p:sp>
        <p:nvSpPr>
          <p:cNvPr id="8" name="Footer Placeholder 7">
            <a:extLst>
              <a:ext uri="{FF2B5EF4-FFF2-40B4-BE49-F238E27FC236}">
                <a16:creationId xmlns:a16="http://schemas.microsoft.com/office/drawing/2014/main" id="{AFEC6D27-F393-B33D-BE03-C6D866386ED9}"/>
              </a:ext>
            </a:extLst>
          </p:cNvPr>
          <p:cNvSpPr>
            <a:spLocks noGrp="1"/>
          </p:cNvSpPr>
          <p:nvPr>
            <p:ph type="ftr" sz="quarter" idx="11"/>
          </p:nvPr>
        </p:nvSpPr>
        <p:spPr/>
        <p:txBody>
          <a:bodyPr/>
          <a:lstStyle/>
          <a:p>
            <a:r>
              <a:rPr lang="en-IN" dirty="0"/>
              <a:t>CSE</a:t>
            </a:r>
          </a:p>
        </p:txBody>
      </p:sp>
      <p:sp>
        <p:nvSpPr>
          <p:cNvPr id="9" name="Slide Number Placeholder 8">
            <a:extLst>
              <a:ext uri="{FF2B5EF4-FFF2-40B4-BE49-F238E27FC236}">
                <a16:creationId xmlns:a16="http://schemas.microsoft.com/office/drawing/2014/main" id="{ACBCA6AA-6765-7E0A-7DAC-13A44E563E19}"/>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22713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B3D8-C377-E6E2-5906-4AC4DF920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2F3992-E408-B1AC-27D6-0B92E7768216}"/>
              </a:ext>
            </a:extLst>
          </p:cNvPr>
          <p:cNvSpPr>
            <a:spLocks noGrp="1"/>
          </p:cNvSpPr>
          <p:nvPr>
            <p:ph type="dt" sz="half" idx="10"/>
          </p:nvPr>
        </p:nvSpPr>
        <p:spPr/>
        <p:txBody>
          <a:bodyPr/>
          <a:lstStyle/>
          <a:p>
            <a:fld id="{D32326D9-2C02-47D7-A467-886C3F6930A7}" type="datetime1">
              <a:rPr lang="en-IN" smtClean="0"/>
              <a:t>27-05-2024</a:t>
            </a:fld>
            <a:endParaRPr lang="en-IN" dirty="0"/>
          </a:p>
        </p:txBody>
      </p:sp>
      <p:sp>
        <p:nvSpPr>
          <p:cNvPr id="4" name="Footer Placeholder 3">
            <a:extLst>
              <a:ext uri="{FF2B5EF4-FFF2-40B4-BE49-F238E27FC236}">
                <a16:creationId xmlns:a16="http://schemas.microsoft.com/office/drawing/2014/main" id="{C4869D05-94D9-AF17-E055-9445E762DBAB}"/>
              </a:ext>
            </a:extLst>
          </p:cNvPr>
          <p:cNvSpPr>
            <a:spLocks noGrp="1"/>
          </p:cNvSpPr>
          <p:nvPr>
            <p:ph type="ftr" sz="quarter" idx="11"/>
          </p:nvPr>
        </p:nvSpPr>
        <p:spPr/>
        <p:txBody>
          <a:bodyPr/>
          <a:lstStyle/>
          <a:p>
            <a:r>
              <a:rPr lang="en-IN" dirty="0"/>
              <a:t>CSE</a:t>
            </a:r>
          </a:p>
        </p:txBody>
      </p:sp>
      <p:sp>
        <p:nvSpPr>
          <p:cNvPr id="5" name="Slide Number Placeholder 4">
            <a:extLst>
              <a:ext uri="{FF2B5EF4-FFF2-40B4-BE49-F238E27FC236}">
                <a16:creationId xmlns:a16="http://schemas.microsoft.com/office/drawing/2014/main" id="{238E0293-DBE1-E717-D6B3-08BF8FE8E197}"/>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126459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1163B-0334-A075-2B55-4A02045DD25C}"/>
              </a:ext>
            </a:extLst>
          </p:cNvPr>
          <p:cNvSpPr>
            <a:spLocks noGrp="1"/>
          </p:cNvSpPr>
          <p:nvPr>
            <p:ph type="dt" sz="half" idx="10"/>
          </p:nvPr>
        </p:nvSpPr>
        <p:spPr/>
        <p:txBody>
          <a:bodyPr/>
          <a:lstStyle/>
          <a:p>
            <a:fld id="{41C860B9-2634-41A5-99B0-5D778AF97A1F}" type="datetime1">
              <a:rPr lang="en-IN" smtClean="0"/>
              <a:t>27-05-2024</a:t>
            </a:fld>
            <a:endParaRPr lang="en-IN" dirty="0"/>
          </a:p>
        </p:txBody>
      </p:sp>
      <p:sp>
        <p:nvSpPr>
          <p:cNvPr id="3" name="Footer Placeholder 2">
            <a:extLst>
              <a:ext uri="{FF2B5EF4-FFF2-40B4-BE49-F238E27FC236}">
                <a16:creationId xmlns:a16="http://schemas.microsoft.com/office/drawing/2014/main" id="{26C970FE-67D0-299F-AB59-B0FF7EAC09D8}"/>
              </a:ext>
            </a:extLst>
          </p:cNvPr>
          <p:cNvSpPr>
            <a:spLocks noGrp="1"/>
          </p:cNvSpPr>
          <p:nvPr>
            <p:ph type="ftr" sz="quarter" idx="11"/>
          </p:nvPr>
        </p:nvSpPr>
        <p:spPr/>
        <p:txBody>
          <a:bodyPr/>
          <a:lstStyle/>
          <a:p>
            <a:r>
              <a:rPr lang="en-IN" dirty="0"/>
              <a:t>CSE</a:t>
            </a:r>
          </a:p>
        </p:txBody>
      </p:sp>
      <p:sp>
        <p:nvSpPr>
          <p:cNvPr id="4" name="Slide Number Placeholder 3">
            <a:extLst>
              <a:ext uri="{FF2B5EF4-FFF2-40B4-BE49-F238E27FC236}">
                <a16:creationId xmlns:a16="http://schemas.microsoft.com/office/drawing/2014/main" id="{95317EED-4256-009D-212B-18D860D97119}"/>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267855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159E-DB07-60D0-E62E-3F2D3E2E2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48B677-7CF1-7C90-F76B-D48C80521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17C15B-796E-3D38-0583-525D7A473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2AFE7-068B-5F7B-ABF4-6B066D5AE061}"/>
              </a:ext>
            </a:extLst>
          </p:cNvPr>
          <p:cNvSpPr>
            <a:spLocks noGrp="1"/>
          </p:cNvSpPr>
          <p:nvPr>
            <p:ph type="dt" sz="half" idx="10"/>
          </p:nvPr>
        </p:nvSpPr>
        <p:spPr/>
        <p:txBody>
          <a:bodyPr/>
          <a:lstStyle/>
          <a:p>
            <a:fld id="{0BD913BE-5DEA-49FC-82B1-8A952A956857}" type="datetime1">
              <a:rPr lang="en-IN" smtClean="0"/>
              <a:t>27-05-2024</a:t>
            </a:fld>
            <a:endParaRPr lang="en-IN" dirty="0"/>
          </a:p>
        </p:txBody>
      </p:sp>
      <p:sp>
        <p:nvSpPr>
          <p:cNvPr id="6" name="Footer Placeholder 5">
            <a:extLst>
              <a:ext uri="{FF2B5EF4-FFF2-40B4-BE49-F238E27FC236}">
                <a16:creationId xmlns:a16="http://schemas.microsoft.com/office/drawing/2014/main" id="{AB1642BD-678E-108B-D834-B15428599341}"/>
              </a:ext>
            </a:extLst>
          </p:cNvPr>
          <p:cNvSpPr>
            <a:spLocks noGrp="1"/>
          </p:cNvSpPr>
          <p:nvPr>
            <p:ph type="ftr" sz="quarter" idx="11"/>
          </p:nvPr>
        </p:nvSpPr>
        <p:spPr/>
        <p:txBody>
          <a:bodyPr/>
          <a:lstStyle/>
          <a:p>
            <a:r>
              <a:rPr lang="en-IN" dirty="0"/>
              <a:t>CSE</a:t>
            </a:r>
          </a:p>
        </p:txBody>
      </p:sp>
      <p:sp>
        <p:nvSpPr>
          <p:cNvPr id="7" name="Slide Number Placeholder 6">
            <a:extLst>
              <a:ext uri="{FF2B5EF4-FFF2-40B4-BE49-F238E27FC236}">
                <a16:creationId xmlns:a16="http://schemas.microsoft.com/office/drawing/2014/main" id="{EE09FFF9-3BF0-6953-A756-F5ABAA3E3FBF}"/>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110401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9171-ED73-7F79-8C79-3E5F05C1F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D806C7-3E25-08E2-3507-BF796A062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8CA1C5C-4641-FB2C-5594-1BAC444B4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0184E-60A2-01D9-3515-AB83FA80458C}"/>
              </a:ext>
            </a:extLst>
          </p:cNvPr>
          <p:cNvSpPr>
            <a:spLocks noGrp="1"/>
          </p:cNvSpPr>
          <p:nvPr>
            <p:ph type="dt" sz="half" idx="10"/>
          </p:nvPr>
        </p:nvSpPr>
        <p:spPr/>
        <p:txBody>
          <a:bodyPr/>
          <a:lstStyle/>
          <a:p>
            <a:fld id="{D8D9CE44-112D-4798-8AB6-98707361202D}" type="datetime1">
              <a:rPr lang="en-IN" smtClean="0"/>
              <a:t>27-05-2024</a:t>
            </a:fld>
            <a:endParaRPr lang="en-IN" dirty="0"/>
          </a:p>
        </p:txBody>
      </p:sp>
      <p:sp>
        <p:nvSpPr>
          <p:cNvPr id="6" name="Footer Placeholder 5">
            <a:extLst>
              <a:ext uri="{FF2B5EF4-FFF2-40B4-BE49-F238E27FC236}">
                <a16:creationId xmlns:a16="http://schemas.microsoft.com/office/drawing/2014/main" id="{AA891367-77F7-FE46-FA1E-44C0E9E93DBA}"/>
              </a:ext>
            </a:extLst>
          </p:cNvPr>
          <p:cNvSpPr>
            <a:spLocks noGrp="1"/>
          </p:cNvSpPr>
          <p:nvPr>
            <p:ph type="ftr" sz="quarter" idx="11"/>
          </p:nvPr>
        </p:nvSpPr>
        <p:spPr/>
        <p:txBody>
          <a:bodyPr/>
          <a:lstStyle/>
          <a:p>
            <a:r>
              <a:rPr lang="en-IN" dirty="0"/>
              <a:t>CSE</a:t>
            </a:r>
          </a:p>
        </p:txBody>
      </p:sp>
      <p:sp>
        <p:nvSpPr>
          <p:cNvPr id="7" name="Slide Number Placeholder 6">
            <a:extLst>
              <a:ext uri="{FF2B5EF4-FFF2-40B4-BE49-F238E27FC236}">
                <a16:creationId xmlns:a16="http://schemas.microsoft.com/office/drawing/2014/main" id="{5F5B5296-6456-19D1-253B-9829B9B4A434}"/>
              </a:ext>
            </a:extLst>
          </p:cNvPr>
          <p:cNvSpPr>
            <a:spLocks noGrp="1"/>
          </p:cNvSpPr>
          <p:nvPr>
            <p:ph type="sldNum" sz="quarter" idx="12"/>
          </p:nvPr>
        </p:nvSpPr>
        <p:spPr/>
        <p:txBody>
          <a:bodyPr/>
          <a:lstStyle/>
          <a:p>
            <a:fld id="{230A71A2-393F-45F5-B92A-A2A306844F35}" type="slidenum">
              <a:rPr lang="en-IN" smtClean="0"/>
              <a:t>‹#›</a:t>
            </a:fld>
            <a:endParaRPr lang="en-IN" dirty="0"/>
          </a:p>
        </p:txBody>
      </p:sp>
    </p:spTree>
    <p:extLst>
      <p:ext uri="{BB962C8B-B14F-4D97-AF65-F5344CB8AC3E}">
        <p14:creationId xmlns:p14="http://schemas.microsoft.com/office/powerpoint/2010/main" val="254946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1000">
              <a:schemeClr val="accent1">
                <a:lumMod val="5000"/>
                <a:lumOff val="95000"/>
              </a:schemeClr>
            </a:gs>
            <a:gs pos="100000">
              <a:srgbClr val="00B0F0"/>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94493-0105-6C0D-06AB-7A457C17E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F6CABE-CAE9-5C64-34BD-65740B504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93BD42-74CF-2D19-B688-3158457A3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07DF-01E2-4E71-8F1E-87AAD74190D7}" type="datetime1">
              <a:rPr lang="en-IN" smtClean="0"/>
              <a:t>27-05-2024</a:t>
            </a:fld>
            <a:endParaRPr lang="en-IN" dirty="0"/>
          </a:p>
        </p:txBody>
      </p:sp>
      <p:sp>
        <p:nvSpPr>
          <p:cNvPr id="5" name="Footer Placeholder 4">
            <a:extLst>
              <a:ext uri="{FF2B5EF4-FFF2-40B4-BE49-F238E27FC236}">
                <a16:creationId xmlns:a16="http://schemas.microsoft.com/office/drawing/2014/main" id="{F9B057CE-0795-01C6-64C3-248D5BAFA5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CSE</a:t>
            </a:r>
          </a:p>
        </p:txBody>
      </p:sp>
      <p:sp>
        <p:nvSpPr>
          <p:cNvPr id="6" name="Slide Number Placeholder 5">
            <a:extLst>
              <a:ext uri="{FF2B5EF4-FFF2-40B4-BE49-F238E27FC236}">
                <a16:creationId xmlns:a16="http://schemas.microsoft.com/office/drawing/2014/main" id="{4E483130-A135-A484-BDCF-43FD6CD29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A71A2-393F-45F5-B92A-A2A306844F35}" type="slidenum">
              <a:rPr lang="en-IN" smtClean="0"/>
              <a:t>‹#›</a:t>
            </a:fld>
            <a:endParaRPr lang="en-IN" dirty="0"/>
          </a:p>
        </p:txBody>
      </p:sp>
    </p:spTree>
    <p:extLst>
      <p:ext uri="{BB962C8B-B14F-4D97-AF65-F5344CB8AC3E}">
        <p14:creationId xmlns:p14="http://schemas.microsoft.com/office/powerpoint/2010/main" val="16806752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3406" y="193416"/>
            <a:ext cx="7655366" cy="1313468"/>
          </a:xfrm>
        </p:spPr>
        <p:txBody>
          <a:bodyPr>
            <a:noAutofit/>
          </a:bodyPr>
          <a:lstStyle/>
          <a:p>
            <a:r>
              <a:rPr lang="en-US" sz="3600" b="1" dirty="0">
                <a:solidFill>
                  <a:srgbClr val="00B050"/>
                </a:solidFill>
                <a:latin typeface="Times New Roman" panose="02020603050405020304" pitchFamily="18" charset="0"/>
                <a:cs typeface="Times New Roman" panose="02020603050405020304" pitchFamily="18" charset="0"/>
              </a:rPr>
              <a:t>IOT BASED STREET LIGHT SHORT CIRCUIT DETECTION  </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67870" y="2644170"/>
            <a:ext cx="5167745" cy="2308324"/>
          </a:xfrm>
          <a:prstGeom prst="rect">
            <a:avLst/>
          </a:prstGeom>
          <a:noFill/>
        </p:spPr>
        <p:txBody>
          <a:bodyPr wrap="square" rtlCol="0">
            <a:spAutoFit/>
          </a:bodyPr>
          <a:lstStyle/>
          <a:p>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ANJALI KASHYAP S (4MN20CS005)</a:t>
            </a:r>
          </a:p>
          <a:p>
            <a:r>
              <a:rPr lang="en-US" sz="2400" dirty="0">
                <a:solidFill>
                  <a:srgbClr val="002060"/>
                </a:solidFill>
                <a:latin typeface="Times New Roman" panose="02020603050405020304" pitchFamily="18" charset="0"/>
                <a:cs typeface="Times New Roman" panose="02020603050405020304" pitchFamily="18" charset="0"/>
              </a:rPr>
              <a:t>DRUPAD S (4MN20CS015)</a:t>
            </a:r>
          </a:p>
          <a:p>
            <a:r>
              <a:rPr lang="en-US" sz="2400" dirty="0">
                <a:solidFill>
                  <a:srgbClr val="002060"/>
                </a:solidFill>
                <a:latin typeface="Times New Roman" panose="02020603050405020304" pitchFamily="18" charset="0"/>
                <a:cs typeface="Times New Roman" panose="02020603050405020304" pitchFamily="18" charset="0"/>
              </a:rPr>
              <a:t>GAARGI B (4MN20CS016)</a:t>
            </a:r>
          </a:p>
          <a:p>
            <a:r>
              <a:rPr lang="en-US" sz="2400" dirty="0">
                <a:solidFill>
                  <a:srgbClr val="002060"/>
                </a:solidFill>
                <a:latin typeface="Times New Roman" panose="02020603050405020304" pitchFamily="18" charset="0"/>
                <a:cs typeface="Times New Roman" panose="02020603050405020304" pitchFamily="18" charset="0"/>
              </a:rPr>
              <a:t>KARTHIK S (4MN20CS023)</a:t>
            </a:r>
          </a:p>
        </p:txBody>
      </p:sp>
      <p:sp>
        <p:nvSpPr>
          <p:cNvPr id="6" name="TextBox 5"/>
          <p:cNvSpPr txBox="1"/>
          <p:nvPr/>
        </p:nvSpPr>
        <p:spPr>
          <a:xfrm>
            <a:off x="7037655" y="3250694"/>
            <a:ext cx="4759679" cy="3416320"/>
          </a:xfrm>
          <a:prstGeom prst="rect">
            <a:avLst/>
          </a:prstGeom>
          <a:noFill/>
        </p:spPr>
        <p:txBody>
          <a:bodyPr wrap="square" rtlCol="0">
            <a:sp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Under the guidance of</a:t>
            </a:r>
            <a:r>
              <a:rPr lang="en-US" sz="2800" dirty="0">
                <a:latin typeface="Times New Roman" panose="02020603050405020304" pitchFamily="18" charset="0"/>
                <a:cs typeface="Times New Roman" panose="02020603050405020304" pitchFamily="18" charset="0"/>
              </a:rPr>
              <a:t>:</a:t>
            </a:r>
          </a:p>
          <a:p>
            <a:r>
              <a:rPr lang="en-US" sz="3200" b="1" dirty="0">
                <a:latin typeface="Times New Roman" panose="02020603050405020304" pitchFamily="18" charset="0"/>
                <a:cs typeface="Times New Roman" panose="02020603050405020304" pitchFamily="18" charset="0"/>
              </a:rPr>
              <a:t>Prof. Suhasini</a:t>
            </a:r>
          </a:p>
          <a:p>
            <a:r>
              <a:rPr lang="en-US" sz="3200" b="1" dirty="0">
                <a:latin typeface="Times New Roman" panose="02020603050405020304" pitchFamily="18" charset="0"/>
                <a:cs typeface="Times New Roman" panose="02020603050405020304" pitchFamily="18" charset="0"/>
              </a:rPr>
              <a:t>Assistant Professor</a:t>
            </a:r>
          </a:p>
          <a:p>
            <a:r>
              <a:rPr lang="en-US" sz="3200" b="1" dirty="0">
                <a:latin typeface="Times New Roman" panose="02020603050405020304" pitchFamily="18" charset="0"/>
                <a:cs typeface="Times New Roman" panose="02020603050405020304" pitchFamily="18" charset="0"/>
              </a:rPr>
              <a:t>Dept. of Computer Science &amp; Engineering</a:t>
            </a:r>
          </a:p>
          <a:p>
            <a:r>
              <a:rPr lang="en-US" sz="3200" b="1" dirty="0">
                <a:latin typeface="Times New Roman" panose="02020603050405020304" pitchFamily="18" charset="0"/>
                <a:cs typeface="Times New Roman" panose="02020603050405020304" pitchFamily="18" charset="0"/>
              </a:rPr>
              <a:t>MITT</a:t>
            </a:r>
          </a:p>
          <a:p>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291" y="83491"/>
            <a:ext cx="1579418" cy="1532360"/>
          </a:xfrm>
          <a:prstGeom prst="rect">
            <a:avLst/>
          </a:prstGeom>
          <a:blipFill dpi="0" rotWithShape="1">
            <a:blip r:embed="rId4">
              <a:alphaModFix amt="87000"/>
            </a:blip>
            <a:srcRect/>
            <a:tile tx="0" ty="0" sx="100000" sy="100000" flip="none" algn="tl"/>
          </a:blipFill>
        </p:spPr>
      </p:pic>
      <p:pic>
        <p:nvPicPr>
          <p:cNvPr id="10" name="Picture 9">
            <a:extLst>
              <a:ext uri="{FF2B5EF4-FFF2-40B4-BE49-F238E27FC236}">
                <a16:creationId xmlns:a16="http://schemas.microsoft.com/office/drawing/2014/main" id="{3C29F4F5-07E9-494C-93A4-F7873BFF9E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3976" y="98319"/>
            <a:ext cx="1313468" cy="1313468"/>
          </a:xfrm>
          <a:prstGeom prst="rect">
            <a:avLst/>
          </a:prstGeom>
        </p:spPr>
      </p:pic>
      <p:sp>
        <p:nvSpPr>
          <p:cNvPr id="7" name="Date Placeholder 6">
            <a:extLst>
              <a:ext uri="{FF2B5EF4-FFF2-40B4-BE49-F238E27FC236}">
                <a16:creationId xmlns:a16="http://schemas.microsoft.com/office/drawing/2014/main" id="{EA3CDB0A-577C-93D9-D649-2D7F515007ED}"/>
              </a:ext>
            </a:extLst>
          </p:cNvPr>
          <p:cNvSpPr>
            <a:spLocks noGrp="1"/>
          </p:cNvSpPr>
          <p:nvPr>
            <p:ph type="dt" sz="half" idx="10"/>
          </p:nvPr>
        </p:nvSpPr>
        <p:spPr/>
        <p:txBody>
          <a:bodyPr/>
          <a:lstStyle/>
          <a:p>
            <a:fld id="{3F51878D-6A91-40EC-BDCA-2F502E0DFA77}" type="datetime1">
              <a:rPr lang="en-IN" sz="2000" smtClean="0">
                <a:solidFill>
                  <a:schemeClr val="tx1"/>
                </a:solidFill>
                <a:latin typeface="Times New Roman" panose="02020603050405020304" pitchFamily="18" charset="0"/>
                <a:cs typeface="Times New Roman" panose="02020603050405020304" pitchFamily="18" charset="0"/>
              </a:rPr>
              <a:t>27-05-2024</a:t>
            </a:fld>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B6F7DB30-1201-B5AD-3EAC-4564523AE870}"/>
              </a:ext>
            </a:extLst>
          </p:cNvPr>
          <p:cNvSpPr>
            <a:spLocks noGrp="1"/>
          </p:cNvSpPr>
          <p:nvPr>
            <p:ph type="sldNum" sz="quarter" idx="12"/>
          </p:nvPr>
        </p:nvSpPr>
        <p:spPr/>
        <p:txBody>
          <a:bodyPr/>
          <a:lstStyle/>
          <a:p>
            <a:fld id="{230A71A2-393F-45F5-B92A-A2A306844F35}" type="slidenum">
              <a:rPr lang="en-IN" sz="2000" smtClean="0">
                <a:solidFill>
                  <a:schemeClr val="tx1"/>
                </a:solidFill>
                <a:latin typeface="Times New Roman" panose="02020603050405020304" pitchFamily="18" charset="0"/>
                <a:cs typeface="Times New Roman" panose="02020603050405020304" pitchFamily="18" charset="0"/>
              </a:rPr>
              <a:t>1</a:t>
            </a:fld>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8C7C19D3-0DA0-2208-86A9-2903F2B283AD}"/>
              </a:ext>
            </a:extLst>
          </p:cNvPr>
          <p:cNvSpPr>
            <a:spLocks noGrp="1"/>
          </p:cNvSpPr>
          <p:nvPr>
            <p:ph type="ftr" sz="quarter" idx="11"/>
          </p:nvPr>
        </p:nvSpPr>
        <p:spPr/>
        <p:txBody>
          <a:bodyPr/>
          <a:lstStyle/>
          <a:p>
            <a:r>
              <a:rPr lang="en-IN" sz="2000" dirty="0">
                <a:solidFill>
                  <a:schemeClr val="tx1"/>
                </a:solidFill>
                <a:latin typeface="Times New Roman" panose="02020603050405020304" pitchFamily="18" charset="0"/>
                <a:cs typeface="Times New Roman" panose="02020603050405020304" pitchFamily="18" charset="0"/>
              </a:rPr>
              <a:t>CSE</a:t>
            </a:r>
          </a:p>
        </p:txBody>
      </p:sp>
    </p:spTree>
    <p:extLst>
      <p:ext uri="{BB962C8B-B14F-4D97-AF65-F5344CB8AC3E}">
        <p14:creationId xmlns:p14="http://schemas.microsoft.com/office/powerpoint/2010/main" val="200176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8649-A021-F8D4-E6DF-D2CDB03572AD}"/>
              </a:ext>
            </a:extLst>
          </p:cNvPr>
          <p:cNvSpPr>
            <a:spLocks noGrp="1"/>
          </p:cNvSpPr>
          <p:nvPr>
            <p:ph type="title"/>
          </p:nvPr>
        </p:nvSpPr>
        <p:spPr/>
        <p:txBody>
          <a:bodyPr/>
          <a:lstStyle/>
          <a:p>
            <a:endParaRPr lang="en-IN" dirty="0"/>
          </a:p>
        </p:txBody>
      </p:sp>
      <p:graphicFrame>
        <p:nvGraphicFramePr>
          <p:cNvPr id="7" name="Content Placeholder 6">
            <a:extLst>
              <a:ext uri="{FF2B5EF4-FFF2-40B4-BE49-F238E27FC236}">
                <a16:creationId xmlns:a16="http://schemas.microsoft.com/office/drawing/2014/main" id="{4AD86AED-04D7-492F-B814-3C25317FF041}"/>
              </a:ext>
            </a:extLst>
          </p:cNvPr>
          <p:cNvGraphicFramePr>
            <a:graphicFrameLocks noGrp="1"/>
          </p:cNvGraphicFramePr>
          <p:nvPr>
            <p:ph idx="1"/>
            <p:extLst>
              <p:ext uri="{D42A27DB-BD31-4B8C-83A1-F6EECF244321}">
                <p14:modId xmlns:p14="http://schemas.microsoft.com/office/powerpoint/2010/main" val="32340858"/>
              </p:ext>
            </p:extLst>
          </p:nvPr>
        </p:nvGraphicFramePr>
        <p:xfrm>
          <a:off x="0" y="-128636"/>
          <a:ext cx="12192000" cy="7254083"/>
        </p:xfrm>
        <a:graphic>
          <a:graphicData uri="http://schemas.openxmlformats.org/drawingml/2006/table">
            <a:tbl>
              <a:tblPr firstRow="1" bandRow="1">
                <a:tableStyleId>{93296810-A885-4BE3-A3E7-6D5BEEA58F35}</a:tableStyleId>
              </a:tblPr>
              <a:tblGrid>
                <a:gridCol w="1580827">
                  <a:extLst>
                    <a:ext uri="{9D8B030D-6E8A-4147-A177-3AD203B41FA5}">
                      <a16:colId xmlns:a16="http://schemas.microsoft.com/office/drawing/2014/main" val="4091640967"/>
                    </a:ext>
                  </a:extLst>
                </a:gridCol>
                <a:gridCol w="1642820">
                  <a:extLst>
                    <a:ext uri="{9D8B030D-6E8A-4147-A177-3AD203B41FA5}">
                      <a16:colId xmlns:a16="http://schemas.microsoft.com/office/drawing/2014/main" val="1896958290"/>
                    </a:ext>
                  </a:extLst>
                </a:gridCol>
                <a:gridCol w="3068665">
                  <a:extLst>
                    <a:ext uri="{9D8B030D-6E8A-4147-A177-3AD203B41FA5}">
                      <a16:colId xmlns:a16="http://schemas.microsoft.com/office/drawing/2014/main" val="2860460888"/>
                    </a:ext>
                  </a:extLst>
                </a:gridCol>
                <a:gridCol w="3037668">
                  <a:extLst>
                    <a:ext uri="{9D8B030D-6E8A-4147-A177-3AD203B41FA5}">
                      <a16:colId xmlns:a16="http://schemas.microsoft.com/office/drawing/2014/main" val="2686063525"/>
                    </a:ext>
                  </a:extLst>
                </a:gridCol>
                <a:gridCol w="2862020">
                  <a:extLst>
                    <a:ext uri="{9D8B030D-6E8A-4147-A177-3AD203B41FA5}">
                      <a16:colId xmlns:a16="http://schemas.microsoft.com/office/drawing/2014/main" val="1672059626"/>
                    </a:ext>
                  </a:extLst>
                </a:gridCol>
              </a:tblGrid>
              <a:tr h="6469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and</a:t>
                      </a:r>
                      <a:r>
                        <a:rPr lang="en-US" baseline="0" dirty="0"/>
                        <a:t> </a:t>
                      </a:r>
                      <a:r>
                        <a:rPr lang="en-US" dirty="0"/>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IN" dirty="0"/>
                    </a:p>
                  </a:txBody>
                  <a:tcPr/>
                </a:tc>
                <a:tc>
                  <a:txBody>
                    <a:bodyPr/>
                    <a:lstStyle/>
                    <a:p>
                      <a:r>
                        <a:rPr lang="en-US" dirty="0"/>
                        <a:t>Result/Conclusion</a:t>
                      </a:r>
                    </a:p>
                    <a:p>
                      <a:endParaRPr lang="en-IN" dirty="0"/>
                    </a:p>
                  </a:txBody>
                  <a:tcPr/>
                </a:tc>
                <a:extLst>
                  <a:ext uri="{0D108BD9-81ED-4DB2-BD59-A6C34878D82A}">
                    <a16:rowId xmlns:a16="http://schemas.microsoft.com/office/drawing/2014/main" val="4013882220"/>
                  </a:ext>
                </a:extLst>
              </a:tr>
              <a:tr h="6339683">
                <a:tc>
                  <a:txBody>
                    <a:bodyPr/>
                    <a:lstStyle/>
                    <a:p>
                      <a:r>
                        <a:rPr lang="en-IN" dirty="0"/>
                        <a:t>H. P. Khandagale ,</a:t>
                      </a:r>
                    </a:p>
                    <a:p>
                      <a:r>
                        <a:rPr lang="en-IN" dirty="0"/>
                        <a:t>R.Zambare ,</a:t>
                      </a:r>
                    </a:p>
                    <a:p>
                      <a:r>
                        <a:rPr lang="en-IN" dirty="0"/>
                        <a:t>P. Pawar,</a:t>
                      </a:r>
                    </a:p>
                    <a:p>
                      <a:r>
                        <a:rPr lang="en-IN" dirty="0"/>
                        <a:t>P. Jadhav,</a:t>
                      </a:r>
                    </a:p>
                    <a:p>
                      <a:r>
                        <a:rPr lang="en-IN" dirty="0"/>
                        <a:t>P. Patil, S. Mule.</a:t>
                      </a:r>
                    </a:p>
                    <a:p>
                      <a:r>
                        <a:rPr lang="en-IN" b="0" dirty="0"/>
                        <a:t>2020</a:t>
                      </a:r>
                    </a:p>
                  </a:txBody>
                  <a:tcPr/>
                </a:tc>
                <a:tc>
                  <a:txBody>
                    <a:bodyPr/>
                    <a:lstStyle/>
                    <a:p>
                      <a:r>
                        <a:rPr lang="en-US" dirty="0"/>
                        <a:t>Street Light Controller With Gsm Technology.</a:t>
                      </a:r>
                      <a:endParaRPr lang="en-IN" dirty="0"/>
                    </a:p>
                  </a:txBody>
                  <a:tcPr/>
                </a:tc>
                <a:tc>
                  <a:txBody>
                    <a:bodyPr/>
                    <a:lstStyle/>
                    <a:p>
                      <a:pPr lvl="0"/>
                      <a:r>
                        <a:rPr lang="en-US" sz="1800" b="0" i="0" kern="1200" dirty="0">
                          <a:solidFill>
                            <a:schemeClr val="dk1"/>
                          </a:solidFill>
                          <a:effectLst/>
                          <a:latin typeface="+mn-lt"/>
                          <a:ea typeface="+mn-ea"/>
                          <a:cs typeface="+mn-cs"/>
                        </a:rPr>
                        <a:t>The GSM-based streetlamp system comprises three modules: lamp switching (On/Off), sensor module, and GSM module for control.</a:t>
                      </a:r>
                      <a:endParaRPr lang="en-IN" dirty="0"/>
                    </a:p>
                  </a:txBody>
                  <a:tcPr/>
                </a:tc>
                <a:tc>
                  <a:txBody>
                    <a:bodyPr/>
                    <a:lstStyle/>
                    <a:p>
                      <a:r>
                        <a:rPr lang="en-US" sz="1800" b="0" i="0" kern="1200" dirty="0">
                          <a:solidFill>
                            <a:schemeClr val="dk1"/>
                          </a:solidFill>
                          <a:effectLst/>
                          <a:latin typeface="+mn-lt"/>
                          <a:ea typeface="+mn-ea"/>
                          <a:cs typeface="+mn-cs"/>
                        </a:rPr>
                        <a:t>Wireless GSM streetlight control with SMS automation, integrating microcontroller, IoT, sensors, GSM, and LDR-regulated smart lighting</a:t>
                      </a:r>
                      <a:endParaRPr lang="en-IN" b="0" dirty="0"/>
                    </a:p>
                  </a:txBody>
                  <a:tcPr/>
                </a:tc>
                <a:tc>
                  <a:txBody>
                    <a:bodyPr/>
                    <a:lstStyle/>
                    <a:p>
                      <a:r>
                        <a:rPr lang="en-US" sz="1800" b="0" i="0" kern="1200" dirty="0">
                          <a:solidFill>
                            <a:schemeClr val="dk1"/>
                          </a:solidFill>
                          <a:effectLst/>
                          <a:latin typeface="+mn-lt"/>
                          <a:ea typeface="+mn-ea"/>
                          <a:cs typeface="+mn-cs"/>
                        </a:rPr>
                        <a:t>System for better control of poorly managed street lamps</a:t>
                      </a:r>
                      <a:endParaRPr lang="en-IN" b="0" dirty="0"/>
                    </a:p>
                  </a:txBody>
                  <a:tcPr/>
                </a:tc>
                <a:extLst>
                  <a:ext uri="{0D108BD9-81ED-4DB2-BD59-A6C34878D82A}">
                    <a16:rowId xmlns:a16="http://schemas.microsoft.com/office/drawing/2014/main" val="849333009"/>
                  </a:ext>
                </a:extLst>
              </a:tr>
            </a:tbl>
          </a:graphicData>
        </a:graphic>
      </p:graphicFrame>
      <p:sp>
        <p:nvSpPr>
          <p:cNvPr id="4" name="Date Placeholder 3">
            <a:extLst>
              <a:ext uri="{FF2B5EF4-FFF2-40B4-BE49-F238E27FC236}">
                <a16:creationId xmlns:a16="http://schemas.microsoft.com/office/drawing/2014/main" id="{C707E182-4086-C8DD-31B3-73E63BC07ABE}"/>
              </a:ext>
            </a:extLst>
          </p:cNvPr>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a:extLst>
              <a:ext uri="{FF2B5EF4-FFF2-40B4-BE49-F238E27FC236}">
                <a16:creationId xmlns:a16="http://schemas.microsoft.com/office/drawing/2014/main" id="{18872430-A8E4-2CD1-F937-69D26324B4BE}"/>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C7B829F0-FE10-BA99-E29D-A0778FA71747}"/>
              </a:ext>
            </a:extLst>
          </p:cNvPr>
          <p:cNvSpPr>
            <a:spLocks noGrp="1"/>
          </p:cNvSpPr>
          <p:nvPr>
            <p:ph type="sldNum" sz="quarter" idx="12"/>
          </p:nvPr>
        </p:nvSpPr>
        <p:spPr/>
        <p:txBody>
          <a:bodyPr/>
          <a:lstStyle/>
          <a:p>
            <a:fld id="{230A71A2-393F-45F5-B92A-A2A306844F35}" type="slidenum">
              <a:rPr lang="en-IN" smtClean="0"/>
              <a:t>10</a:t>
            </a:fld>
            <a:endParaRPr lang="en-IN" dirty="0"/>
          </a:p>
        </p:txBody>
      </p:sp>
    </p:spTree>
    <p:extLst>
      <p:ext uri="{BB962C8B-B14F-4D97-AF65-F5344CB8AC3E}">
        <p14:creationId xmlns:p14="http://schemas.microsoft.com/office/powerpoint/2010/main" val="240078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8649-A021-F8D4-E6DF-D2CDB03572AD}"/>
              </a:ext>
            </a:extLst>
          </p:cNvPr>
          <p:cNvSpPr>
            <a:spLocks noGrp="1"/>
          </p:cNvSpPr>
          <p:nvPr>
            <p:ph type="title"/>
          </p:nvPr>
        </p:nvSpPr>
        <p:spPr/>
        <p:txBody>
          <a:bodyPr/>
          <a:lstStyle/>
          <a:p>
            <a:endParaRPr lang="en-IN" dirty="0"/>
          </a:p>
        </p:txBody>
      </p:sp>
      <p:graphicFrame>
        <p:nvGraphicFramePr>
          <p:cNvPr id="7" name="Content Placeholder 6">
            <a:extLst>
              <a:ext uri="{FF2B5EF4-FFF2-40B4-BE49-F238E27FC236}">
                <a16:creationId xmlns:a16="http://schemas.microsoft.com/office/drawing/2014/main" id="{4AD86AED-04D7-492F-B814-3C25317FF041}"/>
              </a:ext>
            </a:extLst>
          </p:cNvPr>
          <p:cNvGraphicFramePr>
            <a:graphicFrameLocks noGrp="1"/>
          </p:cNvGraphicFramePr>
          <p:nvPr>
            <p:ph idx="1"/>
            <p:extLst>
              <p:ext uri="{D42A27DB-BD31-4B8C-83A1-F6EECF244321}">
                <p14:modId xmlns:p14="http://schemas.microsoft.com/office/powerpoint/2010/main" val="215560189"/>
              </p:ext>
            </p:extLst>
          </p:nvPr>
        </p:nvGraphicFramePr>
        <p:xfrm>
          <a:off x="0" y="-128636"/>
          <a:ext cx="12192000" cy="7186737"/>
        </p:xfrm>
        <a:graphic>
          <a:graphicData uri="http://schemas.openxmlformats.org/drawingml/2006/table">
            <a:tbl>
              <a:tblPr firstRow="1" bandRow="1">
                <a:tableStyleId>{93296810-A885-4BE3-A3E7-6D5BEEA58F35}</a:tableStyleId>
              </a:tblPr>
              <a:tblGrid>
                <a:gridCol w="1580827">
                  <a:extLst>
                    <a:ext uri="{9D8B030D-6E8A-4147-A177-3AD203B41FA5}">
                      <a16:colId xmlns:a16="http://schemas.microsoft.com/office/drawing/2014/main" val="4091640967"/>
                    </a:ext>
                  </a:extLst>
                </a:gridCol>
                <a:gridCol w="1642820">
                  <a:extLst>
                    <a:ext uri="{9D8B030D-6E8A-4147-A177-3AD203B41FA5}">
                      <a16:colId xmlns:a16="http://schemas.microsoft.com/office/drawing/2014/main" val="1896958290"/>
                    </a:ext>
                  </a:extLst>
                </a:gridCol>
                <a:gridCol w="3068665">
                  <a:extLst>
                    <a:ext uri="{9D8B030D-6E8A-4147-A177-3AD203B41FA5}">
                      <a16:colId xmlns:a16="http://schemas.microsoft.com/office/drawing/2014/main" val="2860460888"/>
                    </a:ext>
                  </a:extLst>
                </a:gridCol>
                <a:gridCol w="3301139">
                  <a:extLst>
                    <a:ext uri="{9D8B030D-6E8A-4147-A177-3AD203B41FA5}">
                      <a16:colId xmlns:a16="http://schemas.microsoft.com/office/drawing/2014/main" val="2686063525"/>
                    </a:ext>
                  </a:extLst>
                </a:gridCol>
                <a:gridCol w="2598549">
                  <a:extLst>
                    <a:ext uri="{9D8B030D-6E8A-4147-A177-3AD203B41FA5}">
                      <a16:colId xmlns:a16="http://schemas.microsoft.com/office/drawing/2014/main" val="1672059626"/>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and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IN" dirty="0"/>
                    </a:p>
                  </a:txBody>
                  <a:tcPr/>
                </a:tc>
                <a:tc>
                  <a:txBody>
                    <a:bodyPr/>
                    <a:lstStyle/>
                    <a:p>
                      <a:r>
                        <a:rPr lang="en-US" dirty="0"/>
                        <a:t>Result/Conclusion</a:t>
                      </a:r>
                    </a:p>
                    <a:p>
                      <a:endParaRPr lang="en-IN" dirty="0"/>
                    </a:p>
                  </a:txBody>
                  <a:tcPr/>
                </a:tc>
                <a:extLst>
                  <a:ext uri="{0D108BD9-81ED-4DB2-BD59-A6C34878D82A}">
                    <a16:rowId xmlns:a16="http://schemas.microsoft.com/office/drawing/2014/main" val="4013882220"/>
                  </a:ext>
                </a:extLst>
              </a:tr>
              <a:tr h="6272337">
                <a:tc>
                  <a:txBody>
                    <a:bodyPr/>
                    <a:lstStyle/>
                    <a:p>
                      <a:r>
                        <a:rPr lang="en-US" sz="1800" kern="1200" dirty="0">
                          <a:solidFill>
                            <a:schemeClr val="dk1"/>
                          </a:solidFill>
                          <a:effectLst/>
                          <a:latin typeface="+mn-lt"/>
                          <a:ea typeface="+mn-ea"/>
                          <a:cs typeface="+mn-cs"/>
                        </a:rPr>
                        <a:t>Ashok Kumar Nanduri, </a:t>
                      </a:r>
                    </a:p>
                    <a:p>
                      <a:r>
                        <a:rPr lang="en-US" sz="1800" kern="1200" dirty="0">
                          <a:solidFill>
                            <a:schemeClr val="dk1"/>
                          </a:solidFill>
                          <a:effectLst/>
                          <a:latin typeface="+mn-lt"/>
                          <a:ea typeface="+mn-ea"/>
                          <a:cs typeface="+mn-cs"/>
                        </a:rPr>
                        <a:t>Siva Kumar Kotamraj , </a:t>
                      </a:r>
                    </a:p>
                    <a:p>
                      <a:r>
                        <a:rPr lang="en-US" sz="1800" kern="1200" dirty="0">
                          <a:solidFill>
                            <a:schemeClr val="dk1"/>
                          </a:solidFill>
                          <a:effectLst/>
                          <a:latin typeface="+mn-lt"/>
                          <a:ea typeface="+mn-ea"/>
                          <a:cs typeface="+mn-cs"/>
                        </a:rPr>
                        <a:t>G L Sravanthi, Sadhu Ratna Babu,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K V K V L Pavan Kumar</a:t>
                      </a:r>
                    </a:p>
                    <a:p>
                      <a:r>
                        <a:rPr lang="en-US" sz="1800" kern="1200" dirty="0">
                          <a:solidFill>
                            <a:schemeClr val="dk1"/>
                          </a:solidFill>
                          <a:effectLst/>
                          <a:latin typeface="+mn-lt"/>
                          <a:ea typeface="+mn-ea"/>
                          <a:cs typeface="+mn-cs"/>
                        </a:rPr>
                        <a:t>2020</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IOT based Automatic Damaged Street Light Fault Detection Management System.</a:t>
                      </a:r>
                      <a:endParaRPr lang="en-IN" dirty="0"/>
                    </a:p>
                  </a:txBody>
                  <a:tcPr/>
                </a:tc>
                <a:tc>
                  <a:txBody>
                    <a:bodyPr/>
                    <a:lstStyle/>
                    <a:p>
                      <a:pPr lvl="0"/>
                      <a:r>
                        <a:rPr lang="en-US" sz="1800" b="0" i="0" kern="1200" dirty="0">
                          <a:solidFill>
                            <a:schemeClr val="dk1"/>
                          </a:solidFill>
                          <a:effectLst/>
                          <a:latin typeface="+mn-lt"/>
                          <a:ea typeface="+mn-ea"/>
                          <a:cs typeface="+mn-cs"/>
                        </a:rPr>
                        <a:t>Smart streetlights adjust brightness with IoT and GSM, detecting obstacles and notifying mobile phones for energy conservation and efficient maintenance.</a:t>
                      </a:r>
                    </a:p>
                  </a:txBody>
                  <a:tcPr/>
                </a:tc>
                <a:tc>
                  <a:txBody>
                    <a:bodyPr/>
                    <a:lstStyle/>
                    <a:p>
                      <a:r>
                        <a:rPr lang="en-US" b="0" dirty="0"/>
                        <a:t>Raspberry Pi program controls streetlights, detects faults with cloud storage, and manages ON/OFF based on LDR-assessed weather conditions for efficient control and fault detection.</a:t>
                      </a:r>
                      <a:endParaRPr lang="en-IN" b="0" dirty="0"/>
                    </a:p>
                  </a:txBody>
                  <a:tcPr/>
                </a:tc>
                <a:tc>
                  <a:txBody>
                    <a:bodyPr/>
                    <a:lstStyle/>
                    <a:p>
                      <a:r>
                        <a:rPr lang="en-US" b="0" dirty="0"/>
                        <a:t>Automated streetlight control minimizes human efforts, swiftly identifies and resolves issues in lamps.</a:t>
                      </a:r>
                      <a:endParaRPr lang="en-IN" b="0" dirty="0"/>
                    </a:p>
                  </a:txBody>
                  <a:tcPr/>
                </a:tc>
                <a:extLst>
                  <a:ext uri="{0D108BD9-81ED-4DB2-BD59-A6C34878D82A}">
                    <a16:rowId xmlns:a16="http://schemas.microsoft.com/office/drawing/2014/main" val="849333009"/>
                  </a:ext>
                </a:extLst>
              </a:tr>
            </a:tbl>
          </a:graphicData>
        </a:graphic>
      </p:graphicFrame>
      <p:sp>
        <p:nvSpPr>
          <p:cNvPr id="4" name="Date Placeholder 3">
            <a:extLst>
              <a:ext uri="{FF2B5EF4-FFF2-40B4-BE49-F238E27FC236}">
                <a16:creationId xmlns:a16="http://schemas.microsoft.com/office/drawing/2014/main" id="{C707E182-4086-C8DD-31B3-73E63BC07ABE}"/>
              </a:ext>
            </a:extLst>
          </p:cNvPr>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a:extLst>
              <a:ext uri="{FF2B5EF4-FFF2-40B4-BE49-F238E27FC236}">
                <a16:creationId xmlns:a16="http://schemas.microsoft.com/office/drawing/2014/main" id="{18872430-A8E4-2CD1-F937-69D26324B4BE}"/>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C7B829F0-FE10-BA99-E29D-A0778FA71747}"/>
              </a:ext>
            </a:extLst>
          </p:cNvPr>
          <p:cNvSpPr>
            <a:spLocks noGrp="1"/>
          </p:cNvSpPr>
          <p:nvPr>
            <p:ph type="sldNum" sz="quarter" idx="12"/>
          </p:nvPr>
        </p:nvSpPr>
        <p:spPr/>
        <p:txBody>
          <a:bodyPr/>
          <a:lstStyle/>
          <a:p>
            <a:fld id="{230A71A2-393F-45F5-B92A-A2A306844F35}" type="slidenum">
              <a:rPr lang="en-IN" smtClean="0"/>
              <a:t>11</a:t>
            </a:fld>
            <a:endParaRPr lang="en-IN" dirty="0"/>
          </a:p>
        </p:txBody>
      </p:sp>
    </p:spTree>
    <p:extLst>
      <p:ext uri="{BB962C8B-B14F-4D97-AF65-F5344CB8AC3E}">
        <p14:creationId xmlns:p14="http://schemas.microsoft.com/office/powerpoint/2010/main" val="299246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8649-A021-F8D4-E6DF-D2CDB03572AD}"/>
              </a:ext>
            </a:extLst>
          </p:cNvPr>
          <p:cNvSpPr>
            <a:spLocks noGrp="1"/>
          </p:cNvSpPr>
          <p:nvPr>
            <p:ph type="title"/>
          </p:nvPr>
        </p:nvSpPr>
        <p:spPr/>
        <p:txBody>
          <a:bodyPr/>
          <a:lstStyle/>
          <a:p>
            <a:endParaRPr lang="en-IN" dirty="0"/>
          </a:p>
        </p:txBody>
      </p:sp>
      <p:graphicFrame>
        <p:nvGraphicFramePr>
          <p:cNvPr id="7" name="Content Placeholder 6">
            <a:extLst>
              <a:ext uri="{FF2B5EF4-FFF2-40B4-BE49-F238E27FC236}">
                <a16:creationId xmlns:a16="http://schemas.microsoft.com/office/drawing/2014/main" id="{4AD86AED-04D7-492F-B814-3C25317FF041}"/>
              </a:ext>
            </a:extLst>
          </p:cNvPr>
          <p:cNvGraphicFramePr>
            <a:graphicFrameLocks noGrp="1"/>
          </p:cNvGraphicFramePr>
          <p:nvPr>
            <p:ph idx="1"/>
            <p:extLst>
              <p:ext uri="{D42A27DB-BD31-4B8C-83A1-F6EECF244321}">
                <p14:modId xmlns:p14="http://schemas.microsoft.com/office/powerpoint/2010/main" val="2902592429"/>
              </p:ext>
            </p:extLst>
          </p:nvPr>
        </p:nvGraphicFramePr>
        <p:xfrm>
          <a:off x="0" y="-128636"/>
          <a:ext cx="12192000" cy="7212213"/>
        </p:xfrm>
        <a:graphic>
          <a:graphicData uri="http://schemas.openxmlformats.org/drawingml/2006/table">
            <a:tbl>
              <a:tblPr firstRow="1" bandRow="1">
                <a:tableStyleId>{93296810-A885-4BE3-A3E7-6D5BEEA58F35}</a:tableStyleId>
              </a:tblPr>
              <a:tblGrid>
                <a:gridCol w="1580827">
                  <a:extLst>
                    <a:ext uri="{9D8B030D-6E8A-4147-A177-3AD203B41FA5}">
                      <a16:colId xmlns:a16="http://schemas.microsoft.com/office/drawing/2014/main" val="4091640967"/>
                    </a:ext>
                  </a:extLst>
                </a:gridCol>
                <a:gridCol w="1301858">
                  <a:extLst>
                    <a:ext uri="{9D8B030D-6E8A-4147-A177-3AD203B41FA5}">
                      <a16:colId xmlns:a16="http://schemas.microsoft.com/office/drawing/2014/main" val="1896958290"/>
                    </a:ext>
                  </a:extLst>
                </a:gridCol>
                <a:gridCol w="3069228">
                  <a:extLst>
                    <a:ext uri="{9D8B030D-6E8A-4147-A177-3AD203B41FA5}">
                      <a16:colId xmlns:a16="http://schemas.microsoft.com/office/drawing/2014/main" val="2860460888"/>
                    </a:ext>
                  </a:extLst>
                </a:gridCol>
                <a:gridCol w="3378067">
                  <a:extLst>
                    <a:ext uri="{9D8B030D-6E8A-4147-A177-3AD203B41FA5}">
                      <a16:colId xmlns:a16="http://schemas.microsoft.com/office/drawing/2014/main" val="2686063525"/>
                    </a:ext>
                  </a:extLst>
                </a:gridCol>
                <a:gridCol w="2862020">
                  <a:extLst>
                    <a:ext uri="{9D8B030D-6E8A-4147-A177-3AD203B41FA5}">
                      <a16:colId xmlns:a16="http://schemas.microsoft.com/office/drawing/2014/main" val="1672059626"/>
                    </a:ext>
                  </a:extLst>
                </a:gridCol>
              </a:tblGrid>
              <a:tr h="688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t>
                      </a:r>
                      <a:r>
                        <a:rPr lang="en-US" baseline="0" dirty="0"/>
                        <a:t> and </a:t>
                      </a:r>
                      <a:r>
                        <a:rPr lang="en-US" dirty="0"/>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IN" dirty="0"/>
                    </a:p>
                  </a:txBody>
                  <a:tcPr/>
                </a:tc>
                <a:tc>
                  <a:txBody>
                    <a:bodyPr/>
                    <a:lstStyle/>
                    <a:p>
                      <a:r>
                        <a:rPr lang="en-US" dirty="0"/>
                        <a:t>Result/Conclusion</a:t>
                      </a:r>
                    </a:p>
                    <a:p>
                      <a:endParaRPr lang="en-IN" dirty="0"/>
                    </a:p>
                  </a:txBody>
                  <a:tcPr/>
                </a:tc>
                <a:extLst>
                  <a:ext uri="{0D108BD9-81ED-4DB2-BD59-A6C34878D82A}">
                    <a16:rowId xmlns:a16="http://schemas.microsoft.com/office/drawing/2014/main" val="4013882220"/>
                  </a:ext>
                </a:extLst>
              </a:tr>
              <a:tr h="6297813">
                <a:tc>
                  <a:txBody>
                    <a:bodyPr/>
                    <a:lstStyle/>
                    <a:p>
                      <a:r>
                        <a:rPr lang="en-US" sz="1800" b="0" kern="1200" dirty="0">
                          <a:solidFill>
                            <a:schemeClr val="dk1"/>
                          </a:solidFill>
                          <a:effectLst/>
                          <a:latin typeface="+mn-lt"/>
                          <a:ea typeface="+mn-ea"/>
                          <a:cs typeface="+mn-cs"/>
                        </a:rPr>
                        <a:t>Prashant Kumar,</a:t>
                      </a:r>
                    </a:p>
                    <a:p>
                      <a:r>
                        <a:rPr lang="en-US" sz="1800" b="0" kern="1200" dirty="0">
                          <a:solidFill>
                            <a:schemeClr val="dk1"/>
                          </a:solidFill>
                          <a:effectLst/>
                          <a:latin typeface="+mn-lt"/>
                          <a:ea typeface="+mn-ea"/>
                          <a:cs typeface="+mn-cs"/>
                        </a:rPr>
                        <a:t>Shivaraj S Hiremath, </a:t>
                      </a:r>
                    </a:p>
                    <a:p>
                      <a:r>
                        <a:rPr lang="en-US" sz="1800" b="0" kern="1200" dirty="0">
                          <a:solidFill>
                            <a:schemeClr val="dk1"/>
                          </a:solidFill>
                          <a:effectLst/>
                          <a:latin typeface="+mn-lt"/>
                          <a:ea typeface="+mn-ea"/>
                          <a:cs typeface="+mn-cs"/>
                        </a:rPr>
                        <a:t>G V Sandeep , Santoshkumar Javalagi, </a:t>
                      </a:r>
                    </a:p>
                    <a:p>
                      <a:r>
                        <a:rPr lang="en-US" sz="1800" b="0" kern="1200" dirty="0">
                          <a:solidFill>
                            <a:schemeClr val="dk1"/>
                          </a:solidFill>
                          <a:effectLst/>
                          <a:latin typeface="+mn-lt"/>
                          <a:ea typeface="+mn-ea"/>
                          <a:cs typeface="+mn-cs"/>
                        </a:rPr>
                        <a:t>Dr. Venkata Siva Reddy</a:t>
                      </a:r>
                    </a:p>
                    <a:p>
                      <a:r>
                        <a:rPr lang="en-IN" sz="1800" b="0" kern="1200" dirty="0">
                          <a:solidFill>
                            <a:schemeClr val="dk1"/>
                          </a:solidFill>
                          <a:effectLst/>
                          <a:latin typeface="+mn-lt"/>
                          <a:ea typeface="+mn-ea"/>
                          <a:cs typeface="+mn-cs"/>
                        </a:rPr>
                        <a:t>2021</a:t>
                      </a:r>
                      <a:endParaRPr lang="en-US"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IOT based Automatic Street Light Control and Fault Detection.</a:t>
                      </a:r>
                      <a:endParaRPr lang="en-IN" b="0" dirty="0"/>
                    </a:p>
                  </a:txBody>
                  <a:tcPr/>
                </a:tc>
                <a:tc>
                  <a:txBody>
                    <a:bodyPr/>
                    <a:lstStyle/>
                    <a:p>
                      <a:pPr lvl="0"/>
                      <a:r>
                        <a:rPr lang="en-US" dirty="0"/>
                        <a:t>Control the intensity of a lamp based on readings from an IR sensor and an LDR</a:t>
                      </a:r>
                    </a:p>
                    <a:p>
                      <a:pPr lvl="0"/>
                      <a:endParaRPr lang="en-US" dirty="0"/>
                    </a:p>
                    <a:p>
                      <a:pPr lvl="0"/>
                      <a:r>
                        <a:rPr lang="en-IN" dirty="0"/>
                        <a:t>                  </a:t>
                      </a:r>
                    </a:p>
                  </a:txBody>
                  <a:tcPr/>
                </a:tc>
                <a:tc>
                  <a:txBody>
                    <a:bodyPr/>
                    <a:lstStyle/>
                    <a:p>
                      <a:r>
                        <a:rPr lang="en-US" sz="1800" b="0" i="0" kern="1200" dirty="0">
                          <a:solidFill>
                            <a:schemeClr val="dk1"/>
                          </a:solidFill>
                          <a:effectLst/>
                          <a:latin typeface="+mn-lt"/>
                          <a:ea typeface="+mn-ea"/>
                          <a:cs typeface="+mn-cs"/>
                        </a:rPr>
                        <a:t>Automated streetlights use LDR for sunlight control, with fault detection and GSM alerts. Infrared sensors enhance security and energy efficiency</a:t>
                      </a:r>
                      <a:endParaRPr lang="en-US" sz="1800" kern="1200" baseline="0" dirty="0">
                        <a:solidFill>
                          <a:schemeClr val="dk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Cost-effective</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IoT streetlights save energy, need minimal maintenance.</a:t>
                      </a:r>
                      <a:endParaRPr lang="en-IN" b="0" dirty="0"/>
                    </a:p>
                  </a:txBody>
                  <a:tcPr/>
                </a:tc>
                <a:extLst>
                  <a:ext uri="{0D108BD9-81ED-4DB2-BD59-A6C34878D82A}">
                    <a16:rowId xmlns:a16="http://schemas.microsoft.com/office/drawing/2014/main" val="849333009"/>
                  </a:ext>
                </a:extLst>
              </a:tr>
            </a:tbl>
          </a:graphicData>
        </a:graphic>
      </p:graphicFrame>
      <p:sp>
        <p:nvSpPr>
          <p:cNvPr id="4" name="Date Placeholder 3">
            <a:extLst>
              <a:ext uri="{FF2B5EF4-FFF2-40B4-BE49-F238E27FC236}">
                <a16:creationId xmlns:a16="http://schemas.microsoft.com/office/drawing/2014/main" id="{C707E182-4086-C8DD-31B3-73E63BC07ABE}"/>
              </a:ext>
            </a:extLst>
          </p:cNvPr>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a:extLst>
              <a:ext uri="{FF2B5EF4-FFF2-40B4-BE49-F238E27FC236}">
                <a16:creationId xmlns:a16="http://schemas.microsoft.com/office/drawing/2014/main" id="{18872430-A8E4-2CD1-F937-69D26324B4BE}"/>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C7B829F0-FE10-BA99-E29D-A0778FA71747}"/>
              </a:ext>
            </a:extLst>
          </p:cNvPr>
          <p:cNvSpPr>
            <a:spLocks noGrp="1"/>
          </p:cNvSpPr>
          <p:nvPr>
            <p:ph type="sldNum" sz="quarter" idx="12"/>
          </p:nvPr>
        </p:nvSpPr>
        <p:spPr/>
        <p:txBody>
          <a:bodyPr/>
          <a:lstStyle/>
          <a:p>
            <a:fld id="{230A71A2-393F-45F5-B92A-A2A306844F35}" type="slidenum">
              <a:rPr lang="en-IN" smtClean="0"/>
              <a:t>12</a:t>
            </a:fld>
            <a:endParaRPr lang="en-IN" dirty="0"/>
          </a:p>
        </p:txBody>
      </p:sp>
    </p:spTree>
    <p:extLst>
      <p:ext uri="{BB962C8B-B14F-4D97-AF65-F5344CB8AC3E}">
        <p14:creationId xmlns:p14="http://schemas.microsoft.com/office/powerpoint/2010/main" val="257844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8649-A021-F8D4-E6DF-D2CDB03572AD}"/>
              </a:ext>
            </a:extLst>
          </p:cNvPr>
          <p:cNvSpPr>
            <a:spLocks noGrp="1"/>
          </p:cNvSpPr>
          <p:nvPr>
            <p:ph type="title"/>
          </p:nvPr>
        </p:nvSpPr>
        <p:spPr/>
        <p:txBody>
          <a:bodyPr/>
          <a:lstStyle/>
          <a:p>
            <a:endParaRPr lang="en-IN" dirty="0"/>
          </a:p>
        </p:txBody>
      </p:sp>
      <p:graphicFrame>
        <p:nvGraphicFramePr>
          <p:cNvPr id="7" name="Content Placeholder 6">
            <a:extLst>
              <a:ext uri="{FF2B5EF4-FFF2-40B4-BE49-F238E27FC236}">
                <a16:creationId xmlns:a16="http://schemas.microsoft.com/office/drawing/2014/main" id="{4AD86AED-04D7-492F-B814-3C25317FF041}"/>
              </a:ext>
            </a:extLst>
          </p:cNvPr>
          <p:cNvGraphicFramePr>
            <a:graphicFrameLocks noGrp="1"/>
          </p:cNvGraphicFramePr>
          <p:nvPr>
            <p:ph idx="1"/>
            <p:extLst>
              <p:ext uri="{D42A27DB-BD31-4B8C-83A1-F6EECF244321}">
                <p14:modId xmlns:p14="http://schemas.microsoft.com/office/powerpoint/2010/main" val="875348411"/>
              </p:ext>
            </p:extLst>
          </p:nvPr>
        </p:nvGraphicFramePr>
        <p:xfrm>
          <a:off x="0" y="-128636"/>
          <a:ext cx="12192000" cy="7212213"/>
        </p:xfrm>
        <a:graphic>
          <a:graphicData uri="http://schemas.openxmlformats.org/drawingml/2006/table">
            <a:tbl>
              <a:tblPr firstRow="1" bandRow="1">
                <a:tableStyleId>{93296810-A885-4BE3-A3E7-6D5BEEA58F35}</a:tableStyleId>
              </a:tblPr>
              <a:tblGrid>
                <a:gridCol w="1642820">
                  <a:extLst>
                    <a:ext uri="{9D8B030D-6E8A-4147-A177-3AD203B41FA5}">
                      <a16:colId xmlns:a16="http://schemas.microsoft.com/office/drawing/2014/main" val="4091640967"/>
                    </a:ext>
                  </a:extLst>
                </a:gridCol>
                <a:gridCol w="1239865">
                  <a:extLst>
                    <a:ext uri="{9D8B030D-6E8A-4147-A177-3AD203B41FA5}">
                      <a16:colId xmlns:a16="http://schemas.microsoft.com/office/drawing/2014/main" val="1896958290"/>
                    </a:ext>
                  </a:extLst>
                </a:gridCol>
                <a:gridCol w="3069228">
                  <a:extLst>
                    <a:ext uri="{9D8B030D-6E8A-4147-A177-3AD203B41FA5}">
                      <a16:colId xmlns:a16="http://schemas.microsoft.com/office/drawing/2014/main" val="2860460888"/>
                    </a:ext>
                  </a:extLst>
                </a:gridCol>
                <a:gridCol w="3378067">
                  <a:extLst>
                    <a:ext uri="{9D8B030D-6E8A-4147-A177-3AD203B41FA5}">
                      <a16:colId xmlns:a16="http://schemas.microsoft.com/office/drawing/2014/main" val="2686063525"/>
                    </a:ext>
                  </a:extLst>
                </a:gridCol>
                <a:gridCol w="2862020">
                  <a:extLst>
                    <a:ext uri="{9D8B030D-6E8A-4147-A177-3AD203B41FA5}">
                      <a16:colId xmlns:a16="http://schemas.microsoft.com/office/drawing/2014/main" val="1672059626"/>
                    </a:ext>
                  </a:extLst>
                </a:gridCol>
              </a:tblGrid>
              <a:tr h="6888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t>
                      </a:r>
                      <a:r>
                        <a:rPr lang="en-US" baseline="0" dirty="0"/>
                        <a:t> and </a:t>
                      </a:r>
                      <a:r>
                        <a:rPr lang="en-US" dirty="0"/>
                        <a:t>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IN" dirty="0"/>
                    </a:p>
                  </a:txBody>
                  <a:tcPr/>
                </a:tc>
                <a:tc>
                  <a:txBody>
                    <a:bodyPr/>
                    <a:lstStyle/>
                    <a:p>
                      <a:r>
                        <a:rPr lang="en-US" dirty="0"/>
                        <a:t>Result/Conclusion</a:t>
                      </a:r>
                    </a:p>
                    <a:p>
                      <a:endParaRPr lang="en-IN" dirty="0"/>
                    </a:p>
                  </a:txBody>
                  <a:tcPr/>
                </a:tc>
                <a:extLst>
                  <a:ext uri="{0D108BD9-81ED-4DB2-BD59-A6C34878D82A}">
                    <a16:rowId xmlns:a16="http://schemas.microsoft.com/office/drawing/2014/main" val="4013882220"/>
                  </a:ext>
                </a:extLst>
              </a:tr>
              <a:tr h="6297813">
                <a:tc>
                  <a:txBody>
                    <a:bodyPr/>
                    <a:lstStyle/>
                    <a:p>
                      <a:r>
                        <a:rPr lang="en-US" sz="1800" kern="1200" dirty="0">
                          <a:solidFill>
                            <a:schemeClr val="dk1"/>
                          </a:solidFill>
                          <a:effectLst/>
                          <a:latin typeface="+mn-lt"/>
                          <a:ea typeface="+mn-ea"/>
                          <a:cs typeface="+mn-cs"/>
                        </a:rPr>
                        <a:t>Krunal Khobragade, Kundan Gaikwad, Pravin Bhiogade,</a:t>
                      </a:r>
                    </a:p>
                    <a:p>
                      <a:r>
                        <a:rPr lang="en-US" sz="1800" kern="1200" dirty="0">
                          <a:solidFill>
                            <a:schemeClr val="dk1"/>
                          </a:solidFill>
                          <a:effectLst/>
                          <a:latin typeface="+mn-lt"/>
                          <a:ea typeface="+mn-ea"/>
                          <a:cs typeface="+mn-cs"/>
                        </a:rPr>
                        <a:t>Akshay Pardhi,</a:t>
                      </a:r>
                    </a:p>
                    <a:p>
                      <a:r>
                        <a:rPr lang="en-US" sz="1800" kern="1200" dirty="0">
                          <a:solidFill>
                            <a:schemeClr val="dk1"/>
                          </a:solidFill>
                          <a:effectLst/>
                          <a:latin typeface="+mn-lt"/>
                          <a:ea typeface="+mn-ea"/>
                          <a:cs typeface="+mn-cs"/>
                        </a:rPr>
                        <a:t>Sonali Kharwade</a:t>
                      </a:r>
                    </a:p>
                    <a:p>
                      <a:r>
                        <a:rPr lang="en-IN" b="0" dirty="0"/>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GSM Based Automatic Street Light Control System.</a:t>
                      </a:r>
                      <a:endParaRPr lang="en-IN" b="0" dirty="0"/>
                    </a:p>
                  </a:txBody>
                  <a:tcPr/>
                </a:tc>
                <a:tc>
                  <a:txBody>
                    <a:bodyPr/>
                    <a:lstStyle/>
                    <a:p>
                      <a:r>
                        <a:rPr lang="en-US" sz="1800" b="0" i="0" kern="1200" dirty="0">
                          <a:solidFill>
                            <a:schemeClr val="dk1"/>
                          </a:solidFill>
                          <a:effectLst/>
                          <a:latin typeface="+mn-lt"/>
                          <a:ea typeface="+mn-ea"/>
                          <a:cs typeface="+mn-cs"/>
                        </a:rPr>
                        <a:t>LDR-controlled streetlights automatically turn off in light and on in darkness, sending GSM notifications.</a:t>
                      </a:r>
                      <a:endParaRPr lang="en-IN" sz="1800" kern="1200" dirty="0">
                        <a:solidFill>
                          <a:schemeClr val="dk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Energy-efficient system with adaptable LEDs adjusts intensity based on PIR sensor, detects faults, and communicates via GSM for efficient maintenance.</a:t>
                      </a:r>
                    </a:p>
                    <a:p>
                      <a:br>
                        <a:rPr lang="en-US" sz="1800" b="0" i="0" kern="1200" dirty="0">
                          <a:solidFill>
                            <a:schemeClr val="dk1"/>
                          </a:solidFill>
                          <a:effectLst/>
                          <a:latin typeface="+mn-lt"/>
                          <a:ea typeface="+mn-ea"/>
                          <a:cs typeface="+mn-cs"/>
                        </a:rPr>
                      </a:br>
                      <a:endParaRPr lang="en-IN" sz="1800" kern="1200" dirty="0">
                        <a:solidFill>
                          <a:schemeClr val="dk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Smart adaptive lighting for energy conservation.</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849333009"/>
                  </a:ext>
                </a:extLst>
              </a:tr>
            </a:tbl>
          </a:graphicData>
        </a:graphic>
      </p:graphicFrame>
      <p:sp>
        <p:nvSpPr>
          <p:cNvPr id="4" name="Date Placeholder 3">
            <a:extLst>
              <a:ext uri="{FF2B5EF4-FFF2-40B4-BE49-F238E27FC236}">
                <a16:creationId xmlns:a16="http://schemas.microsoft.com/office/drawing/2014/main" id="{C707E182-4086-C8DD-31B3-73E63BC07ABE}"/>
              </a:ext>
            </a:extLst>
          </p:cNvPr>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a:extLst>
              <a:ext uri="{FF2B5EF4-FFF2-40B4-BE49-F238E27FC236}">
                <a16:creationId xmlns:a16="http://schemas.microsoft.com/office/drawing/2014/main" id="{18872430-A8E4-2CD1-F937-69D26324B4BE}"/>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C7B829F0-FE10-BA99-E29D-A0778FA71747}"/>
              </a:ext>
            </a:extLst>
          </p:cNvPr>
          <p:cNvSpPr>
            <a:spLocks noGrp="1"/>
          </p:cNvSpPr>
          <p:nvPr>
            <p:ph type="sldNum" sz="quarter" idx="12"/>
          </p:nvPr>
        </p:nvSpPr>
        <p:spPr/>
        <p:txBody>
          <a:bodyPr/>
          <a:lstStyle/>
          <a:p>
            <a:fld id="{230A71A2-393F-45F5-B92A-A2A306844F35}" type="slidenum">
              <a:rPr lang="en-IN" smtClean="0"/>
              <a:t>13</a:t>
            </a:fld>
            <a:endParaRPr lang="en-IN" dirty="0"/>
          </a:p>
        </p:txBody>
      </p:sp>
    </p:spTree>
    <p:extLst>
      <p:ext uri="{BB962C8B-B14F-4D97-AF65-F5344CB8AC3E}">
        <p14:creationId xmlns:p14="http://schemas.microsoft.com/office/powerpoint/2010/main" val="105543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8649-A021-F8D4-E6DF-D2CDB03572AD}"/>
              </a:ext>
            </a:extLst>
          </p:cNvPr>
          <p:cNvSpPr>
            <a:spLocks noGrp="1"/>
          </p:cNvSpPr>
          <p:nvPr>
            <p:ph type="title"/>
          </p:nvPr>
        </p:nvSpPr>
        <p:spPr/>
        <p:txBody>
          <a:bodyPr/>
          <a:lstStyle/>
          <a:p>
            <a:endParaRPr lang="en-IN" dirty="0"/>
          </a:p>
        </p:txBody>
      </p:sp>
      <p:graphicFrame>
        <p:nvGraphicFramePr>
          <p:cNvPr id="7" name="Content Placeholder 6">
            <a:extLst>
              <a:ext uri="{FF2B5EF4-FFF2-40B4-BE49-F238E27FC236}">
                <a16:creationId xmlns:a16="http://schemas.microsoft.com/office/drawing/2014/main" id="{4AD86AED-04D7-492F-B814-3C25317FF041}"/>
              </a:ext>
            </a:extLst>
          </p:cNvPr>
          <p:cNvGraphicFramePr>
            <a:graphicFrameLocks noGrp="1"/>
          </p:cNvGraphicFramePr>
          <p:nvPr>
            <p:ph idx="1"/>
            <p:extLst>
              <p:ext uri="{D42A27DB-BD31-4B8C-83A1-F6EECF244321}">
                <p14:modId xmlns:p14="http://schemas.microsoft.com/office/powerpoint/2010/main" val="3985146895"/>
              </p:ext>
            </p:extLst>
          </p:nvPr>
        </p:nvGraphicFramePr>
        <p:xfrm>
          <a:off x="0" y="-128636"/>
          <a:ext cx="12192000" cy="7254083"/>
        </p:xfrm>
        <a:graphic>
          <a:graphicData uri="http://schemas.openxmlformats.org/drawingml/2006/table">
            <a:tbl>
              <a:tblPr firstRow="1" bandRow="1">
                <a:tableStyleId>{93296810-A885-4BE3-A3E7-6D5BEEA58F35}</a:tableStyleId>
              </a:tblPr>
              <a:tblGrid>
                <a:gridCol w="1580827">
                  <a:extLst>
                    <a:ext uri="{9D8B030D-6E8A-4147-A177-3AD203B41FA5}">
                      <a16:colId xmlns:a16="http://schemas.microsoft.com/office/drawing/2014/main" val="4091640967"/>
                    </a:ext>
                  </a:extLst>
                </a:gridCol>
                <a:gridCol w="1642820">
                  <a:extLst>
                    <a:ext uri="{9D8B030D-6E8A-4147-A177-3AD203B41FA5}">
                      <a16:colId xmlns:a16="http://schemas.microsoft.com/office/drawing/2014/main" val="1896958290"/>
                    </a:ext>
                  </a:extLst>
                </a:gridCol>
                <a:gridCol w="3068665">
                  <a:extLst>
                    <a:ext uri="{9D8B030D-6E8A-4147-A177-3AD203B41FA5}">
                      <a16:colId xmlns:a16="http://schemas.microsoft.com/office/drawing/2014/main" val="2860460888"/>
                    </a:ext>
                  </a:extLst>
                </a:gridCol>
                <a:gridCol w="3037668">
                  <a:extLst>
                    <a:ext uri="{9D8B030D-6E8A-4147-A177-3AD203B41FA5}">
                      <a16:colId xmlns:a16="http://schemas.microsoft.com/office/drawing/2014/main" val="2686063525"/>
                    </a:ext>
                  </a:extLst>
                </a:gridCol>
                <a:gridCol w="2862020">
                  <a:extLst>
                    <a:ext uri="{9D8B030D-6E8A-4147-A177-3AD203B41FA5}">
                      <a16:colId xmlns:a16="http://schemas.microsoft.com/office/drawing/2014/main" val="1672059626"/>
                    </a:ext>
                  </a:extLst>
                </a:gridCol>
              </a:tblGrid>
              <a:tr h="6469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and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IN" dirty="0"/>
                    </a:p>
                  </a:txBody>
                  <a:tcPr/>
                </a:tc>
                <a:tc>
                  <a:txBody>
                    <a:bodyPr/>
                    <a:lstStyle/>
                    <a:p>
                      <a:r>
                        <a:rPr lang="en-US" dirty="0"/>
                        <a:t>Result/Conclusion</a:t>
                      </a:r>
                    </a:p>
                    <a:p>
                      <a:endParaRPr lang="en-IN" dirty="0"/>
                    </a:p>
                  </a:txBody>
                  <a:tcPr/>
                </a:tc>
                <a:extLst>
                  <a:ext uri="{0D108BD9-81ED-4DB2-BD59-A6C34878D82A}">
                    <a16:rowId xmlns:a16="http://schemas.microsoft.com/office/drawing/2014/main" val="4013882220"/>
                  </a:ext>
                </a:extLst>
              </a:tr>
              <a:tr h="6339683">
                <a:tc>
                  <a:txBody>
                    <a:bodyPr/>
                    <a:lstStyle/>
                    <a:p>
                      <a:r>
                        <a:rPr lang="en-US" sz="1800" kern="1200" dirty="0">
                          <a:solidFill>
                            <a:schemeClr val="dk1"/>
                          </a:solidFill>
                          <a:effectLst/>
                          <a:latin typeface="+mn-lt"/>
                          <a:ea typeface="+mn-ea"/>
                          <a:cs typeface="+mn-cs"/>
                        </a:rPr>
                        <a:t>Vuyyuru Chandra Sekhar , Padamata Neelima,  Tatiparthi Anantha Lakshmi, Sodadasu Siromani</a:t>
                      </a:r>
                    </a:p>
                    <a:p>
                      <a:r>
                        <a:rPr lang="en-IN" b="0" dirty="0"/>
                        <a:t>2022</a:t>
                      </a:r>
                    </a:p>
                  </a:txBody>
                  <a:tcPr/>
                </a:tc>
                <a:tc>
                  <a:txBody>
                    <a:bodyPr/>
                    <a:lstStyle/>
                    <a:p>
                      <a:r>
                        <a:rPr lang="en-US" sz="1800" kern="1200" dirty="0">
                          <a:solidFill>
                            <a:schemeClr val="dk1"/>
                          </a:solidFill>
                          <a:effectLst/>
                          <a:latin typeface="+mn-lt"/>
                          <a:ea typeface="+mn-ea"/>
                          <a:cs typeface="+mn-cs"/>
                        </a:rPr>
                        <a:t>IOT- Based Smart Streetlight Monitoring System with Fault Detection using GSM.</a:t>
                      </a:r>
                      <a:endParaRPr lang="en-IN" dirty="0"/>
                    </a:p>
                  </a:txBody>
                  <a:tcPr/>
                </a:tc>
                <a:tc>
                  <a:txBody>
                    <a:bodyPr/>
                    <a:lstStyle/>
                    <a:p>
                      <a:r>
                        <a:rPr lang="en-US" sz="1800" b="0" i="0" kern="1200" dirty="0">
                          <a:solidFill>
                            <a:schemeClr val="dk1"/>
                          </a:solidFill>
                          <a:effectLst/>
                          <a:latin typeface="+mn-lt"/>
                          <a:ea typeface="+mn-ea"/>
                          <a:cs typeface="+mn-cs"/>
                        </a:rPr>
                        <a:t>Smart streetlights use IoT and GSM for adaptive brightness, obstacle tracking, and user-friendly light failure alerts.</a:t>
                      </a:r>
                    </a:p>
                    <a:p>
                      <a:br>
                        <a:rPr lang="en-US" sz="1800" b="0" i="0" kern="1200" dirty="0">
                          <a:solidFill>
                            <a:schemeClr val="dk1"/>
                          </a:solidFill>
                          <a:effectLst/>
                          <a:latin typeface="+mn-lt"/>
                          <a:ea typeface="+mn-ea"/>
                          <a:cs typeface="+mn-cs"/>
                        </a:rPr>
                      </a:br>
                      <a:endParaRPr lang="en-IN" dirty="0"/>
                    </a:p>
                  </a:txBody>
                  <a:tcPr/>
                </a:tc>
                <a:tc>
                  <a:txBody>
                    <a:bodyPr/>
                    <a:lstStyle/>
                    <a:p>
                      <a:r>
                        <a:rPr lang="en-US" b="0" dirty="0"/>
                        <a:t>Smart streetlights use IoT and GSM to adjust brightness based on conditions, saving energy. An app on ThingSpeak tracks light status, and GSM sends alerts if lights fail, contributing to energy conservation and efficient maintenance.</a:t>
                      </a:r>
                      <a:endParaRPr lang="en-IN" b="0" dirty="0"/>
                    </a:p>
                  </a:txBody>
                  <a:tcPr/>
                </a:tc>
                <a:tc>
                  <a:txBody>
                    <a:bodyPr/>
                    <a:lstStyle/>
                    <a:p>
                      <a:r>
                        <a:rPr lang="en-US" sz="1800" b="0" i="0" kern="1200" dirty="0">
                          <a:solidFill>
                            <a:schemeClr val="dk1"/>
                          </a:solidFill>
                          <a:effectLst/>
                          <a:latin typeface="+mn-lt"/>
                          <a:ea typeface="+mn-ea"/>
                          <a:cs typeface="+mn-cs"/>
                        </a:rPr>
                        <a:t>Improved streetlight efficiency and control for greater effectiveness</a:t>
                      </a:r>
                      <a:endParaRPr lang="en-IN" b="0" dirty="0"/>
                    </a:p>
                  </a:txBody>
                  <a:tcPr/>
                </a:tc>
                <a:extLst>
                  <a:ext uri="{0D108BD9-81ED-4DB2-BD59-A6C34878D82A}">
                    <a16:rowId xmlns:a16="http://schemas.microsoft.com/office/drawing/2014/main" val="849333009"/>
                  </a:ext>
                </a:extLst>
              </a:tr>
            </a:tbl>
          </a:graphicData>
        </a:graphic>
      </p:graphicFrame>
      <p:sp>
        <p:nvSpPr>
          <p:cNvPr id="4" name="Date Placeholder 3">
            <a:extLst>
              <a:ext uri="{FF2B5EF4-FFF2-40B4-BE49-F238E27FC236}">
                <a16:creationId xmlns:a16="http://schemas.microsoft.com/office/drawing/2014/main" id="{C707E182-4086-C8DD-31B3-73E63BC07ABE}"/>
              </a:ext>
            </a:extLst>
          </p:cNvPr>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a:extLst>
              <a:ext uri="{FF2B5EF4-FFF2-40B4-BE49-F238E27FC236}">
                <a16:creationId xmlns:a16="http://schemas.microsoft.com/office/drawing/2014/main" id="{18872430-A8E4-2CD1-F937-69D26324B4BE}"/>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C7B829F0-FE10-BA99-E29D-A0778FA71747}"/>
              </a:ext>
            </a:extLst>
          </p:cNvPr>
          <p:cNvSpPr>
            <a:spLocks noGrp="1"/>
          </p:cNvSpPr>
          <p:nvPr>
            <p:ph type="sldNum" sz="quarter" idx="12"/>
          </p:nvPr>
        </p:nvSpPr>
        <p:spPr/>
        <p:txBody>
          <a:bodyPr/>
          <a:lstStyle/>
          <a:p>
            <a:fld id="{230A71A2-393F-45F5-B92A-A2A306844F35}" type="slidenum">
              <a:rPr lang="en-IN" smtClean="0"/>
              <a:t>14</a:t>
            </a:fld>
            <a:endParaRPr lang="en-IN" dirty="0"/>
          </a:p>
        </p:txBody>
      </p:sp>
    </p:spTree>
    <p:extLst>
      <p:ext uri="{BB962C8B-B14F-4D97-AF65-F5344CB8AC3E}">
        <p14:creationId xmlns:p14="http://schemas.microsoft.com/office/powerpoint/2010/main" val="334396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SYSTEM ARCHITECTURE:</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p:cNvSpPr>
            <a:spLocks noGrp="1"/>
          </p:cNvSpPr>
          <p:nvPr>
            <p:ph type="ftr" sz="quarter" idx="11"/>
          </p:nvPr>
        </p:nvSpPr>
        <p:spPr/>
        <p:txBody>
          <a:bodyPr/>
          <a:lstStyle/>
          <a:p>
            <a:r>
              <a:rPr lang="en-IN" dirty="0"/>
              <a:t>CSE</a:t>
            </a:r>
          </a:p>
        </p:txBody>
      </p:sp>
      <p:sp>
        <p:nvSpPr>
          <p:cNvPr id="6" name="Slide Number Placeholder 5"/>
          <p:cNvSpPr>
            <a:spLocks noGrp="1"/>
          </p:cNvSpPr>
          <p:nvPr>
            <p:ph type="sldNum" sz="quarter" idx="12"/>
          </p:nvPr>
        </p:nvSpPr>
        <p:spPr/>
        <p:txBody>
          <a:bodyPr/>
          <a:lstStyle/>
          <a:p>
            <a:fld id="{230A71A2-393F-45F5-B92A-A2A306844F35}" type="slidenum">
              <a:rPr lang="en-IN" smtClean="0"/>
              <a:t>15</a:t>
            </a:fld>
            <a:endParaRPr lang="en-IN" dirty="0"/>
          </a:p>
        </p:txBody>
      </p:sp>
      <p:sp>
        <p:nvSpPr>
          <p:cNvPr id="7" name="TextBox 6"/>
          <p:cNvSpPr txBox="1"/>
          <p:nvPr/>
        </p:nvSpPr>
        <p:spPr>
          <a:xfrm>
            <a:off x="4241800" y="6108700"/>
            <a:ext cx="3479800" cy="369332"/>
          </a:xfrm>
          <a:prstGeom prst="rect">
            <a:avLst/>
          </a:prstGeom>
          <a:noFill/>
        </p:spPr>
        <p:txBody>
          <a:bodyPr wrap="square" rtlCol="0">
            <a:spAutoFit/>
          </a:bodyPr>
          <a:lstStyle/>
          <a:p>
            <a:pPr algn="ctr"/>
            <a:r>
              <a:rPr lang="en-US" dirty="0"/>
              <a:t>Fig : System Architecture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693862"/>
            <a:ext cx="6819900" cy="446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a:off x="6527800" y="4699000"/>
            <a:ext cx="5651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969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USE – CASE DIAGRAM:</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p:cNvSpPr>
            <a:spLocks noGrp="1"/>
          </p:cNvSpPr>
          <p:nvPr>
            <p:ph type="ftr" sz="quarter" idx="11"/>
          </p:nvPr>
        </p:nvSpPr>
        <p:spPr/>
        <p:txBody>
          <a:bodyPr/>
          <a:lstStyle/>
          <a:p>
            <a:r>
              <a:rPr lang="en-IN" dirty="0"/>
              <a:t>CSE</a:t>
            </a:r>
          </a:p>
        </p:txBody>
      </p:sp>
      <p:sp>
        <p:nvSpPr>
          <p:cNvPr id="6" name="Slide Number Placeholder 5"/>
          <p:cNvSpPr>
            <a:spLocks noGrp="1"/>
          </p:cNvSpPr>
          <p:nvPr>
            <p:ph type="sldNum" sz="quarter" idx="12"/>
          </p:nvPr>
        </p:nvSpPr>
        <p:spPr/>
        <p:txBody>
          <a:bodyPr/>
          <a:lstStyle/>
          <a:p>
            <a:fld id="{230A71A2-393F-45F5-B92A-A2A306844F35}" type="slidenum">
              <a:rPr lang="en-IN" smtClean="0"/>
              <a:t>16</a:t>
            </a:fld>
            <a:endParaRPr lang="en-IN" dirty="0"/>
          </a:p>
        </p:txBody>
      </p:sp>
      <p:sp>
        <p:nvSpPr>
          <p:cNvPr id="8" name="TextBox 7"/>
          <p:cNvSpPr txBox="1"/>
          <p:nvPr/>
        </p:nvSpPr>
        <p:spPr>
          <a:xfrm>
            <a:off x="4038600" y="5702300"/>
            <a:ext cx="3517900" cy="369332"/>
          </a:xfrm>
          <a:prstGeom prst="rect">
            <a:avLst/>
          </a:prstGeom>
          <a:noFill/>
        </p:spPr>
        <p:txBody>
          <a:bodyPr wrap="square" rtlCol="0">
            <a:spAutoFit/>
          </a:bodyPr>
          <a:lstStyle/>
          <a:p>
            <a:pPr algn="ctr"/>
            <a:r>
              <a:rPr lang="en-US" dirty="0"/>
              <a:t>Fig : Use case diagram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084" y="2245580"/>
            <a:ext cx="4345380" cy="319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2245580"/>
            <a:ext cx="4333875" cy="319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8742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377825"/>
            <a:ext cx="10515600" cy="1325563"/>
          </a:xfrm>
        </p:spPr>
        <p:txBody>
          <a:bodyPr>
            <a:normAutofit/>
          </a:bodyPr>
          <a:lstStyle/>
          <a:p>
            <a:r>
              <a:rPr lang="en-US" sz="3600" b="1" dirty="0">
                <a:latin typeface="Times New Roman" pitchFamily="18" charset="0"/>
                <a:cs typeface="Times New Roman" pitchFamily="18" charset="0"/>
              </a:rPr>
              <a:t>SEQUENCE DIAGRAM:</a:t>
            </a:r>
          </a:p>
        </p:txBody>
      </p:sp>
      <p:sp>
        <p:nvSpPr>
          <p:cNvPr id="4" name="Date Placeholder 3"/>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p:cNvSpPr>
            <a:spLocks noGrp="1"/>
          </p:cNvSpPr>
          <p:nvPr>
            <p:ph type="ftr" sz="quarter" idx="11"/>
          </p:nvPr>
        </p:nvSpPr>
        <p:spPr/>
        <p:txBody>
          <a:bodyPr/>
          <a:lstStyle/>
          <a:p>
            <a:r>
              <a:rPr lang="en-IN" dirty="0"/>
              <a:t>CSE</a:t>
            </a:r>
          </a:p>
        </p:txBody>
      </p:sp>
      <p:sp>
        <p:nvSpPr>
          <p:cNvPr id="6" name="Slide Number Placeholder 5"/>
          <p:cNvSpPr>
            <a:spLocks noGrp="1"/>
          </p:cNvSpPr>
          <p:nvPr>
            <p:ph type="sldNum" sz="quarter" idx="12"/>
          </p:nvPr>
        </p:nvSpPr>
        <p:spPr/>
        <p:txBody>
          <a:bodyPr/>
          <a:lstStyle/>
          <a:p>
            <a:fld id="{230A71A2-393F-45F5-B92A-A2A306844F35}" type="slidenum">
              <a:rPr lang="en-IN" smtClean="0"/>
              <a:t>17</a:t>
            </a:fld>
            <a:endParaRPr lang="en-IN" dirty="0"/>
          </a:p>
        </p:txBody>
      </p:sp>
      <p:sp>
        <p:nvSpPr>
          <p:cNvPr id="3" name="TextBox 2"/>
          <p:cNvSpPr txBox="1"/>
          <p:nvPr/>
        </p:nvSpPr>
        <p:spPr>
          <a:xfrm>
            <a:off x="4622800" y="5321300"/>
            <a:ext cx="2971800" cy="369332"/>
          </a:xfrm>
          <a:prstGeom prst="rect">
            <a:avLst/>
          </a:prstGeom>
          <a:noFill/>
        </p:spPr>
        <p:txBody>
          <a:bodyPr wrap="square" rtlCol="0">
            <a:spAutoFit/>
          </a:bodyPr>
          <a:lstStyle/>
          <a:p>
            <a:pPr algn="ctr"/>
            <a:r>
              <a:rPr lang="en-US" dirty="0"/>
              <a:t>Fig : Sequence Diagram</a:t>
            </a:r>
          </a:p>
        </p:txBody>
      </p:sp>
      <p:sp>
        <p:nvSpPr>
          <p:cNvPr id="8" name="Rectangle 7"/>
          <p:cNvSpPr/>
          <p:nvPr/>
        </p:nvSpPr>
        <p:spPr>
          <a:xfrm>
            <a:off x="4714953" y="6136164"/>
            <a:ext cx="2406493" cy="369332"/>
          </a:xfrm>
          <a:prstGeom prst="rect">
            <a:avLst/>
          </a:prstGeom>
        </p:spPr>
        <p:txBody>
          <a:bodyPr wrap="none">
            <a:spAutoFit/>
          </a:bodyPr>
          <a:lstStyle/>
          <a:p>
            <a:pPr algn="ctr"/>
            <a:r>
              <a:rPr lang="en-US" dirty="0"/>
              <a:t>Fig : Sequence diagram</a:t>
            </a:r>
          </a:p>
        </p:txBody>
      </p:sp>
      <p:sp>
        <p:nvSpPr>
          <p:cNvPr id="10" name="Content Placeholder 9"/>
          <p:cNvSpPr>
            <a:spLocks noGrp="1"/>
          </p:cNvSpPr>
          <p:nvPr>
            <p:ph idx="1"/>
          </p:nvPr>
        </p:nvSpPr>
        <p:spPr/>
        <p:txBody>
          <a:bodyPr/>
          <a:lstStyle/>
          <a:p>
            <a:endParaRPr lang="en-US" dirty="0"/>
          </a:p>
        </p:txBody>
      </p:sp>
      <p:pic>
        <p:nvPicPr>
          <p:cNvPr id="1027" name="Picture 3" descr="C:\Users\win10\Documents\Street Light\SEQUENCE F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1498600"/>
            <a:ext cx="10299700" cy="463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0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Times New Roman" pitchFamily="18" charset="0"/>
                <a:cs typeface="Times New Roman" pitchFamily="18" charset="0"/>
              </a:rPr>
              <a:t>FLOW CHART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3312" y="1343025"/>
            <a:ext cx="6003175" cy="4351338"/>
          </a:xfrm>
        </p:spPr>
      </p:pic>
      <p:sp>
        <p:nvSpPr>
          <p:cNvPr id="4" name="Date Placeholder 3"/>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p:cNvSpPr>
            <a:spLocks noGrp="1"/>
          </p:cNvSpPr>
          <p:nvPr>
            <p:ph type="ftr" sz="quarter" idx="11"/>
          </p:nvPr>
        </p:nvSpPr>
        <p:spPr/>
        <p:txBody>
          <a:bodyPr/>
          <a:lstStyle/>
          <a:p>
            <a:r>
              <a:rPr lang="en-IN"/>
              <a:t>CSE</a:t>
            </a:r>
            <a:endParaRPr lang="en-IN" dirty="0"/>
          </a:p>
        </p:txBody>
      </p:sp>
      <p:sp>
        <p:nvSpPr>
          <p:cNvPr id="6" name="Slide Number Placeholder 5"/>
          <p:cNvSpPr>
            <a:spLocks noGrp="1"/>
          </p:cNvSpPr>
          <p:nvPr>
            <p:ph type="sldNum" sz="quarter" idx="12"/>
          </p:nvPr>
        </p:nvSpPr>
        <p:spPr/>
        <p:txBody>
          <a:bodyPr/>
          <a:lstStyle/>
          <a:p>
            <a:fld id="{230A71A2-393F-45F5-B92A-A2A306844F35}" type="slidenum">
              <a:rPr lang="en-IN" smtClean="0"/>
              <a:t>18</a:t>
            </a:fld>
            <a:endParaRPr lang="en-IN" dirty="0"/>
          </a:p>
        </p:txBody>
      </p:sp>
      <p:sp>
        <p:nvSpPr>
          <p:cNvPr id="8" name="TextBox 7"/>
          <p:cNvSpPr txBox="1"/>
          <p:nvPr/>
        </p:nvSpPr>
        <p:spPr>
          <a:xfrm>
            <a:off x="4991100" y="5740400"/>
            <a:ext cx="2070100" cy="369332"/>
          </a:xfrm>
          <a:prstGeom prst="rect">
            <a:avLst/>
          </a:prstGeom>
          <a:noFill/>
        </p:spPr>
        <p:txBody>
          <a:bodyPr wrap="square" rtlCol="0">
            <a:spAutoFit/>
          </a:bodyPr>
          <a:lstStyle/>
          <a:p>
            <a:r>
              <a:rPr lang="en-US"/>
              <a:t>Fig.Flow Chart</a:t>
            </a:r>
          </a:p>
        </p:txBody>
      </p:sp>
    </p:spTree>
    <p:extLst>
      <p:ext uri="{BB962C8B-B14F-4D97-AF65-F5344CB8AC3E}">
        <p14:creationId xmlns:p14="http://schemas.microsoft.com/office/powerpoint/2010/main" val="3257853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5080-A2DD-62E4-0418-6F5E0C499AF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DBADB8AB-FF20-A7A5-D263-AF8A082E484A}"/>
              </a:ext>
            </a:extLst>
          </p:cNvPr>
          <p:cNvSpPr>
            <a:spLocks noGrp="1"/>
          </p:cNvSpPr>
          <p:nvPr>
            <p:ph idx="1"/>
          </p:nvPr>
        </p:nvSpPr>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SHORT CIRCUIT DETECTOR SWITCH</a:t>
            </a:r>
          </a:p>
          <a:p>
            <a:r>
              <a:rPr lang="en-US" sz="2400" dirty="0">
                <a:latin typeface="Times New Roman" panose="02020603050405020304" pitchFamily="18" charset="0"/>
                <a:cs typeface="Times New Roman" panose="02020603050405020304" pitchFamily="18" charset="0"/>
              </a:rPr>
              <a:t>GSM MODULE  </a:t>
            </a:r>
          </a:p>
          <a:p>
            <a:r>
              <a:rPr lang="en-US" sz="2400" dirty="0">
                <a:latin typeface="Times New Roman" panose="02020603050405020304" pitchFamily="18" charset="0"/>
                <a:cs typeface="Times New Roman" panose="02020603050405020304" pitchFamily="18" charset="0"/>
              </a:rPr>
              <a:t>ESP32</a:t>
            </a:r>
          </a:p>
          <a:p>
            <a:r>
              <a:rPr lang="en-US" sz="2400" dirty="0">
                <a:latin typeface="Times New Roman" panose="02020603050405020304" pitchFamily="18" charset="0"/>
                <a:cs typeface="Times New Roman" panose="02020603050405020304" pitchFamily="18" charset="0"/>
              </a:rPr>
              <a:t>LDR SENSOR</a:t>
            </a:r>
          </a:p>
          <a:p>
            <a:r>
              <a:rPr lang="en-US" sz="2400" dirty="0">
                <a:latin typeface="Times New Roman" panose="02020603050405020304" pitchFamily="18" charset="0"/>
                <a:cs typeface="Times New Roman" panose="02020603050405020304" pitchFamily="18" charset="0"/>
              </a:rPr>
              <a:t>IR SENSOR</a:t>
            </a:r>
          </a:p>
          <a:p>
            <a:r>
              <a:rPr lang="en-US" sz="2400" dirty="0">
                <a:latin typeface="Times New Roman" panose="02020603050405020304" pitchFamily="18" charset="0"/>
                <a:cs typeface="Times New Roman" panose="02020603050405020304" pitchFamily="18" charset="0"/>
              </a:rPr>
              <a:t>LED LIGHTS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404B2B89-9B10-F3BD-36A1-D2B00DDB1D47}"/>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455CC431-FDFC-6AC1-851D-40488092B50D}"/>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A1282688-8513-A2DD-D9F1-85D36D576F56}"/>
              </a:ext>
            </a:extLst>
          </p:cNvPr>
          <p:cNvSpPr>
            <a:spLocks noGrp="1"/>
          </p:cNvSpPr>
          <p:nvPr>
            <p:ph type="sldNum" sz="quarter" idx="12"/>
          </p:nvPr>
        </p:nvSpPr>
        <p:spPr/>
        <p:txBody>
          <a:bodyPr/>
          <a:lstStyle/>
          <a:p>
            <a:fld id="{230A71A2-393F-45F5-B92A-A2A306844F35}" type="slidenum">
              <a:rPr lang="en-IN" smtClean="0">
                <a:solidFill>
                  <a:schemeClr val="tx1"/>
                </a:solidFill>
              </a:rPr>
              <a:t>19</a:t>
            </a:fld>
            <a:endParaRPr lang="en-IN" dirty="0">
              <a:solidFill>
                <a:schemeClr val="tx1"/>
              </a:solidFill>
            </a:endParaRPr>
          </a:p>
        </p:txBody>
      </p:sp>
    </p:spTree>
    <p:extLst>
      <p:ext uri="{BB962C8B-B14F-4D97-AF65-F5344CB8AC3E}">
        <p14:creationId xmlns:p14="http://schemas.microsoft.com/office/powerpoint/2010/main" val="292196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13E6-6D0A-64F4-F777-6FB9094F34AA}"/>
              </a:ext>
            </a:extLst>
          </p:cNvPr>
          <p:cNvSpPr>
            <a:spLocks noGrp="1"/>
          </p:cNvSpPr>
          <p:nvPr>
            <p:ph type="title"/>
          </p:nvPr>
        </p:nvSpPr>
        <p:spPr/>
        <p:txBody>
          <a:bodyPr>
            <a:normAutofit/>
          </a:bodyPr>
          <a:lstStyle/>
          <a:p>
            <a:r>
              <a:rPr lang="en-US" sz="3600" b="1" dirty="0">
                <a:latin typeface="Times New Roman" pitchFamily="18" charset="0"/>
                <a:cs typeface="Times New Roman" pitchFamily="18" charset="0"/>
              </a:rPr>
              <a:t>CONTENTS:</a:t>
            </a:r>
            <a:endParaRPr lang="en-IN" sz="3600" dirty="0"/>
          </a:p>
        </p:txBody>
      </p:sp>
      <p:sp>
        <p:nvSpPr>
          <p:cNvPr id="3" name="Content Placeholder 2">
            <a:extLst>
              <a:ext uri="{FF2B5EF4-FFF2-40B4-BE49-F238E27FC236}">
                <a16:creationId xmlns:a16="http://schemas.microsoft.com/office/drawing/2014/main" id="{F6FB718A-3E62-E0D6-F8E4-1D6DE333884B}"/>
              </a:ext>
            </a:extLst>
          </p:cNvPr>
          <p:cNvSpPr>
            <a:spLocks noGrp="1"/>
          </p:cNvSpPr>
          <p:nvPr>
            <p:ph idx="1"/>
          </p:nvPr>
        </p:nvSpPr>
        <p:spPr/>
        <p:txBody>
          <a:bodyPr>
            <a:normAutofit fontScale="77500" lnSpcReduction="20000"/>
          </a:bodyPr>
          <a:lstStyle/>
          <a:p>
            <a:pPr marL="457200" indent="-457200"/>
            <a:r>
              <a:rPr lang="en-US" dirty="0">
                <a:latin typeface="Times New Roman" panose="02020603050405020304" pitchFamily="18" charset="0"/>
                <a:cs typeface="Times New Roman" panose="02020603050405020304" pitchFamily="18" charset="0"/>
              </a:rPr>
              <a:t>Introduction </a:t>
            </a:r>
          </a:p>
          <a:p>
            <a:pPr marL="457200" indent="-457200"/>
            <a:r>
              <a:rPr lang="en-US" dirty="0">
                <a:latin typeface="Times New Roman" panose="02020603050405020304" pitchFamily="18" charset="0"/>
                <a:cs typeface="Times New Roman" panose="02020603050405020304" pitchFamily="18" charset="0"/>
              </a:rPr>
              <a:t>Overview with problem statement</a:t>
            </a:r>
          </a:p>
          <a:p>
            <a:pPr marL="457200" indent="-457200"/>
            <a:r>
              <a:rPr lang="en-US" dirty="0">
                <a:latin typeface="Times New Roman" panose="02020603050405020304" pitchFamily="18" charset="0"/>
                <a:cs typeface="Times New Roman" panose="02020603050405020304" pitchFamily="18" charset="0"/>
              </a:rPr>
              <a:t>Objective and scope</a:t>
            </a:r>
          </a:p>
          <a:p>
            <a:pPr marL="0" indent="0">
              <a:buNone/>
            </a:pPr>
            <a:r>
              <a:rPr lang="en-US" dirty="0">
                <a:latin typeface="Times New Roman" panose="02020603050405020304" pitchFamily="18" charset="0"/>
                <a:cs typeface="Times New Roman" panose="02020603050405020304" pitchFamily="18" charset="0"/>
              </a:rPr>
              <a:t>	Existing System</a:t>
            </a:r>
          </a:p>
          <a:p>
            <a:pPr marL="0" indent="0">
              <a:buNone/>
            </a:pP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Proposed System</a:t>
            </a:r>
          </a:p>
          <a:p>
            <a:r>
              <a:rPr lang="en-US">
                <a:latin typeface="Times New Roman" panose="02020603050405020304" pitchFamily="18" charset="0"/>
                <a:cs typeface="Times New Roman" panose="02020603050405020304" pitchFamily="18" charset="0"/>
              </a:rPr>
              <a:t>Application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Design</a:t>
            </a:r>
          </a:p>
          <a:p>
            <a:r>
              <a:rPr lang="en-US">
                <a:latin typeface="Times New Roman" panose="02020603050405020304" pitchFamily="18" charset="0"/>
                <a:cs typeface="Times New Roman" panose="02020603050405020304" pitchFamily="18" charset="0"/>
              </a:rPr>
              <a:t>Requirement Specification</a:t>
            </a:r>
            <a:endParaRPr lang="en-US"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Requirement Traceability</a:t>
            </a:r>
          </a:p>
          <a:p>
            <a:r>
              <a:rPr lang="en-US">
                <a:latin typeface="Times New Roman" panose="02020603050405020304" pitchFamily="18" charset="0"/>
                <a:cs typeface="Times New Roman" panose="02020603050405020304" pitchFamily="18" charset="0"/>
              </a:rPr>
              <a:t>Testing</a:t>
            </a:r>
          </a:p>
          <a:p>
            <a:r>
              <a:rPr lang="en-US">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a:p>
            <a:pPr marL="457200" indent="-457200"/>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F0948982-5F22-D349-EBD9-22114664CE1C}"/>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84711F3D-4E88-7938-B8EE-AA32FF4ADC1E}"/>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773C0F21-667C-49D9-4484-B3FCDD4F60B3}"/>
              </a:ext>
            </a:extLst>
          </p:cNvPr>
          <p:cNvSpPr>
            <a:spLocks noGrp="1"/>
          </p:cNvSpPr>
          <p:nvPr>
            <p:ph type="sldNum" sz="quarter" idx="12"/>
          </p:nvPr>
        </p:nvSpPr>
        <p:spPr/>
        <p:txBody>
          <a:bodyPr/>
          <a:lstStyle/>
          <a:p>
            <a:fld id="{230A71A2-393F-45F5-B92A-A2A306844F35}" type="slidenum">
              <a:rPr lang="en-IN" smtClean="0">
                <a:solidFill>
                  <a:schemeClr val="tx1"/>
                </a:solidFill>
              </a:rPr>
              <a:t>2</a:t>
            </a:fld>
            <a:endParaRPr lang="en-IN" dirty="0">
              <a:solidFill>
                <a:schemeClr val="tx1"/>
              </a:solidFill>
            </a:endParaRPr>
          </a:p>
        </p:txBody>
      </p:sp>
    </p:spTree>
    <p:extLst>
      <p:ext uri="{BB962C8B-B14F-4D97-AF65-F5344CB8AC3E}">
        <p14:creationId xmlns:p14="http://schemas.microsoft.com/office/powerpoint/2010/main" val="933577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CC2A-202E-78D4-D20D-EAAF7C860D9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92A7BBCD-3E27-0EF9-7817-C4BAFAF119DB}"/>
              </a:ext>
            </a:extLst>
          </p:cNvPr>
          <p:cNvSpPr>
            <a:spLocks noGrp="1"/>
          </p:cNvSpPr>
          <p:nvPr>
            <p:ph idx="1"/>
          </p:nvPr>
        </p:nvSpPr>
        <p:spPr/>
        <p:txBody>
          <a:bodyPr/>
          <a:lstStyle/>
          <a:p>
            <a:r>
              <a:rPr lang="en-IN" sz="2400">
                <a:latin typeface="Times New Roman" panose="02020603050405020304" pitchFamily="18" charset="0"/>
                <a:cs typeface="Times New Roman" panose="02020603050405020304" pitchFamily="18" charset="0"/>
              </a:rPr>
              <a:t>EMBEDDED C</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ARDUION IDE</a:t>
            </a:r>
          </a:p>
          <a:p>
            <a:r>
              <a:rPr lang="en-IN" sz="2400" dirty="0">
                <a:latin typeface="Times New Roman" panose="02020603050405020304" pitchFamily="18" charset="0"/>
                <a:cs typeface="Times New Roman" panose="02020603050405020304" pitchFamily="18" charset="0"/>
              </a:rPr>
              <a:t>BLYNK IoT</a:t>
            </a:r>
          </a:p>
          <a:p>
            <a:pPr marL="0" indent="0">
              <a:buNone/>
            </a:pPr>
            <a:endParaRPr lang="en-IN" dirty="0"/>
          </a:p>
        </p:txBody>
      </p:sp>
      <p:sp>
        <p:nvSpPr>
          <p:cNvPr id="4" name="Date Placeholder 3">
            <a:extLst>
              <a:ext uri="{FF2B5EF4-FFF2-40B4-BE49-F238E27FC236}">
                <a16:creationId xmlns:a16="http://schemas.microsoft.com/office/drawing/2014/main" id="{611C9BF1-535B-74F6-5DD1-09441A514616}"/>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8B7737DD-8F48-418B-D99E-56BFA59E6387}"/>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ABFC8C74-7104-FCE5-F93B-104AEF3B1510}"/>
              </a:ext>
            </a:extLst>
          </p:cNvPr>
          <p:cNvSpPr>
            <a:spLocks noGrp="1"/>
          </p:cNvSpPr>
          <p:nvPr>
            <p:ph type="sldNum" sz="quarter" idx="12"/>
          </p:nvPr>
        </p:nvSpPr>
        <p:spPr/>
        <p:txBody>
          <a:bodyPr/>
          <a:lstStyle/>
          <a:p>
            <a:fld id="{230A71A2-393F-45F5-B92A-A2A306844F35}" type="slidenum">
              <a:rPr lang="en-IN" smtClean="0">
                <a:solidFill>
                  <a:schemeClr val="tx1"/>
                </a:solidFill>
              </a:rPr>
              <a:t>20</a:t>
            </a:fld>
            <a:endParaRPr lang="en-IN" dirty="0">
              <a:solidFill>
                <a:schemeClr val="tx1"/>
              </a:solidFill>
            </a:endParaRPr>
          </a:p>
        </p:txBody>
      </p:sp>
    </p:spTree>
    <p:extLst>
      <p:ext uri="{BB962C8B-B14F-4D97-AF65-F5344CB8AC3E}">
        <p14:creationId xmlns:p14="http://schemas.microsoft.com/office/powerpoint/2010/main" val="2492801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Times New Roman" pitchFamily="18" charset="0"/>
                <a:cs typeface="Times New Roman" pitchFamily="18" charset="0"/>
              </a:rPr>
              <a:t>REQUIREMENT TRACEABILITY</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500" y="1633964"/>
            <a:ext cx="7302500" cy="4377105"/>
          </a:xfrm>
        </p:spPr>
      </p:pic>
      <p:sp>
        <p:nvSpPr>
          <p:cNvPr id="4" name="Date Placeholder 3"/>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p:cNvSpPr>
            <a:spLocks noGrp="1"/>
          </p:cNvSpPr>
          <p:nvPr>
            <p:ph type="ftr" sz="quarter" idx="11"/>
          </p:nvPr>
        </p:nvSpPr>
        <p:spPr/>
        <p:txBody>
          <a:bodyPr/>
          <a:lstStyle/>
          <a:p>
            <a:r>
              <a:rPr lang="en-IN"/>
              <a:t>CSE</a:t>
            </a:r>
            <a:endParaRPr lang="en-IN" dirty="0"/>
          </a:p>
        </p:txBody>
      </p:sp>
      <p:sp>
        <p:nvSpPr>
          <p:cNvPr id="6" name="Slide Number Placeholder 5"/>
          <p:cNvSpPr>
            <a:spLocks noGrp="1"/>
          </p:cNvSpPr>
          <p:nvPr>
            <p:ph type="sldNum" sz="quarter" idx="12"/>
          </p:nvPr>
        </p:nvSpPr>
        <p:spPr/>
        <p:txBody>
          <a:bodyPr/>
          <a:lstStyle/>
          <a:p>
            <a:fld id="{230A71A2-393F-45F5-B92A-A2A306844F35}" type="slidenum">
              <a:rPr lang="en-IN" smtClean="0"/>
              <a:t>21</a:t>
            </a:fld>
            <a:endParaRPr lang="en-IN" dirty="0"/>
          </a:p>
        </p:txBody>
      </p:sp>
    </p:spTree>
    <p:extLst>
      <p:ext uri="{BB962C8B-B14F-4D97-AF65-F5344CB8AC3E}">
        <p14:creationId xmlns:p14="http://schemas.microsoft.com/office/powerpoint/2010/main" val="544856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Times New Roman" pitchFamily="18" charset="0"/>
                <a:cs typeface="Times New Roman" pitchFamily="18" charset="0"/>
              </a:rPr>
              <a:t>TESTING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0900" y="1470025"/>
            <a:ext cx="7924800" cy="4351338"/>
          </a:xfrm>
        </p:spPr>
      </p:pic>
      <p:sp>
        <p:nvSpPr>
          <p:cNvPr id="4" name="Date Placeholder 3"/>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p:cNvSpPr>
            <a:spLocks noGrp="1"/>
          </p:cNvSpPr>
          <p:nvPr>
            <p:ph type="ftr" sz="quarter" idx="11"/>
          </p:nvPr>
        </p:nvSpPr>
        <p:spPr/>
        <p:txBody>
          <a:bodyPr/>
          <a:lstStyle/>
          <a:p>
            <a:r>
              <a:rPr lang="en-IN"/>
              <a:t>CSE</a:t>
            </a:r>
            <a:endParaRPr lang="en-IN" dirty="0"/>
          </a:p>
        </p:txBody>
      </p:sp>
      <p:sp>
        <p:nvSpPr>
          <p:cNvPr id="6" name="Slide Number Placeholder 5"/>
          <p:cNvSpPr>
            <a:spLocks noGrp="1"/>
          </p:cNvSpPr>
          <p:nvPr>
            <p:ph type="sldNum" sz="quarter" idx="12"/>
          </p:nvPr>
        </p:nvSpPr>
        <p:spPr/>
        <p:txBody>
          <a:bodyPr/>
          <a:lstStyle/>
          <a:p>
            <a:fld id="{230A71A2-393F-45F5-B92A-A2A306844F35}" type="slidenum">
              <a:rPr lang="en-IN" smtClean="0"/>
              <a:t>22</a:t>
            </a:fld>
            <a:endParaRPr lang="en-IN" dirty="0"/>
          </a:p>
        </p:txBody>
      </p:sp>
    </p:spTree>
    <p:extLst>
      <p:ext uri="{BB962C8B-B14F-4D97-AF65-F5344CB8AC3E}">
        <p14:creationId xmlns:p14="http://schemas.microsoft.com/office/powerpoint/2010/main" val="255180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Times New Roman" pitchFamily="18" charset="0"/>
                <a:cs typeface="Times New Roman" pitchFamily="18" charset="0"/>
              </a:rPr>
              <a:t>SNAPSHOTS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1939602" y="745010"/>
            <a:ext cx="2581126" cy="4588669"/>
          </a:xfrm>
        </p:spPr>
      </p:pic>
      <p:sp>
        <p:nvSpPr>
          <p:cNvPr id="4" name="Date Placeholder 3"/>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p:cNvSpPr>
            <a:spLocks noGrp="1"/>
          </p:cNvSpPr>
          <p:nvPr>
            <p:ph type="ftr" sz="quarter" idx="11"/>
          </p:nvPr>
        </p:nvSpPr>
        <p:spPr/>
        <p:txBody>
          <a:bodyPr/>
          <a:lstStyle/>
          <a:p>
            <a:r>
              <a:rPr lang="en-IN"/>
              <a:t>CSE</a:t>
            </a:r>
            <a:endParaRPr lang="en-IN" dirty="0"/>
          </a:p>
        </p:txBody>
      </p:sp>
      <p:sp>
        <p:nvSpPr>
          <p:cNvPr id="6" name="Slide Number Placeholder 5"/>
          <p:cNvSpPr>
            <a:spLocks noGrp="1"/>
          </p:cNvSpPr>
          <p:nvPr>
            <p:ph type="sldNum" sz="quarter" idx="12"/>
          </p:nvPr>
        </p:nvSpPr>
        <p:spPr/>
        <p:txBody>
          <a:bodyPr/>
          <a:lstStyle/>
          <a:p>
            <a:fld id="{230A71A2-393F-45F5-B92A-A2A306844F35}" type="slidenum">
              <a:rPr lang="en-IN" smtClean="0"/>
              <a:t>23</a:t>
            </a:fld>
            <a:endParaRPr lang="en-IN"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6692" t="26246" r="4166" b="6381"/>
          <a:stretch/>
        </p:blipFill>
        <p:spPr>
          <a:xfrm>
            <a:off x="6184900" y="1758472"/>
            <a:ext cx="5232400" cy="2498627"/>
          </a:xfrm>
          <a:prstGeom prst="rect">
            <a:avLst/>
          </a:prstGeom>
        </p:spPr>
      </p:pic>
      <p:sp>
        <p:nvSpPr>
          <p:cNvPr id="11" name="TextBox 10"/>
          <p:cNvSpPr txBox="1"/>
          <p:nvPr/>
        </p:nvSpPr>
        <p:spPr>
          <a:xfrm>
            <a:off x="4381500" y="5016500"/>
            <a:ext cx="2933432" cy="369332"/>
          </a:xfrm>
          <a:prstGeom prst="rect">
            <a:avLst/>
          </a:prstGeom>
          <a:noFill/>
        </p:spPr>
        <p:txBody>
          <a:bodyPr wrap="none" rtlCol="0">
            <a:spAutoFit/>
          </a:bodyPr>
          <a:lstStyle/>
          <a:p>
            <a:r>
              <a:rPr lang="en-US"/>
              <a:t>Fig:Street Light Infrastructure</a:t>
            </a:r>
          </a:p>
        </p:txBody>
      </p:sp>
    </p:spTree>
    <p:extLst>
      <p:ext uri="{BB962C8B-B14F-4D97-AF65-F5344CB8AC3E}">
        <p14:creationId xmlns:p14="http://schemas.microsoft.com/office/powerpoint/2010/main" val="819655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Times New Roman" pitchFamily="18" charset="0"/>
                <a:cs typeface="Times New Roman" pitchFamily="18" charset="0"/>
              </a:rPr>
              <a:t>SNAPSHOTS</a:t>
            </a:r>
          </a:p>
        </p:txBody>
      </p:sp>
      <p:sp>
        <p:nvSpPr>
          <p:cNvPr id="4" name="Date Placeholder 3"/>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p:cNvSpPr>
            <a:spLocks noGrp="1"/>
          </p:cNvSpPr>
          <p:nvPr>
            <p:ph type="ftr" sz="quarter" idx="11"/>
          </p:nvPr>
        </p:nvSpPr>
        <p:spPr/>
        <p:txBody>
          <a:bodyPr/>
          <a:lstStyle/>
          <a:p>
            <a:r>
              <a:rPr lang="en-IN"/>
              <a:t>CSE</a:t>
            </a:r>
            <a:endParaRPr lang="en-IN" dirty="0"/>
          </a:p>
        </p:txBody>
      </p:sp>
      <p:sp>
        <p:nvSpPr>
          <p:cNvPr id="6" name="Slide Number Placeholder 5"/>
          <p:cNvSpPr>
            <a:spLocks noGrp="1"/>
          </p:cNvSpPr>
          <p:nvPr>
            <p:ph type="sldNum" sz="quarter" idx="12"/>
          </p:nvPr>
        </p:nvSpPr>
        <p:spPr/>
        <p:txBody>
          <a:bodyPr/>
          <a:lstStyle/>
          <a:p>
            <a:fld id="{230A71A2-393F-45F5-B92A-A2A306844F35}" type="slidenum">
              <a:rPr lang="en-IN" smtClean="0"/>
              <a:t>24</a:t>
            </a:fld>
            <a:endParaRPr lang="en-IN"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27500" y="1531080"/>
            <a:ext cx="2349500" cy="426573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450" y="1676400"/>
            <a:ext cx="2584450" cy="40259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5200" y="2365375"/>
            <a:ext cx="2209800" cy="187007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300" y="1524000"/>
            <a:ext cx="2679699" cy="4178300"/>
          </a:xfrm>
          <a:prstGeom prst="rect">
            <a:avLst/>
          </a:prstGeom>
        </p:spPr>
      </p:pic>
      <p:sp>
        <p:nvSpPr>
          <p:cNvPr id="11" name="TextBox 10"/>
          <p:cNvSpPr txBox="1"/>
          <p:nvPr/>
        </p:nvSpPr>
        <p:spPr>
          <a:xfrm>
            <a:off x="1553940" y="5822434"/>
            <a:ext cx="1851469" cy="369332"/>
          </a:xfrm>
          <a:prstGeom prst="rect">
            <a:avLst/>
          </a:prstGeom>
          <a:noFill/>
        </p:spPr>
        <p:txBody>
          <a:bodyPr wrap="none" rtlCol="0">
            <a:spAutoFit/>
          </a:bodyPr>
          <a:lstStyle/>
          <a:p>
            <a:r>
              <a:rPr lang="en-US"/>
              <a:t>Fig:Alert Message</a:t>
            </a:r>
          </a:p>
        </p:txBody>
      </p:sp>
      <p:sp>
        <p:nvSpPr>
          <p:cNvPr id="13" name="TextBox 12"/>
          <p:cNvSpPr txBox="1"/>
          <p:nvPr/>
        </p:nvSpPr>
        <p:spPr>
          <a:xfrm>
            <a:off x="5803900" y="5822434"/>
            <a:ext cx="2091726" cy="369332"/>
          </a:xfrm>
          <a:prstGeom prst="rect">
            <a:avLst/>
          </a:prstGeom>
          <a:noFill/>
        </p:spPr>
        <p:txBody>
          <a:bodyPr wrap="none" rtlCol="0">
            <a:spAutoFit/>
          </a:bodyPr>
          <a:lstStyle/>
          <a:p>
            <a:r>
              <a:rPr lang="en-US"/>
              <a:t>Fig:Location of fault </a:t>
            </a:r>
          </a:p>
        </p:txBody>
      </p:sp>
      <p:sp>
        <p:nvSpPr>
          <p:cNvPr id="14" name="TextBox 13"/>
          <p:cNvSpPr txBox="1"/>
          <p:nvPr/>
        </p:nvSpPr>
        <p:spPr>
          <a:xfrm>
            <a:off x="9690622" y="4463534"/>
            <a:ext cx="2539478" cy="369332"/>
          </a:xfrm>
          <a:prstGeom prst="rect">
            <a:avLst/>
          </a:prstGeom>
          <a:noFill/>
        </p:spPr>
        <p:txBody>
          <a:bodyPr wrap="none" rtlCol="0">
            <a:spAutoFit/>
          </a:bodyPr>
          <a:lstStyle/>
          <a:p>
            <a:r>
              <a:rPr lang="en-US"/>
              <a:t>Fig:Short circuit detected</a:t>
            </a:r>
          </a:p>
        </p:txBody>
      </p:sp>
    </p:spTree>
    <p:extLst>
      <p:ext uri="{BB962C8B-B14F-4D97-AF65-F5344CB8AC3E}">
        <p14:creationId xmlns:p14="http://schemas.microsoft.com/office/powerpoint/2010/main" val="21352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7CB60A8-7187-8C7C-76BD-AEA6E3ACF1C2}"/>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A8077856-286D-BBC1-496C-1821F4643C6A}"/>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877955BC-8DC2-5FEE-E81D-6C494C0747D5}"/>
              </a:ext>
            </a:extLst>
          </p:cNvPr>
          <p:cNvSpPr>
            <a:spLocks noGrp="1"/>
          </p:cNvSpPr>
          <p:nvPr>
            <p:ph type="sldNum" sz="quarter" idx="12"/>
          </p:nvPr>
        </p:nvSpPr>
        <p:spPr/>
        <p:txBody>
          <a:bodyPr/>
          <a:lstStyle/>
          <a:p>
            <a:fld id="{230A71A2-393F-45F5-B92A-A2A306844F35}" type="slidenum">
              <a:rPr lang="en-IN" smtClean="0">
                <a:solidFill>
                  <a:schemeClr val="tx1"/>
                </a:solidFill>
              </a:rPr>
              <a:t>25</a:t>
            </a:fld>
            <a:endParaRPr lang="en-IN" dirty="0">
              <a:solidFill>
                <a:schemeClr val="tx1"/>
              </a:solidFill>
            </a:endParaRPr>
          </a:p>
        </p:txBody>
      </p:sp>
      <p:pic>
        <p:nvPicPr>
          <p:cNvPr id="7" name="Content Placeholder 6">
            <a:extLst>
              <a:ext uri="{FF2B5EF4-FFF2-40B4-BE49-F238E27FC236}">
                <a16:creationId xmlns:a16="http://schemas.microsoft.com/office/drawing/2014/main" id="{FE184416-403E-46B8-4C41-2576134B3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1145084" y="987238"/>
            <a:ext cx="3805834" cy="4351338"/>
          </a:xfrm>
          <a:prstGeom prst="rect">
            <a:avLst/>
          </a:prstGeom>
        </p:spPr>
      </p:pic>
      <p:sp>
        <p:nvSpPr>
          <p:cNvPr id="9" name="TextBox 8">
            <a:extLst>
              <a:ext uri="{FF2B5EF4-FFF2-40B4-BE49-F238E27FC236}">
                <a16:creationId xmlns:a16="http://schemas.microsoft.com/office/drawing/2014/main" id="{5C84E910-99E3-70BE-A1FB-4CE140DB9A94}"/>
              </a:ext>
            </a:extLst>
          </p:cNvPr>
          <p:cNvSpPr txBox="1"/>
          <p:nvPr/>
        </p:nvSpPr>
        <p:spPr>
          <a:xfrm>
            <a:off x="5432611" y="2793575"/>
            <a:ext cx="6096000" cy="769441"/>
          </a:xfrm>
          <a:prstGeom prst="rect">
            <a:avLst/>
          </a:prstGeom>
          <a:noFill/>
        </p:spPr>
        <p:txBody>
          <a:bodyPr wrap="square">
            <a:spAutoFit/>
          </a:bodyPr>
          <a:lstStyle/>
          <a:p>
            <a:r>
              <a:rPr lang="en-US" sz="4400" b="1" dirty="0">
                <a:solidFill>
                  <a:srgbClr val="0070C0"/>
                </a:solidFill>
                <a:latin typeface="Times New Roman" panose="02020603050405020304" pitchFamily="18" charset="0"/>
                <a:cs typeface="Times New Roman" panose="02020603050405020304" pitchFamily="18" charset="0"/>
              </a:rPr>
              <a:t>Any Queries!</a:t>
            </a:r>
            <a:endParaRPr lang="en-IN" sz="4400" dirty="0"/>
          </a:p>
        </p:txBody>
      </p:sp>
    </p:spTree>
    <p:extLst>
      <p:ext uri="{BB962C8B-B14F-4D97-AF65-F5344CB8AC3E}">
        <p14:creationId xmlns:p14="http://schemas.microsoft.com/office/powerpoint/2010/main" val="3787190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0979F0A-58AA-00A8-E4A2-5E43C83D5443}"/>
              </a:ext>
            </a:extLst>
          </p:cNvPr>
          <p:cNvPicPr>
            <a:picLocks noGrp="1" noChangeAspect="1"/>
          </p:cNvPicPr>
          <p:nvPr>
            <p:ph idx="1"/>
          </p:nvPr>
        </p:nvPicPr>
        <p:blipFill>
          <a:blip r:embed="rId2"/>
          <a:stretch>
            <a:fillRect/>
          </a:stretch>
        </p:blipFill>
        <p:spPr>
          <a:xfrm>
            <a:off x="3581400" y="1528913"/>
            <a:ext cx="2639797" cy="1737511"/>
          </a:xfrm>
          <a:prstGeom prst="rect">
            <a:avLst/>
          </a:prstGeom>
        </p:spPr>
      </p:pic>
      <p:sp>
        <p:nvSpPr>
          <p:cNvPr id="4" name="Date Placeholder 3">
            <a:extLst>
              <a:ext uri="{FF2B5EF4-FFF2-40B4-BE49-F238E27FC236}">
                <a16:creationId xmlns:a16="http://schemas.microsoft.com/office/drawing/2014/main" id="{60A8E8F3-D9DF-5810-660E-E50E8226F622}"/>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D5E591C7-A529-5D2F-F3A6-91A75F1CBE83}"/>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78218AC9-6311-A292-CB1D-401F50077D5F}"/>
              </a:ext>
            </a:extLst>
          </p:cNvPr>
          <p:cNvSpPr>
            <a:spLocks noGrp="1"/>
          </p:cNvSpPr>
          <p:nvPr>
            <p:ph type="sldNum" sz="quarter" idx="12"/>
          </p:nvPr>
        </p:nvSpPr>
        <p:spPr/>
        <p:txBody>
          <a:bodyPr/>
          <a:lstStyle/>
          <a:p>
            <a:fld id="{230A71A2-393F-45F5-B92A-A2A306844F35}" type="slidenum">
              <a:rPr lang="en-IN" smtClean="0">
                <a:solidFill>
                  <a:schemeClr val="tx1"/>
                </a:solidFill>
              </a:rPr>
              <a:t>26</a:t>
            </a:fld>
            <a:endParaRPr lang="en-IN" dirty="0">
              <a:solidFill>
                <a:schemeClr val="tx1"/>
              </a:solidFill>
            </a:endParaRPr>
          </a:p>
        </p:txBody>
      </p:sp>
      <p:sp>
        <p:nvSpPr>
          <p:cNvPr id="11" name="TextBox 10">
            <a:extLst>
              <a:ext uri="{FF2B5EF4-FFF2-40B4-BE49-F238E27FC236}">
                <a16:creationId xmlns:a16="http://schemas.microsoft.com/office/drawing/2014/main" id="{9CEE69A1-2A2B-6330-5210-BC25D5D4C9BF}"/>
              </a:ext>
            </a:extLst>
          </p:cNvPr>
          <p:cNvSpPr txBox="1"/>
          <p:nvPr/>
        </p:nvSpPr>
        <p:spPr>
          <a:xfrm>
            <a:off x="2716306" y="3620852"/>
            <a:ext cx="6096000" cy="769441"/>
          </a:xfrm>
          <a:prstGeom prst="rect">
            <a:avLst/>
          </a:prstGeom>
          <a:noFill/>
        </p:spPr>
        <p:txBody>
          <a:bodyPr wrap="square">
            <a:spAutoFit/>
          </a:bodyPr>
          <a:lstStyle/>
          <a:p>
            <a:r>
              <a:rPr lang="en-US" sz="4400" b="1" dirty="0">
                <a:solidFill>
                  <a:srgbClr val="0070C0"/>
                </a:solidFill>
                <a:latin typeface="Times New Roman" panose="02020603050405020304" pitchFamily="18" charset="0"/>
                <a:cs typeface="Times New Roman" panose="02020603050405020304" pitchFamily="18" charset="0"/>
              </a:rPr>
              <a:t>Thank You Listeners!</a:t>
            </a:r>
            <a:endParaRPr lang="en-IN" sz="4400" dirty="0"/>
          </a:p>
        </p:txBody>
      </p:sp>
    </p:spTree>
    <p:extLst>
      <p:ext uri="{BB962C8B-B14F-4D97-AF65-F5344CB8AC3E}">
        <p14:creationId xmlns:p14="http://schemas.microsoft.com/office/powerpoint/2010/main" val="184038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FFB0-29B7-11B3-B6FE-241A78DA10C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572EBC-7C2B-3A9F-EA1E-7D11E254E134}"/>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consumption of electricity is increasing at much faster rate.</a:t>
            </a:r>
          </a:p>
          <a:p>
            <a:pPr>
              <a:lnSpc>
                <a:spcPct val="150000"/>
              </a:lnSpc>
            </a:pPr>
            <a:r>
              <a:rPr lang="en-US" sz="2400" dirty="0">
                <a:latin typeface="Times New Roman" panose="02020603050405020304" pitchFamily="18" charset="0"/>
                <a:cs typeface="Times New Roman" panose="02020603050405020304" pitchFamily="18" charset="0"/>
              </a:rPr>
              <a:t>Most of the times consumer’s service interruptions are due to failures in distribution network .</a:t>
            </a:r>
          </a:p>
          <a:p>
            <a:pPr>
              <a:lnSpc>
                <a:spcPct val="150000"/>
              </a:lnSpc>
            </a:pPr>
            <a:r>
              <a:rPr lang="en-US" sz="2400" dirty="0">
                <a:latin typeface="Times New Roman" panose="02020603050405020304" pitchFamily="18" charset="0"/>
                <a:cs typeface="Times New Roman" panose="02020603050405020304" pitchFamily="18" charset="0"/>
              </a:rPr>
              <a:t>Thus, detecting and locating fault in power line is very necessary for healthy operation  of power system.</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B70A391-0052-DD0A-ED72-A493B0BA679C}"/>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BFFC585A-57BF-55AB-6575-362A912AB3D2}"/>
              </a:ext>
            </a:extLst>
          </p:cNvPr>
          <p:cNvSpPr>
            <a:spLocks noGrp="1"/>
          </p:cNvSpPr>
          <p:nvPr>
            <p:ph type="ftr" sz="quarter" idx="11"/>
          </p:nvPr>
        </p:nvSpPr>
        <p:spPr>
          <a:xfrm>
            <a:off x="4038600" y="6383245"/>
            <a:ext cx="4114800" cy="365125"/>
          </a:xfrm>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65693406-83F2-32BB-56D0-A11BC6FCCDC6}"/>
              </a:ext>
            </a:extLst>
          </p:cNvPr>
          <p:cNvSpPr>
            <a:spLocks noGrp="1"/>
          </p:cNvSpPr>
          <p:nvPr>
            <p:ph type="sldNum" sz="quarter" idx="12"/>
          </p:nvPr>
        </p:nvSpPr>
        <p:spPr/>
        <p:txBody>
          <a:bodyPr/>
          <a:lstStyle/>
          <a:p>
            <a:fld id="{230A71A2-393F-45F5-B92A-A2A306844F35}" type="slidenum">
              <a:rPr lang="en-IN" smtClean="0">
                <a:solidFill>
                  <a:schemeClr val="tx1"/>
                </a:solidFill>
              </a:rPr>
              <a:t>3</a:t>
            </a:fld>
            <a:endParaRPr lang="en-IN" dirty="0">
              <a:solidFill>
                <a:schemeClr val="tx1"/>
              </a:solidFill>
            </a:endParaRPr>
          </a:p>
        </p:txBody>
      </p:sp>
    </p:spTree>
    <p:extLst>
      <p:ext uri="{BB962C8B-B14F-4D97-AF65-F5344CB8AC3E}">
        <p14:creationId xmlns:p14="http://schemas.microsoft.com/office/powerpoint/2010/main" val="25749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F13F-75F9-25DB-F1CA-7F450242019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OVERVIEW WITH PROBLEM 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251BC1-6ADE-20FC-A66D-202714B785A3}"/>
              </a:ext>
            </a:extLst>
          </p:cNvPr>
          <p:cNvSpPr>
            <a:spLocks noGrp="1"/>
          </p:cNvSpPr>
          <p:nvPr>
            <p:ph idx="1"/>
          </p:nvPr>
        </p:nvSpPr>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This project is designed to  </a:t>
            </a:r>
            <a:r>
              <a:rPr lang="en-US" sz="2400" dirty="0">
                <a:latin typeface="Times New Roman" pitchFamily="18" charset="0"/>
                <a:cs typeface="Times New Roman" pitchFamily="18" charset="0"/>
              </a:rPr>
              <a:t>enhance the efficiency and reliability of street lighting infrastructure by using Internet of Things (IoT) technology. </a:t>
            </a:r>
          </a:p>
          <a:p>
            <a:pPr>
              <a:lnSpc>
                <a:spcPct val="150000"/>
              </a:lnSpc>
            </a:pPr>
            <a:r>
              <a:rPr lang="en-US" sz="2400" dirty="0">
                <a:latin typeface="Times New Roman" pitchFamily="18" charset="0"/>
                <a:cs typeface="Times New Roman" pitchFamily="18" charset="0"/>
              </a:rPr>
              <a:t>This system aims to address issue of short circuits in street lights, which can lead to operational disruptions, increased maintenance costs, and energy wastage.</a:t>
            </a:r>
          </a:p>
          <a:p>
            <a:pPr>
              <a:lnSpc>
                <a:spcPct val="150000"/>
              </a:lnSpc>
            </a:pPr>
            <a:r>
              <a:rPr lang="en-US" sz="2400" dirty="0">
                <a:latin typeface="Times New Roman" pitchFamily="18" charset="0"/>
                <a:cs typeface="Times New Roman" pitchFamily="18" charset="0"/>
              </a:rPr>
              <a:t>Traditional street lighting systems often face challenges such as delayed detection of short circuits, resulting in prolonged downtime and increased maintenance costs. </a:t>
            </a:r>
          </a:p>
        </p:txBody>
      </p:sp>
      <p:sp>
        <p:nvSpPr>
          <p:cNvPr id="4" name="Date Placeholder 3">
            <a:extLst>
              <a:ext uri="{FF2B5EF4-FFF2-40B4-BE49-F238E27FC236}">
                <a16:creationId xmlns:a16="http://schemas.microsoft.com/office/drawing/2014/main" id="{6FA2A2FB-33B1-5930-0454-FAA477AA83BE}"/>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D255F25B-DFDF-6447-EF05-BCFF5C053699}"/>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7F3314C3-EA78-4281-EC37-5385AE358260}"/>
              </a:ext>
            </a:extLst>
          </p:cNvPr>
          <p:cNvSpPr>
            <a:spLocks noGrp="1"/>
          </p:cNvSpPr>
          <p:nvPr>
            <p:ph type="sldNum" sz="quarter" idx="12"/>
          </p:nvPr>
        </p:nvSpPr>
        <p:spPr/>
        <p:txBody>
          <a:bodyPr/>
          <a:lstStyle/>
          <a:p>
            <a:fld id="{230A71A2-393F-45F5-B92A-A2A306844F35}" type="slidenum">
              <a:rPr lang="en-IN" smtClean="0">
                <a:solidFill>
                  <a:schemeClr val="tx1"/>
                </a:solidFill>
              </a:rPr>
              <a:t>4</a:t>
            </a:fld>
            <a:endParaRPr lang="en-IN" dirty="0">
              <a:solidFill>
                <a:schemeClr val="tx1"/>
              </a:solidFill>
            </a:endParaRPr>
          </a:p>
        </p:txBody>
      </p:sp>
    </p:spTree>
    <p:extLst>
      <p:ext uri="{BB962C8B-B14F-4D97-AF65-F5344CB8AC3E}">
        <p14:creationId xmlns:p14="http://schemas.microsoft.com/office/powerpoint/2010/main" val="228738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1638-84CA-908A-0601-120C200C88BB}"/>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OBJECTIVE AND SCOPE:</a:t>
            </a:r>
          </a:p>
        </p:txBody>
      </p:sp>
      <p:sp>
        <p:nvSpPr>
          <p:cNvPr id="3" name="Content Placeholder 2">
            <a:extLst>
              <a:ext uri="{FF2B5EF4-FFF2-40B4-BE49-F238E27FC236}">
                <a16:creationId xmlns:a16="http://schemas.microsoft.com/office/drawing/2014/main" id="{9C26C69C-D2F9-8768-491C-9B2477D84AEA}"/>
              </a:ext>
            </a:extLst>
          </p:cNvPr>
          <p:cNvSpPr>
            <a:spLocks noGrp="1"/>
          </p:cNvSpPr>
          <p:nvPr>
            <p:ph idx="1"/>
          </p:nvPr>
        </p:nvSpPr>
        <p:spPr/>
        <p:txBody>
          <a:bodyPr>
            <a:normAutofit/>
          </a:bodyPr>
          <a:lstStyle/>
          <a:p>
            <a:pPr>
              <a:lnSpc>
                <a:spcPct val="150000"/>
              </a:lnSpc>
            </a:pPr>
            <a:r>
              <a:rPr lang="en-US" sz="2400" dirty="0">
                <a:latin typeface="Times New Roman" pitchFamily="18" charset="0"/>
                <a:cs typeface="Times New Roman" pitchFamily="18" charset="0"/>
              </a:rPr>
              <a:t>Develop an IoT-based Street Light System to promptly detect and address short circuits, optimize energy consumption through real-time monitoring and provide a cost-effective,  solution for enhanced efficiency, reduced maintenance costs, and minimized environmental impact in street lighting infrastructure.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9B352BA-2D3C-52A5-E97F-8C845CB9B808}"/>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230CDD42-A397-6071-94A0-F38E9507BAA9}"/>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C0B12134-0F50-C13F-10D2-9D10C3D6E0C2}"/>
              </a:ext>
            </a:extLst>
          </p:cNvPr>
          <p:cNvSpPr>
            <a:spLocks noGrp="1"/>
          </p:cNvSpPr>
          <p:nvPr>
            <p:ph type="sldNum" sz="quarter" idx="12"/>
          </p:nvPr>
        </p:nvSpPr>
        <p:spPr/>
        <p:txBody>
          <a:bodyPr/>
          <a:lstStyle/>
          <a:p>
            <a:fld id="{230A71A2-393F-45F5-B92A-A2A306844F35}" type="slidenum">
              <a:rPr lang="en-IN" smtClean="0">
                <a:solidFill>
                  <a:schemeClr val="tx1"/>
                </a:solidFill>
              </a:rPr>
              <a:t>5</a:t>
            </a:fld>
            <a:endParaRPr lang="en-IN" dirty="0">
              <a:solidFill>
                <a:schemeClr val="tx1"/>
              </a:solidFill>
            </a:endParaRPr>
          </a:p>
        </p:txBody>
      </p:sp>
    </p:spTree>
    <p:extLst>
      <p:ext uri="{BB962C8B-B14F-4D97-AF65-F5344CB8AC3E}">
        <p14:creationId xmlns:p14="http://schemas.microsoft.com/office/powerpoint/2010/main" val="118138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673D-0DE3-A3AC-7813-C61C88BAE45E}"/>
              </a:ext>
            </a:extLst>
          </p:cNvPr>
          <p:cNvSpPr>
            <a:spLocks noGrp="1"/>
          </p:cNvSpPr>
          <p:nvPr>
            <p:ph type="title"/>
          </p:nvPr>
        </p:nvSpPr>
        <p:spPr>
          <a:xfrm>
            <a:off x="838200" y="642845"/>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088FCAB4-6B1F-C699-3D37-D7A7E9D730F7}"/>
              </a:ext>
            </a:extLst>
          </p:cNvPr>
          <p:cNvSpPr>
            <a:spLocks noGrp="1"/>
          </p:cNvSpPr>
          <p:nvPr>
            <p:ph idx="1"/>
          </p:nvPr>
        </p:nvSpPr>
        <p:spPr>
          <a:xfrm>
            <a:off x="838200" y="1538755"/>
            <a:ext cx="10515600" cy="4351338"/>
          </a:xfrm>
        </p:spPr>
        <p:txBody>
          <a:bodyPr>
            <a:normAutofit/>
          </a:bodyPr>
          <a:lstStyle/>
          <a:p>
            <a:pPr marL="0" indent="0">
              <a:buNone/>
            </a:pPr>
            <a:endParaRPr lang="en-US" dirty="0"/>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Visual Inspection: Human technicians conduct regular visual inspections of electrical infrastructure, such as power lines, street light poles. </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Limited Automation:</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basic automation may be employed, such as remote control of street lights using a central control system.</a:t>
            </a:r>
          </a:p>
          <a:p>
            <a:pPr algn="l">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Manual Control: Street lights are controlled manually by local authorities. They may be turned on or off as needed based on observations or specific requirements.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0D0EE62-C0BC-BC05-4A7E-AA7A2437EA76}"/>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79E5BD53-A8AF-176A-5710-0D92C170A9D3}"/>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746DB442-4CC1-039A-CB94-3CBACB0E42CF}"/>
              </a:ext>
            </a:extLst>
          </p:cNvPr>
          <p:cNvSpPr>
            <a:spLocks noGrp="1"/>
          </p:cNvSpPr>
          <p:nvPr>
            <p:ph type="sldNum" sz="quarter" idx="12"/>
          </p:nvPr>
        </p:nvSpPr>
        <p:spPr/>
        <p:txBody>
          <a:bodyPr/>
          <a:lstStyle/>
          <a:p>
            <a:fld id="{230A71A2-393F-45F5-B92A-A2A306844F35}" type="slidenum">
              <a:rPr lang="en-IN" smtClean="0">
                <a:solidFill>
                  <a:schemeClr val="tx1"/>
                </a:solidFill>
              </a:rPr>
              <a:t>6</a:t>
            </a:fld>
            <a:endParaRPr lang="en-IN" dirty="0">
              <a:solidFill>
                <a:schemeClr val="tx1"/>
              </a:solidFill>
            </a:endParaRPr>
          </a:p>
        </p:txBody>
      </p:sp>
    </p:spTree>
    <p:extLst>
      <p:ext uri="{BB962C8B-B14F-4D97-AF65-F5344CB8AC3E}">
        <p14:creationId xmlns:p14="http://schemas.microsoft.com/office/powerpoint/2010/main" val="115482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70F0-FCE3-F054-1B3F-9F6E5C1DC8D0}"/>
              </a:ext>
            </a:extLst>
          </p:cNvPr>
          <p:cNvSpPr>
            <a:spLocks noGrp="1"/>
          </p:cNvSpPr>
          <p:nvPr>
            <p:ph type="title"/>
          </p:nvPr>
        </p:nvSpPr>
        <p:spPr>
          <a:xfrm>
            <a:off x="838200" y="589242"/>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B501457A-774B-1E11-A34B-7F483488AD66}"/>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In the proposed concept with the use of wireless sensor network exact location of fault can be diagnosed.</a:t>
            </a:r>
          </a:p>
          <a:p>
            <a:pPr>
              <a:lnSpc>
                <a:spcPct val="150000"/>
              </a:lnSpc>
            </a:pPr>
            <a:r>
              <a:rPr lang="en-US" sz="2400" dirty="0">
                <a:latin typeface="Times New Roman" panose="02020603050405020304" pitchFamily="18" charset="0"/>
                <a:cs typeface="Times New Roman" panose="02020603050405020304" pitchFamily="18" charset="0"/>
              </a:rPr>
              <a:t> In case of incorrect behaviors , an immediate indication is provided by the microcontroller through the GSM modem.</a:t>
            </a:r>
          </a:p>
          <a:p>
            <a:pPr>
              <a:lnSpc>
                <a:spcPct val="150000"/>
              </a:lnSpc>
            </a:pPr>
            <a:r>
              <a:rPr lang="en-US" sz="2400" dirty="0">
                <a:latin typeface="Times New Roman" panose="02020603050405020304" pitchFamily="18" charset="0"/>
                <a:cs typeface="Times New Roman" panose="02020603050405020304" pitchFamily="18" charset="0"/>
              </a:rPr>
              <a:t>The GSM modem will receive the signal and send data from distribution side to the substation and to the line patrol staffs as a message in the form of voice alert.</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7990641-4445-9205-4E23-D96DA7AF086F}"/>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136CD6B4-0D8D-EC45-2212-F51BA63FF9F2}"/>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85B75F1D-7AF7-B6EA-B68B-AF9F4D1D2D01}"/>
              </a:ext>
            </a:extLst>
          </p:cNvPr>
          <p:cNvSpPr>
            <a:spLocks noGrp="1"/>
          </p:cNvSpPr>
          <p:nvPr>
            <p:ph type="sldNum" sz="quarter" idx="12"/>
          </p:nvPr>
        </p:nvSpPr>
        <p:spPr/>
        <p:txBody>
          <a:bodyPr/>
          <a:lstStyle/>
          <a:p>
            <a:fld id="{230A71A2-393F-45F5-B92A-A2A306844F35}" type="slidenum">
              <a:rPr lang="en-IN" smtClean="0">
                <a:solidFill>
                  <a:schemeClr val="tx1"/>
                </a:solidFill>
              </a:rPr>
              <a:t>7</a:t>
            </a:fld>
            <a:endParaRPr lang="en-IN" dirty="0">
              <a:solidFill>
                <a:schemeClr val="tx1"/>
              </a:solidFill>
            </a:endParaRPr>
          </a:p>
        </p:txBody>
      </p:sp>
    </p:spTree>
    <p:extLst>
      <p:ext uri="{BB962C8B-B14F-4D97-AF65-F5344CB8AC3E}">
        <p14:creationId xmlns:p14="http://schemas.microsoft.com/office/powerpoint/2010/main" val="65425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922D-6845-6E9D-F28A-F2F1542957AF}"/>
              </a:ext>
            </a:extLst>
          </p:cNvPr>
          <p:cNvSpPr>
            <a:spLocks noGrp="1"/>
          </p:cNvSpPr>
          <p:nvPr>
            <p:ph type="title"/>
          </p:nvPr>
        </p:nvSpPr>
        <p:spPr>
          <a:xfrm>
            <a:off x="838200" y="58027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APPLICATIONS: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DE7C61-2D85-2A8F-A9D6-D4C138342F4C}"/>
              </a:ext>
            </a:extLst>
          </p:cNvPr>
          <p:cNvSpPr>
            <a:spLocks noGrp="1"/>
          </p:cNvSpPr>
          <p:nvPr>
            <p:ph idx="1"/>
          </p:nvPr>
        </p:nvSpPr>
        <p:spPr/>
        <p:txBody>
          <a:bodyPr>
            <a:normAutofit fontScale="92500"/>
          </a:bodyPr>
          <a:lstStyle/>
          <a:p>
            <a:pPr>
              <a:lnSpc>
                <a:spcPct val="150000"/>
              </a:lnSpc>
            </a:pPr>
            <a:r>
              <a:rPr lang="en-US" sz="2400" dirty="0">
                <a:latin typeface="Times New Roman" panose="02020603050405020304" pitchFamily="18" charset="0"/>
                <a:cs typeface="Times New Roman" panose="02020603050405020304" pitchFamily="18" charset="0"/>
              </a:rPr>
              <a:t>Urban Infrastructure: Supports smart city initiatives by integrating with other IoT systems for city management.</a:t>
            </a:r>
          </a:p>
          <a:p>
            <a:pPr>
              <a:lnSpc>
                <a:spcPct val="150000"/>
              </a:lnSpc>
            </a:pPr>
            <a:r>
              <a:rPr lang="en-US" sz="2400" dirty="0">
                <a:latin typeface="Times New Roman" panose="02020603050405020304" pitchFamily="18" charset="0"/>
                <a:cs typeface="Times New Roman" panose="02020603050405020304" pitchFamily="18" charset="0"/>
              </a:rPr>
              <a:t>Commercial and Industrial Facilities: Optimized lighting and energy management in parking lots and industrial areas.</a:t>
            </a:r>
          </a:p>
          <a:p>
            <a:pPr>
              <a:lnSpc>
                <a:spcPct val="150000"/>
              </a:lnSpc>
            </a:pPr>
            <a:r>
              <a:rPr lang="en-US" sz="2400" dirty="0">
                <a:latin typeface="Times New Roman" panose="02020603050405020304" pitchFamily="18" charset="0"/>
                <a:cs typeface="Times New Roman" panose="02020603050405020304" pitchFamily="18" charset="0"/>
              </a:rPr>
              <a:t>Residential Areas: Enhances safety in </a:t>
            </a:r>
            <a:r>
              <a:rPr lang="en-US" sz="2400">
                <a:latin typeface="Times New Roman" panose="02020603050405020304" pitchFamily="18" charset="0"/>
                <a:cs typeface="Times New Roman" panose="02020603050405020304" pitchFamily="18" charset="0"/>
              </a:rPr>
              <a:t>residential neighbourhoods </a:t>
            </a:r>
            <a:r>
              <a:rPr lang="en-US" sz="2400" dirty="0">
                <a:latin typeface="Times New Roman" panose="02020603050405020304" pitchFamily="18" charset="0"/>
                <a:cs typeface="Times New Roman" panose="02020603050405020304" pitchFamily="18" charset="0"/>
              </a:rPr>
              <a:t>by quickly addressing electrical faults.</a:t>
            </a:r>
          </a:p>
          <a:p>
            <a:pPr>
              <a:lnSpc>
                <a:spcPct val="150000"/>
              </a:lnSpc>
            </a:pPr>
            <a:r>
              <a:rPr lang="en-US" sz="2400" dirty="0">
                <a:latin typeface="Times New Roman" panose="02020603050405020304" pitchFamily="18" charset="0"/>
                <a:cs typeface="Times New Roman" panose="02020603050405020304" pitchFamily="18" charset="0"/>
              </a:rPr>
              <a:t>Rural Areas and Remote Locations: Efficient lighting control in rural communities.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140E37-0A9F-01E8-0CE6-AD6318DE516C}"/>
              </a:ext>
            </a:extLst>
          </p:cNvPr>
          <p:cNvSpPr>
            <a:spLocks noGrp="1"/>
          </p:cNvSpPr>
          <p:nvPr>
            <p:ph type="dt" sz="half" idx="10"/>
          </p:nvPr>
        </p:nvSpPr>
        <p:spPr/>
        <p:txBody>
          <a:bodyPr/>
          <a:lstStyle/>
          <a:p>
            <a:fld id="{AA18CBC3-0FDC-4B72-A16B-58945DD59C56}" type="datetime1">
              <a:rPr lang="en-IN" smtClean="0">
                <a:solidFill>
                  <a:schemeClr val="tx1"/>
                </a:solidFill>
              </a:rPr>
              <a:t>27-05-2024</a:t>
            </a:fld>
            <a:endParaRPr lang="en-IN" dirty="0">
              <a:solidFill>
                <a:schemeClr val="tx1"/>
              </a:solidFill>
            </a:endParaRPr>
          </a:p>
        </p:txBody>
      </p:sp>
      <p:sp>
        <p:nvSpPr>
          <p:cNvPr id="5" name="Footer Placeholder 4">
            <a:extLst>
              <a:ext uri="{FF2B5EF4-FFF2-40B4-BE49-F238E27FC236}">
                <a16:creationId xmlns:a16="http://schemas.microsoft.com/office/drawing/2014/main" id="{1B7A631B-7951-6B89-BA73-62B69915186F}"/>
              </a:ext>
            </a:extLst>
          </p:cNvPr>
          <p:cNvSpPr>
            <a:spLocks noGrp="1"/>
          </p:cNvSpPr>
          <p:nvPr>
            <p:ph type="ftr" sz="quarter" idx="11"/>
          </p:nvPr>
        </p:nvSpPr>
        <p:spPr/>
        <p:txBody>
          <a:bodyPr/>
          <a:lstStyle/>
          <a:p>
            <a:r>
              <a:rPr lang="en-IN" dirty="0">
                <a:solidFill>
                  <a:schemeClr val="tx1"/>
                </a:solidFill>
              </a:rPr>
              <a:t>CSE</a:t>
            </a:r>
          </a:p>
        </p:txBody>
      </p:sp>
      <p:sp>
        <p:nvSpPr>
          <p:cNvPr id="6" name="Slide Number Placeholder 5">
            <a:extLst>
              <a:ext uri="{FF2B5EF4-FFF2-40B4-BE49-F238E27FC236}">
                <a16:creationId xmlns:a16="http://schemas.microsoft.com/office/drawing/2014/main" id="{9F1C69FF-2170-3525-692A-CBA95B2B31F0}"/>
              </a:ext>
            </a:extLst>
          </p:cNvPr>
          <p:cNvSpPr>
            <a:spLocks noGrp="1"/>
          </p:cNvSpPr>
          <p:nvPr>
            <p:ph type="sldNum" sz="quarter" idx="12"/>
          </p:nvPr>
        </p:nvSpPr>
        <p:spPr/>
        <p:txBody>
          <a:bodyPr/>
          <a:lstStyle/>
          <a:p>
            <a:fld id="{230A71A2-393F-45F5-B92A-A2A306844F35}" type="slidenum">
              <a:rPr lang="en-IN" smtClean="0">
                <a:solidFill>
                  <a:schemeClr val="tx1"/>
                </a:solidFill>
              </a:rPr>
              <a:t>8</a:t>
            </a:fld>
            <a:endParaRPr lang="en-IN" dirty="0">
              <a:solidFill>
                <a:schemeClr val="tx1"/>
              </a:solidFill>
            </a:endParaRPr>
          </a:p>
        </p:txBody>
      </p:sp>
    </p:spTree>
    <p:extLst>
      <p:ext uri="{BB962C8B-B14F-4D97-AF65-F5344CB8AC3E}">
        <p14:creationId xmlns:p14="http://schemas.microsoft.com/office/powerpoint/2010/main" val="75810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8649-A021-F8D4-E6DF-D2CDB03572AD}"/>
              </a:ext>
            </a:extLst>
          </p:cNvPr>
          <p:cNvSpPr>
            <a:spLocks noGrp="1"/>
          </p:cNvSpPr>
          <p:nvPr>
            <p:ph type="title"/>
          </p:nvPr>
        </p:nvSpPr>
        <p:spPr/>
        <p:txBody>
          <a:bodyPr/>
          <a:lstStyle/>
          <a:p>
            <a:endParaRPr lang="en-IN" dirty="0"/>
          </a:p>
        </p:txBody>
      </p:sp>
      <p:graphicFrame>
        <p:nvGraphicFramePr>
          <p:cNvPr id="7" name="Content Placeholder 6">
            <a:extLst>
              <a:ext uri="{FF2B5EF4-FFF2-40B4-BE49-F238E27FC236}">
                <a16:creationId xmlns:a16="http://schemas.microsoft.com/office/drawing/2014/main" id="{4AD86AED-04D7-492F-B814-3C25317FF041}"/>
              </a:ext>
            </a:extLst>
          </p:cNvPr>
          <p:cNvGraphicFramePr>
            <a:graphicFrameLocks noGrp="1"/>
          </p:cNvGraphicFramePr>
          <p:nvPr>
            <p:ph idx="1"/>
            <p:extLst>
              <p:ext uri="{D42A27DB-BD31-4B8C-83A1-F6EECF244321}">
                <p14:modId xmlns:p14="http://schemas.microsoft.com/office/powerpoint/2010/main" val="4278557528"/>
              </p:ext>
            </p:extLst>
          </p:nvPr>
        </p:nvGraphicFramePr>
        <p:xfrm>
          <a:off x="0" y="-128636"/>
          <a:ext cx="12192000" cy="7254083"/>
        </p:xfrm>
        <a:graphic>
          <a:graphicData uri="http://schemas.openxmlformats.org/drawingml/2006/table">
            <a:tbl>
              <a:tblPr firstRow="1" bandRow="1">
                <a:tableStyleId>{93296810-A885-4BE3-A3E7-6D5BEEA58F35}</a:tableStyleId>
              </a:tblPr>
              <a:tblGrid>
                <a:gridCol w="1580827">
                  <a:extLst>
                    <a:ext uri="{9D8B030D-6E8A-4147-A177-3AD203B41FA5}">
                      <a16:colId xmlns:a16="http://schemas.microsoft.com/office/drawing/2014/main" val="4091640967"/>
                    </a:ext>
                  </a:extLst>
                </a:gridCol>
                <a:gridCol w="1642820">
                  <a:extLst>
                    <a:ext uri="{9D8B030D-6E8A-4147-A177-3AD203B41FA5}">
                      <a16:colId xmlns:a16="http://schemas.microsoft.com/office/drawing/2014/main" val="1896958290"/>
                    </a:ext>
                  </a:extLst>
                </a:gridCol>
                <a:gridCol w="3068665">
                  <a:extLst>
                    <a:ext uri="{9D8B030D-6E8A-4147-A177-3AD203B41FA5}">
                      <a16:colId xmlns:a16="http://schemas.microsoft.com/office/drawing/2014/main" val="2860460888"/>
                    </a:ext>
                  </a:extLst>
                </a:gridCol>
                <a:gridCol w="3037668">
                  <a:extLst>
                    <a:ext uri="{9D8B030D-6E8A-4147-A177-3AD203B41FA5}">
                      <a16:colId xmlns:a16="http://schemas.microsoft.com/office/drawing/2014/main" val="2686063525"/>
                    </a:ext>
                  </a:extLst>
                </a:gridCol>
                <a:gridCol w="2862020">
                  <a:extLst>
                    <a:ext uri="{9D8B030D-6E8A-4147-A177-3AD203B41FA5}">
                      <a16:colId xmlns:a16="http://schemas.microsoft.com/office/drawing/2014/main" val="1672059626"/>
                    </a:ext>
                  </a:extLst>
                </a:gridCol>
              </a:tblGrid>
              <a:tr h="6469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and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IN" dirty="0"/>
                    </a:p>
                  </a:txBody>
                  <a:tcPr/>
                </a:tc>
                <a:tc>
                  <a:txBody>
                    <a:bodyPr/>
                    <a:lstStyle/>
                    <a:p>
                      <a:r>
                        <a:rPr lang="en-US" dirty="0"/>
                        <a:t>Result/Conclusion</a:t>
                      </a:r>
                    </a:p>
                    <a:p>
                      <a:endParaRPr lang="en-IN" dirty="0"/>
                    </a:p>
                  </a:txBody>
                  <a:tcPr/>
                </a:tc>
                <a:extLst>
                  <a:ext uri="{0D108BD9-81ED-4DB2-BD59-A6C34878D82A}">
                    <a16:rowId xmlns:a16="http://schemas.microsoft.com/office/drawing/2014/main" val="4013882220"/>
                  </a:ext>
                </a:extLst>
              </a:tr>
              <a:tr h="6339683">
                <a:tc>
                  <a:txBody>
                    <a:bodyPr/>
                    <a:lstStyle/>
                    <a:p>
                      <a:r>
                        <a:rPr lang="en-IN" dirty="0"/>
                        <a:t>M. Vasantha Lakshmi,</a:t>
                      </a:r>
                    </a:p>
                    <a:p>
                      <a:r>
                        <a:rPr lang="en-IN" dirty="0"/>
                        <a:t>Y. Rajesh,</a:t>
                      </a:r>
                    </a:p>
                    <a:p>
                      <a:r>
                        <a:rPr lang="en-IN" dirty="0"/>
                        <a:t>S. Chandra Sekhar,</a:t>
                      </a:r>
                    </a:p>
                    <a:p>
                      <a:r>
                        <a:rPr lang="en-IN" dirty="0"/>
                        <a:t>S.Prabhu Kiran, </a:t>
                      </a:r>
                    </a:p>
                    <a:p>
                      <a:r>
                        <a:rPr lang="en-IN" dirty="0"/>
                        <a:t>R. Sai Mahesh. </a:t>
                      </a:r>
                    </a:p>
                    <a:p>
                      <a:r>
                        <a:rPr lang="en-IN" b="0" dirty="0"/>
                        <a:t>2020</a:t>
                      </a:r>
                    </a:p>
                  </a:txBody>
                  <a:tcPr/>
                </a:tc>
                <a:tc>
                  <a:txBody>
                    <a:bodyPr/>
                    <a:lstStyle/>
                    <a:p>
                      <a:r>
                        <a:rPr lang="en-US" dirty="0"/>
                        <a:t>IOT Based Automatic Street Light Control and Fault Detection System </a:t>
                      </a:r>
                      <a:endParaRPr lang="en-IN" dirty="0"/>
                    </a:p>
                  </a:txBody>
                  <a:tcPr/>
                </a:tc>
                <a:tc>
                  <a:txBody>
                    <a:bodyPr/>
                    <a:lstStyle/>
                    <a:p>
                      <a:pPr lvl="0"/>
                      <a:r>
                        <a:rPr lang="en-US" sz="1800" b="0" i="0" kern="1200" dirty="0">
                          <a:solidFill>
                            <a:schemeClr val="dk1"/>
                          </a:solidFill>
                          <a:effectLst/>
                          <a:latin typeface="+mn-lt"/>
                          <a:ea typeface="+mn-ea"/>
                          <a:cs typeface="+mn-cs"/>
                        </a:rPr>
                        <a:t>Raspberry Pi3, with inbuilt Wi-Fi, uses LDR sensor for automated day/night streetlight control, ensuring energy efficiency.</a:t>
                      </a:r>
                      <a:endParaRPr lang="en-IN" dirty="0"/>
                    </a:p>
                  </a:txBody>
                  <a:tcPr/>
                </a:tc>
                <a:tc>
                  <a:txBody>
                    <a:bodyPr/>
                    <a:lstStyle/>
                    <a:p>
                      <a:r>
                        <a:rPr lang="en-US" sz="1800" b="0" i="0" kern="1200" dirty="0">
                          <a:solidFill>
                            <a:schemeClr val="dk1"/>
                          </a:solidFill>
                          <a:effectLst/>
                          <a:latin typeface="+mn-lt"/>
                          <a:ea typeface="+mn-ea"/>
                          <a:cs typeface="+mn-cs"/>
                        </a:rPr>
                        <a:t>IoT-based streetlight control and fault detection with Raspberry Pi3 and LDR sensors monitor intensity, alerting faults promptly.</a:t>
                      </a:r>
                    </a:p>
                    <a:p>
                      <a:endParaRPr lang="en-IN"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project improves efficiency and reduces costs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and</a:t>
                      </a:r>
                      <a:r>
                        <a:rPr lang="en-US" sz="1800" b="0" i="0" kern="1200" baseline="0" dirty="0">
                          <a:solidFill>
                            <a:schemeClr val="dk1"/>
                          </a:solidFill>
                          <a:effectLst/>
                          <a:latin typeface="+mn-lt"/>
                          <a:ea typeface="+mn-ea"/>
                          <a:cs typeface="+mn-cs"/>
                        </a:rPr>
                        <a:t> minimizes energy wastage</a:t>
                      </a:r>
                      <a:endParaRPr lang="en-IN" b="0" dirty="0"/>
                    </a:p>
                    <a:p>
                      <a:endParaRPr lang="en-IN" b="0" dirty="0"/>
                    </a:p>
                  </a:txBody>
                  <a:tcPr/>
                </a:tc>
                <a:extLst>
                  <a:ext uri="{0D108BD9-81ED-4DB2-BD59-A6C34878D82A}">
                    <a16:rowId xmlns:a16="http://schemas.microsoft.com/office/drawing/2014/main" val="849333009"/>
                  </a:ext>
                </a:extLst>
              </a:tr>
            </a:tbl>
          </a:graphicData>
        </a:graphic>
      </p:graphicFrame>
      <p:sp>
        <p:nvSpPr>
          <p:cNvPr id="4" name="Date Placeholder 3">
            <a:extLst>
              <a:ext uri="{FF2B5EF4-FFF2-40B4-BE49-F238E27FC236}">
                <a16:creationId xmlns:a16="http://schemas.microsoft.com/office/drawing/2014/main" id="{C707E182-4086-C8DD-31B3-73E63BC07ABE}"/>
              </a:ext>
            </a:extLst>
          </p:cNvPr>
          <p:cNvSpPr>
            <a:spLocks noGrp="1"/>
          </p:cNvSpPr>
          <p:nvPr>
            <p:ph type="dt" sz="half" idx="10"/>
          </p:nvPr>
        </p:nvSpPr>
        <p:spPr/>
        <p:txBody>
          <a:bodyPr/>
          <a:lstStyle/>
          <a:p>
            <a:fld id="{AA18CBC3-0FDC-4B72-A16B-58945DD59C56}" type="datetime1">
              <a:rPr lang="en-IN" smtClean="0"/>
              <a:t>27-05-2024</a:t>
            </a:fld>
            <a:endParaRPr lang="en-IN" dirty="0"/>
          </a:p>
        </p:txBody>
      </p:sp>
      <p:sp>
        <p:nvSpPr>
          <p:cNvPr id="5" name="Footer Placeholder 4">
            <a:extLst>
              <a:ext uri="{FF2B5EF4-FFF2-40B4-BE49-F238E27FC236}">
                <a16:creationId xmlns:a16="http://schemas.microsoft.com/office/drawing/2014/main" id="{18872430-A8E4-2CD1-F937-69D26324B4BE}"/>
              </a:ext>
            </a:extLst>
          </p:cNvPr>
          <p:cNvSpPr>
            <a:spLocks noGrp="1"/>
          </p:cNvSpPr>
          <p:nvPr>
            <p:ph type="ftr" sz="quarter" idx="11"/>
          </p:nvPr>
        </p:nvSpPr>
        <p:spPr/>
        <p:txBody>
          <a:bodyPr/>
          <a:lstStyle/>
          <a:p>
            <a:r>
              <a:rPr lang="en-IN" dirty="0"/>
              <a:t>CSE</a:t>
            </a:r>
          </a:p>
        </p:txBody>
      </p:sp>
      <p:sp>
        <p:nvSpPr>
          <p:cNvPr id="6" name="Slide Number Placeholder 5">
            <a:extLst>
              <a:ext uri="{FF2B5EF4-FFF2-40B4-BE49-F238E27FC236}">
                <a16:creationId xmlns:a16="http://schemas.microsoft.com/office/drawing/2014/main" id="{C7B829F0-FE10-BA99-E29D-A0778FA71747}"/>
              </a:ext>
            </a:extLst>
          </p:cNvPr>
          <p:cNvSpPr>
            <a:spLocks noGrp="1"/>
          </p:cNvSpPr>
          <p:nvPr>
            <p:ph type="sldNum" sz="quarter" idx="12"/>
          </p:nvPr>
        </p:nvSpPr>
        <p:spPr/>
        <p:txBody>
          <a:bodyPr/>
          <a:lstStyle/>
          <a:p>
            <a:fld id="{230A71A2-393F-45F5-B92A-A2A306844F35}" type="slidenum">
              <a:rPr lang="en-IN" smtClean="0"/>
              <a:t>9</a:t>
            </a:fld>
            <a:endParaRPr lang="en-IN" dirty="0"/>
          </a:p>
        </p:txBody>
      </p:sp>
    </p:spTree>
    <p:extLst>
      <p:ext uri="{BB962C8B-B14F-4D97-AF65-F5344CB8AC3E}">
        <p14:creationId xmlns:p14="http://schemas.microsoft.com/office/powerpoint/2010/main" val="3963424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4427</TotalTime>
  <Words>1203</Words>
  <Application>Microsoft Office PowerPoint</Application>
  <PresentationFormat>Widescreen</PresentationFormat>
  <Paragraphs>256</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IOT BASED STREET LIGHT SHORT CIRCUIT DETECTION  </vt:lpstr>
      <vt:lpstr>CONTENTS:</vt:lpstr>
      <vt:lpstr>INTRODUCTION:</vt:lpstr>
      <vt:lpstr>OVERVIEW WITH PROBLEM STATEMENT:</vt:lpstr>
      <vt:lpstr>OBJECTIVE AND SCOPE:</vt:lpstr>
      <vt:lpstr>EXISTING SYSTEM:</vt:lpstr>
      <vt:lpstr>PROPOSED SYSTEM:</vt:lpstr>
      <vt:lpstr>APPLICATIONS:</vt:lpstr>
      <vt:lpstr>PowerPoint Presentation</vt:lpstr>
      <vt:lpstr>PowerPoint Presentation</vt:lpstr>
      <vt:lpstr>PowerPoint Presentation</vt:lpstr>
      <vt:lpstr>PowerPoint Presentation</vt:lpstr>
      <vt:lpstr>PowerPoint Presentation</vt:lpstr>
      <vt:lpstr>PowerPoint Presentation</vt:lpstr>
      <vt:lpstr>SYSTEM ARCHITECTURE:</vt:lpstr>
      <vt:lpstr>USE – CASE DIAGRAM:</vt:lpstr>
      <vt:lpstr>SEQUENCE DIAGRAM:</vt:lpstr>
      <vt:lpstr>FLOW CHART</vt:lpstr>
      <vt:lpstr>HARDWARE REQUIREMENTS:</vt:lpstr>
      <vt:lpstr>SOFTWARE REQUIREMENTS:</vt:lpstr>
      <vt:lpstr>REQUIREMENT TRACEABILITY</vt:lpstr>
      <vt:lpstr>TESTING</vt:lpstr>
      <vt:lpstr>SNAPSHOTS</vt:lpstr>
      <vt:lpstr>SNAPSHOTS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Guide name and designation</dc:title>
  <dc:creator>Ranjit K N</dc:creator>
  <cp:lastModifiedBy>Drupad S</cp:lastModifiedBy>
  <cp:revision>120</cp:revision>
  <dcterms:created xsi:type="dcterms:W3CDTF">2021-01-18T14:47:52Z</dcterms:created>
  <dcterms:modified xsi:type="dcterms:W3CDTF">2024-05-27T03:52:38Z</dcterms:modified>
</cp:coreProperties>
</file>