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60" r:id="rId5"/>
    <p:sldId id="257" r:id="rId6"/>
    <p:sldId id="261" r:id="rId7"/>
    <p:sldId id="268" r:id="rId8"/>
    <p:sldId id="273" r:id="rId9"/>
    <p:sldId id="269" r:id="rId10"/>
    <p:sldId id="270" r:id="rId11"/>
    <p:sldId id="263" r:id="rId12"/>
    <p:sldId id="274" r:id="rId13"/>
    <p:sldId id="262" r:id="rId14"/>
    <p:sldId id="265" r:id="rId15"/>
    <p:sldId id="264" r:id="rId16"/>
    <p:sldId id="266" r:id="rId17"/>
    <p:sldId id="267" r:id="rId18"/>
    <p:sldId id="272"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79" autoAdjust="0"/>
  </p:normalViewPr>
  <p:slideViewPr>
    <p:cSldViewPr snapToGrid="0">
      <p:cViewPr varScale="1">
        <p:scale>
          <a:sx n="101" d="100"/>
          <a:sy n="101" d="100"/>
        </p:scale>
        <p:origin x="1229"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Approximated due to issues originally generating the parallelized HPC </a:t>
            </a:r>
            <a:r>
              <a:rPr lang="en-US" dirty="0" err="1"/>
              <a:t>varation</a:t>
            </a:r>
            <a:r>
              <a:rPr lang="en-US" dirty="0"/>
              <a:t> to this, I left it in to show the vast difference between the approximated and the actual values. </a:t>
            </a:r>
          </a:p>
        </p:txBody>
      </p:sp>
      <p:sp>
        <p:nvSpPr>
          <p:cNvPr id="4" name="Slide Number Placeholder 3"/>
          <p:cNvSpPr>
            <a:spLocks noGrp="1"/>
          </p:cNvSpPr>
          <p:nvPr>
            <p:ph type="sldNum" sz="quarter" idx="5"/>
          </p:nvPr>
        </p:nvSpPr>
        <p:spPr/>
        <p:txBody>
          <a:bodyPr/>
          <a:lstStyle/>
          <a:p>
            <a:fld id="{B524A772-5D94-4F12-8B86-44D4FB26368F}" type="slidenum">
              <a:rPr lang="en-US" smtClean="0"/>
              <a:t>5</a:t>
            </a:fld>
            <a:endParaRPr lang="en-US" dirty="0"/>
          </a:p>
        </p:txBody>
      </p:sp>
    </p:spTree>
    <p:extLst>
      <p:ext uri="{BB962C8B-B14F-4D97-AF65-F5344CB8AC3E}">
        <p14:creationId xmlns:p14="http://schemas.microsoft.com/office/powerpoint/2010/main" val="254026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some interesting emails about using mpi4py on an distributed system, we got the actual averages for this hardware variation. However, there are many discrepancies and due to algorithmic constraints that cause the </a:t>
            </a:r>
            <a:r>
              <a:rPr lang="en-US" dirty="0" err="1"/>
              <a:t>mpi</a:t>
            </a:r>
            <a:r>
              <a:rPr lang="en-US" dirty="0"/>
              <a:t> to act </a:t>
            </a:r>
            <a:r>
              <a:rPr lang="en-US" dirty="0" err="1"/>
              <a:t>strangly</a:t>
            </a:r>
            <a:r>
              <a:rPr lang="en-US" dirty="0"/>
              <a:t> in a distributed environment.  </a:t>
            </a:r>
          </a:p>
        </p:txBody>
      </p:sp>
      <p:sp>
        <p:nvSpPr>
          <p:cNvPr id="4" name="Slide Number Placeholder 3"/>
          <p:cNvSpPr>
            <a:spLocks noGrp="1"/>
          </p:cNvSpPr>
          <p:nvPr>
            <p:ph type="sldNum" sz="quarter" idx="5"/>
          </p:nvPr>
        </p:nvSpPr>
        <p:spPr/>
        <p:txBody>
          <a:bodyPr/>
          <a:lstStyle/>
          <a:p>
            <a:fld id="{B524A772-5D94-4F12-8B86-44D4FB26368F}" type="slidenum">
              <a:rPr lang="en-US" smtClean="0"/>
              <a:t>6</a:t>
            </a:fld>
            <a:endParaRPr lang="en-US" dirty="0"/>
          </a:p>
        </p:txBody>
      </p:sp>
    </p:spTree>
    <p:extLst>
      <p:ext uri="{BB962C8B-B14F-4D97-AF65-F5344CB8AC3E}">
        <p14:creationId xmlns:p14="http://schemas.microsoft.com/office/powerpoint/2010/main" val="29961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tested with a </a:t>
            </a:r>
            <a:r>
              <a:rPr lang="en-US" dirty="0" err="1"/>
              <a:t>c++</a:t>
            </a:r>
            <a:r>
              <a:rPr lang="en-US" dirty="0"/>
              <a:t> implementation and wow, look a the magnitude change in running times. </a:t>
            </a:r>
          </a:p>
        </p:txBody>
      </p:sp>
      <p:sp>
        <p:nvSpPr>
          <p:cNvPr id="4" name="Slide Number Placeholder 3"/>
          <p:cNvSpPr>
            <a:spLocks noGrp="1"/>
          </p:cNvSpPr>
          <p:nvPr>
            <p:ph type="sldNum" sz="quarter" idx="5"/>
          </p:nvPr>
        </p:nvSpPr>
        <p:spPr/>
        <p:txBody>
          <a:bodyPr/>
          <a:lstStyle/>
          <a:p>
            <a:fld id="{B524A772-5D94-4F12-8B86-44D4FB26368F}" type="slidenum">
              <a:rPr lang="en-US" smtClean="0"/>
              <a:t>7</a:t>
            </a:fld>
            <a:endParaRPr lang="en-US" dirty="0"/>
          </a:p>
        </p:txBody>
      </p:sp>
    </p:spTree>
    <p:extLst>
      <p:ext uri="{BB962C8B-B14F-4D97-AF65-F5344CB8AC3E}">
        <p14:creationId xmlns:p14="http://schemas.microsoft.com/office/powerpoint/2010/main" val="72919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Merge Sort:</a:t>
            </a:r>
          </a:p>
          <a:p>
            <a:r>
              <a:rPr lang="en-US" dirty="0"/>
              <a:t>        Average Case: O(</a:t>
            </a:r>
            <a:r>
              <a:rPr lang="en-US" dirty="0" err="1"/>
              <a:t>nlog⁡n</a:t>
            </a:r>
            <a:r>
              <a:rPr lang="en-US" dirty="0"/>
              <a:t>)O(</a:t>
            </a:r>
            <a:r>
              <a:rPr lang="en-US" dirty="0" err="1"/>
              <a:t>nlogn</a:t>
            </a:r>
            <a:r>
              <a:rPr lang="en-US" dirty="0"/>
              <a:t>)</a:t>
            </a:r>
          </a:p>
          <a:p>
            <a:r>
              <a:rPr lang="en-US" dirty="0"/>
              <a:t>        Worst Case: O(</a:t>
            </a:r>
            <a:r>
              <a:rPr lang="en-US" dirty="0" err="1"/>
              <a:t>nlog⁡n</a:t>
            </a:r>
            <a:r>
              <a:rPr lang="en-US" dirty="0"/>
              <a:t>)O(</a:t>
            </a:r>
            <a:r>
              <a:rPr lang="en-US" dirty="0" err="1"/>
              <a:t>nlogn</a:t>
            </a:r>
            <a:r>
              <a:rPr lang="en-US" dirty="0"/>
              <a:t>)</a:t>
            </a:r>
          </a:p>
          <a:p>
            <a:r>
              <a:rPr lang="en-US" dirty="0"/>
              <a:t>        Merge Sort is a divide-and-conquer algorithm. It divides the unsorted list into </a:t>
            </a:r>
            <a:r>
              <a:rPr lang="en-US" dirty="0" err="1"/>
              <a:t>nn</a:t>
            </a:r>
            <a:r>
              <a:rPr lang="en-US" dirty="0"/>
              <a:t> </a:t>
            </a:r>
            <a:r>
              <a:rPr lang="en-US" dirty="0" err="1"/>
              <a:t>sublists</a:t>
            </a:r>
            <a:r>
              <a:rPr lang="en-US" dirty="0"/>
              <a:t>, each containing one element (a list of one element is considered sorted), then repeatedly merges </a:t>
            </a:r>
            <a:r>
              <a:rPr lang="en-US" dirty="0" err="1"/>
              <a:t>sublists</a:t>
            </a:r>
            <a:r>
              <a:rPr lang="en-US" dirty="0"/>
              <a:t> to produce new sorted </a:t>
            </a:r>
            <a:r>
              <a:rPr lang="en-US" dirty="0" err="1"/>
              <a:t>sublists</a:t>
            </a:r>
            <a:r>
              <a:rPr lang="en-US" dirty="0"/>
              <a:t> until there is only one </a:t>
            </a:r>
            <a:r>
              <a:rPr lang="en-US" dirty="0" err="1"/>
              <a:t>sublist</a:t>
            </a:r>
            <a:r>
              <a:rPr lang="en-US" dirty="0"/>
              <a:t> remaining. This will be the sorted list.</a:t>
            </a:r>
          </a:p>
          <a:p>
            <a:endParaRPr lang="en-US" dirty="0"/>
          </a:p>
          <a:p>
            <a:r>
              <a:rPr lang="en-US" dirty="0"/>
              <a:t>    Quick Sort:</a:t>
            </a:r>
          </a:p>
          <a:p>
            <a:r>
              <a:rPr lang="en-US" dirty="0"/>
              <a:t>        Average Case: O(</a:t>
            </a:r>
            <a:r>
              <a:rPr lang="en-US" dirty="0" err="1"/>
              <a:t>nlog⁡n</a:t>
            </a:r>
            <a:r>
              <a:rPr lang="en-US" dirty="0"/>
              <a:t>)O(</a:t>
            </a:r>
            <a:r>
              <a:rPr lang="en-US" dirty="0" err="1"/>
              <a:t>nlogn</a:t>
            </a:r>
            <a:r>
              <a:rPr lang="en-US" dirty="0"/>
              <a:t>)</a:t>
            </a:r>
          </a:p>
          <a:p>
            <a:r>
              <a:rPr lang="en-US" dirty="0"/>
              <a:t>        Worst Case: O(n2)O(n2)</a:t>
            </a:r>
          </a:p>
          <a:p>
            <a:r>
              <a:rPr lang="en-US" dirty="0"/>
              <a:t>        However, with good pivot selection strategies, the worst-case scenario is rare. Quick Sort is also a divide-and-conquer algorithm. It picks an element as a pivot and partitions the given array around the picked pivot. There are different versions of quick sort that pick pivot in different ways, such as picking the first element as pivot, picking the last element as pivot, picking a random element as pivot, etc.</a:t>
            </a:r>
          </a:p>
          <a:p>
            <a:endParaRPr lang="en-US" dirty="0"/>
          </a:p>
          <a:p>
            <a:r>
              <a:rPr lang="en-US" dirty="0"/>
              <a:t>    Selection Sort:</a:t>
            </a:r>
          </a:p>
          <a:p>
            <a:r>
              <a:rPr lang="en-US" dirty="0"/>
              <a:t>        Average Case: O(n2)O(n2)</a:t>
            </a:r>
          </a:p>
          <a:p>
            <a:r>
              <a:rPr lang="en-US" dirty="0"/>
              <a:t>        Worst Case: O(n2)O(n2)</a:t>
            </a:r>
          </a:p>
          <a:p>
            <a:r>
              <a:rPr lang="en-US" dirty="0"/>
              <a:t>        Selection Sort is an in-place comparison sorting algorithm. It divides the input list into two parts: a sorted </a:t>
            </a:r>
            <a:r>
              <a:rPr lang="en-US" dirty="0" err="1"/>
              <a:t>sublist</a:t>
            </a:r>
            <a:r>
              <a:rPr lang="en-US" dirty="0"/>
              <a:t> of items which is built up from left to right at the front of the list and a </a:t>
            </a:r>
            <a:r>
              <a:rPr lang="en-US" dirty="0" err="1"/>
              <a:t>sublist</a:t>
            </a:r>
            <a:r>
              <a:rPr lang="en-US" dirty="0"/>
              <a:t> of the remaining unsorted items that occupy the rest of the list. Initially, the sorted </a:t>
            </a:r>
            <a:r>
              <a:rPr lang="en-US" dirty="0" err="1"/>
              <a:t>sublist</a:t>
            </a:r>
            <a:r>
              <a:rPr lang="en-US" dirty="0"/>
              <a:t> is empty, and the unsorted </a:t>
            </a:r>
            <a:r>
              <a:rPr lang="en-US" dirty="0" err="1"/>
              <a:t>sublist</a:t>
            </a:r>
            <a:r>
              <a:rPr lang="en-US" dirty="0"/>
              <a:t> is the entire input list. The algorithm proceeds by finding the smallest (or largest, depending on sorting order) element in the unsorted </a:t>
            </a:r>
            <a:r>
              <a:rPr lang="en-US" dirty="0" err="1"/>
              <a:t>sublist</a:t>
            </a:r>
            <a:r>
              <a:rPr lang="en-US" dirty="0"/>
              <a:t>, exchanging it with the leftmost unsorted element (putting it in sorted order), and moving the </a:t>
            </a:r>
            <a:r>
              <a:rPr lang="en-US" dirty="0" err="1"/>
              <a:t>sublist</a:t>
            </a:r>
            <a:r>
              <a:rPr lang="en-US" dirty="0"/>
              <a:t> boundaries one element to the right.</a:t>
            </a:r>
          </a:p>
          <a:p>
            <a:endParaRPr lang="en-US" dirty="0"/>
          </a:p>
          <a:p>
            <a:r>
              <a:rPr lang="en-US" dirty="0"/>
              <a:t>    Bubble Sort:</a:t>
            </a:r>
          </a:p>
          <a:p>
            <a:r>
              <a:rPr lang="en-US" dirty="0"/>
              <a:t>        Average Case: O(n2)O(n2)</a:t>
            </a:r>
          </a:p>
          <a:p>
            <a:r>
              <a:rPr lang="en-US" dirty="0"/>
              <a:t>        Worst Case: O(n2)O(n2)</a:t>
            </a:r>
          </a:p>
          <a:p>
            <a:r>
              <a:rPr lang="en-US" dirty="0"/>
              <a:t>        Bubble Sort is a simple sorting algorithm that repeatedly steps through the list, compares adjacent elements, and swaps them if they are in the wrong order. The pass through the list is repeated until the list is sorted. Despite its simplicity, bubble sort is highly inefficient for sorting large data volumes.</a:t>
            </a:r>
          </a:p>
        </p:txBody>
      </p:sp>
      <p:sp>
        <p:nvSpPr>
          <p:cNvPr id="4" name="Slide Number Placeholder 3"/>
          <p:cNvSpPr>
            <a:spLocks noGrp="1"/>
          </p:cNvSpPr>
          <p:nvPr>
            <p:ph type="sldNum" sz="quarter" idx="5"/>
          </p:nvPr>
        </p:nvSpPr>
        <p:spPr/>
        <p:txBody>
          <a:bodyPr/>
          <a:lstStyle/>
          <a:p>
            <a:fld id="{B524A772-5D94-4F12-8B86-44D4FB26368F}" type="slidenum">
              <a:rPr lang="en-US" smtClean="0"/>
              <a:t>8</a:t>
            </a:fld>
            <a:endParaRPr lang="en-US" dirty="0"/>
          </a:p>
        </p:txBody>
      </p:sp>
    </p:spTree>
    <p:extLst>
      <p:ext uri="{BB962C8B-B14F-4D97-AF65-F5344CB8AC3E}">
        <p14:creationId xmlns:p14="http://schemas.microsoft.com/office/powerpoint/2010/main" val="125532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3/27/2024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3/27/2024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dbpp@mcs.anl.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ruspect/HPC-Algorithmic-Growth-Project/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Autofit/>
          </a:bodyPr>
          <a:lstStyle/>
          <a:p>
            <a:pPr algn="l"/>
            <a:r>
              <a:rPr lang="en-US" sz="5400" dirty="0"/>
              <a:t>The Impact of Algorithms on Computing Performance Across Hardware</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lnSpcReduction="10000"/>
          </a:bodyPr>
          <a:lstStyle/>
          <a:p>
            <a:pPr algn="l"/>
            <a:r>
              <a:rPr lang="en-US" dirty="0"/>
              <a:t>Bridging Algorithmic Efficiency from PCs to HPC Systems</a:t>
            </a:r>
          </a:p>
          <a:p>
            <a:pPr algn="l"/>
            <a:r>
              <a:rPr lang="en-US" dirty="0"/>
              <a:t>By Matthew Fuller</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References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105637"/>
            <a:ext cx="7983197" cy="3640822"/>
          </a:xfrm>
        </p:spPr>
        <p:txBody>
          <a:bodyPr anchor="t">
            <a:normAutofit/>
          </a:bodyPr>
          <a:lstStyle/>
          <a:p>
            <a:r>
              <a:rPr lang="en-US" sz="1400" dirty="0"/>
              <a:t>Foster, Ian. Designing and Building Parallel Programs. Version 1.3, Addison-Wesley Inc. in collaboration with Argonne National Laboratory and the NSF Center for Research on Parallel Computation, 1995, </a:t>
            </a:r>
            <a:r>
              <a:rPr lang="en-US" sz="1400" dirty="0">
                <a:hlinkClick r:id="rId2"/>
              </a:rPr>
              <a:t>dbpp@mcs.anl.gov</a:t>
            </a:r>
            <a:r>
              <a:rPr lang="en-US" sz="1400" dirty="0"/>
              <a:t>.</a:t>
            </a:r>
          </a:p>
          <a:p>
            <a:r>
              <a:rPr lang="en-US" sz="1400" dirty="0"/>
              <a:t>Huang, </a:t>
            </a:r>
            <a:r>
              <a:rPr lang="en-US" sz="1400" dirty="0" err="1"/>
              <a:t>Qijing</a:t>
            </a:r>
            <a:r>
              <a:rPr lang="en-US" sz="1400" dirty="0"/>
              <a:t>. "Co-design of Algorithms, Hardware, and Scheduling for Deep Learning Applications." Electrical Engineering and Computer Sciences, University of California, Berkeley, Technical Report No. UCB/EECS-2021-202, 16 Aug. 2021, www2.eecs.berkeley.edu/Pubs/TechRpts/2021/EECS-2021-202.html.</a:t>
            </a:r>
          </a:p>
          <a:p>
            <a:pPr>
              <a:buFont typeface="Arial" panose="020B0604020202020204" pitchFamily="34" charset="0"/>
              <a:buChar char="•"/>
            </a:pPr>
            <a:r>
              <a:rPr lang="en-US" sz="1400" dirty="0" err="1"/>
              <a:t>Cormen</a:t>
            </a:r>
            <a:r>
              <a:rPr lang="en-US" sz="1400" dirty="0"/>
              <a:t> TH, </a:t>
            </a:r>
            <a:r>
              <a:rPr lang="en-US" sz="1400" dirty="0" err="1"/>
              <a:t>Leiserson</a:t>
            </a:r>
            <a:r>
              <a:rPr lang="en-US" sz="1400" dirty="0"/>
              <a:t> CE, Rivest RL, Stein C. Introduction to Algorithms, Third Edition. Cambridge, MA: The MIT Press; 2009. Introduction to Algorithms, third edition - MIT Press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100" dirty="0"/>
          </a:p>
          <a:p>
            <a:endParaRPr lang="en-US" sz="1400" dirty="0"/>
          </a:p>
          <a:p>
            <a:endParaRPr lang="en-US" sz="1400" dirty="0"/>
          </a:p>
          <a:p>
            <a:endParaRPr lang="en-US" sz="1400" dirty="0"/>
          </a:p>
          <a:p>
            <a:endParaRPr lang="en-US" sz="1800" dirty="0"/>
          </a:p>
        </p:txBody>
      </p:sp>
    </p:spTree>
    <p:extLst>
      <p:ext uri="{BB962C8B-B14F-4D97-AF65-F5344CB8AC3E}">
        <p14:creationId xmlns:p14="http://schemas.microsoft.com/office/powerpoint/2010/main" val="30841151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0117C9-0F43-4CEE-85BD-EB90A4A67FA2}"/>
              </a:ext>
            </a:extLst>
          </p:cNvPr>
          <p:cNvPicPr>
            <a:picLocks noChangeAspect="1"/>
          </p:cNvPicPr>
          <p:nvPr/>
        </p:nvPicPr>
        <p:blipFill>
          <a:blip r:embed="rId2"/>
          <a:stretch>
            <a:fillRect/>
          </a:stretch>
        </p:blipFill>
        <p:spPr>
          <a:xfrm>
            <a:off x="662823" y="193225"/>
            <a:ext cx="10866353" cy="6471550"/>
          </a:xfrm>
          <a:prstGeom prst="rect">
            <a:avLst/>
          </a:prstGeom>
        </p:spPr>
      </p:pic>
      <p:pic>
        <p:nvPicPr>
          <p:cNvPr id="4" name="Picture 3">
            <a:extLst>
              <a:ext uri="{FF2B5EF4-FFF2-40B4-BE49-F238E27FC236}">
                <a16:creationId xmlns:a16="http://schemas.microsoft.com/office/drawing/2014/main" id="{7843B04C-8350-4E20-865D-5D7DAE2F6887}"/>
              </a:ext>
            </a:extLst>
          </p:cNvPr>
          <p:cNvPicPr>
            <a:picLocks noChangeAspect="1"/>
          </p:cNvPicPr>
          <p:nvPr/>
        </p:nvPicPr>
        <p:blipFill>
          <a:blip r:embed="rId3"/>
          <a:stretch>
            <a:fillRect/>
          </a:stretch>
        </p:blipFill>
        <p:spPr>
          <a:xfrm>
            <a:off x="662823" y="191045"/>
            <a:ext cx="10866352" cy="6475907"/>
          </a:xfrm>
          <a:prstGeom prst="rect">
            <a:avLst/>
          </a:prstGeom>
        </p:spPr>
      </p:pic>
      <p:pic>
        <p:nvPicPr>
          <p:cNvPr id="6" name="Picture 5">
            <a:extLst>
              <a:ext uri="{FF2B5EF4-FFF2-40B4-BE49-F238E27FC236}">
                <a16:creationId xmlns:a16="http://schemas.microsoft.com/office/drawing/2014/main" id="{0CF909FE-66BE-4FE6-B0AF-048A2BF69FCC}"/>
              </a:ext>
            </a:extLst>
          </p:cNvPr>
          <p:cNvPicPr>
            <a:picLocks noChangeAspect="1"/>
          </p:cNvPicPr>
          <p:nvPr/>
        </p:nvPicPr>
        <p:blipFill>
          <a:blip r:embed="rId4"/>
          <a:stretch>
            <a:fillRect/>
          </a:stretch>
        </p:blipFill>
        <p:spPr>
          <a:xfrm>
            <a:off x="659168" y="188868"/>
            <a:ext cx="10870005" cy="6478084"/>
          </a:xfrm>
          <a:prstGeom prst="rect">
            <a:avLst/>
          </a:prstGeom>
        </p:spPr>
      </p:pic>
    </p:spTree>
    <p:extLst>
      <p:ext uri="{BB962C8B-B14F-4D97-AF65-F5344CB8AC3E}">
        <p14:creationId xmlns:p14="http://schemas.microsoft.com/office/powerpoint/2010/main" val="41280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A7CCEBB-1B19-4A09-95F3-D6C18D85891B}"/>
              </a:ext>
            </a:extLst>
          </p:cNvPr>
          <p:cNvPicPr>
            <a:picLocks noGrp="1" noChangeAspect="1"/>
          </p:cNvPicPr>
          <p:nvPr>
            <p:ph idx="1"/>
          </p:nvPr>
        </p:nvPicPr>
        <p:blipFill>
          <a:blip r:embed="rId2"/>
          <a:stretch>
            <a:fillRect/>
          </a:stretch>
        </p:blipFill>
        <p:spPr>
          <a:xfrm>
            <a:off x="904951" y="270988"/>
            <a:ext cx="10598073" cy="6316024"/>
          </a:xfrm>
        </p:spPr>
      </p:pic>
      <p:pic>
        <p:nvPicPr>
          <p:cNvPr id="4" name="Picture 3">
            <a:extLst>
              <a:ext uri="{FF2B5EF4-FFF2-40B4-BE49-F238E27FC236}">
                <a16:creationId xmlns:a16="http://schemas.microsoft.com/office/drawing/2014/main" id="{B2474BA1-4EF6-45EA-852F-FF1ED8931F08}"/>
              </a:ext>
            </a:extLst>
          </p:cNvPr>
          <p:cNvPicPr>
            <a:picLocks noChangeAspect="1"/>
          </p:cNvPicPr>
          <p:nvPr/>
        </p:nvPicPr>
        <p:blipFill>
          <a:blip r:embed="rId3"/>
          <a:stretch>
            <a:fillRect/>
          </a:stretch>
        </p:blipFill>
        <p:spPr>
          <a:xfrm>
            <a:off x="629173" y="196627"/>
            <a:ext cx="10873851" cy="6480376"/>
          </a:xfrm>
          <a:prstGeom prst="rect">
            <a:avLst/>
          </a:prstGeom>
        </p:spPr>
      </p:pic>
    </p:spTree>
    <p:extLst>
      <p:ext uri="{BB962C8B-B14F-4D97-AF65-F5344CB8AC3E}">
        <p14:creationId xmlns:p14="http://schemas.microsoft.com/office/powerpoint/2010/main" val="364343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1D192314-F2AD-430F-B638-B9DBC0FE907E}"/>
              </a:ext>
            </a:extLst>
          </p:cNvPr>
          <p:cNvPicPr>
            <a:picLocks noGrp="1" noChangeAspect="1"/>
          </p:cNvPicPr>
          <p:nvPr>
            <p:ph idx="1"/>
          </p:nvPr>
        </p:nvPicPr>
        <p:blipFill>
          <a:blip r:embed="rId2"/>
          <a:stretch>
            <a:fillRect/>
          </a:stretch>
        </p:blipFill>
        <p:spPr>
          <a:xfrm>
            <a:off x="591580" y="226503"/>
            <a:ext cx="10911444" cy="6502780"/>
          </a:xfrm>
        </p:spPr>
      </p:pic>
    </p:spTree>
    <p:extLst>
      <p:ext uri="{BB962C8B-B14F-4D97-AF65-F5344CB8AC3E}">
        <p14:creationId xmlns:p14="http://schemas.microsoft.com/office/powerpoint/2010/main" val="298321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D6E76A-7891-40CF-8F6C-FFBF23FBB8FF}"/>
              </a:ext>
            </a:extLst>
          </p:cNvPr>
          <p:cNvPicPr>
            <a:picLocks noGrp="1" noChangeAspect="1"/>
          </p:cNvPicPr>
          <p:nvPr>
            <p:ph idx="1"/>
          </p:nvPr>
        </p:nvPicPr>
        <p:blipFill>
          <a:blip r:embed="rId2"/>
          <a:stretch>
            <a:fillRect/>
          </a:stretch>
        </p:blipFill>
        <p:spPr>
          <a:xfrm>
            <a:off x="587230" y="204112"/>
            <a:ext cx="10915794" cy="6505373"/>
          </a:xfrm>
        </p:spPr>
      </p:pic>
      <p:sp>
        <p:nvSpPr>
          <p:cNvPr id="3" name="TextBox 2">
            <a:extLst>
              <a:ext uri="{FF2B5EF4-FFF2-40B4-BE49-F238E27FC236}">
                <a16:creationId xmlns:a16="http://schemas.microsoft.com/office/drawing/2014/main" id="{3A92E595-0858-437E-8326-44CB35CBE053}"/>
              </a:ext>
            </a:extLst>
          </p:cNvPr>
          <p:cNvSpPr txBox="1"/>
          <p:nvPr/>
        </p:nvSpPr>
        <p:spPr>
          <a:xfrm rot="20946352">
            <a:off x="3962673" y="1508095"/>
            <a:ext cx="4673735" cy="830997"/>
          </a:xfrm>
          <a:prstGeom prst="rect">
            <a:avLst/>
          </a:prstGeom>
          <a:noFill/>
        </p:spPr>
        <p:txBody>
          <a:bodyPr wrap="square" rtlCol="0">
            <a:spAutoFit/>
          </a:bodyPr>
          <a:lstStyle/>
          <a:p>
            <a:r>
              <a:rPr lang="en-US" sz="4800" b="1" dirty="0">
                <a:solidFill>
                  <a:srgbClr val="FF0000"/>
                </a:solidFill>
              </a:rPr>
              <a:t>Approximated</a:t>
            </a:r>
          </a:p>
        </p:txBody>
      </p:sp>
    </p:spTree>
    <p:extLst>
      <p:ext uri="{BB962C8B-B14F-4D97-AF65-F5344CB8AC3E}">
        <p14:creationId xmlns:p14="http://schemas.microsoft.com/office/powerpoint/2010/main" val="2470089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D6E76A-7891-40CF-8F6C-FFBF23FBB8FF}"/>
              </a:ext>
            </a:extLst>
          </p:cNvPr>
          <p:cNvPicPr>
            <a:picLocks noGrp="1" noChangeAspect="1"/>
          </p:cNvPicPr>
          <p:nvPr>
            <p:ph idx="1"/>
          </p:nvPr>
        </p:nvPicPr>
        <p:blipFill>
          <a:blip r:embed="rId2"/>
          <a:stretch>
            <a:fillRect/>
          </a:stretch>
        </p:blipFill>
        <p:spPr>
          <a:xfrm>
            <a:off x="587230" y="204112"/>
            <a:ext cx="10915794" cy="6505373"/>
          </a:xfrm>
        </p:spPr>
      </p:pic>
      <p:pic>
        <p:nvPicPr>
          <p:cNvPr id="5" name="Picture 4">
            <a:extLst>
              <a:ext uri="{FF2B5EF4-FFF2-40B4-BE49-F238E27FC236}">
                <a16:creationId xmlns:a16="http://schemas.microsoft.com/office/drawing/2014/main" id="{D3A903B0-DF4C-4F13-8B98-14A42202EF71}"/>
              </a:ext>
            </a:extLst>
          </p:cNvPr>
          <p:cNvPicPr>
            <a:picLocks noChangeAspect="1"/>
          </p:cNvPicPr>
          <p:nvPr/>
        </p:nvPicPr>
        <p:blipFill>
          <a:blip r:embed="rId3"/>
          <a:stretch>
            <a:fillRect/>
          </a:stretch>
        </p:blipFill>
        <p:spPr>
          <a:xfrm>
            <a:off x="587229" y="204111"/>
            <a:ext cx="10915793" cy="6505373"/>
          </a:xfrm>
          <a:prstGeom prst="rect">
            <a:avLst/>
          </a:prstGeom>
        </p:spPr>
      </p:pic>
    </p:spTree>
    <p:extLst>
      <p:ext uri="{BB962C8B-B14F-4D97-AF65-F5344CB8AC3E}">
        <p14:creationId xmlns:p14="http://schemas.microsoft.com/office/powerpoint/2010/main" val="39952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D6E76A-7891-40CF-8F6C-FFBF23FBB8FF}"/>
              </a:ext>
            </a:extLst>
          </p:cNvPr>
          <p:cNvPicPr>
            <a:picLocks noGrp="1" noChangeAspect="1"/>
          </p:cNvPicPr>
          <p:nvPr>
            <p:ph idx="1"/>
          </p:nvPr>
        </p:nvPicPr>
        <p:blipFill>
          <a:blip r:embed="rId2"/>
          <a:stretch>
            <a:fillRect/>
          </a:stretch>
        </p:blipFill>
        <p:spPr>
          <a:xfrm>
            <a:off x="587230" y="204112"/>
            <a:ext cx="10915794" cy="6505373"/>
          </a:xfrm>
        </p:spPr>
      </p:pic>
      <p:grpSp>
        <p:nvGrpSpPr>
          <p:cNvPr id="5" name="Group 4">
            <a:extLst>
              <a:ext uri="{FF2B5EF4-FFF2-40B4-BE49-F238E27FC236}">
                <a16:creationId xmlns:a16="http://schemas.microsoft.com/office/drawing/2014/main" id="{0CF54160-97B1-444B-B73A-CDE04FFE5DE0}"/>
              </a:ext>
            </a:extLst>
          </p:cNvPr>
          <p:cNvGrpSpPr/>
          <p:nvPr/>
        </p:nvGrpSpPr>
        <p:grpSpPr>
          <a:xfrm>
            <a:off x="550995" y="204112"/>
            <a:ext cx="10915795" cy="6505373"/>
            <a:chOff x="309041" y="18922"/>
            <a:chExt cx="11469944" cy="6839078"/>
          </a:xfrm>
        </p:grpSpPr>
        <p:pic>
          <p:nvPicPr>
            <p:cNvPr id="6" name="Picture 5">
              <a:extLst>
                <a:ext uri="{FF2B5EF4-FFF2-40B4-BE49-F238E27FC236}">
                  <a16:creationId xmlns:a16="http://schemas.microsoft.com/office/drawing/2014/main" id="{9E40A690-AEB5-49F7-82E0-D54EE1DFE9D9}"/>
                </a:ext>
              </a:extLst>
            </p:cNvPr>
            <p:cNvPicPr>
              <a:picLocks noChangeAspect="1"/>
            </p:cNvPicPr>
            <p:nvPr/>
          </p:nvPicPr>
          <p:blipFill>
            <a:blip r:embed="rId3"/>
            <a:stretch>
              <a:fillRect/>
            </a:stretch>
          </p:blipFill>
          <p:spPr>
            <a:xfrm>
              <a:off x="309041" y="18922"/>
              <a:ext cx="11469944" cy="6839078"/>
            </a:xfrm>
            <a:prstGeom prst="rect">
              <a:avLst/>
            </a:prstGeom>
          </p:spPr>
        </p:pic>
        <p:cxnSp>
          <p:nvCxnSpPr>
            <p:cNvPr id="7" name="Straight Connector 6">
              <a:extLst>
                <a:ext uri="{FF2B5EF4-FFF2-40B4-BE49-F238E27FC236}">
                  <a16:creationId xmlns:a16="http://schemas.microsoft.com/office/drawing/2014/main" id="{978852E3-05A7-4D1A-A971-ED9BC4E6FCE2}"/>
                </a:ext>
              </a:extLst>
            </p:cNvPr>
            <p:cNvCxnSpPr/>
            <p:nvPr/>
          </p:nvCxnSpPr>
          <p:spPr>
            <a:xfrm>
              <a:off x="725646" y="5920430"/>
              <a:ext cx="24328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8" name="Straight Connector 7">
              <a:extLst>
                <a:ext uri="{FF2B5EF4-FFF2-40B4-BE49-F238E27FC236}">
                  <a16:creationId xmlns:a16="http://schemas.microsoft.com/office/drawing/2014/main" id="{1BAF0718-A7D5-4742-B05C-5ADB08CE9D85}"/>
                </a:ext>
              </a:extLst>
            </p:cNvPr>
            <p:cNvCxnSpPr/>
            <p:nvPr/>
          </p:nvCxnSpPr>
          <p:spPr>
            <a:xfrm>
              <a:off x="713063" y="4923538"/>
              <a:ext cx="24328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57881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89027" y="262035"/>
            <a:ext cx="7411825" cy="1752599"/>
          </a:xfrm>
        </p:spPr>
        <p:txBody>
          <a:bodyPr>
            <a:normAutofit/>
          </a:bodyPr>
          <a:lstStyle/>
          <a:p>
            <a:pPr algn="l"/>
            <a:r>
              <a:rPr lang="en-US" dirty="0"/>
              <a:t>Algorithms vs Hardware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93789" y="1658152"/>
            <a:ext cx="8133338" cy="3533524"/>
          </a:xfrm>
        </p:spPr>
        <p:txBody>
          <a:bodyPr anchor="t">
            <a:normAutofit/>
          </a:bodyPr>
          <a:lstStyle/>
          <a:p>
            <a:pPr>
              <a:buFont typeface="+mj-lt"/>
              <a:buAutoNum type="arabicPeriod"/>
            </a:pPr>
            <a:r>
              <a:rPr lang="en-US" sz="1400" b="1" dirty="0"/>
              <a:t>Understanding Hardware Diversity</a:t>
            </a:r>
            <a:endParaRPr lang="en-US" sz="1400" dirty="0"/>
          </a:p>
          <a:p>
            <a:pPr lvl="1"/>
            <a:r>
              <a:rPr lang="en-US" sz="1200" b="1" dirty="0"/>
              <a:t>PC Systems:</a:t>
            </a:r>
            <a:r>
              <a:rPr lang="en-US" sz="1200" dirty="0"/>
              <a:t> Characterized by single or multi-core processors, standard memory configurations, and storage designed for a broad range of everyday tasks. PCs are optimized for general computing needs rather than specialized computational tasks.</a:t>
            </a:r>
          </a:p>
          <a:p>
            <a:pPr lvl="1"/>
            <a:r>
              <a:rPr lang="en-US" sz="1200" b="1" dirty="0"/>
              <a:t>HPC Clusters:</a:t>
            </a:r>
            <a:r>
              <a:rPr lang="en-US" sz="1200" dirty="0"/>
              <a:t> Comprised of multiple computing nodes with high-speed interconnects. Each node often contains multi-core or many-core processors, large amounts of memory, and sometimes accelerators like GPUs. HPC systems are engineered for parallel processing, handling complex computational problems more efficiently.</a:t>
            </a:r>
          </a:p>
          <a:p>
            <a:pPr>
              <a:buFont typeface="+mj-lt"/>
              <a:buAutoNum type="arabicPeriod"/>
            </a:pPr>
            <a:r>
              <a:rPr lang="en-US" sz="1400" b="1" dirty="0"/>
              <a:t>Algorithms at their Core</a:t>
            </a:r>
            <a:endParaRPr lang="en-US" sz="1400" dirty="0"/>
          </a:p>
          <a:p>
            <a:pPr lvl="1"/>
            <a:r>
              <a:rPr lang="en-US" sz="1200" b="1" dirty="0"/>
              <a:t>Algorithmic Complexity:</a:t>
            </a:r>
            <a:r>
              <a:rPr lang="en-US" sz="1200" dirty="0"/>
              <a:t> Refers to the computational complexity of algorithms, indicating the resources needed (time and space) as a function of the input size. It plays a pivotal role in determining the performance and scalability of computational tasks.(algorithms book)</a:t>
            </a:r>
          </a:p>
          <a:p>
            <a:pPr lvl="1"/>
            <a:r>
              <a:rPr lang="en-US" sz="1200" b="1" dirty="0"/>
              <a:t>Impact on Computing Tasks: </a:t>
            </a:r>
            <a:r>
              <a:rPr lang="en-US" sz="1200" dirty="0"/>
              <a:t>On regular PC systems, algorithms with high complexity can significantly slow down performance, even for relatively small datasets. In HPC environments, the choice of algorithm not only affects performance but also how effectively the parallel computing resources are utilized. Optimizing algorithmic efficiency can lead to substantial reductions in computation time and resource consumption.</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0" y="595508"/>
            <a:ext cx="9810230" cy="1752599"/>
          </a:xfrm>
        </p:spPr>
        <p:txBody>
          <a:bodyPr>
            <a:normAutofit/>
          </a:bodyPr>
          <a:lstStyle/>
          <a:p>
            <a:pPr algn="l"/>
            <a:r>
              <a:rPr lang="en-US" sz="4000" dirty="0"/>
              <a:t>Benchmarking Setup: </a:t>
            </a:r>
            <a:r>
              <a:rPr lang="en-US" dirty="0"/>
              <a:t>Sorting Algorithms Across Systems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3428" y="2234207"/>
            <a:ext cx="8516466" cy="2696764"/>
          </a:xfrm>
        </p:spPr>
        <p:txBody>
          <a:bodyPr anchor="t">
            <a:normAutofit/>
          </a:bodyPr>
          <a:lstStyle/>
          <a:p>
            <a:pPr>
              <a:buFont typeface="Arial" panose="020B0604020202020204" pitchFamily="34" charset="0"/>
              <a:buChar char="•"/>
            </a:pPr>
            <a:r>
              <a:rPr lang="en-US" sz="1400" dirty="0"/>
              <a:t>The aim of the benchmarking exercise was to assess and compare the performance of four popular sorting algorithms - Bubble Sort, Merge Sort, Selection Sort, and Quick Sort - across different computing environments.</a:t>
            </a:r>
          </a:p>
          <a:p>
            <a:pPr>
              <a:buFont typeface="Arial" panose="020B0604020202020204" pitchFamily="34" charset="0"/>
              <a:buChar char="•"/>
            </a:pPr>
            <a:r>
              <a:rPr lang="en-US" sz="1400" dirty="0"/>
              <a:t> These environments included a regular personal computer (PC), a single node on a High-Performance Computing (HPC) cluster, and a parallelized setup both the PC and HPC environment.</a:t>
            </a:r>
          </a:p>
          <a:p>
            <a:pPr>
              <a:buFont typeface="Arial" panose="020B0604020202020204" pitchFamily="34" charset="0"/>
              <a:buChar char="•"/>
            </a:pPr>
            <a:r>
              <a:rPr lang="en-US" sz="1400" dirty="0"/>
              <a:t>The four graphs are presented in the following slide, where we can see the similarities and differences between the architectures presented plus the differences associated with the sorting algorithms.</a:t>
            </a:r>
          </a:p>
          <a:p>
            <a:pPr>
              <a:buFont typeface="Arial" panose="020B0604020202020204" pitchFamily="34" charset="0"/>
              <a:buChar char="•"/>
            </a:pPr>
            <a:r>
              <a:rPr lang="en-US" sz="1400" dirty="0"/>
              <a:t>The graphs represent averages of </a:t>
            </a:r>
            <a:r>
              <a:rPr lang="en-US" sz="1400" b="1" dirty="0"/>
              <a:t>5</a:t>
            </a:r>
            <a:r>
              <a:rPr lang="en-US" sz="1400" dirty="0"/>
              <a:t> runs of the program in the specified environment .</a:t>
            </a:r>
          </a:p>
          <a:p>
            <a:pPr>
              <a:buFont typeface="Arial" panose="020B0604020202020204" pitchFamily="34" charset="0"/>
              <a:buChar char="•"/>
            </a:pPr>
            <a:r>
              <a:rPr lang="en-US" sz="1400" dirty="0"/>
              <a:t>Assume Python language unless otherwise stated.</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endParaRPr lang="en-US" sz="1800" dirty="0"/>
          </a:p>
        </p:txBody>
      </p:sp>
    </p:spTree>
    <p:extLst>
      <p:ext uri="{BB962C8B-B14F-4D97-AF65-F5344CB8AC3E}">
        <p14:creationId xmlns:p14="http://schemas.microsoft.com/office/powerpoint/2010/main" val="27438280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F1B6146-87B9-43BC-A47D-D260E6B4DFD5}"/>
              </a:ext>
            </a:extLst>
          </p:cNvPr>
          <p:cNvPicPr>
            <a:picLocks noGrp="1" noChangeAspect="1"/>
          </p:cNvPicPr>
          <p:nvPr>
            <p:ph idx="1"/>
          </p:nvPr>
        </p:nvPicPr>
        <p:blipFill>
          <a:blip r:embed="rId2"/>
          <a:stretch>
            <a:fillRect/>
          </a:stretch>
        </p:blipFill>
        <p:spPr>
          <a:xfrm>
            <a:off x="6097250" y="-5137"/>
            <a:ext cx="5749279" cy="3427084"/>
          </a:xfrm>
          <a:prstGeom prst="rect">
            <a:avLst/>
          </a:prstGeom>
        </p:spPr>
      </p:pic>
      <p:pic>
        <p:nvPicPr>
          <p:cNvPr id="4" name="Picture 3">
            <a:extLst>
              <a:ext uri="{FF2B5EF4-FFF2-40B4-BE49-F238E27FC236}">
                <a16:creationId xmlns:a16="http://schemas.microsoft.com/office/drawing/2014/main" id="{89491683-4907-4DA4-A591-4EE22F1CCA01}"/>
              </a:ext>
            </a:extLst>
          </p:cNvPr>
          <p:cNvPicPr>
            <a:picLocks noChangeAspect="1"/>
          </p:cNvPicPr>
          <p:nvPr/>
        </p:nvPicPr>
        <p:blipFill>
          <a:blip r:embed="rId3"/>
          <a:stretch>
            <a:fillRect/>
          </a:stretch>
        </p:blipFill>
        <p:spPr>
          <a:xfrm>
            <a:off x="250835" y="3429000"/>
            <a:ext cx="5753745" cy="3429000"/>
          </a:xfrm>
          <a:prstGeom prst="rect">
            <a:avLst/>
          </a:prstGeom>
        </p:spPr>
      </p:pic>
      <p:pic>
        <p:nvPicPr>
          <p:cNvPr id="5" name="Picture 4">
            <a:extLst>
              <a:ext uri="{FF2B5EF4-FFF2-40B4-BE49-F238E27FC236}">
                <a16:creationId xmlns:a16="http://schemas.microsoft.com/office/drawing/2014/main" id="{3BD2FD8D-96E7-4DDB-BE59-181919D69C43}"/>
              </a:ext>
            </a:extLst>
          </p:cNvPr>
          <p:cNvPicPr>
            <a:picLocks noChangeAspect="1"/>
          </p:cNvPicPr>
          <p:nvPr/>
        </p:nvPicPr>
        <p:blipFill>
          <a:blip r:embed="rId4"/>
          <a:stretch>
            <a:fillRect/>
          </a:stretch>
        </p:blipFill>
        <p:spPr>
          <a:xfrm>
            <a:off x="250834" y="-3220"/>
            <a:ext cx="5753745" cy="3430304"/>
          </a:xfrm>
          <a:prstGeom prst="rect">
            <a:avLst/>
          </a:prstGeom>
        </p:spPr>
      </p:pic>
      <p:pic>
        <p:nvPicPr>
          <p:cNvPr id="7" name="Picture 6">
            <a:extLst>
              <a:ext uri="{FF2B5EF4-FFF2-40B4-BE49-F238E27FC236}">
                <a16:creationId xmlns:a16="http://schemas.microsoft.com/office/drawing/2014/main" id="{DF49E292-2F8D-4294-9A14-3CC04E29BFB5}"/>
              </a:ext>
            </a:extLst>
          </p:cNvPr>
          <p:cNvPicPr>
            <a:picLocks noChangeAspect="1"/>
          </p:cNvPicPr>
          <p:nvPr/>
        </p:nvPicPr>
        <p:blipFill>
          <a:blip r:embed="rId5"/>
          <a:stretch>
            <a:fillRect/>
          </a:stretch>
        </p:blipFill>
        <p:spPr>
          <a:xfrm>
            <a:off x="6096000" y="3436053"/>
            <a:ext cx="5750529" cy="3427083"/>
          </a:xfrm>
          <a:prstGeom prst="rect">
            <a:avLst/>
          </a:prstGeom>
        </p:spPr>
      </p:pic>
    </p:spTree>
    <p:extLst>
      <p:ext uri="{BB962C8B-B14F-4D97-AF65-F5344CB8AC3E}">
        <p14:creationId xmlns:p14="http://schemas.microsoft.com/office/powerpoint/2010/main" val="96925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3" name="Content Placeholder 2">
            <a:extLst>
              <a:ext uri="{FF2B5EF4-FFF2-40B4-BE49-F238E27FC236}">
                <a16:creationId xmlns:a16="http://schemas.microsoft.com/office/drawing/2014/main" id="{DF1B6146-87B9-43BC-A47D-D260E6B4DFD5}"/>
              </a:ext>
            </a:extLst>
          </p:cNvPr>
          <p:cNvPicPr>
            <a:picLocks noGrp="1" noChangeAspect="1"/>
          </p:cNvPicPr>
          <p:nvPr>
            <p:ph idx="1"/>
          </p:nvPr>
        </p:nvPicPr>
        <p:blipFill>
          <a:blip r:embed="rId3"/>
          <a:stretch>
            <a:fillRect/>
          </a:stretch>
        </p:blipFill>
        <p:spPr>
          <a:xfrm>
            <a:off x="6096000" y="0"/>
            <a:ext cx="5749279" cy="3427084"/>
          </a:xfrm>
          <a:prstGeom prst="rect">
            <a:avLst/>
          </a:prstGeom>
        </p:spPr>
      </p:pic>
      <p:pic>
        <p:nvPicPr>
          <p:cNvPr id="4" name="Picture 3">
            <a:extLst>
              <a:ext uri="{FF2B5EF4-FFF2-40B4-BE49-F238E27FC236}">
                <a16:creationId xmlns:a16="http://schemas.microsoft.com/office/drawing/2014/main" id="{89491683-4907-4DA4-A591-4EE22F1CCA01}"/>
              </a:ext>
            </a:extLst>
          </p:cNvPr>
          <p:cNvPicPr>
            <a:picLocks noChangeAspect="1"/>
          </p:cNvPicPr>
          <p:nvPr/>
        </p:nvPicPr>
        <p:blipFill>
          <a:blip r:embed="rId4"/>
          <a:stretch>
            <a:fillRect/>
          </a:stretch>
        </p:blipFill>
        <p:spPr>
          <a:xfrm>
            <a:off x="243281" y="0"/>
            <a:ext cx="5753745" cy="3429000"/>
          </a:xfrm>
          <a:prstGeom prst="rect">
            <a:avLst/>
          </a:prstGeom>
        </p:spPr>
      </p:pic>
      <p:pic>
        <p:nvPicPr>
          <p:cNvPr id="5" name="Picture 4">
            <a:extLst>
              <a:ext uri="{FF2B5EF4-FFF2-40B4-BE49-F238E27FC236}">
                <a16:creationId xmlns:a16="http://schemas.microsoft.com/office/drawing/2014/main" id="{3BD2FD8D-96E7-4DDB-BE59-181919D69C43}"/>
              </a:ext>
            </a:extLst>
          </p:cNvPr>
          <p:cNvPicPr>
            <a:picLocks noChangeAspect="1"/>
          </p:cNvPicPr>
          <p:nvPr/>
        </p:nvPicPr>
        <p:blipFill>
          <a:blip r:embed="rId5"/>
          <a:stretch>
            <a:fillRect/>
          </a:stretch>
        </p:blipFill>
        <p:spPr>
          <a:xfrm>
            <a:off x="242031" y="3427084"/>
            <a:ext cx="5753745" cy="3430304"/>
          </a:xfrm>
          <a:prstGeom prst="rect">
            <a:avLst/>
          </a:prstGeom>
        </p:spPr>
      </p:pic>
      <p:pic>
        <p:nvPicPr>
          <p:cNvPr id="7" name="Picture 6">
            <a:extLst>
              <a:ext uri="{FF2B5EF4-FFF2-40B4-BE49-F238E27FC236}">
                <a16:creationId xmlns:a16="http://schemas.microsoft.com/office/drawing/2014/main" id="{DF49E292-2F8D-4294-9A14-3CC04E29BFB5}"/>
              </a:ext>
            </a:extLst>
          </p:cNvPr>
          <p:cNvPicPr>
            <a:picLocks noChangeAspect="1"/>
          </p:cNvPicPr>
          <p:nvPr/>
        </p:nvPicPr>
        <p:blipFill>
          <a:blip r:embed="rId6"/>
          <a:stretch>
            <a:fillRect/>
          </a:stretch>
        </p:blipFill>
        <p:spPr>
          <a:xfrm>
            <a:off x="6094750" y="3427084"/>
            <a:ext cx="5750529" cy="3427083"/>
          </a:xfrm>
          <a:prstGeom prst="rect">
            <a:avLst/>
          </a:prstGeom>
        </p:spPr>
      </p:pic>
      <p:sp>
        <p:nvSpPr>
          <p:cNvPr id="9" name="TextBox 8">
            <a:extLst>
              <a:ext uri="{FF2B5EF4-FFF2-40B4-BE49-F238E27FC236}">
                <a16:creationId xmlns:a16="http://schemas.microsoft.com/office/drawing/2014/main" id="{D62CDAAA-E5D1-4541-A9DA-4BFBC779C361}"/>
              </a:ext>
            </a:extLst>
          </p:cNvPr>
          <p:cNvSpPr txBox="1"/>
          <p:nvPr/>
        </p:nvSpPr>
        <p:spPr>
          <a:xfrm rot="20946352">
            <a:off x="7670229" y="3659817"/>
            <a:ext cx="4581647" cy="523220"/>
          </a:xfrm>
          <a:prstGeom prst="rect">
            <a:avLst/>
          </a:prstGeom>
          <a:noFill/>
        </p:spPr>
        <p:txBody>
          <a:bodyPr wrap="square" rtlCol="0">
            <a:spAutoFit/>
          </a:bodyPr>
          <a:lstStyle/>
          <a:p>
            <a:r>
              <a:rPr lang="en-US" sz="2800" b="1" dirty="0">
                <a:solidFill>
                  <a:srgbClr val="FF0000"/>
                </a:solidFill>
              </a:rPr>
              <a:t>Approximated</a:t>
            </a:r>
          </a:p>
        </p:txBody>
      </p:sp>
    </p:spTree>
    <p:extLst>
      <p:ext uri="{BB962C8B-B14F-4D97-AF65-F5344CB8AC3E}">
        <p14:creationId xmlns:p14="http://schemas.microsoft.com/office/powerpoint/2010/main" val="351941193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3" name="Content Placeholder 2">
            <a:extLst>
              <a:ext uri="{FF2B5EF4-FFF2-40B4-BE49-F238E27FC236}">
                <a16:creationId xmlns:a16="http://schemas.microsoft.com/office/drawing/2014/main" id="{DF1B6146-87B9-43BC-A47D-D260E6B4DFD5}"/>
              </a:ext>
            </a:extLst>
          </p:cNvPr>
          <p:cNvPicPr>
            <a:picLocks noGrp="1" noChangeAspect="1"/>
          </p:cNvPicPr>
          <p:nvPr>
            <p:ph idx="1"/>
          </p:nvPr>
        </p:nvPicPr>
        <p:blipFill>
          <a:blip r:embed="rId3"/>
          <a:stretch>
            <a:fillRect/>
          </a:stretch>
        </p:blipFill>
        <p:spPr>
          <a:xfrm>
            <a:off x="6096000" y="0"/>
            <a:ext cx="5749279" cy="3427084"/>
          </a:xfrm>
          <a:prstGeom prst="rect">
            <a:avLst/>
          </a:prstGeom>
        </p:spPr>
      </p:pic>
      <p:pic>
        <p:nvPicPr>
          <p:cNvPr id="4" name="Picture 3">
            <a:extLst>
              <a:ext uri="{FF2B5EF4-FFF2-40B4-BE49-F238E27FC236}">
                <a16:creationId xmlns:a16="http://schemas.microsoft.com/office/drawing/2014/main" id="{89491683-4907-4DA4-A591-4EE22F1CCA01}"/>
              </a:ext>
            </a:extLst>
          </p:cNvPr>
          <p:cNvPicPr>
            <a:picLocks noChangeAspect="1"/>
          </p:cNvPicPr>
          <p:nvPr/>
        </p:nvPicPr>
        <p:blipFill>
          <a:blip r:embed="rId4"/>
          <a:stretch>
            <a:fillRect/>
          </a:stretch>
        </p:blipFill>
        <p:spPr>
          <a:xfrm>
            <a:off x="243281" y="0"/>
            <a:ext cx="5753745" cy="3429000"/>
          </a:xfrm>
          <a:prstGeom prst="rect">
            <a:avLst/>
          </a:prstGeom>
        </p:spPr>
      </p:pic>
      <p:pic>
        <p:nvPicPr>
          <p:cNvPr id="5" name="Picture 4">
            <a:extLst>
              <a:ext uri="{FF2B5EF4-FFF2-40B4-BE49-F238E27FC236}">
                <a16:creationId xmlns:a16="http://schemas.microsoft.com/office/drawing/2014/main" id="{3BD2FD8D-96E7-4DDB-BE59-181919D69C43}"/>
              </a:ext>
            </a:extLst>
          </p:cNvPr>
          <p:cNvPicPr>
            <a:picLocks noChangeAspect="1"/>
          </p:cNvPicPr>
          <p:nvPr/>
        </p:nvPicPr>
        <p:blipFill>
          <a:blip r:embed="rId5"/>
          <a:stretch>
            <a:fillRect/>
          </a:stretch>
        </p:blipFill>
        <p:spPr>
          <a:xfrm>
            <a:off x="242031" y="3427084"/>
            <a:ext cx="5753745" cy="3430304"/>
          </a:xfrm>
          <a:prstGeom prst="rect">
            <a:avLst/>
          </a:prstGeom>
        </p:spPr>
      </p:pic>
      <p:pic>
        <p:nvPicPr>
          <p:cNvPr id="7" name="Picture 6">
            <a:extLst>
              <a:ext uri="{FF2B5EF4-FFF2-40B4-BE49-F238E27FC236}">
                <a16:creationId xmlns:a16="http://schemas.microsoft.com/office/drawing/2014/main" id="{DF49E292-2F8D-4294-9A14-3CC04E29BFB5}"/>
              </a:ext>
            </a:extLst>
          </p:cNvPr>
          <p:cNvPicPr>
            <a:picLocks noChangeAspect="1"/>
          </p:cNvPicPr>
          <p:nvPr/>
        </p:nvPicPr>
        <p:blipFill>
          <a:blip r:embed="rId6"/>
          <a:stretch>
            <a:fillRect/>
          </a:stretch>
        </p:blipFill>
        <p:spPr>
          <a:xfrm>
            <a:off x="6094750" y="3427084"/>
            <a:ext cx="5750529" cy="3427083"/>
          </a:xfrm>
          <a:prstGeom prst="rect">
            <a:avLst/>
          </a:prstGeom>
        </p:spPr>
      </p:pic>
      <p:pic>
        <p:nvPicPr>
          <p:cNvPr id="8" name="Picture 7">
            <a:extLst>
              <a:ext uri="{FF2B5EF4-FFF2-40B4-BE49-F238E27FC236}">
                <a16:creationId xmlns:a16="http://schemas.microsoft.com/office/drawing/2014/main" id="{F6FF7708-7A6C-405D-9190-0262C79BDA90}"/>
              </a:ext>
            </a:extLst>
          </p:cNvPr>
          <p:cNvPicPr>
            <a:picLocks noChangeAspect="1"/>
          </p:cNvPicPr>
          <p:nvPr/>
        </p:nvPicPr>
        <p:blipFill>
          <a:blip r:embed="rId7"/>
          <a:stretch>
            <a:fillRect/>
          </a:stretch>
        </p:blipFill>
        <p:spPr>
          <a:xfrm>
            <a:off x="6096001" y="3424987"/>
            <a:ext cx="5749278" cy="3426338"/>
          </a:xfrm>
          <a:prstGeom prst="rect">
            <a:avLst/>
          </a:prstGeom>
        </p:spPr>
      </p:pic>
      <p:sp>
        <p:nvSpPr>
          <p:cNvPr id="9" name="TextBox 8">
            <a:extLst>
              <a:ext uri="{FF2B5EF4-FFF2-40B4-BE49-F238E27FC236}">
                <a16:creationId xmlns:a16="http://schemas.microsoft.com/office/drawing/2014/main" id="{746048F1-3C59-4352-8986-CCCA65C3389C}"/>
              </a:ext>
            </a:extLst>
          </p:cNvPr>
          <p:cNvSpPr txBox="1"/>
          <p:nvPr/>
        </p:nvSpPr>
        <p:spPr>
          <a:xfrm>
            <a:off x="6921377" y="4415769"/>
            <a:ext cx="4581647" cy="461665"/>
          </a:xfrm>
          <a:prstGeom prst="rect">
            <a:avLst/>
          </a:prstGeom>
          <a:noFill/>
        </p:spPr>
        <p:txBody>
          <a:bodyPr wrap="square" rtlCol="0">
            <a:spAutoFit/>
          </a:bodyPr>
          <a:lstStyle/>
          <a:p>
            <a:r>
              <a:rPr lang="en-US" sz="2400" b="1" dirty="0">
                <a:solidFill>
                  <a:srgbClr val="FF0000"/>
                </a:solidFill>
              </a:rPr>
              <a:t>Actual</a:t>
            </a:r>
          </a:p>
        </p:txBody>
      </p:sp>
    </p:spTree>
    <p:extLst>
      <p:ext uri="{BB962C8B-B14F-4D97-AF65-F5344CB8AC3E}">
        <p14:creationId xmlns:p14="http://schemas.microsoft.com/office/powerpoint/2010/main" val="4117714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A96-EE56-401C-AF14-9793D5E93E58}"/>
              </a:ext>
            </a:extLst>
          </p:cNvPr>
          <p:cNvSpPr>
            <a:spLocks noGrp="1"/>
          </p:cNvSpPr>
          <p:nvPr>
            <p:ph type="title"/>
          </p:nvPr>
        </p:nvSpPr>
        <p:spPr/>
        <p:txBody>
          <a:bodyPr/>
          <a:lstStyle/>
          <a:p>
            <a:endParaRPr lang="en-US"/>
          </a:p>
        </p:txBody>
      </p:sp>
      <p:pic>
        <p:nvPicPr>
          <p:cNvPr id="3" name="Content Placeholder 2">
            <a:extLst>
              <a:ext uri="{FF2B5EF4-FFF2-40B4-BE49-F238E27FC236}">
                <a16:creationId xmlns:a16="http://schemas.microsoft.com/office/drawing/2014/main" id="{DF1B6146-87B9-43BC-A47D-D260E6B4DFD5}"/>
              </a:ext>
            </a:extLst>
          </p:cNvPr>
          <p:cNvPicPr>
            <a:picLocks noGrp="1" noChangeAspect="1"/>
          </p:cNvPicPr>
          <p:nvPr>
            <p:ph idx="1"/>
          </p:nvPr>
        </p:nvPicPr>
        <p:blipFill>
          <a:blip r:embed="rId3"/>
          <a:stretch>
            <a:fillRect/>
          </a:stretch>
        </p:blipFill>
        <p:spPr>
          <a:xfrm>
            <a:off x="6096000" y="0"/>
            <a:ext cx="5749279" cy="3427084"/>
          </a:xfrm>
          <a:prstGeom prst="rect">
            <a:avLst/>
          </a:prstGeom>
        </p:spPr>
      </p:pic>
      <p:pic>
        <p:nvPicPr>
          <p:cNvPr id="4" name="Picture 3">
            <a:extLst>
              <a:ext uri="{FF2B5EF4-FFF2-40B4-BE49-F238E27FC236}">
                <a16:creationId xmlns:a16="http://schemas.microsoft.com/office/drawing/2014/main" id="{89491683-4907-4DA4-A591-4EE22F1CCA01}"/>
              </a:ext>
            </a:extLst>
          </p:cNvPr>
          <p:cNvPicPr>
            <a:picLocks noChangeAspect="1"/>
          </p:cNvPicPr>
          <p:nvPr/>
        </p:nvPicPr>
        <p:blipFill>
          <a:blip r:embed="rId4"/>
          <a:stretch>
            <a:fillRect/>
          </a:stretch>
        </p:blipFill>
        <p:spPr>
          <a:xfrm>
            <a:off x="243281" y="0"/>
            <a:ext cx="5753745" cy="3429000"/>
          </a:xfrm>
          <a:prstGeom prst="rect">
            <a:avLst/>
          </a:prstGeom>
        </p:spPr>
      </p:pic>
      <p:pic>
        <p:nvPicPr>
          <p:cNvPr id="5" name="Picture 4">
            <a:extLst>
              <a:ext uri="{FF2B5EF4-FFF2-40B4-BE49-F238E27FC236}">
                <a16:creationId xmlns:a16="http://schemas.microsoft.com/office/drawing/2014/main" id="{3BD2FD8D-96E7-4DDB-BE59-181919D69C43}"/>
              </a:ext>
            </a:extLst>
          </p:cNvPr>
          <p:cNvPicPr>
            <a:picLocks noChangeAspect="1"/>
          </p:cNvPicPr>
          <p:nvPr/>
        </p:nvPicPr>
        <p:blipFill>
          <a:blip r:embed="rId5"/>
          <a:stretch>
            <a:fillRect/>
          </a:stretch>
        </p:blipFill>
        <p:spPr>
          <a:xfrm>
            <a:off x="242031" y="3427084"/>
            <a:ext cx="5753745" cy="3430304"/>
          </a:xfrm>
          <a:prstGeom prst="rect">
            <a:avLst/>
          </a:prstGeom>
        </p:spPr>
      </p:pic>
      <p:pic>
        <p:nvPicPr>
          <p:cNvPr id="7" name="Picture 6">
            <a:extLst>
              <a:ext uri="{FF2B5EF4-FFF2-40B4-BE49-F238E27FC236}">
                <a16:creationId xmlns:a16="http://schemas.microsoft.com/office/drawing/2014/main" id="{DF49E292-2F8D-4294-9A14-3CC04E29BFB5}"/>
              </a:ext>
            </a:extLst>
          </p:cNvPr>
          <p:cNvPicPr>
            <a:picLocks noChangeAspect="1"/>
          </p:cNvPicPr>
          <p:nvPr/>
        </p:nvPicPr>
        <p:blipFill>
          <a:blip r:embed="rId6"/>
          <a:stretch>
            <a:fillRect/>
          </a:stretch>
        </p:blipFill>
        <p:spPr>
          <a:xfrm>
            <a:off x="6094750" y="3427084"/>
            <a:ext cx="5750529" cy="3427083"/>
          </a:xfrm>
          <a:prstGeom prst="rect">
            <a:avLst/>
          </a:prstGeom>
        </p:spPr>
      </p:pic>
      <p:pic>
        <p:nvPicPr>
          <p:cNvPr id="8" name="Picture 7">
            <a:extLst>
              <a:ext uri="{FF2B5EF4-FFF2-40B4-BE49-F238E27FC236}">
                <a16:creationId xmlns:a16="http://schemas.microsoft.com/office/drawing/2014/main" id="{F6FF7708-7A6C-405D-9190-0262C79BDA90}"/>
              </a:ext>
            </a:extLst>
          </p:cNvPr>
          <p:cNvPicPr>
            <a:picLocks noChangeAspect="1"/>
          </p:cNvPicPr>
          <p:nvPr/>
        </p:nvPicPr>
        <p:blipFill>
          <a:blip r:embed="rId7"/>
          <a:stretch>
            <a:fillRect/>
          </a:stretch>
        </p:blipFill>
        <p:spPr>
          <a:xfrm>
            <a:off x="6093500" y="3427084"/>
            <a:ext cx="5749278" cy="3426338"/>
          </a:xfrm>
          <a:prstGeom prst="rect">
            <a:avLst/>
          </a:prstGeom>
        </p:spPr>
      </p:pic>
      <p:grpSp>
        <p:nvGrpSpPr>
          <p:cNvPr id="13" name="Group 12">
            <a:extLst>
              <a:ext uri="{FF2B5EF4-FFF2-40B4-BE49-F238E27FC236}">
                <a16:creationId xmlns:a16="http://schemas.microsoft.com/office/drawing/2014/main" id="{8B4C3E69-2181-406E-8F44-532644A431BC}"/>
              </a:ext>
            </a:extLst>
          </p:cNvPr>
          <p:cNvGrpSpPr/>
          <p:nvPr/>
        </p:nvGrpSpPr>
        <p:grpSpPr>
          <a:xfrm>
            <a:off x="309041" y="18922"/>
            <a:ext cx="11469944" cy="6839078"/>
            <a:chOff x="309041" y="18922"/>
            <a:chExt cx="11469944" cy="6839078"/>
          </a:xfrm>
        </p:grpSpPr>
        <p:pic>
          <p:nvPicPr>
            <p:cNvPr id="9" name="Picture 8">
              <a:extLst>
                <a:ext uri="{FF2B5EF4-FFF2-40B4-BE49-F238E27FC236}">
                  <a16:creationId xmlns:a16="http://schemas.microsoft.com/office/drawing/2014/main" id="{6E4A3459-FDC7-48F3-8F52-23131CE20FDF}"/>
                </a:ext>
              </a:extLst>
            </p:cNvPr>
            <p:cNvPicPr>
              <a:picLocks noChangeAspect="1"/>
            </p:cNvPicPr>
            <p:nvPr/>
          </p:nvPicPr>
          <p:blipFill>
            <a:blip r:embed="rId8"/>
            <a:stretch>
              <a:fillRect/>
            </a:stretch>
          </p:blipFill>
          <p:spPr>
            <a:xfrm>
              <a:off x="309041" y="18922"/>
              <a:ext cx="11469944" cy="6839078"/>
            </a:xfrm>
            <a:prstGeom prst="rect">
              <a:avLst/>
            </a:prstGeom>
          </p:spPr>
        </p:pic>
        <p:cxnSp>
          <p:nvCxnSpPr>
            <p:cNvPr id="11" name="Straight Connector 10">
              <a:extLst>
                <a:ext uri="{FF2B5EF4-FFF2-40B4-BE49-F238E27FC236}">
                  <a16:creationId xmlns:a16="http://schemas.microsoft.com/office/drawing/2014/main" id="{210CEE1F-658F-4564-B880-CA716681C6CF}"/>
                </a:ext>
              </a:extLst>
            </p:cNvPr>
            <p:cNvCxnSpPr/>
            <p:nvPr/>
          </p:nvCxnSpPr>
          <p:spPr>
            <a:xfrm>
              <a:off x="725646" y="5920430"/>
              <a:ext cx="24328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id="{811A2F51-38C6-4DAD-9BE7-E42E56C43558}"/>
                </a:ext>
              </a:extLst>
            </p:cNvPr>
            <p:cNvCxnSpPr/>
            <p:nvPr/>
          </p:nvCxnSpPr>
          <p:spPr>
            <a:xfrm>
              <a:off x="713063" y="4923538"/>
              <a:ext cx="24328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11326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89027" y="360364"/>
            <a:ext cx="7411825" cy="1752599"/>
          </a:xfrm>
        </p:spPr>
        <p:txBody>
          <a:bodyPr>
            <a:normAutofit/>
          </a:bodyPr>
          <a:lstStyle/>
          <a:p>
            <a:pPr algn="l"/>
            <a:r>
              <a:rPr lang="en-US" dirty="0"/>
              <a:t>Analysis and Evolution of Algorithmic Efficiency</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932986" y="2112963"/>
            <a:ext cx="8661068" cy="2902795"/>
          </a:xfrm>
        </p:spPr>
        <p:txBody>
          <a:bodyPr anchor="t">
            <a:normAutofit/>
          </a:bodyPr>
          <a:lstStyle/>
          <a:p>
            <a:pPr>
              <a:buFont typeface="Arial" panose="020B0604020202020204" pitchFamily="34" charset="0"/>
              <a:buChar char="•"/>
            </a:pPr>
            <a:r>
              <a:rPr lang="en-US" sz="1600" b="1" dirty="0"/>
              <a:t>Predictable Performance Trends</a:t>
            </a:r>
            <a:r>
              <a:rPr lang="en-US" sz="1600" dirty="0"/>
              <a:t>: The observed running times of various sorting algorithms consistently align with theoretical predictions. This consistency holds true across a diverse range of hardware environments, underscoring the primary influence of algorithm design on computational efficiency.</a:t>
            </a:r>
          </a:p>
          <a:p>
            <a:pPr>
              <a:buFont typeface="Arial" panose="020B0604020202020204" pitchFamily="34" charset="0"/>
              <a:buChar char="•"/>
            </a:pPr>
            <a:r>
              <a:rPr lang="en-US" sz="1600" b="1" dirty="0"/>
              <a:t>Algorithmic Dominance</a:t>
            </a:r>
            <a:r>
              <a:rPr lang="en-US" sz="1600" dirty="0"/>
              <a:t>: Despite the substantial hardware advancements over the years, the efficiency of computational processes remains most directly influenced by the algorithms themselves. </a:t>
            </a:r>
            <a:r>
              <a:rPr lang="en-US" sz="1600" u="sng" dirty="0"/>
              <a:t>This suggests that the choice of algorithm is a crucial determinant of performance, often overshadowing hardware capabilities</a:t>
            </a:r>
            <a:r>
              <a:rPr lang="en-US" sz="1600" dirty="0"/>
              <a:t>.</a:t>
            </a:r>
          </a:p>
        </p:txBody>
      </p:sp>
    </p:spTree>
    <p:extLst>
      <p:ext uri="{BB962C8B-B14F-4D97-AF65-F5344CB8AC3E}">
        <p14:creationId xmlns:p14="http://schemas.microsoft.com/office/powerpoint/2010/main" val="23301420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GITHUB repo for Project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105637"/>
            <a:ext cx="7983197" cy="3640822"/>
          </a:xfrm>
        </p:spPr>
        <p:txBody>
          <a:bodyPr anchor="t">
            <a:normAutofit/>
          </a:bodyPr>
          <a:lstStyle/>
          <a:p>
            <a:r>
              <a:rPr lang="en-US" sz="1800" dirty="0"/>
              <a:t>All code can be found here:</a:t>
            </a:r>
          </a:p>
          <a:p>
            <a:r>
              <a:rPr lang="en-US" sz="1800" dirty="0">
                <a:hlinkClick r:id="rId2"/>
              </a:rPr>
              <a:t>https://github.com/Druspect/HPC-Algorithmic-Growth-Project/tree/main</a:t>
            </a:r>
            <a:endParaRPr lang="en-US" sz="1800" dirty="0"/>
          </a:p>
          <a:p>
            <a:endParaRPr lang="en-US" sz="1800" dirty="0"/>
          </a:p>
        </p:txBody>
      </p:sp>
    </p:spTree>
    <p:extLst>
      <p:ext uri="{BB962C8B-B14F-4D97-AF65-F5344CB8AC3E}">
        <p14:creationId xmlns:p14="http://schemas.microsoft.com/office/powerpoint/2010/main" val="173506060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726</TotalTime>
  <Words>1146</Words>
  <Application>Microsoft Office PowerPoint</Application>
  <PresentationFormat>Widescreen</PresentationFormat>
  <Paragraphs>61</Paragraphs>
  <Slides>16</Slides>
  <Notes>4</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Parallax</vt:lpstr>
      <vt:lpstr>The Impact of Algorithms on Computing Performance Across Hardware</vt:lpstr>
      <vt:lpstr>Algorithms vs Hardware</vt:lpstr>
      <vt:lpstr>Benchmarking Setup: Sorting Algorithms Across Systems</vt:lpstr>
      <vt:lpstr>PowerPoint Presentation</vt:lpstr>
      <vt:lpstr>PowerPoint Presentation</vt:lpstr>
      <vt:lpstr>PowerPoint Presentation</vt:lpstr>
      <vt:lpstr>PowerPoint Presentation</vt:lpstr>
      <vt:lpstr>Analysis and Evolution of Algorithmic Efficiency</vt:lpstr>
      <vt:lpstr>GITHUB repo for Project</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Algorithms on Computing Performance Across Hardware</dc:title>
  <dc:creator>Matthew Fuller</dc:creator>
  <cp:lastModifiedBy>druspect 55</cp:lastModifiedBy>
  <cp:revision>31</cp:revision>
  <dcterms:created xsi:type="dcterms:W3CDTF">2024-03-19T18:49:11Z</dcterms:created>
  <dcterms:modified xsi:type="dcterms:W3CDTF">2024-03-27T22:33:52Z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