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67" r:id="rId6"/>
    <p:sldId id="268" r:id="rId7"/>
    <p:sldId id="269" r:id="rId8"/>
    <p:sldId id="278" r:id="rId9"/>
    <p:sldId id="273" r:id="rId10"/>
    <p:sldId id="277" r:id="rId11"/>
    <p:sldId id="276" r:id="rId12"/>
    <p:sldId id="270" r:id="rId13"/>
    <p:sldId id="274" r:id="rId14"/>
    <p:sldId id="275" r:id="rId15"/>
    <p:sldId id="271" r:id="rId16"/>
    <p:sldId id="272" r:id="rId17"/>
    <p:sldId id="283" r:id="rId18"/>
    <p:sldId id="279" r:id="rId19"/>
    <p:sldId id="280" r:id="rId20"/>
    <p:sldId id="282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16D6-DB1C-4C03-B9DA-3B340F9E1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50FE8-E4E7-4A8C-AB76-2E33F7FB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9ED7-9261-4BAD-A620-7390F6F1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E14F-F6F3-44DC-B709-12923651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202F-D512-43F0-99B2-72196BE8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07EE-0F75-44DC-BCDC-13A4251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DBBE6-55EB-4561-955B-988A7606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BCA6-A06D-4E30-9069-BB70F4EC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4130-03A1-4974-A7E1-785BB57F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21C2-E03E-4088-8DAD-63B2B4F7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B0ED2-ACEE-448F-867E-401A507B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FF93-1A76-407C-BFE0-299A35FD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47D4-02C6-434B-852F-DB5C7013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F831-8439-455D-887D-47BB42F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29DF-EA93-4A60-914F-293C982F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88A1-1F3F-44D7-9BE8-66F92E21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6FFA-3C41-4F85-9E8D-A11C0AB1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5906-DEAE-429A-84DC-AED12328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0E7E-B3C5-4C10-9A9E-4C1F91C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A8F0-E2FE-4F68-BF87-0E38C12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B91B-93CA-4FF9-8184-FA6951DA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C9B-0A06-4990-BD5F-0F0656B7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686E-8C1B-4651-A1C0-80C1840C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6D2B-B96E-453F-A29B-E478C996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646-A1AD-44FF-943F-F174B9C3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4B77-8571-44F0-82A2-08B43DED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AEB8-0F0D-469F-9D20-F6DEE887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6C64-E37A-4D47-A402-19D5DE9D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D52D-88BB-4F89-A4F9-93163ACD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9BEE-D8FD-4CC0-9165-E117CD5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11BC0-5236-43D5-8E3C-9BDBFF3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06D5-5892-48B6-B6B2-431D4EAC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62ED-58B7-4C1C-994E-7E4332D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04337-A570-40FF-99DB-D5A53E42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13575-D2D4-422B-A401-D605295BC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C8BEE-5A1A-42D3-9722-D095EC37D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36A99-F7E4-48CD-990E-7A1BF9CE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9FF1A-8CDB-4E35-821B-393C43D7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6B89A-0E93-4F02-B50D-B69DCF02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22ED-F28F-4C7C-B70D-5169F2C3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42FE1-F34B-4879-B051-6E0044EA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5D424-30B5-4767-8886-E563E77F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35132-4FBF-4DEF-9055-B2500C24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04C33-C78B-4A1F-96D6-BDDDCDEE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8C84B-EB54-4E5A-8283-59E130D3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9D7E4-4A4D-4366-83D4-66AB4A7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6D8-9C6B-4CEE-A246-0CAABEF5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68D5-7AF0-4908-84DF-1CEBE3BD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73BFD-3B3C-4196-8E87-54BB73AF1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4C45-19E1-4F05-8CA3-23D908D1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C2BBB-2D26-44A8-92B2-5295263F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D0A5-0725-477E-95BB-F9B3A9E7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DF98-844E-456B-8971-71170E5B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6EE04-BFC0-43A1-B86A-0FCA9769C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F30C6-DFCC-4D77-8F8F-D46D19BE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287D-5172-4BF1-BD90-75B722F4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A03F0-60BC-49A1-9530-FE3D3B39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685A-088F-4DC2-9C72-6F35437C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5D27F-8E2A-4EEE-A746-707D596B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80E3-0C79-4653-95E0-BE12D5C9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F6C2-9E83-4038-B7D1-357CBA9D8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0EE1-2D82-4DD0-AD09-02474AF77BB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2E7E-9F1D-410E-9893-5F5FBC6A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4237-693F-48E1-BAA3-E9A71039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F562-A369-479D-AB94-AF3D4490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8866-1A63-401E-A7FB-76A1029DF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br>
              <a:rPr lang="en-US" dirty="0"/>
            </a:br>
            <a:r>
              <a:rPr lang="en-US" dirty="0"/>
              <a:t>(Regexes)</a:t>
            </a:r>
          </a:p>
        </p:txBody>
      </p:sp>
    </p:spTree>
    <p:extLst>
      <p:ext uri="{BB962C8B-B14F-4D97-AF65-F5344CB8AC3E}">
        <p14:creationId xmlns:p14="http://schemas.microsoft.com/office/powerpoint/2010/main" val="27784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ED7C-659A-4BF4-822A-B4134051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 with \</a:t>
            </a:r>
          </a:p>
        </p:txBody>
      </p:sp>
      <p:pic>
        <p:nvPicPr>
          <p:cNvPr id="5" name="Snagit_SNG863">
            <a:extLst>
              <a:ext uri="{FF2B5EF4-FFF2-40B4-BE49-F238E27FC236}">
                <a16:creationId xmlns:a16="http://schemas.microsoft.com/office/drawing/2014/main" id="{FECD4F75-04CE-42D0-B622-DC02CAD0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1" y="1814728"/>
            <a:ext cx="9885594" cy="611480"/>
          </a:xfrm>
          <a:prstGeom prst="rect">
            <a:avLst/>
          </a:prstGeom>
        </p:spPr>
      </p:pic>
      <p:pic>
        <p:nvPicPr>
          <p:cNvPr id="7" name="Snagit_SNG842">
            <a:extLst>
              <a:ext uri="{FF2B5EF4-FFF2-40B4-BE49-F238E27FC236}">
                <a16:creationId xmlns:a16="http://schemas.microsoft.com/office/drawing/2014/main" id="{4E5D915E-0199-4A5E-9ECD-6EC0FCF79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" y="2612554"/>
            <a:ext cx="10350431" cy="816446"/>
          </a:xfrm>
          <a:prstGeom prst="rect">
            <a:avLst/>
          </a:prstGeom>
        </p:spPr>
      </p:pic>
      <p:pic>
        <p:nvPicPr>
          <p:cNvPr id="9" name="Snagit_SNG861">
            <a:extLst>
              <a:ext uri="{FF2B5EF4-FFF2-40B4-BE49-F238E27FC236}">
                <a16:creationId xmlns:a16="http://schemas.microsoft.com/office/drawing/2014/main" id="{2D08E32D-4E53-4DC0-AAC6-EC5C34C14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" y="3729862"/>
            <a:ext cx="8378357" cy="554450"/>
          </a:xfrm>
          <a:prstGeom prst="rect">
            <a:avLst/>
          </a:prstGeom>
        </p:spPr>
      </p:pic>
      <p:pic>
        <p:nvPicPr>
          <p:cNvPr id="11" name="Snagit_SNG863">
            <a:extLst>
              <a:ext uri="{FF2B5EF4-FFF2-40B4-BE49-F238E27FC236}">
                <a16:creationId xmlns:a16="http://schemas.microsoft.com/office/drawing/2014/main" id="{EECCF556-DD4A-47DE-8526-44D673209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" y="4525603"/>
            <a:ext cx="5800000" cy="409524"/>
          </a:xfrm>
          <a:prstGeom prst="rect">
            <a:avLst/>
          </a:prstGeom>
        </p:spPr>
      </p:pic>
      <p:pic>
        <p:nvPicPr>
          <p:cNvPr id="13" name="Snagit_SNG85C">
            <a:extLst>
              <a:ext uri="{FF2B5EF4-FFF2-40B4-BE49-F238E27FC236}">
                <a16:creationId xmlns:a16="http://schemas.microsoft.com/office/drawing/2014/main" id="{95EC0B77-942C-4CED-A17E-EFC5AE181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" y="5347778"/>
            <a:ext cx="9216864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1389-0624-42C2-8C61-6D159101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70053"/>
            <a:ext cx="10515600" cy="1325563"/>
          </a:xfrm>
        </p:spPr>
        <p:txBody>
          <a:bodyPr/>
          <a:lstStyle/>
          <a:p>
            <a:r>
              <a:rPr lang="en-US" dirty="0"/>
              <a:t>more examples..</a:t>
            </a:r>
          </a:p>
        </p:txBody>
      </p:sp>
      <p:pic>
        <p:nvPicPr>
          <p:cNvPr id="4" name="Snagit_SNG849">
            <a:extLst>
              <a:ext uri="{FF2B5EF4-FFF2-40B4-BE49-F238E27FC236}">
                <a16:creationId xmlns:a16="http://schemas.microsoft.com/office/drawing/2014/main" id="{5E6A1FF6-2CCE-49AA-8C14-E4204961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55" y="1198399"/>
            <a:ext cx="6772589" cy="51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978-470D-467B-96D6-4533FFF2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pic>
        <p:nvPicPr>
          <p:cNvPr id="5" name="Snagit_SNG84C">
            <a:extLst>
              <a:ext uri="{FF2B5EF4-FFF2-40B4-BE49-F238E27FC236}">
                <a16:creationId xmlns:a16="http://schemas.microsoft.com/office/drawing/2014/main" id="{D52892F8-B79C-4BC9-B2FE-8D8A87B3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1" y="1690688"/>
            <a:ext cx="8014411" cy="47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438-4598-45B9-8975-6A993637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376805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/>
              <a:t>Python and Regexes</a:t>
            </a:r>
          </a:p>
        </p:txBody>
      </p:sp>
    </p:spTree>
    <p:extLst>
      <p:ext uri="{BB962C8B-B14F-4D97-AF65-F5344CB8AC3E}">
        <p14:creationId xmlns:p14="http://schemas.microsoft.com/office/powerpoint/2010/main" val="28980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4F2-FA78-4F53-A0F2-AA6B888A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23E9-D5D5-48E9-B870-7CC36B57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7416" cy="296583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re   # import the regex library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txt = "Rollo scored 99 on his midterm exam"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 = r"\d+"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 = re.search(regex, txt)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match: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("Found a match")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B2DB44-110E-4745-9260-30442CA98072}"/>
              </a:ext>
            </a:extLst>
          </p:cNvPr>
          <p:cNvGrpSpPr/>
          <p:nvPr/>
        </p:nvGrpSpPr>
        <p:grpSpPr>
          <a:xfrm>
            <a:off x="3352800" y="3048000"/>
            <a:ext cx="8229600" cy="2308324"/>
            <a:chOff x="3352800" y="3048000"/>
            <a:chExt cx="8229600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89414-289A-4FBF-9097-682B2CB50CA9}"/>
                </a:ext>
              </a:extLst>
            </p:cNvPr>
            <p:cNvSpPr txBox="1"/>
            <p:nvPr/>
          </p:nvSpPr>
          <p:spPr>
            <a:xfrm>
              <a:off x="8229600" y="3048000"/>
              <a:ext cx="3352800" cy="23083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uses  "\"  to escape characters in a Python strings (e.g. \n  \t)</a:t>
              </a:r>
            </a:p>
            <a:p>
              <a:endParaRPr lang="en-US" dirty="0"/>
            </a:p>
            <a:p>
              <a:r>
                <a:rPr lang="en-US" dirty="0"/>
                <a:t>Use the 'r' prefix to specify a raw string (not a Python string) so that '\' does not get interpreted as a Python escape character.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572E5B9-9648-4E8B-BD74-E76C9B089932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308540"/>
              <a:ext cx="4718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35C2D1-7480-4858-A56E-1D67163FD501}"/>
              </a:ext>
            </a:extLst>
          </p:cNvPr>
          <p:cNvSpPr txBox="1"/>
          <p:nvPr/>
        </p:nvSpPr>
        <p:spPr>
          <a:xfrm>
            <a:off x="1048512" y="5730240"/>
            <a:ext cx="6205728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see: w3 schools tutorial; 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13556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AFAD-2DE0-4843-A9A3-ECF66A28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Regex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A133-3C69-4EA0-8710-50CBD06C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re.search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re.findall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re.sub</a:t>
            </a:r>
          </a:p>
          <a:p>
            <a:endParaRPr lang="en-US" dirty="0"/>
          </a:p>
        </p:txBody>
      </p:sp>
      <p:pic>
        <p:nvPicPr>
          <p:cNvPr id="6" name="Snagit_SNG855">
            <a:extLst>
              <a:ext uri="{FF2B5EF4-FFF2-40B4-BE49-F238E27FC236}">
                <a16:creationId xmlns:a16="http://schemas.microsoft.com/office/drawing/2014/main" id="{25AEBCB1-CED0-43AB-86CB-A914EA7C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57" y="517727"/>
            <a:ext cx="5865593" cy="1877917"/>
          </a:xfrm>
          <a:prstGeom prst="rect">
            <a:avLst/>
          </a:prstGeom>
        </p:spPr>
      </p:pic>
      <p:pic>
        <p:nvPicPr>
          <p:cNvPr id="8" name="Snagit_SNG83C">
            <a:extLst>
              <a:ext uri="{FF2B5EF4-FFF2-40B4-BE49-F238E27FC236}">
                <a16:creationId xmlns:a16="http://schemas.microsoft.com/office/drawing/2014/main" id="{60DE8EEE-BA6B-40B8-B40C-8239D0B5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57" y="2676618"/>
            <a:ext cx="5859576" cy="1877917"/>
          </a:xfrm>
          <a:prstGeom prst="rect">
            <a:avLst/>
          </a:prstGeom>
        </p:spPr>
      </p:pic>
      <p:pic>
        <p:nvPicPr>
          <p:cNvPr id="10" name="Snagit_SNG853">
            <a:extLst>
              <a:ext uri="{FF2B5EF4-FFF2-40B4-BE49-F238E27FC236}">
                <a16:creationId xmlns:a16="http://schemas.microsoft.com/office/drawing/2014/main" id="{0A5D4806-48F8-4C1E-B6BC-1814047BA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57" y="4835509"/>
            <a:ext cx="6702922" cy="17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5B2A-948B-419B-8EDF-76F62E46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28FD-7FF6-45E1-B9D6-47D93BD4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25625"/>
            <a:ext cx="1141171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want to extract pieces of a larger phrase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txt = "News reports said that Rollo sold watermelons to Ralph"</a:t>
            </a:r>
          </a:p>
          <a:p>
            <a:r>
              <a:rPr lang="en-US" dirty="0"/>
              <a:t>We want to find out who sold what to whom.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 = r"\w+ sold \w+ to \w+"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Put parens (..) around parts of the regex we want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regex = r"(\w+) sold (\w+) to (\w+)"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 = re.search(txt, regex)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match.group(1), match.group(2),match.group(3)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3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D70A-4BF4-4384-8D73-809624AB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Back References (\1 \2 \3 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DBC3-66B0-46E6-B48B-FA4D364A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1556873"/>
            <a:ext cx="11216268" cy="4351338"/>
          </a:xfrm>
        </p:spPr>
        <p:txBody>
          <a:bodyPr/>
          <a:lstStyle/>
          <a:p>
            <a:r>
              <a:rPr lang="en-US" sz="2400" dirty="0"/>
              <a:t>Often when you identify a group, you may want to see if that group value is repeated in the text</a:t>
            </a:r>
          </a:p>
          <a:p>
            <a:r>
              <a:rPr lang="en-US" sz="2400" dirty="0"/>
              <a:t>We can use \1 to match the first group, \2 to match second group ..</a:t>
            </a:r>
          </a:p>
          <a:p>
            <a:r>
              <a:rPr lang="en-US" sz="2400" dirty="0"/>
              <a:t>Example: we want to if the </a:t>
            </a:r>
            <a:r>
              <a:rPr lang="en-US" sz="2400" b="1" dirty="0"/>
              <a:t>same person </a:t>
            </a:r>
            <a:r>
              <a:rPr lang="en-US" sz="2400" dirty="0"/>
              <a:t>bought and then sold the </a:t>
            </a:r>
            <a:r>
              <a:rPr lang="en-US" sz="2400" b="1" dirty="0"/>
              <a:t>same stock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news said Rollo bought NVDA and then Rollo sold NVDA the next day."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regex = r"(\w+) bought (\w+).* \1 sold \2"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 = re.search(regex, 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(match.group(1), match.group(2) 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Rollo NVDA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438-4598-45B9-8975-6A993637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376805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/>
              <a:t>Greedy vs. Lazy Matching</a:t>
            </a:r>
          </a:p>
        </p:txBody>
      </p:sp>
    </p:spTree>
    <p:extLst>
      <p:ext uri="{BB962C8B-B14F-4D97-AF65-F5344CB8AC3E}">
        <p14:creationId xmlns:p14="http://schemas.microsoft.com/office/powerpoint/2010/main" val="356452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23F9-ED24-4ACE-918C-5D9B6C85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69497"/>
            <a:ext cx="10515600" cy="1325563"/>
          </a:xfrm>
        </p:spPr>
        <p:txBody>
          <a:bodyPr/>
          <a:lstStyle/>
          <a:p>
            <a:r>
              <a:rPr lang="en-US" dirty="0"/>
              <a:t>Greedy vs Lazy</a:t>
            </a:r>
          </a:p>
        </p:txBody>
      </p:sp>
      <p:pic>
        <p:nvPicPr>
          <p:cNvPr id="5" name="Snagit_SNG883">
            <a:extLst>
              <a:ext uri="{FF2B5EF4-FFF2-40B4-BE49-F238E27FC236}">
                <a16:creationId xmlns:a16="http://schemas.microsoft.com/office/drawing/2014/main" id="{9555DEFB-FC5A-4C16-8F2E-3A2EB435C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222805"/>
            <a:ext cx="6852451" cy="3289508"/>
          </a:xfrm>
          <a:prstGeom prst="rect">
            <a:avLst/>
          </a:prstGeom>
        </p:spPr>
      </p:pic>
      <p:pic>
        <p:nvPicPr>
          <p:cNvPr id="7" name="Snagit_SNG877">
            <a:extLst>
              <a:ext uri="{FF2B5EF4-FFF2-40B4-BE49-F238E27FC236}">
                <a16:creationId xmlns:a16="http://schemas.microsoft.com/office/drawing/2014/main" id="{CE67A933-237C-4BAF-BDD5-0E0E9EC2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50" y="4597100"/>
            <a:ext cx="6142857" cy="2076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B2B9DC-E345-40A4-B822-85277EA885EA}"/>
              </a:ext>
            </a:extLst>
          </p:cNvPr>
          <p:cNvSpPr/>
          <p:nvPr/>
        </p:nvSpPr>
        <p:spPr>
          <a:xfrm>
            <a:off x="9156192" y="6315456"/>
            <a:ext cx="1011936" cy="377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F72F-3264-45DC-A92C-80FC7CFD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DB6B-439B-4153-AC4C-90CB974E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regular expressions (regexes)</a:t>
            </a:r>
          </a:p>
          <a:p>
            <a:r>
              <a:rPr lang="en-US" dirty="0"/>
              <a:t>Regex Grammar</a:t>
            </a:r>
          </a:p>
          <a:p>
            <a:pPr lvl="1"/>
            <a:r>
              <a:rPr lang="en-US" dirty="0"/>
              <a:t>character classes [..]</a:t>
            </a:r>
          </a:p>
          <a:p>
            <a:pPr lvl="1"/>
            <a:r>
              <a:rPr lang="en-US" dirty="0"/>
              <a:t>metacharacters \ $ ^ . ?</a:t>
            </a:r>
          </a:p>
          <a:p>
            <a:pPr lvl="1"/>
            <a:r>
              <a:rPr lang="en-US" dirty="0"/>
              <a:t>quantifiers: * + ?</a:t>
            </a:r>
          </a:p>
          <a:p>
            <a:r>
              <a:rPr lang="en-US" dirty="0"/>
              <a:t>Python and Regexes</a:t>
            </a:r>
          </a:p>
          <a:p>
            <a:pPr lvl="1"/>
            <a:r>
              <a:rPr lang="en-US" dirty="0" err="1"/>
              <a:t>re.search</a:t>
            </a:r>
            <a:endParaRPr lang="en-US" dirty="0"/>
          </a:p>
          <a:p>
            <a:pPr lvl="1"/>
            <a:r>
              <a:rPr lang="en-US" dirty="0" err="1"/>
              <a:t>re.findall</a:t>
            </a:r>
            <a:endParaRPr lang="en-US" dirty="0"/>
          </a:p>
          <a:p>
            <a:pPr lvl="1"/>
            <a:r>
              <a:rPr lang="en-US" dirty="0"/>
              <a:t>re.sub</a:t>
            </a:r>
          </a:p>
          <a:p>
            <a:r>
              <a:rPr lang="en-US" dirty="0"/>
              <a:t>Regex Fun</a:t>
            </a:r>
          </a:p>
        </p:txBody>
      </p:sp>
    </p:spTree>
    <p:extLst>
      <p:ext uri="{BB962C8B-B14F-4D97-AF65-F5344CB8AC3E}">
        <p14:creationId xmlns:p14="http://schemas.microsoft.com/office/powerpoint/2010/main" val="64991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B327-1F5B-425A-A39C-370C20FB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D666-F9CD-478B-9598-E0F17CAC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Regexes are based on Regular Languages (from Chomsky)</a:t>
            </a:r>
          </a:p>
          <a:p>
            <a:r>
              <a:rPr lang="en-US" dirty="0"/>
              <a:t>Used to identify complex strings in text</a:t>
            </a:r>
          </a:p>
          <a:p>
            <a:r>
              <a:rPr lang="en-US" dirty="0"/>
              <a:t>They are FAST!</a:t>
            </a:r>
          </a:p>
          <a:p>
            <a:r>
              <a:rPr lang="en-US" dirty="0"/>
              <a:t>Character classes, Metacharacters, Quantifiers</a:t>
            </a:r>
          </a:p>
          <a:p>
            <a:r>
              <a:rPr lang="en-US" dirty="0"/>
              <a:t>Greedy vs Lazy Matching</a:t>
            </a:r>
          </a:p>
          <a:p>
            <a:r>
              <a:rPr lang="en-US" dirty="0"/>
              <a:t>Python functions</a:t>
            </a:r>
          </a:p>
          <a:p>
            <a:pPr lvl="1"/>
            <a:r>
              <a:rPr lang="en-US" dirty="0" err="1"/>
              <a:t>re.search</a:t>
            </a:r>
            <a:endParaRPr lang="en-US" dirty="0"/>
          </a:p>
          <a:p>
            <a:pPr lvl="1"/>
            <a:r>
              <a:rPr lang="en-US" dirty="0" err="1"/>
              <a:t>re.findall</a:t>
            </a:r>
            <a:endParaRPr lang="en-US" dirty="0"/>
          </a:p>
          <a:p>
            <a:pPr lvl="1"/>
            <a:r>
              <a:rPr lang="en-US" dirty="0"/>
              <a:t>re.sub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438-4598-45B9-8975-6A993637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376805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findall</a:t>
            </a:r>
            <a:r>
              <a:rPr lang="en-US" dirty="0"/>
              <a:t> and groups</a:t>
            </a:r>
          </a:p>
        </p:txBody>
      </p:sp>
    </p:spTree>
    <p:extLst>
      <p:ext uri="{BB962C8B-B14F-4D97-AF65-F5344CB8AC3E}">
        <p14:creationId xmlns:p14="http://schemas.microsoft.com/office/powerpoint/2010/main" val="390416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6A94-DB7C-9B76-F91D-4A9FFBAE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re.findall</a:t>
            </a:r>
            <a:r>
              <a:rPr lang="en-US" dirty="0"/>
              <a:t> and Groups</a:t>
            </a:r>
          </a:p>
        </p:txBody>
      </p:sp>
      <p:pic>
        <p:nvPicPr>
          <p:cNvPr id="7" name="Snagit_SNG86B">
            <a:extLst>
              <a:ext uri="{FF2B5EF4-FFF2-40B4-BE49-F238E27FC236}">
                <a16:creationId xmlns:a16="http://schemas.microsoft.com/office/drawing/2014/main" id="{97A1E14E-85F5-60F9-8022-A1DFB23C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9" y="1576836"/>
            <a:ext cx="7231492" cy="1852164"/>
          </a:xfrm>
          <a:prstGeom prst="rect">
            <a:avLst/>
          </a:prstGeom>
        </p:spPr>
      </p:pic>
      <p:pic>
        <p:nvPicPr>
          <p:cNvPr id="9" name="Snagit_SNG844">
            <a:extLst>
              <a:ext uri="{FF2B5EF4-FFF2-40B4-BE49-F238E27FC236}">
                <a16:creationId xmlns:a16="http://schemas.microsoft.com/office/drawing/2014/main" id="{04BEBDA5-78EF-9381-33BC-9BCC83A6F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5" y="3709416"/>
            <a:ext cx="5818329" cy="23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4C63-E498-41DF-9566-27AF0449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(Regexes)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3AB-5202-4E97-A9C1-1D0013F3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technology for parsing text and finding complex patterns using a simple 'regular' language</a:t>
            </a:r>
          </a:p>
          <a:p>
            <a:r>
              <a:rPr lang="en-US" dirty="0"/>
              <a:t>In the 1950's, the linguist Noam Chomsky came up with a </a:t>
            </a:r>
            <a:r>
              <a:rPr lang="en-US" dirty="0" err="1"/>
              <a:t>a</a:t>
            </a:r>
            <a:r>
              <a:rPr lang="en-US" dirty="0"/>
              <a:t> categorization for languages of increasing complexity based on their grammar rules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8F6E2D-3259-494B-8024-3934B1B0F0DC}"/>
              </a:ext>
            </a:extLst>
          </p:cNvPr>
          <p:cNvGrpSpPr/>
          <p:nvPr/>
        </p:nvGrpSpPr>
        <p:grpSpPr>
          <a:xfrm>
            <a:off x="1154376" y="3563935"/>
            <a:ext cx="6832882" cy="2691899"/>
            <a:chOff x="1154376" y="3563935"/>
            <a:chExt cx="6832882" cy="2691899"/>
          </a:xfrm>
        </p:grpSpPr>
        <p:pic>
          <p:nvPicPr>
            <p:cNvPr id="5" name="Snagit_SNG84D">
              <a:extLst>
                <a:ext uri="{FF2B5EF4-FFF2-40B4-BE49-F238E27FC236}">
                  <a16:creationId xmlns:a16="http://schemas.microsoft.com/office/drawing/2014/main" id="{CAA6CA5B-9F58-4164-ADCB-9DA572372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6742" y="3563935"/>
              <a:ext cx="3950516" cy="2691899"/>
            </a:xfrm>
            <a:prstGeom prst="rect">
              <a:avLst/>
            </a:prstGeom>
          </p:spPr>
        </p:pic>
        <p:pic>
          <p:nvPicPr>
            <p:cNvPr id="7" name="Snagit_SNG842">
              <a:extLst>
                <a:ext uri="{FF2B5EF4-FFF2-40B4-BE49-F238E27FC236}">
                  <a16:creationId xmlns:a16="http://schemas.microsoft.com/office/drawing/2014/main" id="{E20B5525-DEC3-4126-91C2-94E28D0B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376" y="3563935"/>
              <a:ext cx="1742857" cy="231428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C1DA36-A36F-43BE-AC7A-88541426D75D}"/>
              </a:ext>
            </a:extLst>
          </p:cNvPr>
          <p:cNvGrpSpPr/>
          <p:nvPr/>
        </p:nvGrpSpPr>
        <p:grpSpPr>
          <a:xfrm>
            <a:off x="6434254" y="5797292"/>
            <a:ext cx="5378604" cy="369332"/>
            <a:chOff x="6434254" y="5797292"/>
            <a:chExt cx="537860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5CE730-48B6-4521-9E9D-197EA41CB60E}"/>
                </a:ext>
              </a:extLst>
            </p:cNvPr>
            <p:cNvSpPr txBox="1"/>
            <p:nvPr/>
          </p:nvSpPr>
          <p:spPr>
            <a:xfrm>
              <a:off x="8341112" y="5797292"/>
              <a:ext cx="347174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basis for regular expressions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61C2A-ED79-4D95-87F0-22486F70AC89}"/>
                </a:ext>
              </a:extLst>
            </p:cNvPr>
            <p:cNvCxnSpPr/>
            <p:nvPr/>
          </p:nvCxnSpPr>
          <p:spPr>
            <a:xfrm>
              <a:off x="6434254" y="5878221"/>
              <a:ext cx="1817648" cy="121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9B44AD-4BD5-4D1F-ACB3-3EC6E8C50A68}"/>
              </a:ext>
            </a:extLst>
          </p:cNvPr>
          <p:cNvGrpSpPr/>
          <p:nvPr/>
        </p:nvGrpSpPr>
        <p:grpSpPr>
          <a:xfrm>
            <a:off x="6724185" y="5068747"/>
            <a:ext cx="5241073" cy="369332"/>
            <a:chOff x="6724185" y="5068747"/>
            <a:chExt cx="5241073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14638A-D508-45BF-AC4D-689A963BA0A0}"/>
                </a:ext>
              </a:extLst>
            </p:cNvPr>
            <p:cNvSpPr txBox="1"/>
            <p:nvPr/>
          </p:nvSpPr>
          <p:spPr>
            <a:xfrm>
              <a:off x="8493512" y="5068747"/>
              <a:ext cx="347174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basis for programming languages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206DC9-0577-4C55-A0DE-A1933B92728C}"/>
                </a:ext>
              </a:extLst>
            </p:cNvPr>
            <p:cNvCxnSpPr>
              <a:cxnSpLocks/>
            </p:cNvCxnSpPr>
            <p:nvPr/>
          </p:nvCxnSpPr>
          <p:spPr>
            <a:xfrm>
              <a:off x="6724185" y="5270811"/>
              <a:ext cx="1680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22677-1DEF-48B9-8432-10227793E585}"/>
              </a:ext>
            </a:extLst>
          </p:cNvPr>
          <p:cNvGrpSpPr/>
          <p:nvPr/>
        </p:nvGrpSpPr>
        <p:grpSpPr>
          <a:xfrm>
            <a:off x="6969512" y="4321614"/>
            <a:ext cx="4995746" cy="460827"/>
            <a:chOff x="6969512" y="4321614"/>
            <a:chExt cx="4995746" cy="460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D066B1-7747-4F3B-BA7D-C1D329047892}"/>
                </a:ext>
              </a:extLst>
            </p:cNvPr>
            <p:cNvSpPr txBox="1"/>
            <p:nvPr/>
          </p:nvSpPr>
          <p:spPr>
            <a:xfrm>
              <a:off x="8493512" y="4321614"/>
              <a:ext cx="347174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basis for human languages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A551F10-5FF9-4A18-8784-63B93F590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512" y="4523678"/>
              <a:ext cx="1434790" cy="25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7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A8EB-C091-4759-8C17-ED5D4F48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Regexes go way beyond simple string matching</a:t>
            </a:r>
          </a:p>
        </p:txBody>
      </p:sp>
      <p:pic>
        <p:nvPicPr>
          <p:cNvPr id="5" name="Snagit_SNG86B">
            <a:extLst>
              <a:ext uri="{FF2B5EF4-FFF2-40B4-BE49-F238E27FC236}">
                <a16:creationId xmlns:a16="http://schemas.microsoft.com/office/drawing/2014/main" id="{39622576-479A-4EB6-9A1F-D6D1E12D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28571" cy="2904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1BDE0-C73F-4561-820D-28A5A6C847F9}"/>
              </a:ext>
            </a:extLst>
          </p:cNvPr>
          <p:cNvSpPr txBox="1"/>
          <p:nvPr/>
        </p:nvSpPr>
        <p:spPr>
          <a:xfrm>
            <a:off x="2865864" y="5252224"/>
            <a:ext cx="557560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Regexes can do MORE!</a:t>
            </a:r>
          </a:p>
        </p:txBody>
      </p:sp>
    </p:spTree>
    <p:extLst>
      <p:ext uri="{BB962C8B-B14F-4D97-AF65-F5344CB8AC3E}">
        <p14:creationId xmlns:p14="http://schemas.microsoft.com/office/powerpoint/2010/main" val="30475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regex </a:t>
            </a:r>
            <a:r>
              <a:rPr lang="en-US" dirty="0"/>
              <a:t>defines a search pattern for strings. </a:t>
            </a:r>
          </a:p>
          <a:p>
            <a:r>
              <a:rPr lang="en-US" dirty="0"/>
              <a:t>The search pattern can be anything from a simple character, a fixed string or a complex expression containing special characters describing the pattern. </a:t>
            </a:r>
          </a:p>
          <a:p>
            <a:r>
              <a:rPr lang="en-US" dirty="0"/>
              <a:t>The pattern defined by the regex may match one or several times or not at all for a given string. </a:t>
            </a:r>
          </a:p>
          <a:p>
            <a:r>
              <a:rPr lang="en-US" dirty="0"/>
              <a:t>Regular expressions can be used to search, edit and manipulate text.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6B2-1A1E-448E-B667-79A23835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B451-8B47-4224-BD6F-CA67EBAB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5702"/>
          </a:xfrm>
        </p:spPr>
        <p:txBody>
          <a:bodyPr/>
          <a:lstStyle/>
          <a:p>
            <a:r>
              <a:rPr lang="en-US" dirty="0"/>
              <a:t>Defined by characters inside square brackets</a:t>
            </a:r>
          </a:p>
        </p:txBody>
      </p:sp>
      <p:pic>
        <p:nvPicPr>
          <p:cNvPr id="5" name="Snagit_SNG833">
            <a:extLst>
              <a:ext uri="{FF2B5EF4-FFF2-40B4-BE49-F238E27FC236}">
                <a16:creationId xmlns:a16="http://schemas.microsoft.com/office/drawing/2014/main" id="{FBB4CE7D-1BBC-499E-9B15-D59AB64AB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58" y="2666264"/>
            <a:ext cx="7904762" cy="17904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C56012-ACA6-44E5-B4AC-1AF638048EB8}"/>
              </a:ext>
            </a:extLst>
          </p:cNvPr>
          <p:cNvGrpSpPr/>
          <p:nvPr/>
        </p:nvGrpSpPr>
        <p:grpSpPr>
          <a:xfrm>
            <a:off x="6096000" y="5441795"/>
            <a:ext cx="4809893" cy="523220"/>
            <a:chOff x="6096000" y="5441795"/>
            <a:chExt cx="480989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F9D7D3-11A7-497D-9F8A-80D47EFEF879}"/>
                </a:ext>
              </a:extLst>
            </p:cNvPr>
            <p:cNvSpPr txBox="1"/>
            <p:nvPr/>
          </p:nvSpPr>
          <p:spPr>
            <a:xfrm>
              <a:off x="6779941" y="5441795"/>
              <a:ext cx="4125952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http://www.regexpal.com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EC791D9-751B-4B1F-90DE-3503A3137220}"/>
                </a:ext>
              </a:extLst>
            </p:cNvPr>
            <p:cNvSpPr/>
            <p:nvPr/>
          </p:nvSpPr>
          <p:spPr>
            <a:xfrm>
              <a:off x="6096000" y="5541269"/>
              <a:ext cx="594732" cy="400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7AA3-973E-4236-B861-86C98E62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the character class</a:t>
            </a:r>
          </a:p>
        </p:txBody>
      </p:sp>
      <p:pic>
        <p:nvPicPr>
          <p:cNvPr id="7" name="Snagit_SNG856">
            <a:extLst>
              <a:ext uri="{FF2B5EF4-FFF2-40B4-BE49-F238E27FC236}">
                <a16:creationId xmlns:a16="http://schemas.microsoft.com/office/drawing/2014/main" id="{851EE24A-2925-4FB0-8BBE-C52FD9B0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66" y="1288352"/>
            <a:ext cx="8400989" cy="43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FC1-E726-4B55-86EE-12F6381B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Metacharacters</a:t>
            </a:r>
          </a:p>
        </p:txBody>
      </p:sp>
    </p:spTree>
    <p:extLst>
      <p:ext uri="{BB962C8B-B14F-4D97-AF65-F5344CB8AC3E}">
        <p14:creationId xmlns:p14="http://schemas.microsoft.com/office/powerpoint/2010/main" val="116871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1477-A75D-46EB-B62D-983057AD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Metacharacters – characters with special meaning</a:t>
            </a:r>
          </a:p>
        </p:txBody>
      </p:sp>
      <p:pic>
        <p:nvPicPr>
          <p:cNvPr id="7" name="Snagit_SNG84B">
            <a:extLst>
              <a:ext uri="{FF2B5EF4-FFF2-40B4-BE49-F238E27FC236}">
                <a16:creationId xmlns:a16="http://schemas.microsoft.com/office/drawing/2014/main" id="{EF8D3BD1-A4C9-4BBA-9214-87FA7112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1" y="1483423"/>
            <a:ext cx="8267663" cy="51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8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635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Regular Expressions (Regexes)</vt:lpstr>
      <vt:lpstr>Overview</vt:lpstr>
      <vt:lpstr>Regular Expressions (Regexes)</vt:lpstr>
      <vt:lpstr>Regexes go way beyond simple string matching</vt:lpstr>
      <vt:lpstr>Regex</vt:lpstr>
      <vt:lpstr>Character Classes</vt:lpstr>
      <vt:lpstr>Characters and the character class</vt:lpstr>
      <vt:lpstr>Metacharacters</vt:lpstr>
      <vt:lpstr>Metacharacters – characters with special meaning</vt:lpstr>
      <vt:lpstr>Special Sequences with \</vt:lpstr>
      <vt:lpstr>more examples..</vt:lpstr>
      <vt:lpstr>Quantifiers</vt:lpstr>
      <vt:lpstr>Python and Regexes</vt:lpstr>
      <vt:lpstr>Python Regex</vt:lpstr>
      <vt:lpstr>Regex Functions</vt:lpstr>
      <vt:lpstr>Grouping</vt:lpstr>
      <vt:lpstr>Grouping and Back References (\1 \2 \3 ...)</vt:lpstr>
      <vt:lpstr>Greedy vs. Lazy Matching</vt:lpstr>
      <vt:lpstr>Greedy vs Lazy</vt:lpstr>
      <vt:lpstr>Summary </vt:lpstr>
      <vt:lpstr>Using findall and groups</vt:lpstr>
      <vt:lpstr>re.findall and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Frank Coyle</dc:creator>
  <cp:lastModifiedBy>Frank Coyle</cp:lastModifiedBy>
  <cp:revision>13</cp:revision>
  <dcterms:created xsi:type="dcterms:W3CDTF">2021-10-16T16:42:33Z</dcterms:created>
  <dcterms:modified xsi:type="dcterms:W3CDTF">2023-01-29T14:49:34Z</dcterms:modified>
</cp:coreProperties>
</file>