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6" r:id="rId8"/>
    <p:sldId id="265" r:id="rId9"/>
    <p:sldId id="259" r:id="rId10"/>
    <p:sldId id="260" r:id="rId11"/>
    <p:sldId id="261" r:id="rId12"/>
    <p:sldId id="268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75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C19E-55B1-4418-AA7E-997B7971909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C19E-55B1-4418-AA7E-997B79719096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23F7A-5FF7-410E-866A-A571E48975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rwegian_Computing_Center" TargetMode="External"/><Relationship Id="rId2" Type="http://schemas.openxmlformats.org/officeDocument/2006/relationships/hyperlink" Target="https://en.wikipedia.org/wiki/Simul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Oslo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I</a:t>
            </a:r>
            <a:br>
              <a:rPr lang="en-US" dirty="0"/>
            </a:br>
            <a:r>
              <a:rPr lang="en-US" dirty="0"/>
              <a:t>Object-Oriented Programming</a:t>
            </a:r>
            <a:br>
              <a:rPr lang="en-US" dirty="0"/>
            </a:br>
            <a:r>
              <a:rPr lang="en-US" dirty="0"/>
              <a:t>(OOP)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</p:txBody>
      </p:sp>
      <p:pic>
        <p:nvPicPr>
          <p:cNvPr id="5" name="Snagit_SNG86A">
            <a:extLst>
              <a:ext uri="{FF2B5EF4-FFF2-40B4-BE49-F238E27FC236}">
                <a16:creationId xmlns:a16="http://schemas.microsoft.com/office/drawing/2014/main" id="{3B4859B9-860D-E710-D167-DEAB52BC8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143000"/>
            <a:ext cx="5153891" cy="3657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2B74A4-87DD-5448-3E94-F1AEF7B3E05E}"/>
              </a:ext>
            </a:extLst>
          </p:cNvPr>
          <p:cNvSpPr txBox="1"/>
          <p:nvPr/>
        </p:nvSpPr>
        <p:spPr>
          <a:xfrm>
            <a:off x="3886200" y="5181600"/>
            <a:ext cx="54864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feature was seen as the pathway to  flexible code. </a:t>
            </a:r>
          </a:p>
          <a:p>
            <a:r>
              <a:rPr lang="en-US" dirty="0"/>
              <a:t>In practice, it often leads to very difficult to understand code. Beware! Use carefully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295401"/>
            <a:ext cx="8229600" cy="1295400"/>
          </a:xfrm>
        </p:spPr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Polymorphism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 a fancy word that means when you tell an entity to do something, what gets done depends on the receiver of the message. </a:t>
            </a: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example, in the real world, the command “cut” when given to different individuals has different effects.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Snagit_SNG84E">
            <a:extLst>
              <a:ext uri="{FF2B5EF4-FFF2-40B4-BE49-F238E27FC236}">
                <a16:creationId xmlns:a16="http://schemas.microsoft.com/office/drawing/2014/main" id="{6AF772D5-87C5-E10F-02F8-11271936F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62" y="2763165"/>
            <a:ext cx="4990476" cy="38571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2D43-539D-9FB6-4DE3-9D33B8D3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133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Complexity of OO Encapsulation</a:t>
            </a:r>
            <a:br>
              <a:rPr lang="en-US" dirty="0"/>
            </a:br>
            <a:r>
              <a:rPr lang="en-US" dirty="0"/>
              <a:t>in Java and C++</a:t>
            </a:r>
          </a:p>
        </p:txBody>
      </p:sp>
    </p:spTree>
    <p:extLst>
      <p:ext uri="{BB962C8B-B14F-4D97-AF65-F5344CB8AC3E}">
        <p14:creationId xmlns:p14="http://schemas.microsoft.com/office/powerpoint/2010/main" val="972669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D971-BB54-B6A7-53E0-CB7E9CC0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pic>
        <p:nvPicPr>
          <p:cNvPr id="5" name="Snagit_SNG849">
            <a:extLst>
              <a:ext uri="{FF2B5EF4-FFF2-40B4-BE49-F238E27FC236}">
                <a16:creationId xmlns:a16="http://schemas.microsoft.com/office/drawing/2014/main" id="{62706028-9E31-C457-AF88-9A21BA0A9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09801"/>
            <a:ext cx="7676190" cy="3752381"/>
          </a:xfrm>
          <a:prstGeom prst="rect">
            <a:avLst/>
          </a:prstGeom>
        </p:spPr>
      </p:pic>
      <p:pic>
        <p:nvPicPr>
          <p:cNvPr id="7" name="Snagit_SNG872">
            <a:extLst>
              <a:ext uri="{FF2B5EF4-FFF2-40B4-BE49-F238E27FC236}">
                <a16:creationId xmlns:a16="http://schemas.microsoft.com/office/drawing/2014/main" id="{87BC3BB5-65A2-0111-6B52-B53BD5DE9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972" y="4051354"/>
            <a:ext cx="2771429" cy="2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6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07A5-ADAE-07AB-7CD8-2B9B7AFB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C++</a:t>
            </a:r>
            <a:endParaRPr lang="en-US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38673-A7EC-2905-6DAD-1AA39599B663}"/>
              </a:ext>
            </a:extLst>
          </p:cNvPr>
          <p:cNvSpPr txBox="1"/>
          <p:nvPr/>
        </p:nvSpPr>
        <p:spPr>
          <a:xfrm>
            <a:off x="2286000" y="1828800"/>
            <a:ext cx="5867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C++ also has public, private and protected.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However, C++ also has its own quirky behavior regarding violating encapsulation for private and protected members.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C++, one may define a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friend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function of a class outside that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class'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scope but with the right to access all private and protected members of the class.</a:t>
            </a:r>
          </a:p>
          <a:p>
            <a:endParaRPr lang="en-US" dirty="0"/>
          </a:p>
        </p:txBody>
      </p:sp>
      <p:pic>
        <p:nvPicPr>
          <p:cNvPr id="6" name="Snagit_SNG849">
            <a:extLst>
              <a:ext uri="{FF2B5EF4-FFF2-40B4-BE49-F238E27FC236}">
                <a16:creationId xmlns:a16="http://schemas.microsoft.com/office/drawing/2014/main" id="{C13CDDF4-CC74-3570-9B1E-A8ECABF28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191001"/>
            <a:ext cx="1988474" cy="192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2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07A5-ADAE-07AB-7CD8-2B9B7AFB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Python</a:t>
            </a:r>
            <a:endParaRPr lang="en-US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38673-A7EC-2905-6DAD-1AA39599B663}"/>
              </a:ext>
            </a:extLst>
          </p:cNvPr>
          <p:cNvSpPr txBox="1"/>
          <p:nvPr/>
        </p:nvSpPr>
        <p:spPr>
          <a:xfrm>
            <a:off x="1981200" y="1402491"/>
            <a:ext cx="5867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Python has Objects and Classes BUT does NOT have public, private and protected syntax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Python is not a pure object-oriented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Functions play a BIG role in Python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 data that is part of an object can be accessed by any other part of a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Python provides guidelines for controlling access to data in objects but it is not enforced by the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Snagit_SNG885">
            <a:extLst>
              <a:ext uri="{FF2B5EF4-FFF2-40B4-BE49-F238E27FC236}">
                <a16:creationId xmlns:a16="http://schemas.microsoft.com/office/drawing/2014/main" id="{33FAEE48-444F-9647-3018-4C69D249D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4725202"/>
            <a:ext cx="2876550" cy="184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1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Objects?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0" y="1905000"/>
            <a:ext cx="3411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problem gave rise to objects as a solution?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r: 7 Points 3">
            <a:extLst>
              <a:ext uri="{FF2B5EF4-FFF2-40B4-BE49-F238E27FC236}">
                <a16:creationId xmlns:a16="http://schemas.microsoft.com/office/drawing/2014/main" id="{29E072A5-3EB8-C6D3-4244-CC295D8DF80B}"/>
              </a:ext>
            </a:extLst>
          </p:cNvPr>
          <p:cNvSpPr/>
          <p:nvPr/>
        </p:nvSpPr>
        <p:spPr>
          <a:xfrm>
            <a:off x="4343400" y="990600"/>
            <a:ext cx="3048000" cy="1371600"/>
          </a:xfrm>
          <a:prstGeom prst="star7">
            <a:avLst>
              <a:gd name="adj" fmla="val 47402"/>
              <a:gd name="hf" fmla="val 102572"/>
              <a:gd name="vf" fmla="val 10521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BD6A8-6486-E8DC-5B1D-DEFDFF57A2FE}"/>
              </a:ext>
            </a:extLst>
          </p:cNvPr>
          <p:cNvSpPr txBox="1"/>
          <p:nvPr/>
        </p:nvSpPr>
        <p:spPr>
          <a:xfrm>
            <a:off x="5219700" y="143613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7906F-771B-4A5D-E347-933E64E0416A}"/>
              </a:ext>
            </a:extLst>
          </p:cNvPr>
          <p:cNvSpPr/>
          <p:nvPr/>
        </p:nvSpPr>
        <p:spPr>
          <a:xfrm>
            <a:off x="5194300" y="3246452"/>
            <a:ext cx="1543050" cy="14038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DD277-773D-62B6-8667-C3E697F2671D}"/>
              </a:ext>
            </a:extLst>
          </p:cNvPr>
          <p:cNvSpPr txBox="1"/>
          <p:nvPr/>
        </p:nvSpPr>
        <p:spPr>
          <a:xfrm>
            <a:off x="5219700" y="3810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2F825-6E4D-3987-FE86-491AFF464D77}"/>
              </a:ext>
            </a:extLst>
          </p:cNvPr>
          <p:cNvSpPr txBox="1"/>
          <p:nvPr/>
        </p:nvSpPr>
        <p:spPr>
          <a:xfrm>
            <a:off x="1964172" y="933272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Assembly Language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Fortran</a:t>
            </a:r>
          </a:p>
          <a:p>
            <a:pPr marL="285750" indent="-285750">
              <a:buFontTx/>
              <a:buChar char="-"/>
            </a:pPr>
            <a:r>
              <a:rPr lang="en-US" dirty="0"/>
              <a:t>Cobol</a:t>
            </a:r>
          </a:p>
          <a:p>
            <a:pPr marL="285750" indent="-285750">
              <a:buFontTx/>
              <a:buChar char="-"/>
            </a:pPr>
            <a:r>
              <a:rPr lang="en-US" dirty="0"/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568148-B2C5-0A13-C0C4-2901202F8B21}"/>
              </a:ext>
            </a:extLst>
          </p:cNvPr>
          <p:cNvCxnSpPr>
            <a:cxnSpLocks/>
          </p:cNvCxnSpPr>
          <p:nvPr/>
        </p:nvCxnSpPr>
        <p:spPr>
          <a:xfrm flipV="1">
            <a:off x="5865091" y="2133600"/>
            <a:ext cx="0" cy="139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B51A74-29D0-DBBF-3EA9-B0C1BCA39B68}"/>
              </a:ext>
            </a:extLst>
          </p:cNvPr>
          <p:cNvSpPr txBox="1"/>
          <p:nvPr/>
        </p:nvSpPr>
        <p:spPr>
          <a:xfrm>
            <a:off x="6072909" y="2820555"/>
            <a:ext cx="12907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read and write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BE235A-CECE-906C-FD04-DE6841FA165F}"/>
              </a:ext>
            </a:extLst>
          </p:cNvPr>
          <p:cNvCxnSpPr>
            <a:cxnSpLocks/>
          </p:cNvCxnSpPr>
          <p:nvPr/>
        </p:nvCxnSpPr>
        <p:spPr>
          <a:xfrm>
            <a:off x="5638800" y="2133600"/>
            <a:ext cx="0" cy="139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2CC6E9-8336-882F-197F-3F00F9F28E2C}"/>
              </a:ext>
            </a:extLst>
          </p:cNvPr>
          <p:cNvSpPr txBox="1"/>
          <p:nvPr/>
        </p:nvSpPr>
        <p:spPr>
          <a:xfrm>
            <a:off x="2209801" y="304800"/>
            <a:ext cx="365529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Basic Programming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D4B3A8-1180-FC3E-1B27-8ABD2D6283D9}"/>
              </a:ext>
            </a:extLst>
          </p:cNvPr>
          <p:cNvSpPr/>
          <p:nvPr/>
        </p:nvSpPr>
        <p:spPr>
          <a:xfrm>
            <a:off x="3157393" y="3246452"/>
            <a:ext cx="1543050" cy="14038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4D9A6F-A3C6-8681-2352-FF8309202115}"/>
              </a:ext>
            </a:extLst>
          </p:cNvPr>
          <p:cNvSpPr/>
          <p:nvPr/>
        </p:nvSpPr>
        <p:spPr>
          <a:xfrm>
            <a:off x="7261225" y="3223300"/>
            <a:ext cx="1543050" cy="14038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89C2B6-18D4-3C56-CB45-34AE012386FF}"/>
              </a:ext>
            </a:extLst>
          </p:cNvPr>
          <p:cNvCxnSpPr>
            <a:cxnSpLocks/>
          </p:cNvCxnSpPr>
          <p:nvPr/>
        </p:nvCxnSpPr>
        <p:spPr>
          <a:xfrm flipV="1">
            <a:off x="4322042" y="2133600"/>
            <a:ext cx="783358" cy="154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88F4D1-776A-F6BC-C6D3-B0B087C08C61}"/>
              </a:ext>
            </a:extLst>
          </p:cNvPr>
          <p:cNvCxnSpPr>
            <a:cxnSpLocks/>
          </p:cNvCxnSpPr>
          <p:nvPr/>
        </p:nvCxnSpPr>
        <p:spPr>
          <a:xfrm flipH="1">
            <a:off x="4037445" y="2032134"/>
            <a:ext cx="858984" cy="16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5343EF-324A-B489-ABA7-1EBF69863509}"/>
              </a:ext>
            </a:extLst>
          </p:cNvPr>
          <p:cNvCxnSpPr>
            <a:cxnSpLocks/>
          </p:cNvCxnSpPr>
          <p:nvPr/>
        </p:nvCxnSpPr>
        <p:spPr>
          <a:xfrm flipH="1" flipV="1">
            <a:off x="7084292" y="1905000"/>
            <a:ext cx="916709" cy="177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6FCB4-B855-F298-8E23-45BAFD9C54A7}"/>
              </a:ext>
            </a:extLst>
          </p:cNvPr>
          <p:cNvCxnSpPr>
            <a:cxnSpLocks/>
          </p:cNvCxnSpPr>
          <p:nvPr/>
        </p:nvCxnSpPr>
        <p:spPr>
          <a:xfrm>
            <a:off x="6902017" y="2032134"/>
            <a:ext cx="872693" cy="164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AD9E28-8CA9-FDEA-49BD-77EB7D049B2C}"/>
              </a:ext>
            </a:extLst>
          </p:cNvPr>
          <p:cNvSpPr txBox="1"/>
          <p:nvPr/>
        </p:nvSpPr>
        <p:spPr>
          <a:xfrm>
            <a:off x="3389745" y="3810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DCEB86-1499-EFBB-EB0B-AED2F10071CA}"/>
              </a:ext>
            </a:extLst>
          </p:cNvPr>
          <p:cNvSpPr txBox="1"/>
          <p:nvPr/>
        </p:nvSpPr>
        <p:spPr>
          <a:xfrm>
            <a:off x="7391400" y="37889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72B013-D9F4-D822-E975-ACCB6315DF26}"/>
              </a:ext>
            </a:extLst>
          </p:cNvPr>
          <p:cNvSpPr txBox="1"/>
          <p:nvPr/>
        </p:nvSpPr>
        <p:spPr>
          <a:xfrm>
            <a:off x="2209800" y="5334001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Dave Parnas (Early pioneer of Software Engineer):</a:t>
            </a:r>
          </a:p>
          <a:p>
            <a:r>
              <a:rPr lang="en-US" dirty="0"/>
              <a:t>Came up with the concept of "</a:t>
            </a:r>
            <a:r>
              <a:rPr lang="en-US" i="1" dirty="0"/>
              <a:t>Software Aging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59978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44D9A6F-A3C6-8681-2352-FF8309202115}"/>
              </a:ext>
            </a:extLst>
          </p:cNvPr>
          <p:cNvSpPr/>
          <p:nvPr/>
        </p:nvSpPr>
        <p:spPr>
          <a:xfrm>
            <a:off x="7261225" y="2720048"/>
            <a:ext cx="1543050" cy="19071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C161E3-30DC-F02F-BE00-5E55D330FDC1}"/>
              </a:ext>
            </a:extLst>
          </p:cNvPr>
          <p:cNvGrpSpPr/>
          <p:nvPr/>
        </p:nvGrpSpPr>
        <p:grpSpPr>
          <a:xfrm>
            <a:off x="7319964" y="2851666"/>
            <a:ext cx="1425573" cy="533400"/>
            <a:chOff x="4441825" y="1828800"/>
            <a:chExt cx="1425573" cy="533400"/>
          </a:xfrm>
        </p:grpSpPr>
        <p:sp>
          <p:nvSpPr>
            <p:cNvPr id="4" name="Star: 7 Points 3">
              <a:extLst>
                <a:ext uri="{FF2B5EF4-FFF2-40B4-BE49-F238E27FC236}">
                  <a16:creationId xmlns:a16="http://schemas.microsoft.com/office/drawing/2014/main" id="{29E072A5-3EB8-C6D3-4244-CC295D8DF80B}"/>
                </a:ext>
              </a:extLst>
            </p:cNvPr>
            <p:cNvSpPr/>
            <p:nvPr/>
          </p:nvSpPr>
          <p:spPr>
            <a:xfrm>
              <a:off x="4495799" y="1828800"/>
              <a:ext cx="1371599" cy="533400"/>
            </a:xfrm>
            <a:prstGeom prst="star7">
              <a:avLst>
                <a:gd name="adj" fmla="val 47402"/>
                <a:gd name="hf" fmla="val 102572"/>
                <a:gd name="vf" fmla="val 10521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3BD6A8-6486-E8DC-5B1D-DEFDFF57A2FE}"/>
                </a:ext>
              </a:extLst>
            </p:cNvPr>
            <p:cNvSpPr txBox="1"/>
            <p:nvPr/>
          </p:nvSpPr>
          <p:spPr>
            <a:xfrm>
              <a:off x="4441825" y="1910834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 data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8D7906F-771B-4A5D-E347-933E64E0416A}"/>
              </a:ext>
            </a:extLst>
          </p:cNvPr>
          <p:cNvSpPr/>
          <p:nvPr/>
        </p:nvSpPr>
        <p:spPr>
          <a:xfrm>
            <a:off x="5194300" y="2743200"/>
            <a:ext cx="1543050" cy="19071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DD277-773D-62B6-8667-C3E697F2671D}"/>
              </a:ext>
            </a:extLst>
          </p:cNvPr>
          <p:cNvSpPr txBox="1"/>
          <p:nvPr/>
        </p:nvSpPr>
        <p:spPr>
          <a:xfrm>
            <a:off x="5219700" y="3810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2F825-6E4D-3987-FE86-491AFF464D77}"/>
              </a:ext>
            </a:extLst>
          </p:cNvPr>
          <p:cNvSpPr txBox="1"/>
          <p:nvPr/>
        </p:nvSpPr>
        <p:spPr>
          <a:xfrm>
            <a:off x="1964172" y="933272"/>
            <a:ext cx="7637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Combine data and code into entities called objects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Distribute the data to where the code lives that reads and writes that data </a:t>
            </a:r>
          </a:p>
          <a:p>
            <a:pPr marL="285750" indent="-285750">
              <a:buFontTx/>
              <a:buChar char="-"/>
            </a:pPr>
            <a:r>
              <a:rPr lang="en-US" dirty="0"/>
              <a:t>Don't allow other objects to directly access the data </a:t>
            </a:r>
            <a:r>
              <a:rPr lang="en-US" i="1" dirty="0"/>
              <a:t>owned</a:t>
            </a:r>
            <a:r>
              <a:rPr lang="en-US" dirty="0"/>
              <a:t> by another object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2CC6E9-8336-882F-197F-3F00F9F28E2C}"/>
              </a:ext>
            </a:extLst>
          </p:cNvPr>
          <p:cNvSpPr txBox="1"/>
          <p:nvPr/>
        </p:nvSpPr>
        <p:spPr>
          <a:xfrm>
            <a:off x="2209801" y="304800"/>
            <a:ext cx="365529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Object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D4B3A8-1180-FC3E-1B27-8ABD2D6283D9}"/>
              </a:ext>
            </a:extLst>
          </p:cNvPr>
          <p:cNvSpPr/>
          <p:nvPr/>
        </p:nvSpPr>
        <p:spPr>
          <a:xfrm>
            <a:off x="3157393" y="2743200"/>
            <a:ext cx="1543050" cy="19071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AD9E28-8CA9-FDEA-49BD-77EB7D049B2C}"/>
              </a:ext>
            </a:extLst>
          </p:cNvPr>
          <p:cNvSpPr txBox="1"/>
          <p:nvPr/>
        </p:nvSpPr>
        <p:spPr>
          <a:xfrm>
            <a:off x="3389745" y="3810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DCEB86-1499-EFBB-EB0B-AED2F10071CA}"/>
              </a:ext>
            </a:extLst>
          </p:cNvPr>
          <p:cNvSpPr txBox="1"/>
          <p:nvPr/>
        </p:nvSpPr>
        <p:spPr>
          <a:xfrm>
            <a:off x="7391400" y="378895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72B013-D9F4-D822-E975-ACCB6315DF26}"/>
              </a:ext>
            </a:extLst>
          </p:cNvPr>
          <p:cNvSpPr txBox="1"/>
          <p:nvPr/>
        </p:nvSpPr>
        <p:spPr>
          <a:xfrm>
            <a:off x="2384425" y="5183718"/>
            <a:ext cx="546417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BUT, what if object3 needs the data held by object1?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F76E79-BCA8-2F64-C2E4-5A1D30DE9B58}"/>
              </a:ext>
            </a:extLst>
          </p:cNvPr>
          <p:cNvGrpSpPr/>
          <p:nvPr/>
        </p:nvGrpSpPr>
        <p:grpSpPr>
          <a:xfrm>
            <a:off x="5194301" y="2933700"/>
            <a:ext cx="1425573" cy="533400"/>
            <a:chOff x="4441825" y="1828800"/>
            <a:chExt cx="1425573" cy="533400"/>
          </a:xfrm>
        </p:grpSpPr>
        <p:sp>
          <p:nvSpPr>
            <p:cNvPr id="9" name="Star: 7 Points 8">
              <a:extLst>
                <a:ext uri="{FF2B5EF4-FFF2-40B4-BE49-F238E27FC236}">
                  <a16:creationId xmlns:a16="http://schemas.microsoft.com/office/drawing/2014/main" id="{B9FC2E3E-3094-B893-94D1-674066661E3F}"/>
                </a:ext>
              </a:extLst>
            </p:cNvPr>
            <p:cNvSpPr/>
            <p:nvPr/>
          </p:nvSpPr>
          <p:spPr>
            <a:xfrm>
              <a:off x="4495799" y="1828800"/>
              <a:ext cx="1371599" cy="533400"/>
            </a:xfrm>
            <a:prstGeom prst="star7">
              <a:avLst>
                <a:gd name="adj" fmla="val 47402"/>
                <a:gd name="hf" fmla="val 102572"/>
                <a:gd name="vf" fmla="val 10521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76E7E3-2D05-95A0-2B18-4EF73A14B82A}"/>
                </a:ext>
              </a:extLst>
            </p:cNvPr>
            <p:cNvSpPr txBox="1"/>
            <p:nvPr/>
          </p:nvSpPr>
          <p:spPr>
            <a:xfrm>
              <a:off x="4441825" y="1910834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 data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CF67ED-7A52-878D-85CB-085156AC9644}"/>
              </a:ext>
            </a:extLst>
          </p:cNvPr>
          <p:cNvGrpSpPr/>
          <p:nvPr/>
        </p:nvGrpSpPr>
        <p:grpSpPr>
          <a:xfrm>
            <a:off x="3157394" y="2895600"/>
            <a:ext cx="1425573" cy="533400"/>
            <a:chOff x="4441825" y="1828800"/>
            <a:chExt cx="1425573" cy="533400"/>
          </a:xfrm>
        </p:grpSpPr>
        <p:sp>
          <p:nvSpPr>
            <p:cNvPr id="15" name="Star: 7 Points 14">
              <a:extLst>
                <a:ext uri="{FF2B5EF4-FFF2-40B4-BE49-F238E27FC236}">
                  <a16:creationId xmlns:a16="http://schemas.microsoft.com/office/drawing/2014/main" id="{B6B7ACF0-77AC-78CF-C237-736FE646B29D}"/>
                </a:ext>
              </a:extLst>
            </p:cNvPr>
            <p:cNvSpPr/>
            <p:nvPr/>
          </p:nvSpPr>
          <p:spPr>
            <a:xfrm>
              <a:off x="4495799" y="1828800"/>
              <a:ext cx="1371599" cy="533400"/>
            </a:xfrm>
            <a:prstGeom prst="star7">
              <a:avLst>
                <a:gd name="adj" fmla="val 47402"/>
                <a:gd name="hf" fmla="val 102572"/>
                <a:gd name="vf" fmla="val 10521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87469A-F9AD-4FA5-0E79-6B2A3A08998E}"/>
                </a:ext>
              </a:extLst>
            </p:cNvPr>
            <p:cNvSpPr txBox="1"/>
            <p:nvPr/>
          </p:nvSpPr>
          <p:spPr>
            <a:xfrm>
              <a:off x="4441825" y="1910834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local data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1747A79-7265-CB88-003F-84C170E695B4}"/>
              </a:ext>
            </a:extLst>
          </p:cNvPr>
          <p:cNvSpPr txBox="1"/>
          <p:nvPr/>
        </p:nvSpPr>
        <p:spPr>
          <a:xfrm>
            <a:off x="3408219" y="4732352"/>
            <a:ext cx="102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7E155A-C0CB-4A5D-5929-A245C3F87880}"/>
              </a:ext>
            </a:extLst>
          </p:cNvPr>
          <p:cNvSpPr txBox="1"/>
          <p:nvPr/>
        </p:nvSpPr>
        <p:spPr>
          <a:xfrm>
            <a:off x="5269057" y="4732352"/>
            <a:ext cx="102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F02688-979A-A1B6-2782-6E4A7FE9FACC}"/>
              </a:ext>
            </a:extLst>
          </p:cNvPr>
          <p:cNvSpPr txBox="1"/>
          <p:nvPr/>
        </p:nvSpPr>
        <p:spPr>
          <a:xfrm>
            <a:off x="7357774" y="4758784"/>
            <a:ext cx="102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61F131-54C7-2278-5F45-82CEDCB0028C}"/>
              </a:ext>
            </a:extLst>
          </p:cNvPr>
          <p:cNvSpPr txBox="1"/>
          <p:nvPr/>
        </p:nvSpPr>
        <p:spPr>
          <a:xfrm>
            <a:off x="2408526" y="5736168"/>
            <a:ext cx="5464175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Provide functions (methods in OO speak) to allow other objects to access the data. These methods are called get and set methods. </a:t>
            </a:r>
          </a:p>
        </p:txBody>
      </p:sp>
    </p:spTree>
    <p:extLst>
      <p:ext uri="{BB962C8B-B14F-4D97-AF65-F5344CB8AC3E}">
        <p14:creationId xmlns:p14="http://schemas.microsoft.com/office/powerpoint/2010/main" val="337161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0E2011-D5FA-13B5-7BB8-F78EBDAA9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04800"/>
            <a:ext cx="715554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3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Evolution of Object Oriented Languages 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3962400" cy="9906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1967</a:t>
            </a:r>
          </a:p>
          <a:p>
            <a:pPr lvl="1"/>
            <a:r>
              <a:rPr lang="en-US" sz="3200" dirty="0"/>
              <a:t>Simula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1711A-2E85-0BF1-9B70-D6B12C5DB3BD}"/>
              </a:ext>
            </a:extLst>
          </p:cNvPr>
          <p:cNvSpPr txBox="1"/>
          <p:nvPr/>
        </p:nvSpPr>
        <p:spPr>
          <a:xfrm>
            <a:off x="4953000" y="1524001"/>
            <a:ext cx="411480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Simula - Introduced the </a:t>
            </a:r>
            <a:r>
              <a:rPr lang="en-US" sz="1600" b="1" dirty="0"/>
              <a:t>Class</a:t>
            </a:r>
            <a:r>
              <a:rPr lang="en-US" sz="1600" dirty="0"/>
              <a:t> concept – a template for creating objects that all had the same data and code. Used to build simulations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03466-BEF4-9144-EDBD-146BDD66A9DC}"/>
              </a:ext>
            </a:extLst>
          </p:cNvPr>
          <p:cNvSpPr txBox="1"/>
          <p:nvPr/>
        </p:nvSpPr>
        <p:spPr>
          <a:xfrm>
            <a:off x="2114550" y="2964597"/>
            <a:ext cx="411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OOP was introduced in the mid-1960s with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2" tooltip="Simula"/>
              </a:rPr>
              <a:t>Simula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67, a programming language designed to model and simulate Norwegian Oil Tankers traveling around the world.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Simula was created at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3" tooltip="Norwegian Computing Center"/>
              </a:rPr>
              <a:t>Norwegian Computing Center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in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4" tooltip="Oslo"/>
              </a:rPr>
              <a:t>Oslo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Simula introduced the notion of classes and instances as part of the OO programming paradigm.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2A6CF7-82AF-D3DE-4EA3-DEC002407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50" y="3048000"/>
            <a:ext cx="4110182" cy="2286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9AEB6F-D3FF-611A-6694-AE79BF97818F}"/>
              </a:ext>
            </a:extLst>
          </p:cNvPr>
          <p:cNvSpPr txBox="1"/>
          <p:nvPr/>
        </p:nvSpPr>
        <p:spPr>
          <a:xfrm>
            <a:off x="6096000" y="5745657"/>
            <a:ext cx="405765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concept of Objects based on Classes led to a variety of OO languages...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Oriented Languages II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39624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1978 - 1980</a:t>
            </a:r>
          </a:p>
          <a:p>
            <a:pPr lvl="1"/>
            <a:r>
              <a:rPr lang="en-US" sz="2000" dirty="0"/>
              <a:t>Smalltalk @ Xerox </a:t>
            </a:r>
            <a:r>
              <a:rPr lang="en-US" sz="2000" dirty="0" err="1"/>
              <a:t>Parc</a:t>
            </a:r>
            <a:endParaRPr lang="en-US" sz="2000" dirty="0"/>
          </a:p>
          <a:p>
            <a:r>
              <a:rPr lang="en-US" sz="2400" dirty="0"/>
              <a:t>1979</a:t>
            </a:r>
          </a:p>
          <a:p>
            <a:pPr lvl="1"/>
            <a:r>
              <a:rPr lang="en-US" sz="2000" dirty="0"/>
              <a:t>C++ </a:t>
            </a:r>
            <a:r>
              <a:rPr lang="en-US" sz="2000" dirty="0" err="1"/>
              <a:t>Bjarne</a:t>
            </a:r>
            <a:r>
              <a:rPr lang="en-US" sz="2000" dirty="0"/>
              <a:t> </a:t>
            </a:r>
            <a:r>
              <a:rPr lang="en-US" sz="2000" dirty="0" err="1"/>
              <a:t>Stroustrup</a:t>
            </a:r>
            <a:endParaRPr lang="en-US" sz="2000" dirty="0"/>
          </a:p>
          <a:p>
            <a:r>
              <a:rPr lang="en-US" sz="2400" dirty="0"/>
              <a:t>1983 </a:t>
            </a:r>
          </a:p>
          <a:p>
            <a:pPr lvl="1"/>
            <a:r>
              <a:rPr lang="en-US" sz="2000" dirty="0"/>
              <a:t>Objective-C</a:t>
            </a:r>
          </a:p>
          <a:p>
            <a:r>
              <a:rPr lang="en-US" sz="2400" dirty="0"/>
              <a:t>1995</a:t>
            </a:r>
          </a:p>
          <a:p>
            <a:pPr lvl="1"/>
            <a:r>
              <a:rPr lang="en-US" sz="2400" dirty="0"/>
              <a:t>Java: Sun Microsystems</a:t>
            </a:r>
          </a:p>
          <a:p>
            <a:r>
              <a:rPr lang="en-US" sz="2800" dirty="0"/>
              <a:t>1995</a:t>
            </a:r>
          </a:p>
          <a:p>
            <a:pPr lvl="1"/>
            <a:r>
              <a:rPr lang="en-US" sz="2400" dirty="0"/>
              <a:t>JavaScript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947BE-9579-FFB1-D3C0-59762C04C5D3}"/>
              </a:ext>
            </a:extLst>
          </p:cNvPr>
          <p:cNvSpPr txBox="1"/>
          <p:nvPr/>
        </p:nvSpPr>
        <p:spPr>
          <a:xfrm>
            <a:off x="5772150" y="1674793"/>
            <a:ext cx="4114800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Smalltalk – Xerox ran a research institute that gave us the mouse, graphic interfaces and an OO language. Steve Jobs' visit was inspiration for the Macintosh.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BD52A-09FA-7A80-4DDE-E34F7EC412B2}"/>
              </a:ext>
            </a:extLst>
          </p:cNvPr>
          <p:cNvSpPr txBox="1"/>
          <p:nvPr/>
        </p:nvSpPr>
        <p:spPr>
          <a:xfrm>
            <a:off x="5772150" y="3197543"/>
            <a:ext cx="4114800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C++ added objects to the C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BE18F-C081-D73A-BF79-8E584CC7DD19}"/>
              </a:ext>
            </a:extLst>
          </p:cNvPr>
          <p:cNvSpPr txBox="1"/>
          <p:nvPr/>
        </p:nvSpPr>
        <p:spPr>
          <a:xfrm>
            <a:off x="5410200" y="3901996"/>
            <a:ext cx="41148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Objective-C was the language for the new Mac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A8A98-35C3-CD2E-14E0-244BF24348C8}"/>
              </a:ext>
            </a:extLst>
          </p:cNvPr>
          <p:cNvSpPr txBox="1"/>
          <p:nvPr/>
        </p:nvSpPr>
        <p:spPr>
          <a:xfrm>
            <a:off x="5943600" y="4523314"/>
            <a:ext cx="411480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Java was THE OO language that could run on any platform due to the Java Virtual 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9CB74-386B-8D53-FAA3-F5159C430685}"/>
              </a:ext>
            </a:extLst>
          </p:cNvPr>
          <p:cNvSpPr txBox="1"/>
          <p:nvPr/>
        </p:nvSpPr>
        <p:spPr>
          <a:xfrm>
            <a:off x="4953000" y="5557193"/>
            <a:ext cx="41148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JavaScript – not designed as an OO language but the authors thought that if it had 'Java' in the name, it would be popular .. ha </a:t>
            </a:r>
            <a:r>
              <a:rPr lang="en-US" sz="1600" dirty="0" err="1"/>
              <a:t>ha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654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8713-FA24-1906-0E85-490B80C8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Big Three Concepts of OO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4A241-77F1-AD20-DA68-399D614F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Encapsulation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Inheritance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Polymorphism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7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417638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An Object is an </a:t>
            </a:r>
            <a:r>
              <a:rPr lang="en-US" sz="2400" u="sng" dirty="0"/>
              <a:t>encapsulated</a:t>
            </a:r>
            <a:r>
              <a:rPr lang="en-US" sz="2400" dirty="0"/>
              <a:t> package of </a:t>
            </a:r>
            <a:r>
              <a:rPr lang="en-US" sz="2400" u="sng" dirty="0"/>
              <a:t>data</a:t>
            </a:r>
            <a:r>
              <a:rPr lang="en-US" sz="2400" dirty="0"/>
              <a:t> and </a:t>
            </a:r>
            <a:r>
              <a:rPr lang="en-US" sz="2400" u="sng" dirty="0"/>
              <a:t>code</a:t>
            </a:r>
          </a:p>
          <a:p>
            <a:r>
              <a:rPr lang="en-US" sz="2400" dirty="0"/>
              <a:t>An Object is data structure with associated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3276601"/>
            <a:ext cx="182880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Vehicle</a:t>
            </a:r>
          </a:p>
          <a:p>
            <a:pPr algn="ctr"/>
            <a:r>
              <a:rPr lang="en-US" dirty="0"/>
              <a:t>-----------------------</a:t>
            </a:r>
          </a:p>
          <a:p>
            <a:r>
              <a:rPr lang="en-US" dirty="0"/>
              <a:t>position-x</a:t>
            </a:r>
          </a:p>
          <a:p>
            <a:r>
              <a:rPr lang="en-US" dirty="0"/>
              <a:t>position-y</a:t>
            </a:r>
          </a:p>
          <a:p>
            <a:r>
              <a:rPr lang="en-US" dirty="0"/>
              <a:t>speed</a:t>
            </a:r>
          </a:p>
          <a:p>
            <a:r>
              <a:rPr lang="en-US" dirty="0"/>
              <a:t>direction</a:t>
            </a:r>
          </a:p>
          <a:p>
            <a:r>
              <a:rPr lang="en-US" dirty="0"/>
              <a:t>-----------------------</a:t>
            </a:r>
          </a:p>
          <a:p>
            <a:r>
              <a:rPr lang="en-US" dirty="0" err="1"/>
              <a:t>getSpeed</a:t>
            </a:r>
            <a:r>
              <a:rPr lang="en-US" dirty="0"/>
              <a:t>()</a:t>
            </a:r>
          </a:p>
          <a:p>
            <a:r>
              <a:rPr lang="en-US" dirty="0" err="1"/>
              <a:t>setSpeed</a:t>
            </a:r>
            <a:r>
              <a:rPr lang="en-US" dirty="0"/>
              <a:t>(int)</a:t>
            </a:r>
          </a:p>
          <a:p>
            <a:r>
              <a:rPr lang="en-US" dirty="0"/>
              <a:t> ...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0C1F1-91CC-7F57-4C2F-1816806555E6}"/>
              </a:ext>
            </a:extLst>
          </p:cNvPr>
          <p:cNvSpPr txBox="1"/>
          <p:nvPr/>
        </p:nvSpPr>
        <p:spPr>
          <a:xfrm>
            <a:off x="1981200" y="3198168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B4E7D-CDA3-AAC5-38F3-054469A0E234}"/>
              </a:ext>
            </a:extLst>
          </p:cNvPr>
          <p:cNvSpPr txBox="1"/>
          <p:nvPr/>
        </p:nvSpPr>
        <p:spPr>
          <a:xfrm>
            <a:off x="1905000" y="3886201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(called </a:t>
            </a:r>
            <a:r>
              <a:rPr lang="en-US" b="1" dirty="0"/>
              <a:t>attributes</a:t>
            </a:r>
            <a:r>
              <a:rPr lang="en-US" dirty="0"/>
              <a:t> or properties in </a:t>
            </a:r>
            <a:r>
              <a:rPr lang="en-US" dirty="0" err="1"/>
              <a:t>oo</a:t>
            </a:r>
            <a:r>
              <a:rPr lang="en-US" dirty="0"/>
              <a:t>-speak)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7281C-E3FE-18DC-91F3-1784BF303FFD}"/>
              </a:ext>
            </a:extLst>
          </p:cNvPr>
          <p:cNvSpPr txBox="1"/>
          <p:nvPr/>
        </p:nvSpPr>
        <p:spPr>
          <a:xfrm>
            <a:off x="2057400" y="5284322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(functions)</a:t>
            </a:r>
          </a:p>
          <a:p>
            <a:r>
              <a:rPr lang="en-US" dirty="0"/>
              <a:t>(called </a:t>
            </a:r>
            <a:r>
              <a:rPr lang="en-US" b="1" dirty="0"/>
              <a:t>methods</a:t>
            </a:r>
            <a:r>
              <a:rPr lang="en-US" dirty="0"/>
              <a:t> or  in </a:t>
            </a:r>
            <a:r>
              <a:rPr lang="en-US" dirty="0" err="1"/>
              <a:t>oo</a:t>
            </a:r>
            <a:r>
              <a:rPr lang="en-US" dirty="0"/>
              <a:t>-speak)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D23E86-0BF9-ED16-F6F3-CD2876C957AA}"/>
              </a:ext>
            </a:extLst>
          </p:cNvPr>
          <p:cNvCxnSpPr/>
          <p:nvPr/>
        </p:nvCxnSpPr>
        <p:spPr>
          <a:xfrm>
            <a:off x="2971800" y="3429000"/>
            <a:ext cx="1828800" cy="76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903FDF-EE9D-8C88-9122-F2087B9827D5}"/>
              </a:ext>
            </a:extLst>
          </p:cNvPr>
          <p:cNvCxnSpPr>
            <a:cxnSpLocks/>
          </p:cNvCxnSpPr>
          <p:nvPr/>
        </p:nvCxnSpPr>
        <p:spPr>
          <a:xfrm>
            <a:off x="2667000" y="4088760"/>
            <a:ext cx="190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EDBA94-2535-DB18-A315-D0C0C87440FD}"/>
              </a:ext>
            </a:extLst>
          </p:cNvPr>
          <p:cNvCxnSpPr>
            <a:cxnSpLocks/>
          </p:cNvCxnSpPr>
          <p:nvPr/>
        </p:nvCxnSpPr>
        <p:spPr>
          <a:xfrm>
            <a:off x="4000500" y="5562600"/>
            <a:ext cx="800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130667-5AB3-8F31-B9B8-2C29462C5EE6}"/>
              </a:ext>
            </a:extLst>
          </p:cNvPr>
          <p:cNvGrpSpPr/>
          <p:nvPr/>
        </p:nvGrpSpPr>
        <p:grpSpPr>
          <a:xfrm>
            <a:off x="6934200" y="4846260"/>
            <a:ext cx="2971800" cy="923330"/>
            <a:chOff x="5410200" y="4846260"/>
            <a:chExt cx="2971800" cy="923330"/>
          </a:xfrm>
          <a:solidFill>
            <a:schemeClr val="bg2">
              <a:lumMod val="75000"/>
            </a:schemeClr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6D96AE-B90B-48BE-8A28-B1112D893E1F}"/>
                </a:ext>
              </a:extLst>
            </p:cNvPr>
            <p:cNvSpPr txBox="1"/>
            <p:nvPr/>
          </p:nvSpPr>
          <p:spPr>
            <a:xfrm>
              <a:off x="5867400" y="4846260"/>
              <a:ext cx="2514600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methods of an object have access to the data of the object</a:t>
              </a:r>
            </a:p>
          </p:txBody>
        </p:sp>
        <p:sp>
          <p:nvSpPr>
            <p:cNvPr id="19" name="Arrow: Left 18">
              <a:extLst>
                <a:ext uri="{FF2B5EF4-FFF2-40B4-BE49-F238E27FC236}">
                  <a16:creationId xmlns:a16="http://schemas.microsoft.com/office/drawing/2014/main" id="{1ACC1E85-8E89-1703-1544-F749C064088F}"/>
                </a:ext>
              </a:extLst>
            </p:cNvPr>
            <p:cNvSpPr/>
            <p:nvPr/>
          </p:nvSpPr>
          <p:spPr>
            <a:xfrm>
              <a:off x="5410200" y="5287962"/>
              <a:ext cx="381000" cy="304800"/>
            </a:xfrm>
            <a:prstGeom prst="lef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138D6C2-FFB0-0629-4CC3-1B7D95386EFE}"/>
              </a:ext>
            </a:extLst>
          </p:cNvPr>
          <p:cNvSpPr txBox="1"/>
          <p:nvPr/>
        </p:nvSpPr>
        <p:spPr>
          <a:xfrm>
            <a:off x="7105650" y="2768273"/>
            <a:ext cx="30480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Do other objects have direct access to the data of another object?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C93F44-366B-F03D-A1B6-8C8E3E8E9150}"/>
              </a:ext>
            </a:extLst>
          </p:cNvPr>
          <p:cNvSpPr txBox="1"/>
          <p:nvPr/>
        </p:nvSpPr>
        <p:spPr>
          <a:xfrm>
            <a:off x="7162800" y="3467100"/>
            <a:ext cx="274320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In Java and C++ you declare object data as </a:t>
            </a:r>
            <a:r>
              <a:rPr lang="en-US" sz="1600" b="1" dirty="0"/>
              <a:t>private</a:t>
            </a:r>
            <a:r>
              <a:rPr lang="en-US" sz="1600" dirty="0"/>
              <a:t> or </a:t>
            </a:r>
            <a:r>
              <a:rPr lang="en-US" sz="1600" b="1" dirty="0"/>
              <a:t>public</a:t>
            </a:r>
            <a:r>
              <a:rPr lang="en-US" sz="1600" dirty="0"/>
              <a:t>. In Python it's all </a:t>
            </a:r>
            <a:r>
              <a:rPr lang="en-US" sz="1600" b="1" dirty="0"/>
              <a:t>public</a:t>
            </a:r>
            <a:r>
              <a:rPr lang="en-US" sz="16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6650</TotalTime>
  <Words>693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Times New Roman</vt:lpstr>
      <vt:lpstr>Office Theme</vt:lpstr>
      <vt:lpstr>Part I Object-Oriented Programming (OOP)</vt:lpstr>
      <vt:lpstr>Why Objects?</vt:lpstr>
      <vt:lpstr>PowerPoint Presentation</vt:lpstr>
      <vt:lpstr>PowerPoint Presentation</vt:lpstr>
      <vt:lpstr>PowerPoint Presentation</vt:lpstr>
      <vt:lpstr>Evolution of Object Oriented Languages I </vt:lpstr>
      <vt:lpstr>Object Oriented Languages II </vt:lpstr>
      <vt:lpstr>The Big Three Concepts of OO</vt:lpstr>
      <vt:lpstr>Encapsulation</vt:lpstr>
      <vt:lpstr>Inheritance </vt:lpstr>
      <vt:lpstr>Polymorphism</vt:lpstr>
      <vt:lpstr>Complexity of OO Encapsulation in Java and C++</vt:lpstr>
      <vt:lpstr>Java</vt:lpstr>
      <vt:lpstr>C++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frank</dc:creator>
  <cp:lastModifiedBy>Frank Coyle</cp:lastModifiedBy>
  <cp:revision>15</cp:revision>
  <cp:lastPrinted>2023-03-28T03:22:46Z</cp:lastPrinted>
  <dcterms:created xsi:type="dcterms:W3CDTF">2015-01-22T13:36:33Z</dcterms:created>
  <dcterms:modified xsi:type="dcterms:W3CDTF">2023-03-28T13:28:16Z</dcterms:modified>
</cp:coreProperties>
</file>