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FB68-5B83-4061-AC23-7D604D43C3B8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6C56D-2295-4448-8714-E12F1E06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</a:t>
            </a:r>
            <a:r>
              <a:rPr lang="en-US" dirty="0"/>
              <a:t> – go to w3c list of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6C56D-2295-4448-8714-E12F1E068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C19E-55B1-4418-AA7E-997B7971909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II</a:t>
            </a:r>
            <a:br>
              <a:rPr lang="en-US" dirty="0"/>
            </a:br>
            <a:r>
              <a:rPr lang="en-US" dirty="0"/>
              <a:t>Object-Oriented Programming</a:t>
            </a:r>
            <a:br>
              <a:rPr lang="en-US" dirty="0"/>
            </a:br>
            <a:r>
              <a:rPr lang="en-US" dirty="0"/>
              <a:t>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0" y="2133600"/>
            <a:ext cx="3411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in Python is an object (under the hood)</a:t>
            </a:r>
          </a:p>
          <a:p>
            <a:endParaRPr lang="en-US" dirty="0"/>
          </a:p>
          <a:p>
            <a:r>
              <a:rPr lang="en-US" dirty="0"/>
              <a:t>Every datatype (dict, String,..) is based on a Class that is hidden</a:t>
            </a:r>
          </a:p>
          <a:p>
            <a:endParaRPr lang="en-US" dirty="0"/>
          </a:p>
          <a:p>
            <a:r>
              <a:rPr lang="en-US" dirty="0"/>
              <a:t>Let's look at what you already know how to do in Python, thru an object lens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B0EF-95F2-CE3F-1CAD-5781AD01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Python data types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B5CF-C18E-0CAF-1F0D-765ACB6D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43001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my_dict  = {}   # where's the object?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1B4C17-E32C-6DF0-1D2F-69705649DB27}"/>
              </a:ext>
            </a:extLst>
          </p:cNvPr>
          <p:cNvGrpSpPr/>
          <p:nvPr/>
        </p:nvGrpSpPr>
        <p:grpSpPr>
          <a:xfrm>
            <a:off x="914400" y="2171701"/>
            <a:ext cx="4662237" cy="2076628"/>
            <a:chOff x="914400" y="2171701"/>
            <a:chExt cx="4662237" cy="20766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F516B9-1F6E-7634-68A5-542BF9643F70}"/>
                </a:ext>
              </a:extLst>
            </p:cNvPr>
            <p:cNvSpPr txBox="1"/>
            <p:nvPr/>
          </p:nvSpPr>
          <p:spPr>
            <a:xfrm>
              <a:off x="914400" y="3200400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 of the object instance of the Class </a:t>
              </a:r>
              <a:r>
                <a:rPr lang="en-US" b="1" dirty="0"/>
                <a:t>dict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9AA65ED-47D3-EFED-0C5D-CF7BF89277A2}"/>
                </a:ext>
              </a:extLst>
            </p:cNvPr>
            <p:cNvCxnSpPr/>
            <p:nvPr/>
          </p:nvCxnSpPr>
          <p:spPr>
            <a:xfrm flipV="1">
              <a:off x="1524000" y="2438400"/>
              <a:ext cx="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444-19F9-C19D-A1CE-49DA218A8BC7}"/>
                </a:ext>
              </a:extLst>
            </p:cNvPr>
            <p:cNvSpPr txBox="1"/>
            <p:nvPr/>
          </p:nvSpPr>
          <p:spPr>
            <a:xfrm>
              <a:off x="3671637" y="3048000"/>
              <a:ext cx="1905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shorthand that constructs a dict object based on the Class </a:t>
              </a:r>
              <a:r>
                <a:rPr lang="en-US" b="1" dirty="0"/>
                <a:t>dict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FED957-208A-F170-252A-F24C4E704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8600" y="2171701"/>
              <a:ext cx="228600" cy="64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409D49-09AC-6493-02EB-9A090BBBF638}"/>
              </a:ext>
            </a:extLst>
          </p:cNvPr>
          <p:cNvGrpSpPr/>
          <p:nvPr/>
        </p:nvGrpSpPr>
        <p:grpSpPr>
          <a:xfrm>
            <a:off x="7543800" y="3200399"/>
            <a:ext cx="2286000" cy="2057399"/>
            <a:chOff x="7543800" y="3200399"/>
            <a:chExt cx="2286000" cy="20573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8B24EE-E3E3-B971-6043-3847E16E5FF8}"/>
                </a:ext>
              </a:extLst>
            </p:cNvPr>
            <p:cNvSpPr txBox="1"/>
            <p:nvPr/>
          </p:nvSpPr>
          <p:spPr>
            <a:xfrm>
              <a:off x="7575884" y="3278832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dict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58BC3C-D030-54CE-F065-EDBDE7BBC5AF}"/>
                </a:ext>
              </a:extLst>
            </p:cNvPr>
            <p:cNvSpPr/>
            <p:nvPr/>
          </p:nvSpPr>
          <p:spPr>
            <a:xfrm>
              <a:off x="7543800" y="3200399"/>
              <a:ext cx="2286000" cy="20573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64EA0E-C4FB-7A80-F429-A7A229B332AB}"/>
                </a:ext>
              </a:extLst>
            </p:cNvPr>
            <p:cNvCxnSpPr/>
            <p:nvPr/>
          </p:nvCxnSpPr>
          <p:spPr>
            <a:xfrm>
              <a:off x="7543800" y="3662065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29A0D5-12D5-4E19-8F75-805B20CA51CA}"/>
                </a:ext>
              </a:extLst>
            </p:cNvPr>
            <p:cNvCxnSpPr/>
            <p:nvPr/>
          </p:nvCxnSpPr>
          <p:spPr>
            <a:xfrm>
              <a:off x="7543800" y="4123730"/>
              <a:ext cx="228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C516DB-3127-0B82-0369-7ABF7E14B4B2}"/>
                </a:ext>
              </a:extLst>
            </p:cNvPr>
            <p:cNvSpPr txBox="1"/>
            <p:nvPr/>
          </p:nvSpPr>
          <p:spPr>
            <a:xfrm>
              <a:off x="7802954" y="3759958"/>
              <a:ext cx="1362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value:  None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3BE26F-677E-FB4B-4801-07BBDC00A9CA}"/>
                </a:ext>
              </a:extLst>
            </p:cNvPr>
            <p:cNvSpPr txBox="1"/>
            <p:nvPr/>
          </p:nvSpPr>
          <p:spPr>
            <a:xfrm>
              <a:off x="7786913" y="4169033"/>
              <a:ext cx="18463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the methods defined in the class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C005BB-31BD-15F7-0A0B-1E85D2D9ECE1}"/>
              </a:ext>
            </a:extLst>
          </p:cNvPr>
          <p:cNvGrpSpPr/>
          <p:nvPr/>
        </p:nvGrpSpPr>
        <p:grpSpPr>
          <a:xfrm>
            <a:off x="1919513" y="4630698"/>
            <a:ext cx="5037221" cy="2000548"/>
            <a:chOff x="1919513" y="4630698"/>
            <a:chExt cx="5037221" cy="2000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7104E7-CF96-10E2-1290-8FBB7F94BF73}"/>
                </a:ext>
              </a:extLst>
            </p:cNvPr>
            <p:cNvSpPr txBox="1"/>
            <p:nvPr/>
          </p:nvSpPr>
          <p:spPr>
            <a:xfrm>
              <a:off x="1919513" y="4630698"/>
              <a:ext cx="4191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execute an object's methods we use the dot notation.</a:t>
              </a:r>
            </a:p>
            <a:p>
              <a:endParaRPr lang="en-US" dirty="0"/>
            </a:p>
            <a:p>
              <a:r>
                <a:rPr lang="en-US" sz="2800" b="1" dirty="0" err="1"/>
                <a:t>my_dict.clear</a:t>
              </a:r>
              <a:r>
                <a:rPr lang="en-US" sz="2800" b="1" dirty="0"/>
                <a:t>()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5F992B-6299-E214-A609-711E57980533}"/>
                </a:ext>
              </a:extLst>
            </p:cNvPr>
            <p:cNvSpPr txBox="1"/>
            <p:nvPr/>
          </p:nvSpPr>
          <p:spPr>
            <a:xfrm>
              <a:off x="3878180" y="5984915"/>
              <a:ext cx="30785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executes the clear method of the object my_dict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1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C68A-1529-2321-007C-D3AB1BAE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76400"/>
            <a:ext cx="10972800" cy="1143000"/>
          </a:xfrm>
        </p:spPr>
        <p:txBody>
          <a:bodyPr/>
          <a:lstStyle/>
          <a:p>
            <a:r>
              <a:rPr lang="en-US" dirty="0"/>
              <a:t>Defining Your Own Classes</a:t>
            </a:r>
          </a:p>
        </p:txBody>
      </p:sp>
    </p:spTree>
    <p:extLst>
      <p:ext uri="{BB962C8B-B14F-4D97-AF65-F5344CB8AC3E}">
        <p14:creationId xmlns:p14="http://schemas.microsoft.com/office/powerpoint/2010/main" val="20197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AC7196B-6F62-B335-B2BA-87FBB7EC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1" y="2290766"/>
            <a:ext cx="5496598" cy="37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977189-9F0E-3E23-AB06-C52DB700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Class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28525-366A-89D7-5149-540DEFB7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5" y="2286000"/>
            <a:ext cx="5496598" cy="37338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E81D72C-8DFE-FEB0-EE91-D44632EC158A}"/>
              </a:ext>
            </a:extLst>
          </p:cNvPr>
          <p:cNvGrpSpPr/>
          <p:nvPr/>
        </p:nvGrpSpPr>
        <p:grpSpPr>
          <a:xfrm>
            <a:off x="2895600" y="1685835"/>
            <a:ext cx="7850605" cy="1362165"/>
            <a:chOff x="2895600" y="1685835"/>
            <a:chExt cx="7850605" cy="13621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D64CEB-8F91-EC8B-09A3-72A277E5A7AB}"/>
                </a:ext>
              </a:extLst>
            </p:cNvPr>
            <p:cNvSpPr txBox="1"/>
            <p:nvPr/>
          </p:nvSpPr>
          <p:spPr>
            <a:xfrm>
              <a:off x="6555205" y="1685835"/>
              <a:ext cx="4191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constructor</a:t>
              </a:r>
              <a:r>
                <a:rPr lang="en-US" dirty="0"/>
                <a:t> method used to initialize an object. All method definitions start with self – to distinguish them from regular functions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7251E9-58C7-2D02-2186-27B7F4FA5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0" y="2057400"/>
              <a:ext cx="35052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BC15AA-70F8-FF26-F649-8598839770E9}"/>
              </a:ext>
            </a:extLst>
          </p:cNvPr>
          <p:cNvGrpSpPr/>
          <p:nvPr/>
        </p:nvGrpSpPr>
        <p:grpSpPr>
          <a:xfrm>
            <a:off x="4596149" y="2968613"/>
            <a:ext cx="6150056" cy="923330"/>
            <a:chOff x="4596149" y="2968613"/>
            <a:chExt cx="615005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7767B-EC3A-03D6-B8EC-80E6A3847C38}"/>
                </a:ext>
              </a:extLst>
            </p:cNvPr>
            <p:cNvSpPr txBox="1"/>
            <p:nvPr/>
          </p:nvSpPr>
          <p:spPr>
            <a:xfrm>
              <a:off x="6555205" y="2968613"/>
              <a:ext cx="419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(attributes) </a:t>
              </a:r>
              <a:r>
                <a:rPr lang="en-US" dirty="0"/>
                <a:t> of our object defined with prefix </a:t>
              </a:r>
              <a:r>
                <a:rPr lang="en-US" b="1" dirty="0"/>
                <a:t>self</a:t>
              </a:r>
              <a:r>
                <a:rPr lang="en-US" dirty="0"/>
                <a:t>. Note that speed is by default set to 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F49D00-3138-4F4B-166F-838AFB2BF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6149" y="3259226"/>
              <a:ext cx="1840746" cy="550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BE0337-190B-C0CF-C2A4-7E6EDFAF895B}"/>
              </a:ext>
            </a:extLst>
          </p:cNvPr>
          <p:cNvGrpSpPr/>
          <p:nvPr/>
        </p:nvGrpSpPr>
        <p:grpSpPr>
          <a:xfrm>
            <a:off x="4726491" y="4453235"/>
            <a:ext cx="6031746" cy="923330"/>
            <a:chOff x="4726491" y="4453235"/>
            <a:chExt cx="6031746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76B506-3961-2FB0-41EB-0FF53432F830}"/>
                </a:ext>
              </a:extLst>
            </p:cNvPr>
            <p:cNvSpPr txBox="1"/>
            <p:nvPr/>
          </p:nvSpPr>
          <p:spPr>
            <a:xfrm>
              <a:off x="6567237" y="4453235"/>
              <a:ext cx="419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methods  </a:t>
              </a:r>
              <a:r>
                <a:rPr lang="en-US" dirty="0"/>
                <a:t>of our object defined with prefix </a:t>
              </a:r>
              <a:r>
                <a:rPr lang="en-US" b="1" dirty="0"/>
                <a:t>self</a:t>
              </a:r>
              <a:r>
                <a:rPr lang="en-US" dirty="0"/>
                <a:t>. Methods can modify attributes using prefix </a:t>
              </a:r>
              <a:r>
                <a:rPr lang="en-US" b="1" dirty="0"/>
                <a:t>self</a:t>
              </a:r>
              <a:r>
                <a:rPr lang="en-US" dirty="0"/>
                <a:t>.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7B6DD1-E4B3-E874-C6B6-E2700C56C971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4726491" y="4914900"/>
              <a:ext cx="1840746" cy="314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0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A66B-C389-EDAB-BAF2-41CAFB43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7400"/>
            <a:ext cx="10972800" cy="1143000"/>
          </a:xfrm>
        </p:spPr>
        <p:txBody>
          <a:bodyPr/>
          <a:lstStyle/>
          <a:p>
            <a:r>
              <a:rPr lang="en-US" dirty="0"/>
              <a:t>Review Account Class from </a:t>
            </a:r>
            <a:r>
              <a:rPr lang="en-US" dirty="0" err="1"/>
              <a:t>Deitel</a:t>
            </a:r>
            <a:r>
              <a:rPr lang="en-US" dirty="0"/>
              <a:t> Textbook</a:t>
            </a:r>
          </a:p>
        </p:txBody>
      </p:sp>
    </p:spTree>
    <p:extLst>
      <p:ext uri="{BB962C8B-B14F-4D97-AF65-F5344CB8AC3E}">
        <p14:creationId xmlns:p14="http://schemas.microsoft.com/office/powerpoint/2010/main" val="15594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A66B-C389-EDAB-BAF2-41CAFB43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7400"/>
            <a:ext cx="10972800" cy="1143000"/>
          </a:xfrm>
        </p:spPr>
        <p:txBody>
          <a:bodyPr/>
          <a:lstStyle/>
          <a:p>
            <a:r>
              <a:rPr lang="en-US" dirty="0"/>
              <a:t>Hacking Semi-Private Data</a:t>
            </a:r>
          </a:p>
        </p:txBody>
      </p:sp>
    </p:spTree>
    <p:extLst>
      <p:ext uri="{BB962C8B-B14F-4D97-AF65-F5344CB8AC3E}">
        <p14:creationId xmlns:p14="http://schemas.microsoft.com/office/powerpoint/2010/main" val="160912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A66B-C389-EDAB-BAF2-41CAFB43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0"/>
            <a:ext cx="109728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CBAC9-C7F8-5CA5-8927-4D2ECFC77D8C}"/>
              </a:ext>
            </a:extLst>
          </p:cNvPr>
          <p:cNvSpPr txBox="1"/>
          <p:nvPr/>
        </p:nvSpPr>
        <p:spPr>
          <a:xfrm>
            <a:off x="2590800" y="2101516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https://www.programiz.com/python-programming/inheritance</a:t>
            </a:r>
          </a:p>
        </p:txBody>
      </p:sp>
      <p:pic>
        <p:nvPicPr>
          <p:cNvPr id="5" name="Snagit_SNG837">
            <a:extLst>
              <a:ext uri="{FF2B5EF4-FFF2-40B4-BE49-F238E27FC236}">
                <a16:creationId xmlns:a16="http://schemas.microsoft.com/office/drawing/2014/main" id="{50B45F8F-A19D-0EBE-D562-9413BD43A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38829"/>
            <a:ext cx="4171429" cy="282857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303564-1F9A-030B-F3E1-437946F3F850}"/>
              </a:ext>
            </a:extLst>
          </p:cNvPr>
          <p:cNvGrpSpPr/>
          <p:nvPr/>
        </p:nvGrpSpPr>
        <p:grpSpPr>
          <a:xfrm>
            <a:off x="6972300" y="3352800"/>
            <a:ext cx="3390900" cy="369332"/>
            <a:chOff x="6972300" y="3352800"/>
            <a:chExt cx="33909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D6F2A2-5398-FD4F-6AFF-802FE91FF049}"/>
                </a:ext>
              </a:extLst>
            </p:cNvPr>
            <p:cNvSpPr txBox="1"/>
            <p:nvPr/>
          </p:nvSpPr>
          <p:spPr>
            <a:xfrm>
              <a:off x="8229600" y="3352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superclass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7922460-0FDB-AD61-F015-B51435257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2300" y="3537466"/>
              <a:ext cx="1143000" cy="4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162BD7-FB96-7EA9-3AE3-3AFDB04E1C24}"/>
              </a:ext>
            </a:extLst>
          </p:cNvPr>
          <p:cNvGrpSpPr/>
          <p:nvPr/>
        </p:nvGrpSpPr>
        <p:grpSpPr>
          <a:xfrm>
            <a:off x="7886700" y="4920734"/>
            <a:ext cx="3276600" cy="369332"/>
            <a:chOff x="7886700" y="4920734"/>
            <a:chExt cx="327660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AD88F8-279E-512E-0136-DE792BC265DE}"/>
                </a:ext>
              </a:extLst>
            </p:cNvPr>
            <p:cNvSpPr txBox="1"/>
            <p:nvPr/>
          </p:nvSpPr>
          <p:spPr>
            <a:xfrm>
              <a:off x="9029700" y="49207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subclass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E30556-C537-F1E2-52EF-9D3B3795C3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00" y="5105400"/>
              <a:ext cx="1143000" cy="4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705E30-F45F-6931-F55D-B3BA1710AA83}"/>
              </a:ext>
            </a:extLst>
          </p:cNvPr>
          <p:cNvSpPr txBox="1"/>
          <p:nvPr/>
        </p:nvSpPr>
        <p:spPr>
          <a:xfrm>
            <a:off x="2438400" y="6119336"/>
            <a:ext cx="7315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Inheritance allows to define is-a relationships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8674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7A4D-3B7C-6B40-88D9-0FEA8701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ED0F-408B-10C4-80ED-E64EBF71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reason for OOP is to reduce the complexity of software</a:t>
            </a:r>
          </a:p>
          <a:p>
            <a:r>
              <a:rPr lang="en-US" dirty="0"/>
              <a:t>OOP provides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Key concepts:</a:t>
            </a:r>
          </a:p>
          <a:p>
            <a:pPr lvl="1"/>
            <a:r>
              <a:rPr lang="en-US" dirty="0"/>
              <a:t>defining classes – using keyword self</a:t>
            </a:r>
          </a:p>
          <a:p>
            <a:pPr lvl="1"/>
            <a:r>
              <a:rPr lang="en-US" dirty="0"/>
              <a:t>public and private data</a:t>
            </a:r>
          </a:p>
          <a:p>
            <a:pPr lvl="1"/>
            <a:r>
              <a:rPr lang="en-US" dirty="0"/>
              <a:t>overriding methods in a superclass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7411</TotalTime>
  <Words>275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Part II Object-Oriented Programming in Python</vt:lpstr>
      <vt:lpstr>Python and Objects</vt:lpstr>
      <vt:lpstr>All Python data types are objects</vt:lpstr>
      <vt:lpstr>Defining Your Own Classes</vt:lpstr>
      <vt:lpstr>Vehicle Class in Python</vt:lpstr>
      <vt:lpstr>Review Account Class from Deitel Textbook</vt:lpstr>
      <vt:lpstr>Hacking Semi-Private Data</vt:lpstr>
      <vt:lpstr>Inheritance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frank</dc:creator>
  <cp:lastModifiedBy>Frank Coyle</cp:lastModifiedBy>
  <cp:revision>24</cp:revision>
  <cp:lastPrinted>2023-03-28T20:18:00Z</cp:lastPrinted>
  <dcterms:created xsi:type="dcterms:W3CDTF">2015-01-22T13:36:33Z</dcterms:created>
  <dcterms:modified xsi:type="dcterms:W3CDTF">2023-03-29T02:10:08Z</dcterms:modified>
</cp:coreProperties>
</file>