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FB68-5B83-4061-AC23-7D604D43C3B8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6C56D-2295-4448-8714-E12F1E06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C19E-55B1-4418-AA7E-997B7971909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IV</a:t>
            </a:r>
            <a:br>
              <a:rPr lang="en-US" dirty="0"/>
            </a:br>
            <a:r>
              <a:rPr lang="en-US" dirty="0"/>
              <a:t>Object Orientation</a:t>
            </a:r>
            <a:br>
              <a:rPr lang="en-US" dirty="0"/>
            </a:br>
            <a:r>
              <a:rPr lang="en-US" dirty="0"/>
              <a:t>Inheritance and Polymorphism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Deitel</a:t>
            </a:r>
            <a:r>
              <a:rPr lang="en-US" dirty="0"/>
              <a:t> 10.7 &amp; 10.8)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17FE-E8B1-F04D-B62B-6CB39818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43400"/>
            <a:ext cx="134302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5169-356A-892E-D6FB-F47BAFBC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2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The Unified Modeling Language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way to graphically specify your object-oriented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311093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614-6606-6834-C321-425DB4E5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F60CE8-4F97-E0C1-5301-E8DDD73FDC4E}"/>
              </a:ext>
            </a:extLst>
          </p:cNvPr>
          <p:cNvGrpSpPr/>
          <p:nvPr/>
        </p:nvGrpSpPr>
        <p:grpSpPr>
          <a:xfrm>
            <a:off x="2362200" y="1703900"/>
            <a:ext cx="2667000" cy="2862322"/>
            <a:chOff x="3429000" y="2286000"/>
            <a:chExt cx="2667000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AFADDE-1482-2224-B834-206C562958E6}"/>
                </a:ext>
              </a:extLst>
            </p:cNvPr>
            <p:cNvSpPr txBox="1"/>
            <p:nvPr/>
          </p:nvSpPr>
          <p:spPr>
            <a:xfrm>
              <a:off x="3429000" y="2286000"/>
              <a:ext cx="2667000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-x : int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-y : int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+color : string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set_color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set_x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set_y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i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get_area</a:t>
              </a:r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0B689F-DA02-AE7B-8242-967265D9A134}"/>
                </a:ext>
              </a:extLst>
            </p:cNvPr>
            <p:cNvCxnSpPr/>
            <p:nvPr/>
          </p:nvCxnSpPr>
          <p:spPr>
            <a:xfrm>
              <a:off x="3429000" y="2667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103E51-C679-890A-84BE-6D0E07B3E1B5}"/>
                </a:ext>
              </a:extLst>
            </p:cNvPr>
            <p:cNvCxnSpPr/>
            <p:nvPr/>
          </p:nvCxnSpPr>
          <p:spPr>
            <a:xfrm>
              <a:off x="3429000" y="3810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770A15-584C-5DE3-8775-39987DDB34B0}"/>
              </a:ext>
            </a:extLst>
          </p:cNvPr>
          <p:cNvGrpSpPr/>
          <p:nvPr/>
        </p:nvGrpSpPr>
        <p:grpSpPr>
          <a:xfrm>
            <a:off x="4724400" y="1720334"/>
            <a:ext cx="5105400" cy="369332"/>
            <a:chOff x="4724400" y="1720334"/>
            <a:chExt cx="510540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08F548-3967-4147-9779-CBBB803D5162}"/>
                </a:ext>
              </a:extLst>
            </p:cNvPr>
            <p:cNvSpPr txBox="1"/>
            <p:nvPr/>
          </p:nvSpPr>
          <p:spPr>
            <a:xfrm>
              <a:off x="5791200" y="1720334"/>
              <a:ext cx="40386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 name (italics means abstract)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C82699-02C7-ECBA-92EA-47C6852C9A05}"/>
                </a:ext>
              </a:extLst>
            </p:cNvPr>
            <p:cNvCxnSpPr/>
            <p:nvPr/>
          </p:nvCxnSpPr>
          <p:spPr>
            <a:xfrm flipH="1">
              <a:off x="4724400" y="1905000"/>
              <a:ext cx="1040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5B5089-5C2C-AFC1-2023-C4AB64697E24}"/>
              </a:ext>
            </a:extLst>
          </p:cNvPr>
          <p:cNvGrpSpPr/>
          <p:nvPr/>
        </p:nvGrpSpPr>
        <p:grpSpPr>
          <a:xfrm>
            <a:off x="4648200" y="2514600"/>
            <a:ext cx="5867400" cy="369332"/>
            <a:chOff x="4648200" y="2514600"/>
            <a:chExt cx="58674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1F1E43-5721-B7B0-E750-B99316E074DD}"/>
                </a:ext>
              </a:extLst>
            </p:cNvPr>
            <p:cNvSpPr txBox="1"/>
            <p:nvPr/>
          </p:nvSpPr>
          <p:spPr>
            <a:xfrm>
              <a:off x="5791200" y="2514600"/>
              <a:ext cx="47244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Attributes : + means public; - means private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931E8D-224C-B12F-24E0-BAA2DB019279}"/>
                </a:ext>
              </a:extLst>
            </p:cNvPr>
            <p:cNvCxnSpPr/>
            <p:nvPr/>
          </p:nvCxnSpPr>
          <p:spPr>
            <a:xfrm flipH="1">
              <a:off x="4648200" y="2699266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732F1A-90AA-BEB7-8C7E-D9706A161263}"/>
              </a:ext>
            </a:extLst>
          </p:cNvPr>
          <p:cNvGrpSpPr/>
          <p:nvPr/>
        </p:nvGrpSpPr>
        <p:grpSpPr>
          <a:xfrm>
            <a:off x="4495800" y="3886200"/>
            <a:ext cx="5307531" cy="369332"/>
            <a:chOff x="4495800" y="3886200"/>
            <a:chExt cx="53075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C50A82-A7DE-68F0-C9F7-F4BA20CF1719}"/>
                </a:ext>
              </a:extLst>
            </p:cNvPr>
            <p:cNvSpPr txBox="1"/>
            <p:nvPr/>
          </p:nvSpPr>
          <p:spPr>
            <a:xfrm>
              <a:off x="5764731" y="3886200"/>
              <a:ext cx="403860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methods:  (italics means abstract)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10D704-A12E-4BCE-8EE0-88BB535DF153}"/>
                </a:ext>
              </a:extLst>
            </p:cNvPr>
            <p:cNvCxnSpPr/>
            <p:nvPr/>
          </p:nvCxnSpPr>
          <p:spPr>
            <a:xfrm flipH="1">
              <a:off x="4495800" y="4070866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03FAB9-AA9F-826E-82F2-5F403417B926}"/>
              </a:ext>
            </a:extLst>
          </p:cNvPr>
          <p:cNvSpPr txBox="1"/>
          <p:nvPr/>
        </p:nvSpPr>
        <p:spPr>
          <a:xfrm>
            <a:off x="6477000" y="2883932"/>
            <a:ext cx="441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Python: private means @property</a:t>
            </a:r>
          </a:p>
        </p:txBody>
      </p:sp>
    </p:spTree>
    <p:extLst>
      <p:ext uri="{BB962C8B-B14F-4D97-AF65-F5344CB8AC3E}">
        <p14:creationId xmlns:p14="http://schemas.microsoft.com/office/powerpoint/2010/main" val="25032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190EE8D-E66B-F581-FAFD-0648E786C574}"/>
              </a:ext>
            </a:extLst>
          </p:cNvPr>
          <p:cNvGrpSpPr/>
          <p:nvPr/>
        </p:nvGrpSpPr>
        <p:grpSpPr>
          <a:xfrm>
            <a:off x="457200" y="566678"/>
            <a:ext cx="2667000" cy="2862322"/>
            <a:chOff x="457200" y="566678"/>
            <a:chExt cx="2667000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ED258D-3542-F739-713C-355AE98FEDB6}"/>
                </a:ext>
              </a:extLst>
            </p:cNvPr>
            <p:cNvSpPr txBox="1"/>
            <p:nvPr/>
          </p:nvSpPr>
          <p:spPr>
            <a:xfrm>
              <a:off x="457200" y="566678"/>
              <a:ext cx="2667000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-x : int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-y : int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+color : string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set_color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set_x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set_y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i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get_area</a:t>
              </a:r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D3AC21-37E7-E2B3-4BDA-7DCAAB5BBDB4}"/>
                </a:ext>
              </a:extLst>
            </p:cNvPr>
            <p:cNvCxnSpPr/>
            <p:nvPr/>
          </p:nvCxnSpPr>
          <p:spPr>
            <a:xfrm>
              <a:off x="457200" y="9144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AE1A30-531F-6911-971E-A66AF6C21B2A}"/>
                </a:ext>
              </a:extLst>
            </p:cNvPr>
            <p:cNvCxnSpPr/>
            <p:nvPr/>
          </p:nvCxnSpPr>
          <p:spPr>
            <a:xfrm>
              <a:off x="457200" y="22098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Snagit_SNG84C">
            <a:extLst>
              <a:ext uri="{FF2B5EF4-FFF2-40B4-BE49-F238E27FC236}">
                <a16:creationId xmlns:a16="http://schemas.microsoft.com/office/drawing/2014/main" id="{AFCBED51-3165-17DA-1E7C-7BBD110FD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566678"/>
            <a:ext cx="4114181" cy="2041267"/>
          </a:xfrm>
          <a:prstGeom prst="rect">
            <a:avLst/>
          </a:prstGeom>
        </p:spPr>
      </p:pic>
      <p:pic>
        <p:nvPicPr>
          <p:cNvPr id="14" name="Snagit_SNG867">
            <a:extLst>
              <a:ext uri="{FF2B5EF4-FFF2-40B4-BE49-F238E27FC236}">
                <a16:creationId xmlns:a16="http://schemas.microsoft.com/office/drawing/2014/main" id="{7C1AEFBE-ACE2-7ACE-AA91-9E8C0165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347173"/>
            <a:ext cx="4008655" cy="2209800"/>
          </a:xfrm>
          <a:prstGeom prst="rect">
            <a:avLst/>
          </a:prstGeom>
        </p:spPr>
      </p:pic>
      <p:pic>
        <p:nvPicPr>
          <p:cNvPr id="16" name="Snagit_SNG86F">
            <a:extLst>
              <a:ext uri="{FF2B5EF4-FFF2-40B4-BE49-F238E27FC236}">
                <a16:creationId xmlns:a16="http://schemas.microsoft.com/office/drawing/2014/main" id="{32EAD7FE-6E6E-E830-2EBA-0B75E3F50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44" y="228600"/>
            <a:ext cx="3723435" cy="62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F4E-8EE2-984F-1416-892BB8DD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47A7DB3-C814-92B1-488B-795B29AE45A3}"/>
              </a:ext>
            </a:extLst>
          </p:cNvPr>
          <p:cNvSpPr/>
          <p:nvPr/>
        </p:nvSpPr>
        <p:spPr>
          <a:xfrm>
            <a:off x="3352800" y="3828588"/>
            <a:ext cx="1066800" cy="435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nagit_SNG80C">
            <a:extLst>
              <a:ext uri="{FF2B5EF4-FFF2-40B4-BE49-F238E27FC236}">
                <a16:creationId xmlns:a16="http://schemas.microsoft.com/office/drawing/2014/main" id="{D18CECB3-16E1-A2BE-3FC8-079C40C3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638"/>
            <a:ext cx="7676190" cy="2247619"/>
          </a:xfrm>
          <a:prstGeom prst="rect">
            <a:avLst/>
          </a:prstGeom>
        </p:spPr>
      </p:pic>
      <p:pic>
        <p:nvPicPr>
          <p:cNvPr id="13" name="Snagit_SNG839">
            <a:extLst>
              <a:ext uri="{FF2B5EF4-FFF2-40B4-BE49-F238E27FC236}">
                <a16:creationId xmlns:a16="http://schemas.microsoft.com/office/drawing/2014/main" id="{0A4562DA-1087-C1AC-67AB-8B89563E8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648200"/>
            <a:ext cx="4714286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4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7A4D-3B7C-6B40-88D9-0FEA8701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ED0F-408B-10C4-80ED-E64EBF71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Inheritance is an OO technique for reusing code and data from base classes (also called super classes)</a:t>
            </a:r>
          </a:p>
          <a:p>
            <a:pPr lvl="1"/>
            <a:r>
              <a:rPr lang="en-US" dirty="0"/>
              <a:t>Polymorphism is when the same method name has different behavior</a:t>
            </a:r>
          </a:p>
          <a:p>
            <a:pPr lvl="1"/>
            <a:r>
              <a:rPr lang="en-US" dirty="0"/>
              <a:t>Abstract classes define an API for application subclasses</a:t>
            </a:r>
          </a:p>
          <a:p>
            <a:pPr lvl="1"/>
            <a:r>
              <a:rPr lang="en-US" dirty="0"/>
              <a:t>Abstract classes are NOT meant to have object instances</a:t>
            </a:r>
          </a:p>
          <a:p>
            <a:pPr lvl="1"/>
            <a:r>
              <a:rPr lang="en-US" dirty="0"/>
              <a:t>UML is used to graphically describe objects and classes</a:t>
            </a:r>
          </a:p>
          <a:p>
            <a:pPr lvl="2"/>
            <a:r>
              <a:rPr lang="en-US" dirty="0"/>
              <a:t>minus (-) means private  (in </a:t>
            </a:r>
            <a:r>
              <a:rPr lang="en-US"/>
              <a:t>Python think: </a:t>
            </a:r>
            <a:r>
              <a:rPr lang="en-US" dirty="0"/>
              <a:t>@property)</a:t>
            </a:r>
          </a:p>
          <a:p>
            <a:pPr lvl="2"/>
            <a:r>
              <a:rPr lang="en-US" dirty="0"/>
              <a:t>plus (+) means public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2DF7D-DE02-B1E1-8ADE-F40D2EBD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1524000"/>
            <a:ext cx="9609524" cy="4752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5DDF-560C-703E-4C63-1F7535D3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</a:t>
            </a:r>
            <a:r>
              <a:rPr lang="en-US" dirty="0" err="1"/>
              <a:t>SubClasses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2CF2E-4407-B0F2-FE70-7B71BC80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7828571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D33C17-DC9E-8CC0-F864-8BC45830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86182"/>
            <a:ext cx="9542857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91DBA-CC99-3C6E-D430-AC396965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38563"/>
            <a:ext cx="4448907" cy="2438400"/>
          </a:xfrm>
          <a:prstGeom prst="rect">
            <a:avLst/>
          </a:prstGeom>
        </p:spPr>
      </p:pic>
      <p:pic>
        <p:nvPicPr>
          <p:cNvPr id="5" name="Snagit_SNG81D">
            <a:extLst>
              <a:ext uri="{FF2B5EF4-FFF2-40B4-BE49-F238E27FC236}">
                <a16:creationId xmlns:a16="http://schemas.microsoft.com/office/drawing/2014/main" id="{CA0B9676-D456-CB3D-8977-BA4A22C71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0238"/>
            <a:ext cx="7828571" cy="2800000"/>
          </a:xfrm>
        </p:spPr>
      </p:pic>
    </p:spTree>
    <p:extLst>
      <p:ext uri="{BB962C8B-B14F-4D97-AF65-F5344CB8AC3E}">
        <p14:creationId xmlns:p14="http://schemas.microsoft.com/office/powerpoint/2010/main" val="36244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0ACF-44BE-E4ED-CC10-DBE56DCF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Inheritance Hierarchy</a:t>
            </a:r>
          </a:p>
        </p:txBody>
      </p:sp>
      <p:pic>
        <p:nvPicPr>
          <p:cNvPr id="5" name="Snagit_SNG836">
            <a:extLst>
              <a:ext uri="{FF2B5EF4-FFF2-40B4-BE49-F238E27FC236}">
                <a16:creationId xmlns:a16="http://schemas.microsoft.com/office/drawing/2014/main" id="{A70DF30B-1750-196A-CD30-D1C6E628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032"/>
            <a:ext cx="7279944" cy="2438567"/>
          </a:xfrm>
          <a:prstGeom prst="rect">
            <a:avLst/>
          </a:prstGeom>
        </p:spPr>
      </p:pic>
      <p:pic>
        <p:nvPicPr>
          <p:cNvPr id="7" name="Snagit_SNG818">
            <a:extLst>
              <a:ext uri="{FF2B5EF4-FFF2-40B4-BE49-F238E27FC236}">
                <a16:creationId xmlns:a16="http://schemas.microsoft.com/office/drawing/2014/main" id="{99E5759C-9C5F-0622-E8ED-D48C379FA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20993"/>
            <a:ext cx="628571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9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DA06-C944-4D36-2037-9BBB2A2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A592-B9EC-A7D7-0E5A-243F7D8B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An abstract class can be considered as a blueprint for other classes. </a:t>
            </a:r>
          </a:p>
          <a:p>
            <a:r>
              <a:rPr lang="en-US" dirty="0"/>
              <a:t>A class which contains one or more abstract methods is called an abstract class.</a:t>
            </a:r>
          </a:p>
          <a:p>
            <a:r>
              <a:rPr lang="en-US" dirty="0"/>
              <a:t> An abstract method is a method that has a declaration but does not have an implementation. </a:t>
            </a:r>
          </a:p>
          <a:p>
            <a:r>
              <a:rPr lang="en-US" dirty="0"/>
              <a:t>When we want to provide a common interface for different implementations of a component, we use an abstract class. </a:t>
            </a:r>
          </a:p>
        </p:txBody>
      </p:sp>
    </p:spTree>
    <p:extLst>
      <p:ext uri="{BB962C8B-B14F-4D97-AF65-F5344CB8AC3E}">
        <p14:creationId xmlns:p14="http://schemas.microsoft.com/office/powerpoint/2010/main" val="28190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D44C-0862-B377-385A-031B7E30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E514-1989-4B28-35CD-394B1B9B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defining an abstract base class, you can define a common Application Program Interface(API) for a set of subclasses. </a:t>
            </a:r>
          </a:p>
          <a:p>
            <a:r>
              <a:rPr lang="en-US" dirty="0"/>
              <a:t>This capability is especially useful in situations where a third-party is going to provide implementations, such as with plugins</a:t>
            </a:r>
          </a:p>
          <a:p>
            <a:r>
              <a:rPr lang="en-US" dirty="0"/>
              <a:t>Allows you to easily add subclasses to your app</a:t>
            </a:r>
          </a:p>
        </p:txBody>
      </p:sp>
    </p:spTree>
    <p:extLst>
      <p:ext uri="{BB962C8B-B14F-4D97-AF65-F5344CB8AC3E}">
        <p14:creationId xmlns:p14="http://schemas.microsoft.com/office/powerpoint/2010/main" val="29068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9AA4-71FD-A564-AA48-56A858D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FEF3-8381-756C-6AC6-D87C7B57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default, Python does not provide abstract classes. </a:t>
            </a:r>
          </a:p>
          <a:p>
            <a:r>
              <a:rPr lang="en-US" dirty="0"/>
              <a:t>Python comes with a module that provides the base for defining Abstract Base classes(ABC) and that module name is ABC. </a:t>
            </a:r>
          </a:p>
          <a:p>
            <a:r>
              <a:rPr lang="en-US" b="1" i="1" dirty="0"/>
              <a:t>ABC</a:t>
            </a:r>
            <a:r>
              <a:rPr lang="en-US" dirty="0"/>
              <a:t> works by decorating methods of the base class as abstract and then registering concrete classes as implementations of the abstract base. </a:t>
            </a:r>
          </a:p>
          <a:p>
            <a:r>
              <a:rPr lang="en-US" dirty="0"/>
              <a:t>A method becomes abstract when decorated with the keyword @abstractmethod. </a:t>
            </a:r>
          </a:p>
        </p:txBody>
      </p:sp>
    </p:spTree>
    <p:extLst>
      <p:ext uri="{BB962C8B-B14F-4D97-AF65-F5344CB8AC3E}">
        <p14:creationId xmlns:p14="http://schemas.microsoft.com/office/powerpoint/2010/main" val="243536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366-D898-9A94-081A-244B1583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Abstract Methods</a:t>
            </a:r>
          </a:p>
        </p:txBody>
      </p:sp>
      <p:pic>
        <p:nvPicPr>
          <p:cNvPr id="5" name="Snagit_SNG814">
            <a:extLst>
              <a:ext uri="{FF2B5EF4-FFF2-40B4-BE49-F238E27FC236}">
                <a16:creationId xmlns:a16="http://schemas.microsoft.com/office/drawing/2014/main" id="{C6EB3D5C-024B-3456-7123-0B1E4576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17638"/>
            <a:ext cx="4648200" cy="46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424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Part IV Object Orientation Inheritance and Polymorphism (Deitel 10.7 &amp; 10.8)</vt:lpstr>
      <vt:lpstr>Inheritance</vt:lpstr>
      <vt:lpstr>Base and SubClasses</vt:lpstr>
      <vt:lpstr>PowerPoint Presentation</vt:lpstr>
      <vt:lpstr>Shape Inheritance Hierarchy</vt:lpstr>
      <vt:lpstr>Abstract Classes</vt:lpstr>
      <vt:lpstr>Why Abstract Classes</vt:lpstr>
      <vt:lpstr>Python and Abstract Classes</vt:lpstr>
      <vt:lpstr>Example Abstract Methods</vt:lpstr>
      <vt:lpstr>UML The Unified Modeling Language  A way to graphically specify your object-oriented design</vt:lpstr>
      <vt:lpstr>UML Class Diagram</vt:lpstr>
      <vt:lpstr>PowerPoint Presentation</vt:lpstr>
      <vt:lpstr>Polymorphism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frank</dc:creator>
  <cp:lastModifiedBy>Frank Coyle</cp:lastModifiedBy>
  <cp:revision>30</cp:revision>
  <cp:lastPrinted>2023-03-28T20:18:00Z</cp:lastPrinted>
  <dcterms:created xsi:type="dcterms:W3CDTF">2015-01-22T13:36:33Z</dcterms:created>
  <dcterms:modified xsi:type="dcterms:W3CDTF">2023-04-02T18:11:56Z</dcterms:modified>
</cp:coreProperties>
</file>