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807" r:id="rId3"/>
    <p:sldId id="811" r:id="rId4"/>
    <p:sldId id="812" r:id="rId5"/>
    <p:sldId id="813" r:id="rId6"/>
    <p:sldId id="814" r:id="rId7"/>
    <p:sldId id="815" r:id="rId8"/>
    <p:sldId id="816" r:id="rId9"/>
    <p:sldId id="817" r:id="rId10"/>
    <p:sldId id="818" r:id="rId11"/>
    <p:sldId id="819" r:id="rId12"/>
    <p:sldId id="820" r:id="rId13"/>
    <p:sldId id="821" r:id="rId14"/>
    <p:sldId id="810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AA9A9C-8408-4A52-89EA-D9E9D6943AF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CEDBFEB-0FEF-47A2-8A97-53782AAE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84C9-78CF-DBF7-D1CF-6513DD6C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462C-A02E-DAF1-B6DA-9CFB3D02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F1D1-66DF-2454-2332-D618B38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18DD-5737-CD38-2880-0272D764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B93B-C5B4-42C2-5124-4C01F1F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5D3D-F609-8955-15CE-C014D215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4CC37-D3FB-938E-8417-297599C7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EC0C-A75F-5E6E-D7E1-DA80039B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9CE5-089E-73A9-943E-C2C3286F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036F-2C92-5D5D-2C8D-9E080D60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F8598-2003-91DB-92DE-DBA8FB89D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2600-17A7-E831-CA0A-709F82FB9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E3B3-ABE3-C4E7-3ADD-4398440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4B0A-0E23-307C-5665-83FF032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E17F-4E89-AA27-53F3-92B5288C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20E-659A-CBFF-1213-E9084DD6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CF85-CE10-F91C-A5B5-9AA65FD5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065F-F354-5AB6-83DE-C9A1679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B371-54CC-2DF0-40A7-9D29B5A8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3551-B416-3ECC-D23D-2470639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288-B6EC-B199-3C5E-E7CC8008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9314-9DAD-75C6-79AD-95EFB5BA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0549-CDC4-AC09-491B-135F9536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9EBC-37BC-D295-6ABC-0508BF57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DDA3-1CAF-0356-6002-928F4D3E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E58A-DED4-06D3-869B-31F7504F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1C7C-FCDE-EC58-8695-98274672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0F65-2AE9-C11D-FB36-719AC718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1D295-9C94-4475-390F-EA31F177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7D70-EEF6-6A6B-D245-0E238409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F159-9DF4-0509-7E35-42C11234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8877-1B97-D3C1-DB19-55B2B3E2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FC117-F122-B41B-8FDD-C3F3E238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CBFA-0186-D442-0439-869DEBE0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C7308-4CBA-BD95-110B-E9DFEC47A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453E5-5009-2C57-F901-50D82E63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A6E65-9C50-2AD9-DD8C-73B56D68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34384-594F-21F2-FEC2-2C35B7D4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BFFAB-9245-C9A4-B443-32EFA635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3A2B-C344-EA72-E696-917A7D64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46249-772E-2E07-B9B8-6A4D887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B094-C494-D7C7-56F7-95AC326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E538-ACA1-C69B-4DE8-8FE4FA8D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B37ED-0422-88FE-D77A-BD73F56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047BE-C324-C16E-F8BF-02C6B462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D775-0EAD-DCB1-3250-5DDFFBA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B4B1-296F-D865-9F49-08108EE1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4A03-B182-D2AA-DDD6-E90138B8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5ADE-FF99-F4FE-8B24-065FF15C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3DF0E-E06F-C200-97AD-CE8F294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AAB5E-9059-FD39-C679-D136C59A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E0C5-C7BA-43B7-3916-E4C1CDE0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CF50-3858-3F16-2F39-9070F286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D6A49-1670-A578-7166-DDF223306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8ADF-0B16-725F-8220-D56F2380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4627-2C36-CDC6-079C-28A85F0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9CFE-9A9E-1DD0-BF11-F0CDE505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1B98-7B9F-3795-ED5E-6C92875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44E32-0ABF-CFA3-C156-E7C35E6B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FFF9-2AA1-78A7-4256-3DF46FE2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CFB6-4321-1572-2BAB-0DEFD7275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6880-9F7A-451A-83A1-4E54BA05995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033E-425C-ED71-91D2-BB534CB80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A88E-36F0-BF7D-2277-F38940A90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AAD6064-B3FD-1FB4-14D0-7CFBF09C7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7339" y="378264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and Concurrency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Locks and Deadlock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3604-B3F3-9241-3691-22099D7BF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64" y="3914775"/>
            <a:ext cx="1657350" cy="20217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F433-A70A-4E28-D7EF-97D66CD6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425A-5F09-413E-E77A-71FC8CCD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0879"/>
          </a:xfrm>
        </p:spPr>
        <p:txBody>
          <a:bodyPr/>
          <a:lstStyle/>
          <a:p>
            <a:r>
              <a:rPr lang="en-US" dirty="0"/>
              <a:t>Answer: </a:t>
            </a:r>
            <a:br>
              <a:rPr lang="en-US" dirty="0"/>
            </a:br>
            <a:r>
              <a:rPr lang="en-US" dirty="0"/>
              <a:t>Allow each thread to complete its work without being interrupted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498B10-8BAD-DA38-84D4-1AF5523DB7C2}"/>
              </a:ext>
            </a:extLst>
          </p:cNvPr>
          <p:cNvGrpSpPr/>
          <p:nvPr/>
        </p:nvGrpSpPr>
        <p:grpSpPr>
          <a:xfrm>
            <a:off x="2206488" y="4083847"/>
            <a:ext cx="8577469" cy="2409524"/>
            <a:chOff x="2206488" y="4083847"/>
            <a:chExt cx="8577469" cy="2409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F6B91B-0890-912B-D133-5FD2328A9DB1}"/>
                </a:ext>
              </a:extLst>
            </p:cNvPr>
            <p:cNvSpPr txBox="1"/>
            <p:nvPr/>
          </p:nvSpPr>
          <p:spPr>
            <a:xfrm>
              <a:off x="2206488" y="4373218"/>
              <a:ext cx="22164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LOCKS</a:t>
              </a:r>
            </a:p>
          </p:txBody>
        </p:sp>
        <p:pic>
          <p:nvPicPr>
            <p:cNvPr id="6" name="Snagit_SNG85A">
              <a:extLst>
                <a:ext uri="{FF2B5EF4-FFF2-40B4-BE49-F238E27FC236}">
                  <a16:creationId xmlns:a16="http://schemas.microsoft.com/office/drawing/2014/main" id="{3E40B0FB-DEE6-CD10-1B09-2AD1DE0DA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875" y="4083847"/>
              <a:ext cx="3495238" cy="24095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0064A3-7FEE-04D9-8EDA-B67A22E60932}"/>
                </a:ext>
              </a:extLst>
            </p:cNvPr>
            <p:cNvSpPr txBox="1"/>
            <p:nvPr/>
          </p:nvSpPr>
          <p:spPr>
            <a:xfrm>
              <a:off x="7921487" y="4234070"/>
              <a:ext cx="2862470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want to Lock out other threads while a thread is modifying a shared variable.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2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9B1A-9E5A-D530-E5D9-9E65D8F2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DF57-1D60-AB63-12F3-C12F444A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73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lock = threading.Lock()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lock:</a:t>
            </a:r>
            <a:br>
              <a:rPr lang="en-US" dirty="0"/>
            </a:br>
            <a:r>
              <a:rPr lang="en-US" dirty="0"/>
              <a:t>	x += 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51365C-A2AE-648B-D988-1D76BB339A56}"/>
              </a:ext>
            </a:extLst>
          </p:cNvPr>
          <p:cNvGrpSpPr/>
          <p:nvPr/>
        </p:nvGrpSpPr>
        <p:grpSpPr>
          <a:xfrm>
            <a:off x="4333461" y="2862470"/>
            <a:ext cx="3925957" cy="369332"/>
            <a:chOff x="4333461" y="2862470"/>
            <a:chExt cx="392595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13A0C1-3DDD-AADF-FC2C-C0A3B039CA2E}"/>
                </a:ext>
              </a:extLst>
            </p:cNvPr>
            <p:cNvSpPr txBox="1"/>
            <p:nvPr/>
          </p:nvSpPr>
          <p:spPr>
            <a:xfrm>
              <a:off x="4860235" y="2862470"/>
              <a:ext cx="3399183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instance of a Lock</a:t>
              </a:r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790071E2-0A74-17E3-268E-856AC2C668A1}"/>
                </a:ext>
              </a:extLst>
            </p:cNvPr>
            <p:cNvSpPr/>
            <p:nvPr/>
          </p:nvSpPr>
          <p:spPr>
            <a:xfrm>
              <a:off x="4333461" y="2971800"/>
              <a:ext cx="332104" cy="26000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154B95-1825-D814-0BCF-D73BF5D6D345}"/>
              </a:ext>
            </a:extLst>
          </p:cNvPr>
          <p:cNvGrpSpPr/>
          <p:nvPr/>
        </p:nvGrpSpPr>
        <p:grpSpPr>
          <a:xfrm>
            <a:off x="2965174" y="4001294"/>
            <a:ext cx="4114800" cy="1200329"/>
            <a:chOff x="2965174" y="4001294"/>
            <a:chExt cx="411480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8C80D-2E97-C937-A6D8-A1719B21EDA0}"/>
                </a:ext>
              </a:extLst>
            </p:cNvPr>
            <p:cNvSpPr txBox="1"/>
            <p:nvPr/>
          </p:nvSpPr>
          <p:spPr>
            <a:xfrm>
              <a:off x="3680791" y="4001294"/>
              <a:ext cx="3399183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any code in the block after the lock will be guaranteed to execute atomically – without any interruptions by other threads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42B1A0F3-C14D-6265-9809-B96653AB4C05}"/>
                </a:ext>
              </a:extLst>
            </p:cNvPr>
            <p:cNvSpPr/>
            <p:nvPr/>
          </p:nvSpPr>
          <p:spPr>
            <a:xfrm>
              <a:off x="2965174" y="4341456"/>
              <a:ext cx="332104" cy="26000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0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SNG855">
            <a:extLst>
              <a:ext uri="{FF2B5EF4-FFF2-40B4-BE49-F238E27FC236}">
                <a16:creationId xmlns:a16="http://schemas.microsoft.com/office/drawing/2014/main" id="{8CC0DCCE-8706-CF20-60B6-5A94F67DF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64" y="3460824"/>
            <a:ext cx="4164449" cy="2958951"/>
          </a:xfrm>
          <a:prstGeom prst="rect">
            <a:avLst/>
          </a:prstGeom>
        </p:spPr>
      </p:pic>
      <p:pic>
        <p:nvPicPr>
          <p:cNvPr id="6" name="Snagit_SNG849">
            <a:extLst>
              <a:ext uri="{FF2B5EF4-FFF2-40B4-BE49-F238E27FC236}">
                <a16:creationId xmlns:a16="http://schemas.microsoft.com/office/drawing/2014/main" id="{B4DC0845-6C5C-6368-F5B1-496117BEE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6" y="567475"/>
            <a:ext cx="4403361" cy="28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7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BB53-866A-9B12-E3A4-B5874D1C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4EE0-8A11-378C-1C0E-3ACD4C7F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4471"/>
          </a:xfrm>
        </p:spPr>
        <p:txBody>
          <a:bodyPr/>
          <a:lstStyle/>
          <a:p>
            <a:r>
              <a:rPr lang="en-US" dirty="0"/>
              <a:t>Can occur when a multi-threaded program uses two or more locks</a:t>
            </a:r>
          </a:p>
          <a:p>
            <a:r>
              <a:rPr lang="en-US" dirty="0"/>
              <a:t>We can get a situation where neither thread can continue</a:t>
            </a:r>
          </a:p>
        </p:txBody>
      </p:sp>
      <p:pic>
        <p:nvPicPr>
          <p:cNvPr id="5" name="Snagit_SNG842">
            <a:extLst>
              <a:ext uri="{FF2B5EF4-FFF2-40B4-BE49-F238E27FC236}">
                <a16:creationId xmlns:a16="http://schemas.microsoft.com/office/drawing/2014/main" id="{A71F1710-1DB1-D7C2-1308-8C54803A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3190461"/>
            <a:ext cx="3381353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3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3D02-7948-7D68-CF45-4C4CCE43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1FA6-B1D5-CC98-6C99-EDD20E7C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threads may run into race conditions which may give incorrect results when threads share data</a:t>
            </a:r>
          </a:p>
          <a:p>
            <a:r>
              <a:rPr lang="en-US" dirty="0"/>
              <a:t>Why: The scheduler can interrupt the thread's code execution at any time</a:t>
            </a:r>
          </a:p>
          <a:p>
            <a:r>
              <a:rPr lang="en-US" dirty="0"/>
              <a:t>Locks can be used to prevent race conditions</a:t>
            </a:r>
          </a:p>
          <a:p>
            <a:r>
              <a:rPr lang="en-US" dirty="0"/>
              <a:t>Programs with multiple locks may encounter deadlock</a:t>
            </a:r>
          </a:p>
          <a:p>
            <a:r>
              <a:rPr lang="en-US" dirty="0"/>
              <a:t>The order of lock acquisition is the key</a:t>
            </a:r>
          </a:p>
        </p:txBody>
      </p:sp>
    </p:spTree>
    <p:extLst>
      <p:ext uri="{BB962C8B-B14F-4D97-AF65-F5344CB8AC3E}">
        <p14:creationId xmlns:p14="http://schemas.microsoft.com/office/powerpoint/2010/main" val="22633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AD51-7CA7-8838-ECFA-B2EB2190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289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12950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20BE-3E62-9F46-05C0-34B40C9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assembly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72CE-8BAD-39D9-2D90-EF74C96C91BF}"/>
              </a:ext>
            </a:extLst>
          </p:cNvPr>
          <p:cNvSpPr txBox="1"/>
          <p:nvPr/>
        </p:nvSpPr>
        <p:spPr>
          <a:xfrm>
            <a:off x="838200" y="2505670"/>
            <a:ext cx="932953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	MOV 	X, R1	# moves the value X from memory to CPU Register 1 </a:t>
            </a:r>
          </a:p>
          <a:p>
            <a:r>
              <a:rPr lang="en-US" dirty="0"/>
              <a:t>2	INC 	R1	# increments Register 1</a:t>
            </a:r>
          </a:p>
          <a:p>
            <a:r>
              <a:rPr lang="en-US" dirty="0"/>
              <a:t>3	MOV	R1,X	# moves the value in R1 back to X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7FDA-CD09-19AC-EEE5-6FBECB49D135}"/>
              </a:ext>
            </a:extLst>
          </p:cNvPr>
          <p:cNvSpPr txBox="1"/>
          <p:nvPr/>
        </p:nvSpPr>
        <p:spPr>
          <a:xfrm>
            <a:off x="2097157" y="1540565"/>
            <a:ext cx="693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instructions are ultimately executed in assembly language</a:t>
            </a:r>
            <a:br>
              <a:rPr lang="en-US" dirty="0"/>
            </a:br>
            <a:r>
              <a:rPr lang="en-US" dirty="0"/>
              <a:t>Instruction:  X = X + 1  # assume X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717F-0C9F-03D5-6C78-B4C08D123368}"/>
              </a:ext>
            </a:extLst>
          </p:cNvPr>
          <p:cNvSpPr txBox="1"/>
          <p:nvPr/>
        </p:nvSpPr>
        <p:spPr>
          <a:xfrm>
            <a:off x="838200" y="3747774"/>
            <a:ext cx="575144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Assume two threads, each adding 1 to a global variable X</a:t>
            </a:r>
          </a:p>
          <a:p>
            <a:r>
              <a:rPr lang="en-US" dirty="0"/>
              <a:t>Each thread maintains its own 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72F6C-F61F-9D99-4D80-BFBB13146EEE}"/>
              </a:ext>
            </a:extLst>
          </p:cNvPr>
          <p:cNvSpPr txBox="1"/>
          <p:nvPr/>
        </p:nvSpPr>
        <p:spPr>
          <a:xfrm>
            <a:off x="838200" y="48602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PC: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114C-BE89-53CB-CCF1-CFB50EEE505D}"/>
              </a:ext>
            </a:extLst>
          </p:cNvPr>
          <p:cNvSpPr txBox="1"/>
          <p:nvPr/>
        </p:nvSpPr>
        <p:spPr>
          <a:xfrm>
            <a:off x="2900569" y="48602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  <a:p>
            <a:r>
              <a:rPr lang="en-US" dirty="0"/>
              <a:t>PC: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0F80-CFF3-145A-3CAC-E47A48B3CCD9}"/>
              </a:ext>
            </a:extLst>
          </p:cNvPr>
          <p:cNvSpPr txBox="1"/>
          <p:nvPr/>
        </p:nvSpPr>
        <p:spPr>
          <a:xfrm>
            <a:off x="4528931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Scheduler:</a:t>
            </a:r>
          </a:p>
          <a:p>
            <a:r>
              <a:rPr lang="en-US" dirty="0"/>
              <a:t>t1 : 2 cycles</a:t>
            </a:r>
          </a:p>
          <a:p>
            <a:endParaRPr lang="en-US" dirty="0"/>
          </a:p>
          <a:p>
            <a:r>
              <a:rPr lang="en-US" dirty="0"/>
              <a:t>t2 : 1 cycle</a:t>
            </a:r>
          </a:p>
          <a:p>
            <a:r>
              <a:rPr lang="en-US" dirty="0"/>
              <a:t>t1 : 1 cycle</a:t>
            </a:r>
          </a:p>
          <a:p>
            <a:r>
              <a:rPr lang="en-US" dirty="0"/>
              <a:t>t2 : 2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40F40-F292-AA12-69CD-7D48C0A95778}"/>
              </a:ext>
            </a:extLst>
          </p:cNvPr>
          <p:cNvSpPr txBox="1"/>
          <p:nvPr/>
        </p:nvSpPr>
        <p:spPr>
          <a:xfrm>
            <a:off x="6215271" y="4537069"/>
            <a:ext cx="222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Memory	R1</a:t>
            </a:r>
          </a:p>
          <a:p>
            <a:r>
              <a:rPr lang="en-US" dirty="0"/>
              <a:t>X: 10	0</a:t>
            </a:r>
          </a:p>
        </p:txBody>
      </p:sp>
    </p:spTree>
    <p:extLst>
      <p:ext uri="{BB962C8B-B14F-4D97-AF65-F5344CB8AC3E}">
        <p14:creationId xmlns:p14="http://schemas.microsoft.com/office/powerpoint/2010/main" val="8706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20BE-3E62-9F46-05C0-34B40C9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assembly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72CE-8BAD-39D9-2D90-EF74C96C91BF}"/>
              </a:ext>
            </a:extLst>
          </p:cNvPr>
          <p:cNvSpPr txBox="1"/>
          <p:nvPr/>
        </p:nvSpPr>
        <p:spPr>
          <a:xfrm>
            <a:off x="838200" y="2505670"/>
            <a:ext cx="932953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	MOV 	X, R1	# moves the value X from memory to CPU Register 1 </a:t>
            </a:r>
          </a:p>
          <a:p>
            <a:r>
              <a:rPr lang="en-US" dirty="0"/>
              <a:t>2	INC 	R1	# increments Register 1</a:t>
            </a:r>
          </a:p>
          <a:p>
            <a:r>
              <a:rPr lang="en-US" dirty="0"/>
              <a:t>3	MOV	R1,X	# moves the value in R1 back to X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7FDA-CD09-19AC-EEE5-6FBECB49D135}"/>
              </a:ext>
            </a:extLst>
          </p:cNvPr>
          <p:cNvSpPr txBox="1"/>
          <p:nvPr/>
        </p:nvSpPr>
        <p:spPr>
          <a:xfrm>
            <a:off x="2097157" y="1540565"/>
            <a:ext cx="693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instructions are ultimately executed in assembly language</a:t>
            </a:r>
            <a:br>
              <a:rPr lang="en-US" dirty="0"/>
            </a:br>
            <a:r>
              <a:rPr lang="en-US" dirty="0"/>
              <a:t>Instruction:  X = X + 1  # assume X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717F-0C9F-03D5-6C78-B4C08D123368}"/>
              </a:ext>
            </a:extLst>
          </p:cNvPr>
          <p:cNvSpPr txBox="1"/>
          <p:nvPr/>
        </p:nvSpPr>
        <p:spPr>
          <a:xfrm>
            <a:off x="838200" y="3747774"/>
            <a:ext cx="575144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Assume two threads, each adding 1 to a global variable X</a:t>
            </a:r>
          </a:p>
          <a:p>
            <a:r>
              <a:rPr lang="en-US" dirty="0"/>
              <a:t>Each thread maintains its own 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72F6C-F61F-9D99-4D80-BFBB13146EEE}"/>
              </a:ext>
            </a:extLst>
          </p:cNvPr>
          <p:cNvSpPr txBox="1"/>
          <p:nvPr/>
        </p:nvSpPr>
        <p:spPr>
          <a:xfrm>
            <a:off x="838200" y="486023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PC: 1</a:t>
            </a:r>
          </a:p>
          <a:p>
            <a:r>
              <a:rPr lang="en-US" dirty="0"/>
              <a:t>PC: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114C-BE89-53CB-CCF1-CFB50EEE505D}"/>
              </a:ext>
            </a:extLst>
          </p:cNvPr>
          <p:cNvSpPr txBox="1"/>
          <p:nvPr/>
        </p:nvSpPr>
        <p:spPr>
          <a:xfrm>
            <a:off x="2900569" y="48602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  <a:p>
            <a:r>
              <a:rPr lang="en-US" dirty="0"/>
              <a:t>PC: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0F80-CFF3-145A-3CAC-E47A48B3CCD9}"/>
              </a:ext>
            </a:extLst>
          </p:cNvPr>
          <p:cNvSpPr txBox="1"/>
          <p:nvPr/>
        </p:nvSpPr>
        <p:spPr>
          <a:xfrm>
            <a:off x="4528931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Scheduler:</a:t>
            </a:r>
          </a:p>
          <a:p>
            <a:r>
              <a:rPr lang="en-US" dirty="0"/>
              <a:t>t1 : 2 cycles</a:t>
            </a:r>
          </a:p>
          <a:p>
            <a:endParaRPr lang="en-US" dirty="0"/>
          </a:p>
          <a:p>
            <a:r>
              <a:rPr lang="en-US" dirty="0"/>
              <a:t>t2 : 1 cycle</a:t>
            </a:r>
          </a:p>
          <a:p>
            <a:r>
              <a:rPr lang="en-US" dirty="0"/>
              <a:t>t1 : 1 cycle</a:t>
            </a:r>
          </a:p>
          <a:p>
            <a:r>
              <a:rPr lang="en-US" dirty="0"/>
              <a:t>t2 : 2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40F40-F292-AA12-69CD-7D48C0A95778}"/>
              </a:ext>
            </a:extLst>
          </p:cNvPr>
          <p:cNvSpPr txBox="1"/>
          <p:nvPr/>
        </p:nvSpPr>
        <p:spPr>
          <a:xfrm>
            <a:off x="6215271" y="4537069"/>
            <a:ext cx="2229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Memory	R1</a:t>
            </a:r>
          </a:p>
          <a:p>
            <a:r>
              <a:rPr lang="en-US" dirty="0"/>
              <a:t>X: 10	0</a:t>
            </a:r>
          </a:p>
          <a:p>
            <a:r>
              <a:rPr lang="en-US" dirty="0"/>
              <a:t>X: 10	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B63A08-E998-BDCE-A192-F1F95E667B63}"/>
              </a:ext>
            </a:extLst>
          </p:cNvPr>
          <p:cNvSpPr/>
          <p:nvPr/>
        </p:nvSpPr>
        <p:spPr>
          <a:xfrm>
            <a:off x="725557" y="2505670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20BE-3E62-9F46-05C0-34B40C9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assembly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72CE-8BAD-39D9-2D90-EF74C96C91BF}"/>
              </a:ext>
            </a:extLst>
          </p:cNvPr>
          <p:cNvSpPr txBox="1"/>
          <p:nvPr/>
        </p:nvSpPr>
        <p:spPr>
          <a:xfrm>
            <a:off x="838200" y="2505670"/>
            <a:ext cx="932953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	MOV 	X, R1	# moves the value X from memory to CPU Register 1 </a:t>
            </a:r>
          </a:p>
          <a:p>
            <a:r>
              <a:rPr lang="en-US" dirty="0"/>
              <a:t>2	INC 	R1	# increments Register 1</a:t>
            </a:r>
          </a:p>
          <a:p>
            <a:r>
              <a:rPr lang="en-US" dirty="0"/>
              <a:t>3	MOV	R1,X	# moves the value in R1 back to X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7FDA-CD09-19AC-EEE5-6FBECB49D135}"/>
              </a:ext>
            </a:extLst>
          </p:cNvPr>
          <p:cNvSpPr txBox="1"/>
          <p:nvPr/>
        </p:nvSpPr>
        <p:spPr>
          <a:xfrm>
            <a:off x="2097157" y="1540565"/>
            <a:ext cx="693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instructions are ultimately executed in assembly language</a:t>
            </a:r>
            <a:br>
              <a:rPr lang="en-US" dirty="0"/>
            </a:br>
            <a:r>
              <a:rPr lang="en-US" dirty="0"/>
              <a:t>Instruction:  X = X + 1  # assume X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717F-0C9F-03D5-6C78-B4C08D123368}"/>
              </a:ext>
            </a:extLst>
          </p:cNvPr>
          <p:cNvSpPr txBox="1"/>
          <p:nvPr/>
        </p:nvSpPr>
        <p:spPr>
          <a:xfrm>
            <a:off x="838200" y="3747774"/>
            <a:ext cx="575144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Assume two threads, each adding 1 to a global variable X</a:t>
            </a:r>
          </a:p>
          <a:p>
            <a:r>
              <a:rPr lang="en-US" dirty="0"/>
              <a:t>Each thread maintains its own 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72F6C-F61F-9D99-4D80-BFBB13146EEE}"/>
              </a:ext>
            </a:extLst>
          </p:cNvPr>
          <p:cNvSpPr txBox="1"/>
          <p:nvPr/>
        </p:nvSpPr>
        <p:spPr>
          <a:xfrm>
            <a:off x="838200" y="4860235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PC: 1</a:t>
            </a:r>
          </a:p>
          <a:p>
            <a:r>
              <a:rPr lang="en-US" dirty="0"/>
              <a:t>PC: 2</a:t>
            </a:r>
          </a:p>
          <a:p>
            <a:r>
              <a:rPr lang="en-US" dirty="0"/>
              <a:t>PC: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114C-BE89-53CB-CCF1-CFB50EEE505D}"/>
              </a:ext>
            </a:extLst>
          </p:cNvPr>
          <p:cNvSpPr txBox="1"/>
          <p:nvPr/>
        </p:nvSpPr>
        <p:spPr>
          <a:xfrm>
            <a:off x="2900569" y="48602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  <a:p>
            <a:r>
              <a:rPr lang="en-US" dirty="0"/>
              <a:t>PC: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0F80-CFF3-145A-3CAC-E47A48B3CCD9}"/>
              </a:ext>
            </a:extLst>
          </p:cNvPr>
          <p:cNvSpPr txBox="1"/>
          <p:nvPr/>
        </p:nvSpPr>
        <p:spPr>
          <a:xfrm>
            <a:off x="4528931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Scheduler:</a:t>
            </a:r>
          </a:p>
          <a:p>
            <a:r>
              <a:rPr lang="en-US" dirty="0"/>
              <a:t>t1 : 2 cycles</a:t>
            </a:r>
          </a:p>
          <a:p>
            <a:endParaRPr lang="en-US" dirty="0"/>
          </a:p>
          <a:p>
            <a:r>
              <a:rPr lang="en-US" dirty="0"/>
              <a:t>t2 : 1 cycle</a:t>
            </a:r>
          </a:p>
          <a:p>
            <a:r>
              <a:rPr lang="en-US" dirty="0"/>
              <a:t>t1 : 1 cycle</a:t>
            </a:r>
          </a:p>
          <a:p>
            <a:r>
              <a:rPr lang="en-US" dirty="0"/>
              <a:t>t2 : 2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40F40-F292-AA12-69CD-7D48C0A95778}"/>
              </a:ext>
            </a:extLst>
          </p:cNvPr>
          <p:cNvSpPr txBox="1"/>
          <p:nvPr/>
        </p:nvSpPr>
        <p:spPr>
          <a:xfrm>
            <a:off x="6215271" y="4537069"/>
            <a:ext cx="2229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Memory	R1</a:t>
            </a:r>
          </a:p>
          <a:p>
            <a:r>
              <a:rPr lang="en-US" dirty="0"/>
              <a:t>X: 10	0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C0D2DC-A9D5-7045-78FA-8BBFBD154274}"/>
              </a:ext>
            </a:extLst>
          </p:cNvPr>
          <p:cNvSpPr/>
          <p:nvPr/>
        </p:nvSpPr>
        <p:spPr>
          <a:xfrm>
            <a:off x="735496" y="2803122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20BE-3E62-9F46-05C0-34B40C9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assembly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72CE-8BAD-39D9-2D90-EF74C96C91BF}"/>
              </a:ext>
            </a:extLst>
          </p:cNvPr>
          <p:cNvSpPr txBox="1"/>
          <p:nvPr/>
        </p:nvSpPr>
        <p:spPr>
          <a:xfrm>
            <a:off x="838200" y="2505670"/>
            <a:ext cx="932953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	MOV 	X, R1	# moves the value X from memory to CPU Register 1 </a:t>
            </a:r>
          </a:p>
          <a:p>
            <a:r>
              <a:rPr lang="en-US" dirty="0"/>
              <a:t>2	INC 	R1	# increments Register 1</a:t>
            </a:r>
          </a:p>
          <a:p>
            <a:r>
              <a:rPr lang="en-US" dirty="0"/>
              <a:t>3	MOV	R1,X	# moves the value in R1 back to X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7FDA-CD09-19AC-EEE5-6FBECB49D135}"/>
              </a:ext>
            </a:extLst>
          </p:cNvPr>
          <p:cNvSpPr txBox="1"/>
          <p:nvPr/>
        </p:nvSpPr>
        <p:spPr>
          <a:xfrm>
            <a:off x="2097157" y="1540565"/>
            <a:ext cx="693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instructions are ultimately executed in assembly language</a:t>
            </a:r>
            <a:br>
              <a:rPr lang="en-US" dirty="0"/>
            </a:br>
            <a:r>
              <a:rPr lang="en-US" dirty="0"/>
              <a:t>Instruction:  X = X + 1  # assume X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717F-0C9F-03D5-6C78-B4C08D123368}"/>
              </a:ext>
            </a:extLst>
          </p:cNvPr>
          <p:cNvSpPr txBox="1"/>
          <p:nvPr/>
        </p:nvSpPr>
        <p:spPr>
          <a:xfrm>
            <a:off x="838200" y="3747774"/>
            <a:ext cx="575144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Assume two threads, each adding 1 to a global variable X</a:t>
            </a:r>
          </a:p>
          <a:p>
            <a:r>
              <a:rPr lang="en-US" dirty="0"/>
              <a:t>Each thread maintains its own 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72F6C-F61F-9D99-4D80-BFBB13146EEE}"/>
              </a:ext>
            </a:extLst>
          </p:cNvPr>
          <p:cNvSpPr txBox="1"/>
          <p:nvPr/>
        </p:nvSpPr>
        <p:spPr>
          <a:xfrm>
            <a:off x="838200" y="4860235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PC: 1</a:t>
            </a:r>
          </a:p>
          <a:p>
            <a:r>
              <a:rPr lang="en-US" dirty="0"/>
              <a:t>PC: 2</a:t>
            </a:r>
          </a:p>
          <a:p>
            <a:r>
              <a:rPr lang="en-US" dirty="0"/>
              <a:t>PC: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114C-BE89-53CB-CCF1-CFB50EEE505D}"/>
              </a:ext>
            </a:extLst>
          </p:cNvPr>
          <p:cNvSpPr txBox="1"/>
          <p:nvPr/>
        </p:nvSpPr>
        <p:spPr>
          <a:xfrm>
            <a:off x="2900569" y="4860235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  <a:p>
            <a:r>
              <a:rPr lang="en-US" dirty="0"/>
              <a:t>PC: 1</a:t>
            </a:r>
          </a:p>
          <a:p>
            <a:endParaRPr lang="en-US" dirty="0"/>
          </a:p>
          <a:p>
            <a:r>
              <a:rPr lang="en-US" dirty="0"/>
              <a:t>PC: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0F80-CFF3-145A-3CAC-E47A48B3CCD9}"/>
              </a:ext>
            </a:extLst>
          </p:cNvPr>
          <p:cNvSpPr txBox="1"/>
          <p:nvPr/>
        </p:nvSpPr>
        <p:spPr>
          <a:xfrm>
            <a:off x="4528931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Scheduler:</a:t>
            </a:r>
          </a:p>
          <a:p>
            <a:r>
              <a:rPr lang="en-US" dirty="0"/>
              <a:t>t1 : 2 cycles</a:t>
            </a:r>
          </a:p>
          <a:p>
            <a:endParaRPr lang="en-US" dirty="0"/>
          </a:p>
          <a:p>
            <a:r>
              <a:rPr lang="en-US" dirty="0"/>
              <a:t>t2 : 1 cycle</a:t>
            </a:r>
          </a:p>
          <a:p>
            <a:r>
              <a:rPr lang="en-US" dirty="0"/>
              <a:t>t1 : 1 cycle</a:t>
            </a:r>
          </a:p>
          <a:p>
            <a:r>
              <a:rPr lang="en-US" dirty="0"/>
              <a:t>t2 : 2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40F40-F292-AA12-69CD-7D48C0A95778}"/>
              </a:ext>
            </a:extLst>
          </p:cNvPr>
          <p:cNvSpPr txBox="1"/>
          <p:nvPr/>
        </p:nvSpPr>
        <p:spPr>
          <a:xfrm>
            <a:off x="6215271" y="4537069"/>
            <a:ext cx="2229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Memory	R1</a:t>
            </a:r>
          </a:p>
          <a:p>
            <a:r>
              <a:rPr lang="en-US" dirty="0"/>
              <a:t>X: 10	0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11</a:t>
            </a:r>
          </a:p>
          <a:p>
            <a:r>
              <a:rPr lang="en-US" dirty="0"/>
              <a:t>X: 10	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386434-B5F9-8A41-7C81-0B1C78AA0A70}"/>
              </a:ext>
            </a:extLst>
          </p:cNvPr>
          <p:cNvSpPr/>
          <p:nvPr/>
        </p:nvSpPr>
        <p:spPr>
          <a:xfrm>
            <a:off x="725557" y="2505670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2A2918-129B-45B5-CE08-2D93FB6BE741}"/>
              </a:ext>
            </a:extLst>
          </p:cNvPr>
          <p:cNvSpPr/>
          <p:nvPr/>
        </p:nvSpPr>
        <p:spPr>
          <a:xfrm>
            <a:off x="4446104" y="5737398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E07D84-71BD-6C3E-0A7D-4861F765F0D6}"/>
              </a:ext>
            </a:extLst>
          </p:cNvPr>
          <p:cNvSpPr/>
          <p:nvPr/>
        </p:nvSpPr>
        <p:spPr>
          <a:xfrm>
            <a:off x="3107635" y="5188587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A9208-3BCB-F47A-E86C-9B1D9DD7C034}"/>
              </a:ext>
            </a:extLst>
          </p:cNvPr>
          <p:cNvSpPr/>
          <p:nvPr/>
        </p:nvSpPr>
        <p:spPr>
          <a:xfrm>
            <a:off x="7071693" y="5707293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20BE-3E62-9F46-05C0-34B40C9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assembly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72CE-8BAD-39D9-2D90-EF74C96C91BF}"/>
              </a:ext>
            </a:extLst>
          </p:cNvPr>
          <p:cNvSpPr txBox="1"/>
          <p:nvPr/>
        </p:nvSpPr>
        <p:spPr>
          <a:xfrm>
            <a:off x="838200" y="2505670"/>
            <a:ext cx="932953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	MOV 	X, R1	# moves the value X from memory to CPU Register 1 </a:t>
            </a:r>
          </a:p>
          <a:p>
            <a:r>
              <a:rPr lang="en-US" dirty="0"/>
              <a:t>2	INC 	R1	# increments Register 1</a:t>
            </a:r>
          </a:p>
          <a:p>
            <a:r>
              <a:rPr lang="en-US" dirty="0"/>
              <a:t>3	MOV	R1,X	# moves the value in R1 back to X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7FDA-CD09-19AC-EEE5-6FBECB49D135}"/>
              </a:ext>
            </a:extLst>
          </p:cNvPr>
          <p:cNvSpPr txBox="1"/>
          <p:nvPr/>
        </p:nvSpPr>
        <p:spPr>
          <a:xfrm>
            <a:off x="2097157" y="1540565"/>
            <a:ext cx="693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instructions are ultimately executed in assembly language</a:t>
            </a:r>
            <a:br>
              <a:rPr lang="en-US" dirty="0"/>
            </a:br>
            <a:r>
              <a:rPr lang="en-US" dirty="0"/>
              <a:t>Instruction:  X = X + 1  # assume X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717F-0C9F-03D5-6C78-B4C08D123368}"/>
              </a:ext>
            </a:extLst>
          </p:cNvPr>
          <p:cNvSpPr txBox="1"/>
          <p:nvPr/>
        </p:nvSpPr>
        <p:spPr>
          <a:xfrm>
            <a:off x="838200" y="3747774"/>
            <a:ext cx="575144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Assume two threads, each adding 1 to a global variable X</a:t>
            </a:r>
          </a:p>
          <a:p>
            <a:r>
              <a:rPr lang="en-US" dirty="0"/>
              <a:t>Each thread maintains its own 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72F6C-F61F-9D99-4D80-BFBB13146EEE}"/>
              </a:ext>
            </a:extLst>
          </p:cNvPr>
          <p:cNvSpPr txBox="1"/>
          <p:nvPr/>
        </p:nvSpPr>
        <p:spPr>
          <a:xfrm>
            <a:off x="838200" y="4860235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PC: 1</a:t>
            </a:r>
          </a:p>
          <a:p>
            <a:r>
              <a:rPr lang="en-US" dirty="0"/>
              <a:t>PC: 2</a:t>
            </a:r>
          </a:p>
          <a:p>
            <a:r>
              <a:rPr lang="en-US" dirty="0"/>
              <a:t>PC: 3</a:t>
            </a:r>
          </a:p>
          <a:p>
            <a:r>
              <a:rPr lang="en-US" dirty="0"/>
              <a:t>PC: -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114C-BE89-53CB-CCF1-CFB50EEE505D}"/>
              </a:ext>
            </a:extLst>
          </p:cNvPr>
          <p:cNvSpPr txBox="1"/>
          <p:nvPr/>
        </p:nvSpPr>
        <p:spPr>
          <a:xfrm>
            <a:off x="2900569" y="4860235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  <a:p>
            <a:r>
              <a:rPr lang="en-US" dirty="0"/>
              <a:t>PC: 1</a:t>
            </a:r>
          </a:p>
          <a:p>
            <a:endParaRPr lang="en-US" dirty="0"/>
          </a:p>
          <a:p>
            <a:r>
              <a:rPr lang="en-US" dirty="0"/>
              <a:t>PC: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0F80-CFF3-145A-3CAC-E47A48B3CCD9}"/>
              </a:ext>
            </a:extLst>
          </p:cNvPr>
          <p:cNvSpPr txBox="1"/>
          <p:nvPr/>
        </p:nvSpPr>
        <p:spPr>
          <a:xfrm>
            <a:off x="4528931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Scheduler:</a:t>
            </a:r>
          </a:p>
          <a:p>
            <a:r>
              <a:rPr lang="en-US" dirty="0"/>
              <a:t>t1 : 2 cycles</a:t>
            </a:r>
          </a:p>
          <a:p>
            <a:endParaRPr lang="en-US" dirty="0"/>
          </a:p>
          <a:p>
            <a:r>
              <a:rPr lang="en-US" dirty="0"/>
              <a:t>t2 : 1 cycle</a:t>
            </a:r>
          </a:p>
          <a:p>
            <a:r>
              <a:rPr lang="en-US" dirty="0"/>
              <a:t>t1 : 1 cycle</a:t>
            </a:r>
          </a:p>
          <a:p>
            <a:r>
              <a:rPr lang="en-US" dirty="0"/>
              <a:t>t2 : 2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40F40-F292-AA12-69CD-7D48C0A95778}"/>
              </a:ext>
            </a:extLst>
          </p:cNvPr>
          <p:cNvSpPr txBox="1"/>
          <p:nvPr/>
        </p:nvSpPr>
        <p:spPr>
          <a:xfrm>
            <a:off x="6215271" y="4537069"/>
            <a:ext cx="2229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Memory	R1</a:t>
            </a:r>
          </a:p>
          <a:p>
            <a:r>
              <a:rPr lang="en-US" dirty="0"/>
              <a:t>X: 10	0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11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700ADC-8A31-761D-F649-6D7E90A4E4CA}"/>
              </a:ext>
            </a:extLst>
          </p:cNvPr>
          <p:cNvSpPr/>
          <p:nvPr/>
        </p:nvSpPr>
        <p:spPr>
          <a:xfrm>
            <a:off x="735496" y="3110226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E72DA9-7748-C795-CC23-898EFCAEDC49}"/>
              </a:ext>
            </a:extLst>
          </p:cNvPr>
          <p:cNvSpPr/>
          <p:nvPr/>
        </p:nvSpPr>
        <p:spPr>
          <a:xfrm>
            <a:off x="1003853" y="5737398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FCD6DC-6923-26A8-4811-4F4FC5234B7F}"/>
              </a:ext>
            </a:extLst>
          </p:cNvPr>
          <p:cNvSpPr/>
          <p:nvPr/>
        </p:nvSpPr>
        <p:spPr>
          <a:xfrm>
            <a:off x="6331226" y="5944534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E8987E-93FC-6425-1607-CFCFFBA8DBB5}"/>
              </a:ext>
            </a:extLst>
          </p:cNvPr>
          <p:cNvSpPr/>
          <p:nvPr/>
        </p:nvSpPr>
        <p:spPr>
          <a:xfrm>
            <a:off x="4406348" y="5984291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2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20BE-3E62-9F46-05C0-34B40C9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assembly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72CE-8BAD-39D9-2D90-EF74C96C91BF}"/>
              </a:ext>
            </a:extLst>
          </p:cNvPr>
          <p:cNvSpPr txBox="1"/>
          <p:nvPr/>
        </p:nvSpPr>
        <p:spPr>
          <a:xfrm>
            <a:off x="838200" y="2505670"/>
            <a:ext cx="932953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	MOV 	X, R1	# moves the value X from memory to CPU Register 1 </a:t>
            </a:r>
          </a:p>
          <a:p>
            <a:r>
              <a:rPr lang="en-US" dirty="0"/>
              <a:t>2	INC 	R1	# increments Register 1</a:t>
            </a:r>
          </a:p>
          <a:p>
            <a:r>
              <a:rPr lang="en-US" dirty="0"/>
              <a:t>3	MOV	R1,X	# moves the value in R1 back to X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7FDA-CD09-19AC-EEE5-6FBECB49D135}"/>
              </a:ext>
            </a:extLst>
          </p:cNvPr>
          <p:cNvSpPr txBox="1"/>
          <p:nvPr/>
        </p:nvSpPr>
        <p:spPr>
          <a:xfrm>
            <a:off x="2097157" y="1540565"/>
            <a:ext cx="693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instructions are ultimately executed in assembly language</a:t>
            </a:r>
            <a:br>
              <a:rPr lang="en-US" dirty="0"/>
            </a:br>
            <a:r>
              <a:rPr lang="en-US" dirty="0"/>
              <a:t>Instruction:  X = X + 1  # assume X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717F-0C9F-03D5-6C78-B4C08D123368}"/>
              </a:ext>
            </a:extLst>
          </p:cNvPr>
          <p:cNvSpPr txBox="1"/>
          <p:nvPr/>
        </p:nvSpPr>
        <p:spPr>
          <a:xfrm>
            <a:off x="838200" y="3747774"/>
            <a:ext cx="575144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Assume two threads, each adding 1 to a global variable X</a:t>
            </a:r>
          </a:p>
          <a:p>
            <a:r>
              <a:rPr lang="en-US" dirty="0"/>
              <a:t>Each thread maintains its own 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72F6C-F61F-9D99-4D80-BFBB13146EEE}"/>
              </a:ext>
            </a:extLst>
          </p:cNvPr>
          <p:cNvSpPr txBox="1"/>
          <p:nvPr/>
        </p:nvSpPr>
        <p:spPr>
          <a:xfrm>
            <a:off x="838200" y="4860235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PC: 1</a:t>
            </a:r>
          </a:p>
          <a:p>
            <a:r>
              <a:rPr lang="en-US" dirty="0"/>
              <a:t>PC: 2</a:t>
            </a:r>
          </a:p>
          <a:p>
            <a:r>
              <a:rPr lang="en-US" dirty="0"/>
              <a:t>PC: 3</a:t>
            </a:r>
          </a:p>
          <a:p>
            <a:r>
              <a:rPr lang="en-US" dirty="0"/>
              <a:t>PC: -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114C-BE89-53CB-CCF1-CFB50EEE505D}"/>
              </a:ext>
            </a:extLst>
          </p:cNvPr>
          <p:cNvSpPr txBox="1"/>
          <p:nvPr/>
        </p:nvSpPr>
        <p:spPr>
          <a:xfrm>
            <a:off x="2900569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  <a:p>
            <a:r>
              <a:rPr lang="en-US" dirty="0"/>
              <a:t>PC: 1</a:t>
            </a:r>
          </a:p>
          <a:p>
            <a:endParaRPr lang="en-US" dirty="0"/>
          </a:p>
          <a:p>
            <a:r>
              <a:rPr lang="en-US" dirty="0"/>
              <a:t>PC: 2</a:t>
            </a:r>
          </a:p>
          <a:p>
            <a:endParaRPr lang="en-US" dirty="0"/>
          </a:p>
          <a:p>
            <a:r>
              <a:rPr lang="en-US" dirty="0"/>
              <a:t>PC: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0F80-CFF3-145A-3CAC-E47A48B3CCD9}"/>
              </a:ext>
            </a:extLst>
          </p:cNvPr>
          <p:cNvSpPr txBox="1"/>
          <p:nvPr/>
        </p:nvSpPr>
        <p:spPr>
          <a:xfrm>
            <a:off x="4528931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Scheduler:</a:t>
            </a:r>
          </a:p>
          <a:p>
            <a:r>
              <a:rPr lang="en-US" dirty="0"/>
              <a:t>t1 : 2 cycles</a:t>
            </a:r>
          </a:p>
          <a:p>
            <a:endParaRPr lang="en-US" dirty="0"/>
          </a:p>
          <a:p>
            <a:r>
              <a:rPr lang="en-US" dirty="0"/>
              <a:t>t2 : 1 cycle</a:t>
            </a:r>
          </a:p>
          <a:p>
            <a:r>
              <a:rPr lang="en-US" dirty="0"/>
              <a:t>t1 : 1 cycle</a:t>
            </a:r>
          </a:p>
          <a:p>
            <a:r>
              <a:rPr lang="en-US" dirty="0"/>
              <a:t>t2 : 2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40F40-F292-AA12-69CD-7D48C0A95778}"/>
              </a:ext>
            </a:extLst>
          </p:cNvPr>
          <p:cNvSpPr txBox="1"/>
          <p:nvPr/>
        </p:nvSpPr>
        <p:spPr>
          <a:xfrm>
            <a:off x="6215271" y="4537069"/>
            <a:ext cx="2229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Memory	R1</a:t>
            </a:r>
          </a:p>
          <a:p>
            <a:r>
              <a:rPr lang="en-US" dirty="0"/>
              <a:t>X: 10	0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11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X:10	11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8F6668-22FB-0D86-D8A6-FB449A7AD8B1}"/>
              </a:ext>
            </a:extLst>
          </p:cNvPr>
          <p:cNvSpPr/>
          <p:nvPr/>
        </p:nvSpPr>
        <p:spPr>
          <a:xfrm>
            <a:off x="685800" y="2823000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AE6F58-C7BD-6E13-B47A-DE20E2BA65B0}"/>
              </a:ext>
            </a:extLst>
          </p:cNvPr>
          <p:cNvSpPr/>
          <p:nvPr/>
        </p:nvSpPr>
        <p:spPr>
          <a:xfrm>
            <a:off x="4446104" y="6307457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83AA35-AFC0-824B-B423-302F2EE1F551}"/>
              </a:ext>
            </a:extLst>
          </p:cNvPr>
          <p:cNvSpPr/>
          <p:nvPr/>
        </p:nvSpPr>
        <p:spPr>
          <a:xfrm>
            <a:off x="7071693" y="6185771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20BE-3E62-9F46-05C0-34B40C9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assembly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72CE-8BAD-39D9-2D90-EF74C96C91BF}"/>
              </a:ext>
            </a:extLst>
          </p:cNvPr>
          <p:cNvSpPr txBox="1"/>
          <p:nvPr/>
        </p:nvSpPr>
        <p:spPr>
          <a:xfrm>
            <a:off x="838200" y="2505670"/>
            <a:ext cx="932953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	MOV 	X, R1	# moves the value X from memory to CPU Register 1 </a:t>
            </a:r>
          </a:p>
          <a:p>
            <a:r>
              <a:rPr lang="en-US" dirty="0"/>
              <a:t>2	INC 	R1	# increments Register 1</a:t>
            </a:r>
          </a:p>
          <a:p>
            <a:r>
              <a:rPr lang="en-US" dirty="0"/>
              <a:t>3	MOV	R1,X	# moves the value in R1 back to X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7FDA-CD09-19AC-EEE5-6FBECB49D135}"/>
              </a:ext>
            </a:extLst>
          </p:cNvPr>
          <p:cNvSpPr txBox="1"/>
          <p:nvPr/>
        </p:nvSpPr>
        <p:spPr>
          <a:xfrm>
            <a:off x="992129" y="1519092"/>
            <a:ext cx="693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instructions are ultimately executed in assembly language</a:t>
            </a:r>
            <a:br>
              <a:rPr lang="en-US" dirty="0"/>
            </a:br>
            <a:r>
              <a:rPr lang="en-US" dirty="0"/>
              <a:t>Instruction:  X = X + 1  # assume X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717F-0C9F-03D5-6C78-B4C08D123368}"/>
              </a:ext>
            </a:extLst>
          </p:cNvPr>
          <p:cNvSpPr txBox="1"/>
          <p:nvPr/>
        </p:nvSpPr>
        <p:spPr>
          <a:xfrm>
            <a:off x="838200" y="3747774"/>
            <a:ext cx="575144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Assume two threads, each adding 1 to a global variable X</a:t>
            </a:r>
          </a:p>
          <a:p>
            <a:r>
              <a:rPr lang="en-US" dirty="0"/>
              <a:t>Each thread maintains its own program counter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72F6C-F61F-9D99-4D80-BFBB13146EEE}"/>
              </a:ext>
            </a:extLst>
          </p:cNvPr>
          <p:cNvSpPr txBox="1"/>
          <p:nvPr/>
        </p:nvSpPr>
        <p:spPr>
          <a:xfrm>
            <a:off x="838200" y="4860235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  <a:p>
            <a:r>
              <a:rPr lang="en-US" dirty="0"/>
              <a:t>PC: 1</a:t>
            </a:r>
          </a:p>
          <a:p>
            <a:r>
              <a:rPr lang="en-US" dirty="0"/>
              <a:t>PC: 2</a:t>
            </a:r>
          </a:p>
          <a:p>
            <a:r>
              <a:rPr lang="en-US" dirty="0"/>
              <a:t>PC: 3</a:t>
            </a:r>
          </a:p>
          <a:p>
            <a:r>
              <a:rPr lang="en-US" dirty="0"/>
              <a:t>PC: -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114C-BE89-53CB-CCF1-CFB50EEE505D}"/>
              </a:ext>
            </a:extLst>
          </p:cNvPr>
          <p:cNvSpPr txBox="1"/>
          <p:nvPr/>
        </p:nvSpPr>
        <p:spPr>
          <a:xfrm>
            <a:off x="2900569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  <a:p>
            <a:r>
              <a:rPr lang="en-US" dirty="0"/>
              <a:t>PC: 1</a:t>
            </a:r>
          </a:p>
          <a:p>
            <a:endParaRPr lang="en-US" dirty="0"/>
          </a:p>
          <a:p>
            <a:r>
              <a:rPr lang="en-US" dirty="0"/>
              <a:t>PC: 2</a:t>
            </a:r>
          </a:p>
          <a:p>
            <a:endParaRPr lang="en-US" dirty="0"/>
          </a:p>
          <a:p>
            <a:r>
              <a:rPr lang="en-US" dirty="0"/>
              <a:t>PC: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0F80-CFF3-145A-3CAC-E47A48B3CCD9}"/>
              </a:ext>
            </a:extLst>
          </p:cNvPr>
          <p:cNvSpPr txBox="1"/>
          <p:nvPr/>
        </p:nvSpPr>
        <p:spPr>
          <a:xfrm>
            <a:off x="4528931" y="486023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Scheduler:</a:t>
            </a:r>
          </a:p>
          <a:p>
            <a:r>
              <a:rPr lang="en-US" dirty="0"/>
              <a:t>t1 : 2 cycles</a:t>
            </a:r>
          </a:p>
          <a:p>
            <a:endParaRPr lang="en-US" dirty="0"/>
          </a:p>
          <a:p>
            <a:r>
              <a:rPr lang="en-US" dirty="0"/>
              <a:t>t2 : 1 cycle</a:t>
            </a:r>
          </a:p>
          <a:p>
            <a:r>
              <a:rPr lang="en-US" dirty="0"/>
              <a:t>t1 : 1 cycle</a:t>
            </a:r>
          </a:p>
          <a:p>
            <a:r>
              <a:rPr lang="en-US" dirty="0"/>
              <a:t>t2 : 2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40F40-F292-AA12-69CD-7D48C0A95778}"/>
              </a:ext>
            </a:extLst>
          </p:cNvPr>
          <p:cNvSpPr txBox="1"/>
          <p:nvPr/>
        </p:nvSpPr>
        <p:spPr>
          <a:xfrm>
            <a:off x="6215271" y="4537069"/>
            <a:ext cx="2229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Memory	R1</a:t>
            </a:r>
          </a:p>
          <a:p>
            <a:r>
              <a:rPr lang="en-US" dirty="0"/>
              <a:t>X: 10	0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11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 10	10</a:t>
            </a:r>
          </a:p>
          <a:p>
            <a:r>
              <a:rPr lang="en-US" dirty="0"/>
              <a:t>X:10	11</a:t>
            </a:r>
          </a:p>
          <a:p>
            <a:r>
              <a:rPr lang="en-US" dirty="0"/>
              <a:t>X:11	11</a:t>
            </a:r>
          </a:p>
        </p:txBody>
      </p:sp>
      <p:graphicFrame>
        <p:nvGraphicFramePr>
          <p:cNvPr id="3" name="Object 14">
            <a:hlinkClick r:id="" action="ppaction://ole?verb=0"/>
            <a:extLst>
              <a:ext uri="{FF2B5EF4-FFF2-40B4-BE49-F238E27FC236}">
                <a16:creationId xmlns:a16="http://schemas.microsoft.com/office/drawing/2014/main" id="{9CBB0810-5AC7-6EF2-F2D8-FC7A7EE4C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065542"/>
              </p:ext>
            </p:extLst>
          </p:nvPr>
        </p:nvGraphicFramePr>
        <p:xfrm>
          <a:off x="8663611" y="5001789"/>
          <a:ext cx="1725268" cy="136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457280" imgH="1328400" progId="MS_ClipArt_Gallery.2">
                  <p:embed/>
                </p:oleObj>
              </mc:Choice>
              <mc:Fallback>
                <p:oleObj name="Clip" r:id="rId2" imgW="1457280" imgH="1328400" progId="MS_ClipArt_Gallery.2">
                  <p:embed/>
                  <p:pic>
                    <p:nvPicPr>
                      <p:cNvPr id="6" name="Object 1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B936335-2F56-3039-77B0-88AAD2F3B7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611" y="5001789"/>
                        <a:ext cx="1725268" cy="1366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59D0FAB-BFEB-69A4-7A1F-FC0A11581D96}"/>
              </a:ext>
            </a:extLst>
          </p:cNvPr>
          <p:cNvSpPr/>
          <p:nvPr/>
        </p:nvSpPr>
        <p:spPr>
          <a:xfrm>
            <a:off x="9453647" y="3632244"/>
            <a:ext cx="1870464" cy="108673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13AE8-FAE5-973D-3EF2-89BA3C584B0D}"/>
              </a:ext>
            </a:extLst>
          </p:cNvPr>
          <p:cNvSpPr txBox="1"/>
          <p:nvPr/>
        </p:nvSpPr>
        <p:spPr>
          <a:xfrm>
            <a:off x="9730408" y="3896139"/>
            <a:ext cx="1578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this order of execution we get 11 NOT 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E1A920-1811-AB55-33D6-07DB7161C9BB}"/>
              </a:ext>
            </a:extLst>
          </p:cNvPr>
          <p:cNvSpPr/>
          <p:nvPr/>
        </p:nvSpPr>
        <p:spPr>
          <a:xfrm>
            <a:off x="4446104" y="6307457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ABCF91-6A8D-04C8-FFE9-FD1F2473F063}"/>
              </a:ext>
            </a:extLst>
          </p:cNvPr>
          <p:cNvSpPr/>
          <p:nvPr/>
        </p:nvSpPr>
        <p:spPr>
          <a:xfrm>
            <a:off x="6331226" y="6492875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C85B76-A16B-2F78-A8CB-632DE97CE2A8}"/>
              </a:ext>
            </a:extLst>
          </p:cNvPr>
          <p:cNvSpPr/>
          <p:nvPr/>
        </p:nvSpPr>
        <p:spPr>
          <a:xfrm>
            <a:off x="1045266" y="5737398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5861CE-C1E1-EB08-160C-9F9CB2040450}"/>
              </a:ext>
            </a:extLst>
          </p:cNvPr>
          <p:cNvSpPr/>
          <p:nvPr/>
        </p:nvSpPr>
        <p:spPr>
          <a:xfrm>
            <a:off x="692426" y="3128092"/>
            <a:ext cx="516834" cy="307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92884-47B0-ABA5-6F25-E2CD84AC866D}"/>
              </a:ext>
            </a:extLst>
          </p:cNvPr>
          <p:cNvSpPr txBox="1"/>
          <p:nvPr/>
        </p:nvSpPr>
        <p:spPr>
          <a:xfrm>
            <a:off x="7573617" y="447261"/>
            <a:ext cx="375049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 Race Condition</a:t>
            </a:r>
            <a:r>
              <a:rPr lang="en-US" dirty="0"/>
              <a:t>: When two threads concurrently modify a shared variable. With certain orders of execution by the scheduler we get incorrect values!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1264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Clip</vt:lpstr>
      <vt:lpstr>Threads and Concurrency Locks and Deadlock   Part III  </vt:lpstr>
      <vt:lpstr>Race Conditions</vt:lpstr>
      <vt:lpstr>A simple assembly language</vt:lpstr>
      <vt:lpstr>A simple assembly language</vt:lpstr>
      <vt:lpstr>A simple assembly language</vt:lpstr>
      <vt:lpstr>A simple assembly language</vt:lpstr>
      <vt:lpstr>A simple assembly language</vt:lpstr>
      <vt:lpstr>A simple assembly language</vt:lpstr>
      <vt:lpstr>A simple assembly language</vt:lpstr>
      <vt:lpstr>How to Prevent Race Conditions</vt:lpstr>
      <vt:lpstr>Locks in Python</vt:lpstr>
      <vt:lpstr>PowerPoint Presentation</vt:lpstr>
      <vt:lpstr>Deadlock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Concurrency  Part I</dc:title>
  <dc:creator>Frank Coyle</dc:creator>
  <cp:lastModifiedBy>Frank Coyle</cp:lastModifiedBy>
  <cp:revision>19</cp:revision>
  <cp:lastPrinted>2023-04-11T21:02:49Z</cp:lastPrinted>
  <dcterms:created xsi:type="dcterms:W3CDTF">2023-04-11T17:05:20Z</dcterms:created>
  <dcterms:modified xsi:type="dcterms:W3CDTF">2023-04-15T19:33:42Z</dcterms:modified>
</cp:coreProperties>
</file>