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803" r:id="rId3"/>
    <p:sldId id="599" r:id="rId4"/>
    <p:sldId id="600" r:id="rId5"/>
    <p:sldId id="596" r:id="rId6"/>
    <p:sldId id="804" r:id="rId7"/>
    <p:sldId id="805" r:id="rId8"/>
    <p:sldId id="575" r:id="rId9"/>
    <p:sldId id="475" r:id="rId10"/>
    <p:sldId id="576" r:id="rId11"/>
    <p:sldId id="478" r:id="rId12"/>
    <p:sldId id="658" r:id="rId13"/>
    <p:sldId id="806" r:id="rId14"/>
    <p:sldId id="499" r:id="rId15"/>
    <p:sldId id="394" r:id="rId16"/>
    <p:sldId id="393" r:id="rId17"/>
    <p:sldId id="486" r:id="rId18"/>
    <p:sldId id="5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7" autoAdjust="0"/>
    <p:restoredTop sz="94660"/>
  </p:normalViewPr>
  <p:slideViewPr>
    <p:cSldViewPr snapToGrid="0">
      <p:cViewPr varScale="1">
        <p:scale>
          <a:sx n="96" d="100"/>
          <a:sy n="96" d="100"/>
        </p:scale>
        <p:origin x="90" y="29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A9A9C-8408-4A52-89EA-D9E9D6943AF6}"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DBFEB-0FEF-47A2-8A97-53782AAEA562}" type="slidenum">
              <a:rPr lang="en-US" smtClean="0"/>
              <a:t>‹#›</a:t>
            </a:fld>
            <a:endParaRPr lang="en-US"/>
          </a:p>
        </p:txBody>
      </p:sp>
    </p:spTree>
    <p:extLst>
      <p:ext uri="{BB962C8B-B14F-4D97-AF65-F5344CB8AC3E}">
        <p14:creationId xmlns:p14="http://schemas.microsoft.com/office/powerpoint/2010/main" val="386920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6D2FF8-A4D7-3C02-1D19-054758E680A7}"/>
              </a:ext>
            </a:extLst>
          </p:cNvPr>
          <p:cNvSpPr>
            <a:spLocks noGrp="1" noChangeArrowheads="1"/>
          </p:cNvSpPr>
          <p:nvPr>
            <p:ph type="sldNum" sz="quarter" idx="5"/>
          </p:nvPr>
        </p:nvSpPr>
        <p:spPr>
          <a:ln/>
        </p:spPr>
        <p:txBody>
          <a:bodyPr/>
          <a:lstStyle/>
          <a:p>
            <a:fld id="{B5358BD4-97B9-4269-862D-A90005A02C81}" type="slidenum">
              <a:rPr lang="en-US" altLang="en-US"/>
              <a:pPr/>
              <a:t>3</a:t>
            </a:fld>
            <a:endParaRPr lang="en-US" altLang="en-US"/>
          </a:p>
        </p:txBody>
      </p:sp>
      <p:sp>
        <p:nvSpPr>
          <p:cNvPr id="543746" name="Rectangle 2">
            <a:extLst>
              <a:ext uri="{FF2B5EF4-FFF2-40B4-BE49-F238E27FC236}">
                <a16:creationId xmlns:a16="http://schemas.microsoft.com/office/drawing/2014/main" id="{CB12D96E-2D3C-41B8-AE54-B4D182F05C43}"/>
              </a:ext>
            </a:extLst>
          </p:cNvPr>
          <p:cNvSpPr>
            <a:spLocks noGrp="1" noRot="1" noChangeAspect="1" noChangeArrowheads="1" noTextEdit="1"/>
          </p:cNvSpPr>
          <p:nvPr>
            <p:ph type="sldImg"/>
          </p:nvPr>
        </p:nvSpPr>
        <p:spPr bwMode="auto">
          <a:xfrm>
            <a:off x="1143000" y="685800"/>
            <a:ext cx="4573588" cy="3429000"/>
          </a:xfrm>
          <a:prstGeom prst="rect">
            <a:avLst/>
          </a:prstGeom>
          <a:solidFill>
            <a:srgbClr val="FFFFFF"/>
          </a:solid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AD1E4E-E3B8-16F8-F387-48F5F3077706}"/>
              </a:ext>
            </a:extLst>
          </p:cNvPr>
          <p:cNvSpPr>
            <a:spLocks noGrp="1" noChangeArrowheads="1"/>
          </p:cNvSpPr>
          <p:nvPr>
            <p:ph type="sldNum" sz="quarter" idx="5"/>
          </p:nvPr>
        </p:nvSpPr>
        <p:spPr>
          <a:ln/>
        </p:spPr>
        <p:txBody>
          <a:bodyPr/>
          <a:lstStyle/>
          <a:p>
            <a:fld id="{8B1F4518-46D3-485A-BC66-9578A742854F}" type="slidenum">
              <a:rPr lang="en-US" altLang="en-US"/>
              <a:pPr/>
              <a:t>15</a:t>
            </a:fld>
            <a:endParaRPr lang="en-US" altLang="en-US"/>
          </a:p>
        </p:txBody>
      </p:sp>
      <p:sp>
        <p:nvSpPr>
          <p:cNvPr id="233474" name="Rectangle 2">
            <a:extLst>
              <a:ext uri="{FF2B5EF4-FFF2-40B4-BE49-F238E27FC236}">
                <a16:creationId xmlns:a16="http://schemas.microsoft.com/office/drawing/2014/main" id="{1B84ADB3-0310-2ADE-3367-39FDEA8C5564}"/>
              </a:ext>
            </a:extLst>
          </p:cNvPr>
          <p:cNvSpPr>
            <a:spLocks noGrp="1" noRot="1" noChangeAspect="1" noChangeArrowheads="1" noTextEdit="1"/>
          </p:cNvSpPr>
          <p:nvPr>
            <p:ph type="sldImg"/>
          </p:nvPr>
        </p:nvSpPr>
        <p:spPr bwMode="auto">
          <a:xfrm>
            <a:off x="1152525" y="6921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5" name="Rectangle 3">
            <a:extLst>
              <a:ext uri="{FF2B5EF4-FFF2-40B4-BE49-F238E27FC236}">
                <a16:creationId xmlns:a16="http://schemas.microsoft.com/office/drawing/2014/main" id="{F7D6A292-2B9C-EDC0-BA7D-AF0212B05733}"/>
              </a:ext>
            </a:extLst>
          </p:cNvPr>
          <p:cNvSpPr>
            <a:spLocks noGrp="1" noChangeArrowheads="1"/>
          </p:cNvSpPr>
          <p:nvPr>
            <p:ph type="body" idx="1"/>
          </p:nvPr>
        </p:nvSpPr>
        <p:spPr bwMode="auto">
          <a:xfrm>
            <a:off x="914400" y="4335463"/>
            <a:ext cx="5029200" cy="409733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01" tIns="44407" rIns="90401" bIns="44407"/>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32E9A9-3270-8AE3-484D-B66AEA6B1066}"/>
              </a:ext>
            </a:extLst>
          </p:cNvPr>
          <p:cNvSpPr>
            <a:spLocks noGrp="1" noChangeArrowheads="1"/>
          </p:cNvSpPr>
          <p:nvPr>
            <p:ph type="sldNum" sz="quarter" idx="5"/>
          </p:nvPr>
        </p:nvSpPr>
        <p:spPr>
          <a:ln/>
        </p:spPr>
        <p:txBody>
          <a:bodyPr/>
          <a:lstStyle/>
          <a:p>
            <a:fld id="{D4C64CCF-DBBA-4550-9EDE-6A0248EC70AC}" type="slidenum">
              <a:rPr lang="en-US" altLang="en-US"/>
              <a:pPr/>
              <a:t>16</a:t>
            </a:fld>
            <a:endParaRPr lang="en-US" altLang="en-US"/>
          </a:p>
        </p:txBody>
      </p:sp>
      <p:sp>
        <p:nvSpPr>
          <p:cNvPr id="231426" name="Rectangle 2">
            <a:extLst>
              <a:ext uri="{FF2B5EF4-FFF2-40B4-BE49-F238E27FC236}">
                <a16:creationId xmlns:a16="http://schemas.microsoft.com/office/drawing/2014/main" id="{E9F0D57D-661A-7A48-33E3-92C824B30B75}"/>
              </a:ext>
            </a:extLst>
          </p:cNvPr>
          <p:cNvSpPr>
            <a:spLocks noGrp="1" noRot="1" noChangeAspect="1" noChangeArrowheads="1" noTextEdit="1"/>
          </p:cNvSpPr>
          <p:nvPr>
            <p:ph type="sldImg"/>
          </p:nvPr>
        </p:nvSpPr>
        <p:spPr bwMode="auto">
          <a:xfrm>
            <a:off x="1152525" y="692150"/>
            <a:ext cx="4556125" cy="3416300"/>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1427" name="Rectangle 3">
            <a:extLst>
              <a:ext uri="{FF2B5EF4-FFF2-40B4-BE49-F238E27FC236}">
                <a16:creationId xmlns:a16="http://schemas.microsoft.com/office/drawing/2014/main" id="{389368EC-2E2D-4417-9F13-043094BBC42E}"/>
              </a:ext>
            </a:extLst>
          </p:cNvPr>
          <p:cNvSpPr>
            <a:spLocks noGrp="1" noChangeArrowheads="1"/>
          </p:cNvSpPr>
          <p:nvPr>
            <p:ph type="body" idx="1"/>
          </p:nvPr>
        </p:nvSpPr>
        <p:spPr bwMode="auto">
          <a:xfrm>
            <a:off x="914400" y="4335463"/>
            <a:ext cx="5029200" cy="409733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01" tIns="44407" rIns="90401" bIns="44407"/>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84C9-78CF-DBF7-D1CF-6513DD6CB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1C462C-A02E-DAF1-B6DA-9CFB3D022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3DF1D1-66DF-2454-2332-D618B387C69B}"/>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5" name="Footer Placeholder 4">
            <a:extLst>
              <a:ext uri="{FF2B5EF4-FFF2-40B4-BE49-F238E27FC236}">
                <a16:creationId xmlns:a16="http://schemas.microsoft.com/office/drawing/2014/main" id="{B2AE18DD-5737-CD38-2880-0272D764F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1B93B-C5B4-42C2-5124-4C01F1FA8A1C}"/>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426011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5D3D-F609-8955-15CE-C014D21542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54CC37-D3FB-938E-8417-297599C7E1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8EC0C-A75F-5E6E-D7E1-DA80039B3CB0}"/>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5" name="Footer Placeholder 4">
            <a:extLst>
              <a:ext uri="{FF2B5EF4-FFF2-40B4-BE49-F238E27FC236}">
                <a16:creationId xmlns:a16="http://schemas.microsoft.com/office/drawing/2014/main" id="{A3799CE5-089E-73A9-943E-C2C3286F8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B036F-2C92-5D5D-2C8D-9E080D60B341}"/>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2445250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FF8598-2003-91DB-92DE-DBA8FB89D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082600-17A7-E831-CA0A-709F82FB9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3E3B3-ABE3-C4E7-3ADD-439844047892}"/>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5" name="Footer Placeholder 4">
            <a:extLst>
              <a:ext uri="{FF2B5EF4-FFF2-40B4-BE49-F238E27FC236}">
                <a16:creationId xmlns:a16="http://schemas.microsoft.com/office/drawing/2014/main" id="{A0654B0A-0E23-307C-5665-83FF032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EE17F-4E89-AA27-53F3-92B5288C8D81}"/>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79725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E20E-659A-CBFF-1213-E9084DD69C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FCF85-CE10-F91C-A5B5-9AA65FD590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5065F-F354-5AB6-83DE-C9A16790A77E}"/>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5" name="Footer Placeholder 4">
            <a:extLst>
              <a:ext uri="{FF2B5EF4-FFF2-40B4-BE49-F238E27FC236}">
                <a16:creationId xmlns:a16="http://schemas.microsoft.com/office/drawing/2014/main" id="{3994B371-54CC-2DF0-40A7-9D29B5A81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03551-B416-3ECC-D23D-2470639EA182}"/>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34935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E288-B6EC-B199-3C5E-E7CC8008B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F99314-9DAD-75C6-79AD-95EFB5BA4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350549-CDC4-AC09-491B-135F95367A6E}"/>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5" name="Footer Placeholder 4">
            <a:extLst>
              <a:ext uri="{FF2B5EF4-FFF2-40B4-BE49-F238E27FC236}">
                <a16:creationId xmlns:a16="http://schemas.microsoft.com/office/drawing/2014/main" id="{B6829EBC-37BC-D295-6ABC-0508BF57C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8DDA3-1CAF-0356-6002-928F4D3E2441}"/>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116872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E58A-DED4-06D3-869B-31F7504FCF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41C7C-FCDE-EC58-8695-982746729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7A0F65-2AE9-C11D-FB36-719AC718FE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51D295-9C94-4475-390F-EA31F177FAB9}"/>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6" name="Footer Placeholder 5">
            <a:extLst>
              <a:ext uri="{FF2B5EF4-FFF2-40B4-BE49-F238E27FC236}">
                <a16:creationId xmlns:a16="http://schemas.microsoft.com/office/drawing/2014/main" id="{B5B97D70-EEF6-6A6B-D245-0E238409B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FF159-9DF4-0509-7E35-42C11234ED60}"/>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399999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8877-1B97-D3C1-DB19-55B2B3E26C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9FC117-F122-B41B-8FDD-C3F3E238F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BCBFA-0186-D442-0439-869DEBE0A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C7308-4CBA-BD95-110B-E9DFEC47A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453E5-5009-2C57-F901-50D82E63D2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A6E65-9C50-2AD9-DD8C-73B56D6891AB}"/>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8" name="Footer Placeholder 7">
            <a:extLst>
              <a:ext uri="{FF2B5EF4-FFF2-40B4-BE49-F238E27FC236}">
                <a16:creationId xmlns:a16="http://schemas.microsoft.com/office/drawing/2014/main" id="{4DE34384-594F-21F2-FEC2-2C35B7D49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DBFFAB-9245-C9A4-B443-32EFA6352678}"/>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209336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3A2B-C344-EA72-E696-917A7D6460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946249-772E-2E07-B9B8-6A4D8876D482}"/>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4" name="Footer Placeholder 3">
            <a:extLst>
              <a:ext uri="{FF2B5EF4-FFF2-40B4-BE49-F238E27FC236}">
                <a16:creationId xmlns:a16="http://schemas.microsoft.com/office/drawing/2014/main" id="{AED7B094-C494-D7C7-56F7-95AC32619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69E538-ACA1-C69B-4DE8-8FE4FA8D83D2}"/>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192931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EB37ED-0422-88FE-D77A-BD73F562E714}"/>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3" name="Footer Placeholder 2">
            <a:extLst>
              <a:ext uri="{FF2B5EF4-FFF2-40B4-BE49-F238E27FC236}">
                <a16:creationId xmlns:a16="http://schemas.microsoft.com/office/drawing/2014/main" id="{2DD047BE-C324-C16E-F8BF-02C6B462AA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FD775-0EAD-DCB1-3250-5DDFFBAEC69A}"/>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124275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B4B1-296F-D865-9F49-08108EE11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824A03-B182-D2AA-DDD6-E90138B8A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375ADE-FF99-F4FE-8B24-065FF15C1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3DF0E-E06F-C200-97AD-CE8F294E44B9}"/>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6" name="Footer Placeholder 5">
            <a:extLst>
              <a:ext uri="{FF2B5EF4-FFF2-40B4-BE49-F238E27FC236}">
                <a16:creationId xmlns:a16="http://schemas.microsoft.com/office/drawing/2014/main" id="{080AAB5E-9059-FD39-C679-D136C59A18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9E0C5-C7BA-43B7-3916-E4C1CDE03E41}"/>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135383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CF50-3858-3F16-2F39-9070F286B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D6A49-1670-A578-7166-DDF223306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C78ADF-0B16-725F-8220-D56F2380E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44627-2C36-CDC6-079C-28A85F03AB9E}"/>
              </a:ext>
            </a:extLst>
          </p:cNvPr>
          <p:cNvSpPr>
            <a:spLocks noGrp="1"/>
          </p:cNvSpPr>
          <p:nvPr>
            <p:ph type="dt" sz="half" idx="10"/>
          </p:nvPr>
        </p:nvSpPr>
        <p:spPr/>
        <p:txBody>
          <a:bodyPr/>
          <a:lstStyle/>
          <a:p>
            <a:fld id="{9BB96880-9F7A-451A-83A1-4E54BA05995F}" type="datetimeFigureOut">
              <a:rPr lang="en-US" smtClean="0"/>
              <a:t>4/12/2023</a:t>
            </a:fld>
            <a:endParaRPr lang="en-US"/>
          </a:p>
        </p:txBody>
      </p:sp>
      <p:sp>
        <p:nvSpPr>
          <p:cNvPr id="6" name="Footer Placeholder 5">
            <a:extLst>
              <a:ext uri="{FF2B5EF4-FFF2-40B4-BE49-F238E27FC236}">
                <a16:creationId xmlns:a16="http://schemas.microsoft.com/office/drawing/2014/main" id="{B1619CFE-9A9E-1DD0-BF11-F0CDE5059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A1B98-7B9F-3795-ED5E-6C928757E899}"/>
              </a:ext>
            </a:extLst>
          </p:cNvPr>
          <p:cNvSpPr>
            <a:spLocks noGrp="1"/>
          </p:cNvSpPr>
          <p:nvPr>
            <p:ph type="sldNum" sz="quarter" idx="12"/>
          </p:nvPr>
        </p:nvSpPr>
        <p:spPr/>
        <p:txBody>
          <a:bodyPr/>
          <a:lstStyle/>
          <a:p>
            <a:fld id="{5D2A467E-3217-466F-990C-54AC14D67B58}" type="slidenum">
              <a:rPr lang="en-US" smtClean="0"/>
              <a:t>‹#›</a:t>
            </a:fld>
            <a:endParaRPr lang="en-US"/>
          </a:p>
        </p:txBody>
      </p:sp>
    </p:spTree>
    <p:extLst>
      <p:ext uri="{BB962C8B-B14F-4D97-AF65-F5344CB8AC3E}">
        <p14:creationId xmlns:p14="http://schemas.microsoft.com/office/powerpoint/2010/main" val="205312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344E32-0ABF-CFA3-C156-E7C35E6BE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CFFF9-2AA1-78A7-4256-3DF46FE2B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1CFB6-4321-1572-2BAB-0DEFD7275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96880-9F7A-451A-83A1-4E54BA05995F}" type="datetimeFigureOut">
              <a:rPr lang="en-US" smtClean="0"/>
              <a:t>4/12/2023</a:t>
            </a:fld>
            <a:endParaRPr lang="en-US"/>
          </a:p>
        </p:txBody>
      </p:sp>
      <p:sp>
        <p:nvSpPr>
          <p:cNvPr id="5" name="Footer Placeholder 4">
            <a:extLst>
              <a:ext uri="{FF2B5EF4-FFF2-40B4-BE49-F238E27FC236}">
                <a16:creationId xmlns:a16="http://schemas.microsoft.com/office/drawing/2014/main" id="{CEE4033E-425C-ED71-91D2-BB534CB80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27A88E-36F0-BF7D-2277-F38940A90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A467E-3217-466F-990C-54AC14D67B58}" type="slidenum">
              <a:rPr lang="en-US" smtClean="0"/>
              <a:t>‹#›</a:t>
            </a:fld>
            <a:endParaRPr lang="en-US"/>
          </a:p>
        </p:txBody>
      </p:sp>
    </p:spTree>
    <p:extLst>
      <p:ext uri="{BB962C8B-B14F-4D97-AF65-F5344CB8AC3E}">
        <p14:creationId xmlns:p14="http://schemas.microsoft.com/office/powerpoint/2010/main" val="164661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AAD6064-B3FD-1FB4-14D0-7CFBF09C78E5}"/>
              </a:ext>
            </a:extLst>
          </p:cNvPr>
          <p:cNvSpPr>
            <a:spLocks noGrp="1" noChangeArrowheads="1"/>
          </p:cNvSpPr>
          <p:nvPr>
            <p:ph type="ctrTitle"/>
          </p:nvPr>
        </p:nvSpPr>
        <p:spPr>
          <a:xfrm>
            <a:off x="2286000" y="3314700"/>
            <a:ext cx="7772400" cy="1143000"/>
          </a:xfrm>
        </p:spPr>
        <p:txBody>
          <a:bodyPr>
            <a:normAutofit fontScale="90000"/>
          </a:bodyPr>
          <a:lstStyle/>
          <a:p>
            <a:r>
              <a:rPr lang="en-US" altLang="en-US" dirty="0">
                <a:latin typeface="Times New Roman" panose="02020603050405020304" pitchFamily="18" charset="0"/>
                <a:cs typeface="Times New Roman" panose="02020603050405020304" pitchFamily="18" charset="0"/>
              </a:rPr>
              <a:t>Processes, Threads and Concurrency</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Part I</a:t>
            </a:r>
            <a:br>
              <a:rPr lang="en-US" altLang="en-US" dirty="0"/>
            </a:br>
            <a:br>
              <a:rPr lang="en-US" altLang="en-US" dirty="0"/>
            </a:br>
            <a:endParaRPr lang="en-US" altLang="en-US" dirty="0"/>
          </a:p>
        </p:txBody>
      </p:sp>
      <p:pic>
        <p:nvPicPr>
          <p:cNvPr id="2" name="Picture 1">
            <a:extLst>
              <a:ext uri="{FF2B5EF4-FFF2-40B4-BE49-F238E27FC236}">
                <a16:creationId xmlns:a16="http://schemas.microsoft.com/office/drawing/2014/main" id="{8AED0DC7-99EF-B0A2-C21B-53B605B5C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325" y="3696114"/>
            <a:ext cx="1657350" cy="20217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123" name="Picture 1027">
            <a:extLst>
              <a:ext uri="{FF2B5EF4-FFF2-40B4-BE49-F238E27FC236}">
                <a16:creationId xmlns:a16="http://schemas.microsoft.com/office/drawing/2014/main" id="{5D7DBF60-1518-EAA9-EF9D-253F32006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3429001"/>
            <a:ext cx="2689225" cy="3241675"/>
          </a:xfrm>
          <a:prstGeom prst="rect">
            <a:avLst/>
          </a:prstGeom>
          <a:noFill/>
          <a:extLst>
            <a:ext uri="{909E8E84-426E-40DD-AFC4-6F175D3DCCD1}">
              <a14:hiddenFill xmlns:a14="http://schemas.microsoft.com/office/drawing/2010/main">
                <a:solidFill>
                  <a:srgbClr val="FFFFFF"/>
                </a:solidFill>
              </a14:hiddenFill>
            </a:ext>
          </a:extLst>
        </p:spPr>
      </p:pic>
      <p:sp>
        <p:nvSpPr>
          <p:cNvPr id="517125" name="Text Box 1029">
            <a:extLst>
              <a:ext uri="{FF2B5EF4-FFF2-40B4-BE49-F238E27FC236}">
                <a16:creationId xmlns:a16="http://schemas.microsoft.com/office/drawing/2014/main" id="{DB366E50-7565-42A6-E025-79F0218F0FD3}"/>
              </a:ext>
            </a:extLst>
          </p:cNvPr>
          <p:cNvSpPr txBox="1">
            <a:spLocks noChangeArrowheads="1"/>
          </p:cNvSpPr>
          <p:nvPr/>
        </p:nvSpPr>
        <p:spPr bwMode="auto">
          <a:xfrm>
            <a:off x="2743200" y="666751"/>
            <a:ext cx="243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4000" dirty="0"/>
              <a:t>My data structure  is my PCB </a:t>
            </a:r>
            <a:br>
              <a:rPr lang="en-US" altLang="en-US" sz="4000" dirty="0"/>
            </a:br>
            <a:endParaRPr lang="en-US" altLang="en-US" sz="4000" dirty="0"/>
          </a:p>
        </p:txBody>
      </p:sp>
      <p:sp>
        <p:nvSpPr>
          <p:cNvPr id="517126" name="AutoShape 1030">
            <a:extLst>
              <a:ext uri="{FF2B5EF4-FFF2-40B4-BE49-F238E27FC236}">
                <a16:creationId xmlns:a16="http://schemas.microsoft.com/office/drawing/2014/main" id="{895C6CFB-3A67-BC5F-3D24-AFB102EBD9D0}"/>
              </a:ext>
            </a:extLst>
          </p:cNvPr>
          <p:cNvSpPr>
            <a:spLocks noChangeArrowheads="1"/>
          </p:cNvSpPr>
          <p:nvPr/>
        </p:nvSpPr>
        <p:spPr bwMode="auto">
          <a:xfrm>
            <a:off x="1619250" y="532071"/>
            <a:ext cx="4400550" cy="2058729"/>
          </a:xfrm>
          <a:prstGeom prst="wedgeEllipseCallout">
            <a:avLst>
              <a:gd name="adj1" fmla="val -12176"/>
              <a:gd name="adj2" fmla="val 11567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grpSp>
        <p:nvGrpSpPr>
          <p:cNvPr id="517128" name="Group 1032">
            <a:extLst>
              <a:ext uri="{FF2B5EF4-FFF2-40B4-BE49-F238E27FC236}">
                <a16:creationId xmlns:a16="http://schemas.microsoft.com/office/drawing/2014/main" id="{1453C882-5937-A671-AFC7-F1A00D99D7AB}"/>
              </a:ext>
            </a:extLst>
          </p:cNvPr>
          <p:cNvGrpSpPr>
            <a:grpSpLocks/>
          </p:cNvGrpSpPr>
          <p:nvPr/>
        </p:nvGrpSpPr>
        <p:grpSpPr bwMode="auto">
          <a:xfrm>
            <a:off x="5181600" y="381000"/>
            <a:ext cx="5486400" cy="6142038"/>
            <a:chOff x="2304" y="240"/>
            <a:chExt cx="3456" cy="3869"/>
          </a:xfrm>
        </p:grpSpPr>
        <p:pic>
          <p:nvPicPr>
            <p:cNvPr id="517122" name="Picture 1026">
              <a:extLst>
                <a:ext uri="{FF2B5EF4-FFF2-40B4-BE49-F238E27FC236}">
                  <a16:creationId xmlns:a16="http://schemas.microsoft.com/office/drawing/2014/main" id="{6F3D1466-6527-F3D8-DDED-514E05F53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017" t="731" r="28017" b="540"/>
            <a:stretch>
              <a:fillRect/>
            </a:stretch>
          </p:blipFill>
          <p:spPr bwMode="auto">
            <a:xfrm>
              <a:off x="3456" y="528"/>
              <a:ext cx="1480" cy="265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7124" name="AutoShape 1028">
              <a:extLst>
                <a:ext uri="{FF2B5EF4-FFF2-40B4-BE49-F238E27FC236}">
                  <a16:creationId xmlns:a16="http://schemas.microsoft.com/office/drawing/2014/main" id="{27FA55DF-10F6-6F30-030D-1A49DB5275C7}"/>
                </a:ext>
              </a:extLst>
            </p:cNvPr>
            <p:cNvSpPr>
              <a:spLocks noChangeArrowheads="1"/>
            </p:cNvSpPr>
            <p:nvPr/>
          </p:nvSpPr>
          <p:spPr bwMode="auto">
            <a:xfrm>
              <a:off x="2688" y="240"/>
              <a:ext cx="3072" cy="3408"/>
            </a:xfrm>
            <a:prstGeom prst="cloudCallout">
              <a:avLst>
                <a:gd name="adj1" fmla="val -60319"/>
                <a:gd name="adj2" fmla="val 25616"/>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tLang="en-US"/>
            </a:p>
          </p:txBody>
        </p:sp>
        <p:sp>
          <p:nvSpPr>
            <p:cNvPr id="517127" name="Text Box 1031">
              <a:extLst>
                <a:ext uri="{FF2B5EF4-FFF2-40B4-BE49-F238E27FC236}">
                  <a16:creationId xmlns:a16="http://schemas.microsoft.com/office/drawing/2014/main" id="{9F785389-6418-FC30-951B-57F27CAB1CC0}"/>
                </a:ext>
              </a:extLst>
            </p:cNvPr>
            <p:cNvSpPr txBox="1">
              <a:spLocks noChangeArrowheads="1"/>
            </p:cNvSpPr>
            <p:nvPr/>
          </p:nvSpPr>
          <p:spPr bwMode="auto">
            <a:xfrm>
              <a:off x="2304" y="3744"/>
              <a:ext cx="33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Process Control Block (PCB)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7128"/>
                                        </p:tgtEl>
                                        <p:attrNameLst>
                                          <p:attrName>style.visibility</p:attrName>
                                        </p:attrNameLst>
                                      </p:cBhvr>
                                      <p:to>
                                        <p:strVal val="visible"/>
                                      </p:to>
                                    </p:set>
                                    <p:animEffect transition="in" filter="blinds(horizontal)">
                                      <p:cBhvr>
                                        <p:cTn id="7" dur="500"/>
                                        <p:tgtEl>
                                          <p:spTgt spid="517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06EFA176-5B06-5CFD-B689-F8FEF53F741C}"/>
              </a:ext>
            </a:extLst>
          </p:cNvPr>
          <p:cNvSpPr>
            <a:spLocks noGrp="1" noChangeArrowheads="1"/>
          </p:cNvSpPr>
          <p:nvPr>
            <p:ph type="title"/>
          </p:nvPr>
        </p:nvSpPr>
        <p:spPr>
          <a:xfrm>
            <a:off x="1828800" y="381000"/>
            <a:ext cx="8637588" cy="762000"/>
          </a:xfrm>
        </p:spPr>
        <p:txBody>
          <a:bodyPr>
            <a:normAutofit fontScale="90000"/>
          </a:bodyPr>
          <a:lstStyle/>
          <a:p>
            <a:r>
              <a:rPr lang="en-US" altLang="en-US" dirty="0"/>
              <a:t>CPU Process Switching – after Interrupt</a:t>
            </a:r>
          </a:p>
        </p:txBody>
      </p:sp>
      <p:pic>
        <p:nvPicPr>
          <p:cNvPr id="365571" name="Picture 3">
            <a:extLst>
              <a:ext uri="{FF2B5EF4-FFF2-40B4-BE49-F238E27FC236}">
                <a16:creationId xmlns:a16="http://schemas.microsoft.com/office/drawing/2014/main" id="{A787CBF5-2FE3-0826-04B5-C9B591C68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27" t="832" r="2957" b="1047"/>
          <a:stretch>
            <a:fillRect/>
          </a:stretch>
        </p:blipFill>
        <p:spPr bwMode="auto">
          <a:xfrm>
            <a:off x="3352800" y="1676401"/>
            <a:ext cx="5816600" cy="486727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1026">
            <a:extLst>
              <a:ext uri="{FF2B5EF4-FFF2-40B4-BE49-F238E27FC236}">
                <a16:creationId xmlns:a16="http://schemas.microsoft.com/office/drawing/2014/main" id="{2443FDA3-469F-AD10-20C7-EB578DAA4FC7}"/>
              </a:ext>
            </a:extLst>
          </p:cNvPr>
          <p:cNvSpPr>
            <a:spLocks noGrp="1" noChangeArrowheads="1"/>
          </p:cNvSpPr>
          <p:nvPr>
            <p:ph type="title"/>
          </p:nvPr>
        </p:nvSpPr>
        <p:spPr/>
        <p:txBody>
          <a:bodyPr/>
          <a:lstStyle/>
          <a:p>
            <a:r>
              <a:rPr lang="en-US" altLang="en-US" dirty="0"/>
              <a:t>The Process “Scheduler”</a:t>
            </a:r>
          </a:p>
        </p:txBody>
      </p:sp>
      <p:sp>
        <p:nvSpPr>
          <p:cNvPr id="615427" name="Rectangle 1027">
            <a:extLst>
              <a:ext uri="{FF2B5EF4-FFF2-40B4-BE49-F238E27FC236}">
                <a16:creationId xmlns:a16="http://schemas.microsoft.com/office/drawing/2014/main" id="{F427929F-B8E2-D344-69F2-414A38731BEB}"/>
              </a:ext>
            </a:extLst>
          </p:cNvPr>
          <p:cNvSpPr>
            <a:spLocks noGrp="1" noChangeArrowheads="1"/>
          </p:cNvSpPr>
          <p:nvPr>
            <p:ph type="body" idx="1"/>
          </p:nvPr>
        </p:nvSpPr>
        <p:spPr/>
        <p:txBody>
          <a:bodyPr/>
          <a:lstStyle/>
          <a:p>
            <a:pPr>
              <a:lnSpc>
                <a:spcPct val="90000"/>
              </a:lnSpc>
            </a:pPr>
            <a:r>
              <a:rPr lang="en-US" altLang="en-US" dirty="0"/>
              <a:t>The OS process scheduler assigns the CPU to a process</a:t>
            </a:r>
          </a:p>
          <a:p>
            <a:pPr>
              <a:lnSpc>
                <a:spcPct val="90000"/>
              </a:lnSpc>
            </a:pPr>
            <a:r>
              <a:rPr lang="en-US" altLang="en-US" dirty="0"/>
              <a:t>Early OSs relied on each program to give back the CPU – called </a:t>
            </a:r>
            <a:r>
              <a:rPr lang="en-US" altLang="en-US" b="1" i="1" dirty="0"/>
              <a:t>cooperative</a:t>
            </a:r>
            <a:r>
              <a:rPr lang="en-US" altLang="en-US" dirty="0"/>
              <a:t> multitasking</a:t>
            </a:r>
          </a:p>
          <a:p>
            <a:pPr>
              <a:lnSpc>
                <a:spcPct val="90000"/>
              </a:lnSpc>
            </a:pPr>
            <a:r>
              <a:rPr lang="en-US" altLang="en-US" dirty="0"/>
              <a:t>This evolved into </a:t>
            </a:r>
            <a:r>
              <a:rPr lang="en-US" altLang="en-US" b="1" u="sng" dirty="0"/>
              <a:t>preemptive</a:t>
            </a:r>
            <a:r>
              <a:rPr lang="en-US" altLang="en-US" dirty="0"/>
              <a:t> multitasking – where the scheduler takes back the CPU</a:t>
            </a:r>
          </a:p>
          <a:p>
            <a:pPr>
              <a:lnSpc>
                <a:spcPct val="90000"/>
              </a:lnSpc>
            </a:pPr>
            <a:r>
              <a:rPr lang="en-US" altLang="en-US" dirty="0"/>
              <a:t>Preemptive is preferred, as cooperative multitasking fails when a single process forgets or is unable to relinquish control of the CPU. If such a scenario occurs, the computer is "blocked".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EDF4-CE1E-4D54-E5EE-4E80879A6674}"/>
              </a:ext>
            </a:extLst>
          </p:cNvPr>
          <p:cNvSpPr>
            <a:spLocks noGrp="1"/>
          </p:cNvSpPr>
          <p:nvPr>
            <p:ph type="title"/>
          </p:nvPr>
        </p:nvSpPr>
        <p:spPr>
          <a:xfrm>
            <a:off x="838200" y="279400"/>
            <a:ext cx="10515600" cy="1325563"/>
          </a:xfrm>
        </p:spPr>
        <p:txBody>
          <a:bodyPr/>
          <a:lstStyle/>
          <a:p>
            <a:r>
              <a:rPr lang="en-US" dirty="0"/>
              <a:t>Windows – </a:t>
            </a:r>
            <a:r>
              <a:rPr lang="en-US" dirty="0" err="1"/>
              <a:t>CTl</a:t>
            </a:r>
            <a:r>
              <a:rPr lang="en-US" dirty="0"/>
              <a:t>-Alt-Del </a:t>
            </a:r>
            <a:br>
              <a:rPr lang="en-US" dirty="0"/>
            </a:br>
            <a:r>
              <a:rPr lang="en-US" dirty="0"/>
              <a:t>Select  Task Manager to see your Processes</a:t>
            </a:r>
          </a:p>
        </p:txBody>
      </p:sp>
      <p:pic>
        <p:nvPicPr>
          <p:cNvPr id="5" name="Snagit_SNG828">
            <a:extLst>
              <a:ext uri="{FF2B5EF4-FFF2-40B4-BE49-F238E27FC236}">
                <a16:creationId xmlns:a16="http://schemas.microsoft.com/office/drawing/2014/main" id="{624ECD22-C814-5FA5-FE7E-2F26DC1F0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7048"/>
            <a:ext cx="9914286" cy="5380952"/>
          </a:xfrm>
          <a:prstGeom prst="rect">
            <a:avLst/>
          </a:prstGeom>
        </p:spPr>
      </p:pic>
    </p:spTree>
    <p:extLst>
      <p:ext uri="{BB962C8B-B14F-4D97-AF65-F5344CB8AC3E}">
        <p14:creationId xmlns:p14="http://schemas.microsoft.com/office/powerpoint/2010/main" val="351508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76CE2B11-10FE-8102-46B7-364E5485F4BB}"/>
              </a:ext>
            </a:extLst>
          </p:cNvPr>
          <p:cNvSpPr>
            <a:spLocks noGrp="1" noChangeArrowheads="1"/>
          </p:cNvSpPr>
          <p:nvPr>
            <p:ph type="title"/>
          </p:nvPr>
        </p:nvSpPr>
        <p:spPr>
          <a:xfrm>
            <a:off x="2030414" y="2667000"/>
            <a:ext cx="8637587" cy="762000"/>
          </a:xfrm>
        </p:spPr>
        <p:txBody>
          <a:bodyPr/>
          <a:lstStyle/>
          <a:p>
            <a:r>
              <a:rPr lang="en-US" altLang="en-US"/>
              <a:t>What about Threads?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09C3A41C-B0A4-A5E8-5718-DB834EA0C23B}"/>
              </a:ext>
            </a:extLst>
          </p:cNvPr>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51" name="Rectangle 3">
            <a:extLst>
              <a:ext uri="{FF2B5EF4-FFF2-40B4-BE49-F238E27FC236}">
                <a16:creationId xmlns:a16="http://schemas.microsoft.com/office/drawing/2014/main" id="{8696FA65-32DD-AD18-9DE4-1C5D5411A201}"/>
              </a:ext>
            </a:extLst>
          </p:cNvPr>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452" name="Rectangle 4">
            <a:extLst>
              <a:ext uri="{FF2B5EF4-FFF2-40B4-BE49-F238E27FC236}">
                <a16:creationId xmlns:a16="http://schemas.microsoft.com/office/drawing/2014/main" id="{091CCF28-EF75-8390-C002-A417D2005AC0}"/>
              </a:ext>
            </a:extLst>
          </p:cNvPr>
          <p:cNvSpPr>
            <a:spLocks noGrp="1" noChangeArrowheads="1"/>
          </p:cNvSpPr>
          <p:nvPr>
            <p:ph type="title"/>
          </p:nvPr>
        </p:nvSpPr>
        <p:spPr>
          <a:xfrm>
            <a:off x="2209800" y="457200"/>
            <a:ext cx="7772400" cy="1143000"/>
          </a:xfrm>
          <a:noFill/>
          <a:ln/>
          <a:effectLst>
            <a:outerShdw dist="8980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a:t>Threads vs Processes</a:t>
            </a:r>
          </a:p>
        </p:txBody>
      </p:sp>
      <p:sp>
        <p:nvSpPr>
          <p:cNvPr id="232453" name="Rectangle 5">
            <a:extLst>
              <a:ext uri="{FF2B5EF4-FFF2-40B4-BE49-F238E27FC236}">
                <a16:creationId xmlns:a16="http://schemas.microsoft.com/office/drawing/2014/main" id="{0EE6B3A4-58D5-0E45-F9BA-67178617229E}"/>
              </a:ext>
            </a:extLst>
          </p:cNvPr>
          <p:cNvSpPr>
            <a:spLocks noGrp="1" noChangeArrowheads="1"/>
          </p:cNvSpPr>
          <p:nvPr>
            <p:ph type="body" idx="1"/>
          </p:nvPr>
        </p:nvSpPr>
        <p:spPr>
          <a:xfrm>
            <a:off x="2209800" y="1752600"/>
            <a:ext cx="7772400" cy="4114800"/>
          </a:xfrm>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dirty="0"/>
              <a:t>A </a:t>
            </a:r>
            <a:r>
              <a:rPr lang="en-US" altLang="en-US" b="1" dirty="0"/>
              <a:t>process</a:t>
            </a:r>
            <a:r>
              <a:rPr lang="en-US" altLang="en-US" dirty="0"/>
              <a:t> has its own address space</a:t>
            </a:r>
          </a:p>
          <a:p>
            <a:pPr lvl="1"/>
            <a:r>
              <a:rPr lang="en-US" altLang="en-US" dirty="0"/>
              <a:t>In a multitasking operating system, each program is run as a separate process</a:t>
            </a:r>
          </a:p>
          <a:p>
            <a:pPr lvl="1"/>
            <a:r>
              <a:rPr lang="en-US" altLang="en-US" dirty="0"/>
              <a:t>Process switching has significant overhead </a:t>
            </a:r>
          </a:p>
          <a:p>
            <a:r>
              <a:rPr lang="en-US" altLang="en-US" dirty="0"/>
              <a:t>A </a:t>
            </a:r>
            <a:r>
              <a:rPr lang="en-US" altLang="en-US" b="1" dirty="0"/>
              <a:t>thread</a:t>
            </a:r>
            <a:r>
              <a:rPr lang="en-US" altLang="en-US" dirty="0"/>
              <a:t> shares the address space of the </a:t>
            </a:r>
            <a:r>
              <a:rPr lang="en-US" altLang="en-US" dirty="0" err="1"/>
              <a:t>the</a:t>
            </a:r>
            <a:r>
              <a:rPr lang="en-US" altLang="en-US" dirty="0"/>
              <a:t> program that created it</a:t>
            </a:r>
          </a:p>
          <a:p>
            <a:pPr lvl="1"/>
            <a:r>
              <a:rPr lang="en-US" altLang="en-US" dirty="0"/>
              <a:t>threads provide concurrency within a process</a:t>
            </a:r>
          </a:p>
          <a:p>
            <a:pPr lvl="1"/>
            <a:r>
              <a:rPr lang="en-US" altLang="en-US" dirty="0"/>
              <a:t>all the data for a process is available as a thread</a:t>
            </a:r>
          </a:p>
          <a:p>
            <a:pPr lvl="1"/>
            <a:r>
              <a:rPr lang="en-US" altLang="en-US" dirty="0"/>
              <a:t>every running program is said to have MAIN thread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2453"/>
                                        </p:tgtEl>
                                        <p:attrNameLst>
                                          <p:attrName>style.visibility</p:attrName>
                                        </p:attrNameLst>
                                      </p:cBhvr>
                                      <p:to>
                                        <p:strVal val="visible"/>
                                      </p:to>
                                    </p:set>
                                    <p:animEffect transition="in" filter="dissolve">
                                      <p:cBhvr>
                                        <p:cTn id="7" dur="500"/>
                                        <p:tgtEl>
                                          <p:spTgt spid="232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524F2746-BAB0-F2AA-1299-5C7913F4D566}"/>
              </a:ext>
            </a:extLst>
          </p:cNvPr>
          <p:cNvSpPr>
            <a:spLocks noChangeArrowheads="1"/>
          </p:cNvSpPr>
          <p:nvPr/>
        </p:nvSpPr>
        <p:spPr bwMode="auto">
          <a:xfrm>
            <a:off x="2209800" y="6248400"/>
            <a:ext cx="1905000"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230403" name="Rectangle 3">
            <a:extLst>
              <a:ext uri="{FF2B5EF4-FFF2-40B4-BE49-F238E27FC236}">
                <a16:creationId xmlns:a16="http://schemas.microsoft.com/office/drawing/2014/main" id="{2F0DF043-557C-CB95-982D-8BAE79245BE9}"/>
              </a:ext>
            </a:extLst>
          </p:cNvPr>
          <p:cNvSpPr>
            <a:spLocks noChangeArrowheads="1"/>
          </p:cNvSpPr>
          <p:nvPr/>
        </p:nvSpPr>
        <p:spPr bwMode="auto">
          <a:xfrm>
            <a:off x="4648200" y="6248400"/>
            <a:ext cx="2895600"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230404" name="Rectangle 4">
            <a:extLst>
              <a:ext uri="{FF2B5EF4-FFF2-40B4-BE49-F238E27FC236}">
                <a16:creationId xmlns:a16="http://schemas.microsoft.com/office/drawing/2014/main" id="{078A8F5D-E89E-D9D0-7C97-1F8B7B0D8F3C}"/>
              </a:ext>
            </a:extLst>
          </p:cNvPr>
          <p:cNvSpPr>
            <a:spLocks noGrp="1" noChangeArrowheads="1"/>
          </p:cNvSpPr>
          <p:nvPr>
            <p:ph type="title"/>
          </p:nvPr>
        </p:nvSpPr>
        <p:spPr>
          <a:xfrm>
            <a:off x="2209800" y="457200"/>
            <a:ext cx="7772400" cy="1143000"/>
          </a:xfrm>
          <a:noFill/>
          <a:ln/>
          <a:effectLst>
            <a:outerShdw dist="89803"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r>
              <a:rPr lang="en-US" altLang="en-US"/>
              <a:t>Why Threads?</a:t>
            </a:r>
          </a:p>
        </p:txBody>
      </p:sp>
      <p:sp>
        <p:nvSpPr>
          <p:cNvPr id="230405" name="Rectangle 5">
            <a:extLst>
              <a:ext uri="{FF2B5EF4-FFF2-40B4-BE49-F238E27FC236}">
                <a16:creationId xmlns:a16="http://schemas.microsoft.com/office/drawing/2014/main" id="{8A5477E8-92DE-0D5B-B173-6F6DE47BBA18}"/>
              </a:ext>
            </a:extLst>
          </p:cNvPr>
          <p:cNvSpPr>
            <a:spLocks noGrp="1" noChangeArrowheads="1"/>
          </p:cNvSpPr>
          <p:nvPr>
            <p:ph type="body" idx="1"/>
          </p:nvPr>
        </p:nvSpPr>
        <p:spPr>
          <a:xfrm>
            <a:off x="2209800" y="1752600"/>
            <a:ext cx="7772400" cy="4114800"/>
          </a:xfrm>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r>
              <a:rPr lang="en-US" altLang="en-US" dirty="0"/>
              <a:t>Provides parallel computation with low overhead</a:t>
            </a:r>
          </a:p>
          <a:p>
            <a:r>
              <a:rPr lang="en-US" altLang="en-US" dirty="0"/>
              <a:t>Use threads when a program may need to wait for some resource </a:t>
            </a:r>
          </a:p>
          <a:p>
            <a:pPr lvl="1"/>
            <a:r>
              <a:rPr lang="en-US" altLang="en-US" dirty="0"/>
              <a:t>disk access, network connection</a:t>
            </a:r>
          </a:p>
          <a:p>
            <a:r>
              <a:rPr lang="en-US" altLang="en-US" dirty="0"/>
              <a:t>When one thread is waiting (blocked), other threads can continue processing</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E743C0D5-9C5F-0260-B100-F3C3EF6EA511}"/>
              </a:ext>
            </a:extLst>
          </p:cNvPr>
          <p:cNvSpPr>
            <a:spLocks noGrp="1" noChangeArrowheads="1"/>
          </p:cNvSpPr>
          <p:nvPr>
            <p:ph type="title"/>
          </p:nvPr>
        </p:nvSpPr>
        <p:spPr/>
        <p:txBody>
          <a:bodyPr/>
          <a:lstStyle/>
          <a:p>
            <a:r>
              <a:rPr lang="en-US" altLang="en-US"/>
              <a:t>Threads</a:t>
            </a:r>
          </a:p>
        </p:txBody>
      </p:sp>
      <p:sp>
        <p:nvSpPr>
          <p:cNvPr id="376835" name="Rectangle 3">
            <a:extLst>
              <a:ext uri="{FF2B5EF4-FFF2-40B4-BE49-F238E27FC236}">
                <a16:creationId xmlns:a16="http://schemas.microsoft.com/office/drawing/2014/main" id="{457E2980-9E2D-D01B-32DE-2D2424CE9FA0}"/>
              </a:ext>
            </a:extLst>
          </p:cNvPr>
          <p:cNvSpPr>
            <a:spLocks noGrp="1" noChangeArrowheads="1"/>
          </p:cNvSpPr>
          <p:nvPr>
            <p:ph type="body" idx="1"/>
          </p:nvPr>
        </p:nvSpPr>
        <p:spPr/>
        <p:txBody>
          <a:bodyPr/>
          <a:lstStyle/>
          <a:p>
            <a:r>
              <a:rPr lang="en-US" altLang="en-US" dirty="0"/>
              <a:t>Each thread has its own program counter and call stack</a:t>
            </a:r>
          </a:p>
          <a:p>
            <a:pPr lvl="1"/>
            <a:r>
              <a:rPr lang="en-US" altLang="en-US" dirty="0"/>
              <a:t>threads can be executing different functions with a program concurrently</a:t>
            </a:r>
          </a:p>
          <a:p>
            <a:r>
              <a:rPr lang="en-US" altLang="en-US" dirty="0"/>
              <a:t>Multiple threads will share the process address space which may contain global variables which can be used for communication among the threads.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E6983FA7-F2BF-BA86-2992-A5602D6240B3}"/>
              </a:ext>
            </a:extLst>
          </p:cNvPr>
          <p:cNvSpPr>
            <a:spLocks noGrp="1" noChangeArrowheads="1"/>
          </p:cNvSpPr>
          <p:nvPr>
            <p:ph type="title"/>
          </p:nvPr>
        </p:nvSpPr>
        <p:spPr/>
        <p:txBody>
          <a:bodyPr/>
          <a:lstStyle/>
          <a:p>
            <a:r>
              <a:rPr lang="en-US" altLang="en-US"/>
              <a:t>Threads are useful…</a:t>
            </a:r>
          </a:p>
        </p:txBody>
      </p:sp>
      <p:sp>
        <p:nvSpPr>
          <p:cNvPr id="492547" name="Rectangle 3">
            <a:extLst>
              <a:ext uri="{FF2B5EF4-FFF2-40B4-BE49-F238E27FC236}">
                <a16:creationId xmlns:a16="http://schemas.microsoft.com/office/drawing/2014/main" id="{A9EED0AE-F726-979B-D68A-AD8A9287B93C}"/>
              </a:ext>
            </a:extLst>
          </p:cNvPr>
          <p:cNvSpPr>
            <a:spLocks noGrp="1" noChangeArrowheads="1"/>
          </p:cNvSpPr>
          <p:nvPr>
            <p:ph type="body" idx="1"/>
          </p:nvPr>
        </p:nvSpPr>
        <p:spPr/>
        <p:txBody>
          <a:bodyPr/>
          <a:lstStyle/>
          <a:p>
            <a:r>
              <a:rPr lang="en-US" altLang="en-US" dirty="0"/>
              <a:t>get work done while other threads wait for slow devices </a:t>
            </a:r>
          </a:p>
          <a:p>
            <a:r>
              <a:rPr lang="en-US" altLang="en-US" dirty="0"/>
              <a:t>respond to multiple user inputs </a:t>
            </a:r>
          </a:p>
          <a:p>
            <a:r>
              <a:rPr lang="en-US" altLang="en-US" dirty="0"/>
              <a:t>can handle network services in the background</a:t>
            </a:r>
          </a:p>
          <a:p>
            <a:r>
              <a:rPr lang="en-US" altLang="en-US" dirty="0"/>
              <a:t>can take advantage of multiple processors </a:t>
            </a:r>
          </a:p>
          <a:p>
            <a:endParaRPr lang="en-US" altLang="en-US" dirty="0"/>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1CA9-38BC-F1B4-81D9-79DC811D2DD6}"/>
              </a:ext>
            </a:extLst>
          </p:cNvPr>
          <p:cNvSpPr>
            <a:spLocks noGrp="1"/>
          </p:cNvSpPr>
          <p:nvPr>
            <p:ph type="title"/>
          </p:nvPr>
        </p:nvSpPr>
        <p:spPr/>
        <p:txBody>
          <a:bodyPr/>
          <a:lstStyle/>
          <a:p>
            <a:r>
              <a:rPr lang="en-US" dirty="0"/>
              <a:t>What is Concurrency?</a:t>
            </a:r>
          </a:p>
        </p:txBody>
      </p:sp>
      <p:sp>
        <p:nvSpPr>
          <p:cNvPr id="3" name="Content Placeholder 2">
            <a:extLst>
              <a:ext uri="{FF2B5EF4-FFF2-40B4-BE49-F238E27FC236}">
                <a16:creationId xmlns:a16="http://schemas.microsoft.com/office/drawing/2014/main" id="{DE3DFB73-9BFE-5692-64BB-6FFCA3C311B9}"/>
              </a:ext>
            </a:extLst>
          </p:cNvPr>
          <p:cNvSpPr>
            <a:spLocks noGrp="1"/>
          </p:cNvSpPr>
          <p:nvPr>
            <p:ph idx="1"/>
          </p:nvPr>
        </p:nvSpPr>
        <p:spPr>
          <a:xfrm>
            <a:off x="729049" y="1495168"/>
            <a:ext cx="10624751" cy="2730843"/>
          </a:xfrm>
        </p:spPr>
        <p:txBody>
          <a:bodyPr>
            <a:normAutofit fontScale="85000" lnSpcReduction="10000"/>
          </a:bodyPr>
          <a:lstStyle/>
          <a:p>
            <a:r>
              <a:rPr lang="en-US" dirty="0"/>
              <a:t>Concurrency means happening at the same time</a:t>
            </a:r>
          </a:p>
          <a:p>
            <a:r>
              <a:rPr lang="en-US" dirty="0"/>
              <a:t>In computing it means that the computer can do more than thing at the same time</a:t>
            </a:r>
          </a:p>
          <a:p>
            <a:r>
              <a:rPr lang="en-US" dirty="0"/>
              <a:t>HOWEVER, we must distinguish between concurrent (same interval of time) and parallel (at the same instant of  time)</a:t>
            </a:r>
          </a:p>
          <a:p>
            <a:r>
              <a:rPr lang="en-US" dirty="0"/>
              <a:t>One CPU can only perform concurrent operations</a:t>
            </a:r>
          </a:p>
          <a:p>
            <a:r>
              <a:rPr lang="en-US" dirty="0"/>
              <a:t>Multiple CPUs or cores can perform parallel/simultaneous operations (each CPU does work at the same instant of time!)</a:t>
            </a:r>
          </a:p>
          <a:p>
            <a:endParaRPr lang="en-US" dirty="0"/>
          </a:p>
        </p:txBody>
      </p:sp>
      <p:pic>
        <p:nvPicPr>
          <p:cNvPr id="5" name="Snagit_SNG81B">
            <a:extLst>
              <a:ext uri="{FF2B5EF4-FFF2-40B4-BE49-F238E27FC236}">
                <a16:creationId xmlns:a16="http://schemas.microsoft.com/office/drawing/2014/main" id="{6BD220C6-E063-B024-4BC7-6A05C24CF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0661" y="3972624"/>
            <a:ext cx="5173731" cy="2520251"/>
          </a:xfrm>
          <a:prstGeom prst="rect">
            <a:avLst/>
          </a:prstGeom>
        </p:spPr>
      </p:pic>
    </p:spTree>
    <p:extLst>
      <p:ext uri="{BB962C8B-B14F-4D97-AF65-F5344CB8AC3E}">
        <p14:creationId xmlns:p14="http://schemas.microsoft.com/office/powerpoint/2010/main" val="163704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B6E6B73F-99ED-23EE-AF72-CF96FD8081A9}"/>
              </a:ext>
            </a:extLst>
          </p:cNvPr>
          <p:cNvSpPr>
            <a:spLocks noGrp="1" noChangeArrowheads="1"/>
          </p:cNvSpPr>
          <p:nvPr>
            <p:ph type="title"/>
          </p:nvPr>
        </p:nvSpPr>
        <p:spPr/>
        <p:txBody>
          <a:bodyPr/>
          <a:lstStyle/>
          <a:p>
            <a:r>
              <a:rPr lang="en-US" altLang="en-US"/>
              <a:t>Why Concurrency?</a:t>
            </a:r>
          </a:p>
        </p:txBody>
      </p:sp>
      <p:sp>
        <p:nvSpPr>
          <p:cNvPr id="542723" name="Rectangle 3">
            <a:extLst>
              <a:ext uri="{FF2B5EF4-FFF2-40B4-BE49-F238E27FC236}">
                <a16:creationId xmlns:a16="http://schemas.microsoft.com/office/drawing/2014/main" id="{27F5B702-C146-2EF2-DC26-0809850B2396}"/>
              </a:ext>
            </a:extLst>
          </p:cNvPr>
          <p:cNvSpPr>
            <a:spLocks noGrp="1" noChangeArrowheads="1"/>
          </p:cNvSpPr>
          <p:nvPr>
            <p:ph type="body" idx="1"/>
          </p:nvPr>
        </p:nvSpPr>
        <p:spPr>
          <a:xfrm>
            <a:off x="1905001" y="1417638"/>
            <a:ext cx="8410575" cy="3203789"/>
          </a:xfrm>
        </p:spPr>
        <p:txBody>
          <a:bodyPr/>
          <a:lstStyle/>
          <a:p>
            <a:r>
              <a:rPr lang="en-US" altLang="en-US" dirty="0"/>
              <a:t>For more responsive systems</a:t>
            </a:r>
          </a:p>
          <a:p>
            <a:r>
              <a:rPr lang="en-US" altLang="en-US" dirty="0"/>
              <a:t>For increased performance via parallelism</a:t>
            </a:r>
          </a:p>
          <a:p>
            <a:pPr>
              <a:buFont typeface="Wingdings" panose="05000000000000000000" pitchFamily="2" charset="2"/>
              <a:buNone/>
            </a:pPr>
            <a:endParaRPr lang="en-US" altLang="en-US" dirty="0"/>
          </a:p>
          <a:p>
            <a:r>
              <a:rPr lang="en-US" altLang="en-US" dirty="0"/>
              <a:t>Why </a:t>
            </a:r>
            <a:r>
              <a:rPr lang="en-US" altLang="en-US" u="sng" dirty="0"/>
              <a:t>not</a:t>
            </a:r>
            <a:r>
              <a:rPr lang="en-US" altLang="en-US" dirty="0"/>
              <a:t> concurrency?</a:t>
            </a:r>
          </a:p>
          <a:p>
            <a:pPr lvl="1"/>
            <a:r>
              <a:rPr lang="en-US" altLang="en-US" dirty="0"/>
              <a:t>It brings non-determinism</a:t>
            </a:r>
          </a:p>
          <a:p>
            <a:pPr lvl="1"/>
            <a:r>
              <a:rPr lang="en-US" altLang="en-US" dirty="0"/>
              <a:t>Specific knowledge and programmer discipline needed</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42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299A590B-5694-6F8C-BA9C-8410C972BC0D}"/>
              </a:ext>
            </a:extLst>
          </p:cNvPr>
          <p:cNvSpPr>
            <a:spLocks noGrp="1" noChangeArrowheads="1"/>
          </p:cNvSpPr>
          <p:nvPr>
            <p:ph type="title"/>
          </p:nvPr>
        </p:nvSpPr>
        <p:spPr>
          <a:xfrm>
            <a:off x="1752600" y="1828800"/>
            <a:ext cx="8637588" cy="762000"/>
          </a:xfrm>
        </p:spPr>
        <p:txBody>
          <a:bodyPr>
            <a:normAutofit fontScale="90000"/>
          </a:bodyPr>
          <a:lstStyle/>
          <a:p>
            <a:pPr algn="ctr"/>
            <a:r>
              <a:rPr lang="en-US" altLang="en-US" sz="6700" dirty="0">
                <a:latin typeface="Times New Roman" panose="02020603050405020304" pitchFamily="18" charset="0"/>
                <a:cs typeface="Times New Roman" panose="02020603050405020304" pitchFamily="18" charset="0"/>
              </a:rPr>
              <a:t>Origins</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1026">
            <a:extLst>
              <a:ext uri="{FF2B5EF4-FFF2-40B4-BE49-F238E27FC236}">
                <a16:creationId xmlns:a16="http://schemas.microsoft.com/office/drawing/2014/main" id="{429768FE-C8E7-5B9E-EF71-F6F8D549F250}"/>
              </a:ext>
            </a:extLst>
          </p:cNvPr>
          <p:cNvSpPr>
            <a:spLocks noGrp="1" noChangeArrowheads="1"/>
          </p:cNvSpPr>
          <p:nvPr>
            <p:ph type="title"/>
          </p:nvPr>
        </p:nvSpPr>
        <p:spPr>
          <a:xfrm>
            <a:off x="1752600" y="838201"/>
            <a:ext cx="4217988" cy="1431925"/>
          </a:xfrm>
        </p:spPr>
        <p:txBody>
          <a:bodyPr/>
          <a:lstStyle/>
          <a:p>
            <a:r>
              <a:rPr lang="en-US" altLang="en-US" dirty="0"/>
              <a:t>Origin of the OS Process</a:t>
            </a:r>
          </a:p>
        </p:txBody>
      </p:sp>
      <p:pic>
        <p:nvPicPr>
          <p:cNvPr id="539651" name="Picture 1027">
            <a:extLst>
              <a:ext uri="{FF2B5EF4-FFF2-40B4-BE49-F238E27FC236}">
                <a16:creationId xmlns:a16="http://schemas.microsoft.com/office/drawing/2014/main" id="{1408496F-E56D-A5B8-350F-A39B0ECCD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200400"/>
            <a:ext cx="48768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39652" name="AutoShape 1028">
            <a:extLst>
              <a:ext uri="{FF2B5EF4-FFF2-40B4-BE49-F238E27FC236}">
                <a16:creationId xmlns:a16="http://schemas.microsoft.com/office/drawing/2014/main" id="{425F23EF-EA21-D3AD-7DD5-2D54522D4914}"/>
              </a:ext>
            </a:extLst>
          </p:cNvPr>
          <p:cNvSpPr>
            <a:spLocks noChangeArrowheads="1"/>
          </p:cNvSpPr>
          <p:nvPr/>
        </p:nvSpPr>
        <p:spPr bwMode="auto">
          <a:xfrm>
            <a:off x="6096000" y="533400"/>
            <a:ext cx="3352800" cy="2362200"/>
          </a:xfrm>
          <a:prstGeom prst="wedgeRoundRectCallout">
            <a:avLst>
              <a:gd name="adj1" fmla="val 42329"/>
              <a:gd name="adj2" fmla="val 71440"/>
              <a:gd name="adj3" fmla="val 16667"/>
            </a:avLst>
          </a:prstGeom>
          <a:solidFill>
            <a:schemeClr val="accent2">
              <a:lumMod val="20000"/>
              <a:lumOff val="80000"/>
            </a:schemeClr>
          </a:solidFill>
          <a:ln w="9525">
            <a:solidFill>
              <a:schemeClr val="tx1"/>
            </a:solidFill>
            <a:miter lim="800000"/>
            <a:headEnd/>
            <a:tailEnd/>
          </a:ln>
          <a:effectLst/>
        </p:spPr>
        <p:txBody>
          <a:bodyPr/>
          <a:lstStyle/>
          <a:p>
            <a:pPr algn="ctr"/>
            <a:r>
              <a:rPr lang="en-US" altLang="en-US" sz="2800"/>
              <a:t>She’s been hogging the machine all morning and I can’t get anything done!</a:t>
            </a:r>
          </a:p>
        </p:txBody>
      </p:sp>
      <p:sp>
        <p:nvSpPr>
          <p:cNvPr id="2" name="TextBox 1">
            <a:extLst>
              <a:ext uri="{FF2B5EF4-FFF2-40B4-BE49-F238E27FC236}">
                <a16:creationId xmlns:a16="http://schemas.microsoft.com/office/drawing/2014/main" id="{9CA49EDD-7FDD-DE75-4DBB-FBA2B90CD8FD}"/>
              </a:ext>
            </a:extLst>
          </p:cNvPr>
          <p:cNvSpPr txBox="1"/>
          <p:nvPr/>
        </p:nvSpPr>
        <p:spPr>
          <a:xfrm>
            <a:off x="617838" y="3707027"/>
            <a:ext cx="3410465" cy="646331"/>
          </a:xfrm>
          <a:prstGeom prst="rect">
            <a:avLst/>
          </a:prstGeom>
          <a:solidFill>
            <a:schemeClr val="accent1">
              <a:lumMod val="40000"/>
              <a:lumOff val="60000"/>
            </a:schemeClr>
          </a:solidFill>
        </p:spPr>
        <p:txBody>
          <a:bodyPr wrap="square" rtlCol="0">
            <a:spAutoFit/>
          </a:bodyPr>
          <a:lstStyle/>
          <a:p>
            <a:r>
              <a:rPr lang="en-US" dirty="0"/>
              <a:t>Early computers were able to only run one 'Job' at a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dissolve">
                                      <p:cBhvr>
                                        <p:cTn id="7" dur="500"/>
                                        <p:tgtEl>
                                          <p:spTgt spid="53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6CB2-637F-CAC3-F306-45A41ECCA173}"/>
              </a:ext>
            </a:extLst>
          </p:cNvPr>
          <p:cNvSpPr>
            <a:spLocks noGrp="1"/>
          </p:cNvSpPr>
          <p:nvPr>
            <p:ph type="title"/>
          </p:nvPr>
        </p:nvSpPr>
        <p:spPr/>
        <p:txBody>
          <a:bodyPr/>
          <a:lstStyle/>
          <a:p>
            <a:r>
              <a:rPr lang="en-US" dirty="0"/>
              <a:t>IO vs. Machine Instruction Execution</a:t>
            </a:r>
          </a:p>
        </p:txBody>
      </p:sp>
      <p:sp>
        <p:nvSpPr>
          <p:cNvPr id="7" name="TextBox 6">
            <a:extLst>
              <a:ext uri="{FF2B5EF4-FFF2-40B4-BE49-F238E27FC236}">
                <a16:creationId xmlns:a16="http://schemas.microsoft.com/office/drawing/2014/main" id="{572DC39D-1802-03A9-08A7-B5D1180FB8F6}"/>
              </a:ext>
            </a:extLst>
          </p:cNvPr>
          <p:cNvSpPr txBox="1"/>
          <p:nvPr/>
        </p:nvSpPr>
        <p:spPr>
          <a:xfrm>
            <a:off x="5904470" y="1612447"/>
            <a:ext cx="5449330" cy="1477328"/>
          </a:xfrm>
          <a:prstGeom prst="rect">
            <a:avLst/>
          </a:prstGeom>
          <a:noFill/>
        </p:spPr>
        <p:txBody>
          <a:bodyPr wrap="square" rtlCol="0">
            <a:spAutoFit/>
          </a:bodyPr>
          <a:lstStyle/>
          <a:p>
            <a:r>
              <a:rPr lang="en-US" dirty="0"/>
              <a:t>IO – printing, writing to disk : Milliseconds</a:t>
            </a:r>
          </a:p>
          <a:p>
            <a:endParaRPr lang="en-US" dirty="0"/>
          </a:p>
          <a:p>
            <a:r>
              <a:rPr lang="en-US" dirty="0"/>
              <a:t>Executing CPU instructions : Nanoseconds</a:t>
            </a:r>
          </a:p>
          <a:p>
            <a:endParaRPr lang="en-US" dirty="0"/>
          </a:p>
          <a:p>
            <a:r>
              <a:rPr lang="en-US" dirty="0"/>
              <a:t>How many nanoseconds in a millisecond?</a:t>
            </a:r>
          </a:p>
        </p:txBody>
      </p:sp>
      <p:sp>
        <p:nvSpPr>
          <p:cNvPr id="8" name="TextBox 7">
            <a:extLst>
              <a:ext uri="{FF2B5EF4-FFF2-40B4-BE49-F238E27FC236}">
                <a16:creationId xmlns:a16="http://schemas.microsoft.com/office/drawing/2014/main" id="{1EE4A928-788C-D189-01D4-4D9D2C3A1A6D}"/>
              </a:ext>
            </a:extLst>
          </p:cNvPr>
          <p:cNvSpPr txBox="1"/>
          <p:nvPr/>
        </p:nvSpPr>
        <p:spPr>
          <a:xfrm>
            <a:off x="6007068" y="3181363"/>
            <a:ext cx="4275437" cy="369332"/>
          </a:xfrm>
          <a:prstGeom prst="rect">
            <a:avLst/>
          </a:prstGeom>
          <a:solidFill>
            <a:schemeClr val="accent1">
              <a:lumMod val="20000"/>
              <a:lumOff val="80000"/>
            </a:schemeClr>
          </a:solidFill>
        </p:spPr>
        <p:txBody>
          <a:bodyPr wrap="square" rtlCol="0">
            <a:spAutoFit/>
          </a:bodyPr>
          <a:lstStyle/>
          <a:p>
            <a:r>
              <a:rPr lang="en-US" dirty="0"/>
              <a:t>Answer: 1_000_000</a:t>
            </a:r>
          </a:p>
        </p:txBody>
      </p:sp>
      <p:grpSp>
        <p:nvGrpSpPr>
          <p:cNvPr id="13" name="Group 12">
            <a:extLst>
              <a:ext uri="{FF2B5EF4-FFF2-40B4-BE49-F238E27FC236}">
                <a16:creationId xmlns:a16="http://schemas.microsoft.com/office/drawing/2014/main" id="{74C735F1-EC97-27F5-B608-AEC689888A49}"/>
              </a:ext>
            </a:extLst>
          </p:cNvPr>
          <p:cNvGrpSpPr/>
          <p:nvPr/>
        </p:nvGrpSpPr>
        <p:grpSpPr>
          <a:xfrm>
            <a:off x="838200" y="3833499"/>
            <a:ext cx="5649098" cy="2659376"/>
            <a:chOff x="838200" y="3833499"/>
            <a:chExt cx="5649098" cy="2659376"/>
          </a:xfrm>
        </p:grpSpPr>
        <p:pic>
          <p:nvPicPr>
            <p:cNvPr id="11" name="Snagit_SNG866">
              <a:extLst>
                <a:ext uri="{FF2B5EF4-FFF2-40B4-BE49-F238E27FC236}">
                  <a16:creationId xmlns:a16="http://schemas.microsoft.com/office/drawing/2014/main" id="{BAD0DDD4-694A-B24D-B83F-78DFD3543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33499"/>
              <a:ext cx="1466878" cy="2659376"/>
            </a:xfrm>
            <a:prstGeom prst="rect">
              <a:avLst/>
            </a:prstGeom>
          </p:spPr>
        </p:pic>
        <p:sp>
          <p:nvSpPr>
            <p:cNvPr id="12" name="Speech Bubble: Rectangle with Corners Rounded 11">
              <a:extLst>
                <a:ext uri="{FF2B5EF4-FFF2-40B4-BE49-F238E27FC236}">
                  <a16:creationId xmlns:a16="http://schemas.microsoft.com/office/drawing/2014/main" id="{07D7DF32-970F-8F68-421F-DE3DFFC131F3}"/>
                </a:ext>
              </a:extLst>
            </p:cNvPr>
            <p:cNvSpPr/>
            <p:nvPr/>
          </p:nvSpPr>
          <p:spPr>
            <a:xfrm>
              <a:off x="2358085" y="3951100"/>
              <a:ext cx="3968574" cy="1569308"/>
            </a:xfrm>
            <a:prstGeom prst="wedgeRoundRectCallout">
              <a:avLst>
                <a:gd name="adj1" fmla="val -63030"/>
                <a:gd name="adj2" fmla="val -127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01CC4B8-803E-D568-8C24-B9DF4E83EA4E}"/>
                </a:ext>
              </a:extLst>
            </p:cNvPr>
            <p:cNvSpPr txBox="1"/>
            <p:nvPr/>
          </p:nvSpPr>
          <p:spPr>
            <a:xfrm>
              <a:off x="2518724" y="4274089"/>
              <a:ext cx="3968574" cy="923330"/>
            </a:xfrm>
            <a:prstGeom prst="rect">
              <a:avLst/>
            </a:prstGeom>
            <a:noFill/>
          </p:spPr>
          <p:txBody>
            <a:bodyPr wrap="square" rtlCol="0">
              <a:spAutoFit/>
            </a:bodyPr>
            <a:lstStyle/>
            <a:p>
              <a:r>
                <a:rPr lang="en-US" dirty="0"/>
                <a:t>Hey, while program-1 is  doing IO, why don't we figure out how to get program-2 to run concurrently!</a:t>
              </a:r>
            </a:p>
          </p:txBody>
        </p:sp>
      </p:grpSp>
      <p:grpSp>
        <p:nvGrpSpPr>
          <p:cNvPr id="18" name="Group 17">
            <a:extLst>
              <a:ext uri="{FF2B5EF4-FFF2-40B4-BE49-F238E27FC236}">
                <a16:creationId xmlns:a16="http://schemas.microsoft.com/office/drawing/2014/main" id="{A6549728-4C2B-9BFD-3D34-BEB34E27B40E}"/>
              </a:ext>
            </a:extLst>
          </p:cNvPr>
          <p:cNvGrpSpPr/>
          <p:nvPr/>
        </p:nvGrpSpPr>
        <p:grpSpPr>
          <a:xfrm>
            <a:off x="6647937" y="3937007"/>
            <a:ext cx="3025339" cy="2023887"/>
            <a:chOff x="6647937" y="3937007"/>
            <a:chExt cx="3025339" cy="2023887"/>
          </a:xfrm>
        </p:grpSpPr>
        <p:pic>
          <p:nvPicPr>
            <p:cNvPr id="15" name="Snagit_SNG82E">
              <a:extLst>
                <a:ext uri="{FF2B5EF4-FFF2-40B4-BE49-F238E27FC236}">
                  <a16:creationId xmlns:a16="http://schemas.microsoft.com/office/drawing/2014/main" id="{8AD500B1-91FA-548E-96D5-DD2CAF95D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787" y="4391585"/>
              <a:ext cx="1528489" cy="1569309"/>
            </a:xfrm>
            <a:prstGeom prst="rect">
              <a:avLst/>
            </a:prstGeom>
          </p:spPr>
        </p:pic>
        <p:sp>
          <p:nvSpPr>
            <p:cNvPr id="16" name="Speech Bubble: Rectangle with Corners Rounded 15">
              <a:extLst>
                <a:ext uri="{FF2B5EF4-FFF2-40B4-BE49-F238E27FC236}">
                  <a16:creationId xmlns:a16="http://schemas.microsoft.com/office/drawing/2014/main" id="{810AF9F3-9549-DA73-445A-6E11C3E8D783}"/>
                </a:ext>
              </a:extLst>
            </p:cNvPr>
            <p:cNvSpPr/>
            <p:nvPr/>
          </p:nvSpPr>
          <p:spPr>
            <a:xfrm>
              <a:off x="6647937" y="3937007"/>
              <a:ext cx="1385641" cy="524623"/>
            </a:xfrm>
            <a:prstGeom prst="wedgeRoundRectCallout">
              <a:avLst>
                <a:gd name="adj1" fmla="val 53184"/>
                <a:gd name="adj2" fmla="val 123739"/>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05EA882-3B0D-73CF-CBA3-C9A675228505}"/>
                </a:ext>
              </a:extLst>
            </p:cNvPr>
            <p:cNvSpPr txBox="1"/>
            <p:nvPr/>
          </p:nvSpPr>
          <p:spPr>
            <a:xfrm>
              <a:off x="7068067" y="4090087"/>
              <a:ext cx="1237359" cy="369332"/>
            </a:xfrm>
            <a:prstGeom prst="rect">
              <a:avLst/>
            </a:prstGeom>
            <a:noFill/>
          </p:spPr>
          <p:txBody>
            <a:bodyPr wrap="square" rtlCol="0">
              <a:spAutoFit/>
            </a:bodyPr>
            <a:lstStyle/>
            <a:p>
              <a:r>
                <a:rPr lang="en-US" dirty="0"/>
                <a:t>HOW?</a:t>
              </a:r>
            </a:p>
          </p:txBody>
        </p:sp>
      </p:grpSp>
      <p:sp>
        <p:nvSpPr>
          <p:cNvPr id="19" name="TextBox 18">
            <a:extLst>
              <a:ext uri="{FF2B5EF4-FFF2-40B4-BE49-F238E27FC236}">
                <a16:creationId xmlns:a16="http://schemas.microsoft.com/office/drawing/2014/main" id="{4C1D3903-E07A-447D-3C88-5736DF9593A6}"/>
              </a:ext>
            </a:extLst>
          </p:cNvPr>
          <p:cNvSpPr txBox="1"/>
          <p:nvPr/>
        </p:nvSpPr>
        <p:spPr>
          <a:xfrm>
            <a:off x="5797862" y="6229861"/>
            <a:ext cx="4817071" cy="400110"/>
          </a:xfrm>
          <a:prstGeom prst="rect">
            <a:avLst/>
          </a:prstGeom>
          <a:solidFill>
            <a:schemeClr val="accent2">
              <a:lumMod val="20000"/>
              <a:lumOff val="80000"/>
            </a:schemeClr>
          </a:solidFill>
        </p:spPr>
        <p:txBody>
          <a:bodyPr wrap="square" rtlCol="0">
            <a:spAutoFit/>
          </a:bodyPr>
          <a:lstStyle/>
          <a:p>
            <a:r>
              <a:rPr lang="en-US" sz="2000" dirty="0">
                <a:latin typeface="Aharoni" panose="02010803020104030203" pitchFamily="2" charset="-79"/>
                <a:cs typeface="Aharoni" panose="02010803020104030203" pitchFamily="2" charset="-79"/>
              </a:rPr>
              <a:t>Add Interrupt capability to the CPU</a:t>
            </a:r>
          </a:p>
        </p:txBody>
      </p:sp>
      <p:pic>
        <p:nvPicPr>
          <p:cNvPr id="21" name="Snagit_SNG83C">
            <a:extLst>
              <a:ext uri="{FF2B5EF4-FFF2-40B4-BE49-F238E27FC236}">
                <a16:creationId xmlns:a16="http://schemas.microsoft.com/office/drawing/2014/main" id="{624B6A81-B878-1EC3-D851-1D257DF11E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238" y="1459510"/>
            <a:ext cx="3248011" cy="2091185"/>
          </a:xfrm>
          <a:prstGeom prst="rect">
            <a:avLst/>
          </a:prstGeom>
        </p:spPr>
      </p:pic>
    </p:spTree>
    <p:extLst>
      <p:ext uri="{BB962C8B-B14F-4D97-AF65-F5344CB8AC3E}">
        <p14:creationId xmlns:p14="http://schemas.microsoft.com/office/powerpoint/2010/main" val="123700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326F-9326-1FC2-B11E-27ED303A2383}"/>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4164413F-0B54-0AA4-BC72-5B424248C6CD}"/>
              </a:ext>
            </a:extLst>
          </p:cNvPr>
          <p:cNvSpPr>
            <a:spLocks noGrp="1"/>
          </p:cNvSpPr>
          <p:nvPr>
            <p:ph idx="1"/>
          </p:nvPr>
        </p:nvSpPr>
        <p:spPr/>
        <p:txBody>
          <a:bodyPr>
            <a:normAutofit/>
          </a:bodyPr>
          <a:lstStyle/>
          <a:p>
            <a:r>
              <a:rPr lang="en-US" dirty="0"/>
              <a:t>An interrupt is a signal sent to a computer's CPU (Central Processing Unit) that indicates the need for the CPU's attention.</a:t>
            </a:r>
          </a:p>
          <a:p>
            <a:r>
              <a:rPr lang="en-US" dirty="0"/>
              <a:t>Interrupts are used to interrupt a program (process) and switch the CPU over to another program (process)</a:t>
            </a:r>
          </a:p>
          <a:p>
            <a:r>
              <a:rPr lang="en-US" dirty="0"/>
              <a:t>The  CPU stops executing its current instruction and saves the current program state, such as the value of the program counter and the contents of the CPU's registers, onto the stack. </a:t>
            </a:r>
          </a:p>
          <a:p>
            <a:endParaRPr lang="en-US" dirty="0"/>
          </a:p>
        </p:txBody>
      </p:sp>
    </p:spTree>
    <p:extLst>
      <p:ext uri="{BB962C8B-B14F-4D97-AF65-F5344CB8AC3E}">
        <p14:creationId xmlns:p14="http://schemas.microsoft.com/office/powerpoint/2010/main" val="203407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5808297E-3DB5-D1AC-5D2D-0E8A8B6162D6}"/>
              </a:ext>
            </a:extLst>
          </p:cNvPr>
          <p:cNvSpPr>
            <a:spLocks noGrp="1" noChangeArrowheads="1"/>
          </p:cNvSpPr>
          <p:nvPr>
            <p:ph type="title"/>
          </p:nvPr>
        </p:nvSpPr>
        <p:spPr/>
        <p:txBody>
          <a:bodyPr/>
          <a:lstStyle/>
          <a:p>
            <a:r>
              <a:rPr lang="en-US" altLang="en-US"/>
              <a:t>What does a process know?</a:t>
            </a:r>
          </a:p>
        </p:txBody>
      </p:sp>
      <p:pic>
        <p:nvPicPr>
          <p:cNvPr id="516099" name="Picture 3">
            <a:extLst>
              <a:ext uri="{FF2B5EF4-FFF2-40B4-BE49-F238E27FC236}">
                <a16:creationId xmlns:a16="http://schemas.microsoft.com/office/drawing/2014/main" id="{A01FA9D5-72B2-297A-B872-A0E863684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989" y="2133601"/>
            <a:ext cx="2689225" cy="3241675"/>
          </a:xfrm>
          <a:prstGeom prst="rect">
            <a:avLst/>
          </a:prstGeom>
          <a:noFill/>
          <a:extLst>
            <a:ext uri="{909E8E84-426E-40DD-AFC4-6F175D3DCCD1}">
              <a14:hiddenFill xmlns:a14="http://schemas.microsoft.com/office/drawing/2010/main">
                <a:solidFill>
                  <a:srgbClr val="FFFFFF"/>
                </a:solidFill>
              </a14:hiddenFill>
            </a:ext>
          </a:extLst>
        </p:spPr>
      </p:pic>
      <p:sp>
        <p:nvSpPr>
          <p:cNvPr id="516100" name="Text Box 4">
            <a:extLst>
              <a:ext uri="{FF2B5EF4-FFF2-40B4-BE49-F238E27FC236}">
                <a16:creationId xmlns:a16="http://schemas.microsoft.com/office/drawing/2014/main" id="{A87B1567-F46B-22AD-F96B-993848C4FAA2}"/>
              </a:ext>
            </a:extLst>
          </p:cNvPr>
          <p:cNvSpPr txBox="1">
            <a:spLocks noChangeArrowheads="1"/>
          </p:cNvSpPr>
          <p:nvPr/>
        </p:nvSpPr>
        <p:spPr bwMode="auto">
          <a:xfrm>
            <a:off x="5867400" y="1600200"/>
            <a:ext cx="4114800" cy="491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CCFF33"/>
              </a:buClr>
              <a:buSzPct val="70000"/>
              <a:buFont typeface="Wingdings" panose="05000000000000000000" pitchFamily="2" charset="2"/>
              <a:buChar char="n"/>
            </a:pPr>
            <a:r>
              <a:rPr lang="en-US" altLang="en-US" sz="2800" dirty="0">
                <a:latin typeface="Arial" panose="020B0604020202020204" pitchFamily="34" charset="0"/>
              </a:rPr>
              <a:t>It's code == the  program it’s running</a:t>
            </a:r>
          </a:p>
          <a:p>
            <a:pPr>
              <a:spcBef>
                <a:spcPct val="20000"/>
              </a:spcBef>
              <a:buClr>
                <a:srgbClr val="CCFF33"/>
              </a:buClr>
              <a:buSzPct val="70000"/>
              <a:buFont typeface="Wingdings" panose="05000000000000000000" pitchFamily="2" charset="2"/>
              <a:buChar char="n"/>
            </a:pPr>
            <a:r>
              <a:rPr lang="en-US" altLang="en-US" sz="2800" dirty="0">
                <a:latin typeface="Arial" panose="020B0604020202020204" pitchFamily="34" charset="0"/>
              </a:rPr>
              <a:t>Program counter</a:t>
            </a:r>
          </a:p>
          <a:p>
            <a:pPr>
              <a:spcBef>
                <a:spcPct val="20000"/>
              </a:spcBef>
              <a:buClr>
                <a:srgbClr val="CCFF33"/>
              </a:buClr>
              <a:buSzPct val="70000"/>
              <a:buFont typeface="Wingdings" panose="05000000000000000000" pitchFamily="2" charset="2"/>
              <a:buChar char="n"/>
            </a:pPr>
            <a:r>
              <a:rPr lang="en-US" altLang="en-US" sz="2800" dirty="0">
                <a:latin typeface="Arial" panose="020B0604020202020204" pitchFamily="34" charset="0"/>
              </a:rPr>
              <a:t>CPU registers</a:t>
            </a:r>
          </a:p>
          <a:p>
            <a:pPr>
              <a:spcBef>
                <a:spcPct val="20000"/>
              </a:spcBef>
              <a:buClr>
                <a:srgbClr val="CCFF33"/>
              </a:buClr>
              <a:buSzPct val="70000"/>
              <a:buFont typeface="Wingdings" panose="05000000000000000000" pitchFamily="2" charset="2"/>
              <a:buChar char="n"/>
            </a:pPr>
            <a:r>
              <a:rPr lang="en-US" altLang="en-US" sz="2800" dirty="0">
                <a:latin typeface="Arial" panose="020B0604020202020204" pitchFamily="34" charset="0"/>
              </a:rPr>
              <a:t>CPU scheduling information</a:t>
            </a:r>
          </a:p>
          <a:p>
            <a:pPr>
              <a:spcBef>
                <a:spcPct val="20000"/>
              </a:spcBef>
              <a:buClr>
                <a:srgbClr val="CCFF33"/>
              </a:buClr>
              <a:buSzPct val="70000"/>
              <a:buFont typeface="Wingdings" panose="05000000000000000000" pitchFamily="2" charset="2"/>
              <a:buChar char="n"/>
            </a:pPr>
            <a:r>
              <a:rPr lang="en-US" altLang="en-US" sz="2800" dirty="0">
                <a:latin typeface="Arial" panose="020B0604020202020204" pitchFamily="34" charset="0"/>
              </a:rPr>
              <a:t>Memory-management information</a:t>
            </a:r>
          </a:p>
          <a:p>
            <a:pPr>
              <a:spcBef>
                <a:spcPct val="20000"/>
              </a:spcBef>
              <a:buClr>
                <a:srgbClr val="CCFF33"/>
              </a:buClr>
              <a:buSzPct val="70000"/>
              <a:buFont typeface="Wingdings" panose="05000000000000000000" pitchFamily="2" charset="2"/>
              <a:buChar char="n"/>
            </a:pPr>
            <a:r>
              <a:rPr lang="en-US" altLang="en-US" sz="2800" dirty="0">
                <a:latin typeface="Arial" panose="020B0604020202020204" pitchFamily="34" charset="0"/>
              </a:rPr>
              <a:t>Accounting information</a:t>
            </a:r>
          </a:p>
          <a:p>
            <a:pPr>
              <a:spcBef>
                <a:spcPct val="20000"/>
              </a:spcBef>
              <a:buClr>
                <a:srgbClr val="CCFF33"/>
              </a:buClr>
              <a:buSzPct val="70000"/>
              <a:buFont typeface="Wingdings" panose="05000000000000000000" pitchFamily="2" charset="2"/>
              <a:buChar char="n"/>
            </a:pPr>
            <a:r>
              <a:rPr lang="en-US" altLang="en-US" sz="2800" dirty="0">
                <a:latin typeface="Arial" panose="020B0604020202020204" pitchFamily="34" charset="0"/>
              </a:rPr>
              <a:t>I/O status information</a:t>
            </a:r>
            <a:endParaRPr lang="en-US" altLang="en-US" dirty="0"/>
          </a:p>
        </p:txBody>
      </p:sp>
      <p:sp>
        <p:nvSpPr>
          <p:cNvPr id="2" name="Text Box 4">
            <a:extLst>
              <a:ext uri="{FF2B5EF4-FFF2-40B4-BE49-F238E27FC236}">
                <a16:creationId xmlns:a16="http://schemas.microsoft.com/office/drawing/2014/main" id="{FEB1F7FD-3B50-1660-3CEF-0E73A14B531F}"/>
              </a:ext>
            </a:extLst>
          </p:cNvPr>
          <p:cNvSpPr txBox="1">
            <a:spLocks noChangeArrowheads="1"/>
          </p:cNvSpPr>
          <p:nvPr/>
        </p:nvSpPr>
        <p:spPr bwMode="auto">
          <a:xfrm>
            <a:off x="277814" y="5480050"/>
            <a:ext cx="5486400" cy="1076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solidFill>
                  <a:schemeClr val="tx2"/>
                </a:solidFill>
              </a:rPr>
              <a:t>On a CPU only ONE process can be running at one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6100"/>
                                        </p:tgtEl>
                                        <p:attrNameLst>
                                          <p:attrName>style.visibility</p:attrName>
                                        </p:attrNameLst>
                                      </p:cBhvr>
                                      <p:to>
                                        <p:strVal val="visible"/>
                                      </p:to>
                                    </p:set>
                                    <p:animEffect transition="in" filter="checkerboard(across)">
                                      <p:cBhvr>
                                        <p:cTn id="7" dur="500"/>
                                        <p:tgtEl>
                                          <p:spTgt spid="516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8C255C0F-FFAD-5A61-3D39-6A8C76C3FB45}"/>
              </a:ext>
            </a:extLst>
          </p:cNvPr>
          <p:cNvSpPr>
            <a:spLocks noGrp="1" noChangeArrowheads="1"/>
          </p:cNvSpPr>
          <p:nvPr>
            <p:ph type="title"/>
          </p:nvPr>
        </p:nvSpPr>
        <p:spPr/>
        <p:txBody>
          <a:bodyPr/>
          <a:lstStyle/>
          <a:p>
            <a:r>
              <a:rPr lang="en-US" altLang="en-US"/>
              <a:t>A Process “Maintains State”</a:t>
            </a:r>
          </a:p>
        </p:txBody>
      </p:sp>
      <p:pic>
        <p:nvPicPr>
          <p:cNvPr id="362499" name="Picture 3">
            <a:extLst>
              <a:ext uri="{FF2B5EF4-FFF2-40B4-BE49-F238E27FC236}">
                <a16:creationId xmlns:a16="http://schemas.microsoft.com/office/drawing/2014/main" id="{A8D9A633-4C54-43A2-F99E-B5ACCEE9D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 t="25691" r="592" b="25531"/>
          <a:stretch>
            <a:fillRect/>
          </a:stretch>
        </p:blipFill>
        <p:spPr bwMode="auto">
          <a:xfrm>
            <a:off x="1828800" y="1995488"/>
            <a:ext cx="8267700" cy="32639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34D3A5B3-542B-4C04-44EC-21D192508807}"/>
              </a:ext>
            </a:extLst>
          </p:cNvPr>
          <p:cNvSpPr txBox="1"/>
          <p:nvPr/>
        </p:nvSpPr>
        <p:spPr>
          <a:xfrm>
            <a:off x="1083365" y="5715000"/>
            <a:ext cx="7573618" cy="369332"/>
          </a:xfrm>
          <a:prstGeom prst="rect">
            <a:avLst/>
          </a:prstGeom>
          <a:solidFill>
            <a:schemeClr val="accent1">
              <a:lumMod val="20000"/>
              <a:lumOff val="80000"/>
            </a:schemeClr>
          </a:solidFill>
        </p:spPr>
        <p:txBody>
          <a:bodyPr wrap="square" rtlCol="0">
            <a:spAutoFit/>
          </a:bodyPr>
          <a:lstStyle/>
          <a:p>
            <a:r>
              <a:rPr lang="en-US" dirty="0"/>
              <a:t>The ability of a CPU to interrupt a process enables multitasking!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643</Words>
  <Application>Microsoft Office PowerPoint</Application>
  <PresentationFormat>Widescreen</PresentationFormat>
  <Paragraphs>78</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Aharoni</vt:lpstr>
      <vt:lpstr>Arial</vt:lpstr>
      <vt:lpstr>Calibri</vt:lpstr>
      <vt:lpstr>Calibri Light</vt:lpstr>
      <vt:lpstr>Times New Roman</vt:lpstr>
      <vt:lpstr>Wingdings</vt:lpstr>
      <vt:lpstr>Office Theme</vt:lpstr>
      <vt:lpstr>Processes, Threads and Concurrency Part I  </vt:lpstr>
      <vt:lpstr>What is Concurrency?</vt:lpstr>
      <vt:lpstr>Why Concurrency?</vt:lpstr>
      <vt:lpstr>Origins</vt:lpstr>
      <vt:lpstr>Origin of the OS Process</vt:lpstr>
      <vt:lpstr>IO vs. Machine Instruction Execution</vt:lpstr>
      <vt:lpstr>Interrupts</vt:lpstr>
      <vt:lpstr>What does a process know?</vt:lpstr>
      <vt:lpstr>A Process “Maintains State”</vt:lpstr>
      <vt:lpstr>PowerPoint Presentation</vt:lpstr>
      <vt:lpstr>CPU Process Switching – after Interrupt</vt:lpstr>
      <vt:lpstr>The Process “Scheduler”</vt:lpstr>
      <vt:lpstr>Windows – CTl-Alt-Del  Select  Task Manager to see your Processes</vt:lpstr>
      <vt:lpstr>What about Threads?</vt:lpstr>
      <vt:lpstr>Threads vs Processes</vt:lpstr>
      <vt:lpstr>Why Threads?</vt:lpstr>
      <vt:lpstr>Threads</vt:lpstr>
      <vt:lpstr>Threads are useful…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and Concurrency  Part I</dc:title>
  <dc:creator>Frank Coyle</dc:creator>
  <cp:lastModifiedBy>Frank Coyle</cp:lastModifiedBy>
  <cp:revision>8</cp:revision>
  <dcterms:created xsi:type="dcterms:W3CDTF">2023-04-11T17:05:20Z</dcterms:created>
  <dcterms:modified xsi:type="dcterms:W3CDTF">2023-04-12T14:18:05Z</dcterms:modified>
</cp:coreProperties>
</file>