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78" r:id="rId4"/>
    <p:sldId id="279" r:id="rId5"/>
    <p:sldId id="280" r:id="rId6"/>
    <p:sldId id="281" r:id="rId7"/>
    <p:sldId id="276" r:id="rId8"/>
    <p:sldId id="259" r:id="rId9"/>
    <p:sldId id="260" r:id="rId10"/>
    <p:sldId id="261" r:id="rId11"/>
    <p:sldId id="275" r:id="rId12"/>
    <p:sldId id="277" r:id="rId13"/>
    <p:sldId id="262" r:id="rId14"/>
    <p:sldId id="263" r:id="rId15"/>
    <p:sldId id="264" r:id="rId16"/>
    <p:sldId id="268" r:id="rId17"/>
    <p:sldId id="265" r:id="rId18"/>
    <p:sldId id="282" r:id="rId19"/>
    <p:sldId id="274" r:id="rId20"/>
    <p:sldId id="283"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78" d="100"/>
          <a:sy n="78" d="100"/>
        </p:scale>
        <p:origin x="86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19-05-2025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19/05/2025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19/05/2025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19/05/2025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19/05/2025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19/05/2025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19/05/2025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19/05/2025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19/05/2025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t>19/05/2025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t>‹#›</a:t>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3">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Druthi16/Smart-Online-Park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ncbi.nlm.nih.gov/pmc/articles/PMC10386854/" TargetMode="External"/><Relationship Id="rId2" Type="http://schemas.openxmlformats.org/officeDocument/2006/relationships/hyperlink" Target="https://www.irjmets.com/uploadedfiles/paper/issue_1_january_2024/48351/final/fin_irjmets1705248021.pdf"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344411337_The_Smart_Parking_Management_Syste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IN" dirty="0">
                <a:solidFill>
                  <a:schemeClr val="tx1"/>
                </a:solidFill>
                <a:latin typeface="Cambria" panose="02040503050406030204" pitchFamily="18" charset="0"/>
                <a:ea typeface="Cambria" panose="02040503050406030204" pitchFamily="18" charset="0"/>
                <a:sym typeface="+mn-ea"/>
              </a:rPr>
              <a:t>Smart and effective realtime management </a:t>
            </a:r>
            <a:br>
              <a:rPr lang="en-IN" dirty="0">
                <a:solidFill>
                  <a:schemeClr val="tx1"/>
                </a:solidFill>
                <a:latin typeface="Cambria" panose="02040503050406030204" pitchFamily="18" charset="0"/>
                <a:ea typeface="Cambria" panose="02040503050406030204" pitchFamily="18" charset="0"/>
                <a:sym typeface="+mn-ea"/>
              </a:rPr>
            </a:br>
            <a:r>
              <a:rPr lang="en-IN" dirty="0">
                <a:solidFill>
                  <a:schemeClr val="tx1"/>
                </a:solidFill>
                <a:latin typeface="Cambria" panose="02040503050406030204" pitchFamily="18" charset="0"/>
                <a:ea typeface="Cambria" panose="02040503050406030204" pitchFamily="18" charset="0"/>
                <a:sym typeface="+mn-ea"/>
              </a:rPr>
              <a:t>of street parking</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220345" y="1825625"/>
            <a:ext cx="3970655" cy="482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    Batch Number: CSE-G58  </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627826" y="2513340"/>
          <a:ext cx="5856840" cy="2820662"/>
        </p:xfrm>
        <a:graphic>
          <a:graphicData uri="http://schemas.openxmlformats.org/drawingml/2006/table">
            <a:tbl>
              <a:tblPr firstRow="1" bandRow="1">
                <a:noFill/>
              </a:tblPr>
              <a:tblGrid>
                <a:gridCol w="2492712">
                  <a:extLst>
                    <a:ext uri="{9D8B030D-6E8A-4147-A177-3AD203B41FA5}">
                      <a16:colId xmlns:a16="http://schemas.microsoft.com/office/drawing/2014/main" val="20000"/>
                    </a:ext>
                  </a:extLst>
                </a:gridCol>
                <a:gridCol w="3364128">
                  <a:extLst>
                    <a:ext uri="{9D8B030D-6E8A-4147-A177-3AD203B41FA5}">
                      <a16:colId xmlns:a16="http://schemas.microsoft.com/office/drawing/2014/main" val="20001"/>
                    </a:ext>
                  </a:extLst>
                </a:gridCol>
              </a:tblGrid>
              <a:tr h="902922">
                <a:tc>
                  <a:txBody>
                    <a:bodyPr/>
                    <a:lstStyle/>
                    <a:p>
                      <a:pPr marL="0" marR="0" lvl="1" indent="0" algn="ctr" rtl="0">
                        <a:spcBef>
                          <a:spcPts val="0"/>
                        </a:spcBef>
                        <a:spcAft>
                          <a:spcPts val="0"/>
                        </a:spcAft>
                        <a:buNone/>
                      </a:pPr>
                      <a:endParaRPr lang="en-GB"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19009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45466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19009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19009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19009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895465" y="2513329"/>
            <a:ext cx="5099050" cy="2085975"/>
          </a:xfrm>
          <a:prstGeom prst="rect">
            <a:avLst/>
          </a:prstGeom>
          <a:noFill/>
          <a:ln>
            <a:noFill/>
          </a:ln>
        </p:spPr>
        <p:txBody>
          <a:bodyPr spcFirstLastPara="1" wrap="square" lIns="91425" tIns="45700" rIns="91425" bIns="45700" anchor="t" anchorCtr="0">
            <a:normAutofit fontScale="47500" lnSpcReduction="20000"/>
          </a:bodyPr>
          <a:lstStyle/>
          <a:p>
            <a:pPr marL="0" marR="0" lvl="0" indent="0" algn="ctr" rtl="0">
              <a:spcBef>
                <a:spcPts val="0"/>
              </a:spcBef>
              <a:spcAft>
                <a:spcPts val="0"/>
              </a:spcAft>
              <a:buClr>
                <a:srgbClr val="17365D"/>
              </a:buClr>
              <a:buSzPts val="2000"/>
              <a:buFont typeface="Arial" panose="020B0604020202020204"/>
              <a:buNone/>
            </a:pPr>
            <a:r>
              <a:rPr lang="en-US" sz="34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lang="en-US" sz="34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lang="en-US" sz="34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panose="020B0604020202020204"/>
              <a:buNone/>
            </a:pPr>
            <a:r>
              <a:rPr lang="en-US" sz="3400" b="1" i="0" u="none" strike="noStrike" cap="none" dirty="0">
                <a:solidFill>
                  <a:srgbClr val="17365D"/>
                </a:solidFill>
                <a:latin typeface="Cambria" panose="02040503050406030204" pitchFamily="18" charset="0"/>
                <a:ea typeface="Cambria" panose="02040503050406030204" pitchFamily="18" charset="0"/>
                <a:cs typeface="Verdana"/>
                <a:sym typeface="Verdana"/>
              </a:rPr>
              <a:t>Dr. Bhavana A</a:t>
            </a:r>
            <a:endParaRPr lang="en-US" sz="34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US" sz="34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lang="en-US" sz="34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US" sz="34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lang="en-US" sz="34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US" sz="34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lang="en-US" sz="34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US" sz="4000" b="1" dirty="0">
                <a:solidFill>
                  <a:srgbClr val="17365D"/>
                </a:solidFill>
                <a:latin typeface="Cambria" panose="02040503050406030204" pitchFamily="18" charset="0"/>
                <a:ea typeface="Cambria" panose="02040503050406030204" pitchFamily="18" charset="0"/>
                <a:sym typeface="Verdana" panose="020B0604030504040204"/>
              </a:rPr>
              <a:t>                          </a:t>
            </a:r>
            <a:endParaRPr sz="40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r>
              <a:rPr lang="en-IN"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25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PIP4004 University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Final Viva Voce</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err="1">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B.Tech</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 </a:t>
            </a: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Dr. Asif Mohammad B </a:t>
            </a: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Mr. </a:t>
            </a:r>
            <a:r>
              <a:rPr lang="en-US" sz="2000" b="1">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Jerris Joe Francis</a:t>
            </a:r>
            <a:endPar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graphicFrame>
        <p:nvGraphicFramePr>
          <p:cNvPr id="3" name="Table 2"/>
          <p:cNvGraphicFramePr>
            <a:graphicFrameLocks noGrp="1"/>
          </p:cNvGraphicFramePr>
          <p:nvPr>
            <p:custDataLst>
              <p:tags r:id="rId1"/>
            </p:custDataLst>
            <p:extLst>
              <p:ext uri="{D42A27DB-BD31-4B8C-83A1-F6EECF244321}">
                <p14:modId xmlns:p14="http://schemas.microsoft.com/office/powerpoint/2010/main" val="3741781060"/>
              </p:ext>
            </p:extLst>
          </p:nvPr>
        </p:nvGraphicFramePr>
        <p:xfrm>
          <a:off x="496570" y="2369185"/>
          <a:ext cx="5123815" cy="2085975"/>
        </p:xfrm>
        <a:graphic>
          <a:graphicData uri="http://schemas.openxmlformats.org/drawingml/2006/table">
            <a:tbl>
              <a:tblPr firstRow="1" bandRow="1"/>
              <a:tblGrid>
                <a:gridCol w="2569210">
                  <a:extLst>
                    <a:ext uri="{9D8B030D-6E8A-4147-A177-3AD203B41FA5}">
                      <a16:colId xmlns:a16="http://schemas.microsoft.com/office/drawing/2014/main" val="20000"/>
                    </a:ext>
                  </a:extLst>
                </a:gridCol>
                <a:gridCol w="2554605">
                  <a:extLst>
                    <a:ext uri="{9D8B030D-6E8A-4147-A177-3AD203B41FA5}">
                      <a16:colId xmlns:a16="http://schemas.microsoft.com/office/drawing/2014/main" val="20001"/>
                    </a:ext>
                  </a:extLst>
                </a:gridCol>
              </a:tblGrid>
              <a:tr h="417195">
                <a:tc>
                  <a:txBody>
                    <a:bodyPr/>
                    <a:lstStyle/>
                    <a:p>
                      <a:pPr algn="ctr"/>
                      <a:r>
                        <a:rPr lang="en-US" sz="1800" b="1" dirty="0">
                          <a:latin typeface="Cambria" panose="02040503050406030204" pitchFamily="18" charset="0"/>
                          <a:ea typeface="Cambria" panose="02040503050406030204" pitchFamily="18" charset="0"/>
                        </a:rPr>
                        <a:t>Student Name</a:t>
                      </a:r>
                      <a:endParaRPr lang="en-IN" sz="1800" b="1" dirty="0">
                        <a:latin typeface="Cambria" panose="02040503050406030204" pitchFamily="18" charset="0"/>
                        <a:ea typeface="Cambria" panose="02040503050406030204" pitchFamily="18" charset="0"/>
                      </a:endParaRPr>
                    </a:p>
                  </a:txBody>
                  <a:tcPr/>
                </a:tc>
                <a:tc>
                  <a:txBody>
                    <a:bodyPr/>
                    <a:lstStyle/>
                    <a:p>
                      <a:pPr algn="ctr"/>
                      <a:r>
                        <a:rPr lang="en-US" sz="1800" b="1" dirty="0">
                          <a:latin typeface="Cambria" panose="02040503050406030204" pitchFamily="18" charset="0"/>
                          <a:ea typeface="Cambria" panose="02040503050406030204" pitchFamily="18" charset="0"/>
                        </a:rPr>
                        <a:t>Roll Number</a:t>
                      </a:r>
                      <a:endParaRPr lang="en-IN" sz="1800" b="1"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0000"/>
                  </a:ext>
                </a:extLst>
              </a:tr>
              <a:tr h="417195">
                <a:tc>
                  <a:txBody>
                    <a:bodyPr/>
                    <a:lstStyle/>
                    <a:p>
                      <a:pPr algn="ctr"/>
                      <a:r>
                        <a:rPr lang="en-IN" sz="1800" b="0" dirty="0" err="1">
                          <a:latin typeface="Cambria" panose="02040503050406030204" pitchFamily="18" charset="0"/>
                          <a:ea typeface="Cambria" panose="02040503050406030204" pitchFamily="18" charset="0"/>
                        </a:rPr>
                        <a:t>Druthi</a:t>
                      </a:r>
                      <a:r>
                        <a:rPr lang="en-IN" sz="1800" b="0" dirty="0">
                          <a:latin typeface="Cambria" panose="02040503050406030204" pitchFamily="18" charset="0"/>
                          <a:ea typeface="Cambria" panose="02040503050406030204" pitchFamily="18" charset="0"/>
                        </a:rPr>
                        <a:t> D</a:t>
                      </a:r>
                    </a:p>
                  </a:txBody>
                  <a:tcPr/>
                </a:tc>
                <a:tc>
                  <a:txBody>
                    <a:bodyPr/>
                    <a:lstStyle/>
                    <a:p>
                      <a:pPr algn="ctr"/>
                      <a:r>
                        <a:rPr lang="en-US" sz="1800" b="0" dirty="0">
                          <a:latin typeface="Cambria" panose="02040503050406030204" pitchFamily="18" charset="0"/>
                          <a:ea typeface="Cambria" panose="02040503050406030204" pitchFamily="18" charset="0"/>
                        </a:rPr>
                        <a:t>202</a:t>
                      </a:r>
                      <a:r>
                        <a:rPr lang="en-IN" altLang="en-US" sz="1800" b="0" dirty="0">
                          <a:latin typeface="Cambria" panose="02040503050406030204" pitchFamily="18" charset="0"/>
                          <a:ea typeface="Cambria" panose="02040503050406030204" pitchFamily="18" charset="0"/>
                        </a:rPr>
                        <a:t>11CSE0592</a:t>
                      </a:r>
                    </a:p>
                  </a:txBody>
                  <a:tcPr/>
                </a:tc>
                <a:extLst>
                  <a:ext uri="{0D108BD9-81ED-4DB2-BD59-A6C34878D82A}">
                    <a16:rowId xmlns:a16="http://schemas.microsoft.com/office/drawing/2014/main" val="10001"/>
                  </a:ext>
                </a:extLst>
              </a:tr>
              <a:tr h="417195">
                <a:tc>
                  <a:txBody>
                    <a:bodyPr/>
                    <a:lstStyle/>
                    <a:p>
                      <a:pPr algn="ctr"/>
                      <a:r>
                        <a:rPr lang="en-IN" sz="1800" b="0" dirty="0">
                          <a:latin typeface="Cambria" panose="02040503050406030204" pitchFamily="18" charset="0"/>
                          <a:ea typeface="Cambria" panose="02040503050406030204" pitchFamily="18" charset="0"/>
                        </a:rPr>
                        <a:t>Prakruthi Gowda G T</a:t>
                      </a:r>
                    </a:p>
                  </a:txBody>
                  <a:tcPr/>
                </a:tc>
                <a:tc>
                  <a:txBody>
                    <a:bodyPr/>
                    <a:lstStyle/>
                    <a:p>
                      <a:pPr algn="ctr"/>
                      <a:r>
                        <a:rPr lang="en-US" sz="1800" b="0" dirty="0">
                          <a:latin typeface="Cambria" panose="02040503050406030204" pitchFamily="18" charset="0"/>
                          <a:ea typeface="Cambria" panose="02040503050406030204" pitchFamily="18" charset="0"/>
                        </a:rPr>
                        <a:t>20</a:t>
                      </a:r>
                      <a:r>
                        <a:rPr lang="en-IN" altLang="en-US" sz="1800" b="0" dirty="0">
                          <a:latin typeface="Cambria" panose="02040503050406030204" pitchFamily="18" charset="0"/>
                          <a:ea typeface="Cambria" panose="02040503050406030204" pitchFamily="18" charset="0"/>
                        </a:rPr>
                        <a:t>211CSE0580</a:t>
                      </a:r>
                    </a:p>
                  </a:txBody>
                  <a:tcPr/>
                </a:tc>
                <a:extLst>
                  <a:ext uri="{0D108BD9-81ED-4DB2-BD59-A6C34878D82A}">
                    <a16:rowId xmlns:a16="http://schemas.microsoft.com/office/drawing/2014/main" val="10002"/>
                  </a:ext>
                </a:extLst>
              </a:tr>
              <a:tr h="417195">
                <a:tc>
                  <a:txBody>
                    <a:bodyPr/>
                    <a:lstStyle/>
                    <a:p>
                      <a:pPr algn="ctr"/>
                      <a:r>
                        <a:rPr lang="en-IN" sz="1800" b="0" dirty="0">
                          <a:latin typeface="Cambria" panose="02040503050406030204" pitchFamily="18" charset="0"/>
                          <a:ea typeface="Cambria" panose="02040503050406030204" pitchFamily="18" charset="0"/>
                        </a:rPr>
                        <a:t>J </a:t>
                      </a:r>
                      <a:r>
                        <a:rPr lang="en-IN" sz="1800" b="0" dirty="0" err="1">
                          <a:latin typeface="Cambria" panose="02040503050406030204" pitchFamily="18" charset="0"/>
                          <a:ea typeface="Cambria" panose="02040503050406030204" pitchFamily="18" charset="0"/>
                        </a:rPr>
                        <a:t>Mangalagouri</a:t>
                      </a:r>
                      <a:endParaRPr lang="en-IN" sz="1800" b="0" dirty="0">
                        <a:latin typeface="Cambria" panose="02040503050406030204" pitchFamily="18" charset="0"/>
                        <a:ea typeface="Cambria" panose="02040503050406030204" pitchFamily="18" charset="0"/>
                      </a:endParaRPr>
                    </a:p>
                  </a:txBody>
                  <a:tcPr/>
                </a:tc>
                <a:tc>
                  <a:txBody>
                    <a:bodyPr/>
                    <a:lstStyle/>
                    <a:p>
                      <a:pPr algn="ctr"/>
                      <a:r>
                        <a:rPr lang="en-US" sz="1800" b="0" dirty="0">
                          <a:latin typeface="Cambria" panose="02040503050406030204" pitchFamily="18" charset="0"/>
                          <a:ea typeface="Cambria" panose="02040503050406030204" pitchFamily="18" charset="0"/>
                        </a:rPr>
                        <a:t>20</a:t>
                      </a:r>
                      <a:r>
                        <a:rPr lang="en-IN" altLang="en-US" sz="1800" b="0" dirty="0">
                          <a:latin typeface="Cambria" panose="02040503050406030204" pitchFamily="18" charset="0"/>
                          <a:ea typeface="Cambria" panose="02040503050406030204" pitchFamily="18" charset="0"/>
                        </a:rPr>
                        <a:t>211CSE0614</a:t>
                      </a:r>
                    </a:p>
                  </a:txBody>
                  <a:tcPr/>
                </a:tc>
                <a:extLst>
                  <a:ext uri="{0D108BD9-81ED-4DB2-BD59-A6C34878D82A}">
                    <a16:rowId xmlns:a16="http://schemas.microsoft.com/office/drawing/2014/main" val="10003"/>
                  </a:ext>
                </a:extLst>
              </a:tr>
              <a:tr h="417195">
                <a:tc>
                  <a:txBody>
                    <a:bodyPr/>
                    <a:lstStyle/>
                    <a:p>
                      <a:pPr algn="ctr">
                        <a:buNone/>
                      </a:pPr>
                      <a:r>
                        <a:rPr lang="en-IN" sz="1800" b="0" dirty="0">
                          <a:latin typeface="Cambria" panose="02040503050406030204" pitchFamily="18" charset="0"/>
                          <a:ea typeface="Cambria" panose="02040503050406030204" pitchFamily="18" charset="0"/>
                        </a:rPr>
                        <a:t>Nisha V </a:t>
                      </a:r>
                      <a:r>
                        <a:rPr lang="en-IN" sz="1800" b="0" dirty="0" err="1">
                          <a:latin typeface="Cambria" panose="02040503050406030204" pitchFamily="18" charset="0"/>
                          <a:ea typeface="Cambria" panose="02040503050406030204" pitchFamily="18" charset="0"/>
                        </a:rPr>
                        <a:t>Salehittal</a:t>
                      </a:r>
                      <a:endParaRPr lang="en-IN" sz="1800" b="0" dirty="0">
                        <a:latin typeface="Cambria" panose="02040503050406030204" pitchFamily="18" charset="0"/>
                        <a:ea typeface="Cambria" panose="02040503050406030204" pitchFamily="18" charset="0"/>
                      </a:endParaRPr>
                    </a:p>
                  </a:txBody>
                  <a:tcPr/>
                </a:tc>
                <a:tc>
                  <a:txBody>
                    <a:bodyPr/>
                    <a:lstStyle/>
                    <a:p>
                      <a:pPr algn="ctr">
                        <a:buNone/>
                      </a:pPr>
                      <a:r>
                        <a:rPr lang="en-IN" sz="1800" b="0" dirty="0">
                          <a:latin typeface="Cambria" panose="02040503050406030204" pitchFamily="18" charset="0"/>
                          <a:ea typeface="Cambria" panose="02040503050406030204" pitchFamily="18" charset="0"/>
                        </a:rPr>
                        <a:t>20221CSE0585</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4" name="Rectangle 1"/>
          <p:cNvSpPr>
            <a:spLocks noGrp="1" noChangeArrowheads="1"/>
          </p:cNvSpPr>
          <p:nvPr>
            <p:ph idx="1"/>
          </p:nvPr>
        </p:nvSpPr>
        <p:spPr bwMode="auto">
          <a:xfrm>
            <a:off x="924560" y="1322070"/>
            <a:ext cx="9415145" cy="4501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sz="16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sz="16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sz="16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sz="16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3" name="Text Box 2"/>
          <p:cNvSpPr txBox="1"/>
          <p:nvPr/>
        </p:nvSpPr>
        <p:spPr>
          <a:xfrm>
            <a:off x="1053465" y="1501140"/>
            <a:ext cx="7762240" cy="3754874"/>
          </a:xfrm>
          <a:prstGeom prst="rect">
            <a:avLst/>
          </a:prstGeom>
          <a:noFill/>
        </p:spPr>
        <p:txBody>
          <a:bodyPr wrap="square" rtlCol="0">
            <a:spAutoFit/>
          </a:bodyPr>
          <a:lstStyle/>
          <a:p>
            <a:pPr marL="285750" indent="-285750">
              <a:buFont typeface="Wingdings" panose="05000000000000000000" charset="0"/>
              <a:buChar char="Ø"/>
            </a:pPr>
            <a:r>
              <a:rPr lang="en-IN" altLang="en-US" sz="2000" dirty="0">
                <a:latin typeface="Cambria" panose="02040503050406030204" pitchFamily="18" charset="0"/>
                <a:ea typeface="Cambria" panose="02040503050406030204" pitchFamily="18" charset="0"/>
              </a:rPr>
              <a:t>Admin or lenders and customer login</a:t>
            </a:r>
          </a:p>
          <a:p>
            <a:pPr marL="285750" indent="-285750">
              <a:buFont typeface="Wingdings" panose="05000000000000000000" charset="0"/>
              <a:buChar char="Ø"/>
            </a:pPr>
            <a:endParaRPr lang="en-IN" altLang="en-US" sz="2000" dirty="0">
              <a:latin typeface="Cambria" panose="02040503050406030204" pitchFamily="18" charset="0"/>
              <a:ea typeface="Cambria" panose="02040503050406030204" pitchFamily="18" charset="0"/>
            </a:endParaRPr>
          </a:p>
          <a:p>
            <a:pPr marL="285750" indent="-285750">
              <a:buFont typeface="Wingdings" panose="05000000000000000000" charset="0"/>
              <a:buChar char="Ø"/>
            </a:pPr>
            <a:r>
              <a:rPr lang="en-IN" altLang="en-US" sz="2000" dirty="0">
                <a:latin typeface="Cambria" panose="02040503050406030204" pitchFamily="18" charset="0"/>
                <a:ea typeface="Cambria" panose="02040503050406030204" pitchFamily="18" charset="0"/>
              </a:rPr>
              <a:t>Lenders can add the parking place</a:t>
            </a:r>
          </a:p>
          <a:p>
            <a:pPr marL="285750" indent="-285750">
              <a:buFont typeface="Wingdings" panose="05000000000000000000" charset="0"/>
              <a:buChar char="Ø"/>
            </a:pPr>
            <a:endParaRPr lang="en-IN" altLang="en-US" sz="2000" dirty="0">
              <a:latin typeface="Cambria" panose="02040503050406030204" pitchFamily="18" charset="0"/>
              <a:ea typeface="Cambria" panose="02040503050406030204" pitchFamily="18" charset="0"/>
            </a:endParaRPr>
          </a:p>
          <a:p>
            <a:pPr marL="285750" indent="-285750">
              <a:buFont typeface="Wingdings" panose="05000000000000000000" charset="0"/>
              <a:buChar char="Ø"/>
            </a:pPr>
            <a:r>
              <a:rPr lang="en-IN" altLang="en-US" sz="2000" dirty="0">
                <a:latin typeface="Cambria" panose="02040503050406030204" pitchFamily="18" charset="0"/>
                <a:ea typeface="Cambria" panose="02040503050406030204" pitchFamily="18" charset="0"/>
              </a:rPr>
              <a:t>Registration for the customers</a:t>
            </a:r>
          </a:p>
          <a:p>
            <a:pPr marL="285750" indent="-285750">
              <a:buFont typeface="Wingdings" panose="05000000000000000000" charset="0"/>
              <a:buChar char="Ø"/>
            </a:pPr>
            <a:endParaRPr lang="en-IN" altLang="en-US" sz="2000" dirty="0">
              <a:latin typeface="Cambria" panose="02040503050406030204" pitchFamily="18" charset="0"/>
              <a:ea typeface="Cambria" panose="02040503050406030204" pitchFamily="18" charset="0"/>
            </a:endParaRPr>
          </a:p>
          <a:p>
            <a:pPr marL="285750" indent="-285750">
              <a:buFont typeface="Wingdings" panose="05000000000000000000" charset="0"/>
              <a:buChar char="Ø"/>
            </a:pPr>
            <a:r>
              <a:rPr lang="en-IN" altLang="en-US" sz="2000" dirty="0">
                <a:latin typeface="Cambria" panose="02040503050406030204" pitchFamily="18" charset="0"/>
                <a:ea typeface="Cambria" panose="02040503050406030204" pitchFamily="18" charset="0"/>
              </a:rPr>
              <a:t>Booking parking lot for the customers</a:t>
            </a:r>
          </a:p>
          <a:p>
            <a:pPr marL="285750" indent="-285750">
              <a:buFont typeface="Wingdings" panose="05000000000000000000" charset="0"/>
              <a:buChar char="Ø"/>
            </a:pPr>
            <a:endParaRPr lang="en-IN" altLang="en-US" sz="2000" dirty="0">
              <a:latin typeface="Cambria" panose="02040503050406030204" pitchFamily="18" charset="0"/>
              <a:ea typeface="Cambria" panose="02040503050406030204" pitchFamily="18" charset="0"/>
            </a:endParaRPr>
          </a:p>
          <a:p>
            <a:pPr marL="285750" indent="-285750">
              <a:buFont typeface="Wingdings" panose="05000000000000000000" charset="0"/>
              <a:buChar char="Ø"/>
            </a:pPr>
            <a:r>
              <a:rPr lang="en-IN" altLang="en-US" sz="2000" dirty="0">
                <a:latin typeface="Cambria" panose="02040503050406030204" pitchFamily="18" charset="0"/>
                <a:ea typeface="Cambria" panose="02040503050406030204" pitchFamily="18" charset="0"/>
              </a:rPr>
              <a:t>Lenders can view the booked parking places</a:t>
            </a:r>
          </a:p>
          <a:p>
            <a:pPr marL="285750" indent="-285750">
              <a:buFont typeface="Wingdings" panose="05000000000000000000" charset="0"/>
              <a:buChar char="Ø"/>
            </a:pPr>
            <a:endParaRPr lang="en-IN" altLang="en-US" sz="2000" dirty="0">
              <a:latin typeface="Cambria" panose="02040503050406030204" pitchFamily="18" charset="0"/>
              <a:ea typeface="Cambria" panose="02040503050406030204" pitchFamily="18" charset="0"/>
            </a:endParaRPr>
          </a:p>
          <a:p>
            <a:pPr marL="285750" indent="-285750">
              <a:buFont typeface="Wingdings" panose="05000000000000000000" charset="0"/>
              <a:buChar char="Ø"/>
            </a:pPr>
            <a:r>
              <a:rPr lang="en-IN" altLang="en-US" sz="2000" dirty="0">
                <a:latin typeface="Cambria" panose="02040503050406030204" pitchFamily="18" charset="0"/>
                <a:ea typeface="Cambria" panose="02040503050406030204" pitchFamily="18" charset="0"/>
              </a:rPr>
              <a:t>Log out module</a:t>
            </a:r>
          </a:p>
          <a:p>
            <a:pPr marL="285750" indent="-285750">
              <a:buFont typeface="Wingdings" panose="05000000000000000000" charset="0"/>
              <a:buChar char="Ø"/>
            </a:pPr>
            <a:endParaRPr lang="en-I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endParaRPr lang="en-IN" dirty="0"/>
          </a:p>
        </p:txBody>
      </p:sp>
      <p:sp>
        <p:nvSpPr>
          <p:cNvPr id="3" name="Content Placeholder 2"/>
          <p:cNvSpPr>
            <a:spLocks noGrp="1"/>
          </p:cNvSpPr>
          <p:nvPr>
            <p:ph idx="1"/>
          </p:nvPr>
        </p:nvSpPr>
        <p:spPr/>
        <p:txBody>
          <a:bodyPr/>
          <a:lstStyle/>
          <a:p>
            <a:r>
              <a:rPr lang="en-IN" dirty="0"/>
              <a:t>work flow:</a:t>
            </a:r>
          </a:p>
        </p:txBody>
      </p:sp>
      <p:pic>
        <p:nvPicPr>
          <p:cNvPr id="147725955" name="Picture 1"/>
          <p:cNvPicPr/>
          <p:nvPr/>
        </p:nvPicPr>
        <p:blipFill>
          <a:blip r:embed="rId2"/>
          <a:stretch>
            <a:fillRect/>
          </a:stretch>
        </p:blipFill>
        <p:spPr>
          <a:xfrm>
            <a:off x="3230245" y="1472565"/>
            <a:ext cx="6231890" cy="44348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Hardware/software components</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IN" sz="1800" b="1" dirty="0">
                <a:latin typeface="Cambria" panose="02040503050406030204" pitchFamily="18" charset="0"/>
                <a:ea typeface="Cambria" panose="02040503050406030204" pitchFamily="18" charset="0"/>
              </a:rPr>
              <a:t>HARDWARE COMPONENTS:</a:t>
            </a:r>
          </a:p>
          <a:p>
            <a:pPr marL="342900" lvl="0" indent="-190500" algn="l" rtl="0">
              <a:lnSpc>
                <a:spcPct val="100000"/>
              </a:lnSpc>
              <a:spcBef>
                <a:spcPts val="0"/>
              </a:spcBef>
              <a:spcAft>
                <a:spcPts val="0"/>
              </a:spcAft>
              <a:buClr>
                <a:schemeClr val="dk1"/>
              </a:buClr>
              <a:buSzPct val="100000"/>
            </a:pPr>
            <a:r>
              <a:rPr lang="en-US" altLang="en-US" sz="1800" dirty="0">
                <a:latin typeface="Cambria" panose="02040503050406030204" pitchFamily="18" charset="0"/>
                <a:ea typeface="Cambria" panose="02040503050406030204" pitchFamily="18" charset="0"/>
                <a:sym typeface="+mn-ea"/>
              </a:rPr>
              <a:t>Processor		- I3/Intel Processor</a:t>
            </a:r>
            <a:endParaRPr lang="en-US" altLang="en-US" sz="1800" dirty="0">
              <a:latin typeface="Cambria" panose="02040503050406030204" pitchFamily="18" charset="0"/>
              <a:ea typeface="Cambria" panose="02040503050406030204" pitchFamily="18" charset="0"/>
            </a:endParaRPr>
          </a:p>
          <a:p>
            <a:pPr marL="342900" lvl="0" indent="-190500" algn="l" rtl="0">
              <a:lnSpc>
                <a:spcPct val="100000"/>
              </a:lnSpc>
              <a:spcBef>
                <a:spcPts val="0"/>
              </a:spcBef>
              <a:spcAft>
                <a:spcPts val="0"/>
              </a:spcAft>
              <a:buClr>
                <a:schemeClr val="dk1"/>
              </a:buClr>
              <a:buSzPct val="100000"/>
            </a:pPr>
            <a:r>
              <a:rPr lang="en-US" altLang="en-US" sz="1800" dirty="0">
                <a:latin typeface="Cambria" panose="02040503050406030204" pitchFamily="18" charset="0"/>
                <a:ea typeface="Cambria" panose="02040503050406030204" pitchFamily="18" charset="0"/>
                <a:sym typeface="+mn-ea"/>
              </a:rPr>
              <a:t>Hard Disk		- 160GB</a:t>
            </a:r>
            <a:endParaRPr lang="en-US" altLang="en-US" sz="1800" dirty="0">
              <a:latin typeface="Cambria" panose="02040503050406030204" pitchFamily="18" charset="0"/>
              <a:ea typeface="Cambria" panose="02040503050406030204" pitchFamily="18" charset="0"/>
            </a:endParaRPr>
          </a:p>
          <a:p>
            <a:pPr marL="342900" lvl="0" indent="-190500" algn="l" rtl="0">
              <a:lnSpc>
                <a:spcPct val="100000"/>
              </a:lnSpc>
              <a:spcBef>
                <a:spcPts val="0"/>
              </a:spcBef>
              <a:spcAft>
                <a:spcPts val="0"/>
              </a:spcAft>
              <a:buClr>
                <a:schemeClr val="dk1"/>
              </a:buClr>
              <a:buSzPct val="100000"/>
            </a:pPr>
            <a:r>
              <a:rPr lang="en-US" altLang="en-US" sz="1800" dirty="0">
                <a:latin typeface="Cambria" panose="02040503050406030204" pitchFamily="18" charset="0"/>
                <a:ea typeface="Cambria" panose="02040503050406030204" pitchFamily="18" charset="0"/>
                <a:sym typeface="+mn-ea"/>
              </a:rPr>
              <a:t>Key Board		- Standard Windows Keyboard</a:t>
            </a:r>
            <a:endParaRPr lang="en-US" altLang="en-US" sz="1800" dirty="0">
              <a:latin typeface="Cambria" panose="02040503050406030204" pitchFamily="18" charset="0"/>
              <a:ea typeface="Cambria" panose="02040503050406030204" pitchFamily="18" charset="0"/>
            </a:endParaRPr>
          </a:p>
          <a:p>
            <a:pPr marL="342900" lvl="0" indent="-190500" algn="l" rtl="0">
              <a:lnSpc>
                <a:spcPct val="100000"/>
              </a:lnSpc>
              <a:spcBef>
                <a:spcPts val="0"/>
              </a:spcBef>
              <a:spcAft>
                <a:spcPts val="0"/>
              </a:spcAft>
              <a:buClr>
                <a:schemeClr val="dk1"/>
              </a:buClr>
              <a:buSzPct val="100000"/>
            </a:pPr>
            <a:r>
              <a:rPr lang="en-US" altLang="en-US" sz="1800" dirty="0">
                <a:latin typeface="Cambria" panose="02040503050406030204" pitchFamily="18" charset="0"/>
                <a:ea typeface="Cambria" panose="02040503050406030204" pitchFamily="18" charset="0"/>
                <a:sym typeface="+mn-ea"/>
              </a:rPr>
              <a:t>Mouse		- Two or Three Button Mouse</a:t>
            </a:r>
            <a:endParaRPr lang="en-US" altLang="en-US" sz="1800" dirty="0">
              <a:latin typeface="Cambria" panose="02040503050406030204" pitchFamily="18" charset="0"/>
              <a:ea typeface="Cambria" panose="02040503050406030204" pitchFamily="18" charset="0"/>
            </a:endParaRPr>
          </a:p>
          <a:p>
            <a:pPr marL="342900" lvl="0" indent="-190500" algn="l" rtl="0">
              <a:lnSpc>
                <a:spcPct val="100000"/>
              </a:lnSpc>
              <a:spcBef>
                <a:spcPts val="0"/>
              </a:spcBef>
              <a:spcAft>
                <a:spcPts val="0"/>
              </a:spcAft>
              <a:buClr>
                <a:schemeClr val="dk1"/>
              </a:buClr>
              <a:buSzPct val="100000"/>
            </a:pPr>
            <a:r>
              <a:rPr lang="en-US" altLang="en-US" sz="1800" dirty="0">
                <a:latin typeface="Cambria" panose="02040503050406030204" pitchFamily="18" charset="0"/>
                <a:ea typeface="Cambria" panose="02040503050406030204" pitchFamily="18" charset="0"/>
                <a:sym typeface="+mn-ea"/>
              </a:rPr>
              <a:t>Monitor		- SVGA</a:t>
            </a:r>
            <a:endParaRPr lang="en-US" altLang="en-US" sz="1800" dirty="0">
              <a:latin typeface="Cambria" panose="02040503050406030204" pitchFamily="18" charset="0"/>
              <a:ea typeface="Cambria" panose="02040503050406030204" pitchFamily="18" charset="0"/>
            </a:endParaRPr>
          </a:p>
          <a:p>
            <a:pPr marL="342900" lvl="0" indent="-190500" algn="l" rtl="0">
              <a:lnSpc>
                <a:spcPct val="100000"/>
              </a:lnSpc>
              <a:spcBef>
                <a:spcPts val="0"/>
              </a:spcBef>
              <a:spcAft>
                <a:spcPts val="0"/>
              </a:spcAft>
              <a:buClr>
                <a:schemeClr val="dk1"/>
              </a:buClr>
              <a:buSzPct val="100000"/>
            </a:pPr>
            <a:r>
              <a:rPr lang="en-US" altLang="en-US" sz="1800" dirty="0">
                <a:latin typeface="Cambria" panose="02040503050406030204" pitchFamily="18" charset="0"/>
                <a:ea typeface="Cambria" panose="02040503050406030204" pitchFamily="18" charset="0"/>
                <a:sym typeface="+mn-ea"/>
              </a:rPr>
              <a:t>RAM			- 8GB</a:t>
            </a:r>
            <a:endParaRPr lang="en-US" altLang="en-US" sz="1800" dirty="0">
              <a:latin typeface="Cambria" panose="02040503050406030204" pitchFamily="18" charset="0"/>
              <a:ea typeface="Cambria" panose="02040503050406030204" pitchFamily="18" charset="0"/>
            </a:endParaRPr>
          </a:p>
          <a:p>
            <a:endParaRPr lang="en-IN" sz="1800" dirty="0">
              <a:latin typeface="Cambria" panose="02040503050406030204" pitchFamily="18" charset="0"/>
              <a:ea typeface="Cambria" panose="02040503050406030204" pitchFamily="18" charset="0"/>
            </a:endParaRPr>
          </a:p>
          <a:p>
            <a:pPr>
              <a:buFont typeface="Wingdings" panose="05000000000000000000" pitchFamily="2" charset="2"/>
              <a:buChar char="q"/>
            </a:pPr>
            <a:r>
              <a:rPr lang="en-IN" sz="1800" b="1" dirty="0">
                <a:latin typeface="Cambria" panose="02040503050406030204" pitchFamily="18" charset="0"/>
                <a:ea typeface="Cambria" panose="02040503050406030204" pitchFamily="18" charset="0"/>
              </a:rPr>
              <a:t>SOFTWARE COMPONENTS:</a:t>
            </a:r>
            <a:r>
              <a:rPr lang="en-IN" sz="1800" dirty="0">
                <a:latin typeface="Cambria" panose="02040503050406030204" pitchFamily="18" charset="0"/>
                <a:ea typeface="Cambria" panose="02040503050406030204" pitchFamily="18" charset="0"/>
              </a:rPr>
              <a:t> </a:t>
            </a:r>
          </a:p>
          <a:p>
            <a:pPr marL="342900" lvl="0" indent="-190500" algn="just" rtl="0">
              <a:lnSpc>
                <a:spcPct val="100000"/>
              </a:lnSpc>
              <a:spcBef>
                <a:spcPts val="0"/>
              </a:spcBef>
              <a:spcAft>
                <a:spcPts val="0"/>
              </a:spcAft>
              <a:buClr>
                <a:schemeClr val="dk1"/>
              </a:buClr>
              <a:buSzPct val="100000"/>
            </a:pPr>
            <a:r>
              <a:rPr lang="en-US" altLang="en-US" sz="1800" dirty="0">
                <a:latin typeface="Cambria" panose="02040503050406030204" pitchFamily="18" charset="0"/>
                <a:ea typeface="Cambria" panose="02040503050406030204" pitchFamily="18" charset="0"/>
                <a:cs typeface="Times New Roman" panose="02020603050405020304" charset="0"/>
                <a:sym typeface="+mn-ea"/>
              </a:rPr>
              <a:t>Operating System		:  Windows 7/8/10</a:t>
            </a:r>
            <a:endParaRPr lang="en-US" altLang="en-US" sz="1800" dirty="0">
              <a:latin typeface="Cambria" panose="02040503050406030204" pitchFamily="18" charset="0"/>
              <a:ea typeface="Cambria" panose="02040503050406030204" pitchFamily="18" charset="0"/>
              <a:cs typeface="Times New Roman" panose="02020603050405020304" charset="0"/>
            </a:endParaRPr>
          </a:p>
          <a:p>
            <a:pPr marL="342900" lvl="0" indent="-190500" algn="just" rtl="0">
              <a:lnSpc>
                <a:spcPct val="100000"/>
              </a:lnSpc>
              <a:spcBef>
                <a:spcPts val="0"/>
              </a:spcBef>
              <a:spcAft>
                <a:spcPts val="0"/>
              </a:spcAft>
              <a:buClr>
                <a:schemeClr val="dk1"/>
              </a:buClr>
              <a:buSzPct val="100000"/>
            </a:pPr>
            <a:r>
              <a:rPr lang="en-US" altLang="en-US" sz="1800" dirty="0">
                <a:latin typeface="Cambria" panose="02040503050406030204" pitchFamily="18" charset="0"/>
                <a:ea typeface="Cambria" panose="02040503050406030204" pitchFamily="18" charset="0"/>
                <a:cs typeface="Times New Roman" panose="02020603050405020304" charset="0"/>
                <a:sym typeface="+mn-ea"/>
              </a:rPr>
              <a:t>Server side Script	:  HTML, CSS, Bootstrap &amp; JS</a:t>
            </a:r>
            <a:endParaRPr lang="en-US" altLang="en-US" sz="1800" dirty="0">
              <a:latin typeface="Cambria" panose="02040503050406030204" pitchFamily="18" charset="0"/>
              <a:ea typeface="Cambria" panose="02040503050406030204" pitchFamily="18" charset="0"/>
              <a:cs typeface="Times New Roman" panose="02020603050405020304" charset="0"/>
            </a:endParaRPr>
          </a:p>
          <a:p>
            <a:pPr marL="342900" lvl="0" indent="-190500" algn="just" rtl="0">
              <a:lnSpc>
                <a:spcPct val="100000"/>
              </a:lnSpc>
              <a:spcBef>
                <a:spcPts val="0"/>
              </a:spcBef>
              <a:spcAft>
                <a:spcPts val="0"/>
              </a:spcAft>
              <a:buClr>
                <a:schemeClr val="dk1"/>
              </a:buClr>
              <a:buSzPct val="100000"/>
            </a:pPr>
            <a:r>
              <a:rPr lang="en-US" altLang="en-US" sz="1800" dirty="0">
                <a:latin typeface="Cambria" panose="02040503050406030204" pitchFamily="18" charset="0"/>
                <a:ea typeface="Cambria" panose="02040503050406030204" pitchFamily="18" charset="0"/>
                <a:cs typeface="Times New Roman" panose="02020603050405020304" charset="0"/>
                <a:sym typeface="+mn-ea"/>
              </a:rPr>
              <a:t>Programming Language	:  Python</a:t>
            </a:r>
            <a:endParaRPr lang="en-US" altLang="en-US" sz="1800" dirty="0">
              <a:latin typeface="Cambria" panose="02040503050406030204" pitchFamily="18" charset="0"/>
              <a:ea typeface="Cambria" panose="02040503050406030204" pitchFamily="18" charset="0"/>
              <a:cs typeface="Times New Roman" panose="02020603050405020304" charset="0"/>
            </a:endParaRPr>
          </a:p>
          <a:p>
            <a:pPr marL="342900" lvl="0" indent="-190500" algn="just" rtl="0">
              <a:lnSpc>
                <a:spcPct val="100000"/>
              </a:lnSpc>
              <a:spcBef>
                <a:spcPts val="0"/>
              </a:spcBef>
              <a:spcAft>
                <a:spcPts val="0"/>
              </a:spcAft>
              <a:buClr>
                <a:schemeClr val="dk1"/>
              </a:buClr>
              <a:buSzPct val="100000"/>
            </a:pPr>
            <a:r>
              <a:rPr lang="en-US" altLang="en-US" sz="1800" dirty="0">
                <a:latin typeface="Cambria" panose="02040503050406030204" pitchFamily="18" charset="0"/>
                <a:ea typeface="Cambria" panose="02040503050406030204" pitchFamily="18" charset="0"/>
                <a:cs typeface="Times New Roman" panose="02020603050405020304" charset="0"/>
                <a:sym typeface="+mn-ea"/>
              </a:rPr>
              <a:t>Libraries		:  Flask, Pandas, Mysql.connector, Os, Smtplib, Numpy</a:t>
            </a:r>
            <a:endParaRPr lang="en-US" altLang="en-US" sz="1800" dirty="0">
              <a:latin typeface="Cambria" panose="02040503050406030204" pitchFamily="18" charset="0"/>
              <a:ea typeface="Cambria" panose="02040503050406030204" pitchFamily="18" charset="0"/>
              <a:cs typeface="Times New Roman" panose="02020603050405020304" charset="0"/>
            </a:endParaRPr>
          </a:p>
          <a:p>
            <a:pPr marL="342900" lvl="0" indent="-190500" algn="just" rtl="0">
              <a:lnSpc>
                <a:spcPct val="100000"/>
              </a:lnSpc>
              <a:spcBef>
                <a:spcPts val="0"/>
              </a:spcBef>
              <a:spcAft>
                <a:spcPts val="0"/>
              </a:spcAft>
              <a:buClr>
                <a:schemeClr val="dk1"/>
              </a:buClr>
              <a:buSzPct val="100000"/>
            </a:pPr>
            <a:r>
              <a:rPr lang="en-US" altLang="en-US" sz="1800" dirty="0">
                <a:latin typeface="Cambria" panose="02040503050406030204" pitchFamily="18" charset="0"/>
                <a:ea typeface="Cambria" panose="02040503050406030204" pitchFamily="18" charset="0"/>
                <a:cs typeface="Times New Roman" panose="02020603050405020304" charset="0"/>
                <a:sym typeface="+mn-ea"/>
              </a:rPr>
              <a:t>IDE/Workbench		:  PyCharm</a:t>
            </a:r>
            <a:endParaRPr lang="en-US" altLang="en-US" sz="1800" dirty="0">
              <a:latin typeface="Cambria" panose="02040503050406030204" pitchFamily="18" charset="0"/>
              <a:ea typeface="Cambria" panose="02040503050406030204" pitchFamily="18" charset="0"/>
              <a:cs typeface="Times New Roman" panose="02020603050405020304" charset="0"/>
            </a:endParaRPr>
          </a:p>
          <a:p>
            <a:pPr marL="342900" lvl="0" indent="-190500" algn="just" rtl="0">
              <a:lnSpc>
                <a:spcPct val="100000"/>
              </a:lnSpc>
              <a:spcBef>
                <a:spcPts val="0"/>
              </a:spcBef>
              <a:spcAft>
                <a:spcPts val="0"/>
              </a:spcAft>
              <a:buClr>
                <a:schemeClr val="dk1"/>
              </a:buClr>
              <a:buSzPct val="100000"/>
            </a:pPr>
            <a:r>
              <a:rPr lang="en-US" altLang="en-US" sz="1800" dirty="0">
                <a:latin typeface="Cambria" panose="02040503050406030204" pitchFamily="18" charset="0"/>
                <a:ea typeface="Cambria" panose="02040503050406030204" pitchFamily="18" charset="0"/>
                <a:cs typeface="Times New Roman" panose="02020603050405020304" charset="0"/>
                <a:sym typeface="+mn-ea"/>
              </a:rPr>
              <a:t>Technology		:  Python 3.6+</a:t>
            </a:r>
            <a:endParaRPr lang="en-US" altLang="en-US" sz="1800" dirty="0">
              <a:latin typeface="Cambria" panose="02040503050406030204" pitchFamily="18" charset="0"/>
              <a:ea typeface="Cambria" panose="02040503050406030204" pitchFamily="18" charset="0"/>
              <a:cs typeface="Times New Roman" panose="02020603050405020304" charset="0"/>
            </a:endParaRPr>
          </a:p>
          <a:p>
            <a:pPr marL="342900" lvl="0" indent="-190500" algn="just" rtl="0">
              <a:lnSpc>
                <a:spcPct val="100000"/>
              </a:lnSpc>
              <a:spcBef>
                <a:spcPts val="0"/>
              </a:spcBef>
              <a:spcAft>
                <a:spcPts val="0"/>
              </a:spcAft>
              <a:buClr>
                <a:schemeClr val="dk1"/>
              </a:buClr>
              <a:buSzPct val="100000"/>
            </a:pPr>
            <a:r>
              <a:rPr lang="en-US" altLang="en-US" sz="1800" dirty="0">
                <a:latin typeface="Cambria" panose="02040503050406030204" pitchFamily="18" charset="0"/>
                <a:ea typeface="Cambria" panose="02040503050406030204" pitchFamily="18" charset="0"/>
                <a:cs typeface="Times New Roman" panose="02020603050405020304" charset="0"/>
                <a:sym typeface="+mn-ea"/>
              </a:rPr>
              <a:t>Server Deployment	:  Xampp Server</a:t>
            </a:r>
            <a:endParaRPr lang="en-US" altLang="en-US" sz="1800" dirty="0">
              <a:latin typeface="Cambria" panose="02040503050406030204" pitchFamily="18" charset="0"/>
              <a:ea typeface="Cambria" panose="02040503050406030204" pitchFamily="18" charset="0"/>
              <a:cs typeface="Times New Roman" panose="02020603050405020304" charset="0"/>
            </a:endParaRPr>
          </a:p>
          <a:p>
            <a:pPr>
              <a:lnSpc>
                <a:spcPct val="100000"/>
              </a:lnSpc>
            </a:pPr>
            <a:endParaRPr lang="en-IN" sz="1600" dirty="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6" name="Text Box 5"/>
          <p:cNvSpPr txBox="1"/>
          <p:nvPr/>
        </p:nvSpPr>
        <p:spPr>
          <a:xfrm>
            <a:off x="1457960" y="1202690"/>
            <a:ext cx="4064000" cy="368300"/>
          </a:xfrm>
          <a:prstGeom prst="rect">
            <a:avLst/>
          </a:prstGeom>
          <a:noFill/>
        </p:spPr>
        <p:txBody>
          <a:bodyPr wrap="square" rtlCol="0">
            <a:spAutoFit/>
          </a:bodyPr>
          <a:lstStyle/>
          <a:p>
            <a:endParaRPr lang="en-US"/>
          </a:p>
        </p:txBody>
      </p:sp>
      <p:graphicFrame>
        <p:nvGraphicFramePr>
          <p:cNvPr id="9" name="Table 8"/>
          <p:cNvGraphicFramePr/>
          <p:nvPr>
            <p:custDataLst>
              <p:tags r:id="rId1"/>
            </p:custDataLst>
            <p:extLst>
              <p:ext uri="{D42A27DB-BD31-4B8C-83A1-F6EECF244321}">
                <p14:modId xmlns:p14="http://schemas.microsoft.com/office/powerpoint/2010/main" val="3969148664"/>
              </p:ext>
            </p:extLst>
          </p:nvPr>
        </p:nvGraphicFramePr>
        <p:xfrm>
          <a:off x="2537927" y="1085850"/>
          <a:ext cx="6913983" cy="5113020"/>
        </p:xfrm>
        <a:graphic>
          <a:graphicData uri="http://schemas.openxmlformats.org/drawingml/2006/table">
            <a:tbl>
              <a:tblPr/>
              <a:tblGrid>
                <a:gridCol w="1489837">
                  <a:extLst>
                    <a:ext uri="{9D8B030D-6E8A-4147-A177-3AD203B41FA5}">
                      <a16:colId xmlns:a16="http://schemas.microsoft.com/office/drawing/2014/main" val="20000"/>
                    </a:ext>
                  </a:extLst>
                </a:gridCol>
                <a:gridCol w="3701994">
                  <a:extLst>
                    <a:ext uri="{9D8B030D-6E8A-4147-A177-3AD203B41FA5}">
                      <a16:colId xmlns:a16="http://schemas.microsoft.com/office/drawing/2014/main" val="20001"/>
                    </a:ext>
                  </a:extLst>
                </a:gridCol>
                <a:gridCol w="1722152">
                  <a:extLst>
                    <a:ext uri="{9D8B030D-6E8A-4147-A177-3AD203B41FA5}">
                      <a16:colId xmlns:a16="http://schemas.microsoft.com/office/drawing/2014/main" val="20002"/>
                    </a:ext>
                  </a:extLst>
                </a:gridCol>
              </a:tblGrid>
              <a:tr h="594360">
                <a:tc>
                  <a:txBody>
                    <a:bodyPr/>
                    <a:lstStyle/>
                    <a:p>
                      <a:pPr marL="85725" indent="0" algn="ctr">
                        <a:lnSpc>
                          <a:spcPct val="120000"/>
                        </a:lnSpc>
                        <a:spcBef>
                          <a:spcPts val="0"/>
                        </a:spcBef>
                        <a:spcAft>
                          <a:spcPts val="0"/>
                        </a:spcAft>
                      </a:pPr>
                      <a:r>
                        <a:rPr sz="1200" b="1" spc="120" dirty="0">
                          <a:latin typeface="Cambria" panose="02040503050406030204" pitchFamily="18" charset="0"/>
                          <a:ea typeface="Cambria" panose="02040503050406030204" pitchFamily="18" charset="0"/>
                        </a:rPr>
                        <a:t>PHASE</a:t>
                      </a:r>
                    </a:p>
                  </a:txBody>
                  <a:tcPr marL="107950" marR="107950" marT="63500" marB="6350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85725" indent="0" algn="ctr">
                        <a:lnSpc>
                          <a:spcPct val="120000"/>
                        </a:lnSpc>
                        <a:spcBef>
                          <a:spcPts val="0"/>
                        </a:spcBef>
                        <a:spcAft>
                          <a:spcPts val="0"/>
                        </a:spcAft>
                      </a:pPr>
                      <a:r>
                        <a:rPr sz="1200" b="1" spc="120">
                          <a:latin typeface="Cambria" panose="02040503050406030204" pitchFamily="18" charset="0"/>
                          <a:ea typeface="Cambria" panose="02040503050406030204" pitchFamily="18" charset="0"/>
                        </a:rPr>
                        <a:t>TASKS</a:t>
                      </a:r>
                    </a:p>
                  </a:txBody>
                  <a:tcPr marL="107950" marR="107950" marT="63500" marB="6350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85725" indent="0" algn="ctr">
                        <a:lnSpc>
                          <a:spcPct val="120000"/>
                        </a:lnSpc>
                        <a:spcBef>
                          <a:spcPts val="0"/>
                        </a:spcBef>
                        <a:spcAft>
                          <a:spcPts val="0"/>
                        </a:spcAft>
                      </a:pPr>
                      <a:r>
                        <a:rPr sz="1200" b="1" spc="120">
                          <a:latin typeface="Cambria" panose="02040503050406030204" pitchFamily="18" charset="0"/>
                          <a:ea typeface="Cambria" panose="02040503050406030204" pitchFamily="18" charset="0"/>
                        </a:rPr>
                        <a:t>DURATION</a:t>
                      </a:r>
                    </a:p>
                  </a:txBody>
                  <a:tcPr marL="107950" marR="107950" marT="63500" marB="6350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0"/>
                  </a:ext>
                </a:extLst>
              </a:tr>
              <a:tr h="904240">
                <a:tc>
                  <a:txBody>
                    <a:bodyPr/>
                    <a:lstStyle/>
                    <a:p>
                      <a:pPr marL="85725" indent="0" algn="ctr">
                        <a:lnSpc>
                          <a:spcPct val="120000"/>
                        </a:lnSpc>
                        <a:spcBef>
                          <a:spcPts val="0"/>
                        </a:spcBef>
                        <a:spcAft>
                          <a:spcPts val="0"/>
                        </a:spcAft>
                      </a:pPr>
                      <a:r>
                        <a:rPr sz="1000" spc="60" dirty="0">
                          <a:latin typeface="Cambria" panose="02040503050406030204" pitchFamily="18" charset="0"/>
                          <a:ea typeface="Cambria" panose="02040503050406030204" pitchFamily="18" charset="0"/>
                        </a:rPr>
                        <a:t>REVIEW - 0</a:t>
                      </a:r>
                    </a:p>
                  </a:txBody>
                  <a:tcPr marL="107950" marR="107950" marT="63500" marB="6350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85725" indent="-228600" algn="l">
                        <a:lnSpc>
                          <a:spcPct val="120000"/>
                        </a:lnSpc>
                        <a:spcBef>
                          <a:spcPts val="0"/>
                        </a:spcBef>
                        <a:spcAft>
                          <a:spcPts val="0"/>
                        </a:spcAft>
                      </a:pPr>
                      <a:r>
                        <a:rPr sz="1000" spc="60">
                          <a:latin typeface="Cambria" panose="02040503050406030204" pitchFamily="18" charset="0"/>
                          <a:ea typeface="Cambria" panose="02040503050406030204" pitchFamily="18" charset="0"/>
                        </a:rPr>
                        <a:t>·       Title Finalization with Supervisor </a:t>
                      </a:r>
                    </a:p>
                    <a:p>
                      <a:pPr marL="85725" indent="-228600" algn="l">
                        <a:lnSpc>
                          <a:spcPct val="120000"/>
                        </a:lnSpc>
                        <a:spcBef>
                          <a:spcPts val="0"/>
                        </a:spcBef>
                        <a:spcAft>
                          <a:spcPts val="0"/>
                        </a:spcAft>
                      </a:pPr>
                      <a:r>
                        <a:rPr sz="1000" spc="60">
                          <a:latin typeface="Cambria" panose="02040503050406030204" pitchFamily="18" charset="0"/>
                          <a:ea typeface="Cambria" panose="02040503050406030204" pitchFamily="18" charset="0"/>
                        </a:rPr>
                        <a:t>·       Literature Survey</a:t>
                      </a:r>
                    </a:p>
                    <a:p>
                      <a:pPr marL="85725" indent="-228600" algn="l">
                        <a:lnSpc>
                          <a:spcPct val="120000"/>
                        </a:lnSpc>
                        <a:spcBef>
                          <a:spcPts val="0"/>
                        </a:spcBef>
                        <a:spcAft>
                          <a:spcPts val="0"/>
                        </a:spcAft>
                      </a:pPr>
                      <a:r>
                        <a:rPr sz="1000" spc="60">
                          <a:latin typeface="Cambria" panose="02040503050406030204" pitchFamily="18" charset="0"/>
                          <a:ea typeface="Cambria" panose="02040503050406030204" pitchFamily="18" charset="0"/>
                        </a:rPr>
                        <a:t>·        Finalizing objectives </a:t>
                      </a:r>
                    </a:p>
                    <a:p>
                      <a:pPr marL="85725" indent="-228600" algn="l">
                        <a:lnSpc>
                          <a:spcPct val="120000"/>
                        </a:lnSpc>
                        <a:spcBef>
                          <a:spcPts val="0"/>
                        </a:spcBef>
                        <a:spcAft>
                          <a:spcPts val="0"/>
                        </a:spcAft>
                      </a:pPr>
                      <a:r>
                        <a:rPr sz="1000" spc="60">
                          <a:latin typeface="Cambria" panose="02040503050406030204" pitchFamily="18" charset="0"/>
                          <a:ea typeface="Cambria" panose="02040503050406030204" pitchFamily="18" charset="0"/>
                        </a:rPr>
                        <a:t>·       Deciding the methodology</a:t>
                      </a:r>
                    </a:p>
                  </a:txBody>
                  <a:tcPr marL="107950" marR="107950" marT="63500" marB="6350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85725" indent="0" algn="ctr">
                        <a:lnSpc>
                          <a:spcPct val="120000"/>
                        </a:lnSpc>
                        <a:spcBef>
                          <a:spcPts val="0"/>
                        </a:spcBef>
                        <a:spcAft>
                          <a:spcPts val="0"/>
                        </a:spcAft>
                      </a:pPr>
                      <a:r>
                        <a:rPr sz="1000" spc="60">
                          <a:latin typeface="Cambria" panose="02040503050406030204" pitchFamily="18" charset="0"/>
                          <a:ea typeface="Cambria" panose="02040503050406030204" pitchFamily="18" charset="0"/>
                        </a:rPr>
                        <a:t>WEEK 1-3</a:t>
                      </a:r>
                    </a:p>
                  </a:txBody>
                  <a:tcPr marL="107950" marR="107950" marT="63500" marB="6350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1"/>
                  </a:ext>
                </a:extLst>
              </a:tr>
              <a:tr h="2058670">
                <a:tc>
                  <a:txBody>
                    <a:bodyPr/>
                    <a:lstStyle/>
                    <a:p>
                      <a:pPr marL="85725" indent="0" algn="ctr">
                        <a:lnSpc>
                          <a:spcPct val="120000"/>
                        </a:lnSpc>
                        <a:spcBef>
                          <a:spcPts val="0"/>
                        </a:spcBef>
                        <a:spcAft>
                          <a:spcPts val="0"/>
                        </a:spcAft>
                      </a:pPr>
                      <a:r>
                        <a:rPr sz="1000" spc="60" dirty="0">
                          <a:latin typeface="Cambria" panose="02040503050406030204" pitchFamily="18" charset="0"/>
                          <a:ea typeface="Cambria" panose="02040503050406030204" pitchFamily="18" charset="0"/>
                        </a:rPr>
                        <a:t>REVIEW - 1</a:t>
                      </a:r>
                    </a:p>
                  </a:txBody>
                  <a:tcPr marL="107950" marR="107950" marT="63500" marB="6350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85725" indent="-228600" algn="l">
                        <a:lnSpc>
                          <a:spcPct val="120000"/>
                        </a:lnSpc>
                        <a:spcBef>
                          <a:spcPts val="0"/>
                        </a:spcBef>
                        <a:spcAft>
                          <a:spcPts val="0"/>
                        </a:spcAft>
                      </a:pPr>
                      <a:r>
                        <a:rPr sz="1000" spc="60" dirty="0">
                          <a:latin typeface="Cambria" panose="02040503050406030204" pitchFamily="18" charset="0"/>
                          <a:ea typeface="Cambria" panose="02040503050406030204" pitchFamily="18" charset="0"/>
                        </a:rPr>
                        <a:t>·       Title, Abstract </a:t>
                      </a:r>
                    </a:p>
                    <a:p>
                      <a:pPr marL="85725" indent="-228600" algn="l">
                        <a:lnSpc>
                          <a:spcPct val="120000"/>
                        </a:lnSpc>
                        <a:spcBef>
                          <a:spcPts val="0"/>
                        </a:spcBef>
                        <a:spcAft>
                          <a:spcPts val="0"/>
                        </a:spcAft>
                      </a:pPr>
                      <a:r>
                        <a:rPr sz="1000" spc="60" dirty="0">
                          <a:latin typeface="Cambria" panose="02040503050406030204" pitchFamily="18" charset="0"/>
                          <a:ea typeface="Cambria" panose="02040503050406030204" pitchFamily="18" charset="0"/>
                        </a:rPr>
                        <a:t>·       Literature Survey – Minimum 10 research papers must be referred. </a:t>
                      </a:r>
                    </a:p>
                    <a:p>
                      <a:pPr marL="85725" indent="-228600" algn="l">
                        <a:lnSpc>
                          <a:spcPct val="120000"/>
                        </a:lnSpc>
                        <a:spcBef>
                          <a:spcPts val="0"/>
                        </a:spcBef>
                        <a:spcAft>
                          <a:spcPts val="0"/>
                        </a:spcAft>
                      </a:pPr>
                      <a:r>
                        <a:rPr sz="1000" spc="60" dirty="0">
                          <a:latin typeface="Cambria" panose="02040503050406030204" pitchFamily="18" charset="0"/>
                          <a:ea typeface="Cambria" panose="02040503050406030204" pitchFamily="18" charset="0"/>
                        </a:rPr>
                        <a:t>·       Objectives </a:t>
                      </a:r>
                    </a:p>
                    <a:p>
                      <a:pPr marL="85725" indent="-228600" algn="l">
                        <a:lnSpc>
                          <a:spcPct val="120000"/>
                        </a:lnSpc>
                        <a:spcBef>
                          <a:spcPts val="0"/>
                        </a:spcBef>
                        <a:spcAft>
                          <a:spcPts val="0"/>
                        </a:spcAft>
                      </a:pPr>
                      <a:r>
                        <a:rPr sz="1000" spc="60" dirty="0">
                          <a:latin typeface="Cambria" panose="02040503050406030204" pitchFamily="18" charset="0"/>
                          <a:ea typeface="Cambria" panose="02040503050406030204" pitchFamily="18" charset="0"/>
                        </a:rPr>
                        <a:t>·       Existing Methods-Drawbacks </a:t>
                      </a:r>
                    </a:p>
                    <a:p>
                      <a:pPr marL="85725" indent="-228600" algn="l">
                        <a:lnSpc>
                          <a:spcPct val="120000"/>
                        </a:lnSpc>
                        <a:spcBef>
                          <a:spcPts val="0"/>
                        </a:spcBef>
                        <a:spcAft>
                          <a:spcPts val="0"/>
                        </a:spcAft>
                      </a:pPr>
                      <a:r>
                        <a:rPr sz="1000" spc="60" dirty="0">
                          <a:latin typeface="Cambria" panose="02040503050406030204" pitchFamily="18" charset="0"/>
                          <a:ea typeface="Cambria" panose="02040503050406030204" pitchFamily="18" charset="0"/>
                        </a:rPr>
                        <a:t>·       Proposed Method </a:t>
                      </a:r>
                    </a:p>
                    <a:p>
                      <a:pPr marL="85725" indent="-228600" algn="l">
                        <a:lnSpc>
                          <a:spcPct val="120000"/>
                        </a:lnSpc>
                        <a:spcBef>
                          <a:spcPts val="0"/>
                        </a:spcBef>
                        <a:spcAft>
                          <a:spcPts val="0"/>
                        </a:spcAft>
                      </a:pPr>
                      <a:r>
                        <a:rPr sz="1000" spc="60" dirty="0">
                          <a:latin typeface="Cambria" panose="02040503050406030204" pitchFamily="18" charset="0"/>
                          <a:ea typeface="Cambria" panose="02040503050406030204" pitchFamily="18" charset="0"/>
                        </a:rPr>
                        <a:t>·       Architecture Diagram </a:t>
                      </a:r>
                    </a:p>
                    <a:p>
                      <a:pPr marL="85725" indent="-228600" algn="l">
                        <a:lnSpc>
                          <a:spcPct val="120000"/>
                        </a:lnSpc>
                        <a:spcBef>
                          <a:spcPts val="0"/>
                        </a:spcBef>
                        <a:spcAft>
                          <a:spcPts val="0"/>
                        </a:spcAft>
                      </a:pPr>
                      <a:r>
                        <a:rPr sz="1000" spc="60" dirty="0">
                          <a:latin typeface="Cambria" panose="02040503050406030204" pitchFamily="18" charset="0"/>
                          <a:ea typeface="Cambria" panose="02040503050406030204" pitchFamily="18" charset="0"/>
                        </a:rPr>
                        <a:t>·       Modules </a:t>
                      </a:r>
                    </a:p>
                    <a:p>
                      <a:pPr marL="85725" indent="-228600" algn="l">
                        <a:lnSpc>
                          <a:spcPct val="120000"/>
                        </a:lnSpc>
                        <a:spcBef>
                          <a:spcPts val="0"/>
                        </a:spcBef>
                        <a:spcAft>
                          <a:spcPts val="0"/>
                        </a:spcAft>
                      </a:pPr>
                      <a:r>
                        <a:rPr sz="1000" spc="60" dirty="0">
                          <a:latin typeface="Cambria" panose="02040503050406030204" pitchFamily="18" charset="0"/>
                          <a:ea typeface="Cambria" panose="02040503050406030204" pitchFamily="18" charset="0"/>
                        </a:rPr>
                        <a:t>·       Hardware and Software Details </a:t>
                      </a:r>
                    </a:p>
                    <a:p>
                      <a:pPr marL="85725" indent="-228600" algn="l">
                        <a:lnSpc>
                          <a:spcPct val="120000"/>
                        </a:lnSpc>
                        <a:spcBef>
                          <a:spcPts val="0"/>
                        </a:spcBef>
                        <a:spcAft>
                          <a:spcPts val="0"/>
                        </a:spcAft>
                      </a:pPr>
                      <a:r>
                        <a:rPr sz="1000" spc="60" dirty="0">
                          <a:latin typeface="Cambria" panose="02040503050406030204" pitchFamily="18" charset="0"/>
                          <a:ea typeface="Cambria" panose="02040503050406030204" pitchFamily="18" charset="0"/>
                        </a:rPr>
                        <a:t>·       Time Line</a:t>
                      </a:r>
                    </a:p>
                  </a:txBody>
                  <a:tcPr marL="107950" marR="107950" marT="63500" marB="6350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85725" indent="0" algn="ctr">
                        <a:lnSpc>
                          <a:spcPct val="120000"/>
                        </a:lnSpc>
                        <a:spcBef>
                          <a:spcPts val="0"/>
                        </a:spcBef>
                        <a:spcAft>
                          <a:spcPts val="0"/>
                        </a:spcAft>
                      </a:pPr>
                      <a:r>
                        <a:rPr sz="1000" spc="60">
                          <a:latin typeface="Cambria" panose="02040503050406030204" pitchFamily="18" charset="0"/>
                          <a:ea typeface="Cambria" panose="02040503050406030204" pitchFamily="18" charset="0"/>
                        </a:rPr>
                        <a:t>WEEK 3 - 8</a:t>
                      </a:r>
                    </a:p>
                  </a:txBody>
                  <a:tcPr marL="107950" marR="107950" marT="63500" marB="6350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2"/>
                  </a:ext>
                </a:extLst>
              </a:tr>
              <a:tr h="518795">
                <a:tc>
                  <a:txBody>
                    <a:bodyPr/>
                    <a:lstStyle/>
                    <a:p>
                      <a:pPr marL="85725" indent="0" algn="ctr">
                        <a:lnSpc>
                          <a:spcPct val="120000"/>
                        </a:lnSpc>
                        <a:spcBef>
                          <a:spcPts val="0"/>
                        </a:spcBef>
                        <a:spcAft>
                          <a:spcPts val="0"/>
                        </a:spcAft>
                      </a:pPr>
                      <a:r>
                        <a:rPr sz="1000" spc="60">
                          <a:latin typeface="Cambria" panose="02040503050406030204" pitchFamily="18" charset="0"/>
                          <a:ea typeface="Cambria" panose="02040503050406030204" pitchFamily="18" charset="0"/>
                        </a:rPr>
                        <a:t>REVIEW – 2</a:t>
                      </a:r>
                    </a:p>
                  </a:txBody>
                  <a:tcPr marL="107950" marR="107950" marT="63500" marB="6350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85725" indent="0" algn="l">
                        <a:lnSpc>
                          <a:spcPct val="120000"/>
                        </a:lnSpc>
                        <a:spcBef>
                          <a:spcPts val="0"/>
                        </a:spcBef>
                        <a:spcAft>
                          <a:spcPts val="0"/>
                        </a:spcAft>
                      </a:pPr>
                      <a:endParaRPr sz="1000" spc="60" dirty="0">
                        <a:latin typeface="Cambria" panose="02040503050406030204" pitchFamily="18" charset="0"/>
                        <a:ea typeface="Cambria" panose="02040503050406030204" pitchFamily="18" charset="0"/>
                      </a:endParaRPr>
                    </a:p>
                  </a:txBody>
                  <a:tcPr marL="107950" marR="107950" marT="63500" marB="6350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85725" indent="0" algn="ctr">
                        <a:lnSpc>
                          <a:spcPct val="120000"/>
                        </a:lnSpc>
                        <a:spcBef>
                          <a:spcPts val="0"/>
                        </a:spcBef>
                        <a:spcAft>
                          <a:spcPts val="0"/>
                        </a:spcAft>
                      </a:pPr>
                      <a:endParaRPr sz="1000" spc="60">
                        <a:latin typeface="Cambria" panose="02040503050406030204" pitchFamily="18" charset="0"/>
                        <a:ea typeface="Cambria" panose="02040503050406030204" pitchFamily="18" charset="0"/>
                      </a:endParaRPr>
                    </a:p>
                  </a:txBody>
                  <a:tcPr marL="107950" marR="107950" marT="63500" marB="6350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3"/>
                  </a:ext>
                </a:extLst>
              </a:tr>
              <a:tr h="518160">
                <a:tc>
                  <a:txBody>
                    <a:bodyPr/>
                    <a:lstStyle/>
                    <a:p>
                      <a:pPr marL="85725" indent="0" algn="ctr">
                        <a:lnSpc>
                          <a:spcPct val="120000"/>
                        </a:lnSpc>
                        <a:spcBef>
                          <a:spcPts val="0"/>
                        </a:spcBef>
                        <a:spcAft>
                          <a:spcPts val="0"/>
                        </a:spcAft>
                      </a:pPr>
                      <a:r>
                        <a:rPr sz="1000" spc="60">
                          <a:latin typeface="Cambria" panose="02040503050406030204" pitchFamily="18" charset="0"/>
                          <a:ea typeface="Cambria" panose="02040503050406030204" pitchFamily="18" charset="0"/>
                        </a:rPr>
                        <a:t>REVIEW - 3</a:t>
                      </a:r>
                    </a:p>
                  </a:txBody>
                  <a:tcPr marL="107950" marR="107950" marT="63500" marB="6350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85725" indent="0" algn="l">
                        <a:lnSpc>
                          <a:spcPct val="120000"/>
                        </a:lnSpc>
                        <a:spcBef>
                          <a:spcPts val="0"/>
                        </a:spcBef>
                        <a:spcAft>
                          <a:spcPts val="0"/>
                        </a:spcAft>
                      </a:pPr>
                      <a:endParaRPr sz="1000" spc="60" dirty="0">
                        <a:latin typeface="Cambria" panose="02040503050406030204" pitchFamily="18" charset="0"/>
                        <a:ea typeface="Cambria" panose="02040503050406030204" pitchFamily="18" charset="0"/>
                      </a:endParaRPr>
                    </a:p>
                  </a:txBody>
                  <a:tcPr marL="107950" marR="107950" marT="63500" marB="6350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85725" indent="0" algn="ctr">
                        <a:lnSpc>
                          <a:spcPct val="120000"/>
                        </a:lnSpc>
                        <a:spcBef>
                          <a:spcPts val="0"/>
                        </a:spcBef>
                        <a:spcAft>
                          <a:spcPts val="0"/>
                        </a:spcAft>
                      </a:pPr>
                      <a:endParaRPr sz="1000" spc="60" dirty="0">
                        <a:latin typeface="Cambria" panose="02040503050406030204" pitchFamily="18" charset="0"/>
                        <a:ea typeface="Cambria" panose="02040503050406030204" pitchFamily="18" charset="0"/>
                      </a:endParaRPr>
                    </a:p>
                  </a:txBody>
                  <a:tcPr marL="107950" marR="107950" marT="63500" marB="6350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4"/>
                  </a:ext>
                </a:extLst>
              </a:tr>
              <a:tr h="518795">
                <a:tc>
                  <a:txBody>
                    <a:bodyPr/>
                    <a:lstStyle/>
                    <a:p>
                      <a:pPr marL="85725" indent="0" algn="ctr">
                        <a:lnSpc>
                          <a:spcPct val="120000"/>
                        </a:lnSpc>
                        <a:spcBef>
                          <a:spcPts val="0"/>
                        </a:spcBef>
                        <a:spcAft>
                          <a:spcPts val="0"/>
                        </a:spcAft>
                      </a:pPr>
                      <a:r>
                        <a:rPr sz="1000" spc="60">
                          <a:latin typeface="Cambria" panose="02040503050406030204" pitchFamily="18" charset="0"/>
                          <a:ea typeface="Cambria" panose="02040503050406030204" pitchFamily="18" charset="0"/>
                        </a:rPr>
                        <a:t>FINAL VIVA</a:t>
                      </a:r>
                    </a:p>
                  </a:txBody>
                  <a:tcPr marL="107950" marR="107950" marT="63500" marB="6350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85725" indent="0" algn="l">
                        <a:lnSpc>
                          <a:spcPct val="120000"/>
                        </a:lnSpc>
                        <a:spcBef>
                          <a:spcPts val="0"/>
                        </a:spcBef>
                        <a:spcAft>
                          <a:spcPts val="0"/>
                        </a:spcAft>
                      </a:pPr>
                      <a:endParaRPr sz="1000" spc="60">
                        <a:latin typeface="Cambria" panose="02040503050406030204" pitchFamily="18" charset="0"/>
                        <a:ea typeface="Cambria" panose="02040503050406030204" pitchFamily="18" charset="0"/>
                      </a:endParaRPr>
                    </a:p>
                  </a:txBody>
                  <a:tcPr marL="107950" marR="107950" marT="63500" marB="6350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85725" indent="0" algn="ctr">
                        <a:lnSpc>
                          <a:spcPct val="120000"/>
                        </a:lnSpc>
                        <a:spcBef>
                          <a:spcPts val="0"/>
                        </a:spcBef>
                        <a:spcAft>
                          <a:spcPts val="0"/>
                        </a:spcAft>
                      </a:pPr>
                      <a:endParaRPr sz="1000" spc="60" dirty="0">
                        <a:latin typeface="Cambria" panose="02040503050406030204" pitchFamily="18" charset="0"/>
                        <a:ea typeface="Cambria" panose="02040503050406030204" pitchFamily="18" charset="0"/>
                      </a:endParaRPr>
                    </a:p>
                  </a:txBody>
                  <a:tcPr marL="107950" marR="107950" marT="63500" marB="6350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a:xfrm>
            <a:off x="812800" y="1229032"/>
            <a:ext cx="10668000" cy="4866966"/>
          </a:xfrm>
        </p:spPr>
        <p:txBody>
          <a:bodyPr>
            <a:normAutofit/>
          </a:bodyPr>
          <a:lstStyle/>
          <a:p>
            <a:r>
              <a:rPr lang="en-US" altLang="en-US" sz="2200" dirty="0">
                <a:latin typeface="Cambria" panose="02040503050406030204" pitchFamily="18" charset="0"/>
                <a:ea typeface="Cambria" panose="02040503050406030204" pitchFamily="18" charset="0"/>
                <a:cs typeface="Times New Roman" panose="02020603050405020304" charset="0"/>
              </a:rPr>
              <a:t>Real-Time Parking Availability Detection</a:t>
            </a:r>
          </a:p>
          <a:p>
            <a:r>
              <a:rPr lang="en-US" altLang="en-US" sz="2200" dirty="0">
                <a:latin typeface="Cambria" panose="02040503050406030204" pitchFamily="18" charset="0"/>
                <a:ea typeface="Cambria" panose="02040503050406030204" pitchFamily="18" charset="0"/>
                <a:cs typeface="Times New Roman" panose="02020603050405020304" charset="0"/>
              </a:rPr>
              <a:t>Efficient Parking Space Utilization</a:t>
            </a:r>
          </a:p>
          <a:p>
            <a:r>
              <a:rPr lang="en-US" altLang="en-US" sz="2200" dirty="0">
                <a:latin typeface="Cambria" panose="02040503050406030204" pitchFamily="18" charset="0"/>
                <a:ea typeface="Cambria" panose="02040503050406030204" pitchFamily="18" charset="0"/>
                <a:cs typeface="Times New Roman" panose="02020603050405020304" charset="0"/>
              </a:rPr>
              <a:t>Traffic Congestion Reduction</a:t>
            </a:r>
          </a:p>
          <a:p>
            <a:r>
              <a:rPr lang="en-US" altLang="en-US" sz="2200" dirty="0">
                <a:latin typeface="Cambria" panose="02040503050406030204" pitchFamily="18" charset="0"/>
                <a:ea typeface="Cambria" panose="02040503050406030204" pitchFamily="18" charset="0"/>
                <a:cs typeface="Times New Roman" panose="02020603050405020304" charset="0"/>
              </a:rPr>
              <a:t>Smart Payment and Reservation System</a:t>
            </a:r>
          </a:p>
          <a:p>
            <a:r>
              <a:rPr lang="en-US" altLang="en-US" sz="2200" dirty="0">
                <a:latin typeface="Cambria" panose="02040503050406030204" pitchFamily="18" charset="0"/>
                <a:ea typeface="Cambria" panose="02040503050406030204" pitchFamily="18" charset="0"/>
                <a:cs typeface="Times New Roman" panose="02020603050405020304" charset="0"/>
              </a:rPr>
              <a:t>Integration with Smart City Infrastructure</a:t>
            </a:r>
          </a:p>
          <a:p>
            <a:r>
              <a:rPr lang="en-US" altLang="en-US" sz="2200" dirty="0">
                <a:latin typeface="Cambria" panose="02040503050406030204" pitchFamily="18" charset="0"/>
                <a:ea typeface="Cambria" panose="02040503050406030204" pitchFamily="18" charset="0"/>
                <a:cs typeface="Times New Roman" panose="02020603050405020304" charset="0"/>
              </a:rPr>
              <a:t>Enhanced Security and Monitoring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fontScale="92500" lnSpcReduction="10000"/>
          </a:bodyPr>
          <a:lstStyle/>
          <a:p>
            <a:r>
              <a:rPr lang="en-US" altLang="en-US" sz="2000" dirty="0">
                <a:latin typeface="Cambria" panose="02040503050406030204" pitchFamily="18" charset="0"/>
                <a:ea typeface="Cambria" panose="02040503050406030204" pitchFamily="18" charset="0"/>
                <a:cs typeface="Times New Roman" panose="02020603050405020304" charset="0"/>
              </a:rPr>
              <a:t>The implementation of a smart real-time street parking management system can significantly enhance urban mobility by reducing parking-related congestion, improving space utilization, and promoting sustainable city planning. By integrating IoT sensors, AI-based predictive analytics, and mobile applications, the system can provide real-time availability updates, optimize parking allocation, and facilitate seamless digital transactions.</a:t>
            </a:r>
          </a:p>
          <a:p>
            <a:endParaRPr lang="en-US" altLang="en-US" sz="2000" dirty="0">
              <a:latin typeface="Cambria" panose="02040503050406030204" pitchFamily="18" charset="0"/>
              <a:ea typeface="Cambria" panose="02040503050406030204" pitchFamily="18" charset="0"/>
              <a:cs typeface="Times New Roman" panose="02020603050405020304" charset="0"/>
            </a:endParaRPr>
          </a:p>
          <a:p>
            <a:r>
              <a:rPr lang="en-US" altLang="en-US" sz="2000" dirty="0">
                <a:latin typeface="Cambria" panose="02040503050406030204" pitchFamily="18" charset="0"/>
                <a:ea typeface="Cambria" panose="02040503050406030204" pitchFamily="18" charset="0"/>
                <a:cs typeface="Times New Roman" panose="02020603050405020304" charset="0"/>
              </a:rPr>
              <a:t>Furthermore, such a solution contributes to environmental benefits by lowering fuel wastage and emissions, making cities more eco-friendly. With data-driven insights, city planners can make informed decisions about parking policies, dynamic pricing, and future infrastructure developments. Additionally, improved security measures ensure safer parking environments for users.</a:t>
            </a:r>
          </a:p>
          <a:p>
            <a:endParaRPr lang="en-US" altLang="en-US" sz="2000" dirty="0">
              <a:latin typeface="Cambria" panose="02040503050406030204" pitchFamily="18" charset="0"/>
              <a:ea typeface="Cambria" panose="02040503050406030204" pitchFamily="18" charset="0"/>
              <a:cs typeface="Times New Roman" panose="02020603050405020304" charset="0"/>
            </a:endParaRPr>
          </a:p>
          <a:p>
            <a:r>
              <a:rPr lang="en-US" altLang="en-US" sz="2000" dirty="0">
                <a:latin typeface="Cambria" panose="02040503050406030204" pitchFamily="18" charset="0"/>
                <a:ea typeface="Cambria" panose="02040503050406030204" pitchFamily="18" charset="0"/>
                <a:cs typeface="Times New Roman" panose="02020603050405020304" charset="0"/>
              </a:rPr>
              <a:t>In conclusion, a smart parking system is a crucial step toward building efficient, sustainable, and technology-driven urban infrastructure, offering convenience for drivers while enhancing overall traffic management. Successful implementation will require collaboration between governments, technology providers, and the public, ensuring scalability and long-term impact.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GitHub Link-</a:t>
            </a:r>
            <a:r>
              <a:rPr lang="en-US" dirty="0">
                <a:latin typeface="Cambria" panose="02040503050406030204" pitchFamily="18" charset="0"/>
                <a:ea typeface="Cambria" panose="02040503050406030204" pitchFamily="18" charset="0"/>
                <a:hlinkClick r:id="rId3"/>
              </a:rPr>
              <a:t>https://github.com/Druthi16/Smart-Online-Parking</a:t>
            </a:r>
            <a:br>
              <a:rPr lang="en-US" dirty="0">
                <a:latin typeface="Cambria" panose="02040503050406030204" pitchFamily="18" charset="0"/>
                <a:ea typeface="Cambria" panose="02040503050406030204" pitchFamily="18" charset="0"/>
                <a:hlinkClick r:id="rId3"/>
              </a:rPr>
            </a:b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lstStyle/>
          <a:p>
            <a:pPr marL="495300">
              <a:spcBef>
                <a:spcPts val="0"/>
              </a:spcBef>
            </a:pPr>
            <a:r>
              <a:rPr lang="en-US" dirty="0">
                <a:latin typeface="Cambria" panose="02040503050406030204" pitchFamily="18" charset="0"/>
                <a:ea typeface="Cambria" panose="02040503050406030204" pitchFamily="18" charset="0"/>
                <a:hlinkClick r:id="rId2"/>
              </a:rPr>
              <a:t>https://www.irjmets.com/uploadedfiles/paper//issue_1_january_2024/48351/final/fin_irjmets1705248021.pdf</a:t>
            </a:r>
            <a:endParaRPr lang="en-US" dirty="0">
              <a:latin typeface="Cambria" panose="02040503050406030204" pitchFamily="18" charset="0"/>
              <a:ea typeface="Cambria" panose="02040503050406030204" pitchFamily="18" charset="0"/>
            </a:endParaRPr>
          </a:p>
          <a:p>
            <a:pPr marL="495300">
              <a:spcBef>
                <a:spcPts val="0"/>
              </a:spcBef>
            </a:pPr>
            <a:endParaRPr lang="en-US" dirty="0">
              <a:latin typeface="Cambria" panose="02040503050406030204" pitchFamily="18" charset="0"/>
              <a:ea typeface="Cambria" panose="02040503050406030204" pitchFamily="18" charset="0"/>
            </a:endParaRPr>
          </a:p>
          <a:p>
            <a:pPr marL="495300">
              <a:spcBef>
                <a:spcPts val="0"/>
              </a:spcBef>
            </a:pPr>
            <a:r>
              <a:rPr lang="en-US" dirty="0">
                <a:latin typeface="Cambria" panose="02040503050406030204" pitchFamily="18" charset="0"/>
                <a:ea typeface="Cambria" panose="02040503050406030204" pitchFamily="18" charset="0"/>
                <a:hlinkClick r:id="rId3"/>
              </a:rPr>
              <a:t>https://www.ncbi.nlm.nih.gov/pmc/articles/PMC10386854/</a:t>
            </a:r>
            <a:endParaRPr lang="en-US" dirty="0">
              <a:latin typeface="Cambria" panose="02040503050406030204" pitchFamily="18" charset="0"/>
              <a:ea typeface="Cambria" panose="02040503050406030204" pitchFamily="18" charset="0"/>
            </a:endParaRPr>
          </a:p>
          <a:p>
            <a:pPr marL="495300">
              <a:spcBef>
                <a:spcPts val="0"/>
              </a:spcBef>
            </a:pPr>
            <a:endParaRPr lang="en-US" dirty="0">
              <a:latin typeface="Cambria" panose="02040503050406030204" pitchFamily="18" charset="0"/>
              <a:ea typeface="Cambria" panose="02040503050406030204" pitchFamily="18" charset="0"/>
            </a:endParaRPr>
          </a:p>
          <a:p>
            <a:pPr marL="495300">
              <a:spcBef>
                <a:spcPts val="0"/>
              </a:spcBef>
            </a:pPr>
            <a:r>
              <a:rPr lang="en-US" dirty="0">
                <a:latin typeface="Cambria" panose="02040503050406030204" pitchFamily="18" charset="0"/>
                <a:ea typeface="Cambria" panose="02040503050406030204" pitchFamily="18" charset="0"/>
                <a:hlinkClick r:id="rId4"/>
              </a:rPr>
              <a:t>https://www.researchgate.net/publication/344411337_The_Smart_Parking_Management_System</a:t>
            </a:r>
            <a:endParaRPr lang="en-US" dirty="0">
              <a:latin typeface="Cambria" panose="02040503050406030204" pitchFamily="18" charset="0"/>
              <a:ea typeface="Cambria" panose="02040503050406030204" pitchFamily="18" charset="0"/>
            </a:endParaRPr>
          </a:p>
          <a:p>
            <a:pPr marL="495300">
              <a:spcBef>
                <a:spcPts val="0"/>
              </a:spcBef>
            </a:pPr>
            <a:endParaRPr lang="en-US" dirty="0">
              <a:latin typeface="Cambria" panose="02040503050406030204" pitchFamily="18" charset="0"/>
              <a:ea typeface="Cambria" panose="02040503050406030204" pitchFamily="18" charset="0"/>
            </a:endParaRPr>
          </a:p>
          <a:p>
            <a:pPr marL="495300">
              <a:spcBef>
                <a:spcPts val="0"/>
              </a:spcBef>
              <a:buFont typeface="Wingdings" panose="05000000000000000000" pitchFamily="2" charset="2"/>
              <a:buChar char="q"/>
            </a:pPr>
            <a:endParaRPr lang="en-US" dirty="0">
              <a:latin typeface="Cambria" panose="02040503050406030204" pitchFamily="18" charset="0"/>
              <a:ea typeface="Cambria" panose="02040503050406030204" pitchFamily="18" charset="0"/>
            </a:endParaRPr>
          </a:p>
          <a:p>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EC4DF-C81B-3094-7915-26D86FA5BEC5}"/>
              </a:ext>
            </a:extLst>
          </p:cNvPr>
          <p:cNvSpPr>
            <a:spLocks noGrp="1"/>
          </p:cNvSpPr>
          <p:nvPr>
            <p:ph type="title"/>
          </p:nvPr>
        </p:nvSpPr>
        <p:spPr/>
        <p:txBody>
          <a:bodyPr/>
          <a:lstStyle/>
          <a:p>
            <a:r>
              <a:rPr lang="en-US" dirty="0"/>
              <a:t>Publication Details</a:t>
            </a:r>
            <a:endParaRPr lang="en-IN" dirty="0"/>
          </a:p>
        </p:txBody>
      </p:sp>
      <p:sp>
        <p:nvSpPr>
          <p:cNvPr id="3" name="Content Placeholder 2">
            <a:extLst>
              <a:ext uri="{FF2B5EF4-FFF2-40B4-BE49-F238E27FC236}">
                <a16:creationId xmlns:a16="http://schemas.microsoft.com/office/drawing/2014/main" id="{8062557F-DD58-5103-DFCD-A879698E8599}"/>
              </a:ext>
            </a:extLst>
          </p:cNvPr>
          <p:cNvSpPr>
            <a:spLocks noGrp="1"/>
          </p:cNvSpPr>
          <p:nvPr>
            <p:ph idx="1"/>
          </p:nvPr>
        </p:nvSpPr>
        <p:spPr/>
        <p:txBody>
          <a:bodyPr/>
          <a:lstStyle/>
          <a:p>
            <a:r>
              <a:rPr lang="en-US" dirty="0"/>
              <a:t>Our Research Paper has been published in UGC Care Listed Website ,IJIRT Title being “Smart Online Parking and Reservation System” bearing the Paper ID </a:t>
            </a:r>
            <a:r>
              <a:rPr lang="en-IN" i="0" dirty="0">
                <a:solidFill>
                  <a:srgbClr val="000000"/>
                </a:solidFill>
                <a:effectLst/>
              </a:rPr>
              <a:t>"178973“.</a:t>
            </a:r>
          </a:p>
          <a:p>
            <a:r>
              <a:rPr lang="en-US" dirty="0"/>
              <a:t>© May 2025 | IJIRT | Volume 11 Issue 12 | ISSN: 2349-6002</a:t>
            </a:r>
          </a:p>
          <a:p>
            <a:r>
              <a:rPr lang="en-US" dirty="0"/>
              <a:t>Main Author -</a:t>
            </a:r>
            <a:r>
              <a:rPr lang="en-IN" dirty="0"/>
              <a:t>Dr. Bhavana A </a:t>
            </a:r>
            <a:r>
              <a:rPr lang="en-US"/>
              <a:t>Assistant Professor, School of CSE&amp;IS, Presidency University, Bengaluru, India</a:t>
            </a:r>
            <a:endParaRPr lang="en-US" dirty="0"/>
          </a:p>
        </p:txBody>
      </p:sp>
    </p:spTree>
    <p:extLst>
      <p:ext uri="{BB962C8B-B14F-4D97-AF65-F5344CB8AC3E}">
        <p14:creationId xmlns:p14="http://schemas.microsoft.com/office/powerpoint/2010/main" val="1345659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 mapping with SDG</a:t>
            </a:r>
            <a:endParaRPr lang="en-IN" dirty="0"/>
          </a:p>
        </p:txBody>
      </p:sp>
      <p:sp>
        <p:nvSpPr>
          <p:cNvPr id="4" name="AutoShape 2" descr="Image preview"/>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5" name="Picture 4">
            <a:extLst>
              <a:ext uri="{FF2B5EF4-FFF2-40B4-BE49-F238E27FC236}">
                <a16:creationId xmlns:a16="http://schemas.microsoft.com/office/drawing/2014/main" id="{3457D1DC-C50B-4AD4-946D-6571A2A491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2720" y="1209040"/>
            <a:ext cx="6868160" cy="460197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lnSpcReduction="10000"/>
          </a:bodyPr>
          <a:lstStyle/>
          <a:p>
            <a:pPr marL="0" indent="0">
              <a:buNone/>
            </a:pPr>
            <a:r>
              <a:rPr lang="en-US" altLang="en-US" sz="1800" dirty="0">
                <a:latin typeface="Cambria" panose="02040503050406030204" pitchFamily="18" charset="0"/>
                <a:ea typeface="Cambria" panose="02040503050406030204" pitchFamily="18" charset="0"/>
                <a:cs typeface="Times New Roman" panose="02020603050405020304" charset="0"/>
              </a:rPr>
              <a:t>In India, vehicle numbers are constantly on the increase, while the provision of parking area in cities has not increased correspondingly with rising vehicle numbers, largely because of the quick surge in population. As a result, problems like traffic jams, narrowed streets from on-street parking, parking supply-demand imbalance, and unauthorized parking have become only too common in Indian cities. Parking space is now a rare resource, and rather than merely adding more available parking spaces, it is essential to utilize effective technology-based solutions to maximize their use. Technology-driven smart parking solutions, coupled with sensors and software, can provide real time data on available parking space to city authorities as well as motorists. In addition, utilization of emerging technologies can optimize parking prices. A low price for parking will attract more cars on the roads, resulting in more air and noise pollution, while prices set too high may raise less income and less effective use of resources. And at the same parking space zone and prices are also related with balancing optimal utilization and income. Thus, optimizing occupancy and establishing the appropriate parking price according to demand is optimal. The key focus of the solution would be to empower city officials with a smart parking management solution capable of predicting, managing, and funding parking within cities. An application ought to be built to enable residents to easily book </a:t>
            </a:r>
            <a:r>
              <a:rPr lang="en-US" altLang="en-US" sz="1800" dirty="0" err="1">
                <a:latin typeface="Cambria" panose="02040503050406030204" pitchFamily="18" charset="0"/>
                <a:ea typeface="Cambria" panose="02040503050406030204" pitchFamily="18" charset="0"/>
                <a:cs typeface="Times New Roman" panose="02020603050405020304" charset="0"/>
              </a:rPr>
              <a:t>pce</a:t>
            </a:r>
            <a:r>
              <a:rPr lang="en-US" altLang="en-US" sz="1800" dirty="0">
                <a:latin typeface="Cambria" panose="02040503050406030204" pitchFamily="18" charset="0"/>
                <a:ea typeface="Cambria" panose="02040503050406030204" pitchFamily="18" charset="0"/>
                <a:cs typeface="Times New Roman" panose="02020603050405020304" charset="0"/>
              </a:rPr>
              <a:t> king spaces and pay for them under dynamic pricing This not only helps save residents' time spent scanning the parking but also mitigates environmental degradation emanating from jams caused by parking and offers a sustainable source of income for the city government. We require innovative, affordable and well-</a:t>
            </a:r>
            <a:r>
              <a:rPr lang="en-US" altLang="en-US" sz="1800" dirty="0" err="1">
                <a:latin typeface="Cambria" panose="02040503050406030204" pitchFamily="18" charset="0"/>
                <a:ea typeface="Cambria" panose="02040503050406030204" pitchFamily="18" charset="0"/>
                <a:cs typeface="Times New Roman" panose="02020603050405020304" charset="0"/>
              </a:rPr>
              <a:t>coveraged</a:t>
            </a:r>
            <a:r>
              <a:rPr lang="en-US" altLang="en-US" sz="1800" dirty="0">
                <a:latin typeface="Cambria" panose="02040503050406030204" pitchFamily="18" charset="0"/>
                <a:ea typeface="Cambria" panose="02040503050406030204" pitchFamily="18" charset="0"/>
                <a:cs typeface="Times New Roman" panose="02020603050405020304" charset="0"/>
              </a:rPr>
              <a:t> parking demands of the city as well as becoming most conformable for Traffic and mobility requirements.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459A85-425E-7603-E104-773C42134AEF}"/>
              </a:ext>
            </a:extLst>
          </p:cNvPr>
          <p:cNvSpPr>
            <a:spLocks noGrp="1"/>
          </p:cNvSpPr>
          <p:nvPr>
            <p:ph idx="1"/>
          </p:nvPr>
        </p:nvSpPr>
        <p:spPr/>
        <p:txBody>
          <a:bodyPr/>
          <a:lstStyle/>
          <a:p>
            <a:r>
              <a:rPr lang="en-US" dirty="0"/>
              <a:t>Our Project aligns with Goal no 9 that is “</a:t>
            </a:r>
            <a:r>
              <a:rPr lang="en-US" dirty="0" err="1"/>
              <a:t>Industry,Innovation,and</a:t>
            </a:r>
            <a:r>
              <a:rPr lang="en-US" dirty="0"/>
              <a:t> Infrastructure.</a:t>
            </a:r>
          </a:p>
          <a:p>
            <a:r>
              <a:rPr lang="en-US" dirty="0"/>
              <a:t>Promoting Digital Infrastructure</a:t>
            </a:r>
          </a:p>
          <a:p>
            <a:r>
              <a:rPr lang="en-US" dirty="0"/>
              <a:t>Building Smart Urban Infrastructure</a:t>
            </a:r>
          </a:p>
          <a:p>
            <a:r>
              <a:rPr lang="en-US" dirty="0"/>
              <a:t>Supporting Sustainable Industrialization</a:t>
            </a:r>
          </a:p>
          <a:p>
            <a:r>
              <a:rPr lang="en-US" dirty="0"/>
              <a:t>Enhancing Connectivity</a:t>
            </a:r>
          </a:p>
          <a:p>
            <a:endParaRPr lang="en-US" dirty="0"/>
          </a:p>
          <a:p>
            <a:pPr marL="0" indent="0">
              <a:buNone/>
            </a:pPr>
            <a:endParaRPr lang="en-US" dirty="0"/>
          </a:p>
          <a:p>
            <a:endParaRPr lang="en-IN" dirty="0"/>
          </a:p>
        </p:txBody>
      </p:sp>
    </p:spTree>
    <p:extLst>
      <p:ext uri="{BB962C8B-B14F-4D97-AF65-F5344CB8AC3E}">
        <p14:creationId xmlns:p14="http://schemas.microsoft.com/office/powerpoint/2010/main" val="2994687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A9BC-6AB5-04CF-90B0-0A1783CC7E93}"/>
              </a:ext>
            </a:extLst>
          </p:cNvPr>
          <p:cNvSpPr>
            <a:spLocks noGrp="1"/>
          </p:cNvSpPr>
          <p:nvPr>
            <p:ph type="title"/>
          </p:nvPr>
        </p:nvSpPr>
        <p:spPr/>
        <p:txBody>
          <a:bodyPr/>
          <a:lstStyle/>
          <a:p>
            <a:r>
              <a:rPr lang="en-GB" dirty="0"/>
              <a:t>Literature Review</a:t>
            </a:r>
            <a:endParaRPr lang="en-IN" dirty="0"/>
          </a:p>
        </p:txBody>
      </p:sp>
      <p:sp>
        <p:nvSpPr>
          <p:cNvPr id="3" name="Content Placeholder 2">
            <a:extLst>
              <a:ext uri="{FF2B5EF4-FFF2-40B4-BE49-F238E27FC236}">
                <a16:creationId xmlns:a16="http://schemas.microsoft.com/office/drawing/2014/main" id="{9060E2D1-DF39-864C-E25A-4893CCAADC60}"/>
              </a:ext>
            </a:extLst>
          </p:cNvPr>
          <p:cNvSpPr>
            <a:spLocks noGrp="1"/>
          </p:cNvSpPr>
          <p:nvPr>
            <p:ph idx="1"/>
          </p:nvPr>
        </p:nvSpPr>
        <p:spPr/>
        <p:txBody>
          <a:bodyPr>
            <a:normAutofit fontScale="92500" lnSpcReduction="10000"/>
          </a:bodyPr>
          <a:lstStyle/>
          <a:p>
            <a:pPr marL="0" indent="0">
              <a:buNone/>
            </a:pPr>
            <a:r>
              <a:rPr lang="en-US" b="1" dirty="0">
                <a:latin typeface="Cambria" panose="02040503050406030204" pitchFamily="18" charset="0"/>
                <a:ea typeface="Cambria" panose="02040503050406030204" pitchFamily="18" charset="0"/>
              </a:rPr>
              <a:t>Introduction</a:t>
            </a:r>
          </a:p>
          <a:p>
            <a:r>
              <a:rPr lang="en-US" dirty="0">
                <a:latin typeface="Cambria" panose="02040503050406030204" pitchFamily="18" charset="0"/>
                <a:ea typeface="Cambria" panose="02040503050406030204" pitchFamily="18" charset="0"/>
              </a:rPr>
              <a:t>The rapid increase in urban vehicle density has intensified the problem of parking space shortages, congestion, and inefficient street parking management. Traditional parking management approaches often rely on manual monitoring, which leads to inefficiencies such as extended search times for available parking spots, increased fuel consumption, and environmental pollution. Smart and real-time parking management solutions utilizing technologies like the Internet of Things (IoT), Artificial Intelligence (AI), and cloud computing have emerged to tackle these challenges effectively.</a:t>
            </a:r>
          </a:p>
          <a:p>
            <a:r>
              <a:rPr lang="en-US" dirty="0">
                <a:latin typeface="Cambria" panose="02040503050406030204" pitchFamily="18" charset="0"/>
                <a:ea typeface="Cambria" panose="02040503050406030204" pitchFamily="18" charset="0"/>
              </a:rPr>
              <a:t>Smart Parking Systems and Real-time </a:t>
            </a:r>
            <a:r>
              <a:rPr lang="en-US" dirty="0" err="1">
                <a:latin typeface="Cambria" panose="02040503050406030204" pitchFamily="18" charset="0"/>
                <a:ea typeface="Cambria" panose="02040503050406030204" pitchFamily="18" charset="0"/>
              </a:rPr>
              <a:t>MonitoringSeveral</a:t>
            </a:r>
            <a:r>
              <a:rPr lang="en-US" dirty="0">
                <a:latin typeface="Cambria" panose="02040503050406030204" pitchFamily="18" charset="0"/>
                <a:ea typeface="Cambria" panose="02040503050406030204" pitchFamily="18" charset="0"/>
              </a:rPr>
              <a:t> studies have explored IoT-based smart parking systems for efficient real-time parking management. </a:t>
            </a:r>
            <a:r>
              <a:rPr lang="en-US" dirty="0" err="1">
                <a:latin typeface="Cambria" panose="02040503050406030204" pitchFamily="18" charset="0"/>
                <a:ea typeface="Cambria" panose="02040503050406030204" pitchFamily="18" charset="0"/>
              </a:rPr>
              <a:t>Elsonbaty</a:t>
            </a:r>
            <a:r>
              <a:rPr lang="en-US" dirty="0">
                <a:latin typeface="Cambria" panose="02040503050406030204" pitchFamily="18" charset="0"/>
                <a:ea typeface="Cambria" panose="02040503050406030204" pitchFamily="18" charset="0"/>
              </a:rPr>
              <a:t> &amp; Shams (2020) proposed a Smart Parking Management System (SPMS) integrating IoT sensors and mobile applications to detect available parking spots and allow users to reserve them remotely. The system utilized IR sensors and a Wi-Fi module to transmit real-time availability updates to a centralized server.</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90594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8670F-55FD-C495-6725-D44027C9EF9E}"/>
              </a:ext>
            </a:extLst>
          </p:cNvPr>
          <p:cNvSpPr>
            <a:spLocks noGrp="1"/>
          </p:cNvSpPr>
          <p:nvPr>
            <p:ph type="title"/>
          </p:nvPr>
        </p:nvSpPr>
        <p:spPr/>
        <p:txBody>
          <a:bodyPr/>
          <a:lstStyle/>
          <a:p>
            <a:r>
              <a:rPr lang="en-GB" dirty="0"/>
              <a:t>Literature Review</a:t>
            </a:r>
            <a:endParaRPr lang="en-IN" dirty="0"/>
          </a:p>
        </p:txBody>
      </p:sp>
      <p:sp>
        <p:nvSpPr>
          <p:cNvPr id="3" name="Content Placeholder 2">
            <a:extLst>
              <a:ext uri="{FF2B5EF4-FFF2-40B4-BE49-F238E27FC236}">
                <a16:creationId xmlns:a16="http://schemas.microsoft.com/office/drawing/2014/main" id="{6CBB20E9-8293-C559-ACD6-8906EB18A88E}"/>
              </a:ext>
            </a:extLst>
          </p:cNvPr>
          <p:cNvSpPr>
            <a:spLocks noGrp="1"/>
          </p:cNvSpPr>
          <p:nvPr>
            <p:ph idx="1"/>
          </p:nvPr>
        </p:nvSpPr>
        <p:spPr/>
        <p:txBody>
          <a:bodyPr>
            <a:normAutofit fontScale="92500" lnSpcReduction="10000"/>
          </a:bodyPr>
          <a:lstStyle/>
          <a:p>
            <a:r>
              <a:rPr lang="en-US" dirty="0">
                <a:latin typeface="Cambria" panose="02040503050406030204" pitchFamily="18" charset="0"/>
                <a:ea typeface="Cambria" panose="02040503050406030204" pitchFamily="18" charset="0"/>
              </a:rPr>
              <a:t>Similarly, </a:t>
            </a:r>
            <a:r>
              <a:rPr lang="en-US" dirty="0" err="1">
                <a:latin typeface="Cambria" panose="02040503050406030204" pitchFamily="18" charset="0"/>
                <a:ea typeface="Cambria" panose="02040503050406030204" pitchFamily="18" charset="0"/>
              </a:rPr>
              <a:t>Elfaki</a:t>
            </a:r>
            <a:r>
              <a:rPr lang="en-US" dirty="0">
                <a:latin typeface="Cambria" panose="02040503050406030204" pitchFamily="18" charset="0"/>
                <a:ea typeface="Cambria" panose="02040503050406030204" pitchFamily="18" charset="0"/>
              </a:rPr>
              <a:t> et al. (2023) introduced a real-time parking control and monitoring system based on AI and IoT. The system utilized motion sensors and plate recognition technology to dynamically allocate parking spaces, ensuring efficient space utilization while reducing congestion and CO₂ emissions.</a:t>
            </a:r>
          </a:p>
          <a:p>
            <a:pPr marL="0" indent="0">
              <a:buNone/>
            </a:pPr>
            <a:r>
              <a:rPr lang="en-US" dirty="0">
                <a:latin typeface="Cambria" panose="02040503050406030204" pitchFamily="18" charset="0"/>
                <a:ea typeface="Cambria" panose="02040503050406030204" pitchFamily="18" charset="0"/>
              </a:rPr>
              <a:t>Algorithms and Parking Space Allocation</a:t>
            </a:r>
          </a:p>
          <a:p>
            <a:r>
              <a:rPr lang="en-US" dirty="0">
                <a:latin typeface="Cambria" panose="02040503050406030204" pitchFamily="18" charset="0"/>
                <a:ea typeface="Cambria" panose="02040503050406030204" pitchFamily="18" charset="0"/>
              </a:rPr>
              <a:t>Advanced algorithms have been developed to optimize parking allocation. </a:t>
            </a:r>
            <a:r>
              <a:rPr lang="en-US" dirty="0" err="1">
                <a:latin typeface="Cambria" panose="02040503050406030204" pitchFamily="18" charset="0"/>
                <a:ea typeface="Cambria" panose="02040503050406030204" pitchFamily="18" charset="0"/>
              </a:rPr>
              <a:t>Jemmali</a:t>
            </a:r>
            <a:r>
              <a:rPr lang="en-US" dirty="0">
                <a:latin typeface="Cambria" panose="02040503050406030204" pitchFamily="18" charset="0"/>
                <a:ea typeface="Cambria" panose="02040503050406030204" pitchFamily="18" charset="0"/>
              </a:rPr>
              <a:t> et al. (2022) proposed a set of seven algorithms that prioritize equitable parking lot distribution based on the number of vehicles and people per space. The study demonstrated that their "MR Algorithm" achieved a 96.1% efficiency in minimizing congestion and balancing parking space utilization.</a:t>
            </a:r>
          </a:p>
          <a:p>
            <a:r>
              <a:rPr lang="en-US" dirty="0">
                <a:latin typeface="Cambria" panose="02040503050406030204" pitchFamily="18" charset="0"/>
                <a:ea typeface="Cambria" panose="02040503050406030204" pitchFamily="18" charset="0"/>
              </a:rPr>
              <a:t>Furthermore, Ansari et al. (2024) explored the application of genetic algorithms for identifying the nearest available parking spot, thereby reducing search time and traffic congestion. Their system incorporated Arduino-based sensors and an IR detection mechanism for real-time monitoring of parking availability.</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37966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3BF7B-9821-1D8C-B617-5CF4F7F8072A}"/>
              </a:ext>
            </a:extLst>
          </p:cNvPr>
          <p:cNvSpPr>
            <a:spLocks noGrp="1"/>
          </p:cNvSpPr>
          <p:nvPr>
            <p:ph type="title"/>
          </p:nvPr>
        </p:nvSpPr>
        <p:spPr/>
        <p:txBody>
          <a:bodyPr/>
          <a:lstStyle/>
          <a:p>
            <a:r>
              <a:rPr lang="en-GB" dirty="0"/>
              <a:t>Literature Review</a:t>
            </a:r>
            <a:endParaRPr lang="en-IN" dirty="0"/>
          </a:p>
        </p:txBody>
      </p:sp>
      <p:sp>
        <p:nvSpPr>
          <p:cNvPr id="3" name="Content Placeholder 2">
            <a:extLst>
              <a:ext uri="{FF2B5EF4-FFF2-40B4-BE49-F238E27FC236}">
                <a16:creationId xmlns:a16="http://schemas.microsoft.com/office/drawing/2014/main" id="{F2E5AE7E-BD4F-0E42-03C3-EC4F64CA29EF}"/>
              </a:ext>
            </a:extLst>
          </p:cNvPr>
          <p:cNvSpPr>
            <a:spLocks noGrp="1"/>
          </p:cNvSpPr>
          <p:nvPr>
            <p:ph idx="1"/>
          </p:nvPr>
        </p:nvSpPr>
        <p:spPr/>
        <p:txBody>
          <a:bodyPr>
            <a:normAutofit fontScale="92500" lnSpcReduction="20000"/>
          </a:bodyPr>
          <a:lstStyle/>
          <a:p>
            <a:pPr marL="0" indent="0">
              <a:buNone/>
            </a:pPr>
            <a:r>
              <a:rPr lang="en-US" dirty="0">
                <a:latin typeface="Cambria" panose="02040503050406030204" pitchFamily="18" charset="0"/>
                <a:ea typeface="Cambria" panose="02040503050406030204" pitchFamily="18" charset="0"/>
              </a:rPr>
              <a:t>Challenges and Research Gaps</a:t>
            </a:r>
          </a:p>
          <a:p>
            <a:pPr marL="0" indent="0">
              <a:buNone/>
            </a:pPr>
            <a:r>
              <a:rPr lang="en-US" dirty="0">
                <a:latin typeface="Cambria" panose="02040503050406030204" pitchFamily="18" charset="0"/>
                <a:ea typeface="Cambria" panose="02040503050406030204" pitchFamily="18" charset="0"/>
              </a:rPr>
              <a:t>Despite the progress in smart parking technologies, several challenges remain:</a:t>
            </a:r>
          </a:p>
          <a:p>
            <a:r>
              <a:rPr lang="en-US" dirty="0">
                <a:latin typeface="Cambria" panose="02040503050406030204" pitchFamily="18" charset="0"/>
                <a:ea typeface="Cambria" panose="02040503050406030204" pitchFamily="18" charset="0"/>
              </a:rPr>
              <a:t>Dynamic Real-time Allocation – Most systems do not fully integrate adaptive algorithms that can handle real-time fluctuations in parking demand.</a:t>
            </a:r>
          </a:p>
          <a:p>
            <a:r>
              <a:rPr lang="en-US" dirty="0">
                <a:latin typeface="Cambria" panose="02040503050406030204" pitchFamily="18" charset="0"/>
                <a:ea typeface="Cambria" panose="02040503050406030204" pitchFamily="18" charset="0"/>
              </a:rPr>
              <a:t>Scalability – Current systems often work well in controlled environments but face difficulties when scaled to large urban areas.</a:t>
            </a:r>
          </a:p>
          <a:p>
            <a:r>
              <a:rPr lang="en-US" dirty="0">
                <a:latin typeface="Cambria" panose="02040503050406030204" pitchFamily="18" charset="0"/>
                <a:ea typeface="Cambria" panose="02040503050406030204" pitchFamily="18" charset="0"/>
              </a:rPr>
              <a:t>User Accessibility – While mobile applications have improved parking management, issues such as high costs, data security, and infrastructure compatibility still pose concerns.</a:t>
            </a:r>
          </a:p>
          <a:p>
            <a:pPr marL="0" indent="0">
              <a:buNone/>
            </a:pPr>
            <a:r>
              <a:rPr lang="en-US" dirty="0">
                <a:latin typeface="Cambria" panose="02040503050406030204" pitchFamily="18" charset="0"/>
                <a:ea typeface="Cambria" panose="02040503050406030204" pitchFamily="18" charset="0"/>
              </a:rPr>
              <a:t>Conclusion</a:t>
            </a:r>
          </a:p>
          <a:p>
            <a:r>
              <a:rPr lang="en-US" dirty="0">
                <a:latin typeface="Cambria" panose="02040503050406030204" pitchFamily="18" charset="0"/>
                <a:ea typeface="Cambria" panose="02040503050406030204" pitchFamily="18" charset="0"/>
              </a:rPr>
              <a:t>Smart and real-time parking management systems offer promising solutions to urban parking challenges by reducing search times, fuel consumption, and congestion. The integration of IoT, AI, and advanced algorithms has significantly improved parking efficiency. However, further research is required to enhance system scalability, real-time adaptability, and user accessibility to ensure widespread adoption and long-term sustainability.</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75780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562AF-D306-3522-FF19-CAD1F38F73D8}"/>
              </a:ext>
            </a:extLst>
          </p:cNvPr>
          <p:cNvSpPr>
            <a:spLocks noGrp="1"/>
          </p:cNvSpPr>
          <p:nvPr>
            <p:ph type="title"/>
          </p:nvPr>
        </p:nvSpPr>
        <p:spPr/>
        <p:txBody>
          <a:bodyPr/>
          <a:lstStyle/>
          <a:p>
            <a:r>
              <a:rPr lang="en-GB" dirty="0"/>
              <a:t>Literature Review</a:t>
            </a:r>
            <a:endParaRPr lang="en-IN" dirty="0"/>
          </a:p>
        </p:txBody>
      </p:sp>
      <p:sp>
        <p:nvSpPr>
          <p:cNvPr id="3" name="Content Placeholder 2">
            <a:extLst>
              <a:ext uri="{FF2B5EF4-FFF2-40B4-BE49-F238E27FC236}">
                <a16:creationId xmlns:a16="http://schemas.microsoft.com/office/drawing/2014/main" id="{5F6E9050-4F92-05E4-BD50-CE4E951FB7BB}"/>
              </a:ext>
            </a:extLst>
          </p:cNvPr>
          <p:cNvSpPr>
            <a:spLocks noGrp="1"/>
          </p:cNvSpPr>
          <p:nvPr>
            <p:ph idx="1"/>
          </p:nvPr>
        </p:nvSpPr>
        <p:spPr/>
        <p:txBody>
          <a:bodyPr>
            <a:normAutofit lnSpcReduction="10000"/>
          </a:bodyPr>
          <a:lstStyle/>
          <a:p>
            <a:pPr marL="495300" indent="-342900">
              <a:spcBef>
                <a:spcPts val="0"/>
              </a:spcBef>
              <a:buFont typeface="Wingdings" panose="05000000000000000000" charset="0"/>
              <a:buChar char="Ø"/>
            </a:pPr>
            <a:r>
              <a:rPr lang="en-US" altLang="en-US" sz="2400" dirty="0">
                <a:latin typeface="Cambria" panose="02040503050406030204" pitchFamily="18" charset="0"/>
                <a:ea typeface="Cambria" panose="02040503050406030204" pitchFamily="18" charset="0"/>
                <a:cs typeface="Times New Roman" panose="02020603050405020304" charset="0"/>
                <a:sym typeface="+mn-ea"/>
                <a:hlinkClick r:id="rId2" action="ppaction://hlinksldjump"/>
              </a:rPr>
              <a:t>https://www.researchgate.net/publication/344411337_The_Smart_Parking_Management_System</a:t>
            </a:r>
            <a:endParaRPr lang="en-US" altLang="en-US" sz="2400" dirty="0">
              <a:latin typeface="Cambria" panose="02040503050406030204" pitchFamily="18" charset="0"/>
              <a:ea typeface="Cambria" panose="02040503050406030204" pitchFamily="18" charset="0"/>
              <a:cs typeface="Times New Roman" panose="02020603050405020304" charset="0"/>
              <a:hlinkClick r:id="rId2" action="ppaction://hlinksldjump"/>
            </a:endParaRPr>
          </a:p>
          <a:p>
            <a:pPr marL="495300" indent="-342900">
              <a:spcBef>
                <a:spcPts val="0"/>
              </a:spcBef>
              <a:buFont typeface="Wingdings" panose="05000000000000000000" charset="0"/>
              <a:buChar char="Ø"/>
            </a:pPr>
            <a:endParaRPr lang="en-US" altLang="en-US" sz="2400" dirty="0">
              <a:latin typeface="Cambria" panose="02040503050406030204" pitchFamily="18" charset="0"/>
              <a:ea typeface="Cambria" panose="02040503050406030204" pitchFamily="18" charset="0"/>
              <a:cs typeface="Times New Roman" panose="02020603050405020304" charset="0"/>
            </a:endParaRPr>
          </a:p>
          <a:p>
            <a:pPr marL="495300" indent="-342900">
              <a:spcBef>
                <a:spcPts val="0"/>
              </a:spcBef>
              <a:buFont typeface="Wingdings" panose="05000000000000000000" charset="0"/>
              <a:buChar char="Ø"/>
            </a:pPr>
            <a:r>
              <a:rPr lang="en-US" altLang="en-US" sz="2400" dirty="0">
                <a:latin typeface="Cambria" panose="02040503050406030204" pitchFamily="18" charset="0"/>
                <a:ea typeface="Cambria" panose="02040503050406030204" pitchFamily="18" charset="0"/>
                <a:cs typeface="Times New Roman" panose="02020603050405020304" charset="0"/>
                <a:sym typeface="+mn-ea"/>
                <a:hlinkClick r:id="rId2" action="ppaction://hlinksldjump"/>
              </a:rPr>
              <a:t>https://www.mdpi.com/1424-8220/23/24/9741</a:t>
            </a:r>
            <a:endParaRPr lang="en-US" altLang="en-US" sz="2400" dirty="0">
              <a:latin typeface="Cambria" panose="02040503050406030204" pitchFamily="18" charset="0"/>
              <a:ea typeface="Cambria" panose="02040503050406030204" pitchFamily="18" charset="0"/>
              <a:cs typeface="Times New Roman" panose="02020603050405020304" charset="0"/>
              <a:hlinkClick r:id="rId2" action="ppaction://hlinksldjump"/>
            </a:endParaRPr>
          </a:p>
          <a:p>
            <a:pPr marL="495300" indent="-342900">
              <a:spcBef>
                <a:spcPts val="0"/>
              </a:spcBef>
              <a:buFont typeface="Wingdings" panose="05000000000000000000" charset="0"/>
              <a:buChar char="Ø"/>
            </a:pPr>
            <a:endParaRPr lang="en-US" altLang="en-US" sz="2400" dirty="0">
              <a:latin typeface="Cambria" panose="02040503050406030204" pitchFamily="18" charset="0"/>
              <a:ea typeface="Cambria" panose="02040503050406030204" pitchFamily="18" charset="0"/>
              <a:cs typeface="Times New Roman" panose="02020603050405020304" charset="0"/>
              <a:hlinkClick r:id="rId2" action="ppaction://hlinksldjump"/>
            </a:endParaRPr>
          </a:p>
          <a:p>
            <a:pPr marL="495300" indent="-342900">
              <a:spcBef>
                <a:spcPts val="0"/>
              </a:spcBef>
              <a:buFont typeface="Wingdings" panose="05000000000000000000" charset="0"/>
              <a:buChar char="Ø"/>
            </a:pPr>
            <a:r>
              <a:rPr lang="en-US" altLang="en-US" sz="2400" dirty="0">
                <a:latin typeface="Cambria" panose="02040503050406030204" pitchFamily="18" charset="0"/>
                <a:ea typeface="Cambria" panose="02040503050406030204" pitchFamily="18" charset="0"/>
                <a:cs typeface="Times New Roman" panose="02020603050405020304" charset="0"/>
                <a:sym typeface="+mn-ea"/>
                <a:hlinkClick r:id="rId2" action="ppaction://hlinksldjump"/>
              </a:rPr>
              <a:t>https://www.researchgate.net/publication/376440023_A_Smart_Real-Time_Parking_Control_and_Monitoring_System</a:t>
            </a:r>
            <a:r>
              <a:rPr lang="en-US" sz="2400" dirty="0">
                <a:latin typeface="Cambria" panose="02040503050406030204" pitchFamily="18" charset="0"/>
                <a:ea typeface="Cambria" panose="02040503050406030204" pitchFamily="18" charset="0"/>
                <a:cs typeface="Times New Roman" panose="02020603050405020304" charset="0"/>
                <a:sym typeface="+mn-ea"/>
                <a:hlinkClick r:id="rId2" action="ppaction://hlinksldjump"/>
              </a:rPr>
              <a:t> </a:t>
            </a:r>
            <a:endParaRPr lang="en-US" sz="2400" dirty="0">
              <a:latin typeface="Cambria" panose="02040503050406030204" pitchFamily="18" charset="0"/>
              <a:ea typeface="Cambria" panose="02040503050406030204" pitchFamily="18" charset="0"/>
              <a:cs typeface="Times New Roman" panose="02020603050405020304" charset="0"/>
              <a:hlinkClick r:id="rId2" action="ppaction://hlinksldjump"/>
            </a:endParaRPr>
          </a:p>
          <a:p>
            <a:pPr marL="495300" indent="-342900">
              <a:spcBef>
                <a:spcPts val="0"/>
              </a:spcBef>
              <a:buFont typeface="Wingdings" panose="05000000000000000000" charset="0"/>
              <a:buChar char="Ø"/>
            </a:pPr>
            <a:endParaRPr lang="en-US" sz="2400" dirty="0">
              <a:latin typeface="Cambria" panose="02040503050406030204" pitchFamily="18" charset="0"/>
              <a:ea typeface="Cambria" panose="02040503050406030204" pitchFamily="18" charset="0"/>
              <a:cs typeface="Times New Roman" panose="02020603050405020304" charset="0"/>
              <a:hlinkClick r:id="rId2" action="ppaction://hlinksldjump"/>
            </a:endParaRPr>
          </a:p>
          <a:p>
            <a:pPr marL="495300" indent="-342900">
              <a:spcBef>
                <a:spcPts val="0"/>
              </a:spcBef>
              <a:buFont typeface="Wingdings" panose="05000000000000000000" charset="0"/>
              <a:buChar char="Ø"/>
            </a:pPr>
            <a:r>
              <a:rPr lang="en-US" altLang="en-US" sz="2400" dirty="0">
                <a:latin typeface="Cambria" panose="02040503050406030204" pitchFamily="18" charset="0"/>
                <a:ea typeface="Cambria" panose="02040503050406030204" pitchFamily="18" charset="0"/>
                <a:cs typeface="Times New Roman" panose="02020603050405020304" charset="0"/>
                <a:sym typeface="+mn-ea"/>
                <a:hlinkClick r:id="rId2" action="ppaction://hlinksldjump"/>
              </a:rPr>
              <a:t>https://ieeexplore.ieee.org/document/8397113/</a:t>
            </a:r>
          </a:p>
          <a:p>
            <a:pPr marL="495300" indent="-342900">
              <a:spcBef>
                <a:spcPts val="0"/>
              </a:spcBef>
              <a:buFont typeface="Wingdings" panose="05000000000000000000" charset="0"/>
              <a:buChar char="Ø"/>
            </a:pPr>
            <a:endParaRPr lang="en-US" altLang="en-US" sz="2400" dirty="0">
              <a:latin typeface="Cambria" panose="02040503050406030204" pitchFamily="18" charset="0"/>
              <a:ea typeface="Cambria" panose="02040503050406030204" pitchFamily="18" charset="0"/>
              <a:cs typeface="Times New Roman" panose="02020603050405020304" charset="0"/>
              <a:sym typeface="+mn-ea"/>
              <a:hlinkClick r:id="rId2" action="ppaction://hlinksldjump"/>
            </a:endParaRPr>
          </a:p>
          <a:p>
            <a:pPr marL="495300" indent="-342900">
              <a:spcBef>
                <a:spcPts val="0"/>
              </a:spcBef>
              <a:buFont typeface="Wingdings" panose="05000000000000000000" charset="0"/>
              <a:buChar char="Ø"/>
            </a:pPr>
            <a:r>
              <a:rPr lang="en-US" altLang="en-US" sz="2400" dirty="0">
                <a:latin typeface="Cambria" panose="02040503050406030204" pitchFamily="18" charset="0"/>
                <a:ea typeface="Cambria" panose="02040503050406030204" pitchFamily="18" charset="0"/>
                <a:cs typeface="Times New Roman" panose="02020603050405020304" charset="0"/>
                <a:hlinkClick r:id="rId2" action="ppaction://hlinksldjump"/>
              </a:rPr>
              <a:t>https://www.sciencedirect.com/science/article/abs/pii/S2214785321048926</a:t>
            </a:r>
            <a:endParaRPr lang="en-US" altLang="en-US" sz="2400" dirty="0">
              <a:latin typeface="Cambria" panose="02040503050406030204" pitchFamily="18" charset="0"/>
              <a:ea typeface="Cambria" panose="02040503050406030204" pitchFamily="18" charset="0"/>
              <a:cs typeface="Times New Roman" panose="02020603050405020304" charset="0"/>
              <a:sym typeface="+mn-ea"/>
              <a:hlinkClick r:id="rId2" action="ppaction://hlinksldjump"/>
            </a:endParaRPr>
          </a:p>
          <a:p>
            <a:pPr marL="495300" indent="-342900">
              <a:spcBef>
                <a:spcPts val="0"/>
              </a:spcBef>
              <a:buFont typeface="Wingdings" panose="05000000000000000000" charset="0"/>
              <a:buChar char="Ø"/>
            </a:pPr>
            <a:endParaRPr lang="en-US" altLang="en-US" sz="2400" dirty="0">
              <a:latin typeface="Cambria" panose="02040503050406030204" pitchFamily="18" charset="0"/>
              <a:ea typeface="Cambria" panose="02040503050406030204" pitchFamily="18" charset="0"/>
              <a:cs typeface="Times New Roman" panose="02020603050405020304" charset="0"/>
              <a:sym typeface="+mn-ea"/>
              <a:hlinkClick r:id="rId2" action="ppaction://hlinksldjump"/>
            </a:endParaRPr>
          </a:p>
          <a:p>
            <a:pPr marL="495300" indent="-342900">
              <a:spcBef>
                <a:spcPts val="0"/>
              </a:spcBef>
              <a:buFont typeface="Wingdings" panose="05000000000000000000" charset="0"/>
              <a:buChar char="Ø"/>
            </a:pPr>
            <a:r>
              <a:rPr lang="en-US" altLang="en-US" sz="2400" dirty="0">
                <a:latin typeface="Cambria" panose="02040503050406030204" pitchFamily="18" charset="0"/>
                <a:ea typeface="Cambria" panose="02040503050406030204" pitchFamily="18" charset="0"/>
                <a:cs typeface="Times New Roman" panose="02020603050405020304" charset="0"/>
                <a:hlinkClick r:id="rId2" action="ppaction://hlinksldjump"/>
              </a:rPr>
              <a:t>https://www.jetir.org/view?paper=JETIR2412589</a:t>
            </a:r>
            <a:endParaRPr lang="en-US" altLang="en-US" sz="2400" dirty="0">
              <a:latin typeface="Cambria" panose="02040503050406030204" pitchFamily="18" charset="0"/>
              <a:ea typeface="Cambria" panose="02040503050406030204" pitchFamily="18" charset="0"/>
              <a:cs typeface="Times New Roman" panose="02020603050405020304" charset="0"/>
            </a:endParaRPr>
          </a:p>
          <a:p>
            <a:endParaRPr lang="en-IN" dirty="0"/>
          </a:p>
        </p:txBody>
      </p:sp>
    </p:spTree>
    <p:extLst>
      <p:ext uri="{BB962C8B-B14F-4D97-AF65-F5344CB8AC3E}">
        <p14:creationId xmlns:p14="http://schemas.microsoft.com/office/powerpoint/2010/main" val="2310792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 Drawback</a:t>
            </a:r>
            <a:endParaRPr lang="en-IN" dirty="0"/>
          </a:p>
        </p:txBody>
      </p:sp>
      <p:sp>
        <p:nvSpPr>
          <p:cNvPr id="3" name="Content Placeholder 2"/>
          <p:cNvSpPr>
            <a:spLocks noGrp="1"/>
          </p:cNvSpPr>
          <p:nvPr>
            <p:ph idx="1"/>
          </p:nvPr>
        </p:nvSpPr>
        <p:spPr/>
        <p:txBody>
          <a:bodyPr>
            <a:normAutofit/>
          </a:bodyPr>
          <a:lstStyle/>
          <a:p>
            <a:r>
              <a:rPr lang="en-US" altLang="en-US" sz="2000" dirty="0">
                <a:latin typeface="Cambria" panose="02040503050406030204" pitchFamily="18" charset="0"/>
                <a:ea typeface="Cambria" panose="02040503050406030204" pitchFamily="18" charset="0"/>
                <a:cs typeface="Times New Roman" panose="02020603050405020304" charset="0"/>
              </a:rPr>
              <a:t>The management of these car parks is very expensive and in many cases complex, especially in the case of those that have many places such as airports or large commercial areas. Solving this problem using computer vision promises a number of advantages over intrusive sensors like induction loops or other weight-in-motion sensors. Surveillance cameras are readily available in most car parking lots, so in many cases the solution is only to adequately process the information available from the already existing cameras, or complete the deployment by adding some cameras to have a full coverage that allows the system to operate. The previously developed systems are mainly based on image segmentation or machine learning (SVMs, NN) over spot patches, but due to the evolution in the last years of object detection algorithms, it is possible to use the detections of these algorithms for the proper operation of automatic parking management systems</a:t>
            </a:r>
          </a:p>
          <a:p>
            <a:endParaRPr lang="en-US" altLang="en-US" sz="2000" dirty="0">
              <a:latin typeface="Cambria" panose="02040503050406030204" pitchFamily="18" charset="0"/>
              <a:ea typeface="Cambria" panose="02040503050406030204" pitchFamily="18" charset="0"/>
              <a:cs typeface="Times New Roman" panose="02020603050405020304" charset="0"/>
            </a:endParaRPr>
          </a:p>
          <a:p>
            <a:pPr>
              <a:buFont typeface="Wingdings" panose="05000000000000000000" charset="0"/>
              <a:buChar char="Ø"/>
            </a:pPr>
            <a:r>
              <a:rPr lang="en-IN" altLang="en-US" sz="2000" b="1" dirty="0">
                <a:latin typeface="Cambria" panose="02040503050406030204" pitchFamily="18" charset="0"/>
                <a:ea typeface="Cambria" panose="02040503050406030204" pitchFamily="18" charset="0"/>
                <a:cs typeface="Times New Roman" panose="02020603050405020304" charset="0"/>
              </a:rPr>
              <a:t>Drawbacks:</a:t>
            </a:r>
            <a:endParaRPr lang="en-US" altLang="en-US" sz="2000" b="1" dirty="0">
              <a:latin typeface="Cambria" panose="02040503050406030204" pitchFamily="18" charset="0"/>
              <a:ea typeface="Cambria" panose="02040503050406030204" pitchFamily="18" charset="0"/>
              <a:cs typeface="Times New Roman" panose="02020603050405020304" charset="0"/>
            </a:endParaRPr>
          </a:p>
          <a:p>
            <a:pPr marL="0" indent="0"/>
            <a:r>
              <a:rPr lang="en-US" altLang="en-US" sz="2000" dirty="0">
                <a:latin typeface="Cambria" panose="02040503050406030204" pitchFamily="18" charset="0"/>
                <a:ea typeface="Cambria" panose="02040503050406030204" pitchFamily="18" charset="0"/>
                <a:cs typeface="Times New Roman" panose="02020603050405020304" charset="0"/>
              </a:rPr>
              <a:t> For increasing the coverage area we have to increase the cameras count.</a:t>
            </a:r>
          </a:p>
          <a:p>
            <a:pPr marL="0" indent="0"/>
            <a:r>
              <a:rPr lang="en-US" altLang="en-US" sz="2000" dirty="0">
                <a:latin typeface="Cambria" panose="02040503050406030204" pitchFamily="18" charset="0"/>
                <a:ea typeface="Cambria" panose="02040503050406030204" pitchFamily="18" charset="0"/>
                <a:cs typeface="Times New Roman" panose="02020603050405020304" charset="0"/>
              </a:rPr>
              <a:t> Doesn’t work efficiently in all the weather conditions.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pPr>
              <a:buFont typeface="Wingdings" panose="05000000000000000000" charset="0"/>
              <a:buChar char="v"/>
            </a:pPr>
            <a:r>
              <a:rPr lang="en-US" altLang="en-US" sz="2000" dirty="0">
                <a:latin typeface="Cambria" panose="02040503050406030204" pitchFamily="18" charset="0"/>
                <a:ea typeface="Cambria" panose="02040503050406030204" pitchFamily="18" charset="0"/>
                <a:cs typeface="Times New Roman" panose="02020603050405020304" charset="0"/>
              </a:rPr>
              <a:t>The system has been designed so that existing parking lot security cameras can be used for the proposed system after a simple configuration, without the need for a complete new camera deployment. The designed system faces more complicated scenarios than the ones tackled in the state of the art: almost total occlusions and climatic changes (cloudy scenarios, rain, snow...), that limits/reduces their performance. In this scenario with such a variable background it is not possible to carry out a precise background extraction, nor it’s possible to label and define the region of each place as some parked vehicles completely occlude some of the spots behind them. In addition, the consideration of a scenario, which, as far as we know, has not been reported before for this type of systems, is added.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pPr marL="0" indent="0">
              <a:buNone/>
            </a:pPr>
            <a:r>
              <a:rPr lang="en-US" altLang="en-US" sz="2000" dirty="0">
                <a:latin typeface="Cambria" panose="02040503050406030204" pitchFamily="18" charset="0"/>
                <a:ea typeface="Cambria" panose="02040503050406030204" pitchFamily="18" charset="0"/>
                <a:cs typeface="Times New Roman" panose="02020603050405020304" charset="0"/>
              </a:rPr>
              <a:t>The objective of this project is to develop a robust system for vehicle detection and mapping within parking lots. This system aims to overcome the limitations of existing solutions by ensuring effective performance in realistic scenarios with illumination changes, weather variations, and occlusion. By utilizing existing parking security cameras, the need for additional sensor infrastructure is eliminated, making the system cost-effective and easy to deploy. The project involves designing and validating the system using a newly recorded dataset tailored to realistic conditions. Integration of existing object detectors and implementation of post-processing stages are key components aimed at enhancing system accuracy and reliability for efficient parking lot management.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403*164"/>
  <p:tag name="TABLE_ENDDRAG_RECT" val="39*186*403*164"/>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436*402"/>
  <p:tag name="TABLE_ENDDRAG_RECT" val="260*85*436*402"/>
  <p:tag name="TABLE_AUTOADJUST_FLAG" val="1"/>
</p:tagLst>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101</TotalTime>
  <Words>2081</Words>
  <Application>Microsoft Office PowerPoint</Application>
  <PresentationFormat>Widescreen</PresentationFormat>
  <Paragraphs>171</Paragraphs>
  <Slides>21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Bookman Old Style</vt:lpstr>
      <vt:lpstr>Calibri</vt:lpstr>
      <vt:lpstr>Cambria</vt:lpstr>
      <vt:lpstr>Times New Roman</vt:lpstr>
      <vt:lpstr>Verdana</vt:lpstr>
      <vt:lpstr>Wingdings</vt:lpstr>
      <vt:lpstr>Bioinformatics</vt:lpstr>
      <vt:lpstr>Smart and effective realtime management  of street parking</vt:lpstr>
      <vt:lpstr>Introduction</vt:lpstr>
      <vt:lpstr>Literature Review</vt:lpstr>
      <vt:lpstr>Literature Review</vt:lpstr>
      <vt:lpstr>Literature Review</vt:lpstr>
      <vt:lpstr>Literature Review</vt:lpstr>
      <vt:lpstr>Existing method Drawback</vt:lpstr>
      <vt:lpstr>Proposed Method</vt:lpstr>
      <vt:lpstr>Objectives</vt:lpstr>
      <vt:lpstr>Methodology/Modules</vt:lpstr>
      <vt:lpstr>Architecture</vt:lpstr>
      <vt:lpstr>Hardware/software components</vt:lpstr>
      <vt:lpstr>Timeline of Project</vt:lpstr>
      <vt:lpstr>Expected Outcomes</vt:lpstr>
      <vt:lpstr>Conclusion</vt:lpstr>
      <vt:lpstr>Github Link</vt:lpstr>
      <vt:lpstr>References</vt:lpstr>
      <vt:lpstr>Publication Details</vt:lpstr>
      <vt:lpstr>Project work mapping with SDG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Druthi D</cp:lastModifiedBy>
  <cp:revision>25</cp:revision>
  <dcterms:created xsi:type="dcterms:W3CDTF">2023-03-16T03:26:00Z</dcterms:created>
  <dcterms:modified xsi:type="dcterms:W3CDTF">2025-05-19T10:31:46Z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FF4E62CE0B2A4B7AB4A8E8201AA97C65_12</vt:lpwstr>
  </property>
  <property fmtid="{D5CDD505-2E9C-101B-9397-08002B2CF9AE}" pid="3" name="KSOProductBuildVer">
    <vt:lpwstr>1033-12.2.0.19805</vt:lpwstr>
  </property>
</Properties>
</file>