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694" r:id="rId3"/>
  </p:sldMasterIdLst>
  <p:notesMasterIdLst>
    <p:notesMasterId r:id="rId18"/>
  </p:notesMasterIdLst>
  <p:sldIdLst>
    <p:sldId id="312" r:id="rId4"/>
    <p:sldId id="261" r:id="rId5"/>
    <p:sldId id="270" r:id="rId6"/>
    <p:sldId id="306" r:id="rId7"/>
    <p:sldId id="266" r:id="rId8"/>
    <p:sldId id="305" r:id="rId9"/>
    <p:sldId id="307" r:id="rId10"/>
    <p:sldId id="308" r:id="rId11"/>
    <p:sldId id="288" r:id="rId12"/>
    <p:sldId id="290" r:id="rId13"/>
    <p:sldId id="292" r:id="rId14"/>
    <p:sldId id="309" r:id="rId15"/>
    <p:sldId id="310" r:id="rId16"/>
    <p:sldId id="3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7EF64B-C997-4272-A585-5DB6E863BC84}" type="datetimeFigureOut">
              <a:rPr lang="en-IN" smtClean="0"/>
              <a:t>06-11-2020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DC7AF4-ABB7-497D-8D23-97082D9C2413}" type="slidenum">
              <a:rPr lang="en-IN" smtClean="0"/>
              <a:t>‹#›</a:t>
            </a:fld>
            <a:endParaRPr lang="en-IN"/>
          </a:p>
        </p:txBody>
      </p:sp>
    </p:spTree>
    <p:extLst>
      <p:ext uri="{BB962C8B-B14F-4D97-AF65-F5344CB8AC3E}">
        <p14:creationId xmlns:p14="http://schemas.microsoft.com/office/powerpoint/2010/main" val="3273949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a:t>
            </a:r>
            <a:r>
              <a:rPr lang="en-IN" baseline="0" dirty="0"/>
              <a:t> a </a:t>
            </a:r>
            <a:r>
              <a:rPr lang="en-IN" b="1" u="sng" baseline="0" dirty="0"/>
              <a:t>deductive analysis</a:t>
            </a:r>
            <a:r>
              <a:rPr lang="en-IN" baseline="0" dirty="0"/>
              <a:t>, conclusion follows from the reasons given. It implies a strong relationship between the reasons and conclusions. In a </a:t>
            </a:r>
            <a:r>
              <a:rPr lang="en-IN" b="1" u="sng" baseline="0" dirty="0"/>
              <a:t>inductive analysis</a:t>
            </a:r>
            <a:r>
              <a:rPr lang="en-IN" baseline="0" dirty="0"/>
              <a:t>, there is no strength in the relationship between reasons and conclusions. Conclusion explains the facts and the facts explain the conclusion. Example a firm spends INR 1 crores on sales promotion, sales do not increase. Reason for sales not increasing – The promotional campaign was poorly run. This conclusion is just an hypothesis or an inference, as there could be many more reasons for the sales to be lesser than expectations. </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FCE1BA-6339-41F9-B60A-70435F85CD0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6949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conceptual</a:t>
            </a:r>
            <a:r>
              <a:rPr lang="en-IN" baseline="0"/>
              <a:t> framework of the research would describe how good corporate governance </a:t>
            </a:r>
            <a:r>
              <a:rPr lang="en-IN" b="1" baseline="0"/>
              <a:t>principles </a:t>
            </a:r>
            <a:r>
              <a:rPr lang="en-IN" baseline="0"/>
              <a:t>&amp; </a:t>
            </a:r>
            <a:r>
              <a:rPr lang="en-IN" b="1" baseline="0"/>
              <a:t>mechanisms</a:t>
            </a:r>
            <a:r>
              <a:rPr lang="en-IN" baseline="0"/>
              <a:t> can affect the organisational performance. The </a:t>
            </a:r>
            <a:r>
              <a:rPr lang="en-IN" b="1" baseline="0"/>
              <a:t>corporate governance principles</a:t>
            </a:r>
            <a:r>
              <a:rPr lang="en-IN" baseline="0"/>
              <a:t> would include rights and treatment of shareholders, role of stakeholders, disclosure and transparency, responsibilities of the directors. The </a:t>
            </a:r>
            <a:r>
              <a:rPr lang="en-IN" b="1" baseline="0"/>
              <a:t>corporate governance mechanisms</a:t>
            </a:r>
            <a:r>
              <a:rPr lang="en-IN" baseline="0"/>
              <a:t> would include board size, leadership structure, board composition, audit committees etc. </a:t>
            </a:r>
            <a:r>
              <a:rPr lang="en-IN" b="1" baseline="0"/>
              <a:t>Dependent variables </a:t>
            </a:r>
            <a:r>
              <a:rPr lang="en-IN" baseline="0"/>
              <a:t>would include financial performance (ROA, ROE, Tobin Q) and non-financial performance (CSR, sustainable initiatives). </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FCE1BA-6339-41F9-B60A-70435F85CD0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6027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6F25BC-5A11-44D5-B034-05B106049946}" type="datetime1">
              <a:rPr lang="en-IN" smtClean="0"/>
              <a:t>06-11-2020</a:t>
            </a:fld>
            <a:endParaRPr lang="en-IN"/>
          </a:p>
        </p:txBody>
      </p:sp>
      <p:sp>
        <p:nvSpPr>
          <p:cNvPr id="5" name="Footer Placeholder 4"/>
          <p:cNvSpPr>
            <a:spLocks noGrp="1"/>
          </p:cNvSpPr>
          <p:nvPr>
            <p:ph type="ftr" sz="quarter" idx="11"/>
          </p:nvPr>
        </p:nvSpPr>
        <p:spPr/>
        <p:txBody>
          <a:bodyPr/>
          <a:lstStyle/>
          <a:p>
            <a:r>
              <a:rPr lang="en-IN"/>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lvl1pPr>
              <a:defRPr sz="1200">
                <a:latin typeface="Cambria" panose="02040503050406030204" pitchFamily="18" charset="0"/>
              </a:defRPr>
            </a:lvl1pPr>
          </a:lstStyle>
          <a:p>
            <a:fld id="{9117D729-8552-4FAB-B4C0-0284E64B5A17}" type="slidenum">
              <a:rPr lang="en-IN" smtClean="0"/>
              <a:pPr/>
              <a:t>‹#›</a:t>
            </a:fld>
            <a:endParaRPr lang="en-IN" dirty="0"/>
          </a:p>
        </p:txBody>
      </p:sp>
    </p:spTree>
    <p:extLst>
      <p:ext uri="{BB962C8B-B14F-4D97-AF65-F5344CB8AC3E}">
        <p14:creationId xmlns:p14="http://schemas.microsoft.com/office/powerpoint/2010/main" val="184694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F28E7-3C66-41E6-A3E4-7FAB2BEBF1BF}" type="datetime1">
              <a:rPr lang="en-IN" smtClean="0"/>
              <a:t>06-11-2020</a:t>
            </a:fld>
            <a:endParaRPr lang="en-IN"/>
          </a:p>
        </p:txBody>
      </p:sp>
      <p:sp>
        <p:nvSpPr>
          <p:cNvPr id="5" name="Footer Placeholder 4"/>
          <p:cNvSpPr>
            <a:spLocks noGrp="1"/>
          </p:cNvSpPr>
          <p:nvPr>
            <p:ph type="ftr" sz="quarter" idx="11"/>
          </p:nvPr>
        </p:nvSpPr>
        <p:spPr/>
        <p:txBody>
          <a:bodyPr/>
          <a:lstStyle/>
          <a:p>
            <a:r>
              <a:rPr lang="en-IN"/>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941252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61FA9-4E02-41C4-9660-8A7F493705F4}" type="datetime1">
              <a:rPr lang="en-IN" smtClean="0"/>
              <a:t>06-11-2020</a:t>
            </a:fld>
            <a:endParaRPr lang="en-IN"/>
          </a:p>
        </p:txBody>
      </p:sp>
      <p:sp>
        <p:nvSpPr>
          <p:cNvPr id="5" name="Footer Placeholder 4"/>
          <p:cNvSpPr>
            <a:spLocks noGrp="1"/>
          </p:cNvSpPr>
          <p:nvPr>
            <p:ph type="ftr" sz="quarter" idx="11"/>
          </p:nvPr>
        </p:nvSpPr>
        <p:spPr/>
        <p:txBody>
          <a:bodyPr/>
          <a:lstStyle/>
          <a:p>
            <a:r>
              <a:rPr lang="en-IN"/>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p>
            <a:fld id="{9117D729-8552-4FAB-B4C0-0284E64B5A1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50286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B47773-4CD8-4293-99A6-41253E7DCCF1}" type="datetime1">
              <a:rPr lang="en-IN" smtClean="0"/>
              <a:t>06-11-2020</a:t>
            </a:fld>
            <a:endParaRPr lang="en-IN"/>
          </a:p>
        </p:txBody>
      </p:sp>
      <p:sp>
        <p:nvSpPr>
          <p:cNvPr id="5" name="Footer Placeholder 4"/>
          <p:cNvSpPr>
            <a:spLocks noGrp="1"/>
          </p:cNvSpPr>
          <p:nvPr>
            <p:ph type="ftr" sz="quarter" idx="11"/>
          </p:nvPr>
        </p:nvSpPr>
        <p:spPr/>
        <p:txBody>
          <a:bodyPr/>
          <a:lstStyle/>
          <a:p>
            <a:r>
              <a:rPr lang="en-IN"/>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3616270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F8008F-8A54-418B-B03A-4B1044E8570C}" type="datetime1">
              <a:rPr lang="en-IN" smtClean="0"/>
              <a:t>06-11-2020</a:t>
            </a:fld>
            <a:endParaRPr lang="en-IN"/>
          </a:p>
        </p:txBody>
      </p:sp>
      <p:sp>
        <p:nvSpPr>
          <p:cNvPr id="5" name="Footer Placeholder 4"/>
          <p:cNvSpPr>
            <a:spLocks noGrp="1"/>
          </p:cNvSpPr>
          <p:nvPr>
            <p:ph type="ftr" sz="quarter" idx="11"/>
          </p:nvPr>
        </p:nvSpPr>
        <p:spPr/>
        <p:txBody>
          <a:bodyPr/>
          <a:lstStyle/>
          <a:p>
            <a:r>
              <a:rPr lang="en-IN"/>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p>
            <a:fld id="{9117D729-8552-4FAB-B4C0-0284E64B5A1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5864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61DCF-FF9E-40B8-9981-269E9EF485C4}" type="datetime1">
              <a:rPr lang="en-IN" smtClean="0"/>
              <a:t>06-11-2020</a:t>
            </a:fld>
            <a:endParaRPr lang="en-IN"/>
          </a:p>
        </p:txBody>
      </p:sp>
      <p:sp>
        <p:nvSpPr>
          <p:cNvPr id="5" name="Footer Placeholder 4"/>
          <p:cNvSpPr>
            <a:spLocks noGrp="1"/>
          </p:cNvSpPr>
          <p:nvPr>
            <p:ph type="ftr" sz="quarter" idx="11"/>
          </p:nvPr>
        </p:nvSpPr>
        <p:spPr/>
        <p:txBody>
          <a:bodyPr/>
          <a:lstStyle/>
          <a:p>
            <a:r>
              <a:rPr lang="en-IN"/>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4154644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5D38B-D8C9-4BB7-BB83-DCC76B201C28}" type="datetime1">
              <a:rPr lang="en-IN" smtClean="0"/>
              <a:t>06-11-2020</a:t>
            </a:fld>
            <a:endParaRPr lang="en-IN"/>
          </a:p>
        </p:txBody>
      </p:sp>
      <p:sp>
        <p:nvSpPr>
          <p:cNvPr id="5" name="Footer Placeholder 4"/>
          <p:cNvSpPr>
            <a:spLocks noGrp="1"/>
          </p:cNvSpPr>
          <p:nvPr>
            <p:ph type="ftr" sz="quarter" idx="11"/>
          </p:nvPr>
        </p:nvSpPr>
        <p:spPr/>
        <p:txBody>
          <a:bodyPr/>
          <a:lstStyle/>
          <a:p>
            <a:r>
              <a:rPr lang="en-IN"/>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2441976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E34989-C7B7-472D-B783-ED5724F21F63}" type="datetime1">
              <a:rPr lang="en-IN" smtClean="0"/>
              <a:t>06-11-2020</a:t>
            </a:fld>
            <a:endParaRPr lang="en-IN"/>
          </a:p>
        </p:txBody>
      </p:sp>
      <p:sp>
        <p:nvSpPr>
          <p:cNvPr id="5" name="Footer Placeholder 4"/>
          <p:cNvSpPr>
            <a:spLocks noGrp="1"/>
          </p:cNvSpPr>
          <p:nvPr>
            <p:ph type="ftr" sz="quarter" idx="11"/>
          </p:nvPr>
        </p:nvSpPr>
        <p:spPr/>
        <p:txBody>
          <a:bodyPr/>
          <a:lstStyle/>
          <a:p>
            <a:r>
              <a:rPr lang="en-IN"/>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1256232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94FA9B-A39E-40E7-ACEA-EF176D1E2D22}" type="datetime1">
              <a:rPr lang="en-IN" smtClean="0"/>
              <a:t>06-11-2020</a:t>
            </a:fld>
            <a:endParaRPr lang="en-IN"/>
          </a:p>
        </p:txBody>
      </p:sp>
      <p:sp>
        <p:nvSpPr>
          <p:cNvPr id="5" name="Footer Placeholder 4"/>
          <p:cNvSpPr>
            <a:spLocks noGrp="1"/>
          </p:cNvSpPr>
          <p:nvPr>
            <p:ph type="ftr" sz="quarter" idx="11"/>
          </p:nvPr>
        </p:nvSpPr>
        <p:spPr/>
        <p:txBody>
          <a:bodyPr/>
          <a:lstStyle/>
          <a:p>
            <a:r>
              <a:rPr lang="en-IN"/>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lvl1pPr>
              <a:defRPr sz="1200">
                <a:latin typeface="Cambria" panose="02040503050406030204" pitchFamily="18" charset="0"/>
              </a:defRPr>
            </a:lvl1pPr>
          </a:lstStyle>
          <a:p>
            <a:fld id="{9117D729-8552-4FAB-B4C0-0284E64B5A17}" type="slidenum">
              <a:rPr lang="en-IN" smtClean="0"/>
              <a:pPr/>
              <a:t>‹#›</a:t>
            </a:fld>
            <a:endParaRPr lang="en-IN" dirty="0"/>
          </a:p>
        </p:txBody>
      </p:sp>
    </p:spTree>
    <p:extLst>
      <p:ext uri="{BB962C8B-B14F-4D97-AF65-F5344CB8AC3E}">
        <p14:creationId xmlns:p14="http://schemas.microsoft.com/office/powerpoint/2010/main" val="21141724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23E14DE-61CC-460D-9FDD-A84728A42E5E}" type="datetime1">
              <a:rPr lang="en-IN" smtClean="0"/>
              <a:t>06-11-2020</a:t>
            </a:fld>
            <a:endParaRPr lang="en-IN"/>
          </a:p>
        </p:txBody>
      </p:sp>
      <p:sp>
        <p:nvSpPr>
          <p:cNvPr id="5" name="Footer Placeholder 4"/>
          <p:cNvSpPr>
            <a:spLocks noGrp="1"/>
          </p:cNvSpPr>
          <p:nvPr>
            <p:ph type="ftr" sz="quarter" idx="11"/>
          </p:nvPr>
        </p:nvSpPr>
        <p:spPr/>
        <p:txBody>
          <a:bodyPr/>
          <a:lstStyle/>
          <a:p>
            <a:r>
              <a:rPr lang="en-IN"/>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lvl1pPr>
              <a:defRPr sz="1400" b="1">
                <a:latin typeface="Cambria" panose="02040503050406030204" pitchFamily="18" charset="0"/>
              </a:defRPr>
            </a:lvl1pPr>
          </a:lstStyle>
          <a:p>
            <a:fld id="{9117D729-8552-4FAB-B4C0-0284E64B5A17}" type="slidenum">
              <a:rPr lang="en-IN" smtClean="0"/>
              <a:pPr/>
              <a:t>‹#›</a:t>
            </a:fld>
            <a:endParaRPr lang="en-IN" dirty="0"/>
          </a:p>
        </p:txBody>
      </p:sp>
    </p:spTree>
    <p:extLst>
      <p:ext uri="{BB962C8B-B14F-4D97-AF65-F5344CB8AC3E}">
        <p14:creationId xmlns:p14="http://schemas.microsoft.com/office/powerpoint/2010/main" val="6355117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F2A9F-3F01-48A8-9EBA-554D420AB604}" type="datetime1">
              <a:rPr lang="en-IN" smtClean="0"/>
              <a:t>06-11-2020</a:t>
            </a:fld>
            <a:endParaRPr lang="en-IN"/>
          </a:p>
        </p:txBody>
      </p:sp>
      <p:sp>
        <p:nvSpPr>
          <p:cNvPr id="5" name="Footer Placeholder 4"/>
          <p:cNvSpPr>
            <a:spLocks noGrp="1"/>
          </p:cNvSpPr>
          <p:nvPr>
            <p:ph type="ftr" sz="quarter" idx="11"/>
          </p:nvPr>
        </p:nvSpPr>
        <p:spPr/>
        <p:txBody>
          <a:bodyPr/>
          <a:lstStyle/>
          <a:p>
            <a:r>
              <a:rPr lang="en-IN"/>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108554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BBB9920-1B41-4E6B-A727-2CCA1F9FB3DF}" type="datetime1">
              <a:rPr lang="en-IN" smtClean="0"/>
              <a:t>06-11-2020</a:t>
            </a:fld>
            <a:endParaRPr lang="en-IN"/>
          </a:p>
        </p:txBody>
      </p:sp>
      <p:sp>
        <p:nvSpPr>
          <p:cNvPr id="5" name="Footer Placeholder 4"/>
          <p:cNvSpPr>
            <a:spLocks noGrp="1"/>
          </p:cNvSpPr>
          <p:nvPr>
            <p:ph type="ftr" sz="quarter" idx="11"/>
          </p:nvPr>
        </p:nvSpPr>
        <p:spPr/>
        <p:txBody>
          <a:bodyPr/>
          <a:lstStyle/>
          <a:p>
            <a:r>
              <a:rPr lang="en-IN"/>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lvl1pPr>
              <a:defRPr sz="1400" b="1">
                <a:latin typeface="Cambria" panose="02040503050406030204" pitchFamily="18" charset="0"/>
              </a:defRPr>
            </a:lvl1pPr>
          </a:lstStyle>
          <a:p>
            <a:fld id="{9117D729-8552-4FAB-B4C0-0284E64B5A17}" type="slidenum">
              <a:rPr lang="en-IN" smtClean="0"/>
              <a:pPr/>
              <a:t>‹#›</a:t>
            </a:fld>
            <a:endParaRPr lang="en-IN" dirty="0"/>
          </a:p>
        </p:txBody>
      </p:sp>
    </p:spTree>
    <p:extLst>
      <p:ext uri="{BB962C8B-B14F-4D97-AF65-F5344CB8AC3E}">
        <p14:creationId xmlns:p14="http://schemas.microsoft.com/office/powerpoint/2010/main" val="3130013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322299-4CBA-49D3-B8C8-619608D75714}" type="datetime1">
              <a:rPr lang="en-IN" smtClean="0"/>
              <a:t>06-11-2020</a:t>
            </a:fld>
            <a:endParaRPr lang="en-IN"/>
          </a:p>
        </p:txBody>
      </p:sp>
      <p:sp>
        <p:nvSpPr>
          <p:cNvPr id="6" name="Footer Placeholder 5"/>
          <p:cNvSpPr>
            <a:spLocks noGrp="1"/>
          </p:cNvSpPr>
          <p:nvPr>
            <p:ph type="ftr" sz="quarter" idx="11"/>
          </p:nvPr>
        </p:nvSpPr>
        <p:spPr/>
        <p:txBody>
          <a:bodyPr/>
          <a:lstStyle/>
          <a:p>
            <a:r>
              <a:rPr lang="en-IN"/>
              <a:t>Study of the Foreign Contribution Regulation Act, 2010 and its impact on management of  NGO’s in India</a:t>
            </a:r>
          </a:p>
        </p:txBody>
      </p:sp>
      <p:sp>
        <p:nvSpPr>
          <p:cNvPr id="7" name="Slide Number Placeholder 6"/>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2162118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F5DA9-60DC-4176-8581-17547500F4AD}" type="datetime1">
              <a:rPr lang="en-IN" smtClean="0"/>
              <a:t>06-11-2020</a:t>
            </a:fld>
            <a:endParaRPr lang="en-IN"/>
          </a:p>
        </p:txBody>
      </p:sp>
      <p:sp>
        <p:nvSpPr>
          <p:cNvPr id="8" name="Footer Placeholder 7"/>
          <p:cNvSpPr>
            <a:spLocks noGrp="1"/>
          </p:cNvSpPr>
          <p:nvPr>
            <p:ph type="ftr" sz="quarter" idx="11"/>
          </p:nvPr>
        </p:nvSpPr>
        <p:spPr/>
        <p:txBody>
          <a:bodyPr/>
          <a:lstStyle/>
          <a:p>
            <a:r>
              <a:rPr lang="en-IN"/>
              <a:t>Study of the Foreign Contribution Regulation Act, 2010 and its impact on management of  NGO’s in India</a:t>
            </a:r>
          </a:p>
        </p:txBody>
      </p:sp>
      <p:sp>
        <p:nvSpPr>
          <p:cNvPr id="9" name="Slide Number Placeholder 8"/>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1679224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6277DB-A456-448B-96A4-A852B46CCAA8}" type="datetime1">
              <a:rPr lang="en-IN" smtClean="0"/>
              <a:t>06-11-2020</a:t>
            </a:fld>
            <a:endParaRPr lang="en-IN"/>
          </a:p>
        </p:txBody>
      </p:sp>
      <p:sp>
        <p:nvSpPr>
          <p:cNvPr id="4" name="Footer Placeholder 3"/>
          <p:cNvSpPr>
            <a:spLocks noGrp="1"/>
          </p:cNvSpPr>
          <p:nvPr>
            <p:ph type="ftr" sz="quarter" idx="11"/>
          </p:nvPr>
        </p:nvSpPr>
        <p:spPr/>
        <p:txBody>
          <a:bodyPr/>
          <a:lstStyle/>
          <a:p>
            <a:r>
              <a:rPr lang="en-IN"/>
              <a:t>Study of the Foreign Contribution Regulation Act, 2010 and its impact on management of  NGO’s in India</a:t>
            </a:r>
          </a:p>
        </p:txBody>
      </p:sp>
      <p:sp>
        <p:nvSpPr>
          <p:cNvPr id="5" name="Slide Number Placeholder 4"/>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24174190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E8F9D-6A19-4B2D-979A-F71050CCEE90}" type="datetime1">
              <a:rPr lang="en-IN" smtClean="0"/>
              <a:t>06-11-2020</a:t>
            </a:fld>
            <a:endParaRPr lang="en-IN"/>
          </a:p>
        </p:txBody>
      </p:sp>
      <p:sp>
        <p:nvSpPr>
          <p:cNvPr id="3" name="Footer Placeholder 2"/>
          <p:cNvSpPr>
            <a:spLocks noGrp="1"/>
          </p:cNvSpPr>
          <p:nvPr>
            <p:ph type="ftr" sz="quarter" idx="11"/>
          </p:nvPr>
        </p:nvSpPr>
        <p:spPr/>
        <p:txBody>
          <a:bodyPr/>
          <a:lstStyle/>
          <a:p>
            <a:r>
              <a:rPr lang="en-IN"/>
              <a:t>Study of the Foreign Contribution Regulation Act, 2010 and its impact on management of  NGO’s in India</a:t>
            </a:r>
          </a:p>
        </p:txBody>
      </p:sp>
      <p:sp>
        <p:nvSpPr>
          <p:cNvPr id="4" name="Slide Number Placeholder 3"/>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3683166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EB7AAC-F3CC-4CF4-8DA5-8DB37E98BB55}" type="datetime1">
              <a:rPr lang="en-IN" smtClean="0"/>
              <a:t>06-11-2020</a:t>
            </a:fld>
            <a:endParaRPr lang="en-IN"/>
          </a:p>
        </p:txBody>
      </p:sp>
      <p:sp>
        <p:nvSpPr>
          <p:cNvPr id="6" name="Footer Placeholder 5"/>
          <p:cNvSpPr>
            <a:spLocks noGrp="1"/>
          </p:cNvSpPr>
          <p:nvPr>
            <p:ph type="ftr" sz="quarter" idx="11"/>
          </p:nvPr>
        </p:nvSpPr>
        <p:spPr/>
        <p:txBody>
          <a:bodyPr/>
          <a:lstStyle/>
          <a:p>
            <a:r>
              <a:rPr lang="en-IN"/>
              <a:t>Study of the Foreign Contribution Regulation Act, 2010 and its impact on management of  NGO’s in India</a:t>
            </a:r>
          </a:p>
        </p:txBody>
      </p:sp>
      <p:sp>
        <p:nvSpPr>
          <p:cNvPr id="7" name="Slide Number Placeholder 6"/>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18853803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A2CDD8-5011-4E2B-B5BE-2C0D96776D08}" type="datetime1">
              <a:rPr lang="en-IN" smtClean="0"/>
              <a:t>06-11-2020</a:t>
            </a:fld>
            <a:endParaRPr lang="en-IN"/>
          </a:p>
        </p:txBody>
      </p:sp>
      <p:sp>
        <p:nvSpPr>
          <p:cNvPr id="6" name="Footer Placeholder 5"/>
          <p:cNvSpPr>
            <a:spLocks noGrp="1"/>
          </p:cNvSpPr>
          <p:nvPr>
            <p:ph type="ftr" sz="quarter" idx="11"/>
          </p:nvPr>
        </p:nvSpPr>
        <p:spPr/>
        <p:txBody>
          <a:bodyPr/>
          <a:lstStyle/>
          <a:p>
            <a:r>
              <a:rPr lang="en-IN"/>
              <a:t>Study of the Foreign Contribution Regulation Act, 2010 and its impact on management of  NGO’s in India</a:t>
            </a:r>
          </a:p>
        </p:txBody>
      </p:sp>
      <p:sp>
        <p:nvSpPr>
          <p:cNvPr id="7" name="Slide Number Placeholder 6"/>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24075938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16578B-3A6A-45E7-895C-D83F9BE5946E}" type="datetime1">
              <a:rPr lang="en-IN" smtClean="0"/>
              <a:t>06-11-2020</a:t>
            </a:fld>
            <a:endParaRPr lang="en-IN"/>
          </a:p>
        </p:txBody>
      </p:sp>
      <p:sp>
        <p:nvSpPr>
          <p:cNvPr id="5" name="Footer Placeholder 4"/>
          <p:cNvSpPr>
            <a:spLocks noGrp="1"/>
          </p:cNvSpPr>
          <p:nvPr>
            <p:ph type="ftr" sz="quarter" idx="11"/>
          </p:nvPr>
        </p:nvSpPr>
        <p:spPr/>
        <p:txBody>
          <a:bodyPr/>
          <a:lstStyle/>
          <a:p>
            <a:r>
              <a:rPr lang="en-IN"/>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24510141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BD2538-9F19-45E3-9F33-03A98906FC0C}" type="datetime1">
              <a:rPr lang="en-IN" smtClean="0"/>
              <a:t>06-11-2020</a:t>
            </a:fld>
            <a:endParaRPr lang="en-IN"/>
          </a:p>
        </p:txBody>
      </p:sp>
      <p:sp>
        <p:nvSpPr>
          <p:cNvPr id="5" name="Footer Placeholder 4"/>
          <p:cNvSpPr>
            <a:spLocks noGrp="1"/>
          </p:cNvSpPr>
          <p:nvPr>
            <p:ph type="ftr" sz="quarter" idx="11"/>
          </p:nvPr>
        </p:nvSpPr>
        <p:spPr/>
        <p:txBody>
          <a:bodyPr/>
          <a:lstStyle/>
          <a:p>
            <a:r>
              <a:rPr lang="en-IN"/>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p>
            <a:fld id="{9117D729-8552-4FAB-B4C0-0284E64B5A1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64966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40AF9C-4256-49E3-B187-013E2EC2D782}" type="datetime1">
              <a:rPr lang="en-IN" smtClean="0"/>
              <a:t>06-11-2020</a:t>
            </a:fld>
            <a:endParaRPr lang="en-IN"/>
          </a:p>
        </p:txBody>
      </p:sp>
      <p:sp>
        <p:nvSpPr>
          <p:cNvPr id="5" name="Footer Placeholder 4"/>
          <p:cNvSpPr>
            <a:spLocks noGrp="1"/>
          </p:cNvSpPr>
          <p:nvPr>
            <p:ph type="ftr" sz="quarter" idx="11"/>
          </p:nvPr>
        </p:nvSpPr>
        <p:spPr/>
        <p:txBody>
          <a:bodyPr/>
          <a:lstStyle/>
          <a:p>
            <a:r>
              <a:rPr lang="en-IN"/>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18499658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4BE66A-2603-4782-BB17-62B74B23A6FD}" type="datetime1">
              <a:rPr lang="en-IN" smtClean="0"/>
              <a:t>06-11-2020</a:t>
            </a:fld>
            <a:endParaRPr lang="en-IN"/>
          </a:p>
        </p:txBody>
      </p:sp>
      <p:sp>
        <p:nvSpPr>
          <p:cNvPr id="5" name="Footer Placeholder 4"/>
          <p:cNvSpPr>
            <a:spLocks noGrp="1"/>
          </p:cNvSpPr>
          <p:nvPr>
            <p:ph type="ftr" sz="quarter" idx="11"/>
          </p:nvPr>
        </p:nvSpPr>
        <p:spPr/>
        <p:txBody>
          <a:bodyPr/>
          <a:lstStyle/>
          <a:p>
            <a:r>
              <a:rPr lang="en-IN"/>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p>
            <a:fld id="{9117D729-8552-4FAB-B4C0-0284E64B5A1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9017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0B69E-3A8A-4B75-AE4E-2D08336DB40A}" type="datetime1">
              <a:rPr lang="en-IN" smtClean="0"/>
              <a:t>06-11-2020</a:t>
            </a:fld>
            <a:endParaRPr lang="en-IN"/>
          </a:p>
        </p:txBody>
      </p:sp>
      <p:sp>
        <p:nvSpPr>
          <p:cNvPr id="5" name="Footer Placeholder 4"/>
          <p:cNvSpPr>
            <a:spLocks noGrp="1"/>
          </p:cNvSpPr>
          <p:nvPr>
            <p:ph type="ftr" sz="quarter" idx="11"/>
          </p:nvPr>
        </p:nvSpPr>
        <p:spPr/>
        <p:txBody>
          <a:bodyPr/>
          <a:lstStyle/>
          <a:p>
            <a:r>
              <a:rPr lang="en-IN"/>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4718499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F78AE-0716-439F-8938-489857C962CA}" type="datetime1">
              <a:rPr lang="en-IN" smtClean="0"/>
              <a:t>06-11-2020</a:t>
            </a:fld>
            <a:endParaRPr lang="en-IN"/>
          </a:p>
        </p:txBody>
      </p:sp>
      <p:sp>
        <p:nvSpPr>
          <p:cNvPr id="5" name="Footer Placeholder 4"/>
          <p:cNvSpPr>
            <a:spLocks noGrp="1"/>
          </p:cNvSpPr>
          <p:nvPr>
            <p:ph type="ftr" sz="quarter" idx="11"/>
          </p:nvPr>
        </p:nvSpPr>
        <p:spPr/>
        <p:txBody>
          <a:bodyPr/>
          <a:lstStyle/>
          <a:p>
            <a:r>
              <a:rPr lang="en-IN"/>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1871831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4A047-807C-4A2F-BF1A-7FBCB2AE16DA}" type="datetime1">
              <a:rPr lang="en-IN" smtClean="0"/>
              <a:t>06-11-2020</a:t>
            </a:fld>
            <a:endParaRPr lang="en-IN"/>
          </a:p>
        </p:txBody>
      </p:sp>
      <p:sp>
        <p:nvSpPr>
          <p:cNvPr id="5" name="Footer Placeholder 4"/>
          <p:cNvSpPr>
            <a:spLocks noGrp="1"/>
          </p:cNvSpPr>
          <p:nvPr>
            <p:ph type="ftr" sz="quarter" idx="11"/>
          </p:nvPr>
        </p:nvSpPr>
        <p:spPr/>
        <p:txBody>
          <a:bodyPr/>
          <a:lstStyle/>
          <a:p>
            <a:r>
              <a:rPr lang="en-IN"/>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25324751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8FF13F-72CD-4FB6-8F28-1F4296A04ADA}" type="datetime1">
              <a:rPr lang="en-IN" smtClean="0"/>
              <a:t>06-11-2020</a:t>
            </a:fld>
            <a:endParaRPr lang="en-IN"/>
          </a:p>
        </p:txBody>
      </p:sp>
      <p:sp>
        <p:nvSpPr>
          <p:cNvPr id="5" name="Footer Placeholder 4"/>
          <p:cNvSpPr>
            <a:spLocks noGrp="1"/>
          </p:cNvSpPr>
          <p:nvPr>
            <p:ph type="ftr" sz="quarter" idx="11"/>
          </p:nvPr>
        </p:nvSpPr>
        <p:spPr/>
        <p:txBody>
          <a:bodyPr/>
          <a:lstStyle/>
          <a:p>
            <a:r>
              <a:rPr lang="en-IN"/>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9649961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D401AB0-AA49-4B6B-8B5F-DDF49AFC355D}" type="datetime1">
              <a:rPr lang="en-IN" smtClean="0">
                <a:solidFill>
                  <a:prstClr val="black">
                    <a:tint val="75000"/>
                  </a:prstClr>
                </a:solidFill>
              </a:rPr>
              <a:t>06-11-2020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p>
            <a:fld id="{02479F34-D39B-4341-84FB-41AF03FB7FE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629299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D4A3F7-2A0D-4861-A80D-D7D7F6E1CB8A}" type="datetime1">
              <a:rPr lang="en-IN" smtClean="0">
                <a:solidFill>
                  <a:prstClr val="black">
                    <a:tint val="75000"/>
                  </a:prstClr>
                </a:solidFill>
              </a:rPr>
              <a:t>06-11-2020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p>
            <a:fld id="{02479F34-D39B-4341-84FB-41AF03FB7FE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252599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72BF2-F02C-4846-9A04-2ECBDA0FA0D5}" type="datetime1">
              <a:rPr lang="en-IN" smtClean="0">
                <a:solidFill>
                  <a:prstClr val="black">
                    <a:tint val="75000"/>
                  </a:prstClr>
                </a:solidFill>
              </a:rPr>
              <a:t>06-11-2020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p>
            <a:fld id="{02479F34-D39B-4341-84FB-41AF03FB7FE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1456886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A0B7ABA-C683-48BB-80E5-14D60A6E7D78}" type="datetime1">
              <a:rPr lang="en-IN" smtClean="0">
                <a:solidFill>
                  <a:prstClr val="black">
                    <a:tint val="75000"/>
                  </a:prstClr>
                </a:solidFill>
              </a:rPr>
              <a:t>06-11-2020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a:solidFill>
                  <a:prstClr val="black">
                    <a:tint val="75000"/>
                  </a:prstClr>
                </a:solidFill>
              </a:rPr>
              <a:t>Study of the Foreign Contribution Regulation Act, 2010 and its impact on management of  NGO’s in India</a:t>
            </a:r>
          </a:p>
        </p:txBody>
      </p:sp>
      <p:sp>
        <p:nvSpPr>
          <p:cNvPr id="7" name="Slide Number Placeholder 6"/>
          <p:cNvSpPr>
            <a:spLocks noGrp="1"/>
          </p:cNvSpPr>
          <p:nvPr>
            <p:ph type="sldNum" sz="quarter" idx="12"/>
          </p:nvPr>
        </p:nvSpPr>
        <p:spPr/>
        <p:txBody>
          <a:bodyPr/>
          <a:lstStyle/>
          <a:p>
            <a:fld id="{02479F34-D39B-4341-84FB-41AF03FB7FE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289729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BF46A23-2418-4567-9B76-0A3EB04B9BE7}" type="datetime1">
              <a:rPr lang="en-IN" smtClean="0">
                <a:solidFill>
                  <a:prstClr val="black">
                    <a:tint val="75000"/>
                  </a:prstClr>
                </a:solidFill>
              </a:rPr>
              <a:t>06-11-2020</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IN">
                <a:solidFill>
                  <a:prstClr val="black">
                    <a:tint val="75000"/>
                  </a:prstClr>
                </a:solidFill>
              </a:rPr>
              <a:t>Study of the Foreign Contribution Regulation Act, 2010 and its impact on management of  NGO’s in India</a:t>
            </a:r>
          </a:p>
        </p:txBody>
      </p:sp>
      <p:sp>
        <p:nvSpPr>
          <p:cNvPr id="9" name="Slide Number Placeholder 8"/>
          <p:cNvSpPr>
            <a:spLocks noGrp="1"/>
          </p:cNvSpPr>
          <p:nvPr>
            <p:ph type="sldNum" sz="quarter" idx="12"/>
          </p:nvPr>
        </p:nvSpPr>
        <p:spPr/>
        <p:txBody>
          <a:bodyPr/>
          <a:lstStyle/>
          <a:p>
            <a:fld id="{02479F34-D39B-4341-84FB-41AF03FB7FE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216637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1477301-68BB-4F37-9C1A-DCA62723BADB}" type="datetime1">
              <a:rPr lang="en-IN" smtClean="0">
                <a:solidFill>
                  <a:prstClr val="black">
                    <a:tint val="75000"/>
                  </a:prstClr>
                </a:solidFill>
              </a:rPr>
              <a:t>06-11-2020</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a:solidFill>
                  <a:prstClr val="black">
                    <a:tint val="75000"/>
                  </a:prstClr>
                </a:solidFill>
              </a:rPr>
              <a:t>Study of the Foreign Contribution Regulation Act, 2010 and its impact on management of  NGO’s in India</a:t>
            </a:r>
          </a:p>
        </p:txBody>
      </p:sp>
      <p:sp>
        <p:nvSpPr>
          <p:cNvPr id="5" name="Slide Number Placeholder 4"/>
          <p:cNvSpPr>
            <a:spLocks noGrp="1"/>
          </p:cNvSpPr>
          <p:nvPr>
            <p:ph type="sldNum" sz="quarter" idx="12"/>
          </p:nvPr>
        </p:nvSpPr>
        <p:spPr/>
        <p:txBody>
          <a:bodyPr/>
          <a:lstStyle/>
          <a:p>
            <a:fld id="{02479F34-D39B-4341-84FB-41AF03FB7FE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260239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2A2B5-8FC5-48F5-863C-95C44C706997}" type="datetime1">
              <a:rPr lang="en-IN" smtClean="0">
                <a:solidFill>
                  <a:prstClr val="black">
                    <a:tint val="75000"/>
                  </a:prstClr>
                </a:solidFill>
              </a:rPr>
              <a:t>06-11-2020</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r>
              <a:rPr lang="en-IN">
                <a:solidFill>
                  <a:prstClr val="black">
                    <a:tint val="75000"/>
                  </a:prstClr>
                </a:solidFill>
              </a:rPr>
              <a:t>Study of the Foreign Contribution Regulation Act, 2010 and its impact on management of  NGO’s in India</a:t>
            </a:r>
          </a:p>
        </p:txBody>
      </p:sp>
      <p:sp>
        <p:nvSpPr>
          <p:cNvPr id="4" name="Slide Number Placeholder 3"/>
          <p:cNvSpPr>
            <a:spLocks noGrp="1"/>
          </p:cNvSpPr>
          <p:nvPr>
            <p:ph type="sldNum" sz="quarter" idx="12"/>
          </p:nvPr>
        </p:nvSpPr>
        <p:spPr/>
        <p:txBody>
          <a:bodyPr/>
          <a:lstStyle/>
          <a:p>
            <a:fld id="{02479F34-D39B-4341-84FB-41AF03FB7FE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5505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91C70-034D-4FAF-9807-5E798D9EA306}" type="datetime1">
              <a:rPr lang="en-IN" smtClean="0"/>
              <a:t>06-11-2020</a:t>
            </a:fld>
            <a:endParaRPr lang="en-IN"/>
          </a:p>
        </p:txBody>
      </p:sp>
      <p:sp>
        <p:nvSpPr>
          <p:cNvPr id="6" name="Footer Placeholder 5"/>
          <p:cNvSpPr>
            <a:spLocks noGrp="1"/>
          </p:cNvSpPr>
          <p:nvPr>
            <p:ph type="ftr" sz="quarter" idx="11"/>
          </p:nvPr>
        </p:nvSpPr>
        <p:spPr/>
        <p:txBody>
          <a:bodyPr/>
          <a:lstStyle/>
          <a:p>
            <a:r>
              <a:rPr lang="en-IN"/>
              <a:t>Study of the Foreign Contribution Regulation Act, 2010 and its impact on management of  NGO’s in India</a:t>
            </a:r>
          </a:p>
        </p:txBody>
      </p:sp>
      <p:sp>
        <p:nvSpPr>
          <p:cNvPr id="7" name="Slide Number Placeholder 6"/>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15067248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DD5C77-78D7-4CBB-91BC-B7D7B2B64DCB}" type="datetime1">
              <a:rPr lang="en-IN" smtClean="0">
                <a:solidFill>
                  <a:prstClr val="black">
                    <a:tint val="75000"/>
                  </a:prstClr>
                </a:solidFill>
              </a:rPr>
              <a:t>06-11-2020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a:solidFill>
                  <a:prstClr val="black">
                    <a:tint val="75000"/>
                  </a:prstClr>
                </a:solidFill>
              </a:rPr>
              <a:t>Study of the Foreign Contribution Regulation Act, 2010 and its impact on management of  NGO’s in India</a:t>
            </a:r>
          </a:p>
        </p:txBody>
      </p:sp>
      <p:sp>
        <p:nvSpPr>
          <p:cNvPr id="7" name="Slide Number Placeholder 6"/>
          <p:cNvSpPr>
            <a:spLocks noGrp="1"/>
          </p:cNvSpPr>
          <p:nvPr>
            <p:ph type="sldNum" sz="quarter" idx="12"/>
          </p:nvPr>
        </p:nvSpPr>
        <p:spPr/>
        <p:txBody>
          <a:bodyPr/>
          <a:lstStyle/>
          <a:p>
            <a:fld id="{02479F34-D39B-4341-84FB-41AF03FB7FE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874035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F2510-B7BD-4199-9E7F-8DB7DB554C8C}" type="datetime1">
              <a:rPr lang="en-IN" smtClean="0">
                <a:solidFill>
                  <a:prstClr val="black">
                    <a:tint val="75000"/>
                  </a:prstClr>
                </a:solidFill>
              </a:rPr>
              <a:t>06-11-2020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a:solidFill>
                  <a:prstClr val="black">
                    <a:tint val="75000"/>
                  </a:prstClr>
                </a:solidFill>
              </a:rPr>
              <a:t>Study of the Foreign Contribution Regulation Act, 2010 and its impact on management of  NGO’s in India</a:t>
            </a:r>
          </a:p>
        </p:txBody>
      </p:sp>
      <p:sp>
        <p:nvSpPr>
          <p:cNvPr id="7" name="Slide Number Placeholder 6"/>
          <p:cNvSpPr>
            <a:spLocks noGrp="1"/>
          </p:cNvSpPr>
          <p:nvPr>
            <p:ph type="sldNum" sz="quarter" idx="12"/>
          </p:nvPr>
        </p:nvSpPr>
        <p:spPr/>
        <p:txBody>
          <a:bodyPr/>
          <a:lstStyle/>
          <a:p>
            <a:fld id="{02479F34-D39B-4341-84FB-41AF03FB7FE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310275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5890124-665C-485D-8259-0CCD78BDFCBC}" type="datetime1">
              <a:rPr lang="en-IN" smtClean="0">
                <a:solidFill>
                  <a:prstClr val="black">
                    <a:tint val="75000"/>
                  </a:prstClr>
                </a:solidFill>
              </a:rPr>
              <a:t>06-11-2020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p>
            <a:fld id="{02479F34-D39B-4341-84FB-41AF03FB7FE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414260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5F9D68-D978-4362-9689-44EE7DF8D0CD}" type="datetime1">
              <a:rPr lang="en-IN" smtClean="0">
                <a:solidFill>
                  <a:prstClr val="black">
                    <a:tint val="75000"/>
                  </a:prstClr>
                </a:solidFill>
              </a:rPr>
              <a:t>06-11-2020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Study of the Foreign Contribution Regulation Act, 2010 and its impact on management of  NGO’s in India</a:t>
            </a:r>
          </a:p>
        </p:txBody>
      </p:sp>
      <p:sp>
        <p:nvSpPr>
          <p:cNvPr id="6" name="Slide Number Placeholder 5"/>
          <p:cNvSpPr>
            <a:spLocks noGrp="1"/>
          </p:cNvSpPr>
          <p:nvPr>
            <p:ph type="sldNum" sz="quarter" idx="12"/>
          </p:nvPr>
        </p:nvSpPr>
        <p:spPr/>
        <p:txBody>
          <a:bodyPr/>
          <a:lstStyle/>
          <a:p>
            <a:fld id="{02479F34-D39B-4341-84FB-41AF03FB7FE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6845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3B6319-5806-4A99-8F51-E7898B1892D4}" type="datetime1">
              <a:rPr lang="en-IN" smtClean="0"/>
              <a:t>06-11-2020</a:t>
            </a:fld>
            <a:endParaRPr lang="en-IN"/>
          </a:p>
        </p:txBody>
      </p:sp>
      <p:sp>
        <p:nvSpPr>
          <p:cNvPr id="8" name="Footer Placeholder 7"/>
          <p:cNvSpPr>
            <a:spLocks noGrp="1"/>
          </p:cNvSpPr>
          <p:nvPr>
            <p:ph type="ftr" sz="quarter" idx="11"/>
          </p:nvPr>
        </p:nvSpPr>
        <p:spPr/>
        <p:txBody>
          <a:bodyPr/>
          <a:lstStyle/>
          <a:p>
            <a:r>
              <a:rPr lang="en-IN"/>
              <a:t>Study of the Foreign Contribution Regulation Act, 2010 and its impact on management of  NGO’s in India</a:t>
            </a:r>
          </a:p>
        </p:txBody>
      </p:sp>
      <p:sp>
        <p:nvSpPr>
          <p:cNvPr id="9" name="Slide Number Placeholder 8"/>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3876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850D8C-185F-4825-9B39-C0F62B215C9E}" type="datetime1">
              <a:rPr lang="en-IN" smtClean="0"/>
              <a:t>06-11-2020</a:t>
            </a:fld>
            <a:endParaRPr lang="en-IN"/>
          </a:p>
        </p:txBody>
      </p:sp>
      <p:sp>
        <p:nvSpPr>
          <p:cNvPr id="4" name="Footer Placeholder 3"/>
          <p:cNvSpPr>
            <a:spLocks noGrp="1"/>
          </p:cNvSpPr>
          <p:nvPr>
            <p:ph type="ftr" sz="quarter" idx="11"/>
          </p:nvPr>
        </p:nvSpPr>
        <p:spPr/>
        <p:txBody>
          <a:bodyPr/>
          <a:lstStyle/>
          <a:p>
            <a:r>
              <a:rPr lang="en-IN"/>
              <a:t>Study of the Foreign Contribution Regulation Act, 2010 and its impact on management of  NGO’s in India</a:t>
            </a:r>
          </a:p>
        </p:txBody>
      </p:sp>
      <p:sp>
        <p:nvSpPr>
          <p:cNvPr id="5" name="Slide Number Placeholder 4"/>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3349520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6A057C-AC9B-4C69-95C0-98E073944514}" type="datetime1">
              <a:rPr lang="en-IN" smtClean="0"/>
              <a:t>06-11-2020</a:t>
            </a:fld>
            <a:endParaRPr lang="en-IN"/>
          </a:p>
        </p:txBody>
      </p:sp>
      <p:sp>
        <p:nvSpPr>
          <p:cNvPr id="3" name="Footer Placeholder 2"/>
          <p:cNvSpPr>
            <a:spLocks noGrp="1"/>
          </p:cNvSpPr>
          <p:nvPr>
            <p:ph type="ftr" sz="quarter" idx="11"/>
          </p:nvPr>
        </p:nvSpPr>
        <p:spPr/>
        <p:txBody>
          <a:bodyPr/>
          <a:lstStyle/>
          <a:p>
            <a:r>
              <a:rPr lang="en-IN"/>
              <a:t>Study of the Foreign Contribution Regulation Act, 2010 and its impact on management of  NGO’s in India</a:t>
            </a:r>
          </a:p>
        </p:txBody>
      </p:sp>
      <p:sp>
        <p:nvSpPr>
          <p:cNvPr id="4" name="Slide Number Placeholder 3"/>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2990845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75C3EA-8DD1-4E4F-AFEF-E71C30518F35}" type="datetime1">
              <a:rPr lang="en-IN" smtClean="0"/>
              <a:t>06-11-2020</a:t>
            </a:fld>
            <a:endParaRPr lang="en-IN"/>
          </a:p>
        </p:txBody>
      </p:sp>
      <p:sp>
        <p:nvSpPr>
          <p:cNvPr id="6" name="Footer Placeholder 5"/>
          <p:cNvSpPr>
            <a:spLocks noGrp="1"/>
          </p:cNvSpPr>
          <p:nvPr>
            <p:ph type="ftr" sz="quarter" idx="11"/>
          </p:nvPr>
        </p:nvSpPr>
        <p:spPr/>
        <p:txBody>
          <a:bodyPr/>
          <a:lstStyle/>
          <a:p>
            <a:r>
              <a:rPr lang="en-IN"/>
              <a:t>Study of the Foreign Contribution Regulation Act, 2010 and its impact on management of  NGO’s in India</a:t>
            </a:r>
          </a:p>
        </p:txBody>
      </p:sp>
      <p:sp>
        <p:nvSpPr>
          <p:cNvPr id="7" name="Slide Number Placeholder 6"/>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537400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7D8CB6-7547-4D5E-9FBA-C3EAE1546C02}" type="datetime1">
              <a:rPr lang="en-IN" smtClean="0"/>
              <a:t>06-11-2020</a:t>
            </a:fld>
            <a:endParaRPr lang="en-IN"/>
          </a:p>
        </p:txBody>
      </p:sp>
      <p:sp>
        <p:nvSpPr>
          <p:cNvPr id="6" name="Footer Placeholder 5"/>
          <p:cNvSpPr>
            <a:spLocks noGrp="1"/>
          </p:cNvSpPr>
          <p:nvPr>
            <p:ph type="ftr" sz="quarter" idx="11"/>
          </p:nvPr>
        </p:nvSpPr>
        <p:spPr/>
        <p:txBody>
          <a:bodyPr/>
          <a:lstStyle/>
          <a:p>
            <a:r>
              <a:rPr lang="en-IN"/>
              <a:t>Study of the Foreign Contribution Regulation Act, 2010 and its impact on management of  NGO’s in India</a:t>
            </a:r>
          </a:p>
        </p:txBody>
      </p:sp>
      <p:sp>
        <p:nvSpPr>
          <p:cNvPr id="7" name="Slide Number Placeholder 6"/>
          <p:cNvSpPr>
            <a:spLocks noGrp="1"/>
          </p:cNvSpPr>
          <p:nvPr>
            <p:ph type="sldNum" sz="quarter" idx="12"/>
          </p:nvPr>
        </p:nvSpPr>
        <p:spPr/>
        <p:txBody>
          <a:bodyPr/>
          <a:lstStyle/>
          <a:p>
            <a:fld id="{9117D729-8552-4FAB-B4C0-0284E64B5A17}" type="slidenum">
              <a:rPr lang="en-IN" smtClean="0"/>
              <a:t>‹#›</a:t>
            </a:fld>
            <a:endParaRPr lang="en-IN"/>
          </a:p>
        </p:txBody>
      </p:sp>
    </p:spTree>
    <p:extLst>
      <p:ext uri="{BB962C8B-B14F-4D97-AF65-F5344CB8AC3E}">
        <p14:creationId xmlns:p14="http://schemas.microsoft.com/office/powerpoint/2010/main" val="295907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3.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638D8D-FB5A-4E24-8542-FD0A0152068B}" type="datetime1">
              <a:rPr lang="en-IN" smtClean="0"/>
              <a:t>06-11-2020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Study of the Foreign Contribution Regulation Act, 2010 and its impact on management of  NGO’s in India</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117D729-8552-4FAB-B4C0-0284E64B5A17}" type="slidenum">
              <a:rPr lang="en-IN" smtClean="0"/>
              <a:t>‹#›</a:t>
            </a:fld>
            <a:endParaRPr lang="en-IN"/>
          </a:p>
        </p:txBody>
      </p:sp>
    </p:spTree>
    <p:extLst>
      <p:ext uri="{BB962C8B-B14F-4D97-AF65-F5344CB8AC3E}">
        <p14:creationId xmlns:p14="http://schemas.microsoft.com/office/powerpoint/2010/main" val="22648652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A82C42-69F4-4455-829B-C09F953263B7}" type="datetime1">
              <a:rPr lang="en-IN" smtClean="0"/>
              <a:t>06-11-2020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Study of the Foreign Contribution Regulation Act, 2010 and its impact on management of  NGO’s in India</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117D729-8552-4FAB-B4C0-0284E64B5A17}" type="slidenum">
              <a:rPr lang="en-IN" smtClean="0"/>
              <a:t>‹#›</a:t>
            </a:fld>
            <a:endParaRPr lang="en-IN"/>
          </a:p>
        </p:txBody>
      </p:sp>
    </p:spTree>
    <p:extLst>
      <p:ext uri="{BB962C8B-B14F-4D97-AF65-F5344CB8AC3E}">
        <p14:creationId xmlns:p14="http://schemas.microsoft.com/office/powerpoint/2010/main" val="416276969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3D694-B895-4C08-8680-A67F4EF7321B}" type="datetime1">
              <a:rPr lang="en-IN" smtClean="0">
                <a:solidFill>
                  <a:prstClr val="black">
                    <a:tint val="75000"/>
                  </a:prstClr>
                </a:solidFill>
              </a:rPr>
              <a:t>06-11-2020</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solidFill>
                  <a:prstClr val="black">
                    <a:tint val="75000"/>
                  </a:prstClr>
                </a:solidFill>
              </a:rPr>
              <a:t>Study of the Foreign Contribution Regulation Act, 2010 and its impact on management of  NGO’s in India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79F34-D39B-4341-84FB-41AF03FB7FE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154685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hyperlink" Target="NIFTY%20500%20companies.xlsx" TargetMode="Externa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Research%20Gaps,Novelty.pptx"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4" y="365126"/>
            <a:ext cx="8899301" cy="510638"/>
          </a:xfrm>
        </p:spPr>
        <p:txBody>
          <a:bodyPr>
            <a:normAutofit/>
          </a:bodyPr>
          <a:lstStyle/>
          <a:p>
            <a:r>
              <a:rPr lang="en-IN" sz="2000" b="1" dirty="0">
                <a:solidFill>
                  <a:schemeClr val="accent5"/>
                </a:solidFill>
                <a:latin typeface="Cambria" panose="02040503050406030204" pitchFamily="18" charset="0"/>
              </a:rPr>
              <a:t>Corporate governance</a:t>
            </a:r>
            <a:endParaRPr lang="en-IN" sz="2000" dirty="0">
              <a:solidFill>
                <a:schemeClr val="accent5"/>
              </a:solidFill>
              <a:latin typeface="Cambria" panose="02040503050406030204" pitchFamily="18" charset="0"/>
            </a:endParaRPr>
          </a:p>
        </p:txBody>
      </p:sp>
      <p:sp>
        <p:nvSpPr>
          <p:cNvPr id="3" name="Content Placeholder 2"/>
          <p:cNvSpPr>
            <a:spLocks noGrp="1"/>
          </p:cNvSpPr>
          <p:nvPr>
            <p:ph idx="1"/>
          </p:nvPr>
        </p:nvSpPr>
        <p:spPr>
          <a:xfrm>
            <a:off x="412125" y="1825625"/>
            <a:ext cx="9530365" cy="2321372"/>
          </a:xfrm>
        </p:spPr>
        <p:txBody>
          <a:bodyPr>
            <a:normAutofit/>
          </a:bodyPr>
          <a:lstStyle/>
          <a:p>
            <a:endParaRPr lang="en-IN" dirty="0">
              <a:latin typeface="Cambria" panose="02040503050406030204" pitchFamily="18" charset="0"/>
            </a:endParaRPr>
          </a:p>
          <a:p>
            <a:pPr marL="0" indent="0">
              <a:buNone/>
            </a:pPr>
            <a:endParaRPr lang="en-IN" dirty="0">
              <a:latin typeface="Cambria" panose="02040503050406030204" pitchFamily="18" charset="0"/>
            </a:endParaRPr>
          </a:p>
          <a:p>
            <a:pPr marL="0" indent="0">
              <a:buNone/>
            </a:pPr>
            <a:endParaRPr lang="en-IN" dirty="0">
              <a:latin typeface="Cambria" panose="02040503050406030204" pitchFamily="18" charset="0"/>
            </a:endParaRPr>
          </a:p>
          <a:p>
            <a:pPr marL="0" indent="0">
              <a:buNone/>
            </a:pPr>
            <a:endParaRPr lang="en-IN" dirty="0">
              <a:latin typeface="Cambria" panose="02040503050406030204" pitchFamily="18" charset="0"/>
            </a:endParaRPr>
          </a:p>
        </p:txBody>
      </p:sp>
      <p:sp>
        <p:nvSpPr>
          <p:cNvPr id="7" name="Rectangle 6"/>
          <p:cNvSpPr/>
          <p:nvPr/>
        </p:nvSpPr>
        <p:spPr>
          <a:xfrm>
            <a:off x="412126" y="1897299"/>
            <a:ext cx="9015210" cy="4276042"/>
          </a:xfrm>
          <a:prstGeom prst="rect">
            <a:avLst/>
          </a:prstGeom>
        </p:spPr>
        <p:txBody>
          <a:bodyPr wrap="square">
            <a:spAutoFit/>
          </a:bodyPr>
          <a:lstStyle/>
          <a:p>
            <a:pPr marL="0" marR="0" lvl="0" indent="0" defTabSz="914400" rtl="0" eaLnBrk="1" fontAlgn="auto" latinLnBrk="0" hangingPunct="1">
              <a:lnSpc>
                <a:spcPct val="90000"/>
              </a:lnSpc>
              <a:spcBef>
                <a:spcPts val="100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		</a:t>
            </a:r>
            <a:r>
              <a:rPr kumimoji="0" lang="en-US" sz="2000" b="1" i="0" u="sng" strike="noStrike" kern="1200" cap="none" spc="0" normalizeH="0" baseline="0" noProof="0" dirty="0">
                <a:ln>
                  <a:noFill/>
                </a:ln>
                <a:solidFill>
                  <a:prstClr val="black"/>
                </a:solidFill>
                <a:effectLst/>
                <a:uLnTx/>
                <a:uFillTx/>
                <a:latin typeface="Cambria" panose="02040503050406030204" pitchFamily="18" charset="0"/>
                <a:ea typeface="+mn-ea"/>
                <a:cs typeface="+mn-cs"/>
              </a:rPr>
              <a:t>M K Consulting Scope of work expected</a:t>
            </a:r>
            <a:endParaRPr kumimoji="0" lang="en-IN" sz="2000" b="1" i="0" u="sng"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a:p>
            <a:pPr marL="342900" marR="0" lvl="0" indent="-342900" algn="just" defTabSz="914400" rtl="0" eaLnBrk="1" fontAlgn="auto" latinLnBrk="0" hangingPunct="1">
              <a:lnSpc>
                <a:spcPct val="90000"/>
              </a:lnSpc>
              <a:spcBef>
                <a:spcPts val="1000"/>
              </a:spcBef>
              <a:spcAft>
                <a:spcPts val="0"/>
              </a:spcAft>
              <a:buClrTx/>
              <a:buSzTx/>
              <a:buFontTx/>
              <a:buChar char="-"/>
              <a:tabLst/>
              <a:defRPr/>
            </a:pPr>
            <a:r>
              <a:rPr kumimoji="0" lang="en-IN"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Collection of Primary data on the basis of the approved Questionnaire</a:t>
            </a:r>
          </a:p>
          <a:p>
            <a:pPr marL="342900" marR="0" lvl="0" indent="-342900" algn="just" defTabSz="914400" rtl="0" eaLnBrk="1" fontAlgn="auto" latinLnBrk="0" hangingPunct="1">
              <a:lnSpc>
                <a:spcPct val="90000"/>
              </a:lnSpc>
              <a:spcBef>
                <a:spcPts val="1000"/>
              </a:spcBef>
              <a:spcAft>
                <a:spcPts val="0"/>
              </a:spcAft>
              <a:buClrTx/>
              <a:buSzTx/>
              <a:buFontTx/>
              <a:buChar char="-"/>
              <a:tabLst/>
              <a:defRPr/>
            </a:pPr>
            <a:r>
              <a:rPr lang="en-IN" sz="2000" dirty="0">
                <a:solidFill>
                  <a:prstClr val="black"/>
                </a:solidFill>
                <a:latin typeface="Cambria" panose="02040503050406030204" pitchFamily="18" charset="0"/>
              </a:rPr>
              <a:t>Statistical analysis of the data </a:t>
            </a:r>
          </a:p>
          <a:p>
            <a:pPr marL="342900" marR="0" lvl="0" indent="-342900" algn="just" defTabSz="914400" rtl="0" eaLnBrk="1" fontAlgn="auto" latinLnBrk="0" hangingPunct="1">
              <a:lnSpc>
                <a:spcPct val="90000"/>
              </a:lnSpc>
              <a:spcBef>
                <a:spcPts val="1000"/>
              </a:spcBef>
              <a:spcAft>
                <a:spcPts val="0"/>
              </a:spcAft>
              <a:buClrTx/>
              <a:buSzTx/>
              <a:buFontTx/>
              <a:buChar char="-"/>
              <a:tabLst/>
              <a:defRPr/>
            </a:pPr>
            <a:r>
              <a:rPr kumimoji="0" lang="en-IN"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Inferences and conclusions from the data</a:t>
            </a:r>
          </a:p>
          <a:p>
            <a:pPr marL="342900" marR="0" lvl="0" indent="-342900" algn="just" defTabSz="914400" rtl="0" eaLnBrk="1" fontAlgn="auto" latinLnBrk="0" hangingPunct="1">
              <a:lnSpc>
                <a:spcPct val="90000"/>
              </a:lnSpc>
              <a:spcBef>
                <a:spcPts val="1000"/>
              </a:spcBef>
              <a:spcAft>
                <a:spcPts val="0"/>
              </a:spcAft>
              <a:buClrTx/>
              <a:buSzTx/>
              <a:buFontTx/>
              <a:buChar char="-"/>
              <a:tabLst/>
              <a:defRPr/>
            </a:pPr>
            <a:r>
              <a:rPr lang="en-IN" sz="2000" dirty="0">
                <a:solidFill>
                  <a:prstClr val="black"/>
                </a:solidFill>
                <a:latin typeface="Cambria" panose="02040503050406030204" pitchFamily="18" charset="0"/>
              </a:rPr>
              <a:t>Collection of Secondary data on the basis of the annual reports of companies for the period 2013 to 2018</a:t>
            </a:r>
          </a:p>
          <a:p>
            <a:pPr marL="342900" marR="0" lvl="0" indent="-342900" algn="just" defTabSz="914400" rtl="0" eaLnBrk="1" fontAlgn="auto" latinLnBrk="0" hangingPunct="1">
              <a:lnSpc>
                <a:spcPct val="90000"/>
              </a:lnSpc>
              <a:spcBef>
                <a:spcPts val="1000"/>
              </a:spcBef>
              <a:spcAft>
                <a:spcPts val="0"/>
              </a:spcAft>
              <a:buClrTx/>
              <a:buSzTx/>
              <a:buFontTx/>
              <a:buChar char="-"/>
              <a:tabLst/>
              <a:defRPr/>
            </a:pPr>
            <a:r>
              <a:rPr kumimoji="0" lang="en-IN"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Analysis of the secondary data</a:t>
            </a:r>
          </a:p>
          <a:p>
            <a:pPr marL="342900" marR="0" lvl="0" indent="-342900" algn="just" defTabSz="914400" rtl="0" eaLnBrk="1" fontAlgn="auto" latinLnBrk="0" hangingPunct="1">
              <a:lnSpc>
                <a:spcPct val="90000"/>
              </a:lnSpc>
              <a:spcBef>
                <a:spcPts val="1000"/>
              </a:spcBef>
              <a:spcAft>
                <a:spcPts val="0"/>
              </a:spcAft>
              <a:buClrTx/>
              <a:buSzTx/>
              <a:buFontTx/>
              <a:buChar char="-"/>
              <a:tabLst/>
              <a:defRPr/>
            </a:pPr>
            <a:r>
              <a:rPr lang="en-IN" sz="2000" dirty="0">
                <a:solidFill>
                  <a:prstClr val="black"/>
                </a:solidFill>
                <a:latin typeface="Cambria" panose="02040503050406030204" pitchFamily="18" charset="0"/>
              </a:rPr>
              <a:t>Assistance in the publishing of research paper (One research paper is ready and needs to be published. Second research paper is yet to be prepared</a:t>
            </a:r>
          </a:p>
          <a:p>
            <a:pPr marL="0" marR="0" lvl="0" indent="0" algn="just" defTabSz="914400" rtl="0" eaLnBrk="1" fontAlgn="auto" latinLnBrk="0" hangingPunct="1">
              <a:lnSpc>
                <a:spcPct val="90000"/>
              </a:lnSpc>
              <a:spcBef>
                <a:spcPts val="100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a:p>
            <a:pPr marL="0" marR="0" lvl="0" indent="0" algn="just" defTabSz="914400" rtl="0" eaLnBrk="1" fontAlgn="auto" latinLnBrk="0" hangingPunct="1">
              <a:lnSpc>
                <a:spcPct val="90000"/>
              </a:lnSpc>
              <a:spcBef>
                <a:spcPts val="100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7D729-8552-4FAB-B4C0-0284E64B5A17}" type="slidenum">
              <a:rPr kumimoji="0" lang="en-IN" sz="1400" b="1" i="0" u="none" strike="noStrike" kern="1200" cap="none" spc="0" normalizeH="0" baseline="0" noProof="0" smtClean="0">
                <a:ln>
                  <a:noFill/>
                </a:ln>
                <a:solidFill>
                  <a:srgbClr val="90C226"/>
                </a:solidFill>
                <a:effectLst/>
                <a:uLnTx/>
                <a:uFillTx/>
                <a:latin typeface="Cambria" panose="02040503050406030204"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400" b="1" i="0" u="none" strike="noStrike" kern="1200" cap="none" spc="0" normalizeH="0" baseline="0" noProof="0">
              <a:ln>
                <a:noFill/>
              </a:ln>
              <a:solidFill>
                <a:srgbClr val="90C226"/>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2686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9" y="365125"/>
            <a:ext cx="8783391" cy="484881"/>
          </a:xfrm>
        </p:spPr>
        <p:txBody>
          <a:bodyPr>
            <a:normAutofit/>
          </a:bodyPr>
          <a:lstStyle/>
          <a:p>
            <a:r>
              <a:rPr lang="en-IN" sz="2000" b="1" dirty="0">
                <a:solidFill>
                  <a:schemeClr val="accent5"/>
                </a:solidFill>
                <a:latin typeface="Cambria" panose="02040503050406030204" pitchFamily="18" charset="0"/>
              </a:rPr>
              <a:t>Corporate governance</a:t>
            </a:r>
            <a:endParaRPr lang="en-IN" dirty="0">
              <a:solidFill>
                <a:schemeClr val="accent5"/>
              </a:solidFill>
              <a:latin typeface="Cambria" panose="02040503050406030204" pitchFamily="18" charset="0"/>
            </a:endParaRPr>
          </a:p>
        </p:txBody>
      </p:sp>
      <p:sp>
        <p:nvSpPr>
          <p:cNvPr id="3" name="Content Placeholder 2"/>
          <p:cNvSpPr>
            <a:spLocks noGrp="1"/>
          </p:cNvSpPr>
          <p:nvPr>
            <p:ph idx="1"/>
          </p:nvPr>
        </p:nvSpPr>
        <p:spPr>
          <a:xfrm>
            <a:off x="296214" y="850006"/>
            <a:ext cx="9337184" cy="5191356"/>
          </a:xfrm>
        </p:spPr>
        <p:txBody>
          <a:bodyPr>
            <a:normAutofit lnSpcReduction="10000"/>
          </a:bodyPr>
          <a:lstStyle/>
          <a:p>
            <a:pPr>
              <a:buFont typeface="Wingdings" panose="05000000000000000000" pitchFamily="2" charset="2"/>
              <a:buChar char="Ø"/>
            </a:pPr>
            <a:r>
              <a:rPr lang="en-IN" b="1" u="sng" dirty="0">
                <a:latin typeface="Cambria" panose="02040503050406030204" pitchFamily="18" charset="0"/>
              </a:rPr>
              <a:t>SECONDARY DATA –</a:t>
            </a:r>
          </a:p>
          <a:p>
            <a:pPr>
              <a:buFont typeface="Wingdings" panose="05000000000000000000" pitchFamily="2" charset="2"/>
              <a:buChar char="ü"/>
            </a:pPr>
            <a:r>
              <a:rPr lang="en-IN" dirty="0">
                <a:latin typeface="Cambria" panose="02040503050406030204" pitchFamily="18" charset="0"/>
              </a:rPr>
              <a:t>Sources - Books, Journal articles, Research papers, media, annual reports of companies, online data sources such as webpages of firms, government organisations and catalogues, census data, statistical abstracts and databases. </a:t>
            </a:r>
          </a:p>
          <a:p>
            <a:pPr lvl="0">
              <a:buFont typeface="Wingdings" panose="05000000000000000000" pitchFamily="2" charset="2"/>
              <a:buChar char="ü"/>
            </a:pPr>
            <a:r>
              <a:rPr lang="en-IN" dirty="0">
                <a:latin typeface="Cambria" panose="02040503050406030204" pitchFamily="18" charset="0"/>
              </a:rPr>
              <a:t>Corporate governance practices adopted by the companies and the organisational performance parameters. </a:t>
            </a:r>
          </a:p>
          <a:p>
            <a:pPr lvl="0">
              <a:buFont typeface="Wingdings" panose="05000000000000000000" pitchFamily="2" charset="2"/>
              <a:buChar char="ü"/>
            </a:pPr>
            <a:r>
              <a:rPr lang="en-IN" dirty="0">
                <a:latin typeface="Cambria" panose="02040503050406030204" pitchFamily="18" charset="0"/>
              </a:rPr>
              <a:t>The secondary data to be collected would be on the basis of the requirements of the </a:t>
            </a:r>
            <a:r>
              <a:rPr lang="en-IN" i="1" dirty="0">
                <a:latin typeface="Cambria" panose="02040503050406030204" pitchFamily="18" charset="0"/>
              </a:rPr>
              <a:t>Clause 49 as issued by SEBI </a:t>
            </a:r>
            <a:r>
              <a:rPr lang="en-IN" dirty="0">
                <a:latin typeface="Cambria" panose="02040503050406030204" pitchFamily="18" charset="0"/>
              </a:rPr>
              <a:t>(Securities and Exchange Board of India) and will cover 7 sub-indices namely, Directors, Audit committees, Subsidiary company, Disclosures, Certification, Corporate Governance report and Corporate Governance compliance. 	</a:t>
            </a:r>
          </a:p>
          <a:p>
            <a:pPr lvl="0">
              <a:buFont typeface="Wingdings" panose="05000000000000000000" pitchFamily="2" charset="2"/>
              <a:buChar char="ü"/>
            </a:pPr>
            <a:r>
              <a:rPr lang="en-IN" dirty="0">
                <a:latin typeface="Cambria" panose="02040503050406030204" pitchFamily="18" charset="0"/>
              </a:rPr>
              <a:t>The </a:t>
            </a:r>
            <a:r>
              <a:rPr lang="en-IN" i="1" dirty="0">
                <a:latin typeface="Cambria" panose="02040503050406030204" pitchFamily="18" charset="0"/>
              </a:rPr>
              <a:t>organisational performance </a:t>
            </a:r>
            <a:r>
              <a:rPr lang="en-IN" dirty="0">
                <a:latin typeface="Cambria" panose="02040503050406030204" pitchFamily="18" charset="0"/>
              </a:rPr>
              <a:t>would be measured on the basis of the ROE (Return on equity), ROA (Return on Assets), Tobin Q, CSR (Corporate Social Responsibility) and sustainable initiatives</a:t>
            </a:r>
            <a:r>
              <a:rPr lang="en-IN" b="1" u="sng" dirty="0">
                <a:latin typeface="Cambria" panose="02040503050406030204" pitchFamily="18" charset="0"/>
              </a:rPr>
              <a:t> </a:t>
            </a:r>
            <a:r>
              <a:rPr lang="en-IN" dirty="0">
                <a:latin typeface="Cambria" panose="02040503050406030204" pitchFamily="18" charset="0"/>
              </a:rPr>
              <a:t>adopted by the companies. </a:t>
            </a:r>
          </a:p>
          <a:p>
            <a:pPr>
              <a:buFont typeface="Wingdings" panose="05000000000000000000" pitchFamily="2" charset="2"/>
              <a:buChar char="ü"/>
            </a:pPr>
            <a:r>
              <a:rPr lang="en-IN" i="1" dirty="0">
                <a:latin typeface="Cambria" panose="02040503050406030204" pitchFamily="18" charset="0"/>
              </a:rPr>
              <a:t>Independent variables </a:t>
            </a:r>
            <a:r>
              <a:rPr lang="en-IN" dirty="0">
                <a:latin typeface="Cambria" panose="02040503050406030204" pitchFamily="18" charset="0"/>
              </a:rPr>
              <a:t>would be the identified for corporate governance index &amp; mechanisms, </a:t>
            </a:r>
            <a:r>
              <a:rPr lang="en-IN" i="1" dirty="0">
                <a:latin typeface="Cambria" panose="02040503050406030204" pitchFamily="18" charset="0"/>
              </a:rPr>
              <a:t>Dependent variables </a:t>
            </a:r>
            <a:r>
              <a:rPr lang="en-IN" dirty="0">
                <a:latin typeface="Cambria" panose="02040503050406030204" pitchFamily="18" charset="0"/>
              </a:rPr>
              <a:t>will be the ROA, ROE, Tobin Q, CSR and sustainable initiatives, Control variables will be the Dividend pay-out ratio (D/P ratio), market capitalisation, Sales growth, Leverage &amp; number of years in existence.</a:t>
            </a:r>
          </a:p>
          <a:p>
            <a:pPr lvl="0">
              <a:buFont typeface="Wingdings" panose="05000000000000000000" pitchFamily="2" charset="2"/>
              <a:buChar char="ü"/>
            </a:pPr>
            <a:endParaRPr lang="en-IN" b="1" u="sng" dirty="0">
              <a:latin typeface="Cambria" panose="02040503050406030204" pitchFamily="18" charset="0"/>
            </a:endParaRPr>
          </a:p>
          <a:p>
            <a:pPr>
              <a:buFont typeface="Wingdings" panose="05000000000000000000" pitchFamily="2" charset="2"/>
              <a:buChar char="Ø"/>
            </a:pPr>
            <a:endParaRPr lang="en-IN" sz="3200" dirty="0">
              <a:latin typeface="Cambria" panose="02040503050406030204" pitchFamily="18" charset="0"/>
            </a:endParaRPr>
          </a:p>
          <a:p>
            <a:pPr>
              <a:buFont typeface="Wingdings" panose="05000000000000000000" pitchFamily="2" charset="2"/>
              <a:buChar char="Ø"/>
            </a:pPr>
            <a:endParaRPr lang="en-IN" sz="2000" dirty="0"/>
          </a:p>
          <a:p>
            <a:pPr>
              <a:buFont typeface="Wingdings" panose="05000000000000000000" pitchFamily="2" charset="2"/>
              <a:buChar char="Ø"/>
            </a:pPr>
            <a:endParaRPr lang="en-IN" sz="2000" b="1" dirty="0">
              <a:latin typeface="Cambria" panose="02040503050406030204" pitchFamily="18" charset="0"/>
            </a:endParaRPr>
          </a:p>
          <a:p>
            <a:pPr marL="0" indent="0">
              <a:buNone/>
            </a:pPr>
            <a:endParaRPr lang="en-IN" sz="2000" dirty="0"/>
          </a:p>
          <a:p>
            <a:pPr marL="0" indent="0">
              <a:buNone/>
            </a:pPr>
            <a:endParaRPr lang="en-IN" sz="2000" b="1" u="sng"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7D729-8552-4FAB-B4C0-0284E64B5A17}" type="slidenum">
              <a:rPr kumimoji="0" lang="en-IN" sz="1400" b="1" i="0" u="none" strike="noStrike" kern="1200" cap="none" spc="0" normalizeH="0" baseline="0" noProof="0" smtClean="0">
                <a:ln>
                  <a:noFill/>
                </a:ln>
                <a:solidFill>
                  <a:srgbClr val="90C226"/>
                </a:solidFill>
                <a:effectLst/>
                <a:uLnTx/>
                <a:uFillTx/>
                <a:latin typeface="Cambria" panose="02040503050406030204"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400" b="1" i="0" u="none" strike="noStrike" kern="1200" cap="none" spc="0" normalizeH="0" baseline="0" noProof="0" dirty="0">
              <a:ln>
                <a:noFill/>
              </a:ln>
              <a:solidFill>
                <a:srgbClr val="90C226"/>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168483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9" y="365125"/>
            <a:ext cx="8783391" cy="484881"/>
          </a:xfrm>
        </p:spPr>
        <p:txBody>
          <a:bodyPr>
            <a:normAutofit/>
          </a:bodyPr>
          <a:lstStyle/>
          <a:p>
            <a:r>
              <a:rPr lang="en-IN" sz="2000" b="1" dirty="0">
                <a:solidFill>
                  <a:schemeClr val="accent5"/>
                </a:solidFill>
                <a:latin typeface="Cambria" panose="02040503050406030204" pitchFamily="18" charset="0"/>
              </a:rPr>
              <a:t>Corporate governance</a:t>
            </a:r>
            <a:endParaRPr lang="en-IN" dirty="0">
              <a:solidFill>
                <a:schemeClr val="accent5"/>
              </a:solidFill>
              <a:latin typeface="Cambria" panose="02040503050406030204" pitchFamily="18" charset="0"/>
            </a:endParaRPr>
          </a:p>
        </p:txBody>
      </p:sp>
      <p:sp>
        <p:nvSpPr>
          <p:cNvPr id="3" name="Content Placeholder 2"/>
          <p:cNvSpPr>
            <a:spLocks noGrp="1"/>
          </p:cNvSpPr>
          <p:nvPr>
            <p:ph idx="1"/>
          </p:nvPr>
        </p:nvSpPr>
        <p:spPr>
          <a:xfrm>
            <a:off x="296214" y="850006"/>
            <a:ext cx="9337184" cy="5191356"/>
          </a:xfrm>
        </p:spPr>
        <p:txBody>
          <a:bodyPr>
            <a:normAutofit/>
          </a:bodyPr>
          <a:lstStyle/>
          <a:p>
            <a:pPr>
              <a:buFont typeface="Wingdings" panose="05000000000000000000" pitchFamily="2" charset="2"/>
              <a:buChar char="Ø"/>
            </a:pPr>
            <a:r>
              <a:rPr lang="en-IN" b="1" u="sng" dirty="0">
                <a:latin typeface="Cambria" panose="02040503050406030204" pitchFamily="18" charset="0"/>
              </a:rPr>
              <a:t>SAMPLING DESIGN</a:t>
            </a:r>
          </a:p>
          <a:p>
            <a:pPr lvl="0">
              <a:buFont typeface="Wingdings" panose="05000000000000000000" pitchFamily="2" charset="2"/>
              <a:buChar char="ü"/>
            </a:pPr>
            <a:r>
              <a:rPr lang="en-IN" b="1" i="1" u="sng" dirty="0">
                <a:latin typeface="Cambria" panose="02040503050406030204" pitchFamily="18" charset="0"/>
              </a:rPr>
              <a:t>Target population &amp; sampling frame – </a:t>
            </a:r>
          </a:p>
          <a:p>
            <a:pPr marL="0" lvl="0" indent="0">
              <a:buNone/>
            </a:pPr>
            <a:r>
              <a:rPr lang="en-IN" dirty="0">
                <a:latin typeface="Cambria" panose="02040503050406030204" pitchFamily="18" charset="0"/>
              </a:rPr>
              <a:t>	Target Population - </a:t>
            </a:r>
            <a:r>
              <a:rPr lang="en-IN" dirty="0">
                <a:latin typeface="Cambria" panose="02040503050406030204" pitchFamily="18" charset="0"/>
                <a:hlinkClick r:id="rId2" action="ppaction://hlinkfile"/>
              </a:rPr>
              <a:t>NIFTY-500</a:t>
            </a:r>
            <a:r>
              <a:rPr lang="en-IN" dirty="0">
                <a:latin typeface="Cambria" panose="02040503050406030204" pitchFamily="18" charset="0"/>
              </a:rPr>
              <a:t> companies </a:t>
            </a:r>
          </a:p>
          <a:p>
            <a:pPr marL="0" lvl="0" indent="0">
              <a:buNone/>
            </a:pPr>
            <a:r>
              <a:rPr lang="en-IN" dirty="0">
                <a:latin typeface="Cambria" panose="02040503050406030204" pitchFamily="18" charset="0"/>
              </a:rPr>
              <a:t>	Sample - 50 listed companies (excluding banks) representing diverse industries </a:t>
            </a:r>
          </a:p>
          <a:p>
            <a:pPr marL="0" lvl="0" indent="0">
              <a:buNone/>
            </a:pPr>
            <a:endParaRPr lang="en-IN" sz="2000" dirty="0">
              <a:latin typeface="Cambria" panose="02040503050406030204" pitchFamily="18" charset="0"/>
            </a:endParaRPr>
          </a:p>
          <a:p>
            <a:pPr lvl="0">
              <a:buFont typeface="Wingdings" panose="05000000000000000000" pitchFamily="2" charset="2"/>
              <a:buChar char="ü"/>
            </a:pPr>
            <a:endParaRPr lang="en-IN" sz="2000" dirty="0"/>
          </a:p>
          <a:p>
            <a:pPr>
              <a:buFont typeface="Wingdings" panose="05000000000000000000" pitchFamily="2" charset="2"/>
              <a:buChar char="Ø"/>
            </a:pPr>
            <a:endParaRPr lang="en-IN" sz="2000" b="1" dirty="0">
              <a:latin typeface="Cambria" panose="02040503050406030204" pitchFamily="18" charset="0"/>
            </a:endParaRPr>
          </a:p>
          <a:p>
            <a:pPr marL="0" indent="0">
              <a:buNone/>
            </a:pPr>
            <a:endParaRPr lang="en-IN" sz="2000" dirty="0"/>
          </a:p>
          <a:p>
            <a:pPr marL="0" indent="0">
              <a:buNone/>
            </a:pPr>
            <a:endParaRPr lang="en-IN" sz="2000" b="1" u="sng"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7D729-8552-4FAB-B4C0-0284E64B5A17}" type="slidenum">
              <a:rPr kumimoji="0" lang="en-IN" sz="1400" b="1" i="0" u="none" strike="noStrike" kern="1200" cap="none" spc="0" normalizeH="0" baseline="0" noProof="0" smtClean="0">
                <a:ln>
                  <a:noFill/>
                </a:ln>
                <a:solidFill>
                  <a:srgbClr val="90C226"/>
                </a:solidFill>
                <a:effectLst/>
                <a:uLnTx/>
                <a:uFillTx/>
                <a:latin typeface="Cambria" panose="02040503050406030204"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400" b="1" i="0" u="none" strike="noStrike" kern="1200" cap="none" spc="0" normalizeH="0" baseline="0" noProof="0" dirty="0">
              <a:ln>
                <a:noFill/>
              </a:ln>
              <a:solidFill>
                <a:srgbClr val="90C226"/>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1714539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9" y="365125"/>
            <a:ext cx="8783391" cy="484881"/>
          </a:xfrm>
        </p:spPr>
        <p:txBody>
          <a:bodyPr>
            <a:normAutofit/>
          </a:bodyPr>
          <a:lstStyle/>
          <a:p>
            <a:r>
              <a:rPr lang="en-IN" sz="2000" b="1" dirty="0">
                <a:solidFill>
                  <a:schemeClr val="accent5"/>
                </a:solidFill>
                <a:latin typeface="Cambria" panose="02040503050406030204" pitchFamily="18" charset="0"/>
              </a:rPr>
              <a:t>Corporate governance</a:t>
            </a:r>
            <a:endParaRPr lang="en-IN" dirty="0">
              <a:solidFill>
                <a:schemeClr val="accent5"/>
              </a:solidFill>
              <a:latin typeface="Cambria" panose="02040503050406030204" pitchFamily="18" charset="0"/>
            </a:endParaRPr>
          </a:p>
        </p:txBody>
      </p:sp>
      <p:sp>
        <p:nvSpPr>
          <p:cNvPr id="3" name="Content Placeholder 2"/>
          <p:cNvSpPr>
            <a:spLocks noGrp="1"/>
          </p:cNvSpPr>
          <p:nvPr>
            <p:ph idx="1"/>
          </p:nvPr>
        </p:nvSpPr>
        <p:spPr>
          <a:xfrm>
            <a:off x="296214" y="850006"/>
            <a:ext cx="9337184" cy="5191356"/>
          </a:xfrm>
        </p:spPr>
        <p:txBody>
          <a:bodyPr>
            <a:normAutofit lnSpcReduction="10000"/>
          </a:bodyPr>
          <a:lstStyle/>
          <a:p>
            <a:pPr lvl="0">
              <a:buFont typeface="Wingdings" panose="05000000000000000000" pitchFamily="2" charset="2"/>
              <a:buChar char="ü"/>
            </a:pPr>
            <a:r>
              <a:rPr lang="en-IN" b="1" u="sng" dirty="0">
                <a:latin typeface="Cambria" panose="02040503050406030204" pitchFamily="18" charset="0"/>
              </a:rPr>
              <a:t>Structure of the thesis</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thesis includes ten chapters. The chapter 1 introduces the topic and also provides a background for the study. The objectives of the research, the type of research, the data collection sources &amp; design, conceptual framework of the research &amp; the broad research methodology are included in the first chapter. </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Chapter 2 includes a detailing of the socio, economic &amp; political environment in India, the various regulations which are in force in India &amp; the corporate governance structure of Listed companies in India. This Chapter will lay the course for providing important insights for the research objectives, the research questions &amp; the hypothesis.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Chapter 3 discusses the meaning and importance of corporate governance, the development of corporate governance in different countries, the OECD principles of corporate governance, SEBI guidelines on corporate governance &amp; the corporate governance mechanisms.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Chapter 4 provides a literature review of the corporate governance practices. It discusses the role of SEBI in improving the corporate governance practices in India, the barriers &amp; enablers affecting the implementation of good corporate governance, review of the previous research on corporate governance practices in developing nations like India &amp; the affect of corporate governance on firm performance.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buFont typeface="Wingdings" panose="05000000000000000000" pitchFamily="2" charset="2"/>
              <a:buChar char="ü"/>
            </a:pPr>
            <a:endParaRPr lang="en-IN" b="1" u="sng" dirty="0">
              <a:latin typeface="Cambria" panose="02040503050406030204" pitchFamily="18" charset="0"/>
            </a:endParaRPr>
          </a:p>
          <a:p>
            <a:pPr>
              <a:buFont typeface="Wingdings" panose="05000000000000000000" pitchFamily="2" charset="2"/>
              <a:buChar char="Ø"/>
            </a:pPr>
            <a:endParaRPr lang="en-IN" sz="3200" dirty="0">
              <a:latin typeface="Cambria" panose="02040503050406030204" pitchFamily="18" charset="0"/>
            </a:endParaRPr>
          </a:p>
          <a:p>
            <a:pPr>
              <a:buFont typeface="Wingdings" panose="05000000000000000000" pitchFamily="2" charset="2"/>
              <a:buChar char="Ø"/>
            </a:pPr>
            <a:endParaRPr lang="en-IN" sz="2000" dirty="0"/>
          </a:p>
          <a:p>
            <a:pPr>
              <a:buFont typeface="Wingdings" panose="05000000000000000000" pitchFamily="2" charset="2"/>
              <a:buChar char="Ø"/>
            </a:pPr>
            <a:endParaRPr lang="en-IN" sz="2000" b="1" dirty="0">
              <a:latin typeface="Cambria" panose="02040503050406030204" pitchFamily="18" charset="0"/>
            </a:endParaRPr>
          </a:p>
          <a:p>
            <a:pPr marL="0" indent="0">
              <a:buNone/>
            </a:pPr>
            <a:endParaRPr lang="en-IN" sz="2000" dirty="0"/>
          </a:p>
          <a:p>
            <a:pPr marL="0" indent="0">
              <a:buNone/>
            </a:pPr>
            <a:endParaRPr lang="en-IN" sz="2000" b="1" u="sng"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7D729-8552-4FAB-B4C0-0284E64B5A17}" type="slidenum">
              <a:rPr kumimoji="0" lang="en-IN" sz="1400" b="1" i="0" u="none" strike="noStrike" kern="1200" cap="none" spc="0" normalizeH="0" baseline="0" noProof="0" smtClean="0">
                <a:ln>
                  <a:noFill/>
                </a:ln>
                <a:solidFill>
                  <a:srgbClr val="90C226"/>
                </a:solidFill>
                <a:effectLst/>
                <a:uLnTx/>
                <a:uFillTx/>
                <a:latin typeface="Cambria" panose="02040503050406030204"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400" b="1" i="0" u="none" strike="noStrike" kern="1200" cap="none" spc="0" normalizeH="0" baseline="0" noProof="0" dirty="0">
              <a:ln>
                <a:noFill/>
              </a:ln>
              <a:solidFill>
                <a:srgbClr val="90C226"/>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4049768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9" y="365125"/>
            <a:ext cx="8783391" cy="484881"/>
          </a:xfrm>
        </p:spPr>
        <p:txBody>
          <a:bodyPr>
            <a:normAutofit/>
          </a:bodyPr>
          <a:lstStyle/>
          <a:p>
            <a:r>
              <a:rPr lang="en-IN" sz="2000" b="1" dirty="0">
                <a:solidFill>
                  <a:schemeClr val="accent5"/>
                </a:solidFill>
                <a:latin typeface="Cambria" panose="02040503050406030204" pitchFamily="18" charset="0"/>
              </a:rPr>
              <a:t>Corporate governance</a:t>
            </a:r>
            <a:endParaRPr lang="en-IN" dirty="0">
              <a:solidFill>
                <a:schemeClr val="accent5"/>
              </a:solidFill>
              <a:latin typeface="Cambria" panose="02040503050406030204" pitchFamily="18" charset="0"/>
            </a:endParaRPr>
          </a:p>
        </p:txBody>
      </p:sp>
      <p:sp>
        <p:nvSpPr>
          <p:cNvPr id="3" name="Content Placeholder 2"/>
          <p:cNvSpPr>
            <a:spLocks noGrp="1"/>
          </p:cNvSpPr>
          <p:nvPr>
            <p:ph idx="1"/>
          </p:nvPr>
        </p:nvSpPr>
        <p:spPr>
          <a:xfrm>
            <a:off x="296214" y="850006"/>
            <a:ext cx="9337184" cy="5191356"/>
          </a:xfrm>
        </p:spPr>
        <p:txBody>
          <a:bodyPr>
            <a:normAutofit lnSpcReduction="10000"/>
          </a:bodyPr>
          <a:lstStyle/>
          <a:p>
            <a:pPr lvl="0">
              <a:buFont typeface="Wingdings" panose="05000000000000000000" pitchFamily="2" charset="2"/>
              <a:buChar char="ü"/>
            </a:pPr>
            <a:r>
              <a:rPr lang="en-IN" b="1" u="sng" dirty="0">
                <a:latin typeface="Cambria" panose="02040503050406030204" pitchFamily="18" charset="0"/>
              </a:rPr>
              <a:t>Structure of the thesis</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Chapter 5 is devoted to the development of the theoretical and conceptual framework of corporate governance &amp; firm performance, developing the hypothesis &amp; discussion on the various theories that assist in explaining the relationship between corporate governance and firm performance.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Chapter 6 includes the research methods adopted for the study, the research objectives, research scope, the sources of data collection, questionnaire design, population considered, pilot study, administration of the questionnaire &amp; the statistical techniques employed for the analysis of the data.</a:t>
            </a:r>
          </a:p>
          <a:p>
            <a:pPr>
              <a:buFont typeface="Wingdings" panose="05000000000000000000" pitchFamily="2" charset="2"/>
              <a:buChar char="ü"/>
            </a:pPr>
            <a:r>
              <a:rPr lang="en-US" dirty="0">
                <a:latin typeface="Times New Roman" panose="02020603050405020304" pitchFamily="18" charset="0"/>
                <a:ea typeface="Calibri" panose="020F0502020204030204" pitchFamily="34" charset="0"/>
                <a:cs typeface="Times New Roman" panose="02020603050405020304" pitchFamily="18" charset="0"/>
              </a:rPr>
              <a:t>__________________</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Thesis writing </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upto</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Chapter 6 has been completed</a:t>
            </a:r>
            <a:r>
              <a:rPr lang="en-US" dirty="0">
                <a:latin typeface="Times New Roman" panose="02020603050405020304" pitchFamily="18" charset="0"/>
                <a:ea typeface="Calibri" panose="020F0502020204030204" pitchFamily="34" charset="0"/>
                <a:cs typeface="Times New Roman" panose="02020603050405020304" pitchFamily="18" charset="0"/>
              </a:rPr>
              <a:t>______________</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Chapter 7 focusses on the questionnaire survey results, detailed results of the descriptive analysis &amp; differences between the responses of the selected groups are analyzed by employing two non-parametric tests.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Chapter 8 consists of the results of the descriptive analysis &amp; testing of the hypothesis regarding the relationship between corporate governance and firm performance. In addition, the chapter presents the findings regarding the role of corporate governance principles and corporate governance mechanisms in improving firm performance using a correlation and econometric test.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buFont typeface="Wingdings" panose="05000000000000000000" pitchFamily="2" charset="2"/>
              <a:buChar char="ü"/>
            </a:pPr>
            <a:endParaRPr lang="en-IN" b="1" u="sng" dirty="0">
              <a:latin typeface="Cambria" panose="02040503050406030204" pitchFamily="18" charset="0"/>
            </a:endParaRPr>
          </a:p>
          <a:p>
            <a:pPr>
              <a:buFont typeface="Wingdings" panose="05000000000000000000" pitchFamily="2" charset="2"/>
              <a:buChar char="Ø"/>
            </a:pPr>
            <a:endParaRPr lang="en-IN" sz="3200" dirty="0">
              <a:latin typeface="Cambria" panose="02040503050406030204" pitchFamily="18" charset="0"/>
            </a:endParaRPr>
          </a:p>
          <a:p>
            <a:pPr>
              <a:buFont typeface="Wingdings" panose="05000000000000000000" pitchFamily="2" charset="2"/>
              <a:buChar char="Ø"/>
            </a:pPr>
            <a:endParaRPr lang="en-IN" sz="2000" dirty="0"/>
          </a:p>
          <a:p>
            <a:pPr>
              <a:buFont typeface="Wingdings" panose="05000000000000000000" pitchFamily="2" charset="2"/>
              <a:buChar char="Ø"/>
            </a:pPr>
            <a:endParaRPr lang="en-IN" sz="2000" b="1" dirty="0">
              <a:latin typeface="Cambria" panose="02040503050406030204" pitchFamily="18" charset="0"/>
            </a:endParaRPr>
          </a:p>
          <a:p>
            <a:pPr marL="0" indent="0">
              <a:buNone/>
            </a:pPr>
            <a:endParaRPr lang="en-IN" sz="2000" dirty="0"/>
          </a:p>
          <a:p>
            <a:pPr marL="0" indent="0">
              <a:buNone/>
            </a:pPr>
            <a:endParaRPr lang="en-IN" sz="2000" b="1" u="sng"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7D729-8552-4FAB-B4C0-0284E64B5A17}" type="slidenum">
              <a:rPr kumimoji="0" lang="en-IN" sz="1400" b="1" i="0" u="none" strike="noStrike" kern="1200" cap="none" spc="0" normalizeH="0" baseline="0" noProof="0" smtClean="0">
                <a:ln>
                  <a:noFill/>
                </a:ln>
                <a:solidFill>
                  <a:srgbClr val="90C226"/>
                </a:solidFill>
                <a:effectLst/>
                <a:uLnTx/>
                <a:uFillTx/>
                <a:latin typeface="Cambria" panose="02040503050406030204"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400" b="1" i="0" u="none" strike="noStrike" kern="1200" cap="none" spc="0" normalizeH="0" baseline="0" noProof="0" dirty="0">
              <a:ln>
                <a:noFill/>
              </a:ln>
              <a:solidFill>
                <a:srgbClr val="90C226"/>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902888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9" y="365125"/>
            <a:ext cx="8783391" cy="484881"/>
          </a:xfrm>
        </p:spPr>
        <p:txBody>
          <a:bodyPr>
            <a:normAutofit/>
          </a:bodyPr>
          <a:lstStyle/>
          <a:p>
            <a:r>
              <a:rPr lang="en-IN" sz="2000" b="1" dirty="0">
                <a:solidFill>
                  <a:schemeClr val="accent5"/>
                </a:solidFill>
                <a:latin typeface="Cambria" panose="02040503050406030204" pitchFamily="18" charset="0"/>
              </a:rPr>
              <a:t>Corporate governance</a:t>
            </a:r>
            <a:endParaRPr lang="en-IN" dirty="0">
              <a:solidFill>
                <a:schemeClr val="accent5"/>
              </a:solidFill>
              <a:latin typeface="Cambria" panose="02040503050406030204" pitchFamily="18" charset="0"/>
            </a:endParaRPr>
          </a:p>
        </p:txBody>
      </p:sp>
      <p:sp>
        <p:nvSpPr>
          <p:cNvPr id="3" name="Content Placeholder 2"/>
          <p:cNvSpPr>
            <a:spLocks noGrp="1"/>
          </p:cNvSpPr>
          <p:nvPr>
            <p:ph idx="1"/>
          </p:nvPr>
        </p:nvSpPr>
        <p:spPr>
          <a:xfrm>
            <a:off x="296214" y="850006"/>
            <a:ext cx="9337184" cy="5191356"/>
          </a:xfrm>
        </p:spPr>
        <p:txBody>
          <a:bodyPr>
            <a:normAutofit/>
          </a:bodyPr>
          <a:lstStyle/>
          <a:p>
            <a:pPr lvl="0">
              <a:buFont typeface="Wingdings" panose="05000000000000000000" pitchFamily="2" charset="2"/>
              <a:buChar char="ü"/>
            </a:pPr>
            <a:r>
              <a:rPr lang="en-IN" b="1" u="sng" dirty="0">
                <a:latin typeface="Cambria" panose="02040503050406030204" pitchFamily="18" charset="0"/>
              </a:rPr>
              <a:t>Structure of the thesis</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Chapter 9 has a discussion on the results of all analysis techniques discussed in Chapters 7 and 8 using the hypotheses outlined in Chapter 5 and the questionnaire in Chapter 6. Summary of the implications of the statistical analysis is also included in this chapter.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Chapter 10 includes a summary of the overall study, conclusions drawn, findings of the study, implications of the findings and the directions for the future research.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buFont typeface="Wingdings" panose="05000000000000000000" pitchFamily="2" charset="2"/>
              <a:buChar char="ü"/>
            </a:pPr>
            <a:endParaRPr lang="en-IN" b="1" u="sng" dirty="0">
              <a:latin typeface="Cambria" panose="02040503050406030204" pitchFamily="18" charset="0"/>
            </a:endParaRPr>
          </a:p>
          <a:p>
            <a:pPr>
              <a:buFont typeface="Wingdings" panose="05000000000000000000" pitchFamily="2" charset="2"/>
              <a:buChar char="Ø"/>
            </a:pPr>
            <a:endParaRPr lang="en-IN" sz="3200" dirty="0">
              <a:latin typeface="Cambria" panose="02040503050406030204" pitchFamily="18" charset="0"/>
            </a:endParaRPr>
          </a:p>
          <a:p>
            <a:pPr>
              <a:buFont typeface="Wingdings" panose="05000000000000000000" pitchFamily="2" charset="2"/>
              <a:buChar char="Ø"/>
            </a:pPr>
            <a:endParaRPr lang="en-IN" sz="2000" dirty="0"/>
          </a:p>
          <a:p>
            <a:pPr>
              <a:buFont typeface="Wingdings" panose="05000000000000000000" pitchFamily="2" charset="2"/>
              <a:buChar char="Ø"/>
            </a:pPr>
            <a:endParaRPr lang="en-IN" sz="2000" b="1" dirty="0">
              <a:latin typeface="Cambria" panose="02040503050406030204" pitchFamily="18" charset="0"/>
            </a:endParaRPr>
          </a:p>
          <a:p>
            <a:pPr marL="0" indent="0">
              <a:buNone/>
            </a:pPr>
            <a:endParaRPr lang="en-IN" sz="2000" dirty="0"/>
          </a:p>
          <a:p>
            <a:pPr marL="0" indent="0">
              <a:buNone/>
            </a:pPr>
            <a:endParaRPr lang="en-IN" sz="2000" b="1" u="sng"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7D729-8552-4FAB-B4C0-0284E64B5A17}" type="slidenum">
              <a:rPr kumimoji="0" lang="en-IN" sz="1400" b="1" i="0" u="none" strike="noStrike" kern="1200" cap="none" spc="0" normalizeH="0" baseline="0" noProof="0" smtClean="0">
                <a:ln>
                  <a:noFill/>
                </a:ln>
                <a:solidFill>
                  <a:srgbClr val="90C226"/>
                </a:solidFill>
                <a:effectLst/>
                <a:uLnTx/>
                <a:uFillTx/>
                <a:latin typeface="Cambria" panose="02040503050406030204"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400" b="1" i="0" u="none" strike="noStrike" kern="1200" cap="none" spc="0" normalizeH="0" baseline="0" noProof="0" dirty="0">
              <a:ln>
                <a:noFill/>
              </a:ln>
              <a:solidFill>
                <a:srgbClr val="90C226"/>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1169533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4" y="365126"/>
            <a:ext cx="8899301" cy="510638"/>
          </a:xfrm>
        </p:spPr>
        <p:txBody>
          <a:bodyPr>
            <a:normAutofit/>
          </a:bodyPr>
          <a:lstStyle/>
          <a:p>
            <a:r>
              <a:rPr lang="en-IN" sz="2000" b="1" dirty="0">
                <a:solidFill>
                  <a:schemeClr val="accent5"/>
                </a:solidFill>
                <a:latin typeface="Cambria" panose="02040503050406030204" pitchFamily="18" charset="0"/>
              </a:rPr>
              <a:t>Corporate governance</a:t>
            </a:r>
            <a:endParaRPr lang="en-IN" sz="2000" dirty="0">
              <a:solidFill>
                <a:schemeClr val="accent5"/>
              </a:solidFill>
              <a:latin typeface="Cambria" panose="02040503050406030204" pitchFamily="18" charset="0"/>
            </a:endParaRPr>
          </a:p>
        </p:txBody>
      </p:sp>
      <p:sp>
        <p:nvSpPr>
          <p:cNvPr id="3" name="Content Placeholder 2"/>
          <p:cNvSpPr>
            <a:spLocks noGrp="1"/>
          </p:cNvSpPr>
          <p:nvPr>
            <p:ph idx="1"/>
          </p:nvPr>
        </p:nvSpPr>
        <p:spPr>
          <a:xfrm>
            <a:off x="412125" y="1825625"/>
            <a:ext cx="9530365" cy="2321372"/>
          </a:xfrm>
        </p:spPr>
        <p:txBody>
          <a:bodyPr>
            <a:normAutofit/>
          </a:bodyPr>
          <a:lstStyle/>
          <a:p>
            <a:endParaRPr lang="en-IN" dirty="0">
              <a:latin typeface="Cambria" panose="02040503050406030204" pitchFamily="18" charset="0"/>
            </a:endParaRPr>
          </a:p>
          <a:p>
            <a:pPr marL="0" indent="0">
              <a:buNone/>
            </a:pPr>
            <a:endParaRPr lang="en-IN" dirty="0">
              <a:latin typeface="Cambria" panose="02040503050406030204" pitchFamily="18" charset="0"/>
            </a:endParaRPr>
          </a:p>
          <a:p>
            <a:pPr marL="0" indent="0">
              <a:buNone/>
            </a:pPr>
            <a:endParaRPr lang="en-IN" dirty="0">
              <a:latin typeface="Cambria" panose="02040503050406030204" pitchFamily="18" charset="0"/>
            </a:endParaRPr>
          </a:p>
          <a:p>
            <a:pPr marL="0" indent="0">
              <a:buNone/>
            </a:pPr>
            <a:endParaRPr lang="en-IN" dirty="0">
              <a:latin typeface="Cambria" panose="02040503050406030204" pitchFamily="18" charset="0"/>
            </a:endParaRPr>
          </a:p>
        </p:txBody>
      </p:sp>
      <p:sp>
        <p:nvSpPr>
          <p:cNvPr id="7" name="Rectangle 6"/>
          <p:cNvSpPr/>
          <p:nvPr/>
        </p:nvSpPr>
        <p:spPr>
          <a:xfrm>
            <a:off x="412125" y="1897299"/>
            <a:ext cx="9530365" cy="1733808"/>
          </a:xfrm>
          <a:prstGeom prst="rect">
            <a:avLst/>
          </a:prstGeom>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				</a:t>
            </a:r>
            <a:r>
              <a:rPr kumimoji="0" lang="en-US" sz="3200" b="1" i="0" u="sng" strike="noStrike" kern="1200" cap="none" spc="0" normalizeH="0" baseline="0" noProof="0" dirty="0">
                <a:ln>
                  <a:noFill/>
                </a:ln>
                <a:solidFill>
                  <a:prstClr val="black"/>
                </a:solidFill>
                <a:effectLst/>
                <a:uLnTx/>
                <a:uFillTx/>
                <a:latin typeface="Cambria" panose="02040503050406030204" pitchFamily="18" charset="0"/>
                <a:ea typeface="+mn-ea"/>
                <a:cs typeface="+mn-cs"/>
              </a:rPr>
              <a:t>Title of the Study  </a:t>
            </a:r>
            <a:endParaRPr kumimoji="0" lang="en-IN" sz="3200" b="1" i="0" u="sng"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a:p>
            <a:pPr marL="0" marR="0" lvl="0" indent="0" algn="just" defTabSz="914400" rtl="0" eaLnBrk="1" fontAlgn="auto" latinLnBrk="0" hangingPunct="1">
              <a:lnSpc>
                <a:spcPct val="90000"/>
              </a:lnSpc>
              <a:spcBef>
                <a:spcPts val="100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a:p>
            <a:pPr marL="0" marR="0" lvl="0" indent="0" algn="just" defTabSz="914400" rtl="0" eaLnBrk="1" fontAlgn="auto" latinLnBrk="0" hangingPunct="1">
              <a:lnSpc>
                <a:spcPct val="90000"/>
              </a:lnSpc>
              <a:spcBef>
                <a:spcPts val="100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“An analytical study of the effectiveness and impact of the Corporate Governance practices in select companies, listed on NIFTY 500 index.”</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7D729-8552-4FAB-B4C0-0284E64B5A17}" type="slidenum">
              <a:rPr kumimoji="0" lang="en-IN" sz="1400" b="1" i="0" u="none" strike="noStrike" kern="1200" cap="none" spc="0" normalizeH="0" baseline="0" noProof="0" smtClean="0">
                <a:ln>
                  <a:noFill/>
                </a:ln>
                <a:solidFill>
                  <a:srgbClr val="90C226"/>
                </a:solidFill>
                <a:effectLst/>
                <a:uLnTx/>
                <a:uFillTx/>
                <a:latin typeface="Cambria" panose="02040503050406030204"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400" b="1" i="0" u="none" strike="noStrike" kern="1200" cap="none" spc="0" normalizeH="0" baseline="0" noProof="0">
              <a:ln>
                <a:noFill/>
              </a:ln>
              <a:solidFill>
                <a:srgbClr val="90C226"/>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2012249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9" y="365125"/>
            <a:ext cx="8873543" cy="484881"/>
          </a:xfrm>
        </p:spPr>
        <p:txBody>
          <a:bodyPr>
            <a:normAutofit/>
          </a:bodyPr>
          <a:lstStyle/>
          <a:p>
            <a:r>
              <a:rPr lang="en-IN" sz="2000" b="1" dirty="0">
                <a:solidFill>
                  <a:schemeClr val="accent5"/>
                </a:solidFill>
                <a:latin typeface="Cambria" panose="02040503050406030204" pitchFamily="18" charset="0"/>
              </a:rPr>
              <a:t>Corporate governance</a:t>
            </a:r>
            <a:endParaRPr lang="en-IN" sz="2000" dirty="0">
              <a:solidFill>
                <a:schemeClr val="accent5"/>
              </a:solidFill>
              <a:latin typeface="Cambria" panose="02040503050406030204" pitchFamily="18" charset="0"/>
            </a:endParaRPr>
          </a:p>
        </p:txBody>
      </p:sp>
      <p:sp>
        <p:nvSpPr>
          <p:cNvPr id="3" name="Content Placeholder 2"/>
          <p:cNvSpPr>
            <a:spLocks noGrp="1"/>
          </p:cNvSpPr>
          <p:nvPr>
            <p:ph idx="1"/>
          </p:nvPr>
        </p:nvSpPr>
        <p:spPr>
          <a:xfrm>
            <a:off x="360609" y="1030311"/>
            <a:ext cx="9259909" cy="5011052"/>
          </a:xfrm>
        </p:spPr>
        <p:txBody>
          <a:bodyPr>
            <a:normAutofit/>
          </a:bodyPr>
          <a:lstStyle/>
          <a:p>
            <a:pPr marL="0" indent="0" algn="just">
              <a:buNone/>
            </a:pPr>
            <a:endParaRPr lang="en-IN" sz="2000" dirty="0">
              <a:latin typeface="Cambria" panose="02040503050406030204" pitchFamily="18" charset="0"/>
            </a:endParaRPr>
          </a:p>
          <a:p>
            <a:pPr marL="0" indent="0" algn="just">
              <a:buNone/>
            </a:pPr>
            <a:r>
              <a:rPr lang="en-IN" sz="2000" b="1" dirty="0">
                <a:latin typeface="Cambria" panose="02040503050406030204" pitchFamily="18" charset="0"/>
              </a:rPr>
              <a:t> </a:t>
            </a:r>
          </a:p>
        </p:txBody>
      </p:sp>
      <p:sp>
        <p:nvSpPr>
          <p:cNvPr id="5" name="Rectangle 4"/>
          <p:cNvSpPr/>
          <p:nvPr/>
        </p:nvSpPr>
        <p:spPr>
          <a:xfrm>
            <a:off x="592429" y="850006"/>
            <a:ext cx="8873543" cy="480131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sng" strike="noStrike" kern="1200" cap="none" spc="0" normalizeH="0" baseline="0" noProof="0" dirty="0">
                <a:ln>
                  <a:noFill/>
                </a:ln>
                <a:solidFill>
                  <a:prstClr val="black"/>
                </a:solidFill>
                <a:effectLst/>
                <a:uLnTx/>
                <a:uFillTx/>
                <a:latin typeface="Cambria" panose="02040503050406030204" pitchFamily="18" charset="0"/>
                <a:ea typeface="+mn-ea"/>
                <a:cs typeface="+mn-cs"/>
              </a:rPr>
              <a:t>Objectives of the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a:p>
            <a:pPr marL="285750" marR="0" lvl="0" indent="-285750" algn="just" defTabSz="914400" rtl="0" eaLnBrk="1" fontAlgn="auto" latinLnBrk="0" hangingPunct="1">
              <a:lnSpc>
                <a:spcPct val="100000"/>
              </a:lnSpc>
              <a:spcBef>
                <a:spcPts val="0"/>
              </a:spcBef>
              <a:spcAft>
                <a:spcPts val="0"/>
              </a:spcAft>
              <a:buClr>
                <a:srgbClr val="54A021"/>
              </a:buClr>
              <a:buSzTx/>
              <a:buFont typeface="Wingdings" panose="05000000000000000000" pitchFamily="2" charset="2"/>
              <a:buChar char="Ø"/>
              <a:tabLst/>
              <a:defRPr/>
            </a:pPr>
            <a:r>
              <a:rPr kumimoji="0" lang="en-IN"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To evaluate the corporate governance standards and practices in India.</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a:p>
            <a:pPr marL="285750" marR="0" lvl="0" indent="-285750" algn="just" defTabSz="914400" rtl="0" eaLnBrk="1" fontAlgn="auto" latinLnBrk="0" hangingPunct="1">
              <a:lnSpc>
                <a:spcPct val="100000"/>
              </a:lnSpc>
              <a:spcBef>
                <a:spcPts val="0"/>
              </a:spcBef>
              <a:spcAft>
                <a:spcPts val="0"/>
              </a:spcAft>
              <a:buClr>
                <a:srgbClr val="54A021"/>
              </a:buClr>
              <a:buSzTx/>
              <a:buFont typeface="Wingdings" panose="05000000000000000000" pitchFamily="2" charset="2"/>
              <a:buChar char="Ø"/>
              <a:tabLst/>
              <a:defRPr/>
            </a:pPr>
            <a:r>
              <a:rPr kumimoji="0" lang="en-IN"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To measure the effectiveness of the corporate governance standards &amp; practices in India.</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a:p>
            <a:pPr marL="285750" marR="0" lvl="0" indent="-285750" algn="just" defTabSz="914400" rtl="0" eaLnBrk="1" fontAlgn="auto" latinLnBrk="0" hangingPunct="1">
              <a:lnSpc>
                <a:spcPct val="100000"/>
              </a:lnSpc>
              <a:spcBef>
                <a:spcPts val="0"/>
              </a:spcBef>
              <a:spcAft>
                <a:spcPts val="0"/>
              </a:spcAft>
              <a:buClr>
                <a:srgbClr val="54A021"/>
              </a:buClr>
              <a:buSzTx/>
              <a:buFont typeface="Wingdings" panose="05000000000000000000" pitchFamily="2" charset="2"/>
              <a:buChar char="Ø"/>
              <a:tabLst/>
              <a:defRPr/>
            </a:pPr>
            <a:r>
              <a:rPr kumimoji="0" lang="en-IN"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To study the impact of the corporate governance practices in select companies listed on the NIFTY 500 index</a:t>
            </a:r>
            <a:endParaRPr kumimoji="0" lang="en-IN" sz="18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7D729-8552-4FAB-B4C0-0284E64B5A17}" type="slidenum">
              <a:rPr kumimoji="0" lang="en-IN" sz="1400" b="1" i="0" u="none" strike="noStrike" kern="1200" cap="none" spc="0" normalizeH="0" baseline="0" noProof="0" smtClean="0">
                <a:ln>
                  <a:noFill/>
                </a:ln>
                <a:solidFill>
                  <a:srgbClr val="90C226"/>
                </a:solidFill>
                <a:effectLst/>
                <a:uLnTx/>
                <a:uFillTx/>
                <a:latin typeface="Cambria" panose="02040503050406030204"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400" b="1" i="0" u="none" strike="noStrike" kern="1200" cap="none" spc="0" normalizeH="0" baseline="0" noProof="0" dirty="0">
              <a:ln>
                <a:noFill/>
              </a:ln>
              <a:solidFill>
                <a:srgbClr val="90C226"/>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77232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9" y="365125"/>
            <a:ext cx="8860664" cy="484881"/>
          </a:xfrm>
        </p:spPr>
        <p:txBody>
          <a:bodyPr>
            <a:normAutofit/>
          </a:bodyPr>
          <a:lstStyle/>
          <a:p>
            <a:r>
              <a:rPr lang="en-IN" sz="2000" b="1" dirty="0">
                <a:solidFill>
                  <a:schemeClr val="accent5"/>
                </a:solidFill>
                <a:latin typeface="Cambria" panose="02040503050406030204" pitchFamily="18" charset="0"/>
              </a:rPr>
              <a:t>Corporate governance</a:t>
            </a:r>
            <a:endParaRPr lang="en-IN" sz="2000" dirty="0">
              <a:solidFill>
                <a:schemeClr val="accent5"/>
              </a:solidFill>
              <a:latin typeface="Cambria" panose="02040503050406030204" pitchFamily="18" charset="0"/>
            </a:endParaRPr>
          </a:p>
        </p:txBody>
      </p:sp>
      <p:sp>
        <p:nvSpPr>
          <p:cNvPr id="3" name="Content Placeholder 2"/>
          <p:cNvSpPr>
            <a:spLocks noGrp="1"/>
          </p:cNvSpPr>
          <p:nvPr>
            <p:ph idx="1"/>
          </p:nvPr>
        </p:nvSpPr>
        <p:spPr>
          <a:xfrm>
            <a:off x="592430" y="850006"/>
            <a:ext cx="9015210" cy="5293217"/>
          </a:xfrm>
        </p:spPr>
        <p:txBody>
          <a:bodyPr>
            <a:normAutofit/>
          </a:bodyPr>
          <a:lstStyle/>
          <a:p>
            <a:pPr lvl="0">
              <a:buFont typeface="Wingdings" panose="05000000000000000000" pitchFamily="2" charset="2"/>
              <a:buChar char="Ø"/>
            </a:pPr>
            <a:r>
              <a:rPr lang="en-IN" b="1" u="sng" dirty="0">
                <a:latin typeface="Cambria" panose="02040503050406030204" pitchFamily="18" charset="0"/>
                <a:hlinkClick r:id="rId3" action="ppaction://hlinkpres?slideindex=1&amp;slidetitle="/>
              </a:rPr>
              <a:t>DETAILED OBJECTIVES</a:t>
            </a:r>
            <a:r>
              <a:rPr lang="en-IN" b="1" u="sng" dirty="0">
                <a:latin typeface="Cambria" panose="02040503050406030204" pitchFamily="18" charset="0"/>
              </a:rPr>
              <a:t> OF THE RESEARCH </a:t>
            </a:r>
          </a:p>
          <a:p>
            <a:pPr algn="just">
              <a:buFont typeface="Wingdings" panose="05000000000000000000" pitchFamily="2" charset="2"/>
              <a:buChar char="ü"/>
            </a:pPr>
            <a:r>
              <a:rPr lang="en-US" dirty="0">
                <a:latin typeface="Cambria" panose="02040503050406030204" pitchFamily="18" charset="0"/>
              </a:rPr>
              <a:t>Explore the nature and extent of the </a:t>
            </a:r>
            <a:r>
              <a:rPr lang="en-US" u="sng" dirty="0">
                <a:latin typeface="Cambria" panose="02040503050406030204" pitchFamily="18" charset="0"/>
              </a:rPr>
              <a:t>development of corporate governance practices </a:t>
            </a:r>
            <a:r>
              <a:rPr lang="en-US" dirty="0">
                <a:latin typeface="Cambria" panose="02040503050406030204" pitchFamily="18" charset="0"/>
              </a:rPr>
              <a:t>in the context of the business environment in  India</a:t>
            </a:r>
            <a:r>
              <a:rPr lang="en-US" b="1" dirty="0">
                <a:latin typeface="Cambria" panose="02040503050406030204" pitchFamily="18" charset="0"/>
              </a:rPr>
              <a:t>. (Effectiveness)</a:t>
            </a:r>
          </a:p>
          <a:p>
            <a:pPr algn="just">
              <a:buFont typeface="Wingdings" panose="05000000000000000000" pitchFamily="2" charset="2"/>
              <a:buChar char="ü"/>
            </a:pPr>
            <a:r>
              <a:rPr lang="en-US" u="sng" dirty="0">
                <a:latin typeface="Cambria" panose="02040503050406030204" pitchFamily="18" charset="0"/>
              </a:rPr>
              <a:t>Identify corporate governance </a:t>
            </a:r>
            <a:r>
              <a:rPr lang="en-US" dirty="0">
                <a:latin typeface="Cambria" panose="02040503050406030204" pitchFamily="18" charset="0"/>
              </a:rPr>
              <a:t>as understood in the Indian context. </a:t>
            </a:r>
            <a:r>
              <a:rPr lang="en-US" b="1" dirty="0">
                <a:latin typeface="Cambria" panose="02040503050406030204" pitchFamily="18" charset="0"/>
              </a:rPr>
              <a:t>(Effectiveness)</a:t>
            </a:r>
          </a:p>
          <a:p>
            <a:pPr algn="just">
              <a:buFont typeface="Wingdings" panose="05000000000000000000" pitchFamily="2" charset="2"/>
              <a:buChar char="ü"/>
            </a:pPr>
            <a:r>
              <a:rPr lang="en-US" dirty="0">
                <a:latin typeface="Cambria" panose="02040503050406030204" pitchFamily="18" charset="0"/>
              </a:rPr>
              <a:t>Examine </a:t>
            </a:r>
            <a:r>
              <a:rPr lang="en-US" u="sng" dirty="0">
                <a:latin typeface="Cambria" panose="02040503050406030204" pitchFamily="18" charset="0"/>
              </a:rPr>
              <a:t>stakeholders’ perceptions concerning corporate governance </a:t>
            </a:r>
            <a:r>
              <a:rPr lang="en-US" dirty="0">
                <a:latin typeface="Cambria" panose="02040503050406030204" pitchFamily="18" charset="0"/>
              </a:rPr>
              <a:t>principles in listed companies</a:t>
            </a:r>
            <a:r>
              <a:rPr lang="en-US" b="1" dirty="0">
                <a:latin typeface="Cambria" panose="02040503050406030204" pitchFamily="18" charset="0"/>
              </a:rPr>
              <a:t>. (Effectiveness)</a:t>
            </a:r>
          </a:p>
          <a:p>
            <a:pPr algn="just">
              <a:buFont typeface="Wingdings" panose="05000000000000000000" pitchFamily="2" charset="2"/>
              <a:buChar char="ü"/>
            </a:pPr>
            <a:r>
              <a:rPr lang="en-US" dirty="0">
                <a:latin typeface="Cambria" panose="02040503050406030204" pitchFamily="18" charset="0"/>
              </a:rPr>
              <a:t>Identify the possible </a:t>
            </a:r>
            <a:r>
              <a:rPr lang="en-US" u="sng" dirty="0">
                <a:latin typeface="Cambria" panose="02040503050406030204" pitchFamily="18" charset="0"/>
              </a:rPr>
              <a:t>obstacles to, and enablers of</a:t>
            </a:r>
            <a:r>
              <a:rPr lang="en-US" dirty="0">
                <a:latin typeface="Cambria" panose="02040503050406030204" pitchFamily="18" charset="0"/>
              </a:rPr>
              <a:t>, the implementation of good corporate governance in India. </a:t>
            </a:r>
            <a:r>
              <a:rPr lang="en-US" b="1" dirty="0">
                <a:latin typeface="Cambria" panose="02040503050406030204" pitchFamily="18" charset="0"/>
              </a:rPr>
              <a:t>(Effectiveness &amp; Impact)</a:t>
            </a:r>
          </a:p>
          <a:p>
            <a:pPr>
              <a:buFont typeface="Wingdings" panose="05000000000000000000" pitchFamily="2" charset="2"/>
              <a:buChar char="ü"/>
            </a:pPr>
            <a:r>
              <a:rPr lang="en-US" dirty="0">
                <a:latin typeface="Cambria" panose="02040503050406030204" pitchFamily="18" charset="0"/>
              </a:rPr>
              <a:t>Analyze the </a:t>
            </a:r>
            <a:r>
              <a:rPr lang="en-US" u="sng" dirty="0">
                <a:latin typeface="Cambria" panose="02040503050406030204" pitchFamily="18" charset="0"/>
              </a:rPr>
              <a:t>corporate governance mechanisms </a:t>
            </a:r>
            <a:r>
              <a:rPr lang="en-US" dirty="0">
                <a:latin typeface="Cambria" panose="02040503050406030204" pitchFamily="18" charset="0"/>
              </a:rPr>
              <a:t>of the listed companies and their extent of compliance with the corporate governance code. </a:t>
            </a:r>
            <a:r>
              <a:rPr lang="en-US" b="1" dirty="0">
                <a:latin typeface="Cambria" panose="02040503050406030204" pitchFamily="18" charset="0"/>
              </a:rPr>
              <a:t>(Effectiveness &amp; Impact)</a:t>
            </a:r>
          </a:p>
          <a:p>
            <a:pPr algn="just">
              <a:buFont typeface="Wingdings" panose="05000000000000000000" pitchFamily="2" charset="2"/>
              <a:buChar char="ü"/>
            </a:pPr>
            <a:r>
              <a:rPr lang="en-US" dirty="0">
                <a:latin typeface="Cambria" panose="02040503050406030204" pitchFamily="18" charset="0"/>
              </a:rPr>
              <a:t>Determine the </a:t>
            </a:r>
            <a:r>
              <a:rPr lang="en-US" u="sng" dirty="0">
                <a:latin typeface="Cambria" panose="02040503050406030204" pitchFamily="18" charset="0"/>
              </a:rPr>
              <a:t>relationships between corporate governance practices and firm performance</a:t>
            </a:r>
            <a:r>
              <a:rPr lang="en-US" dirty="0">
                <a:latin typeface="Cambria" panose="02040503050406030204" pitchFamily="18" charset="0"/>
              </a:rPr>
              <a:t> in select listed companies. </a:t>
            </a:r>
            <a:r>
              <a:rPr lang="en-US" b="1" dirty="0">
                <a:latin typeface="Cambria" panose="02040503050406030204" pitchFamily="18" charset="0"/>
              </a:rPr>
              <a:t>(Impact)</a:t>
            </a:r>
          </a:p>
          <a:p>
            <a:pPr algn="just">
              <a:buFont typeface="Wingdings" panose="05000000000000000000" pitchFamily="2" charset="2"/>
              <a:buChar char="ü"/>
            </a:pPr>
            <a:r>
              <a:rPr lang="en-US" dirty="0">
                <a:latin typeface="Cambria" panose="02040503050406030204" pitchFamily="18" charset="0"/>
              </a:rPr>
              <a:t>Develop a </a:t>
            </a:r>
            <a:r>
              <a:rPr lang="en-US" u="sng" dirty="0">
                <a:latin typeface="Cambria" panose="02040503050406030204" pitchFamily="18" charset="0"/>
              </a:rPr>
              <a:t>corporate governance model </a:t>
            </a:r>
            <a:r>
              <a:rPr lang="en-US" dirty="0">
                <a:latin typeface="Cambria" panose="02040503050406030204" pitchFamily="18" charset="0"/>
              </a:rPr>
              <a:t>that is appropriate for India which includes corporate governance principles and considers all stakeholders’ interests.     </a:t>
            </a:r>
            <a:endParaRPr lang="en-IN" dirty="0">
              <a:latin typeface="Cambria" panose="02040503050406030204" pitchFamily="18" charset="0"/>
            </a:endParaRPr>
          </a:p>
          <a:p>
            <a:pPr lvl="0" algn="just">
              <a:buFont typeface="Wingdings" panose="05000000000000000000" pitchFamily="2" charset="2"/>
              <a:buChar char="Ø"/>
            </a:pPr>
            <a:endParaRPr lang="en-IN" sz="2000" dirty="0">
              <a:latin typeface="Cambria" panose="02040503050406030204" pitchFamily="18"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7D729-8552-4FAB-B4C0-0284E64B5A17}" type="slidenum">
              <a:rPr kumimoji="0" lang="en-IN" sz="1400" b="1" i="0" u="none" strike="noStrike" kern="1200" cap="none" spc="0" normalizeH="0" baseline="0" noProof="0" smtClean="0">
                <a:ln>
                  <a:noFill/>
                </a:ln>
                <a:solidFill>
                  <a:srgbClr val="90C226"/>
                </a:solidFill>
                <a:effectLst/>
                <a:uLnTx/>
                <a:uFillTx/>
                <a:latin typeface="Cambria" panose="02040503050406030204"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400" b="1" i="0" u="none" strike="noStrike" kern="1200" cap="none" spc="0" normalizeH="0" baseline="0" noProof="0" dirty="0">
              <a:ln>
                <a:noFill/>
              </a:ln>
              <a:solidFill>
                <a:srgbClr val="90C226"/>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819747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823" y="365125"/>
            <a:ext cx="8617179" cy="484881"/>
          </a:xfrm>
        </p:spPr>
        <p:txBody>
          <a:bodyPr>
            <a:normAutofit/>
          </a:bodyPr>
          <a:lstStyle/>
          <a:p>
            <a:r>
              <a:rPr lang="en-IN" sz="2000" b="1" dirty="0">
                <a:solidFill>
                  <a:schemeClr val="accent5"/>
                </a:solidFill>
                <a:latin typeface="Cambria" panose="02040503050406030204" pitchFamily="18" charset="0"/>
              </a:rPr>
              <a:t>Corporate governance</a:t>
            </a:r>
            <a:endParaRPr lang="en-IN" sz="2000" dirty="0">
              <a:solidFill>
                <a:schemeClr val="accent5"/>
              </a:solidFill>
              <a:latin typeface="Cambria" panose="02040503050406030204" pitchFamily="18" charset="0"/>
            </a:endParaRPr>
          </a:p>
        </p:txBody>
      </p:sp>
      <p:sp>
        <p:nvSpPr>
          <p:cNvPr id="3" name="Content Placeholder 2"/>
          <p:cNvSpPr>
            <a:spLocks noGrp="1"/>
          </p:cNvSpPr>
          <p:nvPr>
            <p:ph idx="1"/>
          </p:nvPr>
        </p:nvSpPr>
        <p:spPr>
          <a:xfrm>
            <a:off x="309093" y="953037"/>
            <a:ext cx="9259910" cy="5088325"/>
          </a:xfrm>
        </p:spPr>
        <p:txBody>
          <a:bodyPr>
            <a:normAutofit fontScale="92500"/>
          </a:bodyPr>
          <a:lstStyle/>
          <a:p>
            <a:pPr marL="0" indent="0" algn="ctr">
              <a:buNone/>
            </a:pPr>
            <a:r>
              <a:rPr lang="en-IN" sz="2400" b="1" u="sng" dirty="0">
                <a:latin typeface="Cambria" panose="02040503050406030204" pitchFamily="18" charset="0"/>
              </a:rPr>
              <a:t>Scope of the Study</a:t>
            </a:r>
          </a:p>
          <a:p>
            <a:pPr algn="just"/>
            <a:r>
              <a:rPr lang="en-IN" sz="2400" dirty="0">
                <a:latin typeface="Cambria" panose="02040503050406030204" pitchFamily="18" charset="0"/>
              </a:rPr>
              <a:t>Sample from companies (excluding banks) listed on the NIFTY 500 index representing diverse industries for the period from 2013-14 to 2017-18.</a:t>
            </a:r>
          </a:p>
          <a:p>
            <a:pPr algn="just"/>
            <a:r>
              <a:rPr lang="en-IN" sz="2400" dirty="0">
                <a:latin typeface="Cambria" panose="02040503050406030204" pitchFamily="18" charset="0"/>
              </a:rPr>
              <a:t>Evaluation of the key corporate governance standards, broad comparison between the key corporate governance standards in India and in the world, development of a corporate governance scorecard.</a:t>
            </a:r>
          </a:p>
          <a:p>
            <a:pPr algn="just"/>
            <a:r>
              <a:rPr lang="en-IN" sz="2400" dirty="0">
                <a:latin typeface="Cambria" panose="02040503050406030204" pitchFamily="18" charset="0"/>
              </a:rPr>
              <a:t>Designing of the questionnaire for select corporate governance parameters, selection of the performance indicators, analysis of the key secondary corporate governance data. </a:t>
            </a:r>
          </a:p>
          <a:p>
            <a:pPr algn="just"/>
            <a:r>
              <a:rPr lang="en-IN" sz="2400" dirty="0">
                <a:latin typeface="Cambria" panose="02040503050406030204" pitchFamily="18" charset="0"/>
              </a:rPr>
              <a:t>Use of statistical tools to arrive at conclusions pertaining to the effectiveness of corporate governance and its impact on the performance of the entity</a:t>
            </a:r>
            <a:r>
              <a:rPr lang="en-IN" sz="2000" dirty="0">
                <a:latin typeface="Cambria" panose="02040503050406030204" pitchFamily="18" charset="0"/>
              </a:rPr>
              <a:t>.</a:t>
            </a:r>
          </a:p>
          <a:p>
            <a:pPr marL="0" indent="0" algn="just">
              <a:buNone/>
            </a:pPr>
            <a:endParaRPr lang="en-IN" sz="2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7D729-8552-4FAB-B4C0-0284E64B5A17}" type="slidenum">
              <a:rPr kumimoji="0" lang="en-IN" sz="1400" b="1" i="0" u="none" strike="noStrike" kern="1200" cap="none" spc="0" normalizeH="0" baseline="0" noProof="0" smtClean="0">
                <a:ln>
                  <a:noFill/>
                </a:ln>
                <a:solidFill>
                  <a:srgbClr val="90C226"/>
                </a:solidFill>
                <a:effectLst/>
                <a:uLnTx/>
                <a:uFillTx/>
                <a:latin typeface="Cambria" panose="02040503050406030204"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400" b="1" i="0" u="none" strike="noStrike" kern="1200" cap="none" spc="0" normalizeH="0" baseline="0" noProof="0">
              <a:ln>
                <a:noFill/>
              </a:ln>
              <a:solidFill>
                <a:srgbClr val="90C226"/>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428737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190" y="212075"/>
            <a:ext cx="10515600" cy="504472"/>
          </a:xfrm>
          <a:scene3d>
            <a:camera prst="orthographicFront"/>
            <a:lightRig rig="threePt" dir="t"/>
          </a:scene3d>
          <a:sp3d>
            <a:bevelT/>
          </a:sp3d>
        </p:spPr>
        <p:txBody>
          <a:bodyPr>
            <a:normAutofit/>
          </a:bodyPr>
          <a:lstStyle/>
          <a:p>
            <a:pPr algn="ctr"/>
            <a:r>
              <a:rPr lang="en-IN" sz="2800" b="1" dirty="0">
                <a:solidFill>
                  <a:srgbClr val="002060"/>
                </a:solidFill>
                <a:latin typeface="Cambria" panose="02040503050406030204" pitchFamily="18" charset="0"/>
              </a:rPr>
              <a:t>Conceptual Framework of the Research</a:t>
            </a:r>
          </a:p>
        </p:txBody>
      </p:sp>
      <p:sp>
        <p:nvSpPr>
          <p:cNvPr id="167" name="TextBox 166"/>
          <p:cNvSpPr txBox="1"/>
          <p:nvPr/>
        </p:nvSpPr>
        <p:spPr>
          <a:xfrm>
            <a:off x="2335236" y="1424147"/>
            <a:ext cx="3215553" cy="707886"/>
          </a:xfrm>
          <a:prstGeom prst="rect">
            <a:avLst/>
          </a:prstGeom>
          <a:solidFill>
            <a:schemeClr val="accent6">
              <a:lumMod val="60000"/>
              <a:lumOff val="40000"/>
            </a:schemeClr>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defPPr>
              <a:defRPr lang="en-US"/>
            </a:defPPr>
            <a:lvl1pPr algn="ctr">
              <a:defRPr sz="1200">
                <a:latin typeface="Cambria" panose="02040503050406030204"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Corporate Governance Principles</a:t>
            </a:r>
          </a:p>
        </p:txBody>
      </p:sp>
      <p:sp>
        <p:nvSpPr>
          <p:cNvPr id="85" name="TextBox 84"/>
          <p:cNvSpPr txBox="1"/>
          <p:nvPr/>
        </p:nvSpPr>
        <p:spPr>
          <a:xfrm>
            <a:off x="2335236" y="2993223"/>
            <a:ext cx="3215554" cy="707886"/>
          </a:xfrm>
          <a:prstGeom prst="rect">
            <a:avLst/>
          </a:prstGeom>
          <a:solidFill>
            <a:schemeClr val="accent6">
              <a:lumMod val="60000"/>
              <a:lumOff val="40000"/>
            </a:schemeClr>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defPPr>
              <a:defRPr lang="en-US"/>
            </a:defPPr>
            <a:lvl1pPr algn="ctr">
              <a:defRPr sz="1200">
                <a:latin typeface="Cambria" panose="02040503050406030204"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Corporate Governance Mechanism</a:t>
            </a:r>
          </a:p>
        </p:txBody>
      </p:sp>
      <p:sp>
        <p:nvSpPr>
          <p:cNvPr id="86" name="TextBox 85"/>
          <p:cNvSpPr txBox="1"/>
          <p:nvPr/>
        </p:nvSpPr>
        <p:spPr>
          <a:xfrm>
            <a:off x="7965340" y="2155027"/>
            <a:ext cx="2447606" cy="707886"/>
          </a:xfrm>
          <a:prstGeom prst="rect">
            <a:avLst/>
          </a:prstGeom>
          <a:solidFill>
            <a:schemeClr val="accent6">
              <a:lumMod val="60000"/>
              <a:lumOff val="40000"/>
            </a:schemeClr>
          </a:solidFill>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defPPr>
              <a:defRPr lang="en-US"/>
            </a:defPPr>
            <a:lvl1pPr algn="ctr">
              <a:defRPr sz="1200">
                <a:latin typeface="Cambria" panose="02040503050406030204"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Organizational Performance</a:t>
            </a:r>
          </a:p>
        </p:txBody>
      </p:sp>
      <p:cxnSp>
        <p:nvCxnSpPr>
          <p:cNvPr id="34" name="Straight Arrow Connector 33"/>
          <p:cNvCxnSpPr>
            <a:stCxn id="167" idx="2"/>
          </p:cNvCxnSpPr>
          <p:nvPr/>
        </p:nvCxnSpPr>
        <p:spPr>
          <a:xfrm flipH="1">
            <a:off x="3938954" y="2132033"/>
            <a:ext cx="4059" cy="86119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550790" y="1901200"/>
            <a:ext cx="521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550790" y="3470276"/>
            <a:ext cx="5339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084690" y="1901200"/>
            <a:ext cx="0" cy="15690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6071990" y="2685738"/>
            <a:ext cx="189335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513342" y="1712497"/>
            <a:ext cx="118168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Variables</a:t>
            </a:r>
          </a:p>
        </p:txBody>
      </p:sp>
      <p:cxnSp>
        <p:nvCxnSpPr>
          <p:cNvPr id="48" name="Straight Arrow Connector 47"/>
          <p:cNvCxnSpPr/>
          <p:nvPr/>
        </p:nvCxnSpPr>
        <p:spPr>
          <a:xfrm>
            <a:off x="7104185" y="2378254"/>
            <a:ext cx="0" cy="730880"/>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479F34-D39B-4341-84FB-41AF03FB7FE2}"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74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9" y="365125"/>
            <a:ext cx="8809148" cy="484881"/>
          </a:xfrm>
        </p:spPr>
        <p:txBody>
          <a:bodyPr>
            <a:normAutofit/>
          </a:bodyPr>
          <a:lstStyle/>
          <a:p>
            <a:r>
              <a:rPr lang="en-IN" sz="2000" b="1" dirty="0">
                <a:solidFill>
                  <a:schemeClr val="accent5"/>
                </a:solidFill>
                <a:latin typeface="Cambria" panose="02040503050406030204" pitchFamily="18" charset="0"/>
              </a:rPr>
              <a:t>Corporate governance</a:t>
            </a:r>
            <a:endParaRPr lang="en-IN" sz="2000" dirty="0">
              <a:solidFill>
                <a:schemeClr val="accent5"/>
              </a:solidFill>
              <a:latin typeface="Cambria" panose="02040503050406030204" pitchFamily="18" charset="0"/>
            </a:endParaRPr>
          </a:p>
        </p:txBody>
      </p:sp>
      <p:sp>
        <p:nvSpPr>
          <p:cNvPr id="3" name="Content Placeholder 2"/>
          <p:cNvSpPr>
            <a:spLocks noGrp="1"/>
          </p:cNvSpPr>
          <p:nvPr>
            <p:ph idx="1"/>
          </p:nvPr>
        </p:nvSpPr>
        <p:spPr>
          <a:xfrm>
            <a:off x="425004" y="850006"/>
            <a:ext cx="9221272" cy="4816698"/>
          </a:xfrm>
        </p:spPr>
        <p:txBody>
          <a:bodyPr>
            <a:normAutofit/>
          </a:bodyPr>
          <a:lstStyle/>
          <a:p>
            <a:pPr marL="0" indent="0" algn="ctr">
              <a:buNone/>
            </a:pPr>
            <a:r>
              <a:rPr lang="en-IN" sz="2400" b="1" u="sng" dirty="0">
                <a:latin typeface="Cambria" panose="02040503050406030204" pitchFamily="18" charset="0"/>
              </a:rPr>
              <a:t>Hypothesis</a:t>
            </a:r>
          </a:p>
          <a:p>
            <a:pPr marL="0" indent="0" algn="just">
              <a:buNone/>
            </a:pPr>
            <a:endParaRPr lang="en-IN" sz="2000" u="sng" dirty="0">
              <a:latin typeface="Cambria" panose="02040503050406030204" pitchFamily="18" charset="0"/>
            </a:endParaRPr>
          </a:p>
          <a:p>
            <a:pPr algn="just"/>
            <a:r>
              <a:rPr lang="en-IN" sz="2000" dirty="0">
                <a:latin typeface="Cambria" panose="02040503050406030204" pitchFamily="18" charset="0"/>
              </a:rPr>
              <a:t>Ho: The Companies have not effectively adopted the Corporate Governance practices.</a:t>
            </a:r>
          </a:p>
          <a:p>
            <a:pPr algn="just"/>
            <a:r>
              <a:rPr lang="en-IN" sz="2000" dirty="0">
                <a:latin typeface="Cambria" panose="02040503050406030204" pitchFamily="18" charset="0"/>
              </a:rPr>
              <a:t>H1: The Companies have effectively adopted the Corporate Governance practices.</a:t>
            </a:r>
          </a:p>
          <a:p>
            <a:pPr algn="just"/>
            <a:r>
              <a:rPr lang="en-IN" sz="2000" dirty="0">
                <a:latin typeface="Cambria" panose="02040503050406030204" pitchFamily="18" charset="0"/>
              </a:rPr>
              <a:t>Ho: The Corporate Governance practices adopted by companies do not have a significant  impact on the performance of the Companies.</a:t>
            </a:r>
          </a:p>
          <a:p>
            <a:pPr algn="just"/>
            <a:r>
              <a:rPr lang="en-IN" sz="2000" dirty="0">
                <a:latin typeface="Cambria" panose="02040503050406030204" pitchFamily="18" charset="0"/>
              </a:rPr>
              <a:t>H1: The Corporate Governance practices adopted by companies have a significant impact on the performance of the Companies.</a:t>
            </a:r>
          </a:p>
          <a:p>
            <a:pPr marL="0" indent="0">
              <a:buNone/>
            </a:pPr>
            <a:endParaRPr lang="en-IN" sz="2000" b="1" u="sng" dirty="0"/>
          </a:p>
          <a:p>
            <a:pPr marL="0" indent="0">
              <a:buNone/>
            </a:pPr>
            <a:endParaRPr lang="en-IN" sz="2000" b="1" u="sng"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7D729-8552-4FAB-B4C0-0284E64B5A17}" type="slidenum">
              <a:rPr kumimoji="0" lang="en-IN" sz="1400" b="1" i="0" u="none" strike="noStrike" kern="1200" cap="none" spc="0" normalizeH="0" baseline="0" noProof="0" smtClean="0">
                <a:ln>
                  <a:noFill/>
                </a:ln>
                <a:solidFill>
                  <a:srgbClr val="90C226"/>
                </a:solidFill>
                <a:effectLst/>
                <a:uLnTx/>
                <a:uFillTx/>
                <a:latin typeface="Cambria" panose="02040503050406030204"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400" b="1" i="0" u="none" strike="noStrike" kern="1200" cap="none" spc="0" normalizeH="0" baseline="0" noProof="0">
              <a:ln>
                <a:noFill/>
              </a:ln>
              <a:solidFill>
                <a:srgbClr val="90C226"/>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1084190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41668" y="643943"/>
          <a:ext cx="8551570" cy="5913120"/>
        </p:xfrm>
        <a:graphic>
          <a:graphicData uri="http://schemas.openxmlformats.org/drawingml/2006/table">
            <a:tbl>
              <a:tblPr firstRow="1" bandRow="1">
                <a:tableStyleId>{18603FDC-E32A-4AB5-989C-0864C3EAD2B8}</a:tableStyleId>
              </a:tblPr>
              <a:tblGrid>
                <a:gridCol w="2556487">
                  <a:extLst>
                    <a:ext uri="{9D8B030D-6E8A-4147-A177-3AD203B41FA5}">
                      <a16:colId xmlns:a16="http://schemas.microsoft.com/office/drawing/2014/main" val="20000"/>
                    </a:ext>
                  </a:extLst>
                </a:gridCol>
                <a:gridCol w="2556487">
                  <a:extLst>
                    <a:ext uri="{9D8B030D-6E8A-4147-A177-3AD203B41FA5}">
                      <a16:colId xmlns:a16="http://schemas.microsoft.com/office/drawing/2014/main" val="20001"/>
                    </a:ext>
                  </a:extLst>
                </a:gridCol>
                <a:gridCol w="3438596">
                  <a:extLst>
                    <a:ext uri="{9D8B030D-6E8A-4147-A177-3AD203B41FA5}">
                      <a16:colId xmlns:a16="http://schemas.microsoft.com/office/drawing/2014/main" val="20002"/>
                    </a:ext>
                  </a:extLst>
                </a:gridCol>
              </a:tblGrid>
              <a:tr h="325026">
                <a:tc>
                  <a:txBody>
                    <a:bodyPr/>
                    <a:lstStyle/>
                    <a:p>
                      <a:r>
                        <a:rPr lang="en-IN" dirty="0"/>
                        <a:t>Objects</a:t>
                      </a:r>
                    </a:p>
                  </a:txBody>
                  <a:tcPr/>
                </a:tc>
                <a:tc>
                  <a:txBody>
                    <a:bodyPr/>
                    <a:lstStyle/>
                    <a:p>
                      <a:r>
                        <a:rPr lang="en-IN" dirty="0"/>
                        <a:t>Hypothesis</a:t>
                      </a:r>
                    </a:p>
                  </a:txBody>
                  <a:tcPr/>
                </a:tc>
                <a:tc>
                  <a:txBody>
                    <a:bodyPr/>
                    <a:lstStyle/>
                    <a:p>
                      <a:r>
                        <a:rPr lang="en-IN" dirty="0"/>
                        <a:t>Sources of Data</a:t>
                      </a:r>
                    </a:p>
                  </a:txBody>
                  <a:tcPr/>
                </a:tc>
                <a:extLst>
                  <a:ext uri="{0D108BD9-81ED-4DB2-BD59-A6C34878D82A}">
                    <a16:rowId xmlns:a16="http://schemas.microsoft.com/office/drawing/2014/main" val="10000"/>
                  </a:ext>
                </a:extLst>
              </a:tr>
              <a:tr h="20314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To study &amp; evaluate corporate governance standards &amp; practices.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To study the effectiveness of corporate governance standards &amp; practices.</a:t>
                      </a:r>
                    </a:p>
                    <a:p>
                      <a:endParaRPr lang="en-IN" sz="1600" dirty="0">
                        <a:latin typeface="Cambria" panose="02040503050406030204" pitchFamily="18" charset="0"/>
                      </a:endParaRPr>
                    </a:p>
                  </a:txBody>
                  <a:tcPr/>
                </a:tc>
                <a:tc>
                  <a:txBody>
                    <a:bodyPr/>
                    <a:lstStyle/>
                    <a:p>
                      <a:r>
                        <a:rPr lang="en-IN" sz="1600" dirty="0"/>
                        <a:t>Ho</a:t>
                      </a:r>
                      <a:r>
                        <a:rPr lang="en-IN" sz="1600" baseline="0" dirty="0"/>
                        <a:t> – Companies have not effectively adopted corporate governance standards &amp; practices.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H1: The Companies have effectively adopted the Corporate Governance practices.</a:t>
                      </a:r>
                    </a:p>
                    <a:p>
                      <a:endParaRPr lang="en-IN" sz="1600" dirty="0">
                        <a:latin typeface="Cambria" panose="02040503050406030204" pitchFamily="18" charset="0"/>
                      </a:endParaRPr>
                    </a:p>
                  </a:txBody>
                  <a:tcPr/>
                </a:tc>
                <a:tc>
                  <a:txBody>
                    <a:bodyPr/>
                    <a:lstStyle/>
                    <a:p>
                      <a:r>
                        <a:rPr lang="en-IN" sz="1600" dirty="0">
                          <a:solidFill>
                            <a:srgbClr val="FF0000"/>
                          </a:solidFill>
                        </a:rPr>
                        <a:t>Primary sources </a:t>
                      </a:r>
                      <a:r>
                        <a:rPr lang="en-IN" sz="1600" dirty="0"/>
                        <a:t>–Q</a:t>
                      </a:r>
                      <a:r>
                        <a:rPr lang="en-IN" sz="1600" baseline="0" dirty="0"/>
                        <a:t>uestionnaire</a:t>
                      </a:r>
                    </a:p>
                    <a:p>
                      <a:r>
                        <a:rPr lang="en-IN" sz="1600" baseline="0" dirty="0">
                          <a:solidFill>
                            <a:srgbClr val="FF0000"/>
                          </a:solidFill>
                        </a:rPr>
                        <a:t>Secondary &amp; tertiary sources </a:t>
                      </a:r>
                      <a:r>
                        <a:rPr lang="en-IN" sz="1600" baseline="0" dirty="0"/>
                        <a:t>– Reference manuals, articles, journals, annual reports, analysis of annual report, Government circulars, laws, codes, standards.</a:t>
                      </a:r>
                    </a:p>
                    <a:p>
                      <a:endParaRPr lang="en-IN" sz="1600" dirty="0">
                        <a:latin typeface="Cambria" panose="02040503050406030204" pitchFamily="18" charset="0"/>
                      </a:endParaRPr>
                    </a:p>
                  </a:txBody>
                  <a:tcPr/>
                </a:tc>
                <a:extLst>
                  <a:ext uri="{0D108BD9-81ED-4DB2-BD59-A6C34878D82A}">
                    <a16:rowId xmlns:a16="http://schemas.microsoft.com/office/drawing/2014/main" val="10001"/>
                  </a:ext>
                </a:extLst>
              </a:tr>
              <a:tr h="2898145">
                <a:tc>
                  <a:txBody>
                    <a:bodyPr/>
                    <a:lstStyle/>
                    <a:p>
                      <a:r>
                        <a:rPr lang="en-IN" sz="1600" dirty="0"/>
                        <a:t>To study the impact</a:t>
                      </a:r>
                      <a:r>
                        <a:rPr lang="en-IN" sz="1600" baseline="0" dirty="0"/>
                        <a:t> of corporate governance standards &amp; practices on the performance of select companies</a:t>
                      </a:r>
                      <a:endParaRPr lang="en-IN" sz="1600" dirty="0">
                        <a:latin typeface="Cambria" panose="02040503050406030204" pitchFamily="18" charset="0"/>
                      </a:endParaRPr>
                    </a:p>
                  </a:txBody>
                  <a:tcPr/>
                </a:tc>
                <a:tc>
                  <a:txBody>
                    <a:bodyPr/>
                    <a:lstStyle/>
                    <a:p>
                      <a:pPr algn="l"/>
                      <a:r>
                        <a:rPr lang="en-IN" sz="1600" dirty="0"/>
                        <a:t>Ho -</a:t>
                      </a:r>
                      <a:r>
                        <a:rPr lang="en-IN" sz="1600" baseline="0" dirty="0"/>
                        <a:t> </a:t>
                      </a:r>
                      <a:r>
                        <a:rPr lang="en-IN" sz="1600" dirty="0"/>
                        <a:t>Corporate Governance practices adopted by companies do not have a significant  impact on the performance of the Companies.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H1: The Corporate Governance practices adopted by companies have a significant impact on the performance of the Companies.</a:t>
                      </a:r>
                      <a:endParaRPr lang="en-IN" sz="1600" dirty="0">
                        <a:latin typeface="Cambria" panose="02040503050406030204" pitchFamily="18" charset="0"/>
                      </a:endParaRPr>
                    </a:p>
                  </a:txBody>
                  <a:tcPr/>
                </a:tc>
                <a:tc>
                  <a:txBody>
                    <a:bodyPr/>
                    <a:lstStyle/>
                    <a:p>
                      <a:r>
                        <a:rPr lang="en-IN" sz="1600" dirty="0">
                          <a:solidFill>
                            <a:srgbClr val="FF0000"/>
                          </a:solidFill>
                        </a:rPr>
                        <a:t>Primary sources </a:t>
                      </a:r>
                      <a:r>
                        <a:rPr lang="en-IN" sz="1600" dirty="0"/>
                        <a:t>–Q</a:t>
                      </a:r>
                      <a:r>
                        <a:rPr lang="en-IN" sz="1600" baseline="0" dirty="0"/>
                        <a:t>uestionnaire.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a:t>Secondary sources –annual reports.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aseline="0" dirty="0"/>
                        <a:t>Tertiary sources – Analysis of annual reports, Government circulars, laws, codes, standards. </a:t>
                      </a:r>
                    </a:p>
                    <a:p>
                      <a:endParaRPr lang="en-IN" sz="1600" baseline="0" dirty="0">
                        <a:latin typeface="Cambria" panose="020405030504060302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a:spLocks noGrp="1"/>
          </p:cNvSpPr>
          <p:nvPr>
            <p:ph type="title"/>
          </p:nvPr>
        </p:nvSpPr>
        <p:spPr>
          <a:xfrm>
            <a:off x="592429" y="90152"/>
            <a:ext cx="8873543" cy="347730"/>
          </a:xfrm>
        </p:spPr>
        <p:txBody>
          <a:bodyPr>
            <a:noAutofit/>
          </a:bodyPr>
          <a:lstStyle/>
          <a:p>
            <a:pPr algn="ctr"/>
            <a:r>
              <a:rPr lang="en-IN" sz="2000" b="1" dirty="0">
                <a:solidFill>
                  <a:schemeClr val="accent5"/>
                </a:solidFill>
                <a:latin typeface="Cambria" panose="02040503050406030204" pitchFamily="18" charset="0"/>
              </a:rPr>
              <a:t>Matrix</a:t>
            </a:r>
            <a:endParaRPr lang="en-IN" sz="2000" dirty="0">
              <a:solidFill>
                <a:schemeClr val="accent5"/>
              </a:solidFill>
              <a:latin typeface="Cambria" panose="02040503050406030204" pitchFamily="18" charset="0"/>
            </a:endParaRPr>
          </a:p>
        </p:txBody>
      </p:sp>
    </p:spTree>
    <p:extLst>
      <p:ext uri="{BB962C8B-B14F-4D97-AF65-F5344CB8AC3E}">
        <p14:creationId xmlns:p14="http://schemas.microsoft.com/office/powerpoint/2010/main" val="110600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9" y="365125"/>
            <a:ext cx="8783391" cy="484881"/>
          </a:xfrm>
        </p:spPr>
        <p:txBody>
          <a:bodyPr>
            <a:normAutofit/>
          </a:bodyPr>
          <a:lstStyle/>
          <a:p>
            <a:r>
              <a:rPr lang="en-IN" sz="2000" b="1" dirty="0">
                <a:solidFill>
                  <a:schemeClr val="accent5"/>
                </a:solidFill>
                <a:latin typeface="Cambria" panose="02040503050406030204" pitchFamily="18" charset="0"/>
              </a:rPr>
              <a:t>Corporate governance</a:t>
            </a:r>
            <a:endParaRPr lang="en-IN" dirty="0">
              <a:solidFill>
                <a:schemeClr val="accent5"/>
              </a:solidFill>
              <a:latin typeface="Cambria" panose="02040503050406030204" pitchFamily="18" charset="0"/>
            </a:endParaRPr>
          </a:p>
        </p:txBody>
      </p:sp>
      <p:sp>
        <p:nvSpPr>
          <p:cNvPr id="3" name="Content Placeholder 2"/>
          <p:cNvSpPr>
            <a:spLocks noGrp="1"/>
          </p:cNvSpPr>
          <p:nvPr>
            <p:ph idx="1"/>
          </p:nvPr>
        </p:nvSpPr>
        <p:spPr>
          <a:xfrm>
            <a:off x="489398" y="850006"/>
            <a:ext cx="9144000" cy="5191356"/>
          </a:xfrm>
        </p:spPr>
        <p:txBody>
          <a:bodyPr>
            <a:normAutofit fontScale="25000" lnSpcReduction="20000"/>
          </a:bodyPr>
          <a:lstStyle/>
          <a:p>
            <a:pPr>
              <a:buFont typeface="Wingdings" panose="05000000000000000000" pitchFamily="2" charset="2"/>
              <a:buChar char="Ø"/>
            </a:pPr>
            <a:r>
              <a:rPr lang="en-IN" sz="6400" b="1" u="sng" dirty="0">
                <a:latin typeface="Cambria" panose="02040503050406030204" pitchFamily="18" charset="0"/>
              </a:rPr>
              <a:t>Design of Questionnaire continued</a:t>
            </a:r>
          </a:p>
          <a:p>
            <a:pPr marL="0" indent="0">
              <a:buNone/>
            </a:pPr>
            <a:r>
              <a:rPr lang="en-IN" sz="6400" dirty="0">
                <a:latin typeface="Cambria" panose="02040503050406030204" pitchFamily="18" charset="0"/>
              </a:rPr>
              <a:t>	5) The final questionnaire would have the following </a:t>
            </a:r>
            <a:r>
              <a:rPr lang="en-IN" sz="6400" b="1" i="1" u="sng" dirty="0">
                <a:latin typeface="Cambria" panose="02040503050406030204" pitchFamily="18" charset="0"/>
              </a:rPr>
              <a:t>Parts</a:t>
            </a:r>
            <a:r>
              <a:rPr lang="en-IN" sz="6400" dirty="0">
                <a:latin typeface="Cambria" panose="02040503050406030204" pitchFamily="18" charset="0"/>
              </a:rPr>
              <a:t>, </a:t>
            </a:r>
            <a:r>
              <a:rPr lang="en-IN" sz="6400" dirty="0">
                <a:solidFill>
                  <a:srgbClr val="FF0000"/>
                </a:solidFill>
                <a:latin typeface="Cambria" panose="02040503050406030204" pitchFamily="18" charset="0"/>
              </a:rPr>
              <a:t>(the questionnaire is ready)</a:t>
            </a:r>
            <a:r>
              <a:rPr lang="en-IN" sz="6400" dirty="0">
                <a:latin typeface="Cambria" panose="02040503050406030204" pitchFamily="18" charset="0"/>
              </a:rPr>
              <a:t> </a:t>
            </a:r>
          </a:p>
          <a:p>
            <a:pPr marL="0" indent="0">
              <a:buNone/>
            </a:pPr>
            <a:endParaRPr lang="en-IN" sz="6400" dirty="0">
              <a:latin typeface="Cambria" panose="02040503050406030204" pitchFamily="18" charset="0"/>
            </a:endParaRPr>
          </a:p>
          <a:p>
            <a:pPr marL="0" indent="0">
              <a:buNone/>
            </a:pPr>
            <a:endParaRPr lang="en-IN" sz="2900" dirty="0">
              <a:latin typeface="Cambria" panose="02040503050406030204" pitchFamily="18" charset="0"/>
            </a:endParaRPr>
          </a:p>
          <a:p>
            <a:pPr marL="0" indent="0">
              <a:buNone/>
            </a:pPr>
            <a:endParaRPr lang="en-IN" sz="2900" dirty="0">
              <a:latin typeface="Cambria" panose="02040503050406030204" pitchFamily="18" charset="0"/>
            </a:endParaRPr>
          </a:p>
          <a:p>
            <a:pPr marL="0" indent="0">
              <a:buNone/>
            </a:pPr>
            <a:endParaRPr lang="en-IN" sz="2900" dirty="0">
              <a:latin typeface="Cambria" panose="02040503050406030204" pitchFamily="18" charset="0"/>
            </a:endParaRPr>
          </a:p>
          <a:p>
            <a:pPr marL="0" indent="0">
              <a:buNone/>
            </a:pPr>
            <a:endParaRPr lang="en-IN" sz="2900" dirty="0">
              <a:latin typeface="Cambria" panose="02040503050406030204" pitchFamily="18" charset="0"/>
            </a:endParaRPr>
          </a:p>
          <a:p>
            <a:pPr marL="0" indent="0">
              <a:buNone/>
            </a:pPr>
            <a:endParaRPr lang="en-IN" sz="2900" dirty="0">
              <a:latin typeface="Cambria" panose="02040503050406030204" pitchFamily="18" charset="0"/>
            </a:endParaRPr>
          </a:p>
          <a:p>
            <a:pPr marL="0" indent="0">
              <a:buNone/>
            </a:pPr>
            <a:r>
              <a:rPr lang="en-IN" sz="2900" dirty="0">
                <a:latin typeface="Cambria" panose="02040503050406030204" pitchFamily="18" charset="0"/>
              </a:rPr>
              <a:t>	</a:t>
            </a:r>
          </a:p>
          <a:p>
            <a:pPr marL="0" indent="0">
              <a:buNone/>
            </a:pPr>
            <a:endParaRPr lang="en-IN" sz="2900" dirty="0">
              <a:latin typeface="Cambria" panose="02040503050406030204" pitchFamily="18" charset="0"/>
            </a:endParaRPr>
          </a:p>
          <a:p>
            <a:pPr marL="0" indent="0">
              <a:buNone/>
            </a:pPr>
            <a:endParaRPr lang="en-IN" sz="2000" dirty="0">
              <a:latin typeface="Cambria" panose="02040503050406030204" pitchFamily="18" charset="0"/>
            </a:endParaRPr>
          </a:p>
          <a:p>
            <a:pPr marL="0" indent="0">
              <a:buNone/>
            </a:pPr>
            <a:endParaRPr lang="en-IN" sz="2000" dirty="0">
              <a:latin typeface="Cambria" panose="02040503050406030204" pitchFamily="18" charset="0"/>
            </a:endParaRPr>
          </a:p>
          <a:p>
            <a:pPr marL="0" indent="0">
              <a:buNone/>
            </a:pPr>
            <a:endParaRPr lang="en-IN" sz="2000" dirty="0">
              <a:latin typeface="Cambria" panose="02040503050406030204" pitchFamily="18" charset="0"/>
            </a:endParaRPr>
          </a:p>
          <a:p>
            <a:pPr marL="0" indent="0">
              <a:buNone/>
            </a:pPr>
            <a:endParaRPr lang="en-IN" sz="2000" dirty="0">
              <a:latin typeface="Cambria" panose="02040503050406030204" pitchFamily="18" charset="0"/>
            </a:endParaRPr>
          </a:p>
          <a:p>
            <a:pPr marL="0" indent="0">
              <a:buNone/>
            </a:pPr>
            <a:endParaRPr lang="en-IN" sz="2000" dirty="0">
              <a:latin typeface="Cambria" panose="02040503050406030204" pitchFamily="18" charset="0"/>
            </a:endParaRPr>
          </a:p>
          <a:p>
            <a:pPr marL="0" indent="0">
              <a:buNone/>
            </a:pPr>
            <a:endParaRPr lang="en-IN" sz="2000" dirty="0">
              <a:latin typeface="Cambria" panose="02040503050406030204" pitchFamily="18" charset="0"/>
            </a:endParaRPr>
          </a:p>
          <a:p>
            <a:pPr marL="0" indent="0">
              <a:buNone/>
            </a:pPr>
            <a:endParaRPr lang="en-IN" sz="2000" dirty="0">
              <a:latin typeface="Cambria" panose="02040503050406030204" pitchFamily="18" charset="0"/>
            </a:endParaRPr>
          </a:p>
          <a:p>
            <a:pPr marL="0" indent="0">
              <a:buNone/>
            </a:pPr>
            <a:endParaRPr lang="en-IN" sz="2000" dirty="0">
              <a:latin typeface="Cambria" panose="02040503050406030204" pitchFamily="18" charset="0"/>
            </a:endParaRPr>
          </a:p>
          <a:p>
            <a:pPr marL="0" indent="0">
              <a:buNone/>
            </a:pPr>
            <a:endParaRPr lang="en-IN" sz="2000" dirty="0">
              <a:latin typeface="Cambria" panose="02040503050406030204" pitchFamily="18" charset="0"/>
            </a:endParaRPr>
          </a:p>
          <a:p>
            <a:pPr marL="0" indent="0">
              <a:buNone/>
            </a:pPr>
            <a:endParaRPr lang="en-IN" sz="2000" dirty="0">
              <a:latin typeface="Cambria" panose="02040503050406030204" pitchFamily="18" charset="0"/>
            </a:endParaRPr>
          </a:p>
          <a:p>
            <a:pPr marL="0" indent="0">
              <a:buNone/>
            </a:pPr>
            <a:endParaRPr lang="en-IN" sz="2000" dirty="0">
              <a:latin typeface="Cambria" panose="02040503050406030204" pitchFamily="18" charset="0"/>
            </a:endParaRPr>
          </a:p>
          <a:p>
            <a:pPr marL="0" indent="0">
              <a:buNone/>
            </a:pPr>
            <a:endParaRPr lang="en-IN" sz="2000" dirty="0"/>
          </a:p>
          <a:p>
            <a:pPr marL="0" indent="0">
              <a:buNone/>
            </a:pPr>
            <a:r>
              <a:rPr lang="en-IN" sz="2000" b="1" u="sng" dirty="0">
                <a:latin typeface="Cambria" panose="02040503050406030204" pitchFamily="18" charset="0"/>
              </a:rPr>
              <a:t> </a:t>
            </a:r>
            <a:r>
              <a:rPr lang="en-IN" sz="7200" dirty="0">
                <a:latin typeface="Cambria" panose="02040503050406030204" pitchFamily="18" charset="0"/>
                <a:ea typeface="Cambria" panose="02040503050406030204" pitchFamily="18" charset="0"/>
              </a:rPr>
              <a:t>Respondents would be Directors, Company Secretary &amp; CFO. Company Secretary would be the single point of contact for administering the questionnaire.</a:t>
            </a:r>
          </a:p>
          <a:p>
            <a:pPr marL="0" indent="0">
              <a:buNone/>
            </a:pPr>
            <a:endParaRPr lang="en-IN" sz="2000" b="1" u="sng" dirty="0">
              <a:latin typeface="Cambria" panose="02040503050406030204" pitchFamily="18" charset="0"/>
            </a:endParaRPr>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a:p>
            <a:pPr>
              <a:buFont typeface="Wingdings" panose="05000000000000000000" pitchFamily="2" charset="2"/>
              <a:buChar char="Ø"/>
            </a:pPr>
            <a:endParaRPr lang="en-IN" sz="2000" b="1" dirty="0">
              <a:latin typeface="Cambria" panose="02040503050406030204" pitchFamily="18" charset="0"/>
            </a:endParaRPr>
          </a:p>
          <a:p>
            <a:pPr marL="0" indent="0">
              <a:buNone/>
            </a:pPr>
            <a:endParaRPr lang="en-IN" sz="2000" dirty="0"/>
          </a:p>
          <a:p>
            <a:pPr marL="0" indent="0">
              <a:buNone/>
            </a:pPr>
            <a:endParaRPr lang="en-IN" sz="2000" b="1" u="sng"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7D729-8552-4FAB-B4C0-0284E64B5A17}" type="slidenum">
              <a:rPr kumimoji="0" lang="en-IN" sz="1400" b="1" i="0" u="none" strike="noStrike" kern="1200" cap="none" spc="0" normalizeH="0" baseline="0" noProof="0" smtClean="0">
                <a:ln>
                  <a:noFill/>
                </a:ln>
                <a:solidFill>
                  <a:srgbClr val="90C226"/>
                </a:solidFill>
                <a:effectLst/>
                <a:uLnTx/>
                <a:uFillTx/>
                <a:latin typeface="Cambria" panose="02040503050406030204"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400" b="1" i="0" u="none" strike="noStrike" kern="1200" cap="none" spc="0" normalizeH="0" baseline="0" noProof="0" dirty="0">
              <a:ln>
                <a:noFill/>
              </a:ln>
              <a:solidFill>
                <a:srgbClr val="90C226"/>
              </a:solidFill>
              <a:effectLst/>
              <a:uLnTx/>
              <a:uFillTx/>
              <a:latin typeface="Cambria" panose="02040503050406030204" pitchFamily="18" charset="0"/>
              <a:ea typeface="+mn-ea"/>
              <a:cs typeface="+mn-cs"/>
            </a:endParaRPr>
          </a:p>
        </p:txBody>
      </p:sp>
      <p:graphicFrame>
        <p:nvGraphicFramePr>
          <p:cNvPr id="4" name="Table 5">
            <a:extLst>
              <a:ext uri="{FF2B5EF4-FFF2-40B4-BE49-F238E27FC236}">
                <a16:creationId xmlns:a16="http://schemas.microsoft.com/office/drawing/2014/main" id="{5F315377-A81B-43EC-B9B0-FD9767C16B57}"/>
              </a:ext>
            </a:extLst>
          </p:cNvPr>
          <p:cNvGraphicFramePr>
            <a:graphicFrameLocks noGrp="1"/>
          </p:cNvGraphicFramePr>
          <p:nvPr/>
        </p:nvGraphicFramePr>
        <p:xfrm>
          <a:off x="724820" y="1662604"/>
          <a:ext cx="7001197" cy="3566160"/>
        </p:xfrm>
        <a:graphic>
          <a:graphicData uri="http://schemas.openxmlformats.org/drawingml/2006/table">
            <a:tbl>
              <a:tblPr firstRow="1" bandRow="1">
                <a:tableStyleId>{5C22544A-7EE6-4342-B048-85BDC9FD1C3A}</a:tableStyleId>
              </a:tblPr>
              <a:tblGrid>
                <a:gridCol w="1491559">
                  <a:extLst>
                    <a:ext uri="{9D8B030D-6E8A-4147-A177-3AD203B41FA5}">
                      <a16:colId xmlns:a16="http://schemas.microsoft.com/office/drawing/2014/main" val="196226057"/>
                    </a:ext>
                  </a:extLst>
                </a:gridCol>
                <a:gridCol w="3175906">
                  <a:extLst>
                    <a:ext uri="{9D8B030D-6E8A-4147-A177-3AD203B41FA5}">
                      <a16:colId xmlns:a16="http://schemas.microsoft.com/office/drawing/2014/main" val="3394358492"/>
                    </a:ext>
                  </a:extLst>
                </a:gridCol>
                <a:gridCol w="2333732">
                  <a:extLst>
                    <a:ext uri="{9D8B030D-6E8A-4147-A177-3AD203B41FA5}">
                      <a16:colId xmlns:a16="http://schemas.microsoft.com/office/drawing/2014/main" val="412042485"/>
                    </a:ext>
                  </a:extLst>
                </a:gridCol>
              </a:tblGrid>
              <a:tr h="317204">
                <a:tc>
                  <a:txBody>
                    <a:bodyPr/>
                    <a:lstStyle/>
                    <a:p>
                      <a:pPr algn="ctr"/>
                      <a:r>
                        <a:rPr lang="en-US" dirty="0"/>
                        <a:t>Part number</a:t>
                      </a:r>
                    </a:p>
                  </a:txBody>
                  <a:tcPr/>
                </a:tc>
                <a:tc>
                  <a:txBody>
                    <a:bodyPr/>
                    <a:lstStyle/>
                    <a:p>
                      <a:pPr algn="ctr"/>
                      <a:r>
                        <a:rPr lang="en-US" dirty="0"/>
                        <a:t>Subject</a:t>
                      </a:r>
                    </a:p>
                  </a:txBody>
                  <a:tcPr/>
                </a:tc>
                <a:tc>
                  <a:txBody>
                    <a:bodyPr/>
                    <a:lstStyle/>
                    <a:p>
                      <a:pPr algn="ctr"/>
                      <a:r>
                        <a:rPr lang="en-US" dirty="0"/>
                        <a:t>Number of Questions</a:t>
                      </a:r>
                    </a:p>
                  </a:txBody>
                  <a:tcPr/>
                </a:tc>
                <a:extLst>
                  <a:ext uri="{0D108BD9-81ED-4DB2-BD59-A6C34878D82A}">
                    <a16:rowId xmlns:a16="http://schemas.microsoft.com/office/drawing/2014/main" val="3600401342"/>
                  </a:ext>
                </a:extLst>
              </a:tr>
              <a:tr h="555108">
                <a:tc>
                  <a:txBody>
                    <a:bodyPr/>
                    <a:lstStyle/>
                    <a:p>
                      <a:pPr algn="ctr"/>
                      <a:r>
                        <a:rPr lang="en-US" dirty="0"/>
                        <a:t>I</a:t>
                      </a:r>
                    </a:p>
                  </a:txBody>
                  <a:tcPr/>
                </a:tc>
                <a:tc>
                  <a:txBody>
                    <a:bodyPr/>
                    <a:lstStyle/>
                    <a:p>
                      <a:r>
                        <a:rPr lang="en-US" dirty="0"/>
                        <a:t>Concept of Corporate Governance</a:t>
                      </a:r>
                    </a:p>
                  </a:txBody>
                  <a:tcPr/>
                </a:tc>
                <a:tc>
                  <a:txBody>
                    <a:bodyPr/>
                    <a:lstStyle/>
                    <a:p>
                      <a:pPr algn="ctr"/>
                      <a:r>
                        <a:rPr lang="en-US" dirty="0"/>
                        <a:t>2</a:t>
                      </a:r>
                    </a:p>
                  </a:txBody>
                  <a:tcPr/>
                </a:tc>
                <a:extLst>
                  <a:ext uri="{0D108BD9-81ED-4DB2-BD59-A6C34878D82A}">
                    <a16:rowId xmlns:a16="http://schemas.microsoft.com/office/drawing/2014/main" val="2702978913"/>
                  </a:ext>
                </a:extLst>
              </a:tr>
              <a:tr h="555108">
                <a:tc>
                  <a:txBody>
                    <a:bodyPr/>
                    <a:lstStyle/>
                    <a:p>
                      <a:pPr algn="ctr"/>
                      <a:r>
                        <a:rPr lang="en-US" dirty="0"/>
                        <a:t>II</a:t>
                      </a:r>
                    </a:p>
                  </a:txBody>
                  <a:tcPr/>
                </a:tc>
                <a:tc>
                  <a:txBody>
                    <a:bodyPr/>
                    <a:lstStyle/>
                    <a:p>
                      <a:pPr algn="l"/>
                      <a:r>
                        <a:rPr lang="en-US" dirty="0"/>
                        <a:t>Corporate Governance Principles</a:t>
                      </a:r>
                    </a:p>
                  </a:txBody>
                  <a:tcPr/>
                </a:tc>
                <a:tc>
                  <a:txBody>
                    <a:bodyPr/>
                    <a:lstStyle/>
                    <a:p>
                      <a:pPr algn="ctr"/>
                      <a:r>
                        <a:rPr lang="en-US" dirty="0"/>
                        <a:t>1 (divided into A, B, C, D) </a:t>
                      </a:r>
                    </a:p>
                  </a:txBody>
                  <a:tcPr/>
                </a:tc>
                <a:extLst>
                  <a:ext uri="{0D108BD9-81ED-4DB2-BD59-A6C34878D82A}">
                    <a16:rowId xmlns:a16="http://schemas.microsoft.com/office/drawing/2014/main" val="521816699"/>
                  </a:ext>
                </a:extLst>
              </a:tr>
              <a:tr h="555108">
                <a:tc>
                  <a:txBody>
                    <a:bodyPr/>
                    <a:lstStyle/>
                    <a:p>
                      <a:pPr algn="ctr"/>
                      <a:r>
                        <a:rPr lang="en-US" dirty="0"/>
                        <a:t>III</a:t>
                      </a:r>
                    </a:p>
                  </a:txBody>
                  <a:tcPr/>
                </a:tc>
                <a:tc>
                  <a:txBody>
                    <a:bodyPr/>
                    <a:lstStyle/>
                    <a:p>
                      <a:pPr algn="l"/>
                      <a:r>
                        <a:rPr lang="en-US" dirty="0"/>
                        <a:t>Barriers affecting Corporate Governance</a:t>
                      </a:r>
                    </a:p>
                  </a:txBody>
                  <a:tcPr/>
                </a:tc>
                <a:tc>
                  <a:txBody>
                    <a:bodyPr/>
                    <a:lstStyle/>
                    <a:p>
                      <a:pPr algn="ctr"/>
                      <a:r>
                        <a:rPr lang="en-US" dirty="0"/>
                        <a:t>1</a:t>
                      </a:r>
                    </a:p>
                  </a:txBody>
                  <a:tcPr/>
                </a:tc>
                <a:extLst>
                  <a:ext uri="{0D108BD9-81ED-4DB2-BD59-A6C34878D82A}">
                    <a16:rowId xmlns:a16="http://schemas.microsoft.com/office/drawing/2014/main" val="686801447"/>
                  </a:ext>
                </a:extLst>
              </a:tr>
              <a:tr h="555108">
                <a:tc>
                  <a:txBody>
                    <a:bodyPr/>
                    <a:lstStyle/>
                    <a:p>
                      <a:pPr algn="ctr"/>
                      <a:r>
                        <a:rPr lang="en-US" dirty="0"/>
                        <a:t>IV</a:t>
                      </a:r>
                    </a:p>
                  </a:txBody>
                  <a:tcPr/>
                </a:tc>
                <a:tc>
                  <a:txBody>
                    <a:bodyPr/>
                    <a:lstStyle/>
                    <a:p>
                      <a:pPr algn="l"/>
                      <a:r>
                        <a:rPr lang="en-US" dirty="0"/>
                        <a:t>Enablers for improving Corporate Governance</a:t>
                      </a:r>
                    </a:p>
                  </a:txBody>
                  <a:tcPr/>
                </a:tc>
                <a:tc>
                  <a:txBody>
                    <a:bodyPr/>
                    <a:lstStyle/>
                    <a:p>
                      <a:pPr algn="ctr"/>
                      <a:r>
                        <a:rPr lang="en-US" dirty="0"/>
                        <a:t>1</a:t>
                      </a:r>
                    </a:p>
                  </a:txBody>
                  <a:tcPr/>
                </a:tc>
                <a:extLst>
                  <a:ext uri="{0D108BD9-81ED-4DB2-BD59-A6C34878D82A}">
                    <a16:rowId xmlns:a16="http://schemas.microsoft.com/office/drawing/2014/main" val="3919233685"/>
                  </a:ext>
                </a:extLst>
              </a:tr>
              <a:tr h="317204">
                <a:tc>
                  <a:txBody>
                    <a:bodyPr/>
                    <a:lstStyle/>
                    <a:p>
                      <a:pPr algn="ctr"/>
                      <a:r>
                        <a:rPr lang="en-US" dirty="0"/>
                        <a:t>V</a:t>
                      </a:r>
                    </a:p>
                  </a:txBody>
                  <a:tcPr/>
                </a:tc>
                <a:tc>
                  <a:txBody>
                    <a:bodyPr/>
                    <a:lstStyle/>
                    <a:p>
                      <a:pPr algn="l"/>
                      <a:r>
                        <a:rPr lang="en-US" dirty="0"/>
                        <a:t>Demographic Information</a:t>
                      </a:r>
                    </a:p>
                  </a:txBody>
                  <a:tcPr/>
                </a:tc>
                <a:tc>
                  <a:txBody>
                    <a:bodyPr/>
                    <a:lstStyle/>
                    <a:p>
                      <a:pPr algn="ctr"/>
                      <a:r>
                        <a:rPr lang="en-US" dirty="0"/>
                        <a:t>3</a:t>
                      </a:r>
                    </a:p>
                  </a:txBody>
                  <a:tcPr/>
                </a:tc>
                <a:extLst>
                  <a:ext uri="{0D108BD9-81ED-4DB2-BD59-A6C34878D82A}">
                    <a16:rowId xmlns:a16="http://schemas.microsoft.com/office/drawing/2014/main" val="451758141"/>
                  </a:ext>
                </a:extLst>
              </a:tr>
            </a:tbl>
          </a:graphicData>
        </a:graphic>
      </p:graphicFrame>
    </p:spTree>
    <p:extLst>
      <p:ext uri="{BB962C8B-B14F-4D97-AF65-F5344CB8AC3E}">
        <p14:creationId xmlns:p14="http://schemas.microsoft.com/office/powerpoint/2010/main" val="4809590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1726</Words>
  <Application>Microsoft Office PowerPoint</Application>
  <PresentationFormat>Widescreen</PresentationFormat>
  <Paragraphs>190</Paragraphs>
  <Slides>14</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14</vt:i4>
      </vt:variant>
    </vt:vector>
  </HeadingPairs>
  <TitlesOfParts>
    <vt:vector size="25" baseType="lpstr">
      <vt:lpstr>Arial</vt:lpstr>
      <vt:lpstr>Calibri</vt:lpstr>
      <vt:lpstr>Calibri Light</vt:lpstr>
      <vt:lpstr>Cambria</vt:lpstr>
      <vt:lpstr>Times New Roman</vt:lpstr>
      <vt:lpstr>Trebuchet MS</vt:lpstr>
      <vt:lpstr>Wingdings</vt:lpstr>
      <vt:lpstr>Wingdings 3</vt:lpstr>
      <vt:lpstr>Facet</vt:lpstr>
      <vt:lpstr>1_Facet</vt:lpstr>
      <vt:lpstr>1_Office Theme</vt:lpstr>
      <vt:lpstr>Corporate governance</vt:lpstr>
      <vt:lpstr>Corporate governance</vt:lpstr>
      <vt:lpstr>Corporate governance</vt:lpstr>
      <vt:lpstr>Corporate governance</vt:lpstr>
      <vt:lpstr>Corporate governance</vt:lpstr>
      <vt:lpstr>Conceptual Framework of the Research</vt:lpstr>
      <vt:lpstr>Corporate governance</vt:lpstr>
      <vt:lpstr>Matrix</vt:lpstr>
      <vt:lpstr>Corporate governance</vt:lpstr>
      <vt:lpstr>Corporate governance</vt:lpstr>
      <vt:lpstr>Corporate governance</vt:lpstr>
      <vt:lpstr>Corporate governance</vt:lpstr>
      <vt:lpstr>Corporate governance</vt:lpstr>
      <vt:lpstr>Corporate governance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Prasad Kale</dc:creator>
  <cp:lastModifiedBy>Prasad Kale</cp:lastModifiedBy>
  <cp:revision>5</cp:revision>
  <dcterms:created xsi:type="dcterms:W3CDTF">2020-11-06T08:48:36Z</dcterms:created>
  <dcterms:modified xsi:type="dcterms:W3CDTF">2020-11-06T09:30:48Z</dcterms:modified>
</cp:coreProperties>
</file>