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36"/>
  </p:notesMasterIdLst>
  <p:sldIdLst>
    <p:sldId id="28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9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9" r:id="rId32"/>
    <p:sldId id="285" r:id="rId33"/>
    <p:sldId id="286" r:id="rId34"/>
    <p:sldId id="287" r:id="rId35"/>
  </p:sldIdLst>
  <p:sldSz cx="9144000" cy="5143500" type="screen16x9"/>
  <p:notesSz cx="6858000" cy="9144000"/>
  <p:embeddedFontLst>
    <p:embeddedFont>
      <p:font typeface="Alfa Slab One" panose="020B0604020202020204" charset="0"/>
      <p:regular r:id="rId37"/>
    </p:embeddedFont>
    <p:embeddedFont>
      <p:font typeface="Calibri" panose="020F0502020204030204" pitchFamily="34" charset="0"/>
      <p:regular r:id="rId38"/>
      <p:bold r:id="rId39"/>
      <p:italic r:id="rId40"/>
      <p:boldItalic r:id="rId41"/>
    </p:embeddedFont>
    <p:embeddedFont>
      <p:font typeface="Calibri Light" panose="020F0302020204030204" pitchFamily="34" charset="0"/>
      <p:regular r:id="rId42"/>
      <p:italic r:id="rId43"/>
    </p:embeddedFont>
    <p:embeddedFont>
      <p:font typeface="Consolas" panose="020B0609020204030204" pitchFamily="49" charset="0"/>
      <p:regular r:id="rId44"/>
      <p:bold r:id="rId45"/>
      <p:italic r:id="rId46"/>
      <p:boldItalic r:id="rId47"/>
    </p:embeddedFont>
    <p:embeddedFont>
      <p:font typeface="Proxima Nova"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8.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6.xml"/><Relationship Id="rId51" Type="http://schemas.openxmlformats.org/officeDocument/2006/relationships/font" Target="fonts/font1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8.xml"/><Relationship Id="rId41" Type="http://schemas.openxmlformats.org/officeDocument/2006/relationships/font" Target="fonts/font5.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49"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50c8c12c0d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50c8c12c0d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50c8c12c0d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50c8c12c0d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50c8c12c0d_0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50c8c12c0d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5383624be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5383624be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5383624be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5383624be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0c8c12c0d_0_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0c8c12c0d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50c8c12c0d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50c8c12c0d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50c8c12c0d_0_5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50c8c12c0d_0_5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50c8c12c0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50c8c12c0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50c8c12c0d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50c8c12c0d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50c8c12c0d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0c8c12c0d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50c8c12c0d_0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50c8c12c0d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50c8c12c0d_0_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50c8c12c0d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25FB0A-2F3C-4922-067C-4F269E7A4219}"/>
              </a:ext>
            </a:extLst>
          </p:cNvPr>
          <p:cNvSpPr>
            <a:spLocks noGrp="1"/>
          </p:cNvSpPr>
          <p:nvPr>
            <p:ph type="dt" sz="half" idx="10"/>
          </p:nvPr>
        </p:nvSpPr>
        <p:spPr/>
        <p:txBody>
          <a:bodyPr/>
          <a:lstStyle/>
          <a:p>
            <a:pPr defTabSz="685800">
              <a:buClrTx/>
            </a:pPr>
            <a:fld id="{2F7F6A3A-9DA1-496D-A380-59437DA610A7}" type="datetimeFigureOut">
              <a:rPr lang="en-IN" kern="1200" smtClean="0">
                <a:solidFill>
                  <a:prstClr val="black">
                    <a:tint val="75000"/>
                  </a:prstClr>
                </a:solidFill>
                <a:latin typeface="Calibri" panose="020F0502020204030204"/>
                <a:ea typeface="+mn-ea"/>
                <a:cs typeface="+mn-cs"/>
              </a:rPr>
              <a:pPr defTabSz="685800">
                <a:buClrTx/>
              </a:pPr>
              <a:t>20-06-2023</a:t>
            </a:fld>
            <a:endParaRPr lang="en-IN" kern="1200">
              <a:solidFill>
                <a:prstClr val="black">
                  <a:tint val="75000"/>
                </a:prstClr>
              </a:solidFill>
              <a:latin typeface="Calibri" panose="020F0502020204030204"/>
              <a:ea typeface="+mn-ea"/>
              <a:cs typeface="+mn-cs"/>
            </a:endParaRPr>
          </a:p>
        </p:txBody>
      </p:sp>
      <p:sp>
        <p:nvSpPr>
          <p:cNvPr id="3" name="Footer Placeholder 2">
            <a:extLst>
              <a:ext uri="{FF2B5EF4-FFF2-40B4-BE49-F238E27FC236}">
                <a16:creationId xmlns:a16="http://schemas.microsoft.com/office/drawing/2014/main" id="{74645C64-FBF6-FAE0-1011-4937F87EAA32}"/>
              </a:ext>
            </a:extLst>
          </p:cNvPr>
          <p:cNvSpPr>
            <a:spLocks noGrp="1"/>
          </p:cNvSpPr>
          <p:nvPr>
            <p:ph type="ftr" sz="quarter" idx="11"/>
          </p:nvPr>
        </p:nvSpPr>
        <p:spPr/>
        <p:txBody>
          <a:bodyPr/>
          <a:lstStyle/>
          <a:p>
            <a:pPr defTabSz="685800">
              <a:buClrTx/>
            </a:pPr>
            <a:endParaRPr lang="en-IN" kern="1200">
              <a:solidFill>
                <a:prstClr val="black">
                  <a:tint val="75000"/>
                </a:prstClr>
              </a:solidFill>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0EE31BDD-C26E-5529-BD96-7BCDE803BB94}"/>
              </a:ext>
            </a:extLst>
          </p:cNvPr>
          <p:cNvSpPr>
            <a:spLocks noGrp="1"/>
          </p:cNvSpPr>
          <p:nvPr>
            <p:ph type="sldNum" sz="quarter" idx="12"/>
          </p:nvPr>
        </p:nvSpPr>
        <p:spPr/>
        <p:txBody>
          <a:bodyPr/>
          <a:lstStyle/>
          <a:p>
            <a:pPr defTabSz="685800">
              <a:buClrTx/>
            </a:pPr>
            <a:fld id="{64E364B8-22B8-4F4F-98A6-1F689D1F8442}" type="slidenum">
              <a:rPr lang="en-IN" kern="1200" smtClean="0">
                <a:solidFill>
                  <a:prstClr val="black">
                    <a:tint val="75000"/>
                  </a:prstClr>
                </a:solidFill>
                <a:latin typeface="Calibri" panose="020F0502020204030204"/>
                <a:ea typeface="+mn-ea"/>
                <a:cs typeface="+mn-cs"/>
              </a:rPr>
              <a:pPr defTabSz="685800">
                <a:buClrTx/>
              </a:pPr>
              <a:t>‹#›</a:t>
            </a:fld>
            <a:endParaRPr lang="en-IN" kern="120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1701994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AA6E3F-1B26-B0F3-4684-8B3BEEA0BAD7}"/>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0167B8-630B-C6C1-439E-B80C5928355F}"/>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67F8C0-8511-6CBB-CE30-6BC32D7A537D}"/>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F7F6A3A-9DA1-496D-A380-59437DA610A7}" type="datetimeFigureOut">
              <a:rPr lang="en-IN" smtClean="0"/>
              <a:t>20-06-2023</a:t>
            </a:fld>
            <a:endParaRPr lang="en-IN"/>
          </a:p>
        </p:txBody>
      </p:sp>
      <p:sp>
        <p:nvSpPr>
          <p:cNvPr id="5" name="Footer Placeholder 4">
            <a:extLst>
              <a:ext uri="{FF2B5EF4-FFF2-40B4-BE49-F238E27FC236}">
                <a16:creationId xmlns:a16="http://schemas.microsoft.com/office/drawing/2014/main" id="{4BB1CC10-FCB7-97E6-24DC-1D49C459F5D8}"/>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27703F-E3F3-253D-92F4-0B406CDC2E63}"/>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4E364B8-22B8-4F4F-98A6-1F689D1F8442}" type="slidenum">
              <a:rPr lang="en-IN" smtClean="0"/>
              <a:t>‹#›</a:t>
            </a:fld>
            <a:endParaRPr lang="en-IN"/>
          </a:p>
        </p:txBody>
      </p:sp>
    </p:spTree>
    <p:extLst>
      <p:ext uri="{BB962C8B-B14F-4D97-AF65-F5344CB8AC3E}">
        <p14:creationId xmlns:p14="http://schemas.microsoft.com/office/powerpoint/2010/main" val="2951330340"/>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dna-genetic-material-helix-proteins-3539309/" TargetMode="External"/><Relationship Id="rId2" Type="http://schemas.openxmlformats.org/officeDocument/2006/relationships/image" Target="../media/image1.jp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1.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l="-6000" r="-6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98ADA73-7583-D8A4-08D1-781467AF62BA}"/>
              </a:ext>
            </a:extLst>
          </p:cNvPr>
          <p:cNvSpPr txBox="1"/>
          <p:nvPr/>
        </p:nvSpPr>
        <p:spPr>
          <a:xfrm>
            <a:off x="923986" y="870155"/>
            <a:ext cx="7278699" cy="1361911"/>
          </a:xfrm>
          <a:prstGeom prst="rect">
            <a:avLst/>
          </a:prstGeom>
          <a:solidFill>
            <a:schemeClr val="bg1">
              <a:lumMod val="75000"/>
            </a:schemeClr>
          </a:solidFill>
        </p:spPr>
        <p:txBody>
          <a:bodyPr wrap="square" rtlCol="0">
            <a:spAutoFit/>
          </a:bodyPr>
          <a:lstStyle/>
          <a:p>
            <a:pPr algn="ctr" defTabSz="685800">
              <a:buClrTx/>
            </a:pPr>
            <a:r>
              <a:rPr lang="en-US" sz="4125" kern="1200" dirty="0">
                <a:solidFill>
                  <a:prstClr val="black"/>
                </a:solidFill>
                <a:latin typeface="Calibri" panose="020F0502020204030204"/>
                <a:ea typeface="+mn-ea"/>
                <a:cs typeface="+mn-cs"/>
              </a:rPr>
              <a:t>Unraveling Genetic Patterns with Linear Algebra</a:t>
            </a:r>
            <a:endParaRPr lang="en-IN" sz="4125" kern="1200" dirty="0">
              <a:solidFill>
                <a:prstClr val="black"/>
              </a:solidFill>
              <a:latin typeface="Calibri" panose="020F0502020204030204"/>
              <a:ea typeface="+mn-ea"/>
              <a:cs typeface="+mn-cs"/>
            </a:endParaRPr>
          </a:p>
        </p:txBody>
      </p:sp>
      <p:sp>
        <p:nvSpPr>
          <p:cNvPr id="2" name="TextBox 1">
            <a:extLst>
              <a:ext uri="{FF2B5EF4-FFF2-40B4-BE49-F238E27FC236}">
                <a16:creationId xmlns:a16="http://schemas.microsoft.com/office/drawing/2014/main" id="{777B04DF-495B-E90D-56EE-27FD4E76C189}"/>
              </a:ext>
            </a:extLst>
          </p:cNvPr>
          <p:cNvSpPr txBox="1"/>
          <p:nvPr/>
        </p:nvSpPr>
        <p:spPr>
          <a:xfrm>
            <a:off x="6586045" y="3304846"/>
            <a:ext cx="2140169" cy="134607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defTabSz="685800">
              <a:lnSpc>
                <a:spcPct val="150000"/>
              </a:lnSpc>
              <a:buClrTx/>
            </a:pPr>
            <a:r>
              <a:rPr lang="en-IN" sz="1875" b="1" kern="1200" dirty="0">
                <a:solidFill>
                  <a:prstClr val="black"/>
                </a:solidFill>
                <a:latin typeface="Calibri" panose="020F0502020204030204"/>
              </a:rPr>
              <a:t>Chetan </a:t>
            </a:r>
            <a:r>
              <a:rPr lang="en-IN" sz="1875" b="1" kern="1200" dirty="0" err="1">
                <a:solidFill>
                  <a:prstClr val="black"/>
                </a:solidFill>
                <a:latin typeface="Calibri" panose="020F0502020204030204"/>
              </a:rPr>
              <a:t>Mahipal</a:t>
            </a:r>
            <a:r>
              <a:rPr lang="en-IN" sz="1875" b="1" kern="1200" dirty="0">
                <a:solidFill>
                  <a:prstClr val="black"/>
                </a:solidFill>
                <a:latin typeface="Calibri" panose="020F0502020204030204"/>
              </a:rPr>
              <a:t>, </a:t>
            </a:r>
          </a:p>
          <a:p>
            <a:pPr defTabSz="685800">
              <a:lnSpc>
                <a:spcPct val="150000"/>
              </a:lnSpc>
              <a:buClrTx/>
            </a:pPr>
            <a:r>
              <a:rPr lang="en-IN" sz="1875" b="1" kern="1200" dirty="0">
                <a:solidFill>
                  <a:prstClr val="black"/>
                </a:solidFill>
                <a:latin typeface="Calibri" panose="020F0502020204030204"/>
              </a:rPr>
              <a:t>Masumi Desai and </a:t>
            </a:r>
          </a:p>
          <a:p>
            <a:pPr defTabSz="685800">
              <a:lnSpc>
                <a:spcPct val="150000"/>
              </a:lnSpc>
              <a:buClrTx/>
            </a:pPr>
            <a:r>
              <a:rPr lang="en-IN" sz="1875" b="1" kern="1200" dirty="0" err="1">
                <a:solidFill>
                  <a:prstClr val="black"/>
                </a:solidFill>
                <a:latin typeface="Calibri" panose="020F0502020204030204"/>
              </a:rPr>
              <a:t>Erukulla</a:t>
            </a:r>
            <a:r>
              <a:rPr lang="en-IN" sz="1875" b="1" kern="1200" dirty="0">
                <a:solidFill>
                  <a:prstClr val="black"/>
                </a:solidFill>
                <a:latin typeface="Calibri" panose="020F0502020204030204"/>
              </a:rPr>
              <a:t> Druvitha</a:t>
            </a:r>
          </a:p>
        </p:txBody>
      </p:sp>
    </p:spTree>
    <p:extLst>
      <p:ext uri="{BB962C8B-B14F-4D97-AF65-F5344CB8AC3E}">
        <p14:creationId xmlns:p14="http://schemas.microsoft.com/office/powerpoint/2010/main" val="3963381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dirty="0"/>
              <a:t>Foundational Concepts and Terminology</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Proportions of Alleles in a Population</a:t>
            </a:r>
            <a:endParaRPr/>
          </a:p>
        </p:txBody>
      </p:sp>
      <p:sp>
        <p:nvSpPr>
          <p:cNvPr id="115" name="Google Shape;115;p23"/>
          <p:cNvSpPr txBox="1">
            <a:spLocks noGrp="1"/>
          </p:cNvSpPr>
          <p:nvPr>
            <p:ph type="body" idx="1"/>
          </p:nvPr>
        </p:nvSpPr>
        <p:spPr>
          <a:xfrm>
            <a:off x="374675" y="1442150"/>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GB" sz="2200" dirty="0">
                <a:solidFill>
                  <a:schemeClr val="tx2">
                    <a:lumMod val="10000"/>
                  </a:schemeClr>
                </a:solidFill>
                <a:latin typeface="Calibri"/>
                <a:ea typeface="Calibri"/>
                <a:cs typeface="Calibri"/>
                <a:sym typeface="Calibri"/>
              </a:rPr>
              <a:t>For determining the proportions of alleles in the population, the proportions of each genotype in different generations can be considered.</a:t>
            </a:r>
            <a:endParaRPr sz="2200" dirty="0">
              <a:solidFill>
                <a:schemeClr val="tx2">
                  <a:lumMod val="10000"/>
                </a:schemeClr>
              </a:solidFill>
              <a:latin typeface="Calibri"/>
              <a:ea typeface="Calibri"/>
              <a:cs typeface="Calibri"/>
              <a:sym typeface="Calibri"/>
            </a:endParaRPr>
          </a:p>
          <a:p>
            <a:pPr marL="0" lvl="0" indent="0" algn="l" rtl="0">
              <a:lnSpc>
                <a:spcPct val="95000"/>
              </a:lnSpc>
              <a:spcBef>
                <a:spcPts val="1200"/>
              </a:spcBef>
              <a:spcAft>
                <a:spcPts val="0"/>
              </a:spcAft>
              <a:buNone/>
            </a:pPr>
            <a:r>
              <a:rPr lang="en-GB" sz="2200" dirty="0">
                <a:solidFill>
                  <a:schemeClr val="tx2">
                    <a:lumMod val="10000"/>
                  </a:schemeClr>
                </a:solidFill>
                <a:latin typeface="Calibri"/>
                <a:ea typeface="Calibri"/>
                <a:cs typeface="Calibri"/>
                <a:sym typeface="Calibri"/>
              </a:rPr>
              <a:t>Let’s denote these proportions for the generation of order n as </a:t>
            </a:r>
            <a:r>
              <a:rPr lang="en-GB" sz="2200" b="1" dirty="0" err="1">
                <a:solidFill>
                  <a:schemeClr val="tx2">
                    <a:lumMod val="10000"/>
                  </a:schemeClr>
                </a:solidFill>
                <a:latin typeface="Calibri"/>
                <a:ea typeface="Calibri"/>
                <a:cs typeface="Calibri"/>
                <a:sym typeface="Calibri"/>
              </a:rPr>
              <a:t>p</a:t>
            </a:r>
            <a:r>
              <a:rPr lang="en-GB" sz="2200" b="1" baseline="-25000" dirty="0" err="1">
                <a:solidFill>
                  <a:schemeClr val="tx2">
                    <a:lumMod val="10000"/>
                  </a:schemeClr>
                </a:solidFill>
                <a:latin typeface="Calibri"/>
                <a:ea typeface="Calibri"/>
                <a:cs typeface="Calibri"/>
                <a:sym typeface="Calibri"/>
              </a:rPr>
              <a:t>n</a:t>
            </a:r>
            <a:r>
              <a:rPr lang="en-GB" sz="2200" dirty="0">
                <a:solidFill>
                  <a:schemeClr val="tx2">
                    <a:lumMod val="10000"/>
                  </a:schemeClr>
                </a:solidFill>
                <a:latin typeface="Calibri"/>
                <a:ea typeface="Calibri"/>
                <a:cs typeface="Calibri"/>
                <a:sym typeface="Calibri"/>
              </a:rPr>
              <a:t> for </a:t>
            </a:r>
            <a:r>
              <a:rPr lang="en-GB" sz="2200" b="1" dirty="0">
                <a:solidFill>
                  <a:schemeClr val="tx2">
                    <a:lumMod val="10000"/>
                  </a:schemeClr>
                </a:solidFill>
                <a:latin typeface="Calibri"/>
                <a:ea typeface="Calibri"/>
                <a:cs typeface="Calibri"/>
                <a:sym typeface="Calibri"/>
              </a:rPr>
              <a:t>AA,</a:t>
            </a:r>
            <a:r>
              <a:rPr lang="en-GB" sz="2200" dirty="0">
                <a:solidFill>
                  <a:schemeClr val="tx2">
                    <a:lumMod val="10000"/>
                  </a:schemeClr>
                </a:solidFill>
                <a:latin typeface="Calibri"/>
                <a:ea typeface="Calibri"/>
                <a:cs typeface="Calibri"/>
                <a:sym typeface="Calibri"/>
              </a:rPr>
              <a:t> </a:t>
            </a:r>
            <a:r>
              <a:rPr lang="en-GB" sz="2200" b="1" dirty="0" err="1">
                <a:solidFill>
                  <a:schemeClr val="tx2">
                    <a:lumMod val="10000"/>
                  </a:schemeClr>
                </a:solidFill>
                <a:latin typeface="Calibri"/>
                <a:ea typeface="Calibri"/>
                <a:cs typeface="Calibri"/>
                <a:sym typeface="Calibri"/>
              </a:rPr>
              <a:t>q</a:t>
            </a:r>
            <a:r>
              <a:rPr lang="en-GB" sz="2200" b="1" baseline="-25000" dirty="0" err="1">
                <a:solidFill>
                  <a:schemeClr val="tx2">
                    <a:lumMod val="10000"/>
                  </a:schemeClr>
                </a:solidFill>
                <a:latin typeface="Calibri"/>
                <a:ea typeface="Calibri"/>
                <a:cs typeface="Calibri"/>
                <a:sym typeface="Calibri"/>
              </a:rPr>
              <a:t>n</a:t>
            </a:r>
            <a:r>
              <a:rPr lang="en-GB" sz="2200" dirty="0">
                <a:solidFill>
                  <a:schemeClr val="tx2">
                    <a:lumMod val="10000"/>
                  </a:schemeClr>
                </a:solidFill>
                <a:latin typeface="Calibri"/>
                <a:ea typeface="Calibri"/>
                <a:cs typeface="Calibri"/>
                <a:sym typeface="Calibri"/>
              </a:rPr>
              <a:t> for </a:t>
            </a:r>
            <a:r>
              <a:rPr lang="en-GB" sz="2200" b="1" dirty="0">
                <a:solidFill>
                  <a:schemeClr val="tx2">
                    <a:lumMod val="10000"/>
                  </a:schemeClr>
                </a:solidFill>
                <a:latin typeface="Calibri"/>
                <a:ea typeface="Calibri"/>
                <a:cs typeface="Calibri"/>
                <a:sym typeface="Calibri"/>
              </a:rPr>
              <a:t>Aa</a:t>
            </a:r>
            <a:r>
              <a:rPr lang="en-GB" sz="2200" dirty="0">
                <a:solidFill>
                  <a:schemeClr val="tx2">
                    <a:lumMod val="10000"/>
                  </a:schemeClr>
                </a:solidFill>
                <a:latin typeface="Calibri"/>
                <a:ea typeface="Calibri"/>
                <a:cs typeface="Calibri"/>
                <a:sym typeface="Calibri"/>
              </a:rPr>
              <a:t>, and </a:t>
            </a:r>
            <a:r>
              <a:rPr lang="en-GB" sz="2200" b="1" dirty="0" err="1">
                <a:solidFill>
                  <a:schemeClr val="tx2">
                    <a:lumMod val="10000"/>
                  </a:schemeClr>
                </a:solidFill>
                <a:latin typeface="Calibri"/>
                <a:ea typeface="Calibri"/>
                <a:cs typeface="Calibri"/>
                <a:sym typeface="Calibri"/>
              </a:rPr>
              <a:t>r</a:t>
            </a:r>
            <a:r>
              <a:rPr lang="en-GB" sz="2200" b="1" baseline="-25000" dirty="0" err="1">
                <a:solidFill>
                  <a:schemeClr val="tx2">
                    <a:lumMod val="10000"/>
                  </a:schemeClr>
                </a:solidFill>
                <a:latin typeface="Calibri"/>
                <a:ea typeface="Calibri"/>
                <a:cs typeface="Calibri"/>
                <a:sym typeface="Calibri"/>
              </a:rPr>
              <a:t>n</a:t>
            </a:r>
            <a:r>
              <a:rPr lang="en-GB" sz="2200" dirty="0">
                <a:solidFill>
                  <a:schemeClr val="tx2">
                    <a:lumMod val="10000"/>
                  </a:schemeClr>
                </a:solidFill>
                <a:latin typeface="Calibri"/>
                <a:ea typeface="Calibri"/>
                <a:cs typeface="Calibri"/>
                <a:sym typeface="Calibri"/>
              </a:rPr>
              <a:t> for </a:t>
            </a:r>
            <a:r>
              <a:rPr lang="en-GB" sz="2200" b="1" dirty="0">
                <a:solidFill>
                  <a:schemeClr val="tx2">
                    <a:lumMod val="10000"/>
                  </a:schemeClr>
                </a:solidFill>
                <a:latin typeface="Calibri"/>
                <a:ea typeface="Calibri"/>
                <a:cs typeface="Calibri"/>
                <a:sym typeface="Calibri"/>
              </a:rPr>
              <a:t>aa</a:t>
            </a:r>
            <a:r>
              <a:rPr lang="en-GB" sz="2200" dirty="0">
                <a:solidFill>
                  <a:schemeClr val="tx2">
                    <a:lumMod val="10000"/>
                  </a:schemeClr>
                </a:solidFill>
                <a:latin typeface="Calibri"/>
                <a:ea typeface="Calibri"/>
                <a:cs typeface="Calibri"/>
                <a:sym typeface="Calibri"/>
              </a:rPr>
              <a:t> where n = 0, 1, 2…..</a:t>
            </a:r>
            <a:endParaRPr sz="2200" dirty="0">
              <a:solidFill>
                <a:schemeClr val="tx2">
                  <a:lumMod val="10000"/>
                </a:schemeClr>
              </a:solidFill>
              <a:latin typeface="Calibri"/>
              <a:ea typeface="Calibri"/>
              <a:cs typeface="Calibri"/>
              <a:sym typeface="Calibri"/>
            </a:endParaRPr>
          </a:p>
          <a:p>
            <a:pPr marL="0" lvl="0" indent="0" algn="l" rtl="0">
              <a:lnSpc>
                <a:spcPct val="95000"/>
              </a:lnSpc>
              <a:spcBef>
                <a:spcPts val="1200"/>
              </a:spcBef>
              <a:spcAft>
                <a:spcPts val="0"/>
              </a:spcAft>
              <a:buNone/>
            </a:pPr>
            <a:endParaRPr sz="2200" dirty="0">
              <a:solidFill>
                <a:schemeClr val="tx2">
                  <a:lumMod val="10000"/>
                </a:schemeClr>
              </a:solidFill>
              <a:latin typeface="Calibri"/>
              <a:ea typeface="Calibri"/>
              <a:cs typeface="Calibri"/>
              <a:sym typeface="Calibri"/>
            </a:endParaRPr>
          </a:p>
          <a:p>
            <a:pPr marL="0" lvl="0" indent="0" algn="l" rtl="0">
              <a:lnSpc>
                <a:spcPct val="95000"/>
              </a:lnSpc>
              <a:spcBef>
                <a:spcPts val="1200"/>
              </a:spcBef>
              <a:spcAft>
                <a:spcPts val="0"/>
              </a:spcAft>
              <a:buNone/>
            </a:pPr>
            <a:r>
              <a:rPr lang="en-GB" sz="2200" dirty="0">
                <a:solidFill>
                  <a:schemeClr val="tx2">
                    <a:lumMod val="10000"/>
                  </a:schemeClr>
                </a:solidFill>
                <a:latin typeface="Calibri"/>
                <a:ea typeface="Calibri"/>
                <a:cs typeface="Calibri"/>
                <a:sym typeface="Calibri"/>
              </a:rPr>
              <a:t>Note that one must have the equality,  u = </a:t>
            </a:r>
            <a:r>
              <a:rPr lang="en-GB" sz="2200" dirty="0" err="1">
                <a:solidFill>
                  <a:schemeClr val="tx2">
                    <a:lumMod val="10000"/>
                  </a:schemeClr>
                </a:solidFill>
                <a:latin typeface="Calibri"/>
                <a:ea typeface="Calibri"/>
                <a:cs typeface="Calibri"/>
                <a:sym typeface="Calibri"/>
              </a:rPr>
              <a:t>p</a:t>
            </a:r>
            <a:r>
              <a:rPr lang="en-GB" sz="2200" baseline="-25000" dirty="0" err="1">
                <a:solidFill>
                  <a:schemeClr val="tx2">
                    <a:lumMod val="10000"/>
                  </a:schemeClr>
                </a:solidFill>
                <a:latin typeface="Calibri"/>
                <a:ea typeface="Calibri"/>
                <a:cs typeface="Calibri"/>
                <a:sym typeface="Calibri"/>
              </a:rPr>
              <a:t>n</a:t>
            </a:r>
            <a:r>
              <a:rPr lang="en-GB" sz="2200" dirty="0">
                <a:solidFill>
                  <a:schemeClr val="tx2">
                    <a:lumMod val="10000"/>
                  </a:schemeClr>
                </a:solidFill>
                <a:latin typeface="Calibri"/>
                <a:ea typeface="Calibri"/>
                <a:cs typeface="Calibri"/>
                <a:sym typeface="Calibri"/>
              </a:rPr>
              <a:t> + </a:t>
            </a:r>
            <a:r>
              <a:rPr lang="en-GB" sz="2200" dirty="0" err="1">
                <a:solidFill>
                  <a:schemeClr val="tx2">
                    <a:lumMod val="10000"/>
                  </a:schemeClr>
                </a:solidFill>
                <a:latin typeface="Calibri"/>
                <a:ea typeface="Calibri"/>
                <a:cs typeface="Calibri"/>
                <a:sym typeface="Calibri"/>
              </a:rPr>
              <a:t>q</a:t>
            </a:r>
            <a:r>
              <a:rPr lang="en-GB" sz="2200" baseline="-25000" dirty="0" err="1">
                <a:solidFill>
                  <a:schemeClr val="tx2">
                    <a:lumMod val="10000"/>
                  </a:schemeClr>
                </a:solidFill>
                <a:latin typeface="Calibri"/>
                <a:ea typeface="Calibri"/>
                <a:cs typeface="Calibri"/>
                <a:sym typeface="Calibri"/>
              </a:rPr>
              <a:t>n</a:t>
            </a:r>
            <a:r>
              <a:rPr lang="en-GB" sz="2200" dirty="0">
                <a:solidFill>
                  <a:schemeClr val="tx2">
                    <a:lumMod val="10000"/>
                  </a:schemeClr>
                </a:solidFill>
                <a:latin typeface="Calibri"/>
                <a:ea typeface="Calibri"/>
                <a:cs typeface="Calibri"/>
                <a:sym typeface="Calibri"/>
              </a:rPr>
              <a:t> + </a:t>
            </a:r>
            <a:r>
              <a:rPr lang="en-GB" sz="2200" dirty="0" err="1">
                <a:solidFill>
                  <a:schemeClr val="tx2">
                    <a:lumMod val="10000"/>
                  </a:schemeClr>
                </a:solidFill>
                <a:latin typeface="Calibri"/>
                <a:ea typeface="Calibri"/>
                <a:cs typeface="Calibri"/>
                <a:sym typeface="Calibri"/>
              </a:rPr>
              <a:t>r</a:t>
            </a:r>
            <a:r>
              <a:rPr lang="en-GB" sz="2200" baseline="-25000" dirty="0" err="1">
                <a:solidFill>
                  <a:schemeClr val="tx2">
                    <a:lumMod val="10000"/>
                  </a:schemeClr>
                </a:solidFill>
                <a:latin typeface="Calibri"/>
                <a:ea typeface="Calibri"/>
                <a:cs typeface="Calibri"/>
                <a:sym typeface="Calibri"/>
              </a:rPr>
              <a:t>n</a:t>
            </a:r>
            <a:r>
              <a:rPr lang="en-GB" sz="2200" baseline="-25000" dirty="0">
                <a:solidFill>
                  <a:schemeClr val="tx2">
                    <a:lumMod val="10000"/>
                  </a:schemeClr>
                </a:solidFill>
                <a:latin typeface="Calibri"/>
                <a:ea typeface="Calibri"/>
                <a:cs typeface="Calibri"/>
                <a:sym typeface="Calibri"/>
              </a:rPr>
              <a:t> </a:t>
            </a:r>
            <a:r>
              <a:rPr lang="en-GB" sz="2200" dirty="0">
                <a:solidFill>
                  <a:schemeClr val="tx2">
                    <a:lumMod val="10000"/>
                  </a:schemeClr>
                </a:solidFill>
                <a:latin typeface="Calibri"/>
                <a:ea typeface="Calibri"/>
                <a:cs typeface="Calibri"/>
                <a:sym typeface="Calibri"/>
              </a:rPr>
              <a:t> .</a:t>
            </a:r>
            <a:endParaRPr sz="2200" dirty="0">
              <a:solidFill>
                <a:schemeClr val="tx2">
                  <a:lumMod val="10000"/>
                </a:schemeClr>
              </a:solidFill>
              <a:latin typeface="Calibri"/>
              <a:ea typeface="Calibri"/>
              <a:cs typeface="Calibri"/>
              <a:sym typeface="Calibri"/>
            </a:endParaRPr>
          </a:p>
          <a:p>
            <a:pPr marL="0" lvl="0" indent="0" algn="l" rtl="0">
              <a:lnSpc>
                <a:spcPct val="95000"/>
              </a:lnSpc>
              <a:spcBef>
                <a:spcPts val="1200"/>
              </a:spcBef>
              <a:spcAft>
                <a:spcPts val="0"/>
              </a:spcAft>
              <a:buNone/>
            </a:pPr>
            <a:endParaRPr sz="2100" dirty="0">
              <a:solidFill>
                <a:schemeClr val="tx2">
                  <a:lumMod val="10000"/>
                </a:schemeClr>
              </a:solidFill>
              <a:latin typeface="Calibri"/>
              <a:ea typeface="Calibri"/>
              <a:cs typeface="Calibri"/>
              <a:sym typeface="Calibri"/>
            </a:endParaRPr>
          </a:p>
          <a:p>
            <a:pPr marL="0" lvl="0" indent="0" algn="l" rtl="0">
              <a:lnSpc>
                <a:spcPct val="95000"/>
              </a:lnSpc>
              <a:spcBef>
                <a:spcPts val="1200"/>
              </a:spcBef>
              <a:spcAft>
                <a:spcPts val="1200"/>
              </a:spcAft>
              <a:buNone/>
            </a:pPr>
            <a:endParaRPr sz="2100" dirty="0">
              <a:solidFill>
                <a:schemeClr val="tx2">
                  <a:lumMod val="10000"/>
                </a:schemeClr>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a:p>
            <a:pPr marL="0" lvl="0" indent="0" algn="l" rtl="0">
              <a:spcBef>
                <a:spcPts val="0"/>
              </a:spcBef>
              <a:spcAft>
                <a:spcPts val="0"/>
              </a:spcAft>
              <a:buNone/>
            </a:pPr>
            <a:endParaRPr/>
          </a:p>
        </p:txBody>
      </p:sp>
      <p:sp>
        <p:nvSpPr>
          <p:cNvPr id="121" name="Google Shape;121;p24"/>
          <p:cNvSpPr txBox="1">
            <a:spLocks noGrp="1"/>
          </p:cNvSpPr>
          <p:nvPr>
            <p:ph type="body" idx="1"/>
          </p:nvPr>
        </p:nvSpPr>
        <p:spPr>
          <a:xfrm>
            <a:off x="311700" y="524800"/>
            <a:ext cx="8520600" cy="41943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sz="2100" dirty="0">
                <a:solidFill>
                  <a:schemeClr val="tx2">
                    <a:lumMod val="10000"/>
                  </a:schemeClr>
                </a:solidFill>
                <a:latin typeface="Calibri"/>
                <a:ea typeface="Calibri"/>
                <a:cs typeface="Calibri"/>
                <a:sym typeface="Calibri"/>
              </a:rPr>
              <a:t>The proportions u and v of the two alleles A and a in the population satisfy the following equations :</a:t>
            </a:r>
            <a:endParaRPr sz="2100" dirty="0">
              <a:solidFill>
                <a:schemeClr val="tx2">
                  <a:lumMod val="10000"/>
                </a:schemeClr>
              </a:solidFill>
              <a:latin typeface="Calibri"/>
              <a:ea typeface="Calibri"/>
              <a:cs typeface="Calibri"/>
              <a:sym typeface="Calibri"/>
            </a:endParaRPr>
          </a:p>
          <a:p>
            <a:pPr marL="0" lvl="0" indent="0" algn="l" rtl="0">
              <a:spcBef>
                <a:spcPts val="1200"/>
              </a:spcBef>
              <a:spcAft>
                <a:spcPts val="0"/>
              </a:spcAft>
              <a:buNone/>
            </a:pPr>
            <a:r>
              <a:rPr lang="en-GB" sz="2100" dirty="0">
                <a:solidFill>
                  <a:schemeClr val="tx2">
                    <a:lumMod val="10000"/>
                  </a:schemeClr>
                </a:solidFill>
                <a:latin typeface="Calibri"/>
                <a:ea typeface="Calibri"/>
                <a:cs typeface="Calibri"/>
                <a:sym typeface="Calibri"/>
              </a:rPr>
              <a:t>u = </a:t>
            </a:r>
            <a:r>
              <a:rPr lang="en-GB" sz="2100" dirty="0" err="1">
                <a:solidFill>
                  <a:schemeClr val="tx2">
                    <a:lumMod val="10000"/>
                  </a:schemeClr>
                </a:solidFill>
                <a:latin typeface="Calibri"/>
                <a:ea typeface="Calibri"/>
                <a:cs typeface="Calibri"/>
                <a:sym typeface="Calibri"/>
              </a:rPr>
              <a:t>p</a:t>
            </a:r>
            <a:r>
              <a:rPr lang="en-GB" sz="2100" baseline="-25000" dirty="0" err="1">
                <a:solidFill>
                  <a:schemeClr val="tx2">
                    <a:lumMod val="10000"/>
                  </a:schemeClr>
                </a:solidFill>
                <a:latin typeface="Calibri"/>
                <a:ea typeface="Calibri"/>
                <a:cs typeface="Calibri"/>
                <a:sym typeface="Calibri"/>
              </a:rPr>
              <a:t>n</a:t>
            </a:r>
            <a:r>
              <a:rPr lang="en-GB" sz="2100" dirty="0">
                <a:solidFill>
                  <a:schemeClr val="tx2">
                    <a:lumMod val="10000"/>
                  </a:schemeClr>
                </a:solidFill>
                <a:latin typeface="Calibri"/>
                <a:ea typeface="Calibri"/>
                <a:cs typeface="Calibri"/>
                <a:sym typeface="Calibri"/>
              </a:rPr>
              <a:t> + 0.5q</a:t>
            </a:r>
            <a:r>
              <a:rPr lang="en-GB" sz="2100" baseline="-25000" dirty="0">
                <a:solidFill>
                  <a:schemeClr val="tx2">
                    <a:lumMod val="10000"/>
                  </a:schemeClr>
                </a:solidFill>
                <a:latin typeface="Calibri"/>
                <a:ea typeface="Calibri"/>
                <a:cs typeface="Calibri"/>
                <a:sym typeface="Calibri"/>
              </a:rPr>
              <a:t>n</a:t>
            </a:r>
            <a:endParaRPr sz="2100" baseline="-25000" dirty="0">
              <a:solidFill>
                <a:schemeClr val="tx2">
                  <a:lumMod val="10000"/>
                </a:schemeClr>
              </a:solidFill>
              <a:latin typeface="Calibri"/>
              <a:ea typeface="Calibri"/>
              <a:cs typeface="Calibri"/>
              <a:sym typeface="Calibri"/>
            </a:endParaRPr>
          </a:p>
          <a:p>
            <a:pPr marL="0" lvl="0" indent="0" algn="l" rtl="0">
              <a:spcBef>
                <a:spcPts val="1200"/>
              </a:spcBef>
              <a:spcAft>
                <a:spcPts val="0"/>
              </a:spcAft>
              <a:buNone/>
            </a:pPr>
            <a:r>
              <a:rPr lang="en-GB" sz="2100" dirty="0">
                <a:solidFill>
                  <a:schemeClr val="tx2">
                    <a:lumMod val="10000"/>
                  </a:schemeClr>
                </a:solidFill>
                <a:latin typeface="Calibri"/>
                <a:ea typeface="Calibri"/>
                <a:cs typeface="Calibri"/>
                <a:sym typeface="Calibri"/>
              </a:rPr>
              <a:t>v = 0.5q</a:t>
            </a:r>
            <a:r>
              <a:rPr lang="en-GB" sz="2100" baseline="-25000" dirty="0">
                <a:solidFill>
                  <a:schemeClr val="tx2">
                    <a:lumMod val="10000"/>
                  </a:schemeClr>
                </a:solidFill>
                <a:latin typeface="Calibri"/>
                <a:ea typeface="Calibri"/>
                <a:cs typeface="Calibri"/>
                <a:sym typeface="Calibri"/>
              </a:rPr>
              <a:t>n</a:t>
            </a:r>
            <a:r>
              <a:rPr lang="en-GB" sz="2100" dirty="0">
                <a:solidFill>
                  <a:schemeClr val="tx2">
                    <a:lumMod val="10000"/>
                  </a:schemeClr>
                </a:solidFill>
                <a:latin typeface="Calibri"/>
                <a:ea typeface="Calibri"/>
                <a:cs typeface="Calibri"/>
                <a:sym typeface="Calibri"/>
              </a:rPr>
              <a:t> + </a:t>
            </a:r>
            <a:r>
              <a:rPr lang="en-GB" sz="2100" dirty="0" err="1">
                <a:solidFill>
                  <a:schemeClr val="tx2">
                    <a:lumMod val="10000"/>
                  </a:schemeClr>
                </a:solidFill>
                <a:latin typeface="Calibri"/>
                <a:ea typeface="Calibri"/>
                <a:cs typeface="Calibri"/>
                <a:sym typeface="Calibri"/>
              </a:rPr>
              <a:t>r</a:t>
            </a:r>
            <a:r>
              <a:rPr lang="en-GB" sz="2100" baseline="-25000" dirty="0" err="1">
                <a:solidFill>
                  <a:schemeClr val="tx2">
                    <a:lumMod val="10000"/>
                  </a:schemeClr>
                </a:solidFill>
                <a:latin typeface="Calibri"/>
                <a:ea typeface="Calibri"/>
                <a:cs typeface="Calibri"/>
                <a:sym typeface="Calibri"/>
              </a:rPr>
              <a:t>n</a:t>
            </a:r>
            <a:endParaRPr sz="2100" dirty="0">
              <a:solidFill>
                <a:schemeClr val="tx2">
                  <a:lumMod val="10000"/>
                </a:schemeClr>
              </a:solidFill>
              <a:latin typeface="Calibri"/>
              <a:ea typeface="Calibri"/>
              <a:cs typeface="Calibri"/>
              <a:sym typeface="Calibri"/>
            </a:endParaRPr>
          </a:p>
          <a:p>
            <a:pPr marL="0" lvl="0" indent="0" algn="l" rtl="0">
              <a:spcBef>
                <a:spcPts val="1200"/>
              </a:spcBef>
              <a:spcAft>
                <a:spcPts val="0"/>
              </a:spcAft>
              <a:buNone/>
            </a:pPr>
            <a:r>
              <a:rPr lang="en-GB" sz="2100" dirty="0">
                <a:solidFill>
                  <a:schemeClr val="tx2">
                    <a:lumMod val="10000"/>
                  </a:schemeClr>
                </a:solidFill>
                <a:latin typeface="Calibri"/>
                <a:ea typeface="Calibri"/>
                <a:cs typeface="Calibri"/>
                <a:sym typeface="Calibri"/>
              </a:rPr>
              <a:t>Here, we used the fact that the A and a alleles constitute 100% of the AA genotype ( with proportion </a:t>
            </a:r>
            <a:r>
              <a:rPr lang="en-GB" sz="2100" dirty="0" err="1">
                <a:solidFill>
                  <a:schemeClr val="tx2">
                    <a:lumMod val="10000"/>
                  </a:schemeClr>
                </a:solidFill>
                <a:latin typeface="Calibri"/>
                <a:ea typeface="Calibri"/>
                <a:cs typeface="Calibri"/>
                <a:sym typeface="Calibri"/>
              </a:rPr>
              <a:t>p</a:t>
            </a:r>
            <a:r>
              <a:rPr lang="en-GB" sz="2100" baseline="-25000" dirty="0" err="1">
                <a:solidFill>
                  <a:schemeClr val="tx2">
                    <a:lumMod val="10000"/>
                  </a:schemeClr>
                </a:solidFill>
                <a:latin typeface="Calibri"/>
                <a:ea typeface="Calibri"/>
                <a:cs typeface="Calibri"/>
                <a:sym typeface="Calibri"/>
              </a:rPr>
              <a:t>n</a:t>
            </a:r>
            <a:r>
              <a:rPr lang="en-GB" sz="2100" dirty="0">
                <a:solidFill>
                  <a:schemeClr val="tx2">
                    <a:lumMod val="10000"/>
                  </a:schemeClr>
                </a:solidFill>
                <a:latin typeface="Calibri"/>
                <a:ea typeface="Calibri"/>
                <a:cs typeface="Calibri"/>
                <a:sym typeface="Calibri"/>
              </a:rPr>
              <a:t> ) and 50% each of the Aa genotype.</a:t>
            </a:r>
            <a:endParaRPr sz="2100" dirty="0">
              <a:solidFill>
                <a:schemeClr val="tx2">
                  <a:lumMod val="10000"/>
                </a:schemeClr>
              </a:solidFill>
              <a:latin typeface="Calibri"/>
              <a:ea typeface="Calibri"/>
              <a:cs typeface="Calibri"/>
              <a:sym typeface="Calibri"/>
            </a:endParaRPr>
          </a:p>
          <a:p>
            <a:pPr marL="0" lvl="0" indent="0" algn="l" rtl="0">
              <a:spcBef>
                <a:spcPts val="1200"/>
              </a:spcBef>
              <a:spcAft>
                <a:spcPts val="0"/>
              </a:spcAft>
              <a:buNone/>
            </a:pPr>
            <a:r>
              <a:rPr lang="en-GB" sz="2100" dirty="0">
                <a:solidFill>
                  <a:schemeClr val="tx2">
                    <a:lumMod val="10000"/>
                  </a:schemeClr>
                </a:solidFill>
                <a:latin typeface="Calibri"/>
                <a:ea typeface="Calibri"/>
                <a:cs typeface="Calibri"/>
                <a:sym typeface="Calibri"/>
              </a:rPr>
              <a:t>Similarly, for the alleles, if it is assumed that the genotypes occur in the same proportions between males and females, then u and v represent (in the entire population) the probabilities that the gene is A or a, respectively.</a:t>
            </a:r>
            <a:endParaRPr sz="2100" dirty="0">
              <a:solidFill>
                <a:schemeClr val="tx2">
                  <a:lumMod val="10000"/>
                </a:schemeClr>
              </a:solidFill>
              <a:latin typeface="Calibri"/>
              <a:ea typeface="Calibri"/>
              <a:cs typeface="Calibri"/>
              <a:sym typeface="Calibri"/>
            </a:endParaRPr>
          </a:p>
          <a:p>
            <a:pPr marL="0" lvl="0" indent="0" algn="l" rtl="0">
              <a:spcBef>
                <a:spcPts val="1200"/>
              </a:spcBef>
              <a:spcAft>
                <a:spcPts val="1200"/>
              </a:spcAft>
              <a:buNone/>
            </a:pPr>
            <a:r>
              <a:rPr lang="en-GB" sz="2100" dirty="0">
                <a:solidFill>
                  <a:schemeClr val="tx2">
                    <a:lumMod val="10000"/>
                  </a:schemeClr>
                </a:solidFill>
                <a:latin typeface="Calibri"/>
                <a:ea typeface="Calibri"/>
                <a:cs typeface="Calibri"/>
                <a:sym typeface="Calibri"/>
              </a:rPr>
              <a:t> 		</a:t>
            </a:r>
            <a:endParaRPr sz="2100" dirty="0">
              <a:solidFill>
                <a:schemeClr val="tx2">
                  <a:lumMod val="10000"/>
                </a:schemeClr>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Punnett Tables</a:t>
            </a:r>
            <a:endParaRPr dirty="0"/>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100" dirty="0">
                <a:solidFill>
                  <a:schemeClr val="tx2">
                    <a:lumMod val="10000"/>
                  </a:schemeClr>
                </a:solidFill>
                <a:latin typeface="Calibri "/>
                <a:ea typeface="Calibri"/>
                <a:cs typeface="Calibri"/>
                <a:sym typeface="Calibri"/>
              </a:rPr>
              <a:t>Punnett square is used to visualize and predict the possible combinations of genes that can occur when two organisms with known genotypes are crossed.</a:t>
            </a:r>
            <a:endParaRPr sz="2100" dirty="0">
              <a:solidFill>
                <a:schemeClr val="tx2">
                  <a:lumMod val="10000"/>
                </a:schemeClr>
              </a:solidFill>
              <a:latin typeface="Calibri "/>
              <a:ea typeface="Calibri"/>
              <a:cs typeface="Calibri"/>
              <a:sym typeface="Calibri"/>
            </a:endParaRPr>
          </a:p>
          <a:p>
            <a:pPr marL="0" lvl="0" indent="0" algn="l" rtl="0">
              <a:spcBef>
                <a:spcPts val="1200"/>
              </a:spcBef>
              <a:spcAft>
                <a:spcPts val="0"/>
              </a:spcAft>
              <a:buNone/>
            </a:pPr>
            <a:r>
              <a:rPr lang="en-GB" sz="2100" dirty="0">
                <a:solidFill>
                  <a:schemeClr val="tx2">
                    <a:lumMod val="10000"/>
                  </a:schemeClr>
                </a:solidFill>
                <a:latin typeface="Calibri "/>
                <a:ea typeface="Calibri"/>
                <a:cs typeface="Calibri"/>
                <a:sym typeface="Calibri"/>
              </a:rPr>
              <a:t>This technique is named after the renowned English geneticist Reginald Punnett, who made significant contributions to the field of genetics, including his work on sex linkage and sex determination. </a:t>
            </a:r>
            <a:endParaRPr sz="2100" dirty="0">
              <a:solidFill>
                <a:schemeClr val="tx2">
                  <a:lumMod val="10000"/>
                </a:schemeClr>
              </a:solidFill>
              <a:latin typeface="Calibri "/>
              <a:ea typeface="Calibri"/>
              <a:cs typeface="Calibri"/>
              <a:sym typeface="Calibri"/>
            </a:endParaRPr>
          </a:p>
          <a:p>
            <a:pPr marL="0" lvl="0" indent="0" algn="l" rtl="0">
              <a:spcBef>
                <a:spcPts val="1200"/>
              </a:spcBef>
              <a:spcAft>
                <a:spcPts val="0"/>
              </a:spcAft>
              <a:buNone/>
            </a:pPr>
            <a:endParaRPr sz="2100" dirty="0"/>
          </a:p>
          <a:p>
            <a:pPr marL="0" lvl="0" indent="0" algn="l" rtl="0">
              <a:spcBef>
                <a:spcPts val="1200"/>
              </a:spcBef>
              <a:spcAft>
                <a:spcPts val="0"/>
              </a:spcAft>
              <a:buNone/>
            </a:pPr>
            <a:endParaRPr sz="2100" dirty="0"/>
          </a:p>
          <a:p>
            <a:pPr marL="0" lvl="0" indent="0" algn="l" rtl="0">
              <a:spcBef>
                <a:spcPts val="1200"/>
              </a:spcBef>
              <a:spcAft>
                <a:spcPts val="1200"/>
              </a:spcAft>
              <a:buNone/>
            </a:pPr>
            <a:endParaRPr sz="21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33" name="Google Shape;133;p26"/>
          <p:cNvSpPr txBox="1">
            <a:spLocks noGrp="1"/>
          </p:cNvSpPr>
          <p:nvPr>
            <p:ph type="body" idx="1"/>
          </p:nvPr>
        </p:nvSpPr>
        <p:spPr>
          <a:xfrm>
            <a:off x="311700" y="557925"/>
            <a:ext cx="8520600" cy="4011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dirty="0">
                <a:solidFill>
                  <a:srgbClr val="FF6600"/>
                </a:solidFill>
                <a:latin typeface="Alfa Slab One" panose="020B0604020202020204" charset="0"/>
                <a:ea typeface="Calibri Light" panose="020F0302020204030204" pitchFamily="34" charset="0"/>
                <a:cs typeface="Calibri Light" panose="020F0302020204030204" pitchFamily="34" charset="0"/>
              </a:rPr>
              <a:t>Construction of Punnett Square :</a:t>
            </a:r>
            <a:endParaRPr dirty="0">
              <a:solidFill>
                <a:srgbClr val="FF6600"/>
              </a:solidFill>
              <a:latin typeface="Alfa Slab One" panose="020B0604020202020204" charset="0"/>
              <a:ea typeface="Calibri Light" panose="020F0302020204030204" pitchFamily="34" charset="0"/>
              <a:cs typeface="Calibri Light" panose="020F0302020204030204" pitchFamily="34" charset="0"/>
            </a:endParaRPr>
          </a:p>
          <a:p>
            <a:pPr marL="457200" lvl="0" indent="-342900" algn="l" rtl="0">
              <a:spcBef>
                <a:spcPts val="1200"/>
              </a:spcBef>
              <a:spcAft>
                <a:spcPts val="0"/>
              </a:spcAft>
              <a:buSzPts val="1800"/>
              <a:buChar char="➔"/>
            </a:pPr>
            <a:r>
              <a:rPr lang="en-GB" dirty="0">
                <a:solidFill>
                  <a:schemeClr val="tx2">
                    <a:lumMod val="10000"/>
                  </a:schemeClr>
                </a:solidFill>
                <a:latin typeface="Calibri "/>
                <a:ea typeface="Calibri Light" panose="020F0302020204030204" pitchFamily="34" charset="0"/>
                <a:cs typeface="Calibri Light" panose="020F0302020204030204" pitchFamily="34" charset="0"/>
              </a:rPr>
              <a:t>A Punnett square is constructed by organizing the possible alleles from each parent along the axes of a square grid. </a:t>
            </a:r>
            <a:endParaRPr dirty="0">
              <a:solidFill>
                <a:schemeClr val="tx2">
                  <a:lumMod val="10000"/>
                </a:schemeClr>
              </a:solidFill>
              <a:latin typeface="Calibri "/>
              <a:ea typeface="Calibri Light" panose="020F0302020204030204" pitchFamily="34" charset="0"/>
              <a:cs typeface="Calibri Light" panose="020F0302020204030204" pitchFamily="34" charset="0"/>
            </a:endParaRPr>
          </a:p>
          <a:p>
            <a:pPr marL="457200" lvl="0" indent="-342900" algn="l" rtl="0">
              <a:spcBef>
                <a:spcPts val="0"/>
              </a:spcBef>
              <a:spcAft>
                <a:spcPts val="0"/>
              </a:spcAft>
              <a:buSzPts val="1800"/>
              <a:buChar char="➔"/>
            </a:pPr>
            <a:r>
              <a:rPr lang="en-GB" dirty="0">
                <a:solidFill>
                  <a:schemeClr val="tx2">
                    <a:lumMod val="10000"/>
                  </a:schemeClr>
                </a:solidFill>
                <a:latin typeface="Calibri "/>
                <a:ea typeface="Calibri Light" panose="020F0302020204030204" pitchFamily="34" charset="0"/>
                <a:cs typeface="Calibri Light" panose="020F0302020204030204" pitchFamily="34" charset="0"/>
              </a:rPr>
              <a:t>The alleles are represented by letters, such as A and a, to denote different genetic variants. </a:t>
            </a:r>
            <a:endParaRPr dirty="0">
              <a:solidFill>
                <a:schemeClr val="tx2">
                  <a:lumMod val="10000"/>
                </a:schemeClr>
              </a:solidFill>
              <a:latin typeface="Calibri "/>
              <a:ea typeface="Calibri Light" panose="020F0302020204030204" pitchFamily="34" charset="0"/>
              <a:cs typeface="Calibri Light" panose="020F0302020204030204" pitchFamily="34" charset="0"/>
            </a:endParaRPr>
          </a:p>
          <a:p>
            <a:pPr marL="457200" lvl="0" indent="-342900" algn="l" rtl="0">
              <a:spcBef>
                <a:spcPts val="0"/>
              </a:spcBef>
              <a:spcAft>
                <a:spcPts val="0"/>
              </a:spcAft>
              <a:buSzPts val="1800"/>
              <a:buChar char="➔"/>
            </a:pPr>
            <a:r>
              <a:rPr lang="en-GB" dirty="0">
                <a:solidFill>
                  <a:schemeClr val="tx2">
                    <a:lumMod val="10000"/>
                  </a:schemeClr>
                </a:solidFill>
                <a:latin typeface="Calibri "/>
                <a:ea typeface="Calibri Light" panose="020F0302020204030204" pitchFamily="34" charset="0"/>
                <a:cs typeface="Calibri Light" panose="020F0302020204030204" pitchFamily="34" charset="0"/>
              </a:rPr>
              <a:t>The combinations in the square represent the potential genotypes of the offspring resulting from the cross.</a:t>
            </a:r>
            <a:endParaRPr dirty="0">
              <a:solidFill>
                <a:schemeClr val="tx2">
                  <a:lumMod val="10000"/>
                </a:schemeClr>
              </a:solidFill>
              <a:latin typeface="Calibri "/>
              <a:ea typeface="Calibri Light" panose="020F0302020204030204" pitchFamily="34" charset="0"/>
              <a:cs typeface="Calibri Light" panose="020F0302020204030204" pitchFamily="34" charset="0"/>
            </a:endParaRPr>
          </a:p>
          <a:p>
            <a:pPr marL="457200" lvl="0" indent="-342900" algn="l" rtl="0">
              <a:spcBef>
                <a:spcPts val="0"/>
              </a:spcBef>
              <a:spcAft>
                <a:spcPts val="0"/>
              </a:spcAft>
              <a:buSzPts val="1800"/>
              <a:buChar char="➔"/>
            </a:pPr>
            <a:r>
              <a:rPr lang="en-GB" dirty="0">
                <a:solidFill>
                  <a:schemeClr val="tx2">
                    <a:lumMod val="10000"/>
                  </a:schemeClr>
                </a:solidFill>
                <a:latin typeface="Calibri "/>
                <a:ea typeface="Calibri Light" panose="020F0302020204030204" pitchFamily="34" charset="0"/>
                <a:cs typeface="Calibri Light" panose="020F0302020204030204" pitchFamily="34" charset="0"/>
              </a:rPr>
              <a:t>Note: If one parent is of the Aa genotype, then it is equally likely that the offspring will inherit either the A allele or a allele from this parent.</a:t>
            </a:r>
            <a:endParaRPr dirty="0">
              <a:solidFill>
                <a:schemeClr val="tx2">
                  <a:lumMod val="10000"/>
                </a:schemeClr>
              </a:solidFill>
              <a:latin typeface="Calibri "/>
              <a:ea typeface="Calibri Light" panose="020F0302020204030204" pitchFamily="34" charset="0"/>
              <a:cs typeface="Calibri Light" panose="020F0302020204030204" pitchFamily="34" charset="0"/>
            </a:endParaRPr>
          </a:p>
          <a:p>
            <a:pPr marL="457200" lvl="0" indent="-342900" algn="l" rtl="0">
              <a:spcBef>
                <a:spcPts val="0"/>
              </a:spcBef>
              <a:spcAft>
                <a:spcPts val="0"/>
              </a:spcAft>
              <a:buSzPts val="1800"/>
              <a:buChar char="➔"/>
            </a:pPr>
            <a:r>
              <a:rPr lang="en-GB" dirty="0">
                <a:solidFill>
                  <a:schemeClr val="tx2">
                    <a:lumMod val="10000"/>
                  </a:schemeClr>
                </a:solidFill>
                <a:latin typeface="Calibri "/>
                <a:ea typeface="Calibri Light" panose="020F0302020204030204" pitchFamily="34" charset="0"/>
                <a:cs typeface="Calibri Light" panose="020F0302020204030204" pitchFamily="34" charset="0"/>
              </a:rPr>
              <a:t>On the other hand, if one parent is of genotype aa and the other is of genotype Aa, the offspring will always receive a allele from the genotype aa parent and an A or a allele, with equal probability, from the genotype Aa parent. Thus, the offspring has the same probability of being of genotype AA or Aa. </a:t>
            </a:r>
            <a:endParaRPr dirty="0">
              <a:solidFill>
                <a:schemeClr val="tx2">
                  <a:lumMod val="10000"/>
                </a:schemeClr>
              </a:solidFill>
              <a:latin typeface="Calibri "/>
              <a:ea typeface="Calibri Light" panose="020F0302020204030204" pitchFamily="34" charset="0"/>
              <a:cs typeface="Calibri Light" panose="020F03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FDCCF-FAF8-E712-4E76-251F4B53D6D3}"/>
              </a:ext>
            </a:extLst>
          </p:cNvPr>
          <p:cNvSpPr>
            <a:spLocks noGrp="1"/>
          </p:cNvSpPr>
          <p:nvPr>
            <p:ph type="title"/>
          </p:nvPr>
        </p:nvSpPr>
        <p:spPr>
          <a:xfrm>
            <a:off x="170581" y="675032"/>
            <a:ext cx="8601711" cy="4090800"/>
          </a:xfrm>
        </p:spPr>
        <p:txBody>
          <a:bodyPr/>
          <a:lstStyle/>
          <a:p>
            <a:r>
              <a:rPr lang="en-US" sz="4800" kern="1200" dirty="0">
                <a:solidFill>
                  <a:schemeClr val="bg1"/>
                </a:solidFill>
                <a:latin typeface="Alfa Slab One" panose="020B0604020202020204" charset="0"/>
                <a:ea typeface="+mn-ea"/>
                <a:cs typeface="+mn-cs"/>
              </a:rPr>
              <a:t>Case Study- Genotype Distribution in a Cropping Program</a:t>
            </a:r>
            <a:endParaRPr lang="en-IN" dirty="0">
              <a:solidFill>
                <a:schemeClr val="bg1"/>
              </a:solidFill>
            </a:endParaRPr>
          </a:p>
        </p:txBody>
      </p:sp>
    </p:spTree>
    <p:extLst>
      <p:ext uri="{BB962C8B-B14F-4D97-AF65-F5344CB8AC3E}">
        <p14:creationId xmlns:p14="http://schemas.microsoft.com/office/powerpoint/2010/main" val="3142537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14EA88-B3D4-6760-DF20-425C7BF4E468}"/>
              </a:ext>
            </a:extLst>
          </p:cNvPr>
          <p:cNvSpPr txBox="1"/>
          <p:nvPr/>
        </p:nvSpPr>
        <p:spPr>
          <a:xfrm>
            <a:off x="628490" y="969043"/>
            <a:ext cx="5076725" cy="830997"/>
          </a:xfrm>
          <a:prstGeom prst="rect">
            <a:avLst/>
          </a:prstGeom>
          <a:noFill/>
        </p:spPr>
        <p:txBody>
          <a:bodyPr wrap="square" rtlCol="0">
            <a:spAutoFit/>
          </a:bodyPr>
          <a:lstStyle/>
          <a:p>
            <a:pPr defTabSz="685800">
              <a:buClrTx/>
            </a:pPr>
            <a:r>
              <a:rPr lang="en-IN" sz="2400" kern="1200" dirty="0">
                <a:solidFill>
                  <a:srgbClr val="FF6600"/>
                </a:solidFill>
                <a:latin typeface="Alfa Slab One" panose="020B0604020202020204" charset="0"/>
                <a:ea typeface="+mn-ea"/>
                <a:cs typeface="+mn-cs"/>
              </a:rPr>
              <a:t>3.1  PROBLEM STATEMENT</a:t>
            </a:r>
            <a:endParaRPr lang="en-US" sz="2400" kern="1200" dirty="0">
              <a:solidFill>
                <a:srgbClr val="FF6600"/>
              </a:solidFill>
              <a:latin typeface="Alfa Slab One" panose="020B0604020202020204" charset="0"/>
              <a:ea typeface="+mn-ea"/>
              <a:cs typeface="+mn-cs"/>
            </a:endParaRPr>
          </a:p>
          <a:p>
            <a:pPr defTabSz="685800">
              <a:buClrTx/>
            </a:pPr>
            <a:endParaRPr lang="en-IN" sz="2400" kern="1200" dirty="0">
              <a:solidFill>
                <a:srgbClr val="FF6600"/>
              </a:solidFill>
              <a:latin typeface="Alfa Slab One" panose="020B0604020202020204" charset="0"/>
              <a:ea typeface="+mn-ea"/>
              <a:cs typeface="+mn-cs"/>
            </a:endParaRPr>
          </a:p>
        </p:txBody>
      </p:sp>
      <p:sp>
        <p:nvSpPr>
          <p:cNvPr id="6" name="TextBox 5">
            <a:extLst>
              <a:ext uri="{FF2B5EF4-FFF2-40B4-BE49-F238E27FC236}">
                <a16:creationId xmlns:a16="http://schemas.microsoft.com/office/drawing/2014/main" id="{DB299194-7C88-ABF9-7B63-02207606B5D6}"/>
              </a:ext>
            </a:extLst>
          </p:cNvPr>
          <p:cNvSpPr txBox="1"/>
          <p:nvPr/>
        </p:nvSpPr>
        <p:spPr>
          <a:xfrm>
            <a:off x="669749" y="1985359"/>
            <a:ext cx="8016452" cy="992579"/>
          </a:xfrm>
          <a:prstGeom prst="rect">
            <a:avLst/>
          </a:prstGeom>
          <a:noFill/>
        </p:spPr>
        <p:txBody>
          <a:bodyPr wrap="square" rtlCol="0">
            <a:spAutoFit/>
          </a:bodyPr>
          <a:lstStyle/>
          <a:p>
            <a:pPr defTabSz="685800">
              <a:buClrTx/>
            </a:pPr>
            <a:r>
              <a:rPr lang="en-US" sz="1950" kern="1200" dirty="0">
                <a:solidFill>
                  <a:prstClr val="black"/>
                </a:solidFill>
                <a:latin typeface="Calibri" panose="020F0502020204030204"/>
                <a:ea typeface="+mn-ea"/>
                <a:cs typeface="+mn-cs"/>
              </a:rPr>
              <a:t>A farmer is managing a large population of plants with three possible genotypes: AA, Aa, and aa,  farmer implements a cropping program all plants fertilized by a plant of genotype AA.</a:t>
            </a:r>
          </a:p>
        </p:txBody>
      </p:sp>
      <p:sp>
        <p:nvSpPr>
          <p:cNvPr id="7" name="TextBox 6">
            <a:extLst>
              <a:ext uri="{FF2B5EF4-FFF2-40B4-BE49-F238E27FC236}">
                <a16:creationId xmlns:a16="http://schemas.microsoft.com/office/drawing/2014/main" id="{87ECB689-613D-BB1E-AF48-B5844F8E544D}"/>
              </a:ext>
            </a:extLst>
          </p:cNvPr>
          <p:cNvSpPr txBox="1"/>
          <p:nvPr/>
        </p:nvSpPr>
        <p:spPr>
          <a:xfrm>
            <a:off x="628490" y="3348575"/>
            <a:ext cx="8098970" cy="646331"/>
          </a:xfrm>
          <a:prstGeom prst="rect">
            <a:avLst/>
          </a:prstGeom>
          <a:noFill/>
        </p:spPr>
        <p:txBody>
          <a:bodyPr wrap="square" rtlCol="0">
            <a:spAutoFit/>
          </a:bodyPr>
          <a:lstStyle/>
          <a:p>
            <a:pPr defTabSz="685800">
              <a:buClrTx/>
            </a:pPr>
            <a:r>
              <a:rPr lang="en-IN" sz="1800" kern="1200" dirty="0">
                <a:solidFill>
                  <a:prstClr val="black"/>
                </a:solidFill>
                <a:latin typeface="Calibri" panose="020F0502020204030204"/>
                <a:ea typeface="+mn-ea"/>
                <a:cs typeface="+mn-cs"/>
              </a:rPr>
              <a:t>OBJECTIVE : To determine </a:t>
            </a:r>
            <a:r>
              <a:rPr lang="en-IN" sz="1725" kern="1200" dirty="0">
                <a:solidFill>
                  <a:prstClr val="black"/>
                </a:solidFill>
                <a:latin typeface="Calibri" panose="020F0502020204030204"/>
                <a:ea typeface="+mn-ea"/>
                <a:cs typeface="+mn-cs"/>
              </a:rPr>
              <a:t>formula</a:t>
            </a:r>
            <a:r>
              <a:rPr lang="en-IN" sz="1800" kern="1200" dirty="0">
                <a:solidFill>
                  <a:prstClr val="black"/>
                </a:solidFill>
                <a:latin typeface="Calibri" panose="020F0502020204030204"/>
                <a:ea typeface="+mn-ea"/>
                <a:cs typeface="+mn-cs"/>
              </a:rPr>
              <a:t> for the distribution after certain number of</a:t>
            </a:r>
          </a:p>
          <a:p>
            <a:pPr defTabSz="685800">
              <a:buClrTx/>
            </a:pPr>
            <a:r>
              <a:rPr lang="en-IN" sz="1800" kern="1200" dirty="0">
                <a:solidFill>
                  <a:prstClr val="black"/>
                </a:solidFill>
                <a:latin typeface="Calibri" panose="020F0502020204030204"/>
                <a:ea typeface="+mn-ea"/>
                <a:cs typeface="+mn-cs"/>
              </a:rPr>
              <a:t> generations</a:t>
            </a:r>
          </a:p>
        </p:txBody>
      </p:sp>
    </p:spTree>
    <p:extLst>
      <p:ext uri="{BB962C8B-B14F-4D97-AF65-F5344CB8AC3E}">
        <p14:creationId xmlns:p14="http://schemas.microsoft.com/office/powerpoint/2010/main" val="3698608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87DE57-F6BC-30B4-C9AB-00BBC72E1F15}"/>
              </a:ext>
            </a:extLst>
          </p:cNvPr>
          <p:cNvSpPr txBox="1"/>
          <p:nvPr/>
        </p:nvSpPr>
        <p:spPr>
          <a:xfrm>
            <a:off x="655139" y="721839"/>
            <a:ext cx="3243093" cy="461665"/>
          </a:xfrm>
          <a:prstGeom prst="rect">
            <a:avLst/>
          </a:prstGeom>
          <a:noFill/>
        </p:spPr>
        <p:txBody>
          <a:bodyPr wrap="square" rtlCol="0">
            <a:spAutoFit/>
          </a:bodyPr>
          <a:lstStyle/>
          <a:p>
            <a:pPr defTabSz="685800">
              <a:buClrTx/>
            </a:pPr>
            <a:r>
              <a:rPr lang="en-IN" sz="2400" kern="1200" dirty="0">
                <a:solidFill>
                  <a:srgbClr val="FF6600"/>
                </a:solidFill>
                <a:latin typeface="Alfa Slab One" panose="020B0604020202020204" charset="0"/>
                <a:ea typeface="+mn-ea"/>
                <a:cs typeface="+mn-cs"/>
              </a:rPr>
              <a:t>3.2  Solution</a:t>
            </a:r>
          </a:p>
        </p:txBody>
      </p:sp>
      <p:sp>
        <p:nvSpPr>
          <p:cNvPr id="5" name="TextBox 4">
            <a:extLst>
              <a:ext uri="{FF2B5EF4-FFF2-40B4-BE49-F238E27FC236}">
                <a16:creationId xmlns:a16="http://schemas.microsoft.com/office/drawing/2014/main" id="{BF876627-A7ED-5EAB-25DC-31B26D2A8B2A}"/>
              </a:ext>
            </a:extLst>
          </p:cNvPr>
          <p:cNvSpPr txBox="1"/>
          <p:nvPr/>
        </p:nvSpPr>
        <p:spPr>
          <a:xfrm>
            <a:off x="655139" y="1287378"/>
            <a:ext cx="7730871" cy="888705"/>
          </a:xfrm>
          <a:prstGeom prst="rect">
            <a:avLst/>
          </a:prstGeom>
          <a:noFill/>
        </p:spPr>
        <p:txBody>
          <a:bodyPr wrap="square" rtlCol="0">
            <a:spAutoFit/>
          </a:bodyPr>
          <a:lstStyle/>
          <a:p>
            <a:pPr defTabSz="685800">
              <a:buClrTx/>
            </a:pPr>
            <a:r>
              <a:rPr lang="en-US" sz="1725" kern="1200" dirty="0">
                <a:solidFill>
                  <a:prstClr val="black"/>
                </a:solidFill>
                <a:latin typeface="Calibri" panose="020F0502020204030204"/>
                <a:ea typeface="+mn-ea"/>
                <a:cs typeface="+mn-cs"/>
              </a:rPr>
              <a:t>We represent the proportions of genotypes AA, Aa, and aa in each generation using the matrix notation                              The equations defining the genotype distribution in each generation can be expressed in matrix form </a:t>
            </a:r>
            <a:endParaRPr lang="en-IN" sz="1725" kern="1200" dirty="0">
              <a:solidFill>
                <a:prstClr val="black"/>
              </a:solidFill>
              <a:latin typeface="Calibri" panose="020F0502020204030204"/>
              <a:ea typeface="+mn-ea"/>
              <a:cs typeface="+mn-cs"/>
            </a:endParaRPr>
          </a:p>
        </p:txBody>
      </p:sp>
      <p:pic>
        <p:nvPicPr>
          <p:cNvPr id="7" name="Picture 6">
            <a:extLst>
              <a:ext uri="{FF2B5EF4-FFF2-40B4-BE49-F238E27FC236}">
                <a16:creationId xmlns:a16="http://schemas.microsoft.com/office/drawing/2014/main" id="{BDFF7CD1-C37F-C904-1FA1-9EDB811A788C}"/>
              </a:ext>
            </a:extLst>
          </p:cNvPr>
          <p:cNvPicPr>
            <a:picLocks noChangeAspect="1"/>
          </p:cNvPicPr>
          <p:nvPr/>
        </p:nvPicPr>
        <p:blipFill>
          <a:blip r:embed="rId2"/>
          <a:stretch>
            <a:fillRect/>
          </a:stretch>
        </p:blipFill>
        <p:spPr>
          <a:xfrm>
            <a:off x="2521974" y="1587460"/>
            <a:ext cx="1315794" cy="282834"/>
          </a:xfrm>
          <a:prstGeom prst="rect">
            <a:avLst/>
          </a:prstGeom>
        </p:spPr>
      </p:pic>
      <p:pic>
        <p:nvPicPr>
          <p:cNvPr id="10" name="Picture 9">
            <a:extLst>
              <a:ext uri="{FF2B5EF4-FFF2-40B4-BE49-F238E27FC236}">
                <a16:creationId xmlns:a16="http://schemas.microsoft.com/office/drawing/2014/main" id="{855833EC-9644-1081-1199-1A92808BD812}"/>
              </a:ext>
            </a:extLst>
          </p:cNvPr>
          <p:cNvPicPr>
            <a:picLocks noChangeAspect="1"/>
          </p:cNvPicPr>
          <p:nvPr/>
        </p:nvPicPr>
        <p:blipFill>
          <a:blip r:embed="rId3"/>
          <a:stretch>
            <a:fillRect/>
          </a:stretch>
        </p:blipFill>
        <p:spPr>
          <a:xfrm>
            <a:off x="2539936" y="2387385"/>
            <a:ext cx="3234297" cy="368731"/>
          </a:xfrm>
          <a:prstGeom prst="rect">
            <a:avLst/>
          </a:prstGeom>
        </p:spPr>
      </p:pic>
      <p:pic>
        <p:nvPicPr>
          <p:cNvPr id="12" name="Picture 11">
            <a:extLst>
              <a:ext uri="{FF2B5EF4-FFF2-40B4-BE49-F238E27FC236}">
                <a16:creationId xmlns:a16="http://schemas.microsoft.com/office/drawing/2014/main" id="{7344038D-05D4-1272-875A-8CB0C7A9F69B}"/>
              </a:ext>
            </a:extLst>
          </p:cNvPr>
          <p:cNvPicPr>
            <a:picLocks noChangeAspect="1"/>
          </p:cNvPicPr>
          <p:nvPr/>
        </p:nvPicPr>
        <p:blipFill>
          <a:blip r:embed="rId4"/>
          <a:stretch>
            <a:fillRect/>
          </a:stretch>
        </p:blipFill>
        <p:spPr>
          <a:xfrm>
            <a:off x="2521974" y="2990500"/>
            <a:ext cx="3252259" cy="960895"/>
          </a:xfrm>
          <a:prstGeom prst="rect">
            <a:avLst/>
          </a:prstGeom>
        </p:spPr>
      </p:pic>
      <p:sp>
        <p:nvSpPr>
          <p:cNvPr id="14" name="TextBox 13">
            <a:extLst>
              <a:ext uri="{FF2B5EF4-FFF2-40B4-BE49-F238E27FC236}">
                <a16:creationId xmlns:a16="http://schemas.microsoft.com/office/drawing/2014/main" id="{F936C0B9-0A2B-95D5-8B63-C6B0EDFF3B66}"/>
              </a:ext>
            </a:extLst>
          </p:cNvPr>
          <p:cNvSpPr txBox="1"/>
          <p:nvPr/>
        </p:nvSpPr>
        <p:spPr>
          <a:xfrm>
            <a:off x="655140" y="4185779"/>
            <a:ext cx="7730871" cy="623248"/>
          </a:xfrm>
          <a:prstGeom prst="rect">
            <a:avLst/>
          </a:prstGeom>
          <a:noFill/>
        </p:spPr>
        <p:txBody>
          <a:bodyPr wrap="square">
            <a:spAutoFit/>
          </a:bodyPr>
          <a:lstStyle/>
          <a:p>
            <a:pPr algn="ctr" defTabSz="685800">
              <a:buClrTx/>
            </a:pPr>
            <a:r>
              <a:rPr lang="en-US" sz="1725" kern="1200" dirty="0">
                <a:solidFill>
                  <a:prstClr val="black"/>
                </a:solidFill>
                <a:latin typeface="Calibri" panose="020F0502020204030204"/>
                <a:ea typeface="+mn-ea"/>
                <a:cs typeface="+mn-cs"/>
              </a:rPr>
              <a:t>where P is the transition matrix. The matrix X(0) represents the initial proportions of genotypes in the population</a:t>
            </a:r>
            <a:endParaRPr lang="en-IN" sz="1725" kern="1200" dirty="0">
              <a:solidFill>
                <a:prstClr val="black"/>
              </a:solidFill>
              <a:latin typeface="Calibri" panose="020F0502020204030204"/>
              <a:ea typeface="+mn-ea"/>
              <a:cs typeface="+mn-cs"/>
            </a:endParaRPr>
          </a:p>
        </p:txBody>
      </p:sp>
      <p:sp>
        <p:nvSpPr>
          <p:cNvPr id="16" name="TextBox 15">
            <a:extLst>
              <a:ext uri="{FF2B5EF4-FFF2-40B4-BE49-F238E27FC236}">
                <a16:creationId xmlns:a16="http://schemas.microsoft.com/office/drawing/2014/main" id="{BF49C03C-AF39-B5D2-8BD5-CE1D217775B4}"/>
              </a:ext>
            </a:extLst>
          </p:cNvPr>
          <p:cNvSpPr txBox="1"/>
          <p:nvPr/>
        </p:nvSpPr>
        <p:spPr>
          <a:xfrm>
            <a:off x="6701590" y="2353360"/>
            <a:ext cx="1684421" cy="357790"/>
          </a:xfrm>
          <a:prstGeom prst="rect">
            <a:avLst/>
          </a:prstGeom>
          <a:noFill/>
        </p:spPr>
        <p:txBody>
          <a:bodyPr wrap="square" rtlCol="0">
            <a:spAutoFit/>
          </a:bodyPr>
          <a:lstStyle/>
          <a:p>
            <a:pPr defTabSz="685800">
              <a:buClrTx/>
            </a:pPr>
            <a:r>
              <a:rPr lang="en-IN" sz="1725" kern="1200" dirty="0">
                <a:solidFill>
                  <a:prstClr val="black"/>
                </a:solidFill>
                <a:latin typeface="Calibri" panose="020F0502020204030204"/>
                <a:ea typeface="+mn-ea"/>
                <a:cs typeface="+mn-cs"/>
              </a:rPr>
              <a:t>(1)</a:t>
            </a:r>
          </a:p>
        </p:txBody>
      </p:sp>
    </p:spTree>
    <p:extLst>
      <p:ext uri="{BB962C8B-B14F-4D97-AF65-F5344CB8AC3E}">
        <p14:creationId xmlns:p14="http://schemas.microsoft.com/office/powerpoint/2010/main" val="1187971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19D2F7-7260-829D-6C64-3291E39489D3}"/>
              </a:ext>
            </a:extLst>
          </p:cNvPr>
          <p:cNvSpPr txBox="1"/>
          <p:nvPr/>
        </p:nvSpPr>
        <p:spPr>
          <a:xfrm flipH="1">
            <a:off x="696025" y="901279"/>
            <a:ext cx="8195312" cy="888705"/>
          </a:xfrm>
          <a:prstGeom prst="rect">
            <a:avLst/>
          </a:prstGeom>
          <a:noFill/>
        </p:spPr>
        <p:txBody>
          <a:bodyPr wrap="square" rtlCol="0">
            <a:spAutoFit/>
          </a:bodyPr>
          <a:lstStyle/>
          <a:p>
            <a:pPr defTabSz="685800">
              <a:buClrTx/>
            </a:pPr>
            <a:r>
              <a:rPr lang="en-IN" sz="1725" kern="1200" dirty="0">
                <a:solidFill>
                  <a:prstClr val="black"/>
                </a:solidFill>
                <a:latin typeface="Calibri" panose="020F0502020204030204"/>
                <a:ea typeface="+mn-ea"/>
                <a:cs typeface="+mn-cs"/>
              </a:rPr>
              <a:t>We have P =                      as the transition matrix  </a:t>
            </a:r>
            <a:r>
              <a:rPr lang="en-US" sz="1725" kern="1200" dirty="0">
                <a:solidFill>
                  <a:prstClr val="black"/>
                </a:solidFill>
                <a:latin typeface="Calibri" panose="020F0502020204030204"/>
                <a:ea typeface="+mn-ea"/>
                <a:cs typeface="+mn-cs"/>
              </a:rPr>
              <a:t> aligns with the probabilities</a:t>
            </a:r>
          </a:p>
          <a:p>
            <a:pPr defTabSz="685800">
              <a:buClrTx/>
            </a:pPr>
            <a:endParaRPr lang="en-US" sz="1725" kern="1200" dirty="0">
              <a:solidFill>
                <a:prstClr val="black"/>
              </a:solidFill>
              <a:latin typeface="Calibri" panose="020F0502020204030204"/>
              <a:ea typeface="+mn-ea"/>
              <a:cs typeface="+mn-cs"/>
            </a:endParaRPr>
          </a:p>
          <a:p>
            <a:pPr defTabSz="685800">
              <a:buClrTx/>
            </a:pPr>
            <a:r>
              <a:rPr lang="en-US" sz="1725" kern="1200" dirty="0">
                <a:solidFill>
                  <a:prstClr val="black"/>
                </a:solidFill>
                <a:latin typeface="Calibri" panose="020F0502020204030204"/>
                <a:ea typeface="+mn-ea"/>
                <a:cs typeface="+mn-cs"/>
              </a:rPr>
              <a:t>outlined in the Punnett square. As a result of Equation (1), we can deduce that...</a:t>
            </a:r>
            <a:endParaRPr lang="en-IN" sz="1350" kern="1200" dirty="0">
              <a:solidFill>
                <a:prstClr val="black"/>
              </a:solidFill>
              <a:latin typeface="Calibri" panose="020F0502020204030204"/>
              <a:ea typeface="+mn-ea"/>
              <a:cs typeface="+mn-cs"/>
            </a:endParaRPr>
          </a:p>
        </p:txBody>
      </p:sp>
      <p:pic>
        <p:nvPicPr>
          <p:cNvPr id="8" name="Picture 7">
            <a:extLst>
              <a:ext uri="{FF2B5EF4-FFF2-40B4-BE49-F238E27FC236}">
                <a16:creationId xmlns:a16="http://schemas.microsoft.com/office/drawing/2014/main" id="{6D016A39-2CA1-48D3-FE60-9CEBB2368294}"/>
              </a:ext>
            </a:extLst>
          </p:cNvPr>
          <p:cNvPicPr>
            <a:picLocks noChangeAspect="1"/>
          </p:cNvPicPr>
          <p:nvPr/>
        </p:nvPicPr>
        <p:blipFill>
          <a:blip r:embed="rId2"/>
          <a:stretch>
            <a:fillRect/>
          </a:stretch>
        </p:blipFill>
        <p:spPr>
          <a:xfrm>
            <a:off x="1913021" y="636637"/>
            <a:ext cx="998621" cy="794086"/>
          </a:xfrm>
          <a:prstGeom prst="rect">
            <a:avLst/>
          </a:prstGeom>
        </p:spPr>
      </p:pic>
      <p:pic>
        <p:nvPicPr>
          <p:cNvPr id="10" name="Picture 9">
            <a:extLst>
              <a:ext uri="{FF2B5EF4-FFF2-40B4-BE49-F238E27FC236}">
                <a16:creationId xmlns:a16="http://schemas.microsoft.com/office/drawing/2014/main" id="{B2E63461-0695-E618-AA93-7C46FE29DFA6}"/>
              </a:ext>
            </a:extLst>
          </p:cNvPr>
          <p:cNvPicPr>
            <a:picLocks noChangeAspect="1"/>
          </p:cNvPicPr>
          <p:nvPr/>
        </p:nvPicPr>
        <p:blipFill>
          <a:blip r:embed="rId3"/>
          <a:stretch>
            <a:fillRect/>
          </a:stretch>
        </p:blipFill>
        <p:spPr>
          <a:xfrm>
            <a:off x="1603866" y="2078030"/>
            <a:ext cx="4391354" cy="422492"/>
          </a:xfrm>
          <a:prstGeom prst="rect">
            <a:avLst/>
          </a:prstGeom>
        </p:spPr>
      </p:pic>
      <p:sp>
        <p:nvSpPr>
          <p:cNvPr id="11" name="TextBox 10">
            <a:extLst>
              <a:ext uri="{FF2B5EF4-FFF2-40B4-BE49-F238E27FC236}">
                <a16:creationId xmlns:a16="http://schemas.microsoft.com/office/drawing/2014/main" id="{E9D303DD-60DE-B7A9-3661-7A7E0E402890}"/>
              </a:ext>
            </a:extLst>
          </p:cNvPr>
          <p:cNvSpPr txBox="1"/>
          <p:nvPr/>
        </p:nvSpPr>
        <p:spPr>
          <a:xfrm>
            <a:off x="7032092" y="2078029"/>
            <a:ext cx="794084" cy="357790"/>
          </a:xfrm>
          <a:prstGeom prst="rect">
            <a:avLst/>
          </a:prstGeom>
          <a:noFill/>
        </p:spPr>
        <p:txBody>
          <a:bodyPr wrap="square" rtlCol="0">
            <a:spAutoFit/>
          </a:bodyPr>
          <a:lstStyle/>
          <a:p>
            <a:pPr defTabSz="685800">
              <a:buClrTx/>
            </a:pPr>
            <a:r>
              <a:rPr lang="en-IN" sz="1725" kern="1200" dirty="0">
                <a:solidFill>
                  <a:prstClr val="black"/>
                </a:solidFill>
                <a:latin typeface="Calibri" panose="020F0502020204030204"/>
                <a:ea typeface="+mn-ea"/>
                <a:cs typeface="+mn-cs"/>
              </a:rPr>
              <a:t>(2)</a:t>
            </a:r>
            <a:endParaRPr lang="en-IN" sz="1350" kern="1200" dirty="0">
              <a:solidFill>
                <a:prstClr val="black"/>
              </a:solidFill>
              <a:latin typeface="Calibri" panose="020F0502020204030204"/>
              <a:ea typeface="+mn-ea"/>
              <a:cs typeface="+mn-cs"/>
            </a:endParaRPr>
          </a:p>
        </p:txBody>
      </p:sp>
      <p:sp>
        <p:nvSpPr>
          <p:cNvPr id="12" name="TextBox 11">
            <a:extLst>
              <a:ext uri="{FF2B5EF4-FFF2-40B4-BE49-F238E27FC236}">
                <a16:creationId xmlns:a16="http://schemas.microsoft.com/office/drawing/2014/main" id="{E9280393-8148-D85A-08D3-AB1C3A590020}"/>
              </a:ext>
            </a:extLst>
          </p:cNvPr>
          <p:cNvSpPr txBox="1"/>
          <p:nvPr/>
        </p:nvSpPr>
        <p:spPr>
          <a:xfrm>
            <a:off x="696025" y="2996977"/>
            <a:ext cx="7377165" cy="357790"/>
          </a:xfrm>
          <a:prstGeom prst="rect">
            <a:avLst/>
          </a:prstGeom>
          <a:noFill/>
        </p:spPr>
        <p:txBody>
          <a:bodyPr wrap="square" rtlCol="0">
            <a:spAutoFit/>
          </a:bodyPr>
          <a:lstStyle/>
          <a:p>
            <a:pPr defTabSz="685800">
              <a:buClrTx/>
            </a:pPr>
            <a:r>
              <a:rPr lang="en-US" sz="1725" kern="1200" dirty="0">
                <a:solidFill>
                  <a:prstClr val="black"/>
                </a:solidFill>
                <a:latin typeface="Calibri" panose="020F0502020204030204"/>
                <a:ea typeface="+mn-ea"/>
                <a:cs typeface="+mn-cs"/>
              </a:rPr>
              <a:t>The eigenvalues of P can be found by solving the characteristic equation</a:t>
            </a:r>
            <a:r>
              <a:rPr lang="en-US" sz="1350" kern="1200" dirty="0">
                <a:solidFill>
                  <a:prstClr val="black"/>
                </a:solidFill>
                <a:latin typeface="Calibri" panose="020F0502020204030204"/>
                <a:ea typeface="+mn-ea"/>
                <a:cs typeface="+mn-cs"/>
              </a:rPr>
              <a:t>:</a:t>
            </a:r>
            <a:endParaRPr lang="en-IN" sz="1350" kern="1200" dirty="0">
              <a:solidFill>
                <a:prstClr val="black"/>
              </a:solidFill>
              <a:latin typeface="Calibri" panose="020F0502020204030204"/>
              <a:ea typeface="+mn-ea"/>
              <a:cs typeface="+mn-cs"/>
            </a:endParaRPr>
          </a:p>
        </p:txBody>
      </p:sp>
      <p:pic>
        <p:nvPicPr>
          <p:cNvPr id="14" name="Picture 13">
            <a:extLst>
              <a:ext uri="{FF2B5EF4-FFF2-40B4-BE49-F238E27FC236}">
                <a16:creationId xmlns:a16="http://schemas.microsoft.com/office/drawing/2014/main" id="{99215A4D-8A00-D9C9-2DD9-388F1408D7C0}"/>
              </a:ext>
            </a:extLst>
          </p:cNvPr>
          <p:cNvPicPr>
            <a:picLocks noChangeAspect="1"/>
          </p:cNvPicPr>
          <p:nvPr/>
        </p:nvPicPr>
        <p:blipFill>
          <a:blip r:embed="rId4"/>
          <a:stretch>
            <a:fillRect/>
          </a:stretch>
        </p:blipFill>
        <p:spPr>
          <a:xfrm>
            <a:off x="3079657" y="3395893"/>
            <a:ext cx="1809888" cy="334706"/>
          </a:xfrm>
          <a:prstGeom prst="rect">
            <a:avLst/>
          </a:prstGeom>
        </p:spPr>
      </p:pic>
      <p:sp>
        <p:nvSpPr>
          <p:cNvPr id="15" name="TextBox 14">
            <a:extLst>
              <a:ext uri="{FF2B5EF4-FFF2-40B4-BE49-F238E27FC236}">
                <a16:creationId xmlns:a16="http://schemas.microsoft.com/office/drawing/2014/main" id="{5DEEFC8E-FFF9-AA94-B5B0-F665703DC1FA}"/>
              </a:ext>
            </a:extLst>
          </p:cNvPr>
          <p:cNvSpPr txBox="1"/>
          <p:nvPr/>
        </p:nvSpPr>
        <p:spPr>
          <a:xfrm>
            <a:off x="567814" y="4004187"/>
            <a:ext cx="7757651" cy="623248"/>
          </a:xfrm>
          <a:prstGeom prst="rect">
            <a:avLst/>
          </a:prstGeom>
          <a:noFill/>
        </p:spPr>
        <p:txBody>
          <a:bodyPr wrap="square" rtlCol="0">
            <a:spAutoFit/>
          </a:bodyPr>
          <a:lstStyle/>
          <a:p>
            <a:pPr algn="ctr" defTabSz="685800">
              <a:buClrTx/>
            </a:pPr>
            <a:r>
              <a:rPr lang="en-IN" sz="1725" kern="1200" dirty="0">
                <a:solidFill>
                  <a:prstClr val="black"/>
                </a:solidFill>
                <a:latin typeface="Calibri" panose="020F0502020204030204"/>
                <a:ea typeface="+mn-ea"/>
                <a:cs typeface="+mn-cs"/>
              </a:rPr>
              <a:t>This gives                                                       Now we will find the corresponding eigen vectors</a:t>
            </a:r>
          </a:p>
        </p:txBody>
      </p:sp>
      <p:pic>
        <p:nvPicPr>
          <p:cNvPr id="19" name="Picture 18">
            <a:extLst>
              <a:ext uri="{FF2B5EF4-FFF2-40B4-BE49-F238E27FC236}">
                <a16:creationId xmlns:a16="http://schemas.microsoft.com/office/drawing/2014/main" id="{87A34952-223A-8ACB-AE93-931974C0D695}"/>
              </a:ext>
            </a:extLst>
          </p:cNvPr>
          <p:cNvPicPr>
            <a:picLocks noChangeAspect="1"/>
          </p:cNvPicPr>
          <p:nvPr/>
        </p:nvPicPr>
        <p:blipFill>
          <a:blip r:embed="rId5"/>
          <a:stretch>
            <a:fillRect/>
          </a:stretch>
        </p:blipFill>
        <p:spPr>
          <a:xfrm>
            <a:off x="1705365" y="4004187"/>
            <a:ext cx="2609965" cy="304904"/>
          </a:xfrm>
          <a:prstGeom prst="rect">
            <a:avLst/>
          </a:prstGeom>
        </p:spPr>
      </p:pic>
    </p:spTree>
    <p:extLst>
      <p:ext uri="{BB962C8B-B14F-4D97-AF65-F5344CB8AC3E}">
        <p14:creationId xmlns:p14="http://schemas.microsoft.com/office/powerpoint/2010/main" val="3507385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575FF8-F70E-9F31-C8B4-C65990251302}"/>
              </a:ext>
            </a:extLst>
          </p:cNvPr>
          <p:cNvPicPr>
            <a:picLocks noChangeAspect="1"/>
          </p:cNvPicPr>
          <p:nvPr/>
        </p:nvPicPr>
        <p:blipFill>
          <a:blip r:embed="rId2"/>
          <a:stretch>
            <a:fillRect/>
          </a:stretch>
        </p:blipFill>
        <p:spPr>
          <a:xfrm>
            <a:off x="2296380" y="1239949"/>
            <a:ext cx="3871874" cy="864363"/>
          </a:xfrm>
          <a:prstGeom prst="rect">
            <a:avLst/>
          </a:prstGeom>
        </p:spPr>
      </p:pic>
      <p:sp>
        <p:nvSpPr>
          <p:cNvPr id="5" name="TextBox 4">
            <a:extLst>
              <a:ext uri="{FF2B5EF4-FFF2-40B4-BE49-F238E27FC236}">
                <a16:creationId xmlns:a16="http://schemas.microsoft.com/office/drawing/2014/main" id="{82BBE47D-E75E-73A8-BFA3-51E3DFCC9A58}"/>
              </a:ext>
            </a:extLst>
          </p:cNvPr>
          <p:cNvSpPr txBox="1"/>
          <p:nvPr/>
        </p:nvSpPr>
        <p:spPr>
          <a:xfrm>
            <a:off x="581878" y="648446"/>
            <a:ext cx="4447520" cy="357790"/>
          </a:xfrm>
          <a:prstGeom prst="rect">
            <a:avLst/>
          </a:prstGeom>
          <a:noFill/>
        </p:spPr>
        <p:txBody>
          <a:bodyPr wrap="square" rtlCol="0">
            <a:spAutoFit/>
          </a:bodyPr>
          <a:lstStyle/>
          <a:p>
            <a:pPr defTabSz="685800">
              <a:buClrTx/>
            </a:pPr>
            <a:r>
              <a:rPr lang="en-IN" sz="1725" kern="1200" dirty="0">
                <a:solidFill>
                  <a:prstClr val="black"/>
                </a:solidFill>
                <a:latin typeface="Calibri" panose="020F0502020204030204"/>
                <a:ea typeface="+mn-ea"/>
                <a:cs typeface="+mn-cs"/>
              </a:rPr>
              <a:t>Equation yields  the eigenvectors  v  , v  and v     </a:t>
            </a:r>
          </a:p>
        </p:txBody>
      </p:sp>
      <p:sp>
        <p:nvSpPr>
          <p:cNvPr id="10" name="TextBox 9">
            <a:extLst>
              <a:ext uri="{FF2B5EF4-FFF2-40B4-BE49-F238E27FC236}">
                <a16:creationId xmlns:a16="http://schemas.microsoft.com/office/drawing/2014/main" id="{6706892B-A0CC-3325-77E1-2335B50220B4}"/>
              </a:ext>
            </a:extLst>
          </p:cNvPr>
          <p:cNvSpPr txBox="1"/>
          <p:nvPr/>
        </p:nvSpPr>
        <p:spPr>
          <a:xfrm>
            <a:off x="3701846" y="817732"/>
            <a:ext cx="1175394" cy="207749"/>
          </a:xfrm>
          <a:prstGeom prst="rect">
            <a:avLst/>
          </a:prstGeom>
          <a:noFill/>
        </p:spPr>
        <p:txBody>
          <a:bodyPr wrap="square" rtlCol="0">
            <a:spAutoFit/>
          </a:bodyPr>
          <a:lstStyle/>
          <a:p>
            <a:pPr defTabSz="685800">
              <a:buClrTx/>
            </a:pPr>
            <a:r>
              <a:rPr lang="en-IN" sz="750" kern="1200" dirty="0">
                <a:solidFill>
                  <a:prstClr val="black"/>
                </a:solidFill>
                <a:latin typeface="Calibri" panose="020F0502020204030204"/>
                <a:ea typeface="+mn-ea"/>
                <a:cs typeface="+mn-cs"/>
              </a:rPr>
              <a:t>1             2                        3</a:t>
            </a:r>
          </a:p>
        </p:txBody>
      </p:sp>
      <p:sp>
        <p:nvSpPr>
          <p:cNvPr id="12" name="TextBox 11">
            <a:extLst>
              <a:ext uri="{FF2B5EF4-FFF2-40B4-BE49-F238E27FC236}">
                <a16:creationId xmlns:a16="http://schemas.microsoft.com/office/drawing/2014/main" id="{8A81A49D-E216-B1F6-25AC-A6EE7FBABD32}"/>
              </a:ext>
            </a:extLst>
          </p:cNvPr>
          <p:cNvSpPr txBox="1"/>
          <p:nvPr/>
        </p:nvSpPr>
        <p:spPr>
          <a:xfrm>
            <a:off x="581878" y="2354780"/>
            <a:ext cx="8392516" cy="888705"/>
          </a:xfrm>
          <a:prstGeom prst="rect">
            <a:avLst/>
          </a:prstGeom>
          <a:noFill/>
        </p:spPr>
        <p:txBody>
          <a:bodyPr wrap="square">
            <a:spAutoFit/>
          </a:bodyPr>
          <a:lstStyle/>
          <a:p>
            <a:pPr defTabSz="685800">
              <a:buClrTx/>
            </a:pPr>
            <a:r>
              <a:rPr lang="en-US" sz="1725" kern="1200" dirty="0">
                <a:solidFill>
                  <a:prstClr val="black"/>
                </a:solidFill>
                <a:latin typeface="Söhne"/>
                <a:ea typeface="+mn-ea"/>
                <a:cs typeface="+mn-cs"/>
              </a:rPr>
              <a:t>Using the eigenvalues and eigenvectors, we can represent matrix P as a diagonalizable form CDC   , where D is a diagonal matrix containing the eigenvalues and C is a matrix composed of the eigenvectors as its columns.</a:t>
            </a:r>
            <a:endParaRPr lang="en-IN" sz="1725" kern="1200" dirty="0">
              <a:solidFill>
                <a:prstClr val="black"/>
              </a:solidFill>
              <a:latin typeface="Calibri" panose="020F0502020204030204"/>
              <a:ea typeface="+mn-ea"/>
              <a:cs typeface="+mn-cs"/>
            </a:endParaRPr>
          </a:p>
        </p:txBody>
      </p:sp>
      <p:sp>
        <p:nvSpPr>
          <p:cNvPr id="14" name="TextBox 13">
            <a:extLst>
              <a:ext uri="{FF2B5EF4-FFF2-40B4-BE49-F238E27FC236}">
                <a16:creationId xmlns:a16="http://schemas.microsoft.com/office/drawing/2014/main" id="{4CD30F31-9915-6346-E7C2-BADE6AEB06F5}"/>
              </a:ext>
            </a:extLst>
          </p:cNvPr>
          <p:cNvSpPr txBox="1"/>
          <p:nvPr/>
        </p:nvSpPr>
        <p:spPr>
          <a:xfrm>
            <a:off x="976111" y="2571750"/>
            <a:ext cx="455648" cy="300082"/>
          </a:xfrm>
          <a:prstGeom prst="rect">
            <a:avLst/>
          </a:prstGeom>
          <a:noFill/>
        </p:spPr>
        <p:txBody>
          <a:bodyPr wrap="square" rtlCol="0">
            <a:spAutoFit/>
          </a:bodyPr>
          <a:lstStyle/>
          <a:p>
            <a:pPr defTabSz="685800">
              <a:buClrTx/>
            </a:pPr>
            <a:r>
              <a:rPr lang="en-IN" sz="1350" kern="1200" dirty="0">
                <a:solidFill>
                  <a:prstClr val="black"/>
                </a:solidFill>
                <a:latin typeface="Calibri" panose="020F0502020204030204"/>
                <a:ea typeface="+mn-ea"/>
                <a:cs typeface="+mn-cs"/>
              </a:rPr>
              <a:t>-</a:t>
            </a:r>
            <a:r>
              <a:rPr lang="en-IN" sz="1050" kern="1200" dirty="0">
                <a:solidFill>
                  <a:prstClr val="black"/>
                </a:solidFill>
                <a:latin typeface="Calibri" panose="020F0502020204030204"/>
                <a:ea typeface="+mn-ea"/>
                <a:cs typeface="+mn-cs"/>
              </a:rPr>
              <a:t>1</a:t>
            </a:r>
            <a:endParaRPr lang="en-IN" sz="1350" kern="1200" dirty="0">
              <a:solidFill>
                <a:prstClr val="black"/>
              </a:solidFill>
              <a:latin typeface="Calibri" panose="020F0502020204030204"/>
              <a:ea typeface="+mn-ea"/>
              <a:cs typeface="+mn-cs"/>
            </a:endParaRPr>
          </a:p>
        </p:txBody>
      </p:sp>
      <p:pic>
        <p:nvPicPr>
          <p:cNvPr id="16" name="Picture 15">
            <a:extLst>
              <a:ext uri="{FF2B5EF4-FFF2-40B4-BE49-F238E27FC236}">
                <a16:creationId xmlns:a16="http://schemas.microsoft.com/office/drawing/2014/main" id="{797E3648-B2E8-6166-AB58-457C97AC7534}"/>
              </a:ext>
            </a:extLst>
          </p:cNvPr>
          <p:cNvPicPr>
            <a:picLocks noChangeAspect="1"/>
          </p:cNvPicPr>
          <p:nvPr/>
        </p:nvPicPr>
        <p:blipFill>
          <a:blip r:embed="rId3"/>
          <a:stretch>
            <a:fillRect/>
          </a:stretch>
        </p:blipFill>
        <p:spPr>
          <a:xfrm>
            <a:off x="1966121" y="3554157"/>
            <a:ext cx="1679033" cy="698789"/>
          </a:xfrm>
          <a:prstGeom prst="rect">
            <a:avLst/>
          </a:prstGeom>
        </p:spPr>
      </p:pic>
      <p:pic>
        <p:nvPicPr>
          <p:cNvPr id="18" name="Picture 17">
            <a:extLst>
              <a:ext uri="{FF2B5EF4-FFF2-40B4-BE49-F238E27FC236}">
                <a16:creationId xmlns:a16="http://schemas.microsoft.com/office/drawing/2014/main" id="{54FDE713-3D03-9C2E-D54D-24EA06E789C9}"/>
              </a:ext>
            </a:extLst>
          </p:cNvPr>
          <p:cNvPicPr>
            <a:picLocks noChangeAspect="1"/>
          </p:cNvPicPr>
          <p:nvPr/>
        </p:nvPicPr>
        <p:blipFill>
          <a:blip r:embed="rId4"/>
          <a:stretch>
            <a:fillRect/>
          </a:stretch>
        </p:blipFill>
        <p:spPr>
          <a:xfrm>
            <a:off x="4201051" y="3521349"/>
            <a:ext cx="2741660" cy="764404"/>
          </a:xfrm>
          <a:prstGeom prst="rect">
            <a:avLst/>
          </a:prstGeom>
        </p:spPr>
      </p:pic>
    </p:spTree>
    <p:extLst>
      <p:ext uri="{BB962C8B-B14F-4D97-AF65-F5344CB8AC3E}">
        <p14:creationId xmlns:p14="http://schemas.microsoft.com/office/powerpoint/2010/main" val="3995630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ctr" rtl="0">
              <a:spcBef>
                <a:spcPts val="0"/>
              </a:spcBef>
              <a:spcAft>
                <a:spcPts val="0"/>
              </a:spcAft>
              <a:buNone/>
            </a:pPr>
            <a:endParaRPr b="1" dirty="0"/>
          </a:p>
          <a:p>
            <a:pPr marL="0" lvl="0" indent="0" algn="ctr" rtl="0">
              <a:spcBef>
                <a:spcPts val="0"/>
              </a:spcBef>
              <a:spcAft>
                <a:spcPts val="0"/>
              </a:spcAft>
              <a:buNone/>
            </a:pPr>
            <a:endParaRPr b="1" dirty="0"/>
          </a:p>
        </p:txBody>
      </p:sp>
      <p:sp>
        <p:nvSpPr>
          <p:cNvPr id="62" name="Google Shape;62;p14"/>
          <p:cNvSpPr txBox="1">
            <a:spLocks noGrp="1"/>
          </p:cNvSpPr>
          <p:nvPr>
            <p:ph type="body" idx="1"/>
          </p:nvPr>
        </p:nvSpPr>
        <p:spPr>
          <a:xfrm>
            <a:off x="311700" y="915250"/>
            <a:ext cx="8520600" cy="39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100" dirty="0">
                <a:solidFill>
                  <a:schemeClr val="tx2">
                    <a:lumMod val="10000"/>
                  </a:schemeClr>
                </a:solidFill>
                <a:latin typeface="Calibri"/>
                <a:ea typeface="Calibri"/>
                <a:cs typeface="Calibri"/>
                <a:sym typeface="Calibri"/>
              </a:rPr>
              <a:t>Alleles :  In genetics, an allele refers to one of the alternative forms of a gene that occupies a specific position, or locus, on a chromosome.</a:t>
            </a:r>
            <a:endParaRPr sz="2100" dirty="0">
              <a:solidFill>
                <a:schemeClr val="tx2">
                  <a:lumMod val="10000"/>
                </a:schemeClr>
              </a:solidFill>
              <a:latin typeface="Calibri"/>
              <a:ea typeface="Calibri"/>
              <a:cs typeface="Calibri"/>
              <a:sym typeface="Calibri"/>
            </a:endParaRPr>
          </a:p>
          <a:p>
            <a:pPr marL="457200" lvl="0" indent="0" algn="l" rtl="0">
              <a:spcBef>
                <a:spcPts val="1200"/>
              </a:spcBef>
              <a:spcAft>
                <a:spcPts val="0"/>
              </a:spcAft>
              <a:buNone/>
            </a:pPr>
            <a:r>
              <a:rPr lang="en-GB" sz="2100" dirty="0">
                <a:solidFill>
                  <a:schemeClr val="tx2">
                    <a:lumMod val="10000"/>
                  </a:schemeClr>
                </a:solidFill>
                <a:latin typeface="Calibri"/>
                <a:ea typeface="Calibri"/>
                <a:cs typeface="Calibri"/>
                <a:sym typeface="Calibri"/>
              </a:rPr>
              <a:t>Role - Alleles are responsible for the variations observed in inherited  traits among individuals.</a:t>
            </a:r>
            <a:endParaRPr sz="2100" dirty="0">
              <a:solidFill>
                <a:schemeClr val="tx2">
                  <a:lumMod val="10000"/>
                </a:schemeClr>
              </a:solidFill>
              <a:latin typeface="Calibri"/>
              <a:ea typeface="Calibri"/>
              <a:cs typeface="Calibri"/>
              <a:sym typeface="Calibri"/>
            </a:endParaRPr>
          </a:p>
          <a:p>
            <a:pPr marL="0" lvl="0" indent="0" algn="l" rtl="0">
              <a:spcBef>
                <a:spcPts val="1200"/>
              </a:spcBef>
              <a:spcAft>
                <a:spcPts val="0"/>
              </a:spcAft>
              <a:buNone/>
            </a:pPr>
            <a:r>
              <a:rPr lang="en-GB" sz="2100" dirty="0">
                <a:solidFill>
                  <a:schemeClr val="tx2">
                    <a:lumMod val="10000"/>
                  </a:schemeClr>
                </a:solidFill>
                <a:latin typeface="Calibri"/>
                <a:ea typeface="Calibri"/>
                <a:cs typeface="Calibri"/>
                <a:sym typeface="Calibri"/>
              </a:rPr>
              <a:t>Genotypes :  A genotype refers to the combination of alleles that an individual possesses for a particular gene or set of genes.</a:t>
            </a:r>
            <a:endParaRPr sz="2100" dirty="0">
              <a:solidFill>
                <a:schemeClr val="tx2">
                  <a:lumMod val="10000"/>
                </a:schemeClr>
              </a:solidFill>
              <a:latin typeface="Calibri"/>
              <a:ea typeface="Calibri"/>
              <a:cs typeface="Calibri"/>
              <a:sym typeface="Calibri"/>
            </a:endParaRPr>
          </a:p>
          <a:p>
            <a:pPr marL="0" lvl="0" indent="0" algn="l" rtl="0">
              <a:spcBef>
                <a:spcPts val="1200"/>
              </a:spcBef>
              <a:spcAft>
                <a:spcPts val="1200"/>
              </a:spcAft>
              <a:buNone/>
            </a:pPr>
            <a:r>
              <a:rPr lang="en-GB" sz="2100" dirty="0">
                <a:solidFill>
                  <a:schemeClr val="tx2">
                    <a:lumMod val="10000"/>
                  </a:schemeClr>
                </a:solidFill>
                <a:latin typeface="Calibri"/>
                <a:ea typeface="Calibri"/>
                <a:cs typeface="Calibri"/>
                <a:sym typeface="Calibri"/>
              </a:rPr>
              <a:t>	Role - It represents the genetic makeup of an organism.</a:t>
            </a:r>
            <a:endParaRPr sz="2100" dirty="0">
              <a:solidFill>
                <a:schemeClr val="tx2">
                  <a:lumMod val="10000"/>
                </a:schemeClr>
              </a:solidFill>
              <a:latin typeface="Calibri"/>
              <a:ea typeface="Calibri"/>
              <a:cs typeface="Calibri"/>
              <a:sym typeface="Calibri"/>
            </a:endParaRPr>
          </a:p>
        </p:txBody>
      </p:sp>
      <p:sp>
        <p:nvSpPr>
          <p:cNvPr id="2" name="TextBox 1">
            <a:extLst>
              <a:ext uri="{FF2B5EF4-FFF2-40B4-BE49-F238E27FC236}">
                <a16:creationId xmlns:a16="http://schemas.microsoft.com/office/drawing/2014/main" id="{497BEEFE-4572-38CC-1F0C-EB5DB1BC3A5A}"/>
              </a:ext>
            </a:extLst>
          </p:cNvPr>
          <p:cNvSpPr txBox="1"/>
          <p:nvPr/>
        </p:nvSpPr>
        <p:spPr>
          <a:xfrm>
            <a:off x="2672575" y="326032"/>
            <a:ext cx="3798849" cy="507831"/>
          </a:xfrm>
          <a:prstGeom prst="rect">
            <a:avLst/>
          </a:prstGeom>
          <a:noFill/>
        </p:spPr>
        <p:txBody>
          <a:bodyPr wrap="square" rtlCol="0">
            <a:spAutoFit/>
          </a:bodyPr>
          <a:lstStyle/>
          <a:p>
            <a:r>
              <a:rPr lang="en-IN" sz="2700" dirty="0">
                <a:solidFill>
                  <a:srgbClr val="FF6600"/>
                </a:solidFill>
                <a:latin typeface="Alfa Slab One" panose="020B0604020202020204" charset="0"/>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75790DA-A58B-8EDE-D449-329F7B5B4DB6}"/>
              </a:ext>
            </a:extLst>
          </p:cNvPr>
          <p:cNvSpPr txBox="1"/>
          <p:nvPr/>
        </p:nvSpPr>
        <p:spPr>
          <a:xfrm>
            <a:off x="4229100" y="2231858"/>
            <a:ext cx="65" cy="207749"/>
          </a:xfrm>
          <a:prstGeom prst="rect">
            <a:avLst/>
          </a:prstGeom>
          <a:noFill/>
        </p:spPr>
        <p:txBody>
          <a:bodyPr wrap="none" lIns="0" tIns="0" rIns="0" bIns="0" rtlCol="0">
            <a:spAutoFit/>
          </a:bodyPr>
          <a:lstStyle/>
          <a:p>
            <a:pPr defTabSz="685800">
              <a:buClrTx/>
            </a:pPr>
            <a:endParaRPr lang="en-IN" sz="1350" kern="1200" dirty="0">
              <a:solidFill>
                <a:prstClr val="black"/>
              </a:solidFill>
              <a:latin typeface="Calibri" panose="020F0502020204030204"/>
              <a:ea typeface="+mn-ea"/>
              <a:cs typeface="+mn-cs"/>
            </a:endParaRPr>
          </a:p>
        </p:txBody>
      </p:sp>
      <p:pic>
        <p:nvPicPr>
          <p:cNvPr id="17" name="Picture 16">
            <a:extLst>
              <a:ext uri="{FF2B5EF4-FFF2-40B4-BE49-F238E27FC236}">
                <a16:creationId xmlns:a16="http://schemas.microsoft.com/office/drawing/2014/main" id="{37443E6D-9A86-560C-8113-09CA93D196F5}"/>
              </a:ext>
            </a:extLst>
          </p:cNvPr>
          <p:cNvPicPr>
            <a:picLocks noChangeAspect="1"/>
          </p:cNvPicPr>
          <p:nvPr/>
        </p:nvPicPr>
        <p:blipFill>
          <a:blip r:embed="rId2"/>
          <a:stretch>
            <a:fillRect/>
          </a:stretch>
        </p:blipFill>
        <p:spPr>
          <a:xfrm>
            <a:off x="2124873" y="904396"/>
            <a:ext cx="2068672" cy="438394"/>
          </a:xfrm>
          <a:prstGeom prst="rect">
            <a:avLst/>
          </a:prstGeom>
        </p:spPr>
      </p:pic>
      <p:sp>
        <p:nvSpPr>
          <p:cNvPr id="18" name="TextBox 17">
            <a:extLst>
              <a:ext uri="{FF2B5EF4-FFF2-40B4-BE49-F238E27FC236}">
                <a16:creationId xmlns:a16="http://schemas.microsoft.com/office/drawing/2014/main" id="{B9EB5481-343B-87CA-22D5-A193727CB44D}"/>
              </a:ext>
            </a:extLst>
          </p:cNvPr>
          <p:cNvSpPr txBox="1"/>
          <p:nvPr/>
        </p:nvSpPr>
        <p:spPr>
          <a:xfrm flipH="1">
            <a:off x="717507" y="925084"/>
            <a:ext cx="2814731" cy="357790"/>
          </a:xfrm>
          <a:prstGeom prst="rect">
            <a:avLst/>
          </a:prstGeom>
          <a:noFill/>
        </p:spPr>
        <p:txBody>
          <a:bodyPr wrap="square" rtlCol="0">
            <a:spAutoFit/>
          </a:bodyPr>
          <a:lstStyle/>
          <a:p>
            <a:pPr defTabSz="685800">
              <a:buClrTx/>
            </a:pPr>
            <a:r>
              <a:rPr lang="en-IN" sz="1725" kern="1200" dirty="0">
                <a:solidFill>
                  <a:prstClr val="black"/>
                </a:solidFill>
                <a:latin typeface="Calibri" panose="020F0502020204030204"/>
                <a:ea typeface="+mn-ea"/>
                <a:cs typeface="+mn-cs"/>
              </a:rPr>
              <a:t>We can define</a:t>
            </a:r>
          </a:p>
        </p:txBody>
      </p:sp>
      <p:pic>
        <p:nvPicPr>
          <p:cNvPr id="20" name="Picture 19">
            <a:extLst>
              <a:ext uri="{FF2B5EF4-FFF2-40B4-BE49-F238E27FC236}">
                <a16:creationId xmlns:a16="http://schemas.microsoft.com/office/drawing/2014/main" id="{1A701921-80D6-A3A3-1D30-937152E592D0}"/>
              </a:ext>
            </a:extLst>
          </p:cNvPr>
          <p:cNvPicPr>
            <a:picLocks noChangeAspect="1"/>
          </p:cNvPicPr>
          <p:nvPr/>
        </p:nvPicPr>
        <p:blipFill>
          <a:blip r:embed="rId3"/>
          <a:stretch>
            <a:fillRect/>
          </a:stretch>
        </p:blipFill>
        <p:spPr>
          <a:xfrm>
            <a:off x="1758742" y="1410798"/>
            <a:ext cx="5325349" cy="1060250"/>
          </a:xfrm>
          <a:prstGeom prst="rect">
            <a:avLst/>
          </a:prstGeom>
        </p:spPr>
      </p:pic>
      <p:pic>
        <p:nvPicPr>
          <p:cNvPr id="26" name="Picture 25">
            <a:extLst>
              <a:ext uri="{FF2B5EF4-FFF2-40B4-BE49-F238E27FC236}">
                <a16:creationId xmlns:a16="http://schemas.microsoft.com/office/drawing/2014/main" id="{FE0403F1-6516-DC87-4C76-6AEC5DAC2BAD}"/>
              </a:ext>
            </a:extLst>
          </p:cNvPr>
          <p:cNvPicPr>
            <a:picLocks noChangeAspect="1"/>
          </p:cNvPicPr>
          <p:nvPr/>
        </p:nvPicPr>
        <p:blipFill>
          <a:blip r:embed="rId4"/>
          <a:stretch>
            <a:fillRect/>
          </a:stretch>
        </p:blipFill>
        <p:spPr>
          <a:xfrm>
            <a:off x="1971420" y="3211437"/>
            <a:ext cx="2159766" cy="293710"/>
          </a:xfrm>
          <a:prstGeom prst="rect">
            <a:avLst/>
          </a:prstGeom>
        </p:spPr>
      </p:pic>
      <p:sp>
        <p:nvSpPr>
          <p:cNvPr id="28" name="TextBox 27">
            <a:extLst>
              <a:ext uri="{FF2B5EF4-FFF2-40B4-BE49-F238E27FC236}">
                <a16:creationId xmlns:a16="http://schemas.microsoft.com/office/drawing/2014/main" id="{DC32818E-E3F1-7CC2-6409-B423B1441862}"/>
              </a:ext>
            </a:extLst>
          </p:cNvPr>
          <p:cNvSpPr txBox="1"/>
          <p:nvPr/>
        </p:nvSpPr>
        <p:spPr>
          <a:xfrm>
            <a:off x="1132072" y="2673889"/>
            <a:ext cx="1852863" cy="357790"/>
          </a:xfrm>
          <a:prstGeom prst="rect">
            <a:avLst/>
          </a:prstGeom>
          <a:noFill/>
        </p:spPr>
        <p:txBody>
          <a:bodyPr wrap="square" rtlCol="0">
            <a:spAutoFit/>
          </a:bodyPr>
          <a:lstStyle/>
          <a:p>
            <a:pPr defTabSz="685800">
              <a:buClrTx/>
            </a:pPr>
            <a:r>
              <a:rPr lang="en-IN" sz="1725" kern="1200" dirty="0">
                <a:solidFill>
                  <a:prstClr val="black"/>
                </a:solidFill>
                <a:latin typeface="Calibri" panose="020F0502020204030204"/>
                <a:ea typeface="+mn-ea"/>
                <a:cs typeface="+mn-cs"/>
              </a:rPr>
              <a:t>From (2) w.k.t</a:t>
            </a:r>
          </a:p>
        </p:txBody>
      </p:sp>
      <p:sp>
        <p:nvSpPr>
          <p:cNvPr id="2" name="TextBox 1">
            <a:extLst>
              <a:ext uri="{FF2B5EF4-FFF2-40B4-BE49-F238E27FC236}">
                <a16:creationId xmlns:a16="http://schemas.microsoft.com/office/drawing/2014/main" id="{B00988E3-A553-1777-2AEC-2E4D3BE0E72C}"/>
              </a:ext>
            </a:extLst>
          </p:cNvPr>
          <p:cNvSpPr txBox="1"/>
          <p:nvPr/>
        </p:nvSpPr>
        <p:spPr>
          <a:xfrm flipH="1">
            <a:off x="2642828" y="3707988"/>
            <a:ext cx="3336866" cy="357790"/>
          </a:xfrm>
          <a:prstGeom prst="rect">
            <a:avLst/>
          </a:prstGeom>
          <a:noFill/>
        </p:spPr>
        <p:txBody>
          <a:bodyPr wrap="square" rtlCol="0">
            <a:spAutoFit/>
          </a:bodyPr>
          <a:lstStyle/>
          <a:p>
            <a:pPr defTabSz="685800">
              <a:buClrTx/>
            </a:pPr>
            <a:r>
              <a:rPr lang="en-IN" sz="1725" kern="1200" dirty="0">
                <a:solidFill>
                  <a:prstClr val="black"/>
                </a:solidFill>
                <a:latin typeface="Calibri" panose="020F0502020204030204"/>
                <a:ea typeface="+mn-ea"/>
                <a:cs typeface="+mn-cs"/>
              </a:rPr>
              <a:t>Where</a:t>
            </a:r>
            <a:r>
              <a:rPr lang="en-IN" sz="1350" kern="1200" dirty="0">
                <a:solidFill>
                  <a:prstClr val="black"/>
                </a:solidFill>
                <a:latin typeface="Calibri" panose="020F0502020204030204"/>
                <a:ea typeface="+mn-ea"/>
                <a:cs typeface="+mn-cs"/>
              </a:rPr>
              <a:t> ,                      =   </a:t>
            </a:r>
          </a:p>
        </p:txBody>
      </p:sp>
      <p:pic>
        <p:nvPicPr>
          <p:cNvPr id="4" name="Picture 3">
            <a:extLst>
              <a:ext uri="{FF2B5EF4-FFF2-40B4-BE49-F238E27FC236}">
                <a16:creationId xmlns:a16="http://schemas.microsoft.com/office/drawing/2014/main" id="{DF1ABB63-B3B0-5A1B-E719-BAF8A4546C65}"/>
              </a:ext>
            </a:extLst>
          </p:cNvPr>
          <p:cNvPicPr>
            <a:picLocks noChangeAspect="1"/>
          </p:cNvPicPr>
          <p:nvPr/>
        </p:nvPicPr>
        <p:blipFill>
          <a:blip r:embed="rId5"/>
          <a:stretch>
            <a:fillRect/>
          </a:stretch>
        </p:blipFill>
        <p:spPr>
          <a:xfrm>
            <a:off x="3724954" y="3748985"/>
            <a:ext cx="468590" cy="334707"/>
          </a:xfrm>
          <a:prstGeom prst="rect">
            <a:avLst/>
          </a:prstGeom>
        </p:spPr>
      </p:pic>
      <p:pic>
        <p:nvPicPr>
          <p:cNvPr id="6" name="Picture 5">
            <a:extLst>
              <a:ext uri="{FF2B5EF4-FFF2-40B4-BE49-F238E27FC236}">
                <a16:creationId xmlns:a16="http://schemas.microsoft.com/office/drawing/2014/main" id="{C28DE3CA-4048-B057-E8E9-32ABFE965303}"/>
              </a:ext>
            </a:extLst>
          </p:cNvPr>
          <p:cNvPicPr>
            <a:picLocks noChangeAspect="1"/>
          </p:cNvPicPr>
          <p:nvPr/>
        </p:nvPicPr>
        <p:blipFill>
          <a:blip r:embed="rId6"/>
          <a:stretch>
            <a:fillRect/>
          </a:stretch>
        </p:blipFill>
        <p:spPr>
          <a:xfrm>
            <a:off x="4431433" y="3386214"/>
            <a:ext cx="592828" cy="1060250"/>
          </a:xfrm>
          <a:prstGeom prst="rect">
            <a:avLst/>
          </a:prstGeom>
        </p:spPr>
      </p:pic>
    </p:spTree>
    <p:extLst>
      <p:ext uri="{BB962C8B-B14F-4D97-AF65-F5344CB8AC3E}">
        <p14:creationId xmlns:p14="http://schemas.microsoft.com/office/powerpoint/2010/main" val="3548952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B344A1-5050-4756-8746-F9A4CF5ABDE3}"/>
              </a:ext>
            </a:extLst>
          </p:cNvPr>
          <p:cNvSpPr txBox="1"/>
          <p:nvPr/>
        </p:nvSpPr>
        <p:spPr>
          <a:xfrm>
            <a:off x="757989" y="673767"/>
            <a:ext cx="2406317" cy="357790"/>
          </a:xfrm>
          <a:prstGeom prst="rect">
            <a:avLst/>
          </a:prstGeom>
          <a:noFill/>
        </p:spPr>
        <p:txBody>
          <a:bodyPr wrap="square" rtlCol="0">
            <a:spAutoFit/>
          </a:bodyPr>
          <a:lstStyle/>
          <a:p>
            <a:pPr defTabSz="685800">
              <a:buClrTx/>
            </a:pPr>
            <a:r>
              <a:rPr lang="en-IN" sz="1725" kern="1200" dirty="0">
                <a:solidFill>
                  <a:prstClr val="black"/>
                </a:solidFill>
                <a:latin typeface="Calibri" panose="020F0502020204030204"/>
                <a:ea typeface="+mn-ea"/>
                <a:cs typeface="+mn-cs"/>
                <a:sym typeface="Wingdings" panose="05000000000000000000" pitchFamily="2" charset="2"/>
              </a:rPr>
              <a:t> </a:t>
            </a:r>
            <a:r>
              <a:rPr lang="en-IN" sz="1725" kern="1200" dirty="0">
                <a:solidFill>
                  <a:prstClr val="black"/>
                </a:solidFill>
                <a:latin typeface="Calibri" panose="020F0502020204030204"/>
                <a:ea typeface="+mn-ea"/>
                <a:cs typeface="+mn-cs"/>
              </a:rPr>
              <a:t>We can write</a:t>
            </a:r>
          </a:p>
        </p:txBody>
      </p:sp>
      <p:pic>
        <p:nvPicPr>
          <p:cNvPr id="4" name="Picture 3">
            <a:extLst>
              <a:ext uri="{FF2B5EF4-FFF2-40B4-BE49-F238E27FC236}">
                <a16:creationId xmlns:a16="http://schemas.microsoft.com/office/drawing/2014/main" id="{97262E25-5D4A-8ECF-6944-477517E7CFA5}"/>
              </a:ext>
            </a:extLst>
          </p:cNvPr>
          <p:cNvPicPr>
            <a:picLocks noChangeAspect="1"/>
          </p:cNvPicPr>
          <p:nvPr/>
        </p:nvPicPr>
        <p:blipFill>
          <a:blip r:embed="rId2"/>
          <a:stretch>
            <a:fillRect/>
          </a:stretch>
        </p:blipFill>
        <p:spPr>
          <a:xfrm>
            <a:off x="1708485" y="1244473"/>
            <a:ext cx="5583611" cy="2798137"/>
          </a:xfrm>
          <a:prstGeom prst="rect">
            <a:avLst/>
          </a:prstGeom>
        </p:spPr>
      </p:pic>
    </p:spTree>
    <p:extLst>
      <p:ext uri="{BB962C8B-B14F-4D97-AF65-F5344CB8AC3E}">
        <p14:creationId xmlns:p14="http://schemas.microsoft.com/office/powerpoint/2010/main" val="4108166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D902A7-9512-1A3D-B4E1-793D84C33C0D}"/>
              </a:ext>
            </a:extLst>
          </p:cNvPr>
          <p:cNvSpPr txBox="1"/>
          <p:nvPr/>
        </p:nvSpPr>
        <p:spPr>
          <a:xfrm>
            <a:off x="649705" y="950494"/>
            <a:ext cx="7447547" cy="357790"/>
          </a:xfrm>
          <a:prstGeom prst="rect">
            <a:avLst/>
          </a:prstGeom>
          <a:noFill/>
        </p:spPr>
        <p:txBody>
          <a:bodyPr wrap="square" rtlCol="0">
            <a:spAutoFit/>
          </a:bodyPr>
          <a:lstStyle/>
          <a:p>
            <a:pPr defTabSz="685800">
              <a:buClrTx/>
            </a:pPr>
            <a:r>
              <a:rPr lang="en-IN" sz="1725" kern="1200" dirty="0">
                <a:solidFill>
                  <a:prstClr val="black"/>
                </a:solidFill>
                <a:latin typeface="Calibri" panose="020F0502020204030204"/>
                <a:ea typeface="+mn-ea"/>
                <a:cs typeface="+mn-cs"/>
              </a:rPr>
              <a:t>As the distribution is among the total population This implies </a:t>
            </a:r>
          </a:p>
        </p:txBody>
      </p:sp>
      <p:pic>
        <p:nvPicPr>
          <p:cNvPr id="4" name="Picture 3">
            <a:extLst>
              <a:ext uri="{FF2B5EF4-FFF2-40B4-BE49-F238E27FC236}">
                <a16:creationId xmlns:a16="http://schemas.microsoft.com/office/drawing/2014/main" id="{FB477810-A3C0-7581-F10B-47C23DD6203D}"/>
              </a:ext>
            </a:extLst>
          </p:cNvPr>
          <p:cNvPicPr>
            <a:picLocks noChangeAspect="1"/>
          </p:cNvPicPr>
          <p:nvPr/>
        </p:nvPicPr>
        <p:blipFill>
          <a:blip r:embed="rId2"/>
          <a:stretch>
            <a:fillRect/>
          </a:stretch>
        </p:blipFill>
        <p:spPr>
          <a:xfrm>
            <a:off x="6224545" y="950494"/>
            <a:ext cx="1234955" cy="334707"/>
          </a:xfrm>
          <a:prstGeom prst="rect">
            <a:avLst/>
          </a:prstGeom>
        </p:spPr>
      </p:pic>
      <p:pic>
        <p:nvPicPr>
          <p:cNvPr id="9" name="Picture 8">
            <a:extLst>
              <a:ext uri="{FF2B5EF4-FFF2-40B4-BE49-F238E27FC236}">
                <a16:creationId xmlns:a16="http://schemas.microsoft.com/office/drawing/2014/main" id="{2DBFDF32-4064-35E3-DEBA-7E63B70D19D1}"/>
              </a:ext>
            </a:extLst>
          </p:cNvPr>
          <p:cNvPicPr>
            <a:picLocks noChangeAspect="1"/>
          </p:cNvPicPr>
          <p:nvPr/>
        </p:nvPicPr>
        <p:blipFill>
          <a:blip r:embed="rId3"/>
          <a:stretch>
            <a:fillRect/>
          </a:stretch>
        </p:blipFill>
        <p:spPr>
          <a:xfrm>
            <a:off x="3171324" y="1285201"/>
            <a:ext cx="1883536" cy="1008089"/>
          </a:xfrm>
          <a:prstGeom prst="rect">
            <a:avLst/>
          </a:prstGeom>
        </p:spPr>
      </p:pic>
      <p:pic>
        <p:nvPicPr>
          <p:cNvPr id="12" name="Picture 11">
            <a:extLst>
              <a:ext uri="{FF2B5EF4-FFF2-40B4-BE49-F238E27FC236}">
                <a16:creationId xmlns:a16="http://schemas.microsoft.com/office/drawing/2014/main" id="{ABC05D47-7E26-A811-B3E5-102B4AFE0901}"/>
              </a:ext>
            </a:extLst>
          </p:cNvPr>
          <p:cNvPicPr>
            <a:picLocks noChangeAspect="1"/>
          </p:cNvPicPr>
          <p:nvPr/>
        </p:nvPicPr>
        <p:blipFill>
          <a:blip r:embed="rId4"/>
          <a:stretch>
            <a:fillRect/>
          </a:stretch>
        </p:blipFill>
        <p:spPr>
          <a:xfrm>
            <a:off x="2895978" y="2453167"/>
            <a:ext cx="3062233" cy="1638773"/>
          </a:xfrm>
          <a:prstGeom prst="rect">
            <a:avLst/>
          </a:prstGeom>
        </p:spPr>
      </p:pic>
    </p:spTree>
    <p:extLst>
      <p:ext uri="{BB962C8B-B14F-4D97-AF65-F5344CB8AC3E}">
        <p14:creationId xmlns:p14="http://schemas.microsoft.com/office/powerpoint/2010/main" val="2502063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BB9331-C2EA-2356-A205-0831C9D6C285}"/>
              </a:ext>
            </a:extLst>
          </p:cNvPr>
          <p:cNvSpPr txBox="1"/>
          <p:nvPr/>
        </p:nvSpPr>
        <p:spPr>
          <a:xfrm>
            <a:off x="788670" y="708661"/>
            <a:ext cx="7909560" cy="923330"/>
          </a:xfrm>
          <a:prstGeom prst="rect">
            <a:avLst/>
          </a:prstGeom>
          <a:noFill/>
        </p:spPr>
        <p:txBody>
          <a:bodyPr wrap="square" rtlCol="0">
            <a:spAutoFit/>
          </a:bodyPr>
          <a:lstStyle/>
          <a:p>
            <a:pPr defTabSz="685800">
              <a:buClrTx/>
            </a:pPr>
            <a:r>
              <a:rPr lang="en-US" sz="1800" kern="1200" dirty="0">
                <a:solidFill>
                  <a:srgbClr val="E7E6E6">
                    <a:lumMod val="10000"/>
                  </a:srgbClr>
                </a:solidFill>
                <a:latin typeface="Calibri" panose="020F0502020204030204"/>
                <a:ea typeface="+mn-ea"/>
                <a:cs typeface="+mn-cs"/>
              </a:rPr>
              <a:t>The given formulas provide a way to calculate the proportions of the three genotypes in the nth generation of plants, using the initial genotype fractions as inputs.</a:t>
            </a:r>
            <a:endParaRPr lang="en-IN" sz="1725" kern="1200" dirty="0">
              <a:solidFill>
                <a:srgbClr val="E7E6E6">
                  <a:lumMod val="10000"/>
                </a:srgbClr>
              </a:solidFill>
              <a:latin typeface="Calibri" panose="020F0502020204030204"/>
              <a:ea typeface="+mn-ea"/>
              <a:cs typeface="+mn-cs"/>
            </a:endParaRPr>
          </a:p>
        </p:txBody>
      </p:sp>
      <p:sp>
        <p:nvSpPr>
          <p:cNvPr id="3" name="TextBox 2">
            <a:extLst>
              <a:ext uri="{FF2B5EF4-FFF2-40B4-BE49-F238E27FC236}">
                <a16:creationId xmlns:a16="http://schemas.microsoft.com/office/drawing/2014/main" id="{8A48BCB4-B63E-4336-E1B7-416D68C079DE}"/>
              </a:ext>
            </a:extLst>
          </p:cNvPr>
          <p:cNvSpPr txBox="1"/>
          <p:nvPr/>
        </p:nvSpPr>
        <p:spPr>
          <a:xfrm>
            <a:off x="788670" y="1851661"/>
            <a:ext cx="3920490" cy="3012363"/>
          </a:xfrm>
          <a:prstGeom prst="rect">
            <a:avLst/>
          </a:prstGeom>
          <a:noFill/>
        </p:spPr>
        <p:txBody>
          <a:bodyPr wrap="square" rtlCol="0">
            <a:spAutoFit/>
          </a:bodyPr>
          <a:lstStyle/>
          <a:p>
            <a:pPr defTabSz="685800">
              <a:buClrTx/>
            </a:pPr>
            <a:r>
              <a:rPr lang="en-IN" sz="1725" kern="1200" dirty="0">
                <a:solidFill>
                  <a:prstClr val="black"/>
                </a:solidFill>
                <a:latin typeface="Calibri" panose="020F0502020204030204"/>
                <a:ea typeface="+mn-ea"/>
                <a:cs typeface="+mn-cs"/>
              </a:rPr>
              <a:t>In longer run i.e., when</a:t>
            </a:r>
          </a:p>
          <a:p>
            <a:pPr defTabSz="685800">
              <a:buClrTx/>
            </a:pPr>
            <a:endParaRPr lang="en-IN" sz="1725" kern="1200" dirty="0">
              <a:solidFill>
                <a:prstClr val="black"/>
              </a:solidFill>
              <a:latin typeface="Calibri" panose="020F0502020204030204"/>
              <a:ea typeface="+mn-ea"/>
              <a:cs typeface="+mn-cs"/>
            </a:endParaRPr>
          </a:p>
          <a:p>
            <a:pPr defTabSz="685800">
              <a:buClrTx/>
            </a:pPr>
            <a:endParaRPr lang="en-IN" sz="1725" kern="1200" dirty="0">
              <a:solidFill>
                <a:prstClr val="black"/>
              </a:solidFill>
              <a:latin typeface="Calibri" panose="020F0502020204030204"/>
              <a:ea typeface="+mn-ea"/>
              <a:cs typeface="+mn-cs"/>
            </a:endParaRPr>
          </a:p>
          <a:p>
            <a:pPr defTabSz="685800">
              <a:buClrTx/>
            </a:pPr>
            <a:endParaRPr lang="en-IN" sz="1725" kern="1200" dirty="0">
              <a:solidFill>
                <a:prstClr val="black"/>
              </a:solidFill>
              <a:latin typeface="Calibri" panose="020F0502020204030204"/>
              <a:ea typeface="+mn-ea"/>
              <a:cs typeface="+mn-cs"/>
            </a:endParaRPr>
          </a:p>
          <a:p>
            <a:pPr defTabSz="685800">
              <a:buClrTx/>
            </a:pPr>
            <a:r>
              <a:rPr lang="en-IN" sz="1725" kern="1200" dirty="0">
                <a:solidFill>
                  <a:prstClr val="black"/>
                </a:solidFill>
                <a:latin typeface="Calibri" panose="020F0502020204030204"/>
                <a:ea typeface="+mn-ea"/>
                <a:cs typeface="+mn-cs"/>
              </a:rPr>
              <a:t>From above equations it follows ,</a:t>
            </a:r>
          </a:p>
          <a:p>
            <a:pPr defTabSz="685800">
              <a:buClrTx/>
            </a:pPr>
            <a:endParaRPr lang="en-IN" sz="1725" kern="1200" dirty="0">
              <a:solidFill>
                <a:prstClr val="black"/>
              </a:solidFill>
              <a:latin typeface="Calibri" panose="020F0502020204030204"/>
              <a:ea typeface="+mn-ea"/>
              <a:cs typeface="+mn-cs"/>
            </a:endParaRPr>
          </a:p>
          <a:p>
            <a:pPr defTabSz="685800">
              <a:buClrTx/>
            </a:pPr>
            <a:endParaRPr lang="en-IN" sz="1725" kern="1200" dirty="0">
              <a:solidFill>
                <a:prstClr val="black"/>
              </a:solidFill>
              <a:latin typeface="Calibri" panose="020F0502020204030204"/>
              <a:ea typeface="+mn-ea"/>
              <a:cs typeface="+mn-cs"/>
            </a:endParaRPr>
          </a:p>
          <a:p>
            <a:pPr defTabSz="685800">
              <a:buClrTx/>
            </a:pPr>
            <a:endParaRPr lang="en-IN" sz="1725" kern="1200" dirty="0">
              <a:solidFill>
                <a:prstClr val="black"/>
              </a:solidFill>
              <a:latin typeface="Calibri" panose="020F0502020204030204"/>
              <a:ea typeface="+mn-ea"/>
              <a:cs typeface="+mn-cs"/>
            </a:endParaRPr>
          </a:p>
          <a:p>
            <a:pPr defTabSz="685800">
              <a:buClrTx/>
            </a:pPr>
            <a:endParaRPr lang="en-IN" sz="1725" kern="1200" dirty="0">
              <a:solidFill>
                <a:prstClr val="black"/>
              </a:solidFill>
              <a:latin typeface="Calibri" panose="020F0502020204030204"/>
              <a:ea typeface="+mn-ea"/>
              <a:cs typeface="+mn-cs"/>
            </a:endParaRPr>
          </a:p>
          <a:p>
            <a:pPr defTabSz="685800">
              <a:buClrTx/>
            </a:pPr>
            <a:endParaRPr lang="en-IN" sz="1725" kern="1200" dirty="0">
              <a:solidFill>
                <a:prstClr val="black"/>
              </a:solidFill>
              <a:latin typeface="Calibri" panose="020F0502020204030204"/>
              <a:ea typeface="+mn-ea"/>
              <a:cs typeface="+mn-cs"/>
            </a:endParaRPr>
          </a:p>
          <a:p>
            <a:pPr defTabSz="685800">
              <a:buClrTx/>
            </a:pPr>
            <a:r>
              <a:rPr lang="en-IN" sz="1725" kern="1200" dirty="0">
                <a:solidFill>
                  <a:prstClr val="black"/>
                </a:solidFill>
                <a:latin typeface="Calibri" panose="020F0502020204030204"/>
                <a:ea typeface="+mn-ea"/>
                <a:cs typeface="+mn-cs"/>
              </a:rPr>
              <a:t> </a:t>
            </a:r>
          </a:p>
        </p:txBody>
      </p:sp>
      <p:pic>
        <p:nvPicPr>
          <p:cNvPr id="7" name="Picture 6">
            <a:extLst>
              <a:ext uri="{FF2B5EF4-FFF2-40B4-BE49-F238E27FC236}">
                <a16:creationId xmlns:a16="http://schemas.microsoft.com/office/drawing/2014/main" id="{7F4F0446-95AC-F918-225F-35C772FD7305}"/>
              </a:ext>
            </a:extLst>
          </p:cNvPr>
          <p:cNvPicPr>
            <a:picLocks noChangeAspect="1"/>
          </p:cNvPicPr>
          <p:nvPr/>
        </p:nvPicPr>
        <p:blipFill>
          <a:blip r:embed="rId2"/>
          <a:stretch>
            <a:fillRect/>
          </a:stretch>
        </p:blipFill>
        <p:spPr>
          <a:xfrm>
            <a:off x="3862704" y="1886323"/>
            <a:ext cx="972186" cy="385789"/>
          </a:xfrm>
          <a:prstGeom prst="rect">
            <a:avLst/>
          </a:prstGeom>
        </p:spPr>
      </p:pic>
      <p:pic>
        <p:nvPicPr>
          <p:cNvPr id="9" name="Picture 8">
            <a:extLst>
              <a:ext uri="{FF2B5EF4-FFF2-40B4-BE49-F238E27FC236}">
                <a16:creationId xmlns:a16="http://schemas.microsoft.com/office/drawing/2014/main" id="{6C78BB7C-25C2-112A-1FB4-970287C1594D}"/>
              </a:ext>
            </a:extLst>
          </p:cNvPr>
          <p:cNvPicPr>
            <a:picLocks noChangeAspect="1"/>
          </p:cNvPicPr>
          <p:nvPr/>
        </p:nvPicPr>
        <p:blipFill>
          <a:blip r:embed="rId3"/>
          <a:stretch>
            <a:fillRect/>
          </a:stretch>
        </p:blipFill>
        <p:spPr>
          <a:xfrm>
            <a:off x="3903572" y="2306775"/>
            <a:ext cx="972186" cy="460510"/>
          </a:xfrm>
          <a:prstGeom prst="rect">
            <a:avLst/>
          </a:prstGeom>
        </p:spPr>
      </p:pic>
      <p:pic>
        <p:nvPicPr>
          <p:cNvPr id="11" name="Picture 10">
            <a:extLst>
              <a:ext uri="{FF2B5EF4-FFF2-40B4-BE49-F238E27FC236}">
                <a16:creationId xmlns:a16="http://schemas.microsoft.com/office/drawing/2014/main" id="{08FAB9BF-0757-454C-F767-52B4AE327EFC}"/>
              </a:ext>
            </a:extLst>
          </p:cNvPr>
          <p:cNvPicPr>
            <a:picLocks noChangeAspect="1"/>
          </p:cNvPicPr>
          <p:nvPr/>
        </p:nvPicPr>
        <p:blipFill>
          <a:blip r:embed="rId4"/>
          <a:stretch>
            <a:fillRect/>
          </a:stretch>
        </p:blipFill>
        <p:spPr>
          <a:xfrm>
            <a:off x="4075658" y="2831507"/>
            <a:ext cx="992684" cy="1188609"/>
          </a:xfrm>
          <a:prstGeom prst="rect">
            <a:avLst/>
          </a:prstGeom>
        </p:spPr>
      </p:pic>
      <p:sp>
        <p:nvSpPr>
          <p:cNvPr id="12" name="TextBox 11">
            <a:extLst>
              <a:ext uri="{FF2B5EF4-FFF2-40B4-BE49-F238E27FC236}">
                <a16:creationId xmlns:a16="http://schemas.microsoft.com/office/drawing/2014/main" id="{2D8B22A6-1A8A-643A-5BD0-59C388FA1EB5}"/>
              </a:ext>
            </a:extLst>
          </p:cNvPr>
          <p:cNvSpPr txBox="1"/>
          <p:nvPr/>
        </p:nvSpPr>
        <p:spPr>
          <a:xfrm>
            <a:off x="726668" y="4084338"/>
            <a:ext cx="8058150" cy="623248"/>
          </a:xfrm>
          <a:prstGeom prst="rect">
            <a:avLst/>
          </a:prstGeom>
          <a:noFill/>
        </p:spPr>
        <p:txBody>
          <a:bodyPr wrap="square" rtlCol="0">
            <a:spAutoFit/>
          </a:bodyPr>
          <a:lstStyle/>
          <a:p>
            <a:pPr defTabSz="685800">
              <a:buClrTx/>
            </a:pPr>
            <a:r>
              <a:rPr lang="en-US" sz="1725" kern="1200" dirty="0">
                <a:solidFill>
                  <a:srgbClr val="E7E6E6">
                    <a:lumMod val="10000"/>
                  </a:srgbClr>
                </a:solidFill>
                <a:latin typeface="Calibri" panose="020F0502020204030204"/>
                <a:ea typeface="+mn-ea"/>
                <a:cs typeface="+mn-cs"/>
              </a:rPr>
              <a:t>Based on the given formulas, it can be inferred that over time, the proportion of plants with genotype AA will eventually reach 100%.</a:t>
            </a:r>
            <a:endParaRPr lang="en-IN" sz="1725" kern="1200" dirty="0">
              <a:solidFill>
                <a:srgbClr val="E7E6E6">
                  <a:lumMod val="10000"/>
                </a:srgbClr>
              </a:solidFill>
              <a:latin typeface="Calibri" panose="020F0502020204030204"/>
              <a:ea typeface="+mn-ea"/>
              <a:cs typeface="+mn-cs"/>
            </a:endParaRPr>
          </a:p>
        </p:txBody>
      </p:sp>
    </p:spTree>
    <p:extLst>
      <p:ext uri="{BB962C8B-B14F-4D97-AF65-F5344CB8AC3E}">
        <p14:creationId xmlns:p14="http://schemas.microsoft.com/office/powerpoint/2010/main" val="3249276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C8FEB9-8DB6-983B-87BF-71E4C8B1B598}"/>
              </a:ext>
            </a:extLst>
          </p:cNvPr>
          <p:cNvSpPr txBox="1"/>
          <p:nvPr/>
        </p:nvSpPr>
        <p:spPr>
          <a:xfrm>
            <a:off x="275035" y="1132553"/>
            <a:ext cx="8593931" cy="3624069"/>
          </a:xfrm>
          <a:prstGeom prst="rect">
            <a:avLst/>
          </a:prstGeom>
          <a:noFill/>
          <a:ln w="19050">
            <a:solidFill>
              <a:schemeClr val="accent3">
                <a:lumMod val="40000"/>
                <a:lumOff val="60000"/>
              </a:schemeClr>
            </a:solidFill>
          </a:ln>
        </p:spPr>
        <p:txBody>
          <a:bodyPr wrap="square">
            <a:spAutoFit/>
          </a:bodyPr>
          <a:lstStyle/>
          <a:p>
            <a:pPr defTabSz="685800">
              <a:buClrTx/>
            </a:pPr>
            <a:r>
              <a:rPr lang="en-IN" sz="1350" kern="1200" dirty="0">
                <a:solidFill>
                  <a:srgbClr val="D4D4D4"/>
                </a:solidFill>
                <a:latin typeface="Consolas" panose="020B0609020204030204" pitchFamily="49" charset="0"/>
                <a:ea typeface="+mn-ea"/>
                <a:cs typeface="+mn-cs"/>
              </a:rPr>
              <a:t>import </a:t>
            </a:r>
            <a:r>
              <a:rPr lang="en-IN" sz="1350" kern="1200" dirty="0" err="1">
                <a:solidFill>
                  <a:srgbClr val="9CDCFE"/>
                </a:solidFill>
                <a:latin typeface="Consolas" panose="020B0609020204030204" pitchFamily="49" charset="0"/>
                <a:ea typeface="+mn-ea"/>
                <a:cs typeface="+mn-cs"/>
              </a:rPr>
              <a:t>numpy</a:t>
            </a:r>
            <a:r>
              <a:rPr lang="en-IN" sz="1350" kern="1200" dirty="0">
                <a:solidFill>
                  <a:srgbClr val="D4D4D4"/>
                </a:solidFill>
                <a:latin typeface="Consolas" panose="020B0609020204030204" pitchFamily="49" charset="0"/>
                <a:ea typeface="+mn-ea"/>
                <a:cs typeface="+mn-cs"/>
              </a:rPr>
              <a:t> as np</a:t>
            </a:r>
          </a:p>
          <a:p>
            <a:pPr defTabSz="685800">
              <a:buClrTx/>
            </a:pPr>
            <a:br>
              <a:rPr lang="en-IN" sz="1350" kern="1200" dirty="0">
                <a:solidFill>
                  <a:srgbClr val="D4D4D4"/>
                </a:solidFill>
                <a:latin typeface="Consolas" panose="020B0609020204030204" pitchFamily="49" charset="0"/>
                <a:ea typeface="+mn-ea"/>
                <a:cs typeface="+mn-cs"/>
              </a:rPr>
            </a:br>
            <a:r>
              <a:rPr lang="en-IN" sz="1350" kern="1200" dirty="0">
                <a:solidFill>
                  <a:srgbClr val="D4D4D4"/>
                </a:solidFill>
                <a:latin typeface="Consolas" panose="020B0609020204030204" pitchFamily="49" charset="0"/>
                <a:ea typeface="+mn-ea"/>
                <a:cs typeface="+mn-cs"/>
              </a:rPr>
              <a:t> def </a:t>
            </a:r>
            <a:r>
              <a:rPr lang="en-IN" sz="1350" kern="1200" dirty="0" err="1">
                <a:solidFill>
                  <a:srgbClr val="DCDCAA"/>
                </a:solidFill>
                <a:latin typeface="Consolas" panose="020B0609020204030204" pitchFamily="49" charset="0"/>
                <a:ea typeface="+mn-ea"/>
                <a:cs typeface="+mn-cs"/>
              </a:rPr>
              <a:t>calculate_pqr</a:t>
            </a:r>
            <a:r>
              <a:rPr lang="en-IN" sz="1350" kern="1200" dirty="0">
                <a:solidFill>
                  <a:srgbClr val="D4D4D4"/>
                </a:solidFill>
                <a:latin typeface="Consolas" panose="020B0609020204030204" pitchFamily="49" charset="0"/>
                <a:ea typeface="+mn-ea"/>
                <a:cs typeface="+mn-cs"/>
              </a:rPr>
              <a:t>(p0, q0, r0, n):</a:t>
            </a:r>
          </a:p>
          <a:p>
            <a:pPr defTabSz="685800">
              <a:buClrTx/>
            </a:pPr>
            <a:r>
              <a:rPr lang="en-IN" sz="1350" kern="1200" dirty="0">
                <a:solidFill>
                  <a:srgbClr val="D4D4D4"/>
                </a:solidFill>
                <a:latin typeface="Consolas" panose="020B0609020204030204" pitchFamily="49" charset="0"/>
                <a:ea typeface="+mn-ea"/>
                <a:cs typeface="+mn-cs"/>
              </a:rPr>
              <a:t> </a:t>
            </a:r>
            <a:r>
              <a:rPr lang="en-IN" sz="1350" kern="1200" dirty="0" err="1">
                <a:solidFill>
                  <a:srgbClr val="D4D4D4"/>
                </a:solidFill>
                <a:latin typeface="Consolas" panose="020B0609020204030204" pitchFamily="49" charset="0"/>
                <a:ea typeface="+mn-ea"/>
                <a:cs typeface="+mn-cs"/>
              </a:rPr>
              <a:t>pn</a:t>
            </a:r>
            <a:r>
              <a:rPr lang="en-IN" sz="1350" kern="1200" dirty="0">
                <a:solidFill>
                  <a:srgbClr val="D4D4D4"/>
                </a:solidFill>
                <a:latin typeface="Consolas" panose="020B0609020204030204" pitchFamily="49" charset="0"/>
                <a:ea typeface="+mn-ea"/>
                <a:cs typeface="+mn-cs"/>
              </a:rPr>
              <a:t> = </a:t>
            </a:r>
            <a:r>
              <a:rPr lang="en-IN" sz="1350" kern="1200" dirty="0">
                <a:solidFill>
                  <a:srgbClr val="B5CEA8"/>
                </a:solidFill>
                <a:latin typeface="Consolas" panose="020B0609020204030204" pitchFamily="49" charset="0"/>
                <a:ea typeface="+mn-ea"/>
                <a:cs typeface="+mn-cs"/>
              </a:rPr>
              <a:t>1</a:t>
            </a:r>
            <a:r>
              <a:rPr lang="en-IN" sz="1350" kern="1200" dirty="0">
                <a:solidFill>
                  <a:srgbClr val="D4D4D4"/>
                </a:solidFill>
                <a:latin typeface="Consolas" panose="020B0609020204030204" pitchFamily="49" charset="0"/>
                <a:ea typeface="+mn-ea"/>
                <a:cs typeface="+mn-cs"/>
              </a:rPr>
              <a:t> - (</a:t>
            </a:r>
            <a:r>
              <a:rPr lang="en-IN" sz="1350" kern="1200" dirty="0">
                <a:solidFill>
                  <a:srgbClr val="B5CEA8"/>
                </a:solidFill>
                <a:latin typeface="Consolas" panose="020B0609020204030204" pitchFamily="49" charset="0"/>
                <a:ea typeface="+mn-ea"/>
                <a:cs typeface="+mn-cs"/>
              </a:rPr>
              <a:t>1</a:t>
            </a:r>
            <a:r>
              <a:rPr lang="en-IN" sz="1350" kern="1200" dirty="0">
                <a:solidFill>
                  <a:srgbClr val="D4D4D4"/>
                </a:solidFill>
                <a:latin typeface="Consolas" panose="020B0609020204030204" pitchFamily="49" charset="0"/>
                <a:ea typeface="+mn-ea"/>
                <a:cs typeface="+mn-cs"/>
              </a:rPr>
              <a:t>/</a:t>
            </a:r>
            <a:r>
              <a:rPr lang="en-IN" sz="1350" kern="1200" dirty="0">
                <a:solidFill>
                  <a:srgbClr val="B5CEA8"/>
                </a:solidFill>
                <a:latin typeface="Consolas" panose="020B0609020204030204" pitchFamily="49" charset="0"/>
                <a:ea typeface="+mn-ea"/>
                <a:cs typeface="+mn-cs"/>
              </a:rPr>
              <a:t>2</a:t>
            </a:r>
            <a:r>
              <a:rPr lang="en-IN" sz="1350" kern="1200" dirty="0">
                <a:solidFill>
                  <a:srgbClr val="D4D4D4"/>
                </a:solidFill>
                <a:latin typeface="Consolas" panose="020B0609020204030204" pitchFamily="49" charset="0"/>
                <a:ea typeface="+mn-ea"/>
                <a:cs typeface="+mn-cs"/>
              </a:rPr>
              <a:t>)**n * q0 - (</a:t>
            </a:r>
            <a:r>
              <a:rPr lang="en-IN" sz="1350" kern="1200" dirty="0">
                <a:solidFill>
                  <a:srgbClr val="B5CEA8"/>
                </a:solidFill>
                <a:latin typeface="Consolas" panose="020B0609020204030204" pitchFamily="49" charset="0"/>
                <a:ea typeface="+mn-ea"/>
                <a:cs typeface="+mn-cs"/>
              </a:rPr>
              <a:t>1</a:t>
            </a:r>
            <a:r>
              <a:rPr lang="en-IN" sz="1350" kern="1200" dirty="0">
                <a:solidFill>
                  <a:srgbClr val="D4D4D4"/>
                </a:solidFill>
                <a:latin typeface="Consolas" panose="020B0609020204030204" pitchFamily="49" charset="0"/>
                <a:ea typeface="+mn-ea"/>
                <a:cs typeface="+mn-cs"/>
              </a:rPr>
              <a:t>/</a:t>
            </a:r>
            <a:r>
              <a:rPr lang="en-IN" sz="1350" kern="1200" dirty="0">
                <a:solidFill>
                  <a:srgbClr val="B5CEA8"/>
                </a:solidFill>
                <a:latin typeface="Consolas" panose="020B0609020204030204" pitchFamily="49" charset="0"/>
                <a:ea typeface="+mn-ea"/>
                <a:cs typeface="+mn-cs"/>
              </a:rPr>
              <a:t>2</a:t>
            </a:r>
            <a:r>
              <a:rPr lang="en-IN" sz="1350" kern="1200" dirty="0">
                <a:solidFill>
                  <a:srgbClr val="D4D4D4"/>
                </a:solidFill>
                <a:latin typeface="Consolas" panose="020B0609020204030204" pitchFamily="49" charset="0"/>
                <a:ea typeface="+mn-ea"/>
                <a:cs typeface="+mn-cs"/>
              </a:rPr>
              <a:t>)**(n-</a:t>
            </a:r>
            <a:r>
              <a:rPr lang="en-IN" sz="1350" kern="1200" dirty="0">
                <a:solidFill>
                  <a:srgbClr val="B5CEA8"/>
                </a:solidFill>
                <a:latin typeface="Consolas" panose="020B0609020204030204" pitchFamily="49" charset="0"/>
                <a:ea typeface="+mn-ea"/>
                <a:cs typeface="+mn-cs"/>
              </a:rPr>
              <a:t>1</a:t>
            </a:r>
            <a:r>
              <a:rPr lang="en-IN" sz="1350" kern="1200" dirty="0">
                <a:solidFill>
                  <a:srgbClr val="D4D4D4"/>
                </a:solidFill>
                <a:latin typeface="Consolas" panose="020B0609020204030204" pitchFamily="49" charset="0"/>
                <a:ea typeface="+mn-ea"/>
                <a:cs typeface="+mn-cs"/>
              </a:rPr>
              <a:t>) * r0</a:t>
            </a:r>
          </a:p>
          <a:p>
            <a:pPr defTabSz="685800">
              <a:buClrTx/>
            </a:pPr>
            <a:r>
              <a:rPr lang="en-IN" sz="1350" kern="1200" dirty="0">
                <a:solidFill>
                  <a:srgbClr val="D4D4D4"/>
                </a:solidFill>
                <a:latin typeface="Consolas" panose="020B0609020204030204" pitchFamily="49" charset="0"/>
                <a:ea typeface="+mn-ea"/>
                <a:cs typeface="+mn-cs"/>
              </a:rPr>
              <a:t> </a:t>
            </a:r>
            <a:r>
              <a:rPr lang="en-IN" sz="1350" kern="1200" dirty="0" err="1">
                <a:solidFill>
                  <a:srgbClr val="D4D4D4"/>
                </a:solidFill>
                <a:latin typeface="Consolas" panose="020B0609020204030204" pitchFamily="49" charset="0"/>
                <a:ea typeface="+mn-ea"/>
                <a:cs typeface="+mn-cs"/>
              </a:rPr>
              <a:t>qn</a:t>
            </a:r>
            <a:r>
              <a:rPr lang="en-IN" sz="1350" kern="1200" dirty="0">
                <a:solidFill>
                  <a:srgbClr val="D4D4D4"/>
                </a:solidFill>
                <a:latin typeface="Consolas" panose="020B0609020204030204" pitchFamily="49" charset="0"/>
                <a:ea typeface="+mn-ea"/>
                <a:cs typeface="+mn-cs"/>
              </a:rPr>
              <a:t> = (</a:t>
            </a:r>
            <a:r>
              <a:rPr lang="en-IN" sz="1350" kern="1200" dirty="0">
                <a:solidFill>
                  <a:srgbClr val="B5CEA8"/>
                </a:solidFill>
                <a:latin typeface="Consolas" panose="020B0609020204030204" pitchFamily="49" charset="0"/>
                <a:ea typeface="+mn-ea"/>
                <a:cs typeface="+mn-cs"/>
              </a:rPr>
              <a:t>1</a:t>
            </a:r>
            <a:r>
              <a:rPr lang="en-IN" sz="1350" kern="1200" dirty="0">
                <a:solidFill>
                  <a:srgbClr val="D4D4D4"/>
                </a:solidFill>
                <a:latin typeface="Consolas" panose="020B0609020204030204" pitchFamily="49" charset="0"/>
                <a:ea typeface="+mn-ea"/>
                <a:cs typeface="+mn-cs"/>
              </a:rPr>
              <a:t>/</a:t>
            </a:r>
            <a:r>
              <a:rPr lang="en-IN" sz="1350" kern="1200" dirty="0">
                <a:solidFill>
                  <a:srgbClr val="B5CEA8"/>
                </a:solidFill>
                <a:latin typeface="Consolas" panose="020B0609020204030204" pitchFamily="49" charset="0"/>
                <a:ea typeface="+mn-ea"/>
                <a:cs typeface="+mn-cs"/>
              </a:rPr>
              <a:t>2</a:t>
            </a:r>
            <a:r>
              <a:rPr lang="en-IN" sz="1350" kern="1200" dirty="0">
                <a:solidFill>
                  <a:srgbClr val="D4D4D4"/>
                </a:solidFill>
                <a:latin typeface="Consolas" panose="020B0609020204030204" pitchFamily="49" charset="0"/>
                <a:ea typeface="+mn-ea"/>
                <a:cs typeface="+mn-cs"/>
              </a:rPr>
              <a:t>)**n * q0 + (</a:t>
            </a:r>
            <a:r>
              <a:rPr lang="en-IN" sz="1350" kern="1200" dirty="0">
                <a:solidFill>
                  <a:srgbClr val="B5CEA8"/>
                </a:solidFill>
                <a:latin typeface="Consolas" panose="020B0609020204030204" pitchFamily="49" charset="0"/>
                <a:ea typeface="+mn-ea"/>
                <a:cs typeface="+mn-cs"/>
              </a:rPr>
              <a:t>1</a:t>
            </a:r>
            <a:r>
              <a:rPr lang="en-IN" sz="1350" kern="1200" dirty="0">
                <a:solidFill>
                  <a:srgbClr val="D4D4D4"/>
                </a:solidFill>
                <a:latin typeface="Consolas" panose="020B0609020204030204" pitchFamily="49" charset="0"/>
                <a:ea typeface="+mn-ea"/>
                <a:cs typeface="+mn-cs"/>
              </a:rPr>
              <a:t>/</a:t>
            </a:r>
            <a:r>
              <a:rPr lang="en-IN" sz="1350" kern="1200" dirty="0">
                <a:solidFill>
                  <a:srgbClr val="B5CEA8"/>
                </a:solidFill>
                <a:latin typeface="Consolas" panose="020B0609020204030204" pitchFamily="49" charset="0"/>
                <a:ea typeface="+mn-ea"/>
                <a:cs typeface="+mn-cs"/>
              </a:rPr>
              <a:t>2</a:t>
            </a:r>
            <a:r>
              <a:rPr lang="en-IN" sz="1350" kern="1200" dirty="0">
                <a:solidFill>
                  <a:srgbClr val="D4D4D4"/>
                </a:solidFill>
                <a:latin typeface="Consolas" panose="020B0609020204030204" pitchFamily="49" charset="0"/>
                <a:ea typeface="+mn-ea"/>
                <a:cs typeface="+mn-cs"/>
              </a:rPr>
              <a:t>)**(n-</a:t>
            </a:r>
            <a:r>
              <a:rPr lang="en-IN" sz="1350" kern="1200" dirty="0">
                <a:solidFill>
                  <a:srgbClr val="B5CEA8"/>
                </a:solidFill>
                <a:latin typeface="Consolas" panose="020B0609020204030204" pitchFamily="49" charset="0"/>
                <a:ea typeface="+mn-ea"/>
                <a:cs typeface="+mn-cs"/>
              </a:rPr>
              <a:t>1</a:t>
            </a:r>
            <a:r>
              <a:rPr lang="en-IN" sz="1350" kern="1200" dirty="0">
                <a:solidFill>
                  <a:srgbClr val="D4D4D4"/>
                </a:solidFill>
                <a:latin typeface="Consolas" panose="020B0609020204030204" pitchFamily="49" charset="0"/>
                <a:ea typeface="+mn-ea"/>
                <a:cs typeface="+mn-cs"/>
              </a:rPr>
              <a:t>) * r0</a:t>
            </a:r>
          </a:p>
          <a:p>
            <a:pPr defTabSz="685800">
              <a:buClrTx/>
            </a:pPr>
            <a:r>
              <a:rPr lang="en-IN" sz="1350" kern="1200" dirty="0">
                <a:solidFill>
                  <a:srgbClr val="D4D4D4"/>
                </a:solidFill>
                <a:latin typeface="Consolas" panose="020B0609020204030204" pitchFamily="49" charset="0"/>
                <a:ea typeface="+mn-ea"/>
                <a:cs typeface="+mn-cs"/>
              </a:rPr>
              <a:t> </a:t>
            </a:r>
            <a:r>
              <a:rPr lang="en-IN" sz="1350" kern="1200" dirty="0" err="1">
                <a:solidFill>
                  <a:srgbClr val="D4D4D4"/>
                </a:solidFill>
                <a:latin typeface="Consolas" panose="020B0609020204030204" pitchFamily="49" charset="0"/>
                <a:ea typeface="+mn-ea"/>
                <a:cs typeface="+mn-cs"/>
              </a:rPr>
              <a:t>rn</a:t>
            </a:r>
            <a:r>
              <a:rPr lang="en-IN" sz="1350" kern="1200" dirty="0">
                <a:solidFill>
                  <a:srgbClr val="D4D4D4"/>
                </a:solidFill>
                <a:latin typeface="Consolas" panose="020B0609020204030204" pitchFamily="49" charset="0"/>
                <a:ea typeface="+mn-ea"/>
                <a:cs typeface="+mn-cs"/>
              </a:rPr>
              <a:t> = </a:t>
            </a:r>
            <a:r>
              <a:rPr lang="en-IN" sz="1350" kern="1200" dirty="0">
                <a:solidFill>
                  <a:srgbClr val="B5CEA8"/>
                </a:solidFill>
                <a:latin typeface="Consolas" panose="020B0609020204030204" pitchFamily="49" charset="0"/>
                <a:ea typeface="+mn-ea"/>
                <a:cs typeface="+mn-cs"/>
              </a:rPr>
              <a:t>0</a:t>
            </a:r>
            <a:endParaRPr lang="en-IN" sz="1350" kern="1200" dirty="0">
              <a:solidFill>
                <a:srgbClr val="D4D4D4"/>
              </a:solidFill>
              <a:latin typeface="Consolas" panose="020B0609020204030204" pitchFamily="49" charset="0"/>
              <a:ea typeface="+mn-ea"/>
              <a:cs typeface="+mn-cs"/>
            </a:endParaRPr>
          </a:p>
          <a:p>
            <a:pPr defTabSz="685800">
              <a:buClrTx/>
            </a:pPr>
            <a:r>
              <a:rPr lang="en-IN" sz="1350" kern="1200" dirty="0">
                <a:solidFill>
                  <a:srgbClr val="D4D4D4"/>
                </a:solidFill>
                <a:latin typeface="Consolas" panose="020B0609020204030204" pitchFamily="49" charset="0"/>
                <a:ea typeface="+mn-ea"/>
                <a:cs typeface="+mn-cs"/>
              </a:rPr>
              <a:t> </a:t>
            </a:r>
            <a:r>
              <a:rPr lang="en-IN" sz="1350" kern="1200" dirty="0">
                <a:solidFill>
                  <a:srgbClr val="C586C0"/>
                </a:solidFill>
                <a:latin typeface="Consolas" panose="020B0609020204030204" pitchFamily="49" charset="0"/>
                <a:ea typeface="+mn-ea"/>
                <a:cs typeface="+mn-cs"/>
              </a:rPr>
              <a:t>return</a:t>
            </a:r>
            <a:r>
              <a:rPr lang="en-IN" sz="1350" kern="1200" dirty="0">
                <a:solidFill>
                  <a:srgbClr val="D4D4D4"/>
                </a:solidFill>
                <a:latin typeface="Consolas" panose="020B0609020204030204" pitchFamily="49" charset="0"/>
                <a:ea typeface="+mn-ea"/>
                <a:cs typeface="+mn-cs"/>
              </a:rPr>
              <a:t> </a:t>
            </a:r>
            <a:r>
              <a:rPr lang="en-IN" sz="1350" kern="1200" dirty="0" err="1">
                <a:solidFill>
                  <a:srgbClr val="D4D4D4"/>
                </a:solidFill>
                <a:latin typeface="Consolas" panose="020B0609020204030204" pitchFamily="49" charset="0"/>
                <a:ea typeface="+mn-ea"/>
                <a:cs typeface="+mn-cs"/>
              </a:rPr>
              <a:t>pn</a:t>
            </a:r>
            <a:r>
              <a:rPr lang="en-IN" sz="1350" kern="1200" dirty="0">
                <a:solidFill>
                  <a:srgbClr val="D4D4D4"/>
                </a:solidFill>
                <a:latin typeface="Consolas" panose="020B0609020204030204" pitchFamily="49" charset="0"/>
                <a:ea typeface="+mn-ea"/>
                <a:cs typeface="+mn-cs"/>
              </a:rPr>
              <a:t>, </a:t>
            </a:r>
            <a:r>
              <a:rPr lang="en-IN" sz="1350" kern="1200" dirty="0" err="1">
                <a:solidFill>
                  <a:srgbClr val="D4D4D4"/>
                </a:solidFill>
                <a:latin typeface="Consolas" panose="020B0609020204030204" pitchFamily="49" charset="0"/>
                <a:ea typeface="+mn-ea"/>
                <a:cs typeface="+mn-cs"/>
              </a:rPr>
              <a:t>qn</a:t>
            </a:r>
            <a:r>
              <a:rPr lang="en-IN" sz="1350" kern="1200" dirty="0">
                <a:solidFill>
                  <a:srgbClr val="D4D4D4"/>
                </a:solidFill>
                <a:latin typeface="Consolas" panose="020B0609020204030204" pitchFamily="49" charset="0"/>
                <a:ea typeface="+mn-ea"/>
                <a:cs typeface="+mn-cs"/>
              </a:rPr>
              <a:t>, </a:t>
            </a:r>
            <a:r>
              <a:rPr lang="en-IN" sz="1350" kern="1200" dirty="0" err="1">
                <a:solidFill>
                  <a:srgbClr val="D4D4D4"/>
                </a:solidFill>
                <a:latin typeface="Consolas" panose="020B0609020204030204" pitchFamily="49" charset="0"/>
                <a:ea typeface="+mn-ea"/>
                <a:cs typeface="+mn-cs"/>
              </a:rPr>
              <a:t>rn</a:t>
            </a:r>
            <a:endParaRPr lang="en-IN" sz="1350" kern="1200" dirty="0">
              <a:solidFill>
                <a:srgbClr val="D4D4D4"/>
              </a:solidFill>
              <a:latin typeface="Consolas" panose="020B0609020204030204" pitchFamily="49" charset="0"/>
              <a:ea typeface="+mn-ea"/>
              <a:cs typeface="+mn-cs"/>
            </a:endParaRPr>
          </a:p>
          <a:p>
            <a:pPr defTabSz="685800">
              <a:buClrTx/>
            </a:pPr>
            <a:br>
              <a:rPr lang="en-IN" sz="1350" kern="1200" dirty="0">
                <a:solidFill>
                  <a:srgbClr val="D4D4D4"/>
                </a:solidFill>
                <a:latin typeface="Consolas" panose="020B0609020204030204" pitchFamily="49" charset="0"/>
                <a:ea typeface="+mn-ea"/>
                <a:cs typeface="+mn-cs"/>
              </a:rPr>
            </a:br>
            <a:r>
              <a:rPr lang="en-IN" sz="1350" kern="1200" dirty="0">
                <a:solidFill>
                  <a:srgbClr val="D4D4D4"/>
                </a:solidFill>
                <a:latin typeface="Consolas" panose="020B0609020204030204" pitchFamily="49" charset="0"/>
                <a:ea typeface="+mn-ea"/>
                <a:cs typeface="+mn-cs"/>
              </a:rPr>
              <a:t> def </a:t>
            </a:r>
            <a:r>
              <a:rPr lang="en-IN" sz="1350" kern="1200" dirty="0" err="1">
                <a:solidFill>
                  <a:srgbClr val="DCDCAA"/>
                </a:solidFill>
                <a:latin typeface="Consolas" panose="020B0609020204030204" pitchFamily="49" charset="0"/>
                <a:ea typeface="+mn-ea"/>
                <a:cs typeface="+mn-cs"/>
              </a:rPr>
              <a:t>calculate_Xn</a:t>
            </a:r>
            <a:r>
              <a:rPr lang="en-IN" sz="1350" kern="1200" dirty="0">
                <a:solidFill>
                  <a:srgbClr val="D4D4D4"/>
                </a:solidFill>
                <a:latin typeface="Consolas" panose="020B0609020204030204" pitchFamily="49" charset="0"/>
                <a:ea typeface="+mn-ea"/>
                <a:cs typeface="+mn-cs"/>
              </a:rPr>
              <a:t>(p0, q0, r0, n):</a:t>
            </a:r>
          </a:p>
          <a:p>
            <a:pPr defTabSz="685800">
              <a:buClrTx/>
            </a:pPr>
            <a:r>
              <a:rPr lang="en-IN" sz="1350" kern="1200" dirty="0">
                <a:solidFill>
                  <a:srgbClr val="D4D4D4"/>
                </a:solidFill>
                <a:latin typeface="Consolas" panose="020B0609020204030204" pitchFamily="49" charset="0"/>
                <a:ea typeface="+mn-ea"/>
                <a:cs typeface="+mn-cs"/>
              </a:rPr>
              <a:t> P = </a:t>
            </a:r>
            <a:r>
              <a:rPr lang="en-IN" sz="1350" kern="1200" dirty="0" err="1">
                <a:solidFill>
                  <a:srgbClr val="D4D4D4"/>
                </a:solidFill>
                <a:latin typeface="Consolas" panose="020B0609020204030204" pitchFamily="49" charset="0"/>
                <a:ea typeface="+mn-ea"/>
                <a:cs typeface="+mn-cs"/>
              </a:rPr>
              <a:t>np.</a:t>
            </a:r>
            <a:r>
              <a:rPr lang="en-IN" sz="1350" kern="1200" dirty="0" err="1">
                <a:solidFill>
                  <a:srgbClr val="DCDCAA"/>
                </a:solidFill>
                <a:latin typeface="Consolas" panose="020B0609020204030204" pitchFamily="49" charset="0"/>
                <a:ea typeface="+mn-ea"/>
                <a:cs typeface="+mn-cs"/>
              </a:rPr>
              <a:t>array</a:t>
            </a:r>
            <a:r>
              <a:rPr lang="en-IN" sz="1350" kern="1200" dirty="0">
                <a:solidFill>
                  <a:srgbClr val="D4D4D4"/>
                </a:solidFill>
                <a:latin typeface="Consolas" panose="020B0609020204030204" pitchFamily="49" charset="0"/>
                <a:ea typeface="+mn-ea"/>
                <a:cs typeface="+mn-cs"/>
              </a:rPr>
              <a:t>([[</a:t>
            </a:r>
            <a:r>
              <a:rPr lang="en-IN" sz="1350" kern="1200" dirty="0">
                <a:solidFill>
                  <a:srgbClr val="B5CEA8"/>
                </a:solidFill>
                <a:latin typeface="Consolas" panose="020B0609020204030204" pitchFamily="49" charset="0"/>
                <a:ea typeface="+mn-ea"/>
                <a:cs typeface="+mn-cs"/>
              </a:rPr>
              <a:t>1</a:t>
            </a:r>
            <a:r>
              <a:rPr lang="en-IN" sz="1350" kern="1200" dirty="0">
                <a:solidFill>
                  <a:srgbClr val="D4D4D4"/>
                </a:solidFill>
                <a:latin typeface="Consolas" panose="020B0609020204030204" pitchFamily="49" charset="0"/>
                <a:ea typeface="+mn-ea"/>
                <a:cs typeface="+mn-cs"/>
              </a:rPr>
              <a:t>, </a:t>
            </a:r>
            <a:r>
              <a:rPr lang="en-IN" sz="1350" kern="1200" dirty="0">
                <a:solidFill>
                  <a:srgbClr val="B5CEA8"/>
                </a:solidFill>
                <a:latin typeface="Consolas" panose="020B0609020204030204" pitchFamily="49" charset="0"/>
                <a:ea typeface="+mn-ea"/>
                <a:cs typeface="+mn-cs"/>
              </a:rPr>
              <a:t>1</a:t>
            </a:r>
            <a:r>
              <a:rPr lang="en-IN" sz="1350" kern="1200" dirty="0">
                <a:solidFill>
                  <a:srgbClr val="D4D4D4"/>
                </a:solidFill>
                <a:latin typeface="Consolas" panose="020B0609020204030204" pitchFamily="49" charset="0"/>
                <a:ea typeface="+mn-ea"/>
                <a:cs typeface="+mn-cs"/>
              </a:rPr>
              <a:t>/</a:t>
            </a:r>
            <a:r>
              <a:rPr lang="en-IN" sz="1350" kern="1200" dirty="0">
                <a:solidFill>
                  <a:srgbClr val="B5CEA8"/>
                </a:solidFill>
                <a:latin typeface="Consolas" panose="020B0609020204030204" pitchFamily="49" charset="0"/>
                <a:ea typeface="+mn-ea"/>
                <a:cs typeface="+mn-cs"/>
              </a:rPr>
              <a:t>2</a:t>
            </a:r>
            <a:r>
              <a:rPr lang="en-IN" sz="1350" kern="1200" dirty="0">
                <a:solidFill>
                  <a:srgbClr val="D4D4D4"/>
                </a:solidFill>
                <a:latin typeface="Consolas" panose="020B0609020204030204" pitchFamily="49" charset="0"/>
                <a:ea typeface="+mn-ea"/>
                <a:cs typeface="+mn-cs"/>
              </a:rPr>
              <a:t>, </a:t>
            </a:r>
            <a:r>
              <a:rPr lang="en-IN" sz="1350" kern="1200" dirty="0">
                <a:solidFill>
                  <a:srgbClr val="B5CEA8"/>
                </a:solidFill>
                <a:latin typeface="Consolas" panose="020B0609020204030204" pitchFamily="49" charset="0"/>
                <a:ea typeface="+mn-ea"/>
                <a:cs typeface="+mn-cs"/>
              </a:rPr>
              <a:t>0</a:t>
            </a:r>
            <a:r>
              <a:rPr lang="en-IN" sz="1350" kern="1200" dirty="0">
                <a:solidFill>
                  <a:srgbClr val="D4D4D4"/>
                </a:solidFill>
                <a:latin typeface="Consolas" panose="020B0609020204030204" pitchFamily="49" charset="0"/>
                <a:ea typeface="+mn-ea"/>
                <a:cs typeface="+mn-cs"/>
              </a:rPr>
              <a:t>], [</a:t>
            </a:r>
            <a:r>
              <a:rPr lang="en-IN" sz="1350" kern="1200" dirty="0">
                <a:solidFill>
                  <a:srgbClr val="B5CEA8"/>
                </a:solidFill>
                <a:latin typeface="Consolas" panose="020B0609020204030204" pitchFamily="49" charset="0"/>
                <a:ea typeface="+mn-ea"/>
                <a:cs typeface="+mn-cs"/>
              </a:rPr>
              <a:t>0</a:t>
            </a:r>
            <a:r>
              <a:rPr lang="en-IN" sz="1350" kern="1200" dirty="0">
                <a:solidFill>
                  <a:srgbClr val="D4D4D4"/>
                </a:solidFill>
                <a:latin typeface="Consolas" panose="020B0609020204030204" pitchFamily="49" charset="0"/>
                <a:ea typeface="+mn-ea"/>
                <a:cs typeface="+mn-cs"/>
              </a:rPr>
              <a:t>, </a:t>
            </a:r>
            <a:r>
              <a:rPr lang="en-IN" sz="1350" kern="1200" dirty="0">
                <a:solidFill>
                  <a:srgbClr val="B5CEA8"/>
                </a:solidFill>
                <a:latin typeface="Consolas" panose="020B0609020204030204" pitchFamily="49" charset="0"/>
                <a:ea typeface="+mn-ea"/>
                <a:cs typeface="+mn-cs"/>
              </a:rPr>
              <a:t>1</a:t>
            </a:r>
            <a:r>
              <a:rPr lang="en-IN" sz="1350" kern="1200" dirty="0">
                <a:solidFill>
                  <a:srgbClr val="D4D4D4"/>
                </a:solidFill>
                <a:latin typeface="Consolas" panose="020B0609020204030204" pitchFamily="49" charset="0"/>
                <a:ea typeface="+mn-ea"/>
                <a:cs typeface="+mn-cs"/>
              </a:rPr>
              <a:t>/</a:t>
            </a:r>
            <a:r>
              <a:rPr lang="en-IN" sz="1350" kern="1200" dirty="0">
                <a:solidFill>
                  <a:srgbClr val="B5CEA8"/>
                </a:solidFill>
                <a:latin typeface="Consolas" panose="020B0609020204030204" pitchFamily="49" charset="0"/>
                <a:ea typeface="+mn-ea"/>
                <a:cs typeface="+mn-cs"/>
              </a:rPr>
              <a:t>2</a:t>
            </a:r>
            <a:r>
              <a:rPr lang="en-IN" sz="1350" kern="1200" dirty="0">
                <a:solidFill>
                  <a:srgbClr val="D4D4D4"/>
                </a:solidFill>
                <a:latin typeface="Consolas" panose="020B0609020204030204" pitchFamily="49" charset="0"/>
                <a:ea typeface="+mn-ea"/>
                <a:cs typeface="+mn-cs"/>
              </a:rPr>
              <a:t>, </a:t>
            </a:r>
            <a:r>
              <a:rPr lang="en-IN" sz="1350" kern="1200" dirty="0">
                <a:solidFill>
                  <a:srgbClr val="B5CEA8"/>
                </a:solidFill>
                <a:latin typeface="Consolas" panose="020B0609020204030204" pitchFamily="49" charset="0"/>
                <a:ea typeface="+mn-ea"/>
                <a:cs typeface="+mn-cs"/>
              </a:rPr>
              <a:t>1</a:t>
            </a:r>
            <a:r>
              <a:rPr lang="en-IN" sz="1350" kern="1200" dirty="0">
                <a:solidFill>
                  <a:srgbClr val="D4D4D4"/>
                </a:solidFill>
                <a:latin typeface="Consolas" panose="020B0609020204030204" pitchFamily="49" charset="0"/>
                <a:ea typeface="+mn-ea"/>
                <a:cs typeface="+mn-cs"/>
              </a:rPr>
              <a:t>], [</a:t>
            </a:r>
            <a:r>
              <a:rPr lang="en-IN" sz="1350" kern="1200" dirty="0">
                <a:solidFill>
                  <a:srgbClr val="B5CEA8"/>
                </a:solidFill>
                <a:latin typeface="Consolas" panose="020B0609020204030204" pitchFamily="49" charset="0"/>
                <a:ea typeface="+mn-ea"/>
                <a:cs typeface="+mn-cs"/>
              </a:rPr>
              <a:t>0</a:t>
            </a:r>
            <a:r>
              <a:rPr lang="en-IN" sz="1350" kern="1200" dirty="0">
                <a:solidFill>
                  <a:srgbClr val="D4D4D4"/>
                </a:solidFill>
                <a:latin typeface="Consolas" panose="020B0609020204030204" pitchFamily="49" charset="0"/>
                <a:ea typeface="+mn-ea"/>
                <a:cs typeface="+mn-cs"/>
              </a:rPr>
              <a:t>, </a:t>
            </a:r>
            <a:r>
              <a:rPr lang="en-IN" sz="1350" kern="1200" dirty="0">
                <a:solidFill>
                  <a:srgbClr val="B5CEA8"/>
                </a:solidFill>
                <a:latin typeface="Consolas" panose="020B0609020204030204" pitchFamily="49" charset="0"/>
                <a:ea typeface="+mn-ea"/>
                <a:cs typeface="+mn-cs"/>
              </a:rPr>
              <a:t>0</a:t>
            </a:r>
            <a:r>
              <a:rPr lang="en-IN" sz="1350" kern="1200" dirty="0">
                <a:solidFill>
                  <a:srgbClr val="D4D4D4"/>
                </a:solidFill>
                <a:latin typeface="Consolas" panose="020B0609020204030204" pitchFamily="49" charset="0"/>
                <a:ea typeface="+mn-ea"/>
                <a:cs typeface="+mn-cs"/>
              </a:rPr>
              <a:t>, </a:t>
            </a:r>
            <a:r>
              <a:rPr lang="en-IN" sz="1350" kern="1200" dirty="0">
                <a:solidFill>
                  <a:srgbClr val="B5CEA8"/>
                </a:solidFill>
                <a:latin typeface="Consolas" panose="020B0609020204030204" pitchFamily="49" charset="0"/>
                <a:ea typeface="+mn-ea"/>
                <a:cs typeface="+mn-cs"/>
              </a:rPr>
              <a:t>0</a:t>
            </a:r>
            <a:r>
              <a:rPr lang="en-IN" sz="1350" kern="1200" dirty="0">
                <a:solidFill>
                  <a:srgbClr val="D4D4D4"/>
                </a:solidFill>
                <a:latin typeface="Consolas" panose="020B0609020204030204" pitchFamily="49" charset="0"/>
                <a:ea typeface="+mn-ea"/>
                <a:cs typeface="+mn-cs"/>
              </a:rPr>
              <a:t>]])</a:t>
            </a:r>
          </a:p>
          <a:p>
            <a:pPr defTabSz="685800">
              <a:buClrTx/>
            </a:pPr>
            <a:r>
              <a:rPr lang="en-IN" sz="1350" kern="1200" dirty="0">
                <a:solidFill>
                  <a:srgbClr val="D4D4D4"/>
                </a:solidFill>
                <a:latin typeface="Consolas" panose="020B0609020204030204" pitchFamily="49" charset="0"/>
                <a:ea typeface="+mn-ea"/>
                <a:cs typeface="+mn-cs"/>
              </a:rPr>
              <a:t> X0 = </a:t>
            </a:r>
            <a:r>
              <a:rPr lang="en-IN" sz="1350" kern="1200" dirty="0" err="1">
                <a:solidFill>
                  <a:srgbClr val="D4D4D4"/>
                </a:solidFill>
                <a:latin typeface="Consolas" panose="020B0609020204030204" pitchFamily="49" charset="0"/>
                <a:ea typeface="+mn-ea"/>
                <a:cs typeface="+mn-cs"/>
              </a:rPr>
              <a:t>np.</a:t>
            </a:r>
            <a:r>
              <a:rPr lang="en-IN" sz="1350" kern="1200" dirty="0" err="1">
                <a:solidFill>
                  <a:srgbClr val="DCDCAA"/>
                </a:solidFill>
                <a:latin typeface="Consolas" panose="020B0609020204030204" pitchFamily="49" charset="0"/>
                <a:ea typeface="+mn-ea"/>
                <a:cs typeface="+mn-cs"/>
              </a:rPr>
              <a:t>array</a:t>
            </a:r>
            <a:r>
              <a:rPr lang="en-IN" sz="1350" kern="1200" dirty="0">
                <a:solidFill>
                  <a:srgbClr val="D4D4D4"/>
                </a:solidFill>
                <a:latin typeface="Consolas" panose="020B0609020204030204" pitchFamily="49" charset="0"/>
                <a:ea typeface="+mn-ea"/>
                <a:cs typeface="+mn-cs"/>
              </a:rPr>
              <a:t>([p0, q0, r0])</a:t>
            </a:r>
          </a:p>
          <a:p>
            <a:pPr defTabSz="685800">
              <a:buClrTx/>
            </a:pPr>
            <a:br>
              <a:rPr lang="en-IN" sz="1350" kern="1200" dirty="0">
                <a:solidFill>
                  <a:srgbClr val="D4D4D4"/>
                </a:solidFill>
                <a:latin typeface="Consolas" panose="020B0609020204030204" pitchFamily="49" charset="0"/>
                <a:ea typeface="+mn-ea"/>
                <a:cs typeface="+mn-cs"/>
              </a:rPr>
            </a:br>
            <a:r>
              <a:rPr lang="en-IN" sz="1350" kern="1200" dirty="0">
                <a:solidFill>
                  <a:srgbClr val="D4D4D4"/>
                </a:solidFill>
                <a:latin typeface="Consolas" panose="020B0609020204030204" pitchFamily="49" charset="0"/>
                <a:ea typeface="+mn-ea"/>
                <a:cs typeface="+mn-cs"/>
              </a:rPr>
              <a:t> C = </a:t>
            </a:r>
            <a:r>
              <a:rPr lang="en-IN" sz="1350" kern="1200" dirty="0" err="1">
                <a:solidFill>
                  <a:srgbClr val="D4D4D4"/>
                </a:solidFill>
                <a:latin typeface="Consolas" panose="020B0609020204030204" pitchFamily="49" charset="0"/>
                <a:ea typeface="+mn-ea"/>
                <a:cs typeface="+mn-cs"/>
              </a:rPr>
              <a:t>np.</a:t>
            </a:r>
            <a:r>
              <a:rPr lang="en-IN" sz="1350" kern="1200" dirty="0" err="1">
                <a:solidFill>
                  <a:srgbClr val="DCDCAA"/>
                </a:solidFill>
                <a:latin typeface="Consolas" panose="020B0609020204030204" pitchFamily="49" charset="0"/>
                <a:ea typeface="+mn-ea"/>
                <a:cs typeface="+mn-cs"/>
              </a:rPr>
              <a:t>array</a:t>
            </a:r>
            <a:r>
              <a:rPr lang="en-IN" sz="1350" kern="1200" dirty="0">
                <a:solidFill>
                  <a:srgbClr val="D4D4D4"/>
                </a:solidFill>
                <a:latin typeface="Consolas" panose="020B0609020204030204" pitchFamily="49" charset="0"/>
                <a:ea typeface="+mn-ea"/>
                <a:cs typeface="+mn-cs"/>
              </a:rPr>
              <a:t>([[</a:t>
            </a:r>
            <a:r>
              <a:rPr lang="en-IN" sz="1350" kern="1200" dirty="0">
                <a:solidFill>
                  <a:srgbClr val="B5CEA8"/>
                </a:solidFill>
                <a:latin typeface="Consolas" panose="020B0609020204030204" pitchFamily="49" charset="0"/>
                <a:ea typeface="+mn-ea"/>
                <a:cs typeface="+mn-cs"/>
              </a:rPr>
              <a:t>1</a:t>
            </a:r>
            <a:r>
              <a:rPr lang="en-IN" sz="1350" kern="1200" dirty="0">
                <a:solidFill>
                  <a:srgbClr val="D4D4D4"/>
                </a:solidFill>
                <a:latin typeface="Consolas" panose="020B0609020204030204" pitchFamily="49" charset="0"/>
                <a:ea typeface="+mn-ea"/>
                <a:cs typeface="+mn-cs"/>
              </a:rPr>
              <a:t>, </a:t>
            </a:r>
            <a:r>
              <a:rPr lang="en-IN" sz="1350" kern="1200" dirty="0">
                <a:solidFill>
                  <a:srgbClr val="B5CEA8"/>
                </a:solidFill>
                <a:latin typeface="Consolas" panose="020B0609020204030204" pitchFamily="49" charset="0"/>
                <a:ea typeface="+mn-ea"/>
                <a:cs typeface="+mn-cs"/>
              </a:rPr>
              <a:t>1</a:t>
            </a:r>
            <a:r>
              <a:rPr lang="en-IN" sz="1350" kern="1200" dirty="0">
                <a:solidFill>
                  <a:srgbClr val="D4D4D4"/>
                </a:solidFill>
                <a:latin typeface="Consolas" panose="020B0609020204030204" pitchFamily="49" charset="0"/>
                <a:ea typeface="+mn-ea"/>
                <a:cs typeface="+mn-cs"/>
              </a:rPr>
              <a:t>, </a:t>
            </a:r>
            <a:r>
              <a:rPr lang="en-IN" sz="1350" kern="1200" dirty="0">
                <a:solidFill>
                  <a:srgbClr val="B5CEA8"/>
                </a:solidFill>
                <a:latin typeface="Consolas" panose="020B0609020204030204" pitchFamily="49" charset="0"/>
                <a:ea typeface="+mn-ea"/>
                <a:cs typeface="+mn-cs"/>
              </a:rPr>
              <a:t>1</a:t>
            </a:r>
            <a:r>
              <a:rPr lang="en-IN" sz="1350" kern="1200" dirty="0">
                <a:solidFill>
                  <a:srgbClr val="D4D4D4"/>
                </a:solidFill>
                <a:latin typeface="Consolas" panose="020B0609020204030204" pitchFamily="49" charset="0"/>
                <a:ea typeface="+mn-ea"/>
                <a:cs typeface="+mn-cs"/>
              </a:rPr>
              <a:t>/</a:t>
            </a:r>
            <a:r>
              <a:rPr lang="en-IN" sz="1350" kern="1200" dirty="0">
                <a:solidFill>
                  <a:srgbClr val="B5CEA8"/>
                </a:solidFill>
                <a:latin typeface="Consolas" panose="020B0609020204030204" pitchFamily="49" charset="0"/>
                <a:ea typeface="+mn-ea"/>
                <a:cs typeface="+mn-cs"/>
              </a:rPr>
              <a:t>2</a:t>
            </a:r>
            <a:r>
              <a:rPr lang="en-IN" sz="1350" kern="1200" dirty="0">
                <a:solidFill>
                  <a:srgbClr val="D4D4D4"/>
                </a:solidFill>
                <a:latin typeface="Consolas" panose="020B0609020204030204" pitchFamily="49" charset="0"/>
                <a:ea typeface="+mn-ea"/>
                <a:cs typeface="+mn-cs"/>
              </a:rPr>
              <a:t>], [</a:t>
            </a:r>
            <a:r>
              <a:rPr lang="en-IN" sz="1350" kern="1200" dirty="0">
                <a:solidFill>
                  <a:srgbClr val="B5CEA8"/>
                </a:solidFill>
                <a:latin typeface="Consolas" panose="020B0609020204030204" pitchFamily="49" charset="0"/>
                <a:ea typeface="+mn-ea"/>
                <a:cs typeface="+mn-cs"/>
              </a:rPr>
              <a:t>0</a:t>
            </a:r>
            <a:r>
              <a:rPr lang="en-IN" sz="1350" kern="1200" dirty="0">
                <a:solidFill>
                  <a:srgbClr val="D4D4D4"/>
                </a:solidFill>
                <a:latin typeface="Consolas" panose="020B0609020204030204" pitchFamily="49" charset="0"/>
                <a:ea typeface="+mn-ea"/>
                <a:cs typeface="+mn-cs"/>
              </a:rPr>
              <a:t>, -</a:t>
            </a:r>
            <a:r>
              <a:rPr lang="en-IN" sz="1350" kern="1200" dirty="0">
                <a:solidFill>
                  <a:srgbClr val="B5CEA8"/>
                </a:solidFill>
                <a:latin typeface="Consolas" panose="020B0609020204030204" pitchFamily="49" charset="0"/>
                <a:ea typeface="+mn-ea"/>
                <a:cs typeface="+mn-cs"/>
              </a:rPr>
              <a:t>1</a:t>
            </a:r>
            <a:r>
              <a:rPr lang="en-IN" sz="1350" kern="1200" dirty="0">
                <a:solidFill>
                  <a:srgbClr val="D4D4D4"/>
                </a:solidFill>
                <a:latin typeface="Consolas" panose="020B0609020204030204" pitchFamily="49" charset="0"/>
                <a:ea typeface="+mn-ea"/>
                <a:cs typeface="+mn-cs"/>
              </a:rPr>
              <a:t>, -</a:t>
            </a:r>
            <a:r>
              <a:rPr lang="en-IN" sz="1350" kern="1200" dirty="0">
                <a:solidFill>
                  <a:srgbClr val="B5CEA8"/>
                </a:solidFill>
                <a:latin typeface="Consolas" panose="020B0609020204030204" pitchFamily="49" charset="0"/>
                <a:ea typeface="+mn-ea"/>
                <a:cs typeface="+mn-cs"/>
              </a:rPr>
              <a:t>1</a:t>
            </a:r>
            <a:r>
              <a:rPr lang="en-IN" sz="1350" kern="1200" dirty="0">
                <a:solidFill>
                  <a:srgbClr val="D4D4D4"/>
                </a:solidFill>
                <a:latin typeface="Consolas" panose="020B0609020204030204" pitchFamily="49" charset="0"/>
                <a:ea typeface="+mn-ea"/>
                <a:cs typeface="+mn-cs"/>
              </a:rPr>
              <a:t>], [</a:t>
            </a:r>
            <a:r>
              <a:rPr lang="en-IN" sz="1350" kern="1200" dirty="0">
                <a:solidFill>
                  <a:srgbClr val="B5CEA8"/>
                </a:solidFill>
                <a:latin typeface="Consolas" panose="020B0609020204030204" pitchFamily="49" charset="0"/>
                <a:ea typeface="+mn-ea"/>
                <a:cs typeface="+mn-cs"/>
              </a:rPr>
              <a:t>0</a:t>
            </a:r>
            <a:r>
              <a:rPr lang="en-IN" sz="1350" kern="1200" dirty="0">
                <a:solidFill>
                  <a:srgbClr val="D4D4D4"/>
                </a:solidFill>
                <a:latin typeface="Consolas" panose="020B0609020204030204" pitchFamily="49" charset="0"/>
                <a:ea typeface="+mn-ea"/>
                <a:cs typeface="+mn-cs"/>
              </a:rPr>
              <a:t>, </a:t>
            </a:r>
            <a:r>
              <a:rPr lang="en-IN" sz="1350" kern="1200" dirty="0">
                <a:solidFill>
                  <a:srgbClr val="B5CEA8"/>
                </a:solidFill>
                <a:latin typeface="Consolas" panose="020B0609020204030204" pitchFamily="49" charset="0"/>
                <a:ea typeface="+mn-ea"/>
                <a:cs typeface="+mn-cs"/>
              </a:rPr>
              <a:t>0</a:t>
            </a:r>
            <a:r>
              <a:rPr lang="en-IN" sz="1350" kern="1200" dirty="0">
                <a:solidFill>
                  <a:srgbClr val="D4D4D4"/>
                </a:solidFill>
                <a:latin typeface="Consolas" panose="020B0609020204030204" pitchFamily="49" charset="0"/>
                <a:ea typeface="+mn-ea"/>
                <a:cs typeface="+mn-cs"/>
              </a:rPr>
              <a:t>, </a:t>
            </a:r>
            <a:r>
              <a:rPr lang="en-IN" sz="1350" kern="1200" dirty="0">
                <a:solidFill>
                  <a:srgbClr val="B5CEA8"/>
                </a:solidFill>
                <a:latin typeface="Consolas" panose="020B0609020204030204" pitchFamily="49" charset="0"/>
                <a:ea typeface="+mn-ea"/>
                <a:cs typeface="+mn-cs"/>
              </a:rPr>
              <a:t>1</a:t>
            </a:r>
            <a:r>
              <a:rPr lang="en-IN" sz="1350" kern="1200" dirty="0">
                <a:solidFill>
                  <a:srgbClr val="D4D4D4"/>
                </a:solidFill>
                <a:latin typeface="Consolas" panose="020B0609020204030204" pitchFamily="49" charset="0"/>
                <a:ea typeface="+mn-ea"/>
                <a:cs typeface="+mn-cs"/>
              </a:rPr>
              <a:t>/</a:t>
            </a:r>
            <a:r>
              <a:rPr lang="en-IN" sz="1350" kern="1200" dirty="0">
                <a:solidFill>
                  <a:srgbClr val="B5CEA8"/>
                </a:solidFill>
                <a:latin typeface="Consolas" panose="020B0609020204030204" pitchFamily="49" charset="0"/>
                <a:ea typeface="+mn-ea"/>
                <a:cs typeface="+mn-cs"/>
              </a:rPr>
              <a:t>2</a:t>
            </a:r>
            <a:r>
              <a:rPr lang="en-IN" sz="1350" kern="1200" dirty="0">
                <a:solidFill>
                  <a:srgbClr val="D4D4D4"/>
                </a:solidFill>
                <a:latin typeface="Consolas" panose="020B0609020204030204" pitchFamily="49" charset="0"/>
                <a:ea typeface="+mn-ea"/>
                <a:cs typeface="+mn-cs"/>
              </a:rPr>
              <a:t>]])</a:t>
            </a:r>
          </a:p>
          <a:p>
            <a:pPr defTabSz="685800">
              <a:buClrTx/>
            </a:pPr>
            <a:r>
              <a:rPr lang="en-IN" sz="1350" kern="1200" dirty="0">
                <a:solidFill>
                  <a:srgbClr val="D4D4D4"/>
                </a:solidFill>
                <a:latin typeface="Consolas" panose="020B0609020204030204" pitchFamily="49" charset="0"/>
                <a:ea typeface="+mn-ea"/>
                <a:cs typeface="+mn-cs"/>
              </a:rPr>
              <a:t> D = </a:t>
            </a:r>
            <a:r>
              <a:rPr lang="en-IN" sz="1350" kern="1200" dirty="0" err="1">
                <a:solidFill>
                  <a:srgbClr val="D4D4D4"/>
                </a:solidFill>
                <a:latin typeface="Consolas" panose="020B0609020204030204" pitchFamily="49" charset="0"/>
                <a:ea typeface="+mn-ea"/>
                <a:cs typeface="+mn-cs"/>
              </a:rPr>
              <a:t>np.</a:t>
            </a:r>
            <a:r>
              <a:rPr lang="en-IN" sz="1350" kern="1200" dirty="0" err="1">
                <a:solidFill>
                  <a:srgbClr val="DCDCAA"/>
                </a:solidFill>
                <a:latin typeface="Consolas" panose="020B0609020204030204" pitchFamily="49" charset="0"/>
                <a:ea typeface="+mn-ea"/>
                <a:cs typeface="+mn-cs"/>
              </a:rPr>
              <a:t>array</a:t>
            </a:r>
            <a:r>
              <a:rPr lang="en-IN" sz="1350" kern="1200" dirty="0">
                <a:solidFill>
                  <a:srgbClr val="D4D4D4"/>
                </a:solidFill>
                <a:latin typeface="Consolas" panose="020B0609020204030204" pitchFamily="49" charset="0"/>
                <a:ea typeface="+mn-ea"/>
                <a:cs typeface="+mn-cs"/>
              </a:rPr>
              <a:t>([[</a:t>
            </a:r>
            <a:r>
              <a:rPr lang="en-IN" sz="1350" kern="1200" dirty="0">
                <a:solidFill>
                  <a:srgbClr val="B5CEA8"/>
                </a:solidFill>
                <a:latin typeface="Consolas" panose="020B0609020204030204" pitchFamily="49" charset="0"/>
                <a:ea typeface="+mn-ea"/>
                <a:cs typeface="+mn-cs"/>
              </a:rPr>
              <a:t>1</a:t>
            </a:r>
            <a:r>
              <a:rPr lang="en-IN" sz="1350" kern="1200" dirty="0">
                <a:solidFill>
                  <a:srgbClr val="D4D4D4"/>
                </a:solidFill>
                <a:latin typeface="Consolas" panose="020B0609020204030204" pitchFamily="49" charset="0"/>
                <a:ea typeface="+mn-ea"/>
                <a:cs typeface="+mn-cs"/>
              </a:rPr>
              <a:t>, </a:t>
            </a:r>
            <a:r>
              <a:rPr lang="en-IN" sz="1350" kern="1200" dirty="0">
                <a:solidFill>
                  <a:srgbClr val="B5CEA8"/>
                </a:solidFill>
                <a:latin typeface="Consolas" panose="020B0609020204030204" pitchFamily="49" charset="0"/>
                <a:ea typeface="+mn-ea"/>
                <a:cs typeface="+mn-cs"/>
              </a:rPr>
              <a:t>0</a:t>
            </a:r>
            <a:r>
              <a:rPr lang="en-IN" sz="1350" kern="1200" dirty="0">
                <a:solidFill>
                  <a:srgbClr val="D4D4D4"/>
                </a:solidFill>
                <a:latin typeface="Consolas" panose="020B0609020204030204" pitchFamily="49" charset="0"/>
                <a:ea typeface="+mn-ea"/>
                <a:cs typeface="+mn-cs"/>
              </a:rPr>
              <a:t>, </a:t>
            </a:r>
            <a:r>
              <a:rPr lang="en-IN" sz="1350" kern="1200" dirty="0">
                <a:solidFill>
                  <a:srgbClr val="B5CEA8"/>
                </a:solidFill>
                <a:latin typeface="Consolas" panose="020B0609020204030204" pitchFamily="49" charset="0"/>
                <a:ea typeface="+mn-ea"/>
                <a:cs typeface="+mn-cs"/>
              </a:rPr>
              <a:t>0</a:t>
            </a:r>
            <a:r>
              <a:rPr lang="en-IN" sz="1350" kern="1200" dirty="0">
                <a:solidFill>
                  <a:srgbClr val="D4D4D4"/>
                </a:solidFill>
                <a:latin typeface="Consolas" panose="020B0609020204030204" pitchFamily="49" charset="0"/>
                <a:ea typeface="+mn-ea"/>
                <a:cs typeface="+mn-cs"/>
              </a:rPr>
              <a:t>], [</a:t>
            </a:r>
            <a:r>
              <a:rPr lang="en-IN" sz="1350" kern="1200" dirty="0">
                <a:solidFill>
                  <a:srgbClr val="B5CEA8"/>
                </a:solidFill>
                <a:latin typeface="Consolas" panose="020B0609020204030204" pitchFamily="49" charset="0"/>
                <a:ea typeface="+mn-ea"/>
                <a:cs typeface="+mn-cs"/>
              </a:rPr>
              <a:t>0</a:t>
            </a:r>
            <a:r>
              <a:rPr lang="en-IN" sz="1350" kern="1200" dirty="0">
                <a:solidFill>
                  <a:srgbClr val="D4D4D4"/>
                </a:solidFill>
                <a:latin typeface="Consolas" panose="020B0609020204030204" pitchFamily="49" charset="0"/>
                <a:ea typeface="+mn-ea"/>
                <a:cs typeface="+mn-cs"/>
              </a:rPr>
              <a:t>, </a:t>
            </a:r>
            <a:r>
              <a:rPr lang="en-IN" sz="1350" kern="1200" dirty="0">
                <a:solidFill>
                  <a:srgbClr val="B5CEA8"/>
                </a:solidFill>
                <a:latin typeface="Consolas" panose="020B0609020204030204" pitchFamily="49" charset="0"/>
                <a:ea typeface="+mn-ea"/>
                <a:cs typeface="+mn-cs"/>
              </a:rPr>
              <a:t>1</a:t>
            </a:r>
            <a:r>
              <a:rPr lang="en-IN" sz="1350" kern="1200" dirty="0">
                <a:solidFill>
                  <a:srgbClr val="D4D4D4"/>
                </a:solidFill>
                <a:latin typeface="Consolas" panose="020B0609020204030204" pitchFamily="49" charset="0"/>
                <a:ea typeface="+mn-ea"/>
                <a:cs typeface="+mn-cs"/>
              </a:rPr>
              <a:t>/</a:t>
            </a:r>
            <a:r>
              <a:rPr lang="en-IN" sz="1350" kern="1200" dirty="0">
                <a:solidFill>
                  <a:srgbClr val="B5CEA8"/>
                </a:solidFill>
                <a:latin typeface="Consolas" panose="020B0609020204030204" pitchFamily="49" charset="0"/>
                <a:ea typeface="+mn-ea"/>
                <a:cs typeface="+mn-cs"/>
              </a:rPr>
              <a:t>2</a:t>
            </a:r>
            <a:r>
              <a:rPr lang="en-IN" sz="1350" kern="1200" dirty="0">
                <a:solidFill>
                  <a:srgbClr val="D4D4D4"/>
                </a:solidFill>
                <a:latin typeface="Consolas" panose="020B0609020204030204" pitchFamily="49" charset="0"/>
                <a:ea typeface="+mn-ea"/>
                <a:cs typeface="+mn-cs"/>
              </a:rPr>
              <a:t>, </a:t>
            </a:r>
            <a:r>
              <a:rPr lang="en-IN" sz="1350" kern="1200" dirty="0">
                <a:solidFill>
                  <a:srgbClr val="B5CEA8"/>
                </a:solidFill>
                <a:latin typeface="Consolas" panose="020B0609020204030204" pitchFamily="49" charset="0"/>
                <a:ea typeface="+mn-ea"/>
                <a:cs typeface="+mn-cs"/>
              </a:rPr>
              <a:t>0</a:t>
            </a:r>
            <a:r>
              <a:rPr lang="en-IN" sz="1350" kern="1200" dirty="0">
                <a:solidFill>
                  <a:srgbClr val="D4D4D4"/>
                </a:solidFill>
                <a:latin typeface="Consolas" panose="020B0609020204030204" pitchFamily="49" charset="0"/>
                <a:ea typeface="+mn-ea"/>
                <a:cs typeface="+mn-cs"/>
              </a:rPr>
              <a:t>], [</a:t>
            </a:r>
            <a:r>
              <a:rPr lang="en-IN" sz="1350" kern="1200" dirty="0">
                <a:solidFill>
                  <a:srgbClr val="B5CEA8"/>
                </a:solidFill>
                <a:latin typeface="Consolas" panose="020B0609020204030204" pitchFamily="49" charset="0"/>
                <a:ea typeface="+mn-ea"/>
                <a:cs typeface="+mn-cs"/>
              </a:rPr>
              <a:t>0</a:t>
            </a:r>
            <a:r>
              <a:rPr lang="en-IN" sz="1350" kern="1200" dirty="0">
                <a:solidFill>
                  <a:srgbClr val="D4D4D4"/>
                </a:solidFill>
                <a:latin typeface="Consolas" panose="020B0609020204030204" pitchFamily="49" charset="0"/>
                <a:ea typeface="+mn-ea"/>
                <a:cs typeface="+mn-cs"/>
              </a:rPr>
              <a:t>, </a:t>
            </a:r>
            <a:r>
              <a:rPr lang="en-IN" sz="1350" kern="1200" dirty="0">
                <a:solidFill>
                  <a:srgbClr val="B5CEA8"/>
                </a:solidFill>
                <a:latin typeface="Consolas" panose="020B0609020204030204" pitchFamily="49" charset="0"/>
                <a:ea typeface="+mn-ea"/>
                <a:cs typeface="+mn-cs"/>
              </a:rPr>
              <a:t>0</a:t>
            </a:r>
            <a:r>
              <a:rPr lang="en-IN" sz="1350" kern="1200" dirty="0">
                <a:solidFill>
                  <a:srgbClr val="D4D4D4"/>
                </a:solidFill>
                <a:latin typeface="Consolas" panose="020B0609020204030204" pitchFamily="49" charset="0"/>
                <a:ea typeface="+mn-ea"/>
                <a:cs typeface="+mn-cs"/>
              </a:rPr>
              <a:t>, </a:t>
            </a:r>
            <a:r>
              <a:rPr lang="en-IN" sz="1350" kern="1200" dirty="0">
                <a:solidFill>
                  <a:srgbClr val="B5CEA8"/>
                </a:solidFill>
                <a:latin typeface="Consolas" panose="020B0609020204030204" pitchFamily="49" charset="0"/>
                <a:ea typeface="+mn-ea"/>
                <a:cs typeface="+mn-cs"/>
              </a:rPr>
              <a:t>0</a:t>
            </a:r>
            <a:r>
              <a:rPr lang="en-IN" sz="1350" kern="1200" dirty="0">
                <a:solidFill>
                  <a:srgbClr val="D4D4D4"/>
                </a:solidFill>
                <a:latin typeface="Consolas" panose="020B0609020204030204" pitchFamily="49" charset="0"/>
                <a:ea typeface="+mn-ea"/>
                <a:cs typeface="+mn-cs"/>
              </a:rPr>
              <a:t>]])</a:t>
            </a:r>
          </a:p>
          <a:p>
            <a:pPr defTabSz="685800">
              <a:buClrTx/>
            </a:pPr>
            <a:br>
              <a:rPr lang="en-IN" sz="1350" kern="1200" dirty="0">
                <a:solidFill>
                  <a:srgbClr val="D4D4D4"/>
                </a:solidFill>
                <a:latin typeface="Consolas" panose="020B0609020204030204" pitchFamily="49" charset="0"/>
                <a:ea typeface="+mn-ea"/>
                <a:cs typeface="+mn-cs"/>
              </a:rPr>
            </a:br>
            <a:r>
              <a:rPr lang="en-IN" sz="1350" kern="1200" dirty="0">
                <a:solidFill>
                  <a:srgbClr val="D4D4D4"/>
                </a:solidFill>
                <a:latin typeface="Consolas" panose="020B0609020204030204" pitchFamily="49" charset="0"/>
                <a:ea typeface="+mn-ea"/>
                <a:cs typeface="+mn-cs"/>
              </a:rPr>
              <a:t> </a:t>
            </a:r>
            <a:r>
              <a:rPr lang="en-IN" sz="1350" kern="1200" dirty="0" err="1">
                <a:solidFill>
                  <a:srgbClr val="D4D4D4"/>
                </a:solidFill>
                <a:latin typeface="Consolas" panose="020B0609020204030204" pitchFamily="49" charset="0"/>
                <a:ea typeface="+mn-ea"/>
                <a:cs typeface="+mn-cs"/>
              </a:rPr>
              <a:t>C_inv</a:t>
            </a:r>
            <a:r>
              <a:rPr lang="en-IN" sz="1350" kern="1200" dirty="0">
                <a:solidFill>
                  <a:srgbClr val="D4D4D4"/>
                </a:solidFill>
                <a:latin typeface="Consolas" panose="020B0609020204030204" pitchFamily="49" charset="0"/>
                <a:ea typeface="+mn-ea"/>
                <a:cs typeface="+mn-cs"/>
              </a:rPr>
              <a:t> = </a:t>
            </a:r>
            <a:r>
              <a:rPr lang="en-IN" sz="1350" kern="1200" dirty="0" err="1">
                <a:solidFill>
                  <a:srgbClr val="D4D4D4"/>
                </a:solidFill>
                <a:latin typeface="Consolas" panose="020B0609020204030204" pitchFamily="49" charset="0"/>
                <a:ea typeface="+mn-ea"/>
                <a:cs typeface="+mn-cs"/>
              </a:rPr>
              <a:t>np.linalg.</a:t>
            </a:r>
            <a:r>
              <a:rPr lang="en-IN" sz="1350" kern="1200" dirty="0" err="1">
                <a:solidFill>
                  <a:srgbClr val="DCDCAA"/>
                </a:solidFill>
                <a:latin typeface="Consolas" panose="020B0609020204030204" pitchFamily="49" charset="0"/>
                <a:ea typeface="+mn-ea"/>
                <a:cs typeface="+mn-cs"/>
              </a:rPr>
              <a:t>inv</a:t>
            </a:r>
            <a:r>
              <a:rPr lang="en-IN" sz="1350" kern="1200" dirty="0">
                <a:solidFill>
                  <a:srgbClr val="D4D4D4"/>
                </a:solidFill>
                <a:latin typeface="Consolas" panose="020B0609020204030204" pitchFamily="49" charset="0"/>
                <a:ea typeface="+mn-ea"/>
                <a:cs typeface="+mn-cs"/>
              </a:rPr>
              <a:t>(C)</a:t>
            </a:r>
          </a:p>
          <a:p>
            <a:pPr defTabSz="685800">
              <a:buClrTx/>
            </a:pPr>
            <a:endParaRPr lang="en-IN" sz="1350" kern="1200" dirty="0">
              <a:solidFill>
                <a:srgbClr val="D4D4D4"/>
              </a:solidFill>
              <a:latin typeface="Consolas" panose="020B0609020204030204" pitchFamily="49" charset="0"/>
              <a:ea typeface="+mn-ea"/>
              <a:cs typeface="+mn-cs"/>
            </a:endParaRPr>
          </a:p>
        </p:txBody>
      </p:sp>
      <p:sp>
        <p:nvSpPr>
          <p:cNvPr id="4" name="TextBox 3">
            <a:extLst>
              <a:ext uri="{FF2B5EF4-FFF2-40B4-BE49-F238E27FC236}">
                <a16:creationId xmlns:a16="http://schemas.microsoft.com/office/drawing/2014/main" id="{972B5FDF-AA94-252D-1106-1CE5E359DDDA}"/>
              </a:ext>
            </a:extLst>
          </p:cNvPr>
          <p:cNvSpPr txBox="1"/>
          <p:nvPr/>
        </p:nvSpPr>
        <p:spPr>
          <a:xfrm flipH="1">
            <a:off x="3463289" y="271462"/>
            <a:ext cx="2844642" cy="300082"/>
          </a:xfrm>
          <a:prstGeom prst="rect">
            <a:avLst/>
          </a:prstGeom>
          <a:noFill/>
        </p:spPr>
        <p:txBody>
          <a:bodyPr wrap="square" rtlCol="0">
            <a:spAutoFit/>
          </a:bodyPr>
          <a:lstStyle/>
          <a:p>
            <a:pPr defTabSz="685800">
              <a:buClrTx/>
            </a:pPr>
            <a:endParaRPr lang="en-IN" sz="1350" kern="1200" dirty="0">
              <a:solidFill>
                <a:prstClr val="black"/>
              </a:solidFill>
              <a:latin typeface="Calibri" panose="020F0502020204030204"/>
              <a:ea typeface="+mn-ea"/>
              <a:cs typeface="+mn-cs"/>
            </a:endParaRPr>
          </a:p>
        </p:txBody>
      </p:sp>
      <p:sp>
        <p:nvSpPr>
          <p:cNvPr id="5" name="TextBox 4">
            <a:extLst>
              <a:ext uri="{FF2B5EF4-FFF2-40B4-BE49-F238E27FC236}">
                <a16:creationId xmlns:a16="http://schemas.microsoft.com/office/drawing/2014/main" id="{2BC2AB0A-CA9D-098B-0309-31F03C0A53A5}"/>
              </a:ext>
            </a:extLst>
          </p:cNvPr>
          <p:cNvSpPr txBox="1"/>
          <p:nvPr/>
        </p:nvSpPr>
        <p:spPr>
          <a:xfrm>
            <a:off x="3900488" y="237173"/>
            <a:ext cx="3464719" cy="300082"/>
          </a:xfrm>
          <a:prstGeom prst="rect">
            <a:avLst/>
          </a:prstGeom>
          <a:noFill/>
        </p:spPr>
        <p:txBody>
          <a:bodyPr wrap="square" rtlCol="0">
            <a:spAutoFit/>
          </a:bodyPr>
          <a:lstStyle/>
          <a:p>
            <a:pPr defTabSz="685800">
              <a:buClrTx/>
            </a:pPr>
            <a:endParaRPr lang="en-IN" sz="1350" kern="1200" dirty="0">
              <a:solidFill>
                <a:prstClr val="black"/>
              </a:solidFill>
              <a:latin typeface="Calibri" panose="020F0502020204030204"/>
              <a:ea typeface="+mn-ea"/>
              <a:cs typeface="+mn-cs"/>
            </a:endParaRPr>
          </a:p>
        </p:txBody>
      </p:sp>
      <p:sp>
        <p:nvSpPr>
          <p:cNvPr id="6" name="TextBox 5">
            <a:extLst>
              <a:ext uri="{FF2B5EF4-FFF2-40B4-BE49-F238E27FC236}">
                <a16:creationId xmlns:a16="http://schemas.microsoft.com/office/drawing/2014/main" id="{46E7ED90-C338-5159-AC26-689B2092DA68}"/>
              </a:ext>
            </a:extLst>
          </p:cNvPr>
          <p:cNvSpPr txBox="1"/>
          <p:nvPr/>
        </p:nvSpPr>
        <p:spPr>
          <a:xfrm>
            <a:off x="2878931" y="409962"/>
            <a:ext cx="3643313" cy="438582"/>
          </a:xfrm>
          <a:prstGeom prst="rect">
            <a:avLst/>
          </a:prstGeom>
          <a:noFill/>
        </p:spPr>
        <p:txBody>
          <a:bodyPr wrap="square" rtlCol="0">
            <a:spAutoFit/>
          </a:bodyPr>
          <a:lstStyle/>
          <a:p>
            <a:pPr defTabSz="685800">
              <a:buClrTx/>
            </a:pPr>
            <a:r>
              <a:rPr lang="en-IN" sz="2250" kern="1200" dirty="0">
                <a:solidFill>
                  <a:prstClr val="white"/>
                </a:solidFill>
                <a:latin typeface="Calibri" panose="020F0502020204030204"/>
                <a:ea typeface="+mn-ea"/>
                <a:cs typeface="+mn-cs"/>
              </a:rPr>
              <a:t>Code  for fast computation</a:t>
            </a:r>
          </a:p>
        </p:txBody>
      </p:sp>
    </p:spTree>
    <p:extLst>
      <p:ext uri="{BB962C8B-B14F-4D97-AF65-F5344CB8AC3E}">
        <p14:creationId xmlns:p14="http://schemas.microsoft.com/office/powerpoint/2010/main" val="2749234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C78B76-24E3-288A-81C8-601D6AF583B6}"/>
              </a:ext>
            </a:extLst>
          </p:cNvPr>
          <p:cNvSpPr txBox="1"/>
          <p:nvPr/>
        </p:nvSpPr>
        <p:spPr>
          <a:xfrm>
            <a:off x="371475" y="130697"/>
            <a:ext cx="8486775" cy="4628190"/>
          </a:xfrm>
          <a:prstGeom prst="rect">
            <a:avLst/>
          </a:prstGeom>
          <a:noFill/>
          <a:ln w="19050">
            <a:solidFill>
              <a:schemeClr val="accent3">
                <a:lumMod val="60000"/>
                <a:lumOff val="40000"/>
              </a:schemeClr>
            </a:solidFill>
          </a:ln>
        </p:spPr>
        <p:txBody>
          <a:bodyPr wrap="square">
            <a:spAutoFit/>
          </a:bodyPr>
          <a:lstStyle/>
          <a:p>
            <a:pPr defTabSz="685800">
              <a:buClrTx/>
            </a:pPr>
            <a:r>
              <a:rPr lang="en-IN" sz="1800" kern="1200" dirty="0" err="1">
                <a:solidFill>
                  <a:srgbClr val="D4D4D4"/>
                </a:solidFill>
                <a:latin typeface="Consolas" panose="020B0609020204030204" pitchFamily="49" charset="0"/>
                <a:ea typeface="+mn-ea"/>
                <a:cs typeface="+mn-cs"/>
              </a:rPr>
              <a:t>Pn</a:t>
            </a:r>
            <a:r>
              <a:rPr lang="en-IN" sz="1800" kern="1200" dirty="0">
                <a:solidFill>
                  <a:srgbClr val="D4D4D4"/>
                </a:solidFill>
                <a:latin typeface="Consolas" panose="020B0609020204030204" pitchFamily="49" charset="0"/>
                <a:ea typeface="+mn-ea"/>
                <a:cs typeface="+mn-cs"/>
              </a:rPr>
              <a:t> = C @ </a:t>
            </a:r>
            <a:r>
              <a:rPr lang="en-IN" sz="1800" kern="1200" dirty="0" err="1">
                <a:solidFill>
                  <a:srgbClr val="D4D4D4"/>
                </a:solidFill>
                <a:latin typeface="Consolas" panose="020B0609020204030204" pitchFamily="49" charset="0"/>
                <a:ea typeface="+mn-ea"/>
                <a:cs typeface="+mn-cs"/>
              </a:rPr>
              <a:t>np.linalg.</a:t>
            </a:r>
            <a:r>
              <a:rPr lang="en-IN" sz="1800" kern="1200" dirty="0" err="1">
                <a:solidFill>
                  <a:srgbClr val="DCDCAA"/>
                </a:solidFill>
                <a:latin typeface="Consolas" panose="020B0609020204030204" pitchFamily="49" charset="0"/>
                <a:ea typeface="+mn-ea"/>
                <a:cs typeface="+mn-cs"/>
              </a:rPr>
              <a:t>matrix_power</a:t>
            </a:r>
            <a:r>
              <a:rPr lang="en-IN" sz="1800" kern="1200" dirty="0">
                <a:solidFill>
                  <a:srgbClr val="D4D4D4"/>
                </a:solidFill>
                <a:latin typeface="Consolas" panose="020B0609020204030204" pitchFamily="49" charset="0"/>
                <a:ea typeface="+mn-ea"/>
                <a:cs typeface="+mn-cs"/>
              </a:rPr>
              <a:t>(D, n) @ </a:t>
            </a:r>
            <a:r>
              <a:rPr lang="en-IN" sz="1800" kern="1200" dirty="0" err="1">
                <a:solidFill>
                  <a:srgbClr val="D4D4D4"/>
                </a:solidFill>
                <a:latin typeface="Consolas" panose="020B0609020204030204" pitchFamily="49" charset="0"/>
                <a:ea typeface="+mn-ea"/>
                <a:cs typeface="+mn-cs"/>
              </a:rPr>
              <a:t>C_inv</a:t>
            </a:r>
            <a:endParaRPr lang="en-IN" sz="1800" kern="1200" dirty="0">
              <a:solidFill>
                <a:srgbClr val="D4D4D4"/>
              </a:solidFill>
              <a:latin typeface="Consolas" panose="020B0609020204030204" pitchFamily="49" charset="0"/>
              <a:ea typeface="+mn-ea"/>
              <a:cs typeface="+mn-cs"/>
            </a:endParaRPr>
          </a:p>
          <a:p>
            <a:pPr defTabSz="685800">
              <a:buClrTx/>
            </a:pPr>
            <a:br>
              <a:rPr lang="en-IN" sz="1800" kern="1200" dirty="0">
                <a:solidFill>
                  <a:srgbClr val="D4D4D4"/>
                </a:solidFill>
                <a:latin typeface="Consolas" panose="020B0609020204030204" pitchFamily="49" charset="0"/>
                <a:ea typeface="+mn-ea"/>
                <a:cs typeface="+mn-cs"/>
              </a:rPr>
            </a:br>
            <a:r>
              <a:rPr lang="en-IN" sz="1725" kern="1200" dirty="0" err="1">
                <a:solidFill>
                  <a:srgbClr val="D4D4D4"/>
                </a:solidFill>
                <a:latin typeface="Consolas" panose="020B0609020204030204" pitchFamily="49" charset="0"/>
                <a:ea typeface="+mn-ea"/>
                <a:cs typeface="+mn-cs"/>
              </a:rPr>
              <a:t>Xn</a:t>
            </a:r>
            <a:r>
              <a:rPr lang="en-IN" sz="1725" kern="1200" dirty="0">
                <a:solidFill>
                  <a:srgbClr val="D4D4D4"/>
                </a:solidFill>
                <a:latin typeface="Consolas" panose="020B0609020204030204" pitchFamily="49" charset="0"/>
                <a:ea typeface="+mn-ea"/>
                <a:cs typeface="+mn-cs"/>
              </a:rPr>
              <a:t> = </a:t>
            </a:r>
            <a:r>
              <a:rPr lang="en-IN" sz="1725" kern="1200" dirty="0" err="1">
                <a:solidFill>
                  <a:srgbClr val="D4D4D4"/>
                </a:solidFill>
                <a:latin typeface="Consolas" panose="020B0609020204030204" pitchFamily="49" charset="0"/>
                <a:ea typeface="+mn-ea"/>
                <a:cs typeface="+mn-cs"/>
              </a:rPr>
              <a:t>Pn</a:t>
            </a:r>
            <a:r>
              <a:rPr lang="en-IN" sz="1725" kern="1200" dirty="0">
                <a:solidFill>
                  <a:srgbClr val="D4D4D4"/>
                </a:solidFill>
                <a:latin typeface="Consolas" panose="020B0609020204030204" pitchFamily="49" charset="0"/>
                <a:ea typeface="+mn-ea"/>
                <a:cs typeface="+mn-cs"/>
              </a:rPr>
              <a:t> @ X0</a:t>
            </a:r>
          </a:p>
          <a:p>
            <a:pPr defTabSz="685800">
              <a:buClrTx/>
            </a:pPr>
            <a:r>
              <a:rPr lang="en-IN" sz="1725" kern="1200" dirty="0">
                <a:solidFill>
                  <a:srgbClr val="D4D4D4"/>
                </a:solidFill>
                <a:latin typeface="Consolas" panose="020B0609020204030204" pitchFamily="49" charset="0"/>
                <a:ea typeface="+mn-ea"/>
                <a:cs typeface="+mn-cs"/>
              </a:rPr>
              <a:t> </a:t>
            </a:r>
            <a:r>
              <a:rPr lang="en-IN" sz="1725" kern="1200" dirty="0">
                <a:solidFill>
                  <a:srgbClr val="C586C0"/>
                </a:solidFill>
                <a:latin typeface="Consolas" panose="020B0609020204030204" pitchFamily="49" charset="0"/>
                <a:ea typeface="+mn-ea"/>
                <a:cs typeface="+mn-cs"/>
              </a:rPr>
              <a:t>return</a:t>
            </a:r>
            <a:r>
              <a:rPr lang="en-IN" sz="1725" kern="1200" dirty="0">
                <a:solidFill>
                  <a:srgbClr val="D4D4D4"/>
                </a:solidFill>
                <a:latin typeface="Consolas" panose="020B0609020204030204" pitchFamily="49" charset="0"/>
                <a:ea typeface="+mn-ea"/>
                <a:cs typeface="+mn-cs"/>
              </a:rPr>
              <a:t> </a:t>
            </a:r>
            <a:r>
              <a:rPr lang="en-IN" sz="1725" kern="1200" dirty="0" err="1">
                <a:solidFill>
                  <a:srgbClr val="D4D4D4"/>
                </a:solidFill>
                <a:latin typeface="Consolas" panose="020B0609020204030204" pitchFamily="49" charset="0"/>
                <a:ea typeface="+mn-ea"/>
                <a:cs typeface="+mn-cs"/>
              </a:rPr>
              <a:t>Xn</a:t>
            </a:r>
            <a:endParaRPr lang="en-IN" sz="1725" kern="1200" dirty="0">
              <a:solidFill>
                <a:srgbClr val="D4D4D4"/>
              </a:solidFill>
              <a:latin typeface="Consolas" panose="020B0609020204030204" pitchFamily="49" charset="0"/>
              <a:ea typeface="+mn-ea"/>
              <a:cs typeface="+mn-cs"/>
            </a:endParaRPr>
          </a:p>
          <a:p>
            <a:pPr defTabSz="685800">
              <a:buClrTx/>
            </a:pPr>
            <a:br>
              <a:rPr lang="en-IN" sz="1725" kern="1200" dirty="0">
                <a:solidFill>
                  <a:srgbClr val="D4D4D4"/>
                </a:solidFill>
                <a:latin typeface="Consolas" panose="020B0609020204030204" pitchFamily="49" charset="0"/>
                <a:ea typeface="+mn-ea"/>
                <a:cs typeface="+mn-cs"/>
              </a:rPr>
            </a:br>
            <a:r>
              <a:rPr lang="en-IN" sz="1725" kern="1200" dirty="0">
                <a:solidFill>
                  <a:srgbClr val="D4D4D4"/>
                </a:solidFill>
                <a:latin typeface="Consolas" panose="020B0609020204030204" pitchFamily="49" charset="0"/>
                <a:ea typeface="+mn-ea"/>
                <a:cs typeface="+mn-cs"/>
              </a:rPr>
              <a:t># Example usage</a:t>
            </a:r>
          </a:p>
          <a:p>
            <a:pPr defTabSz="685800">
              <a:buClrTx/>
            </a:pPr>
            <a:r>
              <a:rPr lang="en-IN" sz="1725" kern="1200" dirty="0">
                <a:solidFill>
                  <a:srgbClr val="D4D4D4"/>
                </a:solidFill>
                <a:latin typeface="Consolas" panose="020B0609020204030204" pitchFamily="49" charset="0"/>
                <a:ea typeface="+mn-ea"/>
                <a:cs typeface="+mn-cs"/>
              </a:rPr>
              <a:t> p0 = </a:t>
            </a:r>
            <a:r>
              <a:rPr lang="en-IN" sz="1725" kern="1200" dirty="0">
                <a:solidFill>
                  <a:srgbClr val="B5CEA8"/>
                </a:solidFill>
                <a:latin typeface="Consolas" panose="020B0609020204030204" pitchFamily="49" charset="0"/>
                <a:ea typeface="+mn-ea"/>
                <a:cs typeface="+mn-cs"/>
              </a:rPr>
              <a:t>0.5</a:t>
            </a:r>
            <a:endParaRPr lang="en-IN" sz="1725" kern="1200" dirty="0">
              <a:solidFill>
                <a:srgbClr val="D4D4D4"/>
              </a:solidFill>
              <a:latin typeface="Consolas" panose="020B0609020204030204" pitchFamily="49" charset="0"/>
              <a:ea typeface="+mn-ea"/>
              <a:cs typeface="+mn-cs"/>
            </a:endParaRPr>
          </a:p>
          <a:p>
            <a:pPr defTabSz="685800">
              <a:buClrTx/>
            </a:pPr>
            <a:r>
              <a:rPr lang="en-IN" sz="1725" kern="1200" dirty="0">
                <a:solidFill>
                  <a:srgbClr val="D4D4D4"/>
                </a:solidFill>
                <a:latin typeface="Consolas" panose="020B0609020204030204" pitchFamily="49" charset="0"/>
                <a:ea typeface="+mn-ea"/>
                <a:cs typeface="+mn-cs"/>
              </a:rPr>
              <a:t> q0 = </a:t>
            </a:r>
            <a:r>
              <a:rPr lang="en-IN" sz="1725" kern="1200" dirty="0">
                <a:solidFill>
                  <a:srgbClr val="B5CEA8"/>
                </a:solidFill>
                <a:latin typeface="Consolas" panose="020B0609020204030204" pitchFamily="49" charset="0"/>
                <a:ea typeface="+mn-ea"/>
                <a:cs typeface="+mn-cs"/>
              </a:rPr>
              <a:t>0.3</a:t>
            </a:r>
            <a:endParaRPr lang="en-IN" sz="1725" kern="1200" dirty="0">
              <a:solidFill>
                <a:srgbClr val="D4D4D4"/>
              </a:solidFill>
              <a:latin typeface="Consolas" panose="020B0609020204030204" pitchFamily="49" charset="0"/>
              <a:ea typeface="+mn-ea"/>
              <a:cs typeface="+mn-cs"/>
            </a:endParaRPr>
          </a:p>
          <a:p>
            <a:pPr defTabSz="685800">
              <a:buClrTx/>
            </a:pPr>
            <a:r>
              <a:rPr lang="en-IN" sz="1725" kern="1200" dirty="0">
                <a:solidFill>
                  <a:srgbClr val="D4D4D4"/>
                </a:solidFill>
                <a:latin typeface="Consolas" panose="020B0609020204030204" pitchFamily="49" charset="0"/>
                <a:ea typeface="+mn-ea"/>
                <a:cs typeface="+mn-cs"/>
              </a:rPr>
              <a:t> r0 = </a:t>
            </a:r>
            <a:r>
              <a:rPr lang="en-IN" sz="1725" kern="1200" dirty="0">
                <a:solidFill>
                  <a:srgbClr val="B5CEA8"/>
                </a:solidFill>
                <a:latin typeface="Consolas" panose="020B0609020204030204" pitchFamily="49" charset="0"/>
                <a:ea typeface="+mn-ea"/>
                <a:cs typeface="+mn-cs"/>
              </a:rPr>
              <a:t>0.2</a:t>
            </a:r>
            <a:endParaRPr lang="en-IN" sz="1725" kern="1200" dirty="0">
              <a:solidFill>
                <a:srgbClr val="D4D4D4"/>
              </a:solidFill>
              <a:latin typeface="Consolas" panose="020B0609020204030204" pitchFamily="49" charset="0"/>
              <a:ea typeface="+mn-ea"/>
              <a:cs typeface="+mn-cs"/>
            </a:endParaRPr>
          </a:p>
          <a:p>
            <a:pPr defTabSz="685800">
              <a:buClrTx/>
            </a:pPr>
            <a:r>
              <a:rPr lang="en-IN" sz="1725" kern="1200" dirty="0">
                <a:solidFill>
                  <a:srgbClr val="D4D4D4"/>
                </a:solidFill>
                <a:latin typeface="Consolas" panose="020B0609020204030204" pitchFamily="49" charset="0"/>
                <a:ea typeface="+mn-ea"/>
                <a:cs typeface="+mn-cs"/>
              </a:rPr>
              <a:t> n = </a:t>
            </a:r>
            <a:r>
              <a:rPr lang="en-IN" sz="1725" kern="1200" dirty="0">
                <a:solidFill>
                  <a:srgbClr val="B5CEA8"/>
                </a:solidFill>
                <a:latin typeface="Consolas" panose="020B0609020204030204" pitchFamily="49" charset="0"/>
                <a:ea typeface="+mn-ea"/>
                <a:cs typeface="+mn-cs"/>
              </a:rPr>
              <a:t>3</a:t>
            </a:r>
            <a:endParaRPr lang="en-IN" sz="1725" kern="1200" dirty="0">
              <a:solidFill>
                <a:srgbClr val="D4D4D4"/>
              </a:solidFill>
              <a:latin typeface="Consolas" panose="020B0609020204030204" pitchFamily="49" charset="0"/>
              <a:ea typeface="+mn-ea"/>
              <a:cs typeface="+mn-cs"/>
            </a:endParaRPr>
          </a:p>
          <a:p>
            <a:pPr defTabSz="685800">
              <a:buClrTx/>
            </a:pPr>
            <a:r>
              <a:rPr lang="en-IN" sz="1725" kern="1200" dirty="0">
                <a:solidFill>
                  <a:srgbClr val="D4D4D4"/>
                </a:solidFill>
                <a:latin typeface="Consolas" panose="020B0609020204030204" pitchFamily="49" charset="0"/>
                <a:ea typeface="+mn-ea"/>
                <a:cs typeface="+mn-cs"/>
              </a:rPr>
              <a:t> p, q, r = </a:t>
            </a:r>
            <a:r>
              <a:rPr lang="en-IN" sz="1725" kern="1200" dirty="0" err="1">
                <a:solidFill>
                  <a:srgbClr val="DCDCAA"/>
                </a:solidFill>
                <a:latin typeface="Consolas" panose="020B0609020204030204" pitchFamily="49" charset="0"/>
                <a:ea typeface="+mn-ea"/>
                <a:cs typeface="+mn-cs"/>
              </a:rPr>
              <a:t>calculate_pqr</a:t>
            </a:r>
            <a:r>
              <a:rPr lang="en-IN" sz="1725" kern="1200" dirty="0">
                <a:solidFill>
                  <a:srgbClr val="D4D4D4"/>
                </a:solidFill>
                <a:latin typeface="Consolas" panose="020B0609020204030204" pitchFamily="49" charset="0"/>
                <a:ea typeface="+mn-ea"/>
                <a:cs typeface="+mn-cs"/>
              </a:rPr>
              <a:t>(p0, q0, r0, n)</a:t>
            </a:r>
          </a:p>
          <a:p>
            <a:pPr defTabSz="685800">
              <a:buClrTx/>
            </a:pPr>
            <a:r>
              <a:rPr lang="en-IN" sz="1725" kern="1200" dirty="0">
                <a:solidFill>
                  <a:srgbClr val="D4D4D4"/>
                </a:solidFill>
                <a:latin typeface="Consolas" panose="020B0609020204030204" pitchFamily="49" charset="0"/>
                <a:ea typeface="+mn-ea"/>
                <a:cs typeface="+mn-cs"/>
              </a:rPr>
              <a:t> </a:t>
            </a:r>
            <a:r>
              <a:rPr lang="en-IN" sz="1725" kern="1200" dirty="0">
                <a:solidFill>
                  <a:srgbClr val="DCDCAA"/>
                </a:solidFill>
                <a:latin typeface="Consolas" panose="020B0609020204030204" pitchFamily="49" charset="0"/>
                <a:ea typeface="+mn-ea"/>
                <a:cs typeface="+mn-cs"/>
              </a:rPr>
              <a:t>print</a:t>
            </a:r>
            <a:r>
              <a:rPr lang="en-IN" sz="1725" kern="1200" dirty="0">
                <a:solidFill>
                  <a:srgbClr val="D4D4D4"/>
                </a:solidFill>
                <a:latin typeface="Consolas" panose="020B0609020204030204" pitchFamily="49" charset="0"/>
                <a:ea typeface="+mn-ea"/>
                <a:cs typeface="+mn-cs"/>
              </a:rPr>
              <a:t>(</a:t>
            </a:r>
            <a:r>
              <a:rPr lang="en-IN" sz="1725" kern="1200" dirty="0" err="1">
                <a:solidFill>
                  <a:srgbClr val="D4D4D4"/>
                </a:solidFill>
                <a:latin typeface="Consolas" panose="020B0609020204030204" pitchFamily="49" charset="0"/>
                <a:ea typeface="+mn-ea"/>
                <a:cs typeface="+mn-cs"/>
              </a:rPr>
              <a:t>f</a:t>
            </a:r>
            <a:r>
              <a:rPr lang="en-IN" sz="1725" kern="1200" dirty="0" err="1">
                <a:solidFill>
                  <a:srgbClr val="CE9178"/>
                </a:solidFill>
                <a:latin typeface="Consolas" panose="020B0609020204030204" pitchFamily="49" charset="0"/>
                <a:ea typeface="+mn-ea"/>
                <a:cs typeface="+mn-cs"/>
              </a:rPr>
              <a:t>"p_n</a:t>
            </a:r>
            <a:r>
              <a:rPr lang="en-IN" sz="1725" kern="1200" dirty="0">
                <a:solidFill>
                  <a:srgbClr val="CE9178"/>
                </a:solidFill>
                <a:latin typeface="Consolas" panose="020B0609020204030204" pitchFamily="49" charset="0"/>
                <a:ea typeface="+mn-ea"/>
                <a:cs typeface="+mn-cs"/>
              </a:rPr>
              <a:t>: {p}"</a:t>
            </a:r>
            <a:r>
              <a:rPr lang="en-IN" sz="1725" kern="1200" dirty="0">
                <a:solidFill>
                  <a:srgbClr val="D4D4D4"/>
                </a:solidFill>
                <a:latin typeface="Consolas" panose="020B0609020204030204" pitchFamily="49" charset="0"/>
                <a:ea typeface="+mn-ea"/>
                <a:cs typeface="+mn-cs"/>
              </a:rPr>
              <a:t>)</a:t>
            </a:r>
          </a:p>
          <a:p>
            <a:pPr defTabSz="685800">
              <a:buClrTx/>
            </a:pPr>
            <a:r>
              <a:rPr lang="en-IN" sz="1725" kern="1200" dirty="0">
                <a:solidFill>
                  <a:srgbClr val="D4D4D4"/>
                </a:solidFill>
                <a:latin typeface="Consolas" panose="020B0609020204030204" pitchFamily="49" charset="0"/>
                <a:ea typeface="+mn-ea"/>
                <a:cs typeface="+mn-cs"/>
              </a:rPr>
              <a:t> </a:t>
            </a:r>
            <a:r>
              <a:rPr lang="en-IN" sz="1725" kern="1200" dirty="0">
                <a:solidFill>
                  <a:srgbClr val="DCDCAA"/>
                </a:solidFill>
                <a:latin typeface="Consolas" panose="020B0609020204030204" pitchFamily="49" charset="0"/>
                <a:ea typeface="+mn-ea"/>
                <a:cs typeface="+mn-cs"/>
              </a:rPr>
              <a:t>print</a:t>
            </a:r>
            <a:r>
              <a:rPr lang="en-IN" sz="1725" kern="1200" dirty="0">
                <a:solidFill>
                  <a:srgbClr val="D4D4D4"/>
                </a:solidFill>
                <a:latin typeface="Consolas" panose="020B0609020204030204" pitchFamily="49" charset="0"/>
                <a:ea typeface="+mn-ea"/>
                <a:cs typeface="+mn-cs"/>
              </a:rPr>
              <a:t>(</a:t>
            </a:r>
            <a:r>
              <a:rPr lang="en-IN" sz="1725" kern="1200" dirty="0" err="1">
                <a:solidFill>
                  <a:srgbClr val="D4D4D4"/>
                </a:solidFill>
                <a:latin typeface="Consolas" panose="020B0609020204030204" pitchFamily="49" charset="0"/>
                <a:ea typeface="+mn-ea"/>
                <a:cs typeface="+mn-cs"/>
              </a:rPr>
              <a:t>f</a:t>
            </a:r>
            <a:r>
              <a:rPr lang="en-IN" sz="1725" kern="1200" dirty="0" err="1">
                <a:solidFill>
                  <a:srgbClr val="CE9178"/>
                </a:solidFill>
                <a:latin typeface="Consolas" panose="020B0609020204030204" pitchFamily="49" charset="0"/>
                <a:ea typeface="+mn-ea"/>
                <a:cs typeface="+mn-cs"/>
              </a:rPr>
              <a:t>"q_n</a:t>
            </a:r>
            <a:r>
              <a:rPr lang="en-IN" sz="1725" kern="1200" dirty="0">
                <a:solidFill>
                  <a:srgbClr val="CE9178"/>
                </a:solidFill>
                <a:latin typeface="Consolas" panose="020B0609020204030204" pitchFamily="49" charset="0"/>
                <a:ea typeface="+mn-ea"/>
                <a:cs typeface="+mn-cs"/>
              </a:rPr>
              <a:t>: {q}"</a:t>
            </a:r>
            <a:r>
              <a:rPr lang="en-IN" sz="1725" kern="1200" dirty="0">
                <a:solidFill>
                  <a:srgbClr val="D4D4D4"/>
                </a:solidFill>
                <a:latin typeface="Consolas" panose="020B0609020204030204" pitchFamily="49" charset="0"/>
                <a:ea typeface="+mn-ea"/>
                <a:cs typeface="+mn-cs"/>
              </a:rPr>
              <a:t>)</a:t>
            </a:r>
          </a:p>
          <a:p>
            <a:pPr defTabSz="685800">
              <a:buClrTx/>
            </a:pPr>
            <a:r>
              <a:rPr lang="en-IN" sz="1725" kern="1200" dirty="0">
                <a:solidFill>
                  <a:srgbClr val="D4D4D4"/>
                </a:solidFill>
                <a:latin typeface="Consolas" panose="020B0609020204030204" pitchFamily="49" charset="0"/>
                <a:ea typeface="+mn-ea"/>
                <a:cs typeface="+mn-cs"/>
              </a:rPr>
              <a:t> </a:t>
            </a:r>
            <a:r>
              <a:rPr lang="en-IN" sz="1725" kern="1200" dirty="0">
                <a:solidFill>
                  <a:srgbClr val="DCDCAA"/>
                </a:solidFill>
                <a:latin typeface="Consolas" panose="020B0609020204030204" pitchFamily="49" charset="0"/>
                <a:ea typeface="+mn-ea"/>
                <a:cs typeface="+mn-cs"/>
              </a:rPr>
              <a:t>print</a:t>
            </a:r>
            <a:r>
              <a:rPr lang="en-IN" sz="1725" kern="1200" dirty="0">
                <a:solidFill>
                  <a:srgbClr val="D4D4D4"/>
                </a:solidFill>
                <a:latin typeface="Consolas" panose="020B0609020204030204" pitchFamily="49" charset="0"/>
                <a:ea typeface="+mn-ea"/>
                <a:cs typeface="+mn-cs"/>
              </a:rPr>
              <a:t>(</a:t>
            </a:r>
            <a:r>
              <a:rPr lang="en-IN" sz="1725" kern="1200" dirty="0" err="1">
                <a:solidFill>
                  <a:srgbClr val="D4D4D4"/>
                </a:solidFill>
                <a:latin typeface="Consolas" panose="020B0609020204030204" pitchFamily="49" charset="0"/>
                <a:ea typeface="+mn-ea"/>
                <a:cs typeface="+mn-cs"/>
              </a:rPr>
              <a:t>f</a:t>
            </a:r>
            <a:r>
              <a:rPr lang="en-IN" sz="1725" kern="1200" dirty="0" err="1">
                <a:solidFill>
                  <a:srgbClr val="CE9178"/>
                </a:solidFill>
                <a:latin typeface="Consolas" panose="020B0609020204030204" pitchFamily="49" charset="0"/>
                <a:ea typeface="+mn-ea"/>
                <a:cs typeface="+mn-cs"/>
              </a:rPr>
              <a:t>"r_n</a:t>
            </a:r>
            <a:r>
              <a:rPr lang="en-IN" sz="1725" kern="1200" dirty="0">
                <a:solidFill>
                  <a:srgbClr val="CE9178"/>
                </a:solidFill>
                <a:latin typeface="Consolas" panose="020B0609020204030204" pitchFamily="49" charset="0"/>
                <a:ea typeface="+mn-ea"/>
                <a:cs typeface="+mn-cs"/>
              </a:rPr>
              <a:t>: {r}"</a:t>
            </a:r>
            <a:r>
              <a:rPr lang="en-IN" sz="1725" kern="1200" dirty="0">
                <a:solidFill>
                  <a:srgbClr val="D4D4D4"/>
                </a:solidFill>
                <a:latin typeface="Consolas" panose="020B0609020204030204" pitchFamily="49" charset="0"/>
                <a:ea typeface="+mn-ea"/>
                <a:cs typeface="+mn-cs"/>
              </a:rPr>
              <a:t>)</a:t>
            </a:r>
          </a:p>
          <a:p>
            <a:pPr defTabSz="685800">
              <a:buClrTx/>
            </a:pPr>
            <a:br>
              <a:rPr lang="en-IN" sz="1725" kern="1200" dirty="0">
                <a:solidFill>
                  <a:srgbClr val="D4D4D4"/>
                </a:solidFill>
                <a:latin typeface="Consolas" panose="020B0609020204030204" pitchFamily="49" charset="0"/>
                <a:ea typeface="+mn-ea"/>
                <a:cs typeface="+mn-cs"/>
              </a:rPr>
            </a:br>
            <a:r>
              <a:rPr lang="en-IN" sz="1725" kern="1200" dirty="0">
                <a:solidFill>
                  <a:srgbClr val="D4D4D4"/>
                </a:solidFill>
                <a:latin typeface="Consolas" panose="020B0609020204030204" pitchFamily="49" charset="0"/>
                <a:ea typeface="+mn-ea"/>
                <a:cs typeface="+mn-cs"/>
              </a:rPr>
              <a:t> X = </a:t>
            </a:r>
            <a:r>
              <a:rPr lang="en-IN" sz="1725" kern="1200" dirty="0" err="1">
                <a:solidFill>
                  <a:srgbClr val="DCDCAA"/>
                </a:solidFill>
                <a:latin typeface="Consolas" panose="020B0609020204030204" pitchFamily="49" charset="0"/>
                <a:ea typeface="+mn-ea"/>
                <a:cs typeface="+mn-cs"/>
              </a:rPr>
              <a:t>calculate_Xn</a:t>
            </a:r>
            <a:r>
              <a:rPr lang="en-IN" sz="1725" kern="1200" dirty="0">
                <a:solidFill>
                  <a:srgbClr val="D4D4D4"/>
                </a:solidFill>
                <a:latin typeface="Consolas" panose="020B0609020204030204" pitchFamily="49" charset="0"/>
                <a:ea typeface="+mn-ea"/>
                <a:cs typeface="+mn-cs"/>
              </a:rPr>
              <a:t>(p0, q0, r0, n)</a:t>
            </a:r>
          </a:p>
          <a:p>
            <a:pPr defTabSz="685800">
              <a:buClrTx/>
            </a:pPr>
            <a:r>
              <a:rPr lang="en-IN" sz="1725" kern="1200" dirty="0">
                <a:solidFill>
                  <a:srgbClr val="D4D4D4"/>
                </a:solidFill>
                <a:latin typeface="Consolas" panose="020B0609020204030204" pitchFamily="49" charset="0"/>
                <a:ea typeface="+mn-ea"/>
                <a:cs typeface="+mn-cs"/>
              </a:rPr>
              <a:t> </a:t>
            </a:r>
            <a:r>
              <a:rPr lang="en-IN" sz="1725" kern="1200" dirty="0">
                <a:solidFill>
                  <a:srgbClr val="DCDCAA"/>
                </a:solidFill>
                <a:latin typeface="Consolas" panose="020B0609020204030204" pitchFamily="49" charset="0"/>
                <a:ea typeface="+mn-ea"/>
                <a:cs typeface="+mn-cs"/>
              </a:rPr>
              <a:t>print</a:t>
            </a:r>
            <a:r>
              <a:rPr lang="en-IN" sz="1725" kern="1200" dirty="0">
                <a:solidFill>
                  <a:srgbClr val="D4D4D4"/>
                </a:solidFill>
                <a:latin typeface="Consolas" panose="020B0609020204030204" pitchFamily="49" charset="0"/>
                <a:ea typeface="+mn-ea"/>
                <a:cs typeface="+mn-cs"/>
              </a:rPr>
              <a:t>(</a:t>
            </a:r>
            <a:r>
              <a:rPr lang="en-IN" sz="1725" kern="1200" dirty="0" err="1">
                <a:solidFill>
                  <a:srgbClr val="D4D4D4"/>
                </a:solidFill>
                <a:latin typeface="Consolas" panose="020B0609020204030204" pitchFamily="49" charset="0"/>
                <a:ea typeface="+mn-ea"/>
                <a:cs typeface="+mn-cs"/>
              </a:rPr>
              <a:t>f</a:t>
            </a:r>
            <a:r>
              <a:rPr lang="en-IN" sz="1725" kern="1200" dirty="0" err="1">
                <a:solidFill>
                  <a:srgbClr val="CE9178"/>
                </a:solidFill>
                <a:latin typeface="Consolas" panose="020B0609020204030204" pitchFamily="49" charset="0"/>
                <a:ea typeface="+mn-ea"/>
                <a:cs typeface="+mn-cs"/>
              </a:rPr>
              <a:t>"X</a:t>
            </a:r>
            <a:r>
              <a:rPr lang="en-IN" sz="1725" kern="1200" dirty="0">
                <a:solidFill>
                  <a:srgbClr val="CE9178"/>
                </a:solidFill>
                <a:latin typeface="Consolas" panose="020B0609020204030204" pitchFamily="49" charset="0"/>
                <a:ea typeface="+mn-ea"/>
                <a:cs typeface="+mn-cs"/>
              </a:rPr>
              <a:t>^(n): {X}"</a:t>
            </a:r>
            <a:r>
              <a:rPr lang="en-IN" sz="1725" kern="1200" dirty="0">
                <a:solidFill>
                  <a:srgbClr val="D4D4D4"/>
                </a:solidFill>
                <a:latin typeface="Consolas" panose="020B0609020204030204" pitchFamily="49" charset="0"/>
                <a:ea typeface="+mn-ea"/>
                <a:cs typeface="+mn-cs"/>
              </a:rPr>
              <a:t>)</a:t>
            </a:r>
          </a:p>
        </p:txBody>
      </p:sp>
    </p:spTree>
    <p:extLst>
      <p:ext uri="{BB962C8B-B14F-4D97-AF65-F5344CB8AC3E}">
        <p14:creationId xmlns:p14="http://schemas.microsoft.com/office/powerpoint/2010/main" val="744335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C40205-6198-6B3E-8E12-4843EC717933}"/>
              </a:ext>
            </a:extLst>
          </p:cNvPr>
          <p:cNvSpPr txBox="1"/>
          <p:nvPr/>
        </p:nvSpPr>
        <p:spPr>
          <a:xfrm>
            <a:off x="2468164" y="376922"/>
            <a:ext cx="4207669" cy="438582"/>
          </a:xfrm>
          <a:prstGeom prst="rect">
            <a:avLst/>
          </a:prstGeom>
          <a:noFill/>
        </p:spPr>
        <p:txBody>
          <a:bodyPr wrap="square" rtlCol="0">
            <a:spAutoFit/>
          </a:bodyPr>
          <a:lstStyle/>
          <a:p>
            <a:pPr defTabSz="685800">
              <a:buClrTx/>
            </a:pPr>
            <a:r>
              <a:rPr lang="en-IN" sz="2250" kern="1200" dirty="0">
                <a:solidFill>
                  <a:prstClr val="white"/>
                </a:solidFill>
                <a:latin typeface="Calibri" panose="020F0502020204030204"/>
                <a:ea typeface="+mn-ea"/>
                <a:cs typeface="+mn-cs"/>
              </a:rPr>
              <a:t>Code for the data visualization:</a:t>
            </a:r>
          </a:p>
        </p:txBody>
      </p:sp>
      <p:sp>
        <p:nvSpPr>
          <p:cNvPr id="4" name="TextBox 3">
            <a:extLst>
              <a:ext uri="{FF2B5EF4-FFF2-40B4-BE49-F238E27FC236}">
                <a16:creationId xmlns:a16="http://schemas.microsoft.com/office/drawing/2014/main" id="{A0C853E2-4961-8FF8-C21B-98B3B00ECDE8}"/>
              </a:ext>
            </a:extLst>
          </p:cNvPr>
          <p:cNvSpPr txBox="1"/>
          <p:nvPr/>
        </p:nvSpPr>
        <p:spPr>
          <a:xfrm>
            <a:off x="560784" y="1165592"/>
            <a:ext cx="8022431" cy="3416320"/>
          </a:xfrm>
          <a:prstGeom prst="rect">
            <a:avLst/>
          </a:prstGeom>
          <a:noFill/>
          <a:ln w="28575">
            <a:solidFill>
              <a:schemeClr val="tx2">
                <a:lumMod val="40000"/>
                <a:lumOff val="60000"/>
              </a:schemeClr>
            </a:solidFill>
            <a:prstDash val="solid"/>
            <a:extLst>
              <a:ext uri="{C807C97D-BFC1-408E-A445-0C87EB9F89A2}">
                <ask:lineSketchStyleProps xmlns:ask="http://schemas.microsoft.com/office/drawing/2018/sketchyshapes" sd="2650216993">
                  <a:custGeom>
                    <a:avLst/>
                    <a:gdLst>
                      <a:gd name="connsiteX0" fmla="*/ 0 w 10696575"/>
                      <a:gd name="connsiteY0" fmla="*/ 0 h 5078313"/>
                      <a:gd name="connsiteX1" fmla="*/ 10696575 w 10696575"/>
                      <a:gd name="connsiteY1" fmla="*/ 0 h 5078313"/>
                      <a:gd name="connsiteX2" fmla="*/ 10696575 w 10696575"/>
                      <a:gd name="connsiteY2" fmla="*/ 5078313 h 5078313"/>
                      <a:gd name="connsiteX3" fmla="*/ 0 w 10696575"/>
                      <a:gd name="connsiteY3" fmla="*/ 5078313 h 5078313"/>
                      <a:gd name="connsiteX4" fmla="*/ 0 w 10696575"/>
                      <a:gd name="connsiteY4" fmla="*/ 0 h 5078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6575" h="5078313" extrusionOk="0">
                        <a:moveTo>
                          <a:pt x="0" y="0"/>
                        </a:moveTo>
                        <a:cubicBezTo>
                          <a:pt x="1973915" y="-5264"/>
                          <a:pt x="9516300" y="84467"/>
                          <a:pt x="10696575" y="0"/>
                        </a:cubicBezTo>
                        <a:cubicBezTo>
                          <a:pt x="10568402" y="1084013"/>
                          <a:pt x="10825725" y="3583259"/>
                          <a:pt x="10696575" y="5078313"/>
                        </a:cubicBezTo>
                        <a:cubicBezTo>
                          <a:pt x="6242441" y="5184633"/>
                          <a:pt x="4265181" y="5070664"/>
                          <a:pt x="0" y="5078313"/>
                        </a:cubicBezTo>
                        <a:cubicBezTo>
                          <a:pt x="160128" y="2805719"/>
                          <a:pt x="25049" y="1730362"/>
                          <a:pt x="0" y="0"/>
                        </a:cubicBezTo>
                        <a:close/>
                      </a:path>
                    </a:pathLst>
                  </a:custGeom>
                  <ask:type>
                    <ask:lineSketchNone/>
                  </ask:type>
                </ask:lineSketchStyleProps>
              </a:ext>
            </a:extLst>
          </a:ln>
        </p:spPr>
        <p:txBody>
          <a:bodyPr wrap="square">
            <a:spAutoFit/>
          </a:bodyPr>
          <a:lstStyle/>
          <a:p>
            <a:pPr defTabSz="685800">
              <a:buClrTx/>
            </a:pPr>
            <a:r>
              <a:rPr lang="en-IN" sz="1350" kern="1200" dirty="0">
                <a:solidFill>
                  <a:srgbClr val="D4D4D4"/>
                </a:solidFill>
                <a:latin typeface="Consolas" panose="020B0609020204030204" pitchFamily="49" charset="0"/>
                <a:ea typeface="+mn-ea"/>
                <a:cs typeface="+mn-cs"/>
              </a:rPr>
              <a:t>import </a:t>
            </a:r>
            <a:r>
              <a:rPr lang="en-IN" sz="1350" kern="1200" dirty="0" err="1">
                <a:solidFill>
                  <a:srgbClr val="9CDCFE"/>
                </a:solidFill>
                <a:latin typeface="Consolas" panose="020B0609020204030204" pitchFamily="49" charset="0"/>
                <a:ea typeface="+mn-ea"/>
                <a:cs typeface="+mn-cs"/>
              </a:rPr>
              <a:t>numpy</a:t>
            </a:r>
            <a:r>
              <a:rPr lang="en-IN" sz="1350" kern="1200" dirty="0">
                <a:solidFill>
                  <a:srgbClr val="D4D4D4"/>
                </a:solidFill>
                <a:latin typeface="Consolas" panose="020B0609020204030204" pitchFamily="49" charset="0"/>
                <a:ea typeface="+mn-ea"/>
                <a:cs typeface="+mn-cs"/>
              </a:rPr>
              <a:t> as np</a:t>
            </a:r>
          </a:p>
          <a:p>
            <a:pPr defTabSz="685800">
              <a:buClrTx/>
            </a:pPr>
            <a:r>
              <a:rPr lang="en-IN" sz="1350" kern="1200" dirty="0">
                <a:solidFill>
                  <a:srgbClr val="D4D4D4"/>
                </a:solidFill>
                <a:latin typeface="Consolas" panose="020B0609020204030204" pitchFamily="49" charset="0"/>
                <a:ea typeface="+mn-ea"/>
                <a:cs typeface="+mn-cs"/>
              </a:rPr>
              <a:t>import </a:t>
            </a:r>
            <a:r>
              <a:rPr lang="en-IN" sz="1350" kern="1200" dirty="0" err="1">
                <a:solidFill>
                  <a:srgbClr val="D4D4D4"/>
                </a:solidFill>
                <a:latin typeface="Consolas" panose="020B0609020204030204" pitchFamily="49" charset="0"/>
                <a:ea typeface="+mn-ea"/>
                <a:cs typeface="+mn-cs"/>
              </a:rPr>
              <a:t>plotly.graph_objects</a:t>
            </a:r>
            <a:r>
              <a:rPr lang="en-IN" sz="1350" kern="1200" dirty="0">
                <a:solidFill>
                  <a:srgbClr val="D4D4D4"/>
                </a:solidFill>
                <a:latin typeface="Consolas" panose="020B0609020204030204" pitchFamily="49" charset="0"/>
                <a:ea typeface="+mn-ea"/>
                <a:cs typeface="+mn-cs"/>
              </a:rPr>
              <a:t> as go</a:t>
            </a:r>
          </a:p>
          <a:p>
            <a:pPr defTabSz="685800">
              <a:buClrTx/>
            </a:pPr>
            <a:r>
              <a:rPr lang="en-IN" sz="1350" kern="1200" dirty="0">
                <a:solidFill>
                  <a:srgbClr val="D4D4D4"/>
                </a:solidFill>
                <a:latin typeface="Consolas" panose="020B0609020204030204" pitchFamily="49" charset="0"/>
                <a:ea typeface="+mn-ea"/>
                <a:cs typeface="+mn-cs"/>
              </a:rPr>
              <a:t>import plotly.io as </a:t>
            </a:r>
            <a:r>
              <a:rPr lang="en-IN" sz="1350" kern="1200" dirty="0" err="1">
                <a:solidFill>
                  <a:srgbClr val="D4D4D4"/>
                </a:solidFill>
                <a:latin typeface="Consolas" panose="020B0609020204030204" pitchFamily="49" charset="0"/>
                <a:ea typeface="+mn-ea"/>
                <a:cs typeface="+mn-cs"/>
              </a:rPr>
              <a:t>pio</a:t>
            </a:r>
            <a:endParaRPr lang="en-IN" sz="1350" kern="1200" dirty="0">
              <a:solidFill>
                <a:srgbClr val="D4D4D4"/>
              </a:solidFill>
              <a:latin typeface="Consolas" panose="020B0609020204030204" pitchFamily="49" charset="0"/>
              <a:ea typeface="+mn-ea"/>
              <a:cs typeface="+mn-cs"/>
            </a:endParaRPr>
          </a:p>
          <a:p>
            <a:pPr defTabSz="685800">
              <a:buClrTx/>
            </a:pPr>
            <a:br>
              <a:rPr lang="en-IN" sz="1350" kern="1200" dirty="0">
                <a:solidFill>
                  <a:srgbClr val="D4D4D4"/>
                </a:solidFill>
                <a:latin typeface="Consolas" panose="020B0609020204030204" pitchFamily="49" charset="0"/>
                <a:ea typeface="+mn-ea"/>
                <a:cs typeface="+mn-cs"/>
              </a:rPr>
            </a:br>
            <a:br>
              <a:rPr lang="en-IN" sz="1350" kern="1200" dirty="0">
                <a:solidFill>
                  <a:srgbClr val="D4D4D4"/>
                </a:solidFill>
                <a:latin typeface="Consolas" panose="020B0609020204030204" pitchFamily="49" charset="0"/>
                <a:ea typeface="+mn-ea"/>
                <a:cs typeface="+mn-cs"/>
              </a:rPr>
            </a:br>
            <a:r>
              <a:rPr lang="en-IN" sz="1350" kern="1200" dirty="0">
                <a:solidFill>
                  <a:srgbClr val="D4D4D4"/>
                </a:solidFill>
                <a:latin typeface="Consolas" panose="020B0609020204030204" pitchFamily="49" charset="0"/>
                <a:ea typeface="+mn-ea"/>
                <a:cs typeface="+mn-cs"/>
              </a:rPr>
              <a:t>def </a:t>
            </a:r>
            <a:r>
              <a:rPr lang="en-IN" sz="1350" kern="1200" dirty="0" err="1">
                <a:solidFill>
                  <a:srgbClr val="DCDCAA"/>
                </a:solidFill>
                <a:latin typeface="Consolas" panose="020B0609020204030204" pitchFamily="49" charset="0"/>
                <a:ea typeface="+mn-ea"/>
                <a:cs typeface="+mn-cs"/>
              </a:rPr>
              <a:t>calculate_pqr</a:t>
            </a:r>
            <a:r>
              <a:rPr lang="en-IN" sz="1350" kern="1200" dirty="0">
                <a:solidFill>
                  <a:srgbClr val="D4D4D4"/>
                </a:solidFill>
                <a:latin typeface="Consolas" panose="020B0609020204030204" pitchFamily="49" charset="0"/>
                <a:ea typeface="+mn-ea"/>
                <a:cs typeface="+mn-cs"/>
              </a:rPr>
              <a:t>(p, q, r, n):</a:t>
            </a:r>
          </a:p>
          <a:p>
            <a:pPr defTabSz="685800">
              <a:buClrTx/>
            </a:pPr>
            <a:r>
              <a:rPr lang="en-IN" sz="1350" kern="1200" dirty="0">
                <a:solidFill>
                  <a:srgbClr val="D4D4D4"/>
                </a:solidFill>
                <a:latin typeface="Consolas" panose="020B0609020204030204" pitchFamily="49" charset="0"/>
                <a:ea typeface="+mn-ea"/>
                <a:cs typeface="+mn-cs"/>
              </a:rPr>
              <a:t>    </a:t>
            </a:r>
            <a:r>
              <a:rPr lang="en-IN" sz="1350" kern="1200" dirty="0" err="1">
                <a:solidFill>
                  <a:srgbClr val="D4D4D4"/>
                </a:solidFill>
                <a:latin typeface="Consolas" panose="020B0609020204030204" pitchFamily="49" charset="0"/>
                <a:ea typeface="+mn-ea"/>
                <a:cs typeface="+mn-cs"/>
              </a:rPr>
              <a:t>pn</a:t>
            </a:r>
            <a:r>
              <a:rPr lang="en-IN" sz="1350" kern="1200" dirty="0">
                <a:solidFill>
                  <a:srgbClr val="D4D4D4"/>
                </a:solidFill>
                <a:latin typeface="Consolas" panose="020B0609020204030204" pitchFamily="49" charset="0"/>
                <a:ea typeface="+mn-ea"/>
                <a:cs typeface="+mn-cs"/>
              </a:rPr>
              <a:t> = </a:t>
            </a:r>
            <a:r>
              <a:rPr lang="en-IN" sz="1350" kern="1200" dirty="0">
                <a:solidFill>
                  <a:srgbClr val="B5CEA8"/>
                </a:solidFill>
                <a:latin typeface="Consolas" panose="020B0609020204030204" pitchFamily="49" charset="0"/>
                <a:ea typeface="+mn-ea"/>
                <a:cs typeface="+mn-cs"/>
              </a:rPr>
              <a:t>1</a:t>
            </a:r>
            <a:r>
              <a:rPr lang="en-IN" sz="1350" kern="1200" dirty="0">
                <a:solidFill>
                  <a:srgbClr val="D4D4D4"/>
                </a:solidFill>
                <a:latin typeface="Consolas" panose="020B0609020204030204" pitchFamily="49" charset="0"/>
                <a:ea typeface="+mn-ea"/>
                <a:cs typeface="+mn-cs"/>
              </a:rPr>
              <a:t> - (</a:t>
            </a:r>
            <a:r>
              <a:rPr lang="en-IN" sz="1350" kern="1200" dirty="0">
                <a:solidFill>
                  <a:srgbClr val="B5CEA8"/>
                </a:solidFill>
                <a:latin typeface="Consolas" panose="020B0609020204030204" pitchFamily="49" charset="0"/>
                <a:ea typeface="+mn-ea"/>
                <a:cs typeface="+mn-cs"/>
              </a:rPr>
              <a:t>1</a:t>
            </a:r>
            <a:r>
              <a:rPr lang="en-IN" sz="1350" kern="1200" dirty="0">
                <a:solidFill>
                  <a:srgbClr val="D4D4D4"/>
                </a:solidFill>
                <a:latin typeface="Consolas" panose="020B0609020204030204" pitchFamily="49" charset="0"/>
                <a:ea typeface="+mn-ea"/>
                <a:cs typeface="+mn-cs"/>
              </a:rPr>
              <a:t>/</a:t>
            </a:r>
            <a:r>
              <a:rPr lang="en-IN" sz="1350" kern="1200" dirty="0">
                <a:solidFill>
                  <a:srgbClr val="B5CEA8"/>
                </a:solidFill>
                <a:latin typeface="Consolas" panose="020B0609020204030204" pitchFamily="49" charset="0"/>
                <a:ea typeface="+mn-ea"/>
                <a:cs typeface="+mn-cs"/>
              </a:rPr>
              <a:t>2</a:t>
            </a:r>
            <a:r>
              <a:rPr lang="en-IN" sz="1350" kern="1200" dirty="0">
                <a:solidFill>
                  <a:srgbClr val="D4D4D4"/>
                </a:solidFill>
                <a:latin typeface="Consolas" panose="020B0609020204030204" pitchFamily="49" charset="0"/>
                <a:ea typeface="+mn-ea"/>
                <a:cs typeface="+mn-cs"/>
              </a:rPr>
              <a:t>)**n * q - (</a:t>
            </a:r>
            <a:r>
              <a:rPr lang="en-IN" sz="1350" kern="1200" dirty="0">
                <a:solidFill>
                  <a:srgbClr val="B5CEA8"/>
                </a:solidFill>
                <a:latin typeface="Consolas" panose="020B0609020204030204" pitchFamily="49" charset="0"/>
                <a:ea typeface="+mn-ea"/>
                <a:cs typeface="+mn-cs"/>
              </a:rPr>
              <a:t>1</a:t>
            </a:r>
            <a:r>
              <a:rPr lang="en-IN" sz="1350" kern="1200" dirty="0">
                <a:solidFill>
                  <a:srgbClr val="D4D4D4"/>
                </a:solidFill>
                <a:latin typeface="Consolas" panose="020B0609020204030204" pitchFamily="49" charset="0"/>
                <a:ea typeface="+mn-ea"/>
                <a:cs typeface="+mn-cs"/>
              </a:rPr>
              <a:t>/</a:t>
            </a:r>
            <a:r>
              <a:rPr lang="en-IN" sz="1350" kern="1200" dirty="0">
                <a:solidFill>
                  <a:srgbClr val="B5CEA8"/>
                </a:solidFill>
                <a:latin typeface="Consolas" panose="020B0609020204030204" pitchFamily="49" charset="0"/>
                <a:ea typeface="+mn-ea"/>
                <a:cs typeface="+mn-cs"/>
              </a:rPr>
              <a:t>2</a:t>
            </a:r>
            <a:r>
              <a:rPr lang="en-IN" sz="1350" kern="1200" dirty="0">
                <a:solidFill>
                  <a:srgbClr val="D4D4D4"/>
                </a:solidFill>
                <a:latin typeface="Consolas" panose="020B0609020204030204" pitchFamily="49" charset="0"/>
                <a:ea typeface="+mn-ea"/>
                <a:cs typeface="+mn-cs"/>
              </a:rPr>
              <a:t>)**(n-</a:t>
            </a:r>
            <a:r>
              <a:rPr lang="en-IN" sz="1350" kern="1200" dirty="0">
                <a:solidFill>
                  <a:srgbClr val="B5CEA8"/>
                </a:solidFill>
                <a:latin typeface="Consolas" panose="020B0609020204030204" pitchFamily="49" charset="0"/>
                <a:ea typeface="+mn-ea"/>
                <a:cs typeface="+mn-cs"/>
              </a:rPr>
              <a:t>1</a:t>
            </a:r>
            <a:r>
              <a:rPr lang="en-IN" sz="1350" kern="1200" dirty="0">
                <a:solidFill>
                  <a:srgbClr val="D4D4D4"/>
                </a:solidFill>
                <a:latin typeface="Consolas" panose="020B0609020204030204" pitchFamily="49" charset="0"/>
                <a:ea typeface="+mn-ea"/>
                <a:cs typeface="+mn-cs"/>
              </a:rPr>
              <a:t>) * r</a:t>
            </a:r>
          </a:p>
          <a:p>
            <a:pPr defTabSz="685800">
              <a:buClrTx/>
            </a:pPr>
            <a:r>
              <a:rPr lang="en-IN" sz="1350" kern="1200" dirty="0">
                <a:solidFill>
                  <a:srgbClr val="D4D4D4"/>
                </a:solidFill>
                <a:latin typeface="Consolas" panose="020B0609020204030204" pitchFamily="49" charset="0"/>
                <a:ea typeface="+mn-ea"/>
                <a:cs typeface="+mn-cs"/>
              </a:rPr>
              <a:t>    </a:t>
            </a:r>
            <a:r>
              <a:rPr lang="en-IN" sz="1350" kern="1200" dirty="0" err="1">
                <a:solidFill>
                  <a:srgbClr val="D4D4D4"/>
                </a:solidFill>
                <a:latin typeface="Consolas" panose="020B0609020204030204" pitchFamily="49" charset="0"/>
                <a:ea typeface="+mn-ea"/>
                <a:cs typeface="+mn-cs"/>
              </a:rPr>
              <a:t>qn</a:t>
            </a:r>
            <a:r>
              <a:rPr lang="en-IN" sz="1350" kern="1200" dirty="0">
                <a:solidFill>
                  <a:srgbClr val="D4D4D4"/>
                </a:solidFill>
                <a:latin typeface="Consolas" panose="020B0609020204030204" pitchFamily="49" charset="0"/>
                <a:ea typeface="+mn-ea"/>
                <a:cs typeface="+mn-cs"/>
              </a:rPr>
              <a:t> = (</a:t>
            </a:r>
            <a:r>
              <a:rPr lang="en-IN" sz="1350" kern="1200" dirty="0">
                <a:solidFill>
                  <a:srgbClr val="B5CEA8"/>
                </a:solidFill>
                <a:latin typeface="Consolas" panose="020B0609020204030204" pitchFamily="49" charset="0"/>
                <a:ea typeface="+mn-ea"/>
                <a:cs typeface="+mn-cs"/>
              </a:rPr>
              <a:t>1</a:t>
            </a:r>
            <a:r>
              <a:rPr lang="en-IN" sz="1350" kern="1200" dirty="0">
                <a:solidFill>
                  <a:srgbClr val="D4D4D4"/>
                </a:solidFill>
                <a:latin typeface="Consolas" panose="020B0609020204030204" pitchFamily="49" charset="0"/>
                <a:ea typeface="+mn-ea"/>
                <a:cs typeface="+mn-cs"/>
              </a:rPr>
              <a:t>/</a:t>
            </a:r>
            <a:r>
              <a:rPr lang="en-IN" sz="1350" kern="1200" dirty="0">
                <a:solidFill>
                  <a:srgbClr val="B5CEA8"/>
                </a:solidFill>
                <a:latin typeface="Consolas" panose="020B0609020204030204" pitchFamily="49" charset="0"/>
                <a:ea typeface="+mn-ea"/>
                <a:cs typeface="+mn-cs"/>
              </a:rPr>
              <a:t>2</a:t>
            </a:r>
            <a:r>
              <a:rPr lang="en-IN" sz="1350" kern="1200" dirty="0">
                <a:solidFill>
                  <a:srgbClr val="D4D4D4"/>
                </a:solidFill>
                <a:latin typeface="Consolas" panose="020B0609020204030204" pitchFamily="49" charset="0"/>
                <a:ea typeface="+mn-ea"/>
                <a:cs typeface="+mn-cs"/>
              </a:rPr>
              <a:t>)**n * q + (</a:t>
            </a:r>
            <a:r>
              <a:rPr lang="en-IN" sz="1350" kern="1200" dirty="0">
                <a:solidFill>
                  <a:srgbClr val="B5CEA8"/>
                </a:solidFill>
                <a:latin typeface="Consolas" panose="020B0609020204030204" pitchFamily="49" charset="0"/>
                <a:ea typeface="+mn-ea"/>
                <a:cs typeface="+mn-cs"/>
              </a:rPr>
              <a:t>1</a:t>
            </a:r>
            <a:r>
              <a:rPr lang="en-IN" sz="1350" kern="1200" dirty="0">
                <a:solidFill>
                  <a:srgbClr val="D4D4D4"/>
                </a:solidFill>
                <a:latin typeface="Consolas" panose="020B0609020204030204" pitchFamily="49" charset="0"/>
                <a:ea typeface="+mn-ea"/>
                <a:cs typeface="+mn-cs"/>
              </a:rPr>
              <a:t>/</a:t>
            </a:r>
            <a:r>
              <a:rPr lang="en-IN" sz="1350" kern="1200" dirty="0">
                <a:solidFill>
                  <a:srgbClr val="B5CEA8"/>
                </a:solidFill>
                <a:latin typeface="Consolas" panose="020B0609020204030204" pitchFamily="49" charset="0"/>
                <a:ea typeface="+mn-ea"/>
                <a:cs typeface="+mn-cs"/>
              </a:rPr>
              <a:t>2</a:t>
            </a:r>
            <a:r>
              <a:rPr lang="en-IN" sz="1350" kern="1200" dirty="0">
                <a:solidFill>
                  <a:srgbClr val="D4D4D4"/>
                </a:solidFill>
                <a:latin typeface="Consolas" panose="020B0609020204030204" pitchFamily="49" charset="0"/>
                <a:ea typeface="+mn-ea"/>
                <a:cs typeface="+mn-cs"/>
              </a:rPr>
              <a:t>)**(n-</a:t>
            </a:r>
            <a:r>
              <a:rPr lang="en-IN" sz="1350" kern="1200" dirty="0">
                <a:solidFill>
                  <a:srgbClr val="B5CEA8"/>
                </a:solidFill>
                <a:latin typeface="Consolas" panose="020B0609020204030204" pitchFamily="49" charset="0"/>
                <a:ea typeface="+mn-ea"/>
                <a:cs typeface="+mn-cs"/>
              </a:rPr>
              <a:t>1</a:t>
            </a:r>
            <a:r>
              <a:rPr lang="en-IN" sz="1350" kern="1200" dirty="0">
                <a:solidFill>
                  <a:srgbClr val="D4D4D4"/>
                </a:solidFill>
                <a:latin typeface="Consolas" panose="020B0609020204030204" pitchFamily="49" charset="0"/>
                <a:ea typeface="+mn-ea"/>
                <a:cs typeface="+mn-cs"/>
              </a:rPr>
              <a:t>) * r</a:t>
            </a:r>
          </a:p>
          <a:p>
            <a:pPr defTabSz="685800">
              <a:buClrTx/>
            </a:pPr>
            <a:r>
              <a:rPr lang="en-IN" sz="1350" kern="1200" dirty="0">
                <a:solidFill>
                  <a:srgbClr val="D4D4D4"/>
                </a:solidFill>
                <a:latin typeface="Consolas" panose="020B0609020204030204" pitchFamily="49" charset="0"/>
                <a:ea typeface="+mn-ea"/>
                <a:cs typeface="+mn-cs"/>
              </a:rPr>
              <a:t>    </a:t>
            </a:r>
            <a:r>
              <a:rPr lang="en-IN" sz="1350" kern="1200" dirty="0" err="1">
                <a:solidFill>
                  <a:srgbClr val="D4D4D4"/>
                </a:solidFill>
                <a:latin typeface="Consolas" panose="020B0609020204030204" pitchFamily="49" charset="0"/>
                <a:ea typeface="+mn-ea"/>
                <a:cs typeface="+mn-cs"/>
              </a:rPr>
              <a:t>rn</a:t>
            </a:r>
            <a:r>
              <a:rPr lang="en-IN" sz="1350" kern="1200" dirty="0">
                <a:solidFill>
                  <a:srgbClr val="D4D4D4"/>
                </a:solidFill>
                <a:latin typeface="Consolas" panose="020B0609020204030204" pitchFamily="49" charset="0"/>
                <a:ea typeface="+mn-ea"/>
                <a:cs typeface="+mn-cs"/>
              </a:rPr>
              <a:t> = </a:t>
            </a:r>
            <a:r>
              <a:rPr lang="en-IN" sz="1350" kern="1200" dirty="0">
                <a:solidFill>
                  <a:srgbClr val="B5CEA8"/>
                </a:solidFill>
                <a:latin typeface="Consolas" panose="020B0609020204030204" pitchFamily="49" charset="0"/>
                <a:ea typeface="+mn-ea"/>
                <a:cs typeface="+mn-cs"/>
              </a:rPr>
              <a:t>0</a:t>
            </a:r>
            <a:endParaRPr lang="en-IN" sz="1350" kern="1200" dirty="0">
              <a:solidFill>
                <a:srgbClr val="D4D4D4"/>
              </a:solidFill>
              <a:latin typeface="Consolas" panose="020B0609020204030204" pitchFamily="49" charset="0"/>
              <a:ea typeface="+mn-ea"/>
              <a:cs typeface="+mn-cs"/>
            </a:endParaRPr>
          </a:p>
          <a:p>
            <a:pPr defTabSz="685800">
              <a:buClrTx/>
            </a:pPr>
            <a:r>
              <a:rPr lang="en-IN" sz="1350" kern="1200" dirty="0">
                <a:solidFill>
                  <a:srgbClr val="D4D4D4"/>
                </a:solidFill>
                <a:latin typeface="Consolas" panose="020B0609020204030204" pitchFamily="49" charset="0"/>
                <a:ea typeface="+mn-ea"/>
                <a:cs typeface="+mn-cs"/>
              </a:rPr>
              <a:t>    </a:t>
            </a:r>
            <a:r>
              <a:rPr lang="en-IN" sz="1350" kern="1200" dirty="0">
                <a:solidFill>
                  <a:srgbClr val="C586C0"/>
                </a:solidFill>
                <a:latin typeface="Consolas" panose="020B0609020204030204" pitchFamily="49" charset="0"/>
                <a:ea typeface="+mn-ea"/>
                <a:cs typeface="+mn-cs"/>
              </a:rPr>
              <a:t>return</a:t>
            </a:r>
            <a:r>
              <a:rPr lang="en-IN" sz="1350" kern="1200" dirty="0">
                <a:solidFill>
                  <a:srgbClr val="D4D4D4"/>
                </a:solidFill>
                <a:latin typeface="Consolas" panose="020B0609020204030204" pitchFamily="49" charset="0"/>
                <a:ea typeface="+mn-ea"/>
                <a:cs typeface="+mn-cs"/>
              </a:rPr>
              <a:t> </a:t>
            </a:r>
            <a:r>
              <a:rPr lang="en-IN" sz="1350" kern="1200" dirty="0" err="1">
                <a:solidFill>
                  <a:srgbClr val="D4D4D4"/>
                </a:solidFill>
                <a:latin typeface="Consolas" panose="020B0609020204030204" pitchFamily="49" charset="0"/>
                <a:ea typeface="+mn-ea"/>
                <a:cs typeface="+mn-cs"/>
              </a:rPr>
              <a:t>pn</a:t>
            </a:r>
            <a:r>
              <a:rPr lang="en-IN" sz="1350" kern="1200" dirty="0">
                <a:solidFill>
                  <a:srgbClr val="D4D4D4"/>
                </a:solidFill>
                <a:latin typeface="Consolas" panose="020B0609020204030204" pitchFamily="49" charset="0"/>
                <a:ea typeface="+mn-ea"/>
                <a:cs typeface="+mn-cs"/>
              </a:rPr>
              <a:t>, </a:t>
            </a:r>
            <a:r>
              <a:rPr lang="en-IN" sz="1350" kern="1200" dirty="0" err="1">
                <a:solidFill>
                  <a:srgbClr val="D4D4D4"/>
                </a:solidFill>
                <a:latin typeface="Consolas" panose="020B0609020204030204" pitchFamily="49" charset="0"/>
                <a:ea typeface="+mn-ea"/>
                <a:cs typeface="+mn-cs"/>
              </a:rPr>
              <a:t>qn</a:t>
            </a:r>
            <a:r>
              <a:rPr lang="en-IN" sz="1350" kern="1200" dirty="0">
                <a:solidFill>
                  <a:srgbClr val="D4D4D4"/>
                </a:solidFill>
                <a:latin typeface="Consolas" panose="020B0609020204030204" pitchFamily="49" charset="0"/>
                <a:ea typeface="+mn-ea"/>
                <a:cs typeface="+mn-cs"/>
              </a:rPr>
              <a:t>, </a:t>
            </a:r>
            <a:r>
              <a:rPr lang="en-IN" sz="1350" kern="1200" dirty="0" err="1">
                <a:solidFill>
                  <a:srgbClr val="D4D4D4"/>
                </a:solidFill>
                <a:latin typeface="Consolas" panose="020B0609020204030204" pitchFamily="49" charset="0"/>
                <a:ea typeface="+mn-ea"/>
                <a:cs typeface="+mn-cs"/>
              </a:rPr>
              <a:t>rn</a:t>
            </a:r>
            <a:endParaRPr lang="en-IN" sz="1350" kern="1200" dirty="0">
              <a:solidFill>
                <a:srgbClr val="D4D4D4"/>
              </a:solidFill>
              <a:latin typeface="Consolas" panose="020B0609020204030204" pitchFamily="49" charset="0"/>
              <a:ea typeface="+mn-ea"/>
              <a:cs typeface="+mn-cs"/>
            </a:endParaRPr>
          </a:p>
          <a:p>
            <a:pPr defTabSz="685800">
              <a:buClrTx/>
            </a:pPr>
            <a:br>
              <a:rPr lang="en-IN" sz="1350" kern="1200" dirty="0">
                <a:solidFill>
                  <a:srgbClr val="D4D4D4"/>
                </a:solidFill>
                <a:latin typeface="Consolas" panose="020B0609020204030204" pitchFamily="49" charset="0"/>
                <a:ea typeface="+mn-ea"/>
                <a:cs typeface="+mn-cs"/>
              </a:rPr>
            </a:br>
            <a:br>
              <a:rPr lang="en-IN" sz="1350" kern="1200" dirty="0">
                <a:solidFill>
                  <a:srgbClr val="D4D4D4"/>
                </a:solidFill>
                <a:latin typeface="Consolas" panose="020B0609020204030204" pitchFamily="49" charset="0"/>
                <a:ea typeface="+mn-ea"/>
                <a:cs typeface="+mn-cs"/>
              </a:rPr>
            </a:br>
            <a:r>
              <a:rPr lang="en-IN" sz="1350" kern="1200" dirty="0">
                <a:solidFill>
                  <a:srgbClr val="D4D4D4"/>
                </a:solidFill>
                <a:latin typeface="Consolas" panose="020B0609020204030204" pitchFamily="49" charset="0"/>
                <a:ea typeface="+mn-ea"/>
                <a:cs typeface="+mn-cs"/>
              </a:rPr>
              <a:t>p = </a:t>
            </a:r>
            <a:r>
              <a:rPr lang="en-IN" sz="1350" kern="1200" dirty="0">
                <a:solidFill>
                  <a:srgbClr val="B5CEA8"/>
                </a:solidFill>
                <a:latin typeface="Consolas" panose="020B0609020204030204" pitchFamily="49" charset="0"/>
                <a:ea typeface="+mn-ea"/>
                <a:cs typeface="+mn-cs"/>
              </a:rPr>
              <a:t>0.5</a:t>
            </a:r>
            <a:endParaRPr lang="en-IN" sz="1350" kern="1200" dirty="0">
              <a:solidFill>
                <a:srgbClr val="D4D4D4"/>
              </a:solidFill>
              <a:latin typeface="Consolas" panose="020B0609020204030204" pitchFamily="49" charset="0"/>
              <a:ea typeface="+mn-ea"/>
              <a:cs typeface="+mn-cs"/>
            </a:endParaRPr>
          </a:p>
          <a:p>
            <a:pPr defTabSz="685800">
              <a:buClrTx/>
            </a:pPr>
            <a:r>
              <a:rPr lang="en-IN" sz="1350" kern="1200" dirty="0">
                <a:solidFill>
                  <a:srgbClr val="D4D4D4"/>
                </a:solidFill>
                <a:latin typeface="Consolas" panose="020B0609020204030204" pitchFamily="49" charset="0"/>
                <a:ea typeface="+mn-ea"/>
                <a:cs typeface="+mn-cs"/>
              </a:rPr>
              <a:t>q = </a:t>
            </a:r>
            <a:r>
              <a:rPr lang="en-IN" sz="1350" kern="1200" dirty="0">
                <a:solidFill>
                  <a:srgbClr val="B5CEA8"/>
                </a:solidFill>
                <a:latin typeface="Consolas" panose="020B0609020204030204" pitchFamily="49" charset="0"/>
                <a:ea typeface="+mn-ea"/>
                <a:cs typeface="+mn-cs"/>
              </a:rPr>
              <a:t>0.3</a:t>
            </a:r>
            <a:endParaRPr lang="en-IN" sz="1350" kern="1200" dirty="0">
              <a:solidFill>
                <a:srgbClr val="D4D4D4"/>
              </a:solidFill>
              <a:latin typeface="Consolas" panose="020B0609020204030204" pitchFamily="49" charset="0"/>
              <a:ea typeface="+mn-ea"/>
              <a:cs typeface="+mn-cs"/>
            </a:endParaRPr>
          </a:p>
          <a:p>
            <a:pPr defTabSz="685800">
              <a:buClrTx/>
            </a:pPr>
            <a:r>
              <a:rPr lang="en-IN" sz="1350" kern="1200" dirty="0">
                <a:solidFill>
                  <a:srgbClr val="D4D4D4"/>
                </a:solidFill>
                <a:latin typeface="Consolas" panose="020B0609020204030204" pitchFamily="49" charset="0"/>
                <a:ea typeface="+mn-ea"/>
                <a:cs typeface="+mn-cs"/>
              </a:rPr>
              <a:t>r = </a:t>
            </a:r>
            <a:r>
              <a:rPr lang="en-IN" sz="1350" kern="1200" dirty="0">
                <a:solidFill>
                  <a:srgbClr val="B5CEA8"/>
                </a:solidFill>
                <a:latin typeface="Consolas" panose="020B0609020204030204" pitchFamily="49" charset="0"/>
                <a:ea typeface="+mn-ea"/>
                <a:cs typeface="+mn-cs"/>
              </a:rPr>
              <a:t>0.2</a:t>
            </a:r>
            <a:endParaRPr lang="en-IN" sz="1350" kern="1200" dirty="0">
              <a:solidFill>
                <a:srgbClr val="D4D4D4"/>
              </a:solidFill>
              <a:latin typeface="Consolas" panose="020B0609020204030204" pitchFamily="49" charset="0"/>
              <a:ea typeface="+mn-ea"/>
              <a:cs typeface="+mn-cs"/>
            </a:endParaRPr>
          </a:p>
          <a:p>
            <a:pPr defTabSz="685800">
              <a:buClrTx/>
            </a:pPr>
            <a:r>
              <a:rPr lang="en-IN" sz="1350" kern="1200" dirty="0">
                <a:solidFill>
                  <a:srgbClr val="D4D4D4"/>
                </a:solidFill>
                <a:latin typeface="Consolas" panose="020B0609020204030204" pitchFamily="49" charset="0"/>
                <a:ea typeface="+mn-ea"/>
                <a:cs typeface="+mn-cs"/>
              </a:rPr>
              <a:t>n = </a:t>
            </a:r>
            <a:r>
              <a:rPr lang="en-IN" sz="1350" kern="1200" dirty="0">
                <a:solidFill>
                  <a:srgbClr val="B5CEA8"/>
                </a:solidFill>
                <a:latin typeface="Consolas" panose="020B0609020204030204" pitchFamily="49" charset="0"/>
                <a:ea typeface="+mn-ea"/>
                <a:cs typeface="+mn-cs"/>
              </a:rPr>
              <a:t>10</a:t>
            </a:r>
            <a:endParaRPr lang="en-IN" sz="1350" kern="1200" dirty="0">
              <a:solidFill>
                <a:srgbClr val="D4D4D4"/>
              </a:solidFill>
              <a:latin typeface="Consolas" panose="020B0609020204030204" pitchFamily="49" charset="0"/>
              <a:ea typeface="+mn-ea"/>
              <a:cs typeface="+mn-cs"/>
            </a:endParaRPr>
          </a:p>
        </p:txBody>
      </p:sp>
    </p:spTree>
    <p:extLst>
      <p:ext uri="{BB962C8B-B14F-4D97-AF65-F5344CB8AC3E}">
        <p14:creationId xmlns:p14="http://schemas.microsoft.com/office/powerpoint/2010/main" val="1592342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ED9E9F-F67B-34FF-B5BB-95FDBFDC582A}"/>
              </a:ext>
            </a:extLst>
          </p:cNvPr>
          <p:cNvSpPr txBox="1"/>
          <p:nvPr/>
        </p:nvSpPr>
        <p:spPr>
          <a:xfrm>
            <a:off x="385763" y="400051"/>
            <a:ext cx="8479631" cy="4455066"/>
          </a:xfrm>
          <a:prstGeom prst="rect">
            <a:avLst/>
          </a:prstGeom>
          <a:noFill/>
          <a:ln w="19050">
            <a:solidFill>
              <a:schemeClr val="accent3">
                <a:lumMod val="60000"/>
                <a:lumOff val="40000"/>
              </a:schemeClr>
            </a:solidFill>
          </a:ln>
        </p:spPr>
        <p:txBody>
          <a:bodyPr wrap="square">
            <a:spAutoFit/>
          </a:bodyPr>
          <a:lstStyle/>
          <a:p>
            <a:pPr defTabSz="685800">
              <a:buClrTx/>
            </a:pPr>
            <a:endParaRPr lang="en-IN" sz="1350" kern="1200" dirty="0">
              <a:solidFill>
                <a:srgbClr val="D4D4D4"/>
              </a:solidFill>
              <a:latin typeface="Consolas" panose="020B0609020204030204" pitchFamily="49" charset="0"/>
              <a:ea typeface="+mn-ea"/>
              <a:cs typeface="+mn-cs"/>
            </a:endParaRPr>
          </a:p>
          <a:p>
            <a:pPr defTabSz="685800">
              <a:buClrTx/>
            </a:pPr>
            <a:r>
              <a:rPr lang="en-IN" sz="1350" kern="1200" dirty="0" err="1">
                <a:solidFill>
                  <a:srgbClr val="D4D4D4"/>
                </a:solidFill>
                <a:latin typeface="Consolas" panose="020B0609020204030204" pitchFamily="49" charset="0"/>
                <a:ea typeface="+mn-ea"/>
                <a:cs typeface="+mn-cs"/>
              </a:rPr>
              <a:t>p_values</a:t>
            </a:r>
            <a:r>
              <a:rPr lang="en-IN" sz="1350" kern="1200" dirty="0">
                <a:solidFill>
                  <a:srgbClr val="D4D4D4"/>
                </a:solidFill>
                <a:latin typeface="Consolas" panose="020B0609020204030204" pitchFamily="49" charset="0"/>
                <a:ea typeface="+mn-ea"/>
                <a:cs typeface="+mn-cs"/>
              </a:rPr>
              <a:t> = </a:t>
            </a:r>
            <a:r>
              <a:rPr lang="en-IN" sz="1350" kern="1200" dirty="0">
                <a:solidFill>
                  <a:srgbClr val="569CD6"/>
                </a:solidFill>
                <a:latin typeface="Consolas" panose="020B0609020204030204" pitchFamily="49" charset="0"/>
                <a:ea typeface="+mn-ea"/>
                <a:cs typeface="+mn-cs"/>
              </a:rPr>
              <a:t>[]</a:t>
            </a:r>
            <a:endParaRPr lang="en-IN" sz="1350" kern="1200" dirty="0">
              <a:solidFill>
                <a:srgbClr val="D4D4D4"/>
              </a:solidFill>
              <a:latin typeface="Consolas" panose="020B0609020204030204" pitchFamily="49" charset="0"/>
              <a:ea typeface="+mn-ea"/>
              <a:cs typeface="+mn-cs"/>
            </a:endParaRPr>
          </a:p>
          <a:p>
            <a:pPr defTabSz="685800">
              <a:buClrTx/>
            </a:pPr>
            <a:r>
              <a:rPr lang="en-IN" sz="1350" kern="1200" dirty="0" err="1">
                <a:solidFill>
                  <a:srgbClr val="D4D4D4"/>
                </a:solidFill>
                <a:latin typeface="Consolas" panose="020B0609020204030204" pitchFamily="49" charset="0"/>
                <a:ea typeface="+mn-ea"/>
                <a:cs typeface="+mn-cs"/>
              </a:rPr>
              <a:t>q_values</a:t>
            </a:r>
            <a:r>
              <a:rPr lang="en-IN" sz="1350" kern="1200" dirty="0">
                <a:solidFill>
                  <a:srgbClr val="D4D4D4"/>
                </a:solidFill>
                <a:latin typeface="Consolas" panose="020B0609020204030204" pitchFamily="49" charset="0"/>
                <a:ea typeface="+mn-ea"/>
                <a:cs typeface="+mn-cs"/>
              </a:rPr>
              <a:t> = </a:t>
            </a:r>
            <a:r>
              <a:rPr lang="en-IN" sz="1350" kern="1200" dirty="0">
                <a:solidFill>
                  <a:srgbClr val="569CD6"/>
                </a:solidFill>
                <a:latin typeface="Consolas" panose="020B0609020204030204" pitchFamily="49" charset="0"/>
                <a:ea typeface="+mn-ea"/>
                <a:cs typeface="+mn-cs"/>
              </a:rPr>
              <a:t>[]</a:t>
            </a:r>
            <a:endParaRPr lang="en-IN" sz="1350" kern="1200" dirty="0">
              <a:solidFill>
                <a:srgbClr val="D4D4D4"/>
              </a:solidFill>
              <a:latin typeface="Consolas" panose="020B0609020204030204" pitchFamily="49" charset="0"/>
              <a:ea typeface="+mn-ea"/>
              <a:cs typeface="+mn-cs"/>
            </a:endParaRPr>
          </a:p>
          <a:p>
            <a:pPr defTabSz="685800">
              <a:buClrTx/>
            </a:pPr>
            <a:r>
              <a:rPr lang="en-IN" sz="1350" kern="1200" dirty="0" err="1">
                <a:solidFill>
                  <a:srgbClr val="D4D4D4"/>
                </a:solidFill>
                <a:latin typeface="Consolas" panose="020B0609020204030204" pitchFamily="49" charset="0"/>
                <a:ea typeface="+mn-ea"/>
                <a:cs typeface="+mn-cs"/>
              </a:rPr>
              <a:t>r_values</a:t>
            </a:r>
            <a:r>
              <a:rPr lang="en-IN" sz="1350" kern="1200" dirty="0">
                <a:solidFill>
                  <a:srgbClr val="D4D4D4"/>
                </a:solidFill>
                <a:latin typeface="Consolas" panose="020B0609020204030204" pitchFamily="49" charset="0"/>
                <a:ea typeface="+mn-ea"/>
                <a:cs typeface="+mn-cs"/>
              </a:rPr>
              <a:t> = </a:t>
            </a:r>
            <a:r>
              <a:rPr lang="en-IN" sz="1350" kern="1200" dirty="0">
                <a:solidFill>
                  <a:srgbClr val="569CD6"/>
                </a:solidFill>
                <a:latin typeface="Consolas" panose="020B0609020204030204" pitchFamily="49" charset="0"/>
                <a:ea typeface="+mn-ea"/>
                <a:cs typeface="+mn-cs"/>
              </a:rPr>
              <a:t>[]</a:t>
            </a:r>
            <a:endParaRPr lang="en-IN" sz="1350" kern="1200" dirty="0">
              <a:solidFill>
                <a:srgbClr val="D4D4D4"/>
              </a:solidFill>
              <a:latin typeface="Consolas" panose="020B0609020204030204" pitchFamily="49" charset="0"/>
              <a:ea typeface="+mn-ea"/>
              <a:cs typeface="+mn-cs"/>
            </a:endParaRPr>
          </a:p>
          <a:p>
            <a:pPr defTabSz="685800">
              <a:buClrTx/>
            </a:pPr>
            <a:br>
              <a:rPr lang="en-IN" sz="1350" kern="1200" dirty="0">
                <a:solidFill>
                  <a:srgbClr val="D4D4D4"/>
                </a:solidFill>
                <a:latin typeface="Consolas" panose="020B0609020204030204" pitchFamily="49" charset="0"/>
                <a:ea typeface="+mn-ea"/>
                <a:cs typeface="+mn-cs"/>
              </a:rPr>
            </a:br>
            <a:r>
              <a:rPr lang="en-IN" sz="1350" kern="1200" dirty="0">
                <a:solidFill>
                  <a:srgbClr val="C586C0"/>
                </a:solidFill>
                <a:latin typeface="Consolas" panose="020B0609020204030204" pitchFamily="49" charset="0"/>
                <a:ea typeface="+mn-ea"/>
                <a:cs typeface="+mn-cs"/>
              </a:rPr>
              <a:t>for</a:t>
            </a:r>
            <a:r>
              <a:rPr lang="en-IN" sz="1350" kern="1200" dirty="0">
                <a:solidFill>
                  <a:srgbClr val="D4D4D4"/>
                </a:solidFill>
                <a:latin typeface="Consolas" panose="020B0609020204030204" pitchFamily="49" charset="0"/>
                <a:ea typeface="+mn-ea"/>
                <a:cs typeface="+mn-cs"/>
              </a:rPr>
              <a:t> i in </a:t>
            </a:r>
            <a:r>
              <a:rPr lang="en-IN" sz="1350" kern="1200" dirty="0">
                <a:solidFill>
                  <a:srgbClr val="DCDCAA"/>
                </a:solidFill>
                <a:latin typeface="Consolas" panose="020B0609020204030204" pitchFamily="49" charset="0"/>
                <a:ea typeface="+mn-ea"/>
                <a:cs typeface="+mn-cs"/>
              </a:rPr>
              <a:t>range</a:t>
            </a:r>
            <a:r>
              <a:rPr lang="en-IN" sz="1350" kern="1200" dirty="0">
                <a:solidFill>
                  <a:srgbClr val="D4D4D4"/>
                </a:solidFill>
                <a:latin typeface="Consolas" panose="020B0609020204030204" pitchFamily="49" charset="0"/>
                <a:ea typeface="+mn-ea"/>
                <a:cs typeface="+mn-cs"/>
              </a:rPr>
              <a:t>(n + </a:t>
            </a:r>
            <a:r>
              <a:rPr lang="en-IN" sz="1350" kern="1200" dirty="0">
                <a:solidFill>
                  <a:srgbClr val="B5CEA8"/>
                </a:solidFill>
                <a:latin typeface="Consolas" panose="020B0609020204030204" pitchFamily="49" charset="0"/>
                <a:ea typeface="+mn-ea"/>
                <a:cs typeface="+mn-cs"/>
              </a:rPr>
              <a:t>1</a:t>
            </a:r>
            <a:r>
              <a:rPr lang="en-IN" sz="1350" kern="1200" dirty="0">
                <a:solidFill>
                  <a:srgbClr val="D4D4D4"/>
                </a:solidFill>
                <a:latin typeface="Consolas" panose="020B0609020204030204" pitchFamily="49" charset="0"/>
                <a:ea typeface="+mn-ea"/>
                <a:cs typeface="+mn-cs"/>
              </a:rPr>
              <a:t>):</a:t>
            </a:r>
          </a:p>
          <a:p>
            <a:pPr defTabSz="685800">
              <a:buClrTx/>
            </a:pPr>
            <a:r>
              <a:rPr lang="en-IN" sz="1350" kern="1200" dirty="0">
                <a:solidFill>
                  <a:srgbClr val="D4D4D4"/>
                </a:solidFill>
                <a:latin typeface="Consolas" panose="020B0609020204030204" pitchFamily="49" charset="0"/>
                <a:ea typeface="+mn-ea"/>
                <a:cs typeface="+mn-cs"/>
              </a:rPr>
              <a:t>    </a:t>
            </a:r>
            <a:r>
              <a:rPr lang="en-IN" sz="1350" kern="1200" dirty="0" err="1">
                <a:solidFill>
                  <a:srgbClr val="D4D4D4"/>
                </a:solidFill>
                <a:latin typeface="Consolas" panose="020B0609020204030204" pitchFamily="49" charset="0"/>
                <a:ea typeface="+mn-ea"/>
                <a:cs typeface="+mn-cs"/>
              </a:rPr>
              <a:t>pn</a:t>
            </a:r>
            <a:r>
              <a:rPr lang="en-IN" sz="1350" kern="1200" dirty="0">
                <a:solidFill>
                  <a:srgbClr val="D4D4D4"/>
                </a:solidFill>
                <a:latin typeface="Consolas" panose="020B0609020204030204" pitchFamily="49" charset="0"/>
                <a:ea typeface="+mn-ea"/>
                <a:cs typeface="+mn-cs"/>
              </a:rPr>
              <a:t>, </a:t>
            </a:r>
            <a:r>
              <a:rPr lang="en-IN" sz="1350" kern="1200" dirty="0" err="1">
                <a:solidFill>
                  <a:srgbClr val="D4D4D4"/>
                </a:solidFill>
                <a:latin typeface="Consolas" panose="020B0609020204030204" pitchFamily="49" charset="0"/>
                <a:ea typeface="+mn-ea"/>
                <a:cs typeface="+mn-cs"/>
              </a:rPr>
              <a:t>qn</a:t>
            </a:r>
            <a:r>
              <a:rPr lang="en-IN" sz="1350" kern="1200" dirty="0">
                <a:solidFill>
                  <a:srgbClr val="D4D4D4"/>
                </a:solidFill>
                <a:latin typeface="Consolas" panose="020B0609020204030204" pitchFamily="49" charset="0"/>
                <a:ea typeface="+mn-ea"/>
                <a:cs typeface="+mn-cs"/>
              </a:rPr>
              <a:t>, </a:t>
            </a:r>
            <a:r>
              <a:rPr lang="en-IN" sz="1350" kern="1200" dirty="0" err="1">
                <a:solidFill>
                  <a:srgbClr val="D4D4D4"/>
                </a:solidFill>
                <a:latin typeface="Consolas" panose="020B0609020204030204" pitchFamily="49" charset="0"/>
                <a:ea typeface="+mn-ea"/>
                <a:cs typeface="+mn-cs"/>
              </a:rPr>
              <a:t>rn</a:t>
            </a:r>
            <a:r>
              <a:rPr lang="en-IN" sz="1350" kern="1200" dirty="0">
                <a:solidFill>
                  <a:srgbClr val="D4D4D4"/>
                </a:solidFill>
                <a:latin typeface="Consolas" panose="020B0609020204030204" pitchFamily="49" charset="0"/>
                <a:ea typeface="+mn-ea"/>
                <a:cs typeface="+mn-cs"/>
              </a:rPr>
              <a:t> = </a:t>
            </a:r>
            <a:r>
              <a:rPr lang="en-IN" sz="1350" kern="1200" dirty="0" err="1">
                <a:solidFill>
                  <a:srgbClr val="DCDCAA"/>
                </a:solidFill>
                <a:latin typeface="Consolas" panose="020B0609020204030204" pitchFamily="49" charset="0"/>
                <a:ea typeface="+mn-ea"/>
                <a:cs typeface="+mn-cs"/>
              </a:rPr>
              <a:t>calculate_pqr</a:t>
            </a:r>
            <a:r>
              <a:rPr lang="en-IN" sz="1350" kern="1200" dirty="0">
                <a:solidFill>
                  <a:srgbClr val="D4D4D4"/>
                </a:solidFill>
                <a:latin typeface="Consolas" panose="020B0609020204030204" pitchFamily="49" charset="0"/>
                <a:ea typeface="+mn-ea"/>
                <a:cs typeface="+mn-cs"/>
              </a:rPr>
              <a:t>(p, q, r, i)</a:t>
            </a:r>
          </a:p>
          <a:p>
            <a:pPr defTabSz="685800">
              <a:buClrTx/>
            </a:pPr>
            <a:r>
              <a:rPr lang="en-IN" sz="1350" kern="1200" dirty="0">
                <a:solidFill>
                  <a:srgbClr val="D4D4D4"/>
                </a:solidFill>
                <a:latin typeface="Consolas" panose="020B0609020204030204" pitchFamily="49" charset="0"/>
                <a:ea typeface="+mn-ea"/>
                <a:cs typeface="+mn-cs"/>
              </a:rPr>
              <a:t>    </a:t>
            </a:r>
            <a:r>
              <a:rPr lang="en-IN" sz="1350" kern="1200" dirty="0" err="1">
                <a:solidFill>
                  <a:srgbClr val="D4D4D4"/>
                </a:solidFill>
                <a:latin typeface="Consolas" panose="020B0609020204030204" pitchFamily="49" charset="0"/>
                <a:ea typeface="+mn-ea"/>
                <a:cs typeface="+mn-cs"/>
              </a:rPr>
              <a:t>p_values.</a:t>
            </a:r>
            <a:r>
              <a:rPr lang="en-IN" sz="1350" kern="1200" dirty="0" err="1">
                <a:solidFill>
                  <a:srgbClr val="DCDCAA"/>
                </a:solidFill>
                <a:latin typeface="Consolas" panose="020B0609020204030204" pitchFamily="49" charset="0"/>
                <a:ea typeface="+mn-ea"/>
                <a:cs typeface="+mn-cs"/>
              </a:rPr>
              <a:t>append</a:t>
            </a:r>
            <a:r>
              <a:rPr lang="en-IN" sz="1350" kern="1200" dirty="0">
                <a:solidFill>
                  <a:srgbClr val="D4D4D4"/>
                </a:solidFill>
                <a:latin typeface="Consolas" panose="020B0609020204030204" pitchFamily="49" charset="0"/>
                <a:ea typeface="+mn-ea"/>
                <a:cs typeface="+mn-cs"/>
              </a:rPr>
              <a:t>(</a:t>
            </a:r>
            <a:r>
              <a:rPr lang="en-IN" sz="1350" kern="1200" dirty="0" err="1">
                <a:solidFill>
                  <a:srgbClr val="D4D4D4"/>
                </a:solidFill>
                <a:latin typeface="Consolas" panose="020B0609020204030204" pitchFamily="49" charset="0"/>
                <a:ea typeface="+mn-ea"/>
                <a:cs typeface="+mn-cs"/>
              </a:rPr>
              <a:t>pn</a:t>
            </a:r>
            <a:r>
              <a:rPr lang="en-IN" sz="1350" kern="1200" dirty="0">
                <a:solidFill>
                  <a:srgbClr val="D4D4D4"/>
                </a:solidFill>
                <a:latin typeface="Consolas" panose="020B0609020204030204" pitchFamily="49" charset="0"/>
                <a:ea typeface="+mn-ea"/>
                <a:cs typeface="+mn-cs"/>
              </a:rPr>
              <a:t>)</a:t>
            </a:r>
          </a:p>
          <a:p>
            <a:pPr defTabSz="685800">
              <a:buClrTx/>
            </a:pPr>
            <a:r>
              <a:rPr lang="en-IN" sz="1350" kern="1200" dirty="0">
                <a:solidFill>
                  <a:srgbClr val="D4D4D4"/>
                </a:solidFill>
                <a:latin typeface="Consolas" panose="020B0609020204030204" pitchFamily="49" charset="0"/>
                <a:ea typeface="+mn-ea"/>
                <a:cs typeface="+mn-cs"/>
              </a:rPr>
              <a:t>    </a:t>
            </a:r>
            <a:r>
              <a:rPr lang="en-IN" sz="1350" kern="1200" dirty="0" err="1">
                <a:solidFill>
                  <a:srgbClr val="D4D4D4"/>
                </a:solidFill>
                <a:latin typeface="Consolas" panose="020B0609020204030204" pitchFamily="49" charset="0"/>
                <a:ea typeface="+mn-ea"/>
                <a:cs typeface="+mn-cs"/>
              </a:rPr>
              <a:t>q_values.</a:t>
            </a:r>
            <a:r>
              <a:rPr lang="en-IN" sz="1350" kern="1200" dirty="0" err="1">
                <a:solidFill>
                  <a:srgbClr val="DCDCAA"/>
                </a:solidFill>
                <a:latin typeface="Consolas" panose="020B0609020204030204" pitchFamily="49" charset="0"/>
                <a:ea typeface="+mn-ea"/>
                <a:cs typeface="+mn-cs"/>
              </a:rPr>
              <a:t>append</a:t>
            </a:r>
            <a:r>
              <a:rPr lang="en-IN" sz="1350" kern="1200" dirty="0">
                <a:solidFill>
                  <a:srgbClr val="D4D4D4"/>
                </a:solidFill>
                <a:latin typeface="Consolas" panose="020B0609020204030204" pitchFamily="49" charset="0"/>
                <a:ea typeface="+mn-ea"/>
                <a:cs typeface="+mn-cs"/>
              </a:rPr>
              <a:t>(</a:t>
            </a:r>
            <a:r>
              <a:rPr lang="en-IN" sz="1350" kern="1200" dirty="0" err="1">
                <a:solidFill>
                  <a:srgbClr val="D4D4D4"/>
                </a:solidFill>
                <a:latin typeface="Consolas" panose="020B0609020204030204" pitchFamily="49" charset="0"/>
                <a:ea typeface="+mn-ea"/>
                <a:cs typeface="+mn-cs"/>
              </a:rPr>
              <a:t>qn</a:t>
            </a:r>
            <a:r>
              <a:rPr lang="en-IN" sz="1350" kern="1200" dirty="0">
                <a:solidFill>
                  <a:srgbClr val="D4D4D4"/>
                </a:solidFill>
                <a:latin typeface="Consolas" panose="020B0609020204030204" pitchFamily="49" charset="0"/>
                <a:ea typeface="+mn-ea"/>
                <a:cs typeface="+mn-cs"/>
              </a:rPr>
              <a:t>)</a:t>
            </a:r>
          </a:p>
          <a:p>
            <a:pPr defTabSz="685800">
              <a:buClrTx/>
            </a:pPr>
            <a:r>
              <a:rPr lang="en-IN" sz="1350" kern="1200" dirty="0">
                <a:solidFill>
                  <a:srgbClr val="D4D4D4"/>
                </a:solidFill>
                <a:latin typeface="Consolas" panose="020B0609020204030204" pitchFamily="49" charset="0"/>
                <a:ea typeface="+mn-ea"/>
                <a:cs typeface="+mn-cs"/>
              </a:rPr>
              <a:t>    </a:t>
            </a:r>
            <a:r>
              <a:rPr lang="en-IN" sz="1350" kern="1200" dirty="0" err="1">
                <a:solidFill>
                  <a:srgbClr val="D4D4D4"/>
                </a:solidFill>
                <a:latin typeface="Consolas" panose="020B0609020204030204" pitchFamily="49" charset="0"/>
                <a:ea typeface="+mn-ea"/>
                <a:cs typeface="+mn-cs"/>
              </a:rPr>
              <a:t>r_values.</a:t>
            </a:r>
            <a:r>
              <a:rPr lang="en-IN" sz="1350" kern="1200" dirty="0" err="1">
                <a:solidFill>
                  <a:srgbClr val="DCDCAA"/>
                </a:solidFill>
                <a:latin typeface="Consolas" panose="020B0609020204030204" pitchFamily="49" charset="0"/>
                <a:ea typeface="+mn-ea"/>
                <a:cs typeface="+mn-cs"/>
              </a:rPr>
              <a:t>append</a:t>
            </a:r>
            <a:r>
              <a:rPr lang="en-IN" sz="1350" kern="1200" dirty="0">
                <a:solidFill>
                  <a:srgbClr val="D4D4D4"/>
                </a:solidFill>
                <a:latin typeface="Consolas" panose="020B0609020204030204" pitchFamily="49" charset="0"/>
                <a:ea typeface="+mn-ea"/>
                <a:cs typeface="+mn-cs"/>
              </a:rPr>
              <a:t>(</a:t>
            </a:r>
            <a:r>
              <a:rPr lang="en-IN" sz="1350" kern="1200" dirty="0" err="1">
                <a:solidFill>
                  <a:srgbClr val="D4D4D4"/>
                </a:solidFill>
                <a:latin typeface="Consolas" panose="020B0609020204030204" pitchFamily="49" charset="0"/>
                <a:ea typeface="+mn-ea"/>
                <a:cs typeface="+mn-cs"/>
              </a:rPr>
              <a:t>rn</a:t>
            </a:r>
            <a:r>
              <a:rPr lang="en-IN" sz="1350" kern="1200" dirty="0">
                <a:solidFill>
                  <a:srgbClr val="D4D4D4"/>
                </a:solidFill>
                <a:latin typeface="Consolas" panose="020B0609020204030204" pitchFamily="49" charset="0"/>
                <a:ea typeface="+mn-ea"/>
                <a:cs typeface="+mn-cs"/>
              </a:rPr>
              <a:t>)</a:t>
            </a:r>
          </a:p>
          <a:p>
            <a:pPr defTabSz="685800">
              <a:buClrTx/>
            </a:pPr>
            <a:br>
              <a:rPr lang="en-IN" sz="1350" kern="1200" dirty="0">
                <a:solidFill>
                  <a:srgbClr val="D4D4D4"/>
                </a:solidFill>
                <a:latin typeface="Consolas" panose="020B0609020204030204" pitchFamily="49" charset="0"/>
                <a:ea typeface="+mn-ea"/>
                <a:cs typeface="+mn-cs"/>
              </a:rPr>
            </a:br>
            <a:r>
              <a:rPr lang="en-IN" sz="1350" kern="1200" dirty="0">
                <a:solidFill>
                  <a:srgbClr val="D4D4D4"/>
                </a:solidFill>
                <a:latin typeface="Consolas" panose="020B0609020204030204" pitchFamily="49" charset="0"/>
                <a:ea typeface="+mn-ea"/>
                <a:cs typeface="+mn-cs"/>
              </a:rPr>
              <a:t>fig = </a:t>
            </a:r>
            <a:r>
              <a:rPr lang="en-IN" sz="1350" kern="1200" dirty="0" err="1">
                <a:solidFill>
                  <a:srgbClr val="D4D4D4"/>
                </a:solidFill>
                <a:latin typeface="Consolas" panose="020B0609020204030204" pitchFamily="49" charset="0"/>
                <a:ea typeface="+mn-ea"/>
                <a:cs typeface="+mn-cs"/>
              </a:rPr>
              <a:t>go.</a:t>
            </a:r>
            <a:r>
              <a:rPr lang="en-IN" sz="1350" kern="1200" dirty="0" err="1">
                <a:solidFill>
                  <a:srgbClr val="DCDCAA"/>
                </a:solidFill>
                <a:latin typeface="Consolas" panose="020B0609020204030204" pitchFamily="49" charset="0"/>
                <a:ea typeface="+mn-ea"/>
                <a:cs typeface="+mn-cs"/>
              </a:rPr>
              <a:t>Figure</a:t>
            </a:r>
            <a:r>
              <a:rPr lang="en-IN" sz="1350" kern="1200" dirty="0">
                <a:solidFill>
                  <a:srgbClr val="D4D4D4"/>
                </a:solidFill>
                <a:latin typeface="Consolas" panose="020B0609020204030204" pitchFamily="49" charset="0"/>
                <a:ea typeface="+mn-ea"/>
                <a:cs typeface="+mn-cs"/>
              </a:rPr>
              <a:t>()</a:t>
            </a:r>
          </a:p>
          <a:p>
            <a:pPr defTabSz="685800">
              <a:buClrTx/>
            </a:pPr>
            <a:r>
              <a:rPr lang="en-IN" sz="1350" kern="1200" dirty="0" err="1">
                <a:solidFill>
                  <a:srgbClr val="D4D4D4"/>
                </a:solidFill>
                <a:latin typeface="Consolas" panose="020B0609020204030204" pitchFamily="49" charset="0"/>
                <a:ea typeface="+mn-ea"/>
                <a:cs typeface="+mn-cs"/>
              </a:rPr>
              <a:t>fig.</a:t>
            </a:r>
            <a:r>
              <a:rPr lang="en-IN" sz="1350" kern="1200" dirty="0" err="1">
                <a:solidFill>
                  <a:srgbClr val="DCDCAA"/>
                </a:solidFill>
                <a:latin typeface="Consolas" panose="020B0609020204030204" pitchFamily="49" charset="0"/>
                <a:ea typeface="+mn-ea"/>
                <a:cs typeface="+mn-cs"/>
              </a:rPr>
              <a:t>add_trace</a:t>
            </a:r>
            <a:r>
              <a:rPr lang="en-IN" sz="1350" kern="1200" dirty="0">
                <a:solidFill>
                  <a:srgbClr val="D4D4D4"/>
                </a:solidFill>
                <a:latin typeface="Consolas" panose="020B0609020204030204" pitchFamily="49" charset="0"/>
                <a:ea typeface="+mn-ea"/>
                <a:cs typeface="+mn-cs"/>
              </a:rPr>
              <a:t>(</a:t>
            </a:r>
            <a:r>
              <a:rPr lang="en-IN" sz="1350" kern="1200" dirty="0" err="1">
                <a:solidFill>
                  <a:srgbClr val="D4D4D4"/>
                </a:solidFill>
                <a:latin typeface="Consolas" panose="020B0609020204030204" pitchFamily="49" charset="0"/>
                <a:ea typeface="+mn-ea"/>
                <a:cs typeface="+mn-cs"/>
              </a:rPr>
              <a:t>go.</a:t>
            </a:r>
            <a:r>
              <a:rPr lang="en-IN" sz="1350" kern="1200" dirty="0" err="1">
                <a:solidFill>
                  <a:srgbClr val="DCDCAA"/>
                </a:solidFill>
                <a:latin typeface="Consolas" panose="020B0609020204030204" pitchFamily="49" charset="0"/>
                <a:ea typeface="+mn-ea"/>
                <a:cs typeface="+mn-cs"/>
              </a:rPr>
              <a:t>Scatter</a:t>
            </a:r>
            <a:r>
              <a:rPr lang="en-IN" sz="1350" kern="1200" dirty="0">
                <a:solidFill>
                  <a:srgbClr val="D4D4D4"/>
                </a:solidFill>
                <a:latin typeface="Consolas" panose="020B0609020204030204" pitchFamily="49" charset="0"/>
                <a:ea typeface="+mn-ea"/>
                <a:cs typeface="+mn-cs"/>
              </a:rPr>
              <a:t>(x=generation, y=</a:t>
            </a:r>
            <a:r>
              <a:rPr lang="en-IN" sz="1350" kern="1200" dirty="0" err="1">
                <a:solidFill>
                  <a:srgbClr val="D4D4D4"/>
                </a:solidFill>
                <a:latin typeface="Consolas" panose="020B0609020204030204" pitchFamily="49" charset="0"/>
                <a:ea typeface="+mn-ea"/>
                <a:cs typeface="+mn-cs"/>
              </a:rPr>
              <a:t>p_values</a:t>
            </a:r>
            <a:r>
              <a:rPr lang="en-IN" sz="1350" kern="1200" dirty="0">
                <a:solidFill>
                  <a:srgbClr val="D4D4D4"/>
                </a:solidFill>
                <a:latin typeface="Consolas" panose="020B0609020204030204" pitchFamily="49" charset="0"/>
                <a:ea typeface="+mn-ea"/>
                <a:cs typeface="+mn-cs"/>
              </a:rPr>
              <a:t>, mode=</a:t>
            </a:r>
            <a:r>
              <a:rPr lang="en-IN" sz="1350" kern="1200" dirty="0">
                <a:solidFill>
                  <a:srgbClr val="CE9178"/>
                </a:solidFill>
                <a:latin typeface="Consolas" panose="020B0609020204030204" pitchFamily="49" charset="0"/>
                <a:ea typeface="+mn-ea"/>
                <a:cs typeface="+mn-cs"/>
              </a:rPr>
              <a:t>'</a:t>
            </a:r>
            <a:r>
              <a:rPr lang="en-IN" sz="1350" kern="1200" dirty="0" err="1">
                <a:solidFill>
                  <a:srgbClr val="CE9178"/>
                </a:solidFill>
                <a:latin typeface="Consolas" panose="020B0609020204030204" pitchFamily="49" charset="0"/>
                <a:ea typeface="+mn-ea"/>
                <a:cs typeface="+mn-cs"/>
              </a:rPr>
              <a:t>lines+markers</a:t>
            </a:r>
            <a:r>
              <a:rPr lang="en-IN" sz="1350" kern="1200" dirty="0">
                <a:solidFill>
                  <a:srgbClr val="CE9178"/>
                </a:solidFill>
                <a:latin typeface="Consolas" panose="020B0609020204030204" pitchFamily="49" charset="0"/>
                <a:ea typeface="+mn-ea"/>
                <a:cs typeface="+mn-cs"/>
              </a:rPr>
              <a:t>'</a:t>
            </a:r>
            <a:r>
              <a:rPr lang="en-IN" sz="1350" kern="1200" dirty="0">
                <a:solidFill>
                  <a:srgbClr val="D4D4D4"/>
                </a:solidFill>
                <a:latin typeface="Consolas" panose="020B0609020204030204" pitchFamily="49" charset="0"/>
                <a:ea typeface="+mn-ea"/>
                <a:cs typeface="+mn-cs"/>
              </a:rPr>
              <a:t>, name=</a:t>
            </a:r>
            <a:r>
              <a:rPr lang="en-IN" sz="1350" kern="1200" dirty="0">
                <a:solidFill>
                  <a:srgbClr val="CE9178"/>
                </a:solidFill>
                <a:latin typeface="Consolas" panose="020B0609020204030204" pitchFamily="49" charset="0"/>
                <a:ea typeface="+mn-ea"/>
                <a:cs typeface="+mn-cs"/>
              </a:rPr>
              <a:t>'p’</a:t>
            </a:r>
            <a:r>
              <a:rPr lang="en-IN" sz="1350" kern="1200" dirty="0">
                <a:solidFill>
                  <a:srgbClr val="D4D4D4"/>
                </a:solidFill>
                <a:latin typeface="Consolas" panose="020B0609020204030204" pitchFamily="49" charset="0"/>
                <a:ea typeface="+mn-ea"/>
                <a:cs typeface="+mn-cs"/>
              </a:rPr>
              <a:t>))</a:t>
            </a:r>
          </a:p>
          <a:p>
            <a:pPr defTabSz="685800">
              <a:buClrTx/>
            </a:pPr>
            <a:r>
              <a:rPr lang="en-IN" sz="1350" kern="1200" dirty="0" err="1">
                <a:solidFill>
                  <a:srgbClr val="D4D4D4"/>
                </a:solidFill>
                <a:latin typeface="Consolas" panose="020B0609020204030204" pitchFamily="49" charset="0"/>
                <a:ea typeface="+mn-ea"/>
                <a:cs typeface="+mn-cs"/>
              </a:rPr>
              <a:t>fig.</a:t>
            </a:r>
            <a:r>
              <a:rPr lang="en-IN" sz="1350" kern="1200" dirty="0" err="1">
                <a:solidFill>
                  <a:srgbClr val="DCDCAA"/>
                </a:solidFill>
                <a:latin typeface="Consolas" panose="020B0609020204030204" pitchFamily="49" charset="0"/>
                <a:ea typeface="+mn-ea"/>
                <a:cs typeface="+mn-cs"/>
              </a:rPr>
              <a:t>add_trace</a:t>
            </a:r>
            <a:r>
              <a:rPr lang="en-IN" sz="1350" kern="1200" dirty="0">
                <a:solidFill>
                  <a:srgbClr val="D4D4D4"/>
                </a:solidFill>
                <a:latin typeface="Consolas" panose="020B0609020204030204" pitchFamily="49" charset="0"/>
                <a:ea typeface="+mn-ea"/>
                <a:cs typeface="+mn-cs"/>
              </a:rPr>
              <a:t>(</a:t>
            </a:r>
            <a:r>
              <a:rPr lang="en-IN" sz="1350" kern="1200" dirty="0" err="1">
                <a:solidFill>
                  <a:srgbClr val="D4D4D4"/>
                </a:solidFill>
                <a:latin typeface="Consolas" panose="020B0609020204030204" pitchFamily="49" charset="0"/>
                <a:ea typeface="+mn-ea"/>
                <a:cs typeface="+mn-cs"/>
              </a:rPr>
              <a:t>go.</a:t>
            </a:r>
            <a:r>
              <a:rPr lang="en-IN" sz="1350" kern="1200" dirty="0" err="1">
                <a:solidFill>
                  <a:srgbClr val="DCDCAA"/>
                </a:solidFill>
                <a:latin typeface="Consolas" panose="020B0609020204030204" pitchFamily="49" charset="0"/>
                <a:ea typeface="+mn-ea"/>
                <a:cs typeface="+mn-cs"/>
              </a:rPr>
              <a:t>Scatter</a:t>
            </a:r>
            <a:r>
              <a:rPr lang="en-IN" sz="1350" kern="1200" dirty="0">
                <a:solidFill>
                  <a:srgbClr val="D4D4D4"/>
                </a:solidFill>
                <a:latin typeface="Consolas" panose="020B0609020204030204" pitchFamily="49" charset="0"/>
                <a:ea typeface="+mn-ea"/>
                <a:cs typeface="+mn-cs"/>
              </a:rPr>
              <a:t>(x=generation, y=</a:t>
            </a:r>
            <a:r>
              <a:rPr lang="en-IN" sz="1350" kern="1200" dirty="0" err="1">
                <a:solidFill>
                  <a:srgbClr val="D4D4D4"/>
                </a:solidFill>
                <a:latin typeface="Consolas" panose="020B0609020204030204" pitchFamily="49" charset="0"/>
                <a:ea typeface="+mn-ea"/>
                <a:cs typeface="+mn-cs"/>
              </a:rPr>
              <a:t>q_values</a:t>
            </a:r>
            <a:r>
              <a:rPr lang="en-IN" sz="1350" kern="1200" dirty="0">
                <a:solidFill>
                  <a:srgbClr val="D4D4D4"/>
                </a:solidFill>
                <a:latin typeface="Consolas" panose="020B0609020204030204" pitchFamily="49" charset="0"/>
                <a:ea typeface="+mn-ea"/>
                <a:cs typeface="+mn-cs"/>
              </a:rPr>
              <a:t>, mode=</a:t>
            </a:r>
            <a:r>
              <a:rPr lang="en-IN" sz="1350" kern="1200" dirty="0">
                <a:solidFill>
                  <a:srgbClr val="CE9178"/>
                </a:solidFill>
                <a:latin typeface="Consolas" panose="020B0609020204030204" pitchFamily="49" charset="0"/>
                <a:ea typeface="+mn-ea"/>
                <a:cs typeface="+mn-cs"/>
              </a:rPr>
              <a:t>'</a:t>
            </a:r>
            <a:r>
              <a:rPr lang="en-IN" sz="1350" kern="1200" dirty="0" err="1">
                <a:solidFill>
                  <a:srgbClr val="CE9178"/>
                </a:solidFill>
                <a:latin typeface="Consolas" panose="020B0609020204030204" pitchFamily="49" charset="0"/>
                <a:ea typeface="+mn-ea"/>
                <a:cs typeface="+mn-cs"/>
              </a:rPr>
              <a:t>lines+markers</a:t>
            </a:r>
            <a:r>
              <a:rPr lang="en-IN" sz="1350" kern="1200" dirty="0">
                <a:solidFill>
                  <a:srgbClr val="CE9178"/>
                </a:solidFill>
                <a:latin typeface="Consolas" panose="020B0609020204030204" pitchFamily="49" charset="0"/>
                <a:ea typeface="+mn-ea"/>
                <a:cs typeface="+mn-cs"/>
              </a:rPr>
              <a:t>'</a:t>
            </a:r>
            <a:r>
              <a:rPr lang="en-IN" sz="1350" kern="1200" dirty="0">
                <a:solidFill>
                  <a:srgbClr val="D4D4D4"/>
                </a:solidFill>
                <a:latin typeface="Consolas" panose="020B0609020204030204" pitchFamily="49" charset="0"/>
                <a:ea typeface="+mn-ea"/>
                <a:cs typeface="+mn-cs"/>
              </a:rPr>
              <a:t>, name=</a:t>
            </a:r>
            <a:r>
              <a:rPr lang="en-IN" sz="1350" kern="1200" dirty="0">
                <a:solidFill>
                  <a:srgbClr val="CE9178"/>
                </a:solidFill>
                <a:latin typeface="Consolas" panose="020B0609020204030204" pitchFamily="49" charset="0"/>
                <a:ea typeface="+mn-ea"/>
                <a:cs typeface="+mn-cs"/>
              </a:rPr>
              <a:t>'q'</a:t>
            </a:r>
            <a:r>
              <a:rPr lang="en-IN" sz="1350" kern="1200" dirty="0">
                <a:solidFill>
                  <a:srgbClr val="D4D4D4"/>
                </a:solidFill>
                <a:latin typeface="Consolas" panose="020B0609020204030204" pitchFamily="49" charset="0"/>
                <a:ea typeface="+mn-ea"/>
                <a:cs typeface="+mn-cs"/>
              </a:rPr>
              <a:t>))</a:t>
            </a:r>
          </a:p>
          <a:p>
            <a:pPr defTabSz="685800">
              <a:buClrTx/>
            </a:pPr>
            <a:r>
              <a:rPr lang="en-IN" sz="1350" kern="1200" dirty="0" err="1">
                <a:solidFill>
                  <a:srgbClr val="D4D4D4"/>
                </a:solidFill>
                <a:latin typeface="Consolas" panose="020B0609020204030204" pitchFamily="49" charset="0"/>
                <a:ea typeface="+mn-ea"/>
                <a:cs typeface="+mn-cs"/>
              </a:rPr>
              <a:t>fig.</a:t>
            </a:r>
            <a:r>
              <a:rPr lang="en-IN" sz="1350" kern="1200" dirty="0" err="1">
                <a:solidFill>
                  <a:srgbClr val="DCDCAA"/>
                </a:solidFill>
                <a:latin typeface="Consolas" panose="020B0609020204030204" pitchFamily="49" charset="0"/>
                <a:ea typeface="+mn-ea"/>
                <a:cs typeface="+mn-cs"/>
              </a:rPr>
              <a:t>add_trace</a:t>
            </a:r>
            <a:r>
              <a:rPr lang="en-IN" sz="1350" kern="1200" dirty="0">
                <a:solidFill>
                  <a:srgbClr val="D4D4D4"/>
                </a:solidFill>
                <a:latin typeface="Consolas" panose="020B0609020204030204" pitchFamily="49" charset="0"/>
                <a:ea typeface="+mn-ea"/>
                <a:cs typeface="+mn-cs"/>
              </a:rPr>
              <a:t>(</a:t>
            </a:r>
            <a:r>
              <a:rPr lang="en-IN" sz="1350" kern="1200" dirty="0" err="1">
                <a:solidFill>
                  <a:srgbClr val="D4D4D4"/>
                </a:solidFill>
                <a:latin typeface="Consolas" panose="020B0609020204030204" pitchFamily="49" charset="0"/>
                <a:ea typeface="+mn-ea"/>
                <a:cs typeface="+mn-cs"/>
              </a:rPr>
              <a:t>go.</a:t>
            </a:r>
            <a:r>
              <a:rPr lang="en-IN" sz="1350" kern="1200" dirty="0" err="1">
                <a:solidFill>
                  <a:srgbClr val="DCDCAA"/>
                </a:solidFill>
                <a:latin typeface="Consolas" panose="020B0609020204030204" pitchFamily="49" charset="0"/>
                <a:ea typeface="+mn-ea"/>
                <a:cs typeface="+mn-cs"/>
              </a:rPr>
              <a:t>Scatter</a:t>
            </a:r>
            <a:r>
              <a:rPr lang="en-IN" sz="1350" kern="1200" dirty="0">
                <a:solidFill>
                  <a:srgbClr val="D4D4D4"/>
                </a:solidFill>
                <a:latin typeface="Consolas" panose="020B0609020204030204" pitchFamily="49" charset="0"/>
                <a:ea typeface="+mn-ea"/>
                <a:cs typeface="+mn-cs"/>
              </a:rPr>
              <a:t>(x=generation, y=</a:t>
            </a:r>
            <a:r>
              <a:rPr lang="en-IN" sz="1350" kern="1200" dirty="0" err="1">
                <a:solidFill>
                  <a:srgbClr val="D4D4D4"/>
                </a:solidFill>
                <a:latin typeface="Consolas" panose="020B0609020204030204" pitchFamily="49" charset="0"/>
                <a:ea typeface="+mn-ea"/>
                <a:cs typeface="+mn-cs"/>
              </a:rPr>
              <a:t>r_values</a:t>
            </a:r>
            <a:r>
              <a:rPr lang="en-IN" sz="1350" kern="1200" dirty="0">
                <a:solidFill>
                  <a:srgbClr val="D4D4D4"/>
                </a:solidFill>
                <a:latin typeface="Consolas" panose="020B0609020204030204" pitchFamily="49" charset="0"/>
                <a:ea typeface="+mn-ea"/>
                <a:cs typeface="+mn-cs"/>
              </a:rPr>
              <a:t>, mode=</a:t>
            </a:r>
            <a:r>
              <a:rPr lang="en-IN" sz="1350" kern="1200" dirty="0">
                <a:solidFill>
                  <a:srgbClr val="CE9178"/>
                </a:solidFill>
                <a:latin typeface="Consolas" panose="020B0609020204030204" pitchFamily="49" charset="0"/>
                <a:ea typeface="+mn-ea"/>
                <a:cs typeface="+mn-cs"/>
              </a:rPr>
              <a:t>'</a:t>
            </a:r>
            <a:r>
              <a:rPr lang="en-IN" sz="1350" kern="1200" dirty="0" err="1">
                <a:solidFill>
                  <a:srgbClr val="CE9178"/>
                </a:solidFill>
                <a:latin typeface="Consolas" panose="020B0609020204030204" pitchFamily="49" charset="0"/>
                <a:ea typeface="+mn-ea"/>
                <a:cs typeface="+mn-cs"/>
              </a:rPr>
              <a:t>lines+markers</a:t>
            </a:r>
            <a:r>
              <a:rPr lang="en-IN" sz="1350" kern="1200" dirty="0">
                <a:solidFill>
                  <a:srgbClr val="CE9178"/>
                </a:solidFill>
                <a:latin typeface="Consolas" panose="020B0609020204030204" pitchFamily="49" charset="0"/>
                <a:ea typeface="+mn-ea"/>
                <a:cs typeface="+mn-cs"/>
              </a:rPr>
              <a:t>'</a:t>
            </a:r>
            <a:r>
              <a:rPr lang="en-IN" sz="1350" kern="1200" dirty="0">
                <a:solidFill>
                  <a:srgbClr val="D4D4D4"/>
                </a:solidFill>
                <a:latin typeface="Consolas" panose="020B0609020204030204" pitchFamily="49" charset="0"/>
                <a:ea typeface="+mn-ea"/>
                <a:cs typeface="+mn-cs"/>
              </a:rPr>
              <a:t>, name=</a:t>
            </a:r>
            <a:r>
              <a:rPr lang="en-IN" sz="1350" kern="1200" dirty="0">
                <a:solidFill>
                  <a:srgbClr val="CE9178"/>
                </a:solidFill>
                <a:latin typeface="Consolas" panose="020B0609020204030204" pitchFamily="49" charset="0"/>
                <a:ea typeface="+mn-ea"/>
                <a:cs typeface="+mn-cs"/>
              </a:rPr>
              <a:t>'r'</a:t>
            </a:r>
            <a:r>
              <a:rPr lang="en-IN" sz="1350" kern="1200" dirty="0">
                <a:solidFill>
                  <a:srgbClr val="D4D4D4"/>
                </a:solidFill>
                <a:latin typeface="Consolas" panose="020B0609020204030204" pitchFamily="49" charset="0"/>
                <a:ea typeface="+mn-ea"/>
                <a:cs typeface="+mn-cs"/>
              </a:rPr>
              <a:t>))</a:t>
            </a:r>
          </a:p>
          <a:p>
            <a:pPr defTabSz="685800">
              <a:buClrTx/>
            </a:pPr>
            <a:br>
              <a:rPr lang="en-IN" sz="1350" kern="1200" dirty="0">
                <a:solidFill>
                  <a:srgbClr val="D4D4D4"/>
                </a:solidFill>
                <a:latin typeface="Consolas" panose="020B0609020204030204" pitchFamily="49" charset="0"/>
                <a:ea typeface="+mn-ea"/>
                <a:cs typeface="+mn-cs"/>
              </a:rPr>
            </a:br>
            <a:r>
              <a:rPr lang="en-IN" sz="1350" kern="1200" dirty="0" err="1">
                <a:solidFill>
                  <a:srgbClr val="D4D4D4"/>
                </a:solidFill>
                <a:latin typeface="Consolas" panose="020B0609020204030204" pitchFamily="49" charset="0"/>
                <a:ea typeface="+mn-ea"/>
                <a:cs typeface="+mn-cs"/>
              </a:rPr>
              <a:t>fig.</a:t>
            </a:r>
            <a:r>
              <a:rPr lang="en-IN" sz="1350" kern="1200" dirty="0" err="1">
                <a:solidFill>
                  <a:srgbClr val="DCDCAA"/>
                </a:solidFill>
                <a:latin typeface="Consolas" panose="020B0609020204030204" pitchFamily="49" charset="0"/>
                <a:ea typeface="+mn-ea"/>
                <a:cs typeface="+mn-cs"/>
              </a:rPr>
              <a:t>update_layout</a:t>
            </a:r>
            <a:r>
              <a:rPr lang="en-IN" sz="1350" kern="1200" dirty="0">
                <a:solidFill>
                  <a:srgbClr val="D4D4D4"/>
                </a:solidFill>
                <a:latin typeface="Consolas" panose="020B0609020204030204" pitchFamily="49" charset="0"/>
                <a:ea typeface="+mn-ea"/>
                <a:cs typeface="+mn-cs"/>
              </a:rPr>
              <a:t>(</a:t>
            </a:r>
          </a:p>
          <a:p>
            <a:pPr defTabSz="685800">
              <a:buClrTx/>
            </a:pPr>
            <a:r>
              <a:rPr lang="en-US" sz="1350" kern="1200" dirty="0">
                <a:solidFill>
                  <a:srgbClr val="D4D4D4"/>
                </a:solidFill>
                <a:latin typeface="Consolas" panose="020B0609020204030204" pitchFamily="49" charset="0"/>
                <a:ea typeface="+mn-ea"/>
                <a:cs typeface="+mn-cs"/>
              </a:rPr>
              <a:t>    title=</a:t>
            </a:r>
            <a:r>
              <a:rPr lang="en-US" sz="1350" kern="1200" dirty="0">
                <a:solidFill>
                  <a:srgbClr val="CE9178"/>
                </a:solidFill>
                <a:latin typeface="Consolas" panose="020B0609020204030204" pitchFamily="49" charset="0"/>
                <a:ea typeface="+mn-ea"/>
                <a:cs typeface="+mn-cs"/>
              </a:rPr>
              <a:t>'Probability Dynamics'</a:t>
            </a:r>
            <a:r>
              <a:rPr lang="en-US" sz="1350" kern="1200" dirty="0">
                <a:solidFill>
                  <a:srgbClr val="D4D4D4"/>
                </a:solidFill>
                <a:latin typeface="Consolas" panose="020B0609020204030204" pitchFamily="49" charset="0"/>
                <a:ea typeface="+mn-ea"/>
                <a:cs typeface="+mn-cs"/>
              </a:rPr>
              <a:t>,</a:t>
            </a:r>
          </a:p>
          <a:p>
            <a:pPr defTabSz="685800">
              <a:buClrTx/>
            </a:pPr>
            <a:r>
              <a:rPr lang="en-US" sz="1350" kern="1200" dirty="0">
                <a:solidFill>
                  <a:srgbClr val="D4D4D4"/>
                </a:solidFill>
                <a:latin typeface="Consolas" panose="020B0609020204030204" pitchFamily="49" charset="0"/>
                <a:ea typeface="+mn-ea"/>
                <a:cs typeface="+mn-cs"/>
              </a:rPr>
              <a:t>    </a:t>
            </a:r>
            <a:r>
              <a:rPr lang="en-US" sz="1350" kern="1200" dirty="0" err="1">
                <a:solidFill>
                  <a:srgbClr val="D4D4D4"/>
                </a:solidFill>
                <a:latin typeface="Consolas" panose="020B0609020204030204" pitchFamily="49" charset="0"/>
                <a:ea typeface="+mn-ea"/>
                <a:cs typeface="+mn-cs"/>
              </a:rPr>
              <a:t>xaxis_title</a:t>
            </a:r>
            <a:r>
              <a:rPr lang="en-US" sz="1350" kern="1200" dirty="0">
                <a:solidFill>
                  <a:srgbClr val="D4D4D4"/>
                </a:solidFill>
                <a:latin typeface="Consolas" panose="020B0609020204030204" pitchFamily="49" charset="0"/>
                <a:ea typeface="+mn-ea"/>
                <a:cs typeface="+mn-cs"/>
              </a:rPr>
              <a:t>=</a:t>
            </a:r>
            <a:r>
              <a:rPr lang="en-US" sz="1350" kern="1200" dirty="0">
                <a:solidFill>
                  <a:srgbClr val="CE9178"/>
                </a:solidFill>
                <a:latin typeface="Consolas" panose="020B0609020204030204" pitchFamily="49" charset="0"/>
                <a:ea typeface="+mn-ea"/>
                <a:cs typeface="+mn-cs"/>
              </a:rPr>
              <a:t>'Generation'</a:t>
            </a:r>
            <a:r>
              <a:rPr lang="en-US" sz="1350" kern="1200" dirty="0">
                <a:solidFill>
                  <a:srgbClr val="D4D4D4"/>
                </a:solidFill>
                <a:latin typeface="Consolas" panose="020B0609020204030204" pitchFamily="49" charset="0"/>
                <a:ea typeface="+mn-ea"/>
                <a:cs typeface="+mn-cs"/>
              </a:rPr>
              <a:t>,</a:t>
            </a:r>
          </a:p>
          <a:p>
            <a:pPr defTabSz="685800">
              <a:buClrTx/>
            </a:pPr>
            <a:r>
              <a:rPr lang="en-US" sz="1350" kern="1200" dirty="0">
                <a:solidFill>
                  <a:srgbClr val="D4D4D4"/>
                </a:solidFill>
                <a:latin typeface="Consolas" panose="020B0609020204030204" pitchFamily="49" charset="0"/>
                <a:ea typeface="+mn-ea"/>
                <a:cs typeface="+mn-cs"/>
              </a:rPr>
              <a:t>    </a:t>
            </a:r>
            <a:r>
              <a:rPr lang="en-US" sz="1350" kern="1200" dirty="0" err="1">
                <a:solidFill>
                  <a:srgbClr val="D4D4D4"/>
                </a:solidFill>
                <a:latin typeface="Consolas" panose="020B0609020204030204" pitchFamily="49" charset="0"/>
                <a:ea typeface="+mn-ea"/>
                <a:cs typeface="+mn-cs"/>
              </a:rPr>
              <a:t>yaxis_title</a:t>
            </a:r>
            <a:r>
              <a:rPr lang="en-US" sz="1350" kern="1200" dirty="0">
                <a:solidFill>
                  <a:srgbClr val="D4D4D4"/>
                </a:solidFill>
                <a:latin typeface="Consolas" panose="020B0609020204030204" pitchFamily="49" charset="0"/>
                <a:ea typeface="+mn-ea"/>
                <a:cs typeface="+mn-cs"/>
              </a:rPr>
              <a:t>=</a:t>
            </a:r>
            <a:r>
              <a:rPr lang="en-US" sz="1350" kern="1200" dirty="0">
                <a:solidFill>
                  <a:srgbClr val="CE9178"/>
                </a:solidFill>
                <a:latin typeface="Consolas" panose="020B0609020204030204" pitchFamily="49" charset="0"/>
                <a:ea typeface="+mn-ea"/>
                <a:cs typeface="+mn-cs"/>
              </a:rPr>
              <a:t>'Probability'</a:t>
            </a:r>
            <a:r>
              <a:rPr lang="en-US" sz="1350" kern="1200" dirty="0">
                <a:solidFill>
                  <a:srgbClr val="D4D4D4"/>
                </a:solidFill>
                <a:latin typeface="Consolas" panose="020B0609020204030204" pitchFamily="49" charset="0"/>
                <a:ea typeface="+mn-ea"/>
                <a:cs typeface="+mn-cs"/>
              </a:rPr>
              <a:t>,</a:t>
            </a:r>
          </a:p>
          <a:p>
            <a:pPr defTabSz="685800">
              <a:buClrTx/>
            </a:pPr>
            <a:endParaRPr lang="en-IN" sz="1350" kern="1200" dirty="0">
              <a:solidFill>
                <a:srgbClr val="D4D4D4"/>
              </a:solidFill>
              <a:latin typeface="Consolas" panose="020B0609020204030204" pitchFamily="49" charset="0"/>
              <a:ea typeface="+mn-ea"/>
              <a:cs typeface="+mn-cs"/>
            </a:endParaRPr>
          </a:p>
        </p:txBody>
      </p:sp>
    </p:spTree>
    <p:extLst>
      <p:ext uri="{BB962C8B-B14F-4D97-AF65-F5344CB8AC3E}">
        <p14:creationId xmlns:p14="http://schemas.microsoft.com/office/powerpoint/2010/main" val="906993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97FBB8-AB9E-68B5-79A7-088CB8EA6FE1}"/>
              </a:ext>
            </a:extLst>
          </p:cNvPr>
          <p:cNvSpPr txBox="1"/>
          <p:nvPr/>
        </p:nvSpPr>
        <p:spPr>
          <a:xfrm>
            <a:off x="539353" y="500062"/>
            <a:ext cx="7936707" cy="1754326"/>
          </a:xfrm>
          <a:prstGeom prst="rect">
            <a:avLst/>
          </a:prstGeom>
          <a:noFill/>
          <a:ln w="19050">
            <a:solidFill>
              <a:schemeClr val="accent3">
                <a:lumMod val="60000"/>
                <a:lumOff val="40000"/>
              </a:schemeClr>
            </a:solidFill>
          </a:ln>
        </p:spPr>
        <p:txBody>
          <a:bodyPr wrap="square">
            <a:spAutoFit/>
          </a:bodyPr>
          <a:lstStyle/>
          <a:p>
            <a:pPr defTabSz="685800">
              <a:buClrTx/>
            </a:pPr>
            <a:r>
              <a:rPr lang="en-US" sz="1350" kern="1200" dirty="0" err="1">
                <a:solidFill>
                  <a:srgbClr val="D4D4D4"/>
                </a:solidFill>
                <a:latin typeface="Consolas" panose="020B0609020204030204" pitchFamily="49" charset="0"/>
                <a:ea typeface="+mn-ea"/>
                <a:cs typeface="+mn-cs"/>
              </a:rPr>
              <a:t>showlegend</a:t>
            </a:r>
            <a:r>
              <a:rPr lang="en-US" sz="1350" kern="1200" dirty="0">
                <a:solidFill>
                  <a:srgbClr val="D4D4D4"/>
                </a:solidFill>
                <a:latin typeface="Consolas" panose="020B0609020204030204" pitchFamily="49" charset="0"/>
                <a:ea typeface="+mn-ea"/>
                <a:cs typeface="+mn-cs"/>
              </a:rPr>
              <a:t>=True,</a:t>
            </a:r>
          </a:p>
          <a:p>
            <a:pPr defTabSz="685800">
              <a:buClrTx/>
            </a:pPr>
            <a:r>
              <a:rPr lang="en-US" sz="1350" kern="1200" dirty="0">
                <a:solidFill>
                  <a:srgbClr val="D4D4D4"/>
                </a:solidFill>
                <a:latin typeface="Consolas" panose="020B0609020204030204" pitchFamily="49" charset="0"/>
                <a:ea typeface="+mn-ea"/>
                <a:cs typeface="+mn-cs"/>
              </a:rPr>
              <a:t>    legend=</a:t>
            </a:r>
            <a:r>
              <a:rPr lang="en-US" sz="1350" kern="1200" dirty="0" err="1">
                <a:solidFill>
                  <a:srgbClr val="DCDCAA"/>
                </a:solidFill>
                <a:latin typeface="Consolas" panose="020B0609020204030204" pitchFamily="49" charset="0"/>
                <a:ea typeface="+mn-ea"/>
                <a:cs typeface="+mn-cs"/>
              </a:rPr>
              <a:t>dict</a:t>
            </a:r>
            <a:r>
              <a:rPr lang="en-US" sz="1350" kern="1200" dirty="0">
                <a:solidFill>
                  <a:srgbClr val="D4D4D4"/>
                </a:solidFill>
                <a:latin typeface="Consolas" panose="020B0609020204030204" pitchFamily="49" charset="0"/>
                <a:ea typeface="+mn-ea"/>
                <a:cs typeface="+mn-cs"/>
              </a:rPr>
              <a:t>(x=</a:t>
            </a:r>
            <a:r>
              <a:rPr lang="en-US" sz="1350" kern="1200" dirty="0">
                <a:solidFill>
                  <a:srgbClr val="B5CEA8"/>
                </a:solidFill>
                <a:latin typeface="Consolas" panose="020B0609020204030204" pitchFamily="49" charset="0"/>
                <a:ea typeface="+mn-ea"/>
                <a:cs typeface="+mn-cs"/>
              </a:rPr>
              <a:t>0.9</a:t>
            </a:r>
            <a:r>
              <a:rPr lang="en-US" sz="1350" kern="1200" dirty="0">
                <a:solidFill>
                  <a:srgbClr val="D4D4D4"/>
                </a:solidFill>
                <a:latin typeface="Consolas" panose="020B0609020204030204" pitchFamily="49" charset="0"/>
                <a:ea typeface="+mn-ea"/>
                <a:cs typeface="+mn-cs"/>
              </a:rPr>
              <a:t>, y=</a:t>
            </a:r>
            <a:r>
              <a:rPr lang="en-US" sz="1350" kern="1200" dirty="0">
                <a:solidFill>
                  <a:srgbClr val="B5CEA8"/>
                </a:solidFill>
                <a:latin typeface="Consolas" panose="020B0609020204030204" pitchFamily="49" charset="0"/>
                <a:ea typeface="+mn-ea"/>
                <a:cs typeface="+mn-cs"/>
              </a:rPr>
              <a:t>0.9</a:t>
            </a:r>
            <a:r>
              <a:rPr lang="en-US" sz="1350" kern="1200" dirty="0">
                <a:solidFill>
                  <a:srgbClr val="D4D4D4"/>
                </a:solidFill>
                <a:latin typeface="Consolas" panose="020B0609020204030204" pitchFamily="49" charset="0"/>
                <a:ea typeface="+mn-ea"/>
                <a:cs typeface="+mn-cs"/>
              </a:rPr>
              <a:t>),</a:t>
            </a:r>
          </a:p>
          <a:p>
            <a:pPr defTabSz="685800">
              <a:buClrTx/>
            </a:pPr>
            <a:r>
              <a:rPr lang="en-US" sz="1350" kern="1200" dirty="0">
                <a:solidFill>
                  <a:srgbClr val="D4D4D4"/>
                </a:solidFill>
                <a:latin typeface="Consolas" panose="020B0609020204030204" pitchFamily="49" charset="0"/>
                <a:ea typeface="+mn-ea"/>
                <a:cs typeface="+mn-cs"/>
              </a:rPr>
              <a:t>    height=</a:t>
            </a:r>
            <a:r>
              <a:rPr lang="en-US" sz="1350" kern="1200" dirty="0">
                <a:solidFill>
                  <a:srgbClr val="B5CEA8"/>
                </a:solidFill>
                <a:latin typeface="Consolas" panose="020B0609020204030204" pitchFamily="49" charset="0"/>
                <a:ea typeface="+mn-ea"/>
                <a:cs typeface="+mn-cs"/>
              </a:rPr>
              <a:t>500</a:t>
            </a:r>
            <a:r>
              <a:rPr lang="en-US" sz="1350" kern="1200" dirty="0">
                <a:solidFill>
                  <a:srgbClr val="D4D4D4"/>
                </a:solidFill>
                <a:latin typeface="Consolas" panose="020B0609020204030204" pitchFamily="49" charset="0"/>
                <a:ea typeface="+mn-ea"/>
                <a:cs typeface="+mn-cs"/>
              </a:rPr>
              <a:t>,</a:t>
            </a:r>
          </a:p>
          <a:p>
            <a:pPr defTabSz="685800">
              <a:buClrTx/>
            </a:pPr>
            <a:r>
              <a:rPr lang="en-US" sz="1350" kern="1200" dirty="0">
                <a:solidFill>
                  <a:srgbClr val="D4D4D4"/>
                </a:solidFill>
                <a:latin typeface="Consolas" panose="020B0609020204030204" pitchFamily="49" charset="0"/>
                <a:ea typeface="+mn-ea"/>
                <a:cs typeface="+mn-cs"/>
              </a:rPr>
              <a:t>    width=</a:t>
            </a:r>
            <a:r>
              <a:rPr lang="en-US" sz="1350" kern="1200" dirty="0">
                <a:solidFill>
                  <a:srgbClr val="B5CEA8"/>
                </a:solidFill>
                <a:latin typeface="Consolas" panose="020B0609020204030204" pitchFamily="49" charset="0"/>
                <a:ea typeface="+mn-ea"/>
                <a:cs typeface="+mn-cs"/>
              </a:rPr>
              <a:t>800</a:t>
            </a:r>
            <a:endParaRPr lang="en-US" sz="1350" kern="1200" dirty="0">
              <a:solidFill>
                <a:srgbClr val="D4D4D4"/>
              </a:solidFill>
              <a:latin typeface="Consolas" panose="020B0609020204030204" pitchFamily="49" charset="0"/>
              <a:ea typeface="+mn-ea"/>
              <a:cs typeface="+mn-cs"/>
            </a:endParaRPr>
          </a:p>
          <a:p>
            <a:pPr defTabSz="685800">
              <a:buClrTx/>
            </a:pPr>
            <a:r>
              <a:rPr lang="en-US" sz="1350" kern="1200" dirty="0">
                <a:solidFill>
                  <a:srgbClr val="D4D4D4"/>
                </a:solidFill>
                <a:latin typeface="Consolas" panose="020B0609020204030204" pitchFamily="49" charset="0"/>
                <a:ea typeface="+mn-ea"/>
                <a:cs typeface="+mn-cs"/>
              </a:rPr>
              <a:t>)</a:t>
            </a:r>
          </a:p>
          <a:p>
            <a:pPr defTabSz="685800">
              <a:buClrTx/>
            </a:pPr>
            <a:br>
              <a:rPr lang="en-US" sz="1350" kern="1200" dirty="0">
                <a:solidFill>
                  <a:srgbClr val="D4D4D4"/>
                </a:solidFill>
                <a:latin typeface="Consolas" panose="020B0609020204030204" pitchFamily="49" charset="0"/>
                <a:ea typeface="+mn-ea"/>
                <a:cs typeface="+mn-cs"/>
              </a:rPr>
            </a:br>
            <a:r>
              <a:rPr lang="en-US" sz="1350" kern="1200" dirty="0" err="1">
                <a:solidFill>
                  <a:srgbClr val="D4D4D4"/>
                </a:solidFill>
                <a:latin typeface="Consolas" panose="020B0609020204030204" pitchFamily="49" charset="0"/>
                <a:ea typeface="+mn-ea"/>
                <a:cs typeface="+mn-cs"/>
              </a:rPr>
              <a:t>pio.</a:t>
            </a:r>
            <a:r>
              <a:rPr lang="en-US" sz="1350" kern="1200" dirty="0" err="1">
                <a:solidFill>
                  <a:srgbClr val="DCDCAA"/>
                </a:solidFill>
                <a:latin typeface="Consolas" panose="020B0609020204030204" pitchFamily="49" charset="0"/>
                <a:ea typeface="+mn-ea"/>
                <a:cs typeface="+mn-cs"/>
              </a:rPr>
              <a:t>write_image</a:t>
            </a:r>
            <a:r>
              <a:rPr lang="en-US" sz="1350" kern="1200" dirty="0">
                <a:solidFill>
                  <a:srgbClr val="D4D4D4"/>
                </a:solidFill>
                <a:latin typeface="Consolas" panose="020B0609020204030204" pitchFamily="49" charset="0"/>
                <a:ea typeface="+mn-ea"/>
                <a:cs typeface="+mn-cs"/>
              </a:rPr>
              <a:t>(fig, </a:t>
            </a:r>
            <a:r>
              <a:rPr lang="en-US" sz="1350" kern="1200" dirty="0">
                <a:solidFill>
                  <a:srgbClr val="CE9178"/>
                </a:solidFill>
                <a:latin typeface="Consolas" panose="020B0609020204030204" pitchFamily="49" charset="0"/>
                <a:ea typeface="+mn-ea"/>
                <a:cs typeface="+mn-cs"/>
              </a:rPr>
              <a:t>'graph.png’</a:t>
            </a:r>
            <a:r>
              <a:rPr lang="en-US" sz="1350" kern="1200" dirty="0">
                <a:solidFill>
                  <a:srgbClr val="D4D4D4"/>
                </a:solidFill>
                <a:latin typeface="Consolas" panose="020B0609020204030204" pitchFamily="49" charset="0"/>
                <a:ea typeface="+mn-ea"/>
                <a:cs typeface="+mn-cs"/>
              </a:rPr>
              <a:t>)</a:t>
            </a:r>
          </a:p>
          <a:p>
            <a:pPr defTabSz="685800">
              <a:buClrTx/>
            </a:pPr>
            <a:endParaRPr lang="en-US" sz="1350" kern="1200" dirty="0">
              <a:solidFill>
                <a:srgbClr val="D4D4D4"/>
              </a:solidFill>
              <a:latin typeface="Consolas" panose="020B0609020204030204" pitchFamily="49" charset="0"/>
              <a:ea typeface="+mn-ea"/>
              <a:cs typeface="+mn-cs"/>
            </a:endParaRPr>
          </a:p>
        </p:txBody>
      </p:sp>
      <p:sp>
        <p:nvSpPr>
          <p:cNvPr id="4" name="TextBox 3">
            <a:extLst>
              <a:ext uri="{FF2B5EF4-FFF2-40B4-BE49-F238E27FC236}">
                <a16:creationId xmlns:a16="http://schemas.microsoft.com/office/drawing/2014/main" id="{CA8CF1E1-BFE9-A6F7-BA47-AA353A61F6AF}"/>
              </a:ext>
            </a:extLst>
          </p:cNvPr>
          <p:cNvSpPr txBox="1"/>
          <p:nvPr/>
        </p:nvSpPr>
        <p:spPr>
          <a:xfrm>
            <a:off x="3397230" y="2993696"/>
            <a:ext cx="3514725" cy="438582"/>
          </a:xfrm>
          <a:prstGeom prst="rect">
            <a:avLst/>
          </a:prstGeom>
          <a:noFill/>
        </p:spPr>
        <p:txBody>
          <a:bodyPr wrap="square" rtlCol="0">
            <a:spAutoFit/>
          </a:bodyPr>
          <a:lstStyle/>
          <a:p>
            <a:pPr defTabSz="685800">
              <a:buClrTx/>
            </a:pPr>
            <a:r>
              <a:rPr lang="en-IN" sz="2250" kern="1200" dirty="0">
                <a:solidFill>
                  <a:prstClr val="white"/>
                </a:solidFill>
                <a:latin typeface="Calibri" panose="020F0502020204030204"/>
                <a:ea typeface="+mn-ea"/>
                <a:cs typeface="+mn-cs"/>
              </a:rPr>
              <a:t>Here’s The plot:</a:t>
            </a:r>
          </a:p>
        </p:txBody>
      </p:sp>
    </p:spTree>
    <p:extLst>
      <p:ext uri="{BB962C8B-B14F-4D97-AF65-F5344CB8AC3E}">
        <p14:creationId xmlns:p14="http://schemas.microsoft.com/office/powerpoint/2010/main" val="2042341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30B3A3-20F9-C048-473A-4CC3C8B2011B}"/>
              </a:ext>
            </a:extLst>
          </p:cNvPr>
          <p:cNvPicPr>
            <a:picLocks noChangeAspect="1"/>
          </p:cNvPicPr>
          <p:nvPr/>
        </p:nvPicPr>
        <p:blipFill>
          <a:blip r:embed="rId2"/>
          <a:stretch>
            <a:fillRect/>
          </a:stretch>
        </p:blipFill>
        <p:spPr>
          <a:xfrm>
            <a:off x="354725" y="243956"/>
            <a:ext cx="8170478" cy="4509830"/>
          </a:xfrm>
          <a:prstGeom prst="rect">
            <a:avLst/>
          </a:prstGeom>
        </p:spPr>
      </p:pic>
    </p:spTree>
    <p:extLst>
      <p:ext uri="{BB962C8B-B14F-4D97-AF65-F5344CB8AC3E}">
        <p14:creationId xmlns:p14="http://schemas.microsoft.com/office/powerpoint/2010/main" val="2808059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a:p>
            <a:pPr marL="0" lvl="0" indent="0" algn="l" rtl="0">
              <a:spcBef>
                <a:spcPts val="0"/>
              </a:spcBef>
              <a:spcAft>
                <a:spcPts val="0"/>
              </a:spcAft>
              <a:buNone/>
            </a:pPr>
            <a:endParaRPr/>
          </a:p>
        </p:txBody>
      </p:sp>
      <p:sp>
        <p:nvSpPr>
          <p:cNvPr id="68" name="Google Shape;68;p15"/>
          <p:cNvSpPr txBox="1">
            <a:spLocks noGrp="1"/>
          </p:cNvSpPr>
          <p:nvPr>
            <p:ph type="body" idx="1"/>
          </p:nvPr>
        </p:nvSpPr>
        <p:spPr>
          <a:xfrm>
            <a:off x="311700" y="759900"/>
            <a:ext cx="8232000" cy="394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1200"/>
              </a:spcBef>
              <a:spcAft>
                <a:spcPts val="1200"/>
              </a:spcAft>
              <a:buNone/>
            </a:pPr>
            <a:r>
              <a:rPr lang="en-GB" sz="2200" dirty="0">
                <a:solidFill>
                  <a:schemeClr val="tx2">
                    <a:lumMod val="10000"/>
                  </a:schemeClr>
                </a:solidFill>
                <a:latin typeface="Calibri"/>
                <a:ea typeface="Calibri"/>
                <a:cs typeface="Calibri"/>
                <a:sym typeface="Calibri"/>
              </a:rPr>
              <a:t>The study of alleles and genotypes is essential in understanding inheritance patterns, genetic diversity, and the transmission of traits across generations. By </a:t>
            </a:r>
            <a:r>
              <a:rPr lang="en-GB" sz="2200" dirty="0" err="1">
                <a:solidFill>
                  <a:schemeClr val="tx2">
                    <a:lumMod val="10000"/>
                  </a:schemeClr>
                </a:solidFill>
                <a:latin typeface="Calibri"/>
                <a:ea typeface="Calibri"/>
                <a:cs typeface="Calibri"/>
                <a:sym typeface="Calibri"/>
              </a:rPr>
              <a:t>analyzing</a:t>
            </a:r>
            <a:r>
              <a:rPr lang="en-GB" sz="2200" dirty="0">
                <a:solidFill>
                  <a:schemeClr val="tx2">
                    <a:lumMod val="10000"/>
                  </a:schemeClr>
                </a:solidFill>
                <a:latin typeface="Calibri"/>
                <a:ea typeface="Calibri"/>
                <a:cs typeface="Calibri"/>
                <a:sym typeface="Calibri"/>
              </a:rPr>
              <a:t> allele frequencies and genotypic ratios, geneticists can gain insights into the inheritance of specific traits and how they may be influenced by various factors such as natural selection or genetic drift.</a:t>
            </a:r>
            <a:endParaRPr sz="2200" dirty="0">
              <a:solidFill>
                <a:schemeClr val="tx2">
                  <a:lumMod val="10000"/>
                </a:schemeClr>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020CA-455F-08CE-A695-01F82E8F6BB2}"/>
              </a:ext>
            </a:extLst>
          </p:cNvPr>
          <p:cNvSpPr>
            <a:spLocks noGrp="1"/>
          </p:cNvSpPr>
          <p:nvPr>
            <p:ph type="title"/>
          </p:nvPr>
        </p:nvSpPr>
        <p:spPr>
          <a:xfrm>
            <a:off x="490249" y="526350"/>
            <a:ext cx="6475545" cy="4090800"/>
          </a:xfrm>
        </p:spPr>
        <p:txBody>
          <a:bodyPr/>
          <a:lstStyle/>
          <a:p>
            <a:r>
              <a:rPr lang="en-IN" dirty="0"/>
              <a:t>USES OF LINEAR</a:t>
            </a:r>
            <a:br>
              <a:rPr lang="en-IN" dirty="0"/>
            </a:br>
            <a:r>
              <a:rPr lang="en-IN" dirty="0"/>
              <a:t>ALGEBRA</a:t>
            </a:r>
          </a:p>
        </p:txBody>
      </p:sp>
    </p:spTree>
    <p:extLst>
      <p:ext uri="{BB962C8B-B14F-4D97-AF65-F5344CB8AC3E}">
        <p14:creationId xmlns:p14="http://schemas.microsoft.com/office/powerpoint/2010/main" val="1185090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89CEEE-47BE-6FFF-7EE2-34053DDA0440}"/>
              </a:ext>
            </a:extLst>
          </p:cNvPr>
          <p:cNvSpPr txBox="1"/>
          <p:nvPr/>
        </p:nvSpPr>
        <p:spPr>
          <a:xfrm>
            <a:off x="650439" y="623610"/>
            <a:ext cx="7171340" cy="830997"/>
          </a:xfrm>
          <a:prstGeom prst="rect">
            <a:avLst/>
          </a:prstGeom>
          <a:noFill/>
        </p:spPr>
        <p:txBody>
          <a:bodyPr wrap="square" rtlCol="0">
            <a:spAutoFit/>
          </a:bodyPr>
          <a:lstStyle/>
          <a:p>
            <a:pPr defTabSz="685800">
              <a:buClrTx/>
            </a:pPr>
            <a:r>
              <a:rPr lang="en-US" sz="2400" kern="1200" dirty="0">
                <a:solidFill>
                  <a:srgbClr val="FF6600"/>
                </a:solidFill>
                <a:latin typeface="Alfa Slab One" panose="020B0604020202020204" charset="0"/>
                <a:ea typeface="+mn-ea"/>
                <a:cs typeface="+mn-cs"/>
              </a:rPr>
              <a:t>1)     Analysis of Genotype Distribution Using Linear Algebra</a:t>
            </a:r>
            <a:endParaRPr lang="en-IN" sz="2400" kern="1200" dirty="0">
              <a:solidFill>
                <a:srgbClr val="FF6600"/>
              </a:solidFill>
              <a:latin typeface="Alfa Slab One" panose="020B0604020202020204" charset="0"/>
              <a:ea typeface="+mn-ea"/>
              <a:cs typeface="+mn-cs"/>
            </a:endParaRPr>
          </a:p>
        </p:txBody>
      </p:sp>
      <p:sp>
        <p:nvSpPr>
          <p:cNvPr id="6" name="TextBox 5">
            <a:extLst>
              <a:ext uri="{FF2B5EF4-FFF2-40B4-BE49-F238E27FC236}">
                <a16:creationId xmlns:a16="http://schemas.microsoft.com/office/drawing/2014/main" id="{3C936086-7FC5-9A42-87AB-7EEDE243C147}"/>
              </a:ext>
            </a:extLst>
          </p:cNvPr>
          <p:cNvSpPr txBox="1"/>
          <p:nvPr/>
        </p:nvSpPr>
        <p:spPr>
          <a:xfrm>
            <a:off x="1267770" y="1969045"/>
            <a:ext cx="4776952" cy="1915909"/>
          </a:xfrm>
          <a:prstGeom prst="rect">
            <a:avLst/>
          </a:prstGeom>
          <a:noFill/>
        </p:spPr>
        <p:txBody>
          <a:bodyPr wrap="square" rtlCol="0">
            <a:spAutoFit/>
          </a:bodyPr>
          <a:lstStyle/>
          <a:p>
            <a:pPr marL="214313" indent="-214313" defTabSz="685800">
              <a:buClrTx/>
              <a:buFont typeface="Arial" panose="020B0604020202020204" pitchFamily="34" charset="0"/>
              <a:buChar char="•"/>
            </a:pPr>
            <a:r>
              <a:rPr lang="en-US" sz="2100" kern="1200" dirty="0">
                <a:solidFill>
                  <a:prstClr val="black">
                    <a:lumMod val="95000"/>
                    <a:lumOff val="5000"/>
                  </a:prstClr>
                </a:solidFill>
                <a:latin typeface="Söhne"/>
                <a:ea typeface="+mn-ea"/>
                <a:cs typeface="+mn-cs"/>
              </a:rPr>
              <a:t>Introduction to the problem</a:t>
            </a:r>
          </a:p>
          <a:p>
            <a:pPr defTabSz="685800">
              <a:buClrTx/>
            </a:pPr>
            <a:endParaRPr lang="en-US" sz="2100" kern="1200" dirty="0">
              <a:solidFill>
                <a:prstClr val="black">
                  <a:lumMod val="95000"/>
                  <a:lumOff val="5000"/>
                </a:prstClr>
              </a:solidFill>
              <a:latin typeface="Söhne"/>
              <a:ea typeface="+mn-ea"/>
              <a:cs typeface="+mn-cs"/>
            </a:endParaRPr>
          </a:p>
          <a:p>
            <a:pPr marL="214313" indent="-214313" defTabSz="685800">
              <a:buClrTx/>
              <a:buFont typeface="Arial" panose="020B0604020202020204" pitchFamily="34" charset="0"/>
              <a:buChar char="•"/>
            </a:pPr>
            <a:r>
              <a:rPr lang="en-US" sz="2100" kern="1200" dirty="0">
                <a:solidFill>
                  <a:prstClr val="black">
                    <a:lumMod val="95000"/>
                    <a:lumOff val="5000"/>
                  </a:prstClr>
                </a:solidFill>
                <a:latin typeface="Söhne"/>
                <a:ea typeface="+mn-ea"/>
                <a:cs typeface="+mn-cs"/>
              </a:rPr>
              <a:t>Transition Matrix (P)</a:t>
            </a:r>
          </a:p>
          <a:p>
            <a:pPr defTabSz="685800">
              <a:buClrTx/>
            </a:pPr>
            <a:endParaRPr lang="en-US" sz="2100" kern="1200" dirty="0">
              <a:solidFill>
                <a:prstClr val="black">
                  <a:lumMod val="95000"/>
                  <a:lumOff val="5000"/>
                </a:prstClr>
              </a:solidFill>
              <a:latin typeface="Söhne"/>
              <a:ea typeface="+mn-ea"/>
              <a:cs typeface="+mn-cs"/>
            </a:endParaRPr>
          </a:p>
          <a:p>
            <a:pPr marL="214313" indent="-214313" defTabSz="685800">
              <a:buClrTx/>
              <a:buFont typeface="Arial" panose="020B0604020202020204" pitchFamily="34" charset="0"/>
              <a:buChar char="•"/>
            </a:pPr>
            <a:r>
              <a:rPr lang="en-US" sz="2100" kern="1200" dirty="0">
                <a:solidFill>
                  <a:prstClr val="black">
                    <a:lumMod val="95000"/>
                    <a:lumOff val="5000"/>
                  </a:prstClr>
                </a:solidFill>
                <a:latin typeface="Söhne"/>
                <a:ea typeface="+mn-ea"/>
                <a:cs typeface="+mn-cs"/>
              </a:rPr>
              <a:t>Matrix Equation (X(n) = PX(n-1))</a:t>
            </a:r>
          </a:p>
          <a:p>
            <a:pPr defTabSz="685800">
              <a:buClrTx/>
            </a:pPr>
            <a:endParaRPr lang="en-IN" sz="1350"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3764158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9CCFF4-A53B-F727-157E-22B9541BF6EC}"/>
              </a:ext>
            </a:extLst>
          </p:cNvPr>
          <p:cNvSpPr txBox="1"/>
          <p:nvPr/>
        </p:nvSpPr>
        <p:spPr>
          <a:xfrm>
            <a:off x="981403" y="626678"/>
            <a:ext cx="6373211" cy="784830"/>
          </a:xfrm>
          <a:prstGeom prst="rect">
            <a:avLst/>
          </a:prstGeom>
          <a:noFill/>
        </p:spPr>
        <p:txBody>
          <a:bodyPr wrap="square" rtlCol="0">
            <a:spAutoFit/>
          </a:bodyPr>
          <a:lstStyle/>
          <a:p>
            <a:pPr defTabSz="685800">
              <a:buClrTx/>
            </a:pPr>
            <a:r>
              <a:rPr lang="en-IN" sz="2250" kern="1200" dirty="0">
                <a:solidFill>
                  <a:srgbClr val="FF6600"/>
                </a:solidFill>
                <a:latin typeface="Alfa Slab One" panose="020B0604020202020204" charset="0"/>
                <a:ea typeface="+mn-ea"/>
                <a:cs typeface="+mn-cs"/>
              </a:rPr>
              <a:t>2) Analysing Long-Term Genotype 					Distribution</a:t>
            </a:r>
          </a:p>
        </p:txBody>
      </p:sp>
      <p:sp>
        <p:nvSpPr>
          <p:cNvPr id="3" name="TextBox 2">
            <a:extLst>
              <a:ext uri="{FF2B5EF4-FFF2-40B4-BE49-F238E27FC236}">
                <a16:creationId xmlns:a16="http://schemas.microsoft.com/office/drawing/2014/main" id="{83EF8B93-3E4F-4925-7270-1FEA53B1D63B}"/>
              </a:ext>
            </a:extLst>
          </p:cNvPr>
          <p:cNvSpPr txBox="1"/>
          <p:nvPr/>
        </p:nvSpPr>
        <p:spPr>
          <a:xfrm>
            <a:off x="1899746" y="1442545"/>
            <a:ext cx="5904186" cy="1419619"/>
          </a:xfrm>
          <a:prstGeom prst="rect">
            <a:avLst/>
          </a:prstGeom>
          <a:noFill/>
        </p:spPr>
        <p:txBody>
          <a:bodyPr wrap="square" rtlCol="0">
            <a:spAutoFit/>
          </a:bodyPr>
          <a:lstStyle/>
          <a:p>
            <a:pPr defTabSz="685800">
              <a:buClrTx/>
              <a:buFont typeface="Arial" panose="020B0604020202020204" pitchFamily="34" charset="0"/>
              <a:buChar char="•"/>
            </a:pPr>
            <a:r>
              <a:rPr lang="en-US" sz="1725" kern="1200" dirty="0">
                <a:solidFill>
                  <a:prstClr val="black">
                    <a:lumMod val="95000"/>
                    <a:lumOff val="5000"/>
                  </a:prstClr>
                </a:solidFill>
                <a:latin typeface="Söhne"/>
                <a:ea typeface="+mn-ea"/>
                <a:cs typeface="+mn-cs"/>
              </a:rPr>
              <a:t> Eigenvectors and Eigenvalues</a:t>
            </a:r>
          </a:p>
          <a:p>
            <a:pPr defTabSz="685800">
              <a:buClrTx/>
            </a:pPr>
            <a:endParaRPr lang="en-US" sz="1725" kern="1200" dirty="0">
              <a:solidFill>
                <a:prstClr val="black">
                  <a:lumMod val="95000"/>
                  <a:lumOff val="5000"/>
                </a:prstClr>
              </a:solidFill>
              <a:latin typeface="Söhne"/>
              <a:ea typeface="+mn-ea"/>
              <a:cs typeface="+mn-cs"/>
            </a:endParaRPr>
          </a:p>
          <a:p>
            <a:pPr defTabSz="685800">
              <a:buClrTx/>
              <a:buFont typeface="Arial" panose="020B0604020202020204" pitchFamily="34" charset="0"/>
              <a:buChar char="•"/>
            </a:pPr>
            <a:r>
              <a:rPr lang="en-US" sz="1725" kern="1200" dirty="0">
                <a:solidFill>
                  <a:prstClr val="black">
                    <a:lumMod val="95000"/>
                    <a:lumOff val="5000"/>
                  </a:prstClr>
                </a:solidFill>
                <a:latin typeface="Söhne"/>
                <a:ea typeface="+mn-ea"/>
                <a:cs typeface="+mn-cs"/>
              </a:rPr>
              <a:t> Diagonalization (P = CDC^(-1))</a:t>
            </a:r>
          </a:p>
          <a:p>
            <a:pPr defTabSz="685800">
              <a:buClrTx/>
            </a:pPr>
            <a:endParaRPr lang="en-US" sz="1725" kern="1200" dirty="0">
              <a:solidFill>
                <a:prstClr val="black">
                  <a:lumMod val="95000"/>
                  <a:lumOff val="5000"/>
                </a:prstClr>
              </a:solidFill>
              <a:latin typeface="Söhne"/>
              <a:ea typeface="+mn-ea"/>
              <a:cs typeface="+mn-cs"/>
            </a:endParaRPr>
          </a:p>
          <a:p>
            <a:pPr defTabSz="685800">
              <a:buClrTx/>
              <a:buFont typeface="Arial" panose="020B0604020202020204" pitchFamily="34" charset="0"/>
              <a:buChar char="•"/>
            </a:pPr>
            <a:r>
              <a:rPr lang="en-US" sz="1725" kern="1200" dirty="0">
                <a:solidFill>
                  <a:prstClr val="black">
                    <a:lumMod val="95000"/>
                    <a:lumOff val="5000"/>
                  </a:prstClr>
                </a:solidFill>
                <a:latin typeface="Söhne"/>
                <a:ea typeface="+mn-ea"/>
                <a:cs typeface="+mn-cs"/>
              </a:rPr>
              <a:t> Long-Term Distribution Equation  (                                           )</a:t>
            </a:r>
            <a:endParaRPr lang="en-IN" sz="1350" kern="1200" dirty="0">
              <a:solidFill>
                <a:prstClr val="black"/>
              </a:solidFill>
              <a:latin typeface="Calibri" panose="020F0502020204030204"/>
              <a:ea typeface="+mn-ea"/>
              <a:cs typeface="+mn-cs"/>
            </a:endParaRPr>
          </a:p>
        </p:txBody>
      </p:sp>
      <p:pic>
        <p:nvPicPr>
          <p:cNvPr id="5" name="Picture 4">
            <a:extLst>
              <a:ext uri="{FF2B5EF4-FFF2-40B4-BE49-F238E27FC236}">
                <a16:creationId xmlns:a16="http://schemas.microsoft.com/office/drawing/2014/main" id="{52642D1B-52EC-0170-7CED-B76585BD3FBF}"/>
              </a:ext>
            </a:extLst>
          </p:cNvPr>
          <p:cNvPicPr>
            <a:picLocks noChangeAspect="1"/>
          </p:cNvPicPr>
          <p:nvPr/>
        </p:nvPicPr>
        <p:blipFill>
          <a:blip r:embed="rId2"/>
          <a:stretch>
            <a:fillRect/>
          </a:stretch>
        </p:blipFill>
        <p:spPr>
          <a:xfrm>
            <a:off x="5138308" y="2487293"/>
            <a:ext cx="2117771" cy="410910"/>
          </a:xfrm>
          <a:prstGeom prst="rect">
            <a:avLst/>
          </a:prstGeom>
        </p:spPr>
      </p:pic>
      <p:sp>
        <p:nvSpPr>
          <p:cNvPr id="6" name="TextBox 5">
            <a:extLst>
              <a:ext uri="{FF2B5EF4-FFF2-40B4-BE49-F238E27FC236}">
                <a16:creationId xmlns:a16="http://schemas.microsoft.com/office/drawing/2014/main" id="{C4271F5C-C047-960E-1715-2ABFC3FCE40B}"/>
              </a:ext>
            </a:extLst>
          </p:cNvPr>
          <p:cNvSpPr txBox="1"/>
          <p:nvPr/>
        </p:nvSpPr>
        <p:spPr>
          <a:xfrm>
            <a:off x="964388" y="3499944"/>
            <a:ext cx="7472855" cy="888705"/>
          </a:xfrm>
          <a:prstGeom prst="rect">
            <a:avLst/>
          </a:prstGeom>
          <a:noFill/>
        </p:spPr>
        <p:txBody>
          <a:bodyPr wrap="square" rtlCol="0">
            <a:spAutoFit/>
          </a:bodyPr>
          <a:lstStyle/>
          <a:p>
            <a:pPr defTabSz="685800">
              <a:buClrTx/>
            </a:pPr>
            <a:r>
              <a:rPr lang="en-US" sz="1725" kern="1200" dirty="0">
                <a:solidFill>
                  <a:prstClr val="black"/>
                </a:solidFill>
                <a:latin typeface="Calibri" panose="020F0502020204030204"/>
                <a:ea typeface="+mn-ea"/>
                <a:cs typeface="+mn-cs"/>
              </a:rPr>
              <a:t>By leveraging these concepts from linear algebra, we analyzes the steady-state distribution of genotypes in the population, understand the long-term behavior, and make predictions based on the initial genotype proportions. </a:t>
            </a:r>
            <a:endParaRPr lang="en-IN" sz="1725"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3610660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E2F9B6-BF80-BF27-038C-6772400DA5C8}"/>
              </a:ext>
            </a:extLst>
          </p:cNvPr>
          <p:cNvSpPr txBox="1"/>
          <p:nvPr/>
        </p:nvSpPr>
        <p:spPr>
          <a:xfrm>
            <a:off x="766150" y="621594"/>
            <a:ext cx="3695043" cy="438582"/>
          </a:xfrm>
          <a:prstGeom prst="rect">
            <a:avLst/>
          </a:prstGeom>
          <a:noFill/>
        </p:spPr>
        <p:txBody>
          <a:bodyPr wrap="square" rtlCol="0">
            <a:spAutoFit/>
          </a:bodyPr>
          <a:lstStyle/>
          <a:p>
            <a:pPr defTabSz="685800">
              <a:buClrTx/>
            </a:pPr>
            <a:r>
              <a:rPr lang="en-IN" sz="2250" kern="1200" dirty="0">
                <a:solidFill>
                  <a:srgbClr val="FF6600"/>
                </a:solidFill>
                <a:latin typeface="Alfa Slab One" panose="020B0604020202020204" charset="0"/>
                <a:ea typeface="+mn-ea"/>
                <a:cs typeface="+mn-cs"/>
              </a:rPr>
              <a:t>Conclusion:</a:t>
            </a:r>
            <a:endParaRPr lang="en-IN" sz="1350" kern="1200" dirty="0">
              <a:solidFill>
                <a:srgbClr val="FF6600"/>
              </a:solidFill>
              <a:latin typeface="Alfa Slab One" panose="020B0604020202020204" charset="0"/>
              <a:ea typeface="+mn-ea"/>
              <a:cs typeface="+mn-cs"/>
            </a:endParaRPr>
          </a:p>
        </p:txBody>
      </p:sp>
      <p:sp>
        <p:nvSpPr>
          <p:cNvPr id="3" name="TextBox 2">
            <a:extLst>
              <a:ext uri="{FF2B5EF4-FFF2-40B4-BE49-F238E27FC236}">
                <a16:creationId xmlns:a16="http://schemas.microsoft.com/office/drawing/2014/main" id="{FFDCE02E-E8C3-F2F2-8721-D5F01494939B}"/>
              </a:ext>
            </a:extLst>
          </p:cNvPr>
          <p:cNvSpPr txBox="1"/>
          <p:nvPr/>
        </p:nvSpPr>
        <p:spPr>
          <a:xfrm>
            <a:off x="758716" y="1170590"/>
            <a:ext cx="7626569" cy="3634906"/>
          </a:xfrm>
          <a:prstGeom prst="rect">
            <a:avLst/>
          </a:prstGeom>
          <a:noFill/>
        </p:spPr>
        <p:txBody>
          <a:bodyPr wrap="square" rtlCol="0">
            <a:spAutoFit/>
          </a:bodyPr>
          <a:lstStyle/>
          <a:p>
            <a:pPr defTabSz="685800">
              <a:lnSpc>
                <a:spcPct val="150000"/>
              </a:lnSpc>
              <a:buClrTx/>
            </a:pPr>
            <a:r>
              <a:rPr lang="en-US" sz="1725" kern="1200" dirty="0">
                <a:solidFill>
                  <a:prstClr val="black"/>
                </a:solidFill>
                <a:latin typeface="Calibri" panose="020F0502020204030204"/>
                <a:ea typeface="+mn-ea"/>
                <a:cs typeface="+mn-cs"/>
              </a:rPr>
              <a:t>Linear algebra is an essential component in comprehending and examining genetic phenomena. It offers valuable methods for exploring the connections among alleles, genotypes, and phenotypes within populations. As the field of genetics progresses, the incorporation of linear algebraic techniques becomes increasingly important. These techniques empower us to extract valuable information from extensive datasets, unveil genetic patterns, and forecast genetic characteristics and population dynamics. The continued use of linear algebra will remain critical for modeling and comprehending the intricate relationships in genetics, fueling discoveries and advancements in the field.</a:t>
            </a:r>
            <a:endParaRPr lang="en-IN" sz="1725"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3012056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5" name="Google Shape;75;p16"/>
          <p:cNvPicPr preferRelativeResize="0"/>
          <p:nvPr/>
        </p:nvPicPr>
        <p:blipFill>
          <a:blip r:embed="rId3">
            <a:alphaModFix/>
          </a:blip>
          <a:stretch>
            <a:fillRect/>
          </a:stretch>
        </p:blipFill>
        <p:spPr>
          <a:xfrm>
            <a:off x="280988" y="504825"/>
            <a:ext cx="8582025" cy="4133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State of Art </a:t>
            </a:r>
            <a:endParaRPr/>
          </a:p>
          <a:p>
            <a:pPr marL="0" lvl="0" indent="0" algn="l" rtl="0">
              <a:spcBef>
                <a:spcPts val="0"/>
              </a:spcBef>
              <a:spcAft>
                <a:spcPts val="0"/>
              </a:spcAft>
              <a:buNone/>
            </a:pPr>
            <a:r>
              <a:rPr lang="en-GB"/>
              <a:t>Literature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Brief about Autosomal Inheritance</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100" dirty="0">
                <a:solidFill>
                  <a:schemeClr val="tx2">
                    <a:lumMod val="10000"/>
                  </a:schemeClr>
                </a:solidFill>
                <a:latin typeface="Calibri"/>
                <a:ea typeface="Calibri"/>
                <a:cs typeface="Calibri"/>
                <a:sym typeface="Calibri"/>
              </a:rPr>
              <a:t>According to the research paper of Cubero (2013), Autosomal dominant inheritance or Autosomal Inheritance is a way a genetic trait or condition can be passed down from parent to offspring. Individuals inherit one gene from each parent having a pair of genes, forming their own pair of genes. The specific gene passed on to an offspring is determined by chance.</a:t>
            </a:r>
            <a:endParaRPr sz="2100" dirty="0">
              <a:solidFill>
                <a:schemeClr val="tx2">
                  <a:lumMod val="10000"/>
                </a:schemeClr>
              </a:solidFill>
              <a:latin typeface="Calibri"/>
              <a:ea typeface="Calibri"/>
              <a:cs typeface="Calibri"/>
              <a:sym typeface="Calibri"/>
            </a:endParaRPr>
          </a:p>
          <a:p>
            <a:pPr marL="0" lvl="0" indent="0" algn="l" rtl="0">
              <a:spcBef>
                <a:spcPts val="1200"/>
              </a:spcBef>
              <a:spcAft>
                <a:spcPts val="0"/>
              </a:spcAft>
              <a:buNone/>
            </a:pPr>
            <a:r>
              <a:rPr lang="en-GB" sz="2100" dirty="0">
                <a:solidFill>
                  <a:schemeClr val="tx2">
                    <a:lumMod val="10000"/>
                  </a:schemeClr>
                </a:solidFill>
                <a:latin typeface="Calibri"/>
                <a:ea typeface="Calibri"/>
                <a:cs typeface="Calibri"/>
                <a:sym typeface="Calibri"/>
              </a:rPr>
              <a:t>The three different types of genotypes that can be observed in a population are :</a:t>
            </a:r>
            <a:endParaRPr sz="2100" dirty="0">
              <a:solidFill>
                <a:schemeClr val="tx2">
                  <a:lumMod val="10000"/>
                </a:schemeClr>
              </a:solidFill>
              <a:latin typeface="Calibri"/>
              <a:ea typeface="Calibri"/>
              <a:cs typeface="Calibri"/>
              <a:sym typeface="Calibri"/>
            </a:endParaRPr>
          </a:p>
          <a:p>
            <a:pPr marL="0" lvl="0" indent="0" algn="l" rtl="0">
              <a:spcBef>
                <a:spcPts val="1200"/>
              </a:spcBef>
              <a:spcAft>
                <a:spcPts val="0"/>
              </a:spcAft>
              <a:buNone/>
            </a:pPr>
            <a:r>
              <a:rPr lang="en-GB" sz="2100" b="1" dirty="0">
                <a:solidFill>
                  <a:schemeClr val="tx2">
                    <a:lumMod val="10000"/>
                  </a:schemeClr>
                </a:solidFill>
                <a:latin typeface="Calibri"/>
                <a:ea typeface="Calibri"/>
                <a:cs typeface="Calibri"/>
                <a:sym typeface="Calibri"/>
              </a:rPr>
              <a:t>AA, aa, and Aa </a:t>
            </a:r>
            <a:r>
              <a:rPr lang="en-GB" sz="2100" dirty="0">
                <a:solidFill>
                  <a:schemeClr val="tx2">
                    <a:lumMod val="10000"/>
                  </a:schemeClr>
                </a:solidFill>
                <a:latin typeface="Calibri"/>
                <a:ea typeface="Calibri"/>
                <a:cs typeface="Calibri"/>
                <a:sym typeface="Calibri"/>
              </a:rPr>
              <a:t>( or </a:t>
            </a:r>
            <a:r>
              <a:rPr lang="en-GB" sz="2100" b="1" dirty="0" err="1">
                <a:solidFill>
                  <a:schemeClr val="tx2">
                    <a:lumMod val="10000"/>
                  </a:schemeClr>
                </a:solidFill>
                <a:latin typeface="Calibri"/>
                <a:ea typeface="Calibri"/>
                <a:cs typeface="Calibri"/>
                <a:sym typeface="Calibri"/>
              </a:rPr>
              <a:t>aA</a:t>
            </a:r>
            <a:r>
              <a:rPr lang="en-GB" sz="2100" b="1" dirty="0">
                <a:solidFill>
                  <a:schemeClr val="tx2">
                    <a:lumMod val="10000"/>
                  </a:schemeClr>
                </a:solidFill>
                <a:latin typeface="Calibri"/>
                <a:ea typeface="Calibri"/>
                <a:cs typeface="Calibri"/>
                <a:sym typeface="Calibri"/>
              </a:rPr>
              <a:t> </a:t>
            </a:r>
            <a:r>
              <a:rPr lang="en-GB" sz="2100" dirty="0">
                <a:solidFill>
                  <a:schemeClr val="tx2">
                    <a:lumMod val="10000"/>
                  </a:schemeClr>
                </a:solidFill>
                <a:latin typeface="Calibri"/>
                <a:ea typeface="Calibri"/>
                <a:cs typeface="Calibri"/>
                <a:sym typeface="Calibri"/>
              </a:rPr>
              <a:t>)</a:t>
            </a:r>
            <a:endParaRPr sz="2100" dirty="0">
              <a:solidFill>
                <a:schemeClr val="tx2">
                  <a:lumMod val="10000"/>
                </a:schemeClr>
              </a:solidFill>
              <a:latin typeface="Calibri"/>
              <a:ea typeface="Calibri"/>
              <a:cs typeface="Calibri"/>
              <a:sym typeface="Calibri"/>
            </a:endParaRPr>
          </a:p>
          <a:p>
            <a:pPr marL="0" lvl="0" indent="0" algn="l" rtl="0">
              <a:spcBef>
                <a:spcPts val="1200"/>
              </a:spcBef>
              <a:spcAft>
                <a:spcPts val="1200"/>
              </a:spcAft>
              <a:buNone/>
            </a:pPr>
            <a:endParaRPr sz="2000" dirty="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92" name="Google Shape;92;p19"/>
          <p:cNvSpPr txBox="1">
            <a:spLocks noGrp="1"/>
          </p:cNvSpPr>
          <p:nvPr>
            <p:ph type="body" idx="1"/>
          </p:nvPr>
        </p:nvSpPr>
        <p:spPr>
          <a:xfrm>
            <a:off x="311700" y="1017725"/>
            <a:ext cx="8520600" cy="355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00" dirty="0">
                <a:solidFill>
                  <a:schemeClr val="tx2">
                    <a:lumMod val="10000"/>
                  </a:schemeClr>
                </a:solidFill>
                <a:latin typeface="Calibri"/>
                <a:ea typeface="Calibri"/>
                <a:cs typeface="Calibri"/>
                <a:sym typeface="Calibri"/>
              </a:rPr>
              <a:t>By classifying individuals into these genotypic categories, it becomes possible to determine the proportions of each genotype within a population. </a:t>
            </a:r>
            <a:endParaRPr sz="2100" dirty="0">
              <a:solidFill>
                <a:schemeClr val="tx2">
                  <a:lumMod val="10000"/>
                </a:schemeClr>
              </a:solidFill>
              <a:latin typeface="Calibri"/>
              <a:ea typeface="Calibri"/>
              <a:cs typeface="Calibri"/>
              <a:sym typeface="Calibri"/>
            </a:endParaRPr>
          </a:p>
          <a:p>
            <a:pPr marL="0" lvl="0" indent="0" algn="l" rtl="0">
              <a:spcBef>
                <a:spcPts val="1200"/>
              </a:spcBef>
              <a:spcAft>
                <a:spcPts val="0"/>
              </a:spcAft>
              <a:buNone/>
            </a:pPr>
            <a:r>
              <a:rPr lang="en-GB" sz="2100" dirty="0">
                <a:solidFill>
                  <a:schemeClr val="tx2">
                    <a:lumMod val="10000"/>
                  </a:schemeClr>
                </a:solidFill>
                <a:latin typeface="Calibri"/>
                <a:ea typeface="Calibri"/>
                <a:cs typeface="Calibri"/>
                <a:sym typeface="Calibri"/>
              </a:rPr>
              <a:t>This information is essential for understanding the distribution and prevalence of specific alleles within a population. </a:t>
            </a:r>
            <a:endParaRPr sz="2100" dirty="0">
              <a:solidFill>
                <a:schemeClr val="tx2">
                  <a:lumMod val="10000"/>
                </a:schemeClr>
              </a:solidFill>
              <a:latin typeface="Calibri"/>
              <a:ea typeface="Calibri"/>
              <a:cs typeface="Calibri"/>
              <a:sym typeface="Calibri"/>
            </a:endParaRPr>
          </a:p>
          <a:p>
            <a:pPr marL="0" lvl="0" indent="0" algn="l" rtl="0">
              <a:spcBef>
                <a:spcPts val="1200"/>
              </a:spcBef>
              <a:spcAft>
                <a:spcPts val="1200"/>
              </a:spcAft>
              <a:buNone/>
            </a:pPr>
            <a:r>
              <a:rPr lang="en-GB" sz="2100" dirty="0">
                <a:solidFill>
                  <a:schemeClr val="tx2">
                    <a:lumMod val="10000"/>
                  </a:schemeClr>
                </a:solidFill>
                <a:latin typeface="Calibri"/>
                <a:ea typeface="Calibri"/>
                <a:cs typeface="Calibri"/>
                <a:sym typeface="Calibri"/>
              </a:rPr>
              <a:t>It allows researchers to gain insights into the genetic composition of a population and study how traits or conditions are inherited across generations.</a:t>
            </a:r>
            <a:endParaRPr sz="2100" dirty="0">
              <a:solidFill>
                <a:schemeClr val="tx2">
                  <a:lumMod val="10000"/>
                </a:schemeClr>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Hardy-Weinberg Law</a:t>
            </a:r>
            <a:endParaRPr/>
          </a:p>
        </p:txBody>
      </p:sp>
      <p:sp>
        <p:nvSpPr>
          <p:cNvPr id="98" name="Google Shape;98;p20"/>
          <p:cNvSpPr txBox="1">
            <a:spLocks noGrp="1"/>
          </p:cNvSpPr>
          <p:nvPr>
            <p:ph type="body" idx="1"/>
          </p:nvPr>
        </p:nvSpPr>
        <p:spPr>
          <a:xfrm>
            <a:off x="311700" y="1152475"/>
            <a:ext cx="8609700" cy="39066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sz="2208" dirty="0">
                <a:solidFill>
                  <a:schemeClr val="tx2">
                    <a:lumMod val="10000"/>
                  </a:schemeClr>
                </a:solidFill>
                <a:latin typeface="Calibri"/>
                <a:ea typeface="Calibri"/>
                <a:cs typeface="Calibri"/>
                <a:sym typeface="Calibri"/>
              </a:rPr>
              <a:t>The Hardy-Weinberg law is a fundamental principle in population genetics that describes the relationship between the frequencies of alleles and genotypes in a population.</a:t>
            </a:r>
            <a:endParaRPr sz="2208" dirty="0">
              <a:solidFill>
                <a:schemeClr val="tx2">
                  <a:lumMod val="10000"/>
                </a:schemeClr>
              </a:solidFill>
              <a:latin typeface="Calibri"/>
              <a:ea typeface="Calibri"/>
              <a:cs typeface="Calibri"/>
              <a:sym typeface="Calibri"/>
            </a:endParaRPr>
          </a:p>
          <a:p>
            <a:pPr marL="0" lvl="0" indent="0" algn="l" rtl="0">
              <a:spcBef>
                <a:spcPts val="1200"/>
              </a:spcBef>
              <a:spcAft>
                <a:spcPts val="0"/>
              </a:spcAft>
              <a:buNone/>
            </a:pPr>
            <a:r>
              <a:rPr lang="en-GB" sz="2208" dirty="0">
                <a:solidFill>
                  <a:schemeClr val="tx2">
                    <a:lumMod val="10000"/>
                  </a:schemeClr>
                </a:solidFill>
                <a:latin typeface="Calibri"/>
                <a:ea typeface="Calibri"/>
                <a:cs typeface="Calibri"/>
                <a:sym typeface="Calibri"/>
              </a:rPr>
              <a:t>Under certain assumptions, the Hardy-Weinberg law predicts that the frequencies of alleles and genotypes in a population will remain constant from generation to generation.</a:t>
            </a:r>
            <a:endParaRPr sz="2208" dirty="0">
              <a:solidFill>
                <a:schemeClr val="tx2">
                  <a:lumMod val="10000"/>
                </a:schemeClr>
              </a:solidFill>
              <a:latin typeface="Calibri"/>
              <a:ea typeface="Calibri"/>
              <a:cs typeface="Calibri"/>
              <a:sym typeface="Calibri"/>
            </a:endParaRPr>
          </a:p>
          <a:p>
            <a:pPr marL="0" lvl="0" indent="0" algn="l" rtl="0">
              <a:spcBef>
                <a:spcPts val="1200"/>
              </a:spcBef>
              <a:spcAft>
                <a:spcPts val="0"/>
              </a:spcAft>
              <a:buNone/>
            </a:pPr>
            <a:r>
              <a:rPr lang="en-GB" sz="2208" dirty="0">
                <a:solidFill>
                  <a:schemeClr val="tx2">
                    <a:lumMod val="10000"/>
                  </a:schemeClr>
                </a:solidFill>
                <a:latin typeface="Calibri"/>
                <a:ea typeface="Calibri"/>
                <a:cs typeface="Calibri"/>
                <a:sym typeface="Calibri"/>
              </a:rPr>
              <a:t>The law states that in the absence of evolutionary forces, such as selection or genetic drift, the genotype frequencies stabilize and reach an equilibrium state. This equilibrium can be calculated based on the initial genotype frequencies and the allele frequencies in the population.</a:t>
            </a:r>
            <a:endParaRPr sz="2208" dirty="0">
              <a:solidFill>
                <a:schemeClr val="tx2">
                  <a:lumMod val="10000"/>
                </a:schemeClr>
              </a:solidFill>
              <a:latin typeface="Calibri"/>
              <a:ea typeface="Calibri"/>
              <a:cs typeface="Calibri"/>
              <a:sym typeface="Calibri"/>
            </a:endParaRPr>
          </a:p>
          <a:p>
            <a:pPr marL="0" lvl="0" indent="0" algn="l" rtl="0">
              <a:spcBef>
                <a:spcPts val="1200"/>
              </a:spcBef>
              <a:spcAft>
                <a:spcPts val="1200"/>
              </a:spcAft>
              <a:buNone/>
            </a:pPr>
            <a:endParaRPr sz="2100" dirty="0">
              <a:solidFill>
                <a:schemeClr val="tx2">
                  <a:lumMod val="10000"/>
                </a:schemeClr>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a:p>
            <a:pPr marL="0" lvl="0" indent="0" algn="l" rtl="0">
              <a:spcBef>
                <a:spcPts val="0"/>
              </a:spcBef>
              <a:spcAft>
                <a:spcPts val="0"/>
              </a:spcAft>
              <a:buNone/>
            </a:pPr>
            <a:endParaRPr/>
          </a:p>
        </p:txBody>
      </p:sp>
      <p:sp>
        <p:nvSpPr>
          <p:cNvPr id="104" name="Google Shape;104;p21"/>
          <p:cNvSpPr txBox="1">
            <a:spLocks noGrp="1"/>
          </p:cNvSpPr>
          <p:nvPr>
            <p:ph type="body" idx="1"/>
          </p:nvPr>
        </p:nvSpPr>
        <p:spPr>
          <a:xfrm>
            <a:off x="387275" y="600350"/>
            <a:ext cx="7854000" cy="41451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None/>
            </a:pPr>
            <a:r>
              <a:rPr lang="en-GB" sz="2100" dirty="0">
                <a:solidFill>
                  <a:schemeClr val="tx2">
                    <a:lumMod val="10000"/>
                  </a:schemeClr>
                </a:solidFill>
                <a:latin typeface="Calibri"/>
                <a:ea typeface="Calibri"/>
                <a:cs typeface="Calibri"/>
                <a:sym typeface="Calibri"/>
              </a:rPr>
              <a:t>The key assumptions are:</a:t>
            </a:r>
            <a:endParaRPr sz="2100" dirty="0">
              <a:solidFill>
                <a:schemeClr val="tx2">
                  <a:lumMod val="10000"/>
                </a:schemeClr>
              </a:solidFill>
              <a:latin typeface="Calibri"/>
              <a:ea typeface="Calibri"/>
              <a:cs typeface="Calibri"/>
              <a:sym typeface="Calibri"/>
            </a:endParaRPr>
          </a:p>
          <a:p>
            <a:pPr marL="457200" lvl="0" indent="-361950" algn="l" rtl="0">
              <a:lnSpc>
                <a:spcPct val="95000"/>
              </a:lnSpc>
              <a:spcBef>
                <a:spcPts val="1200"/>
              </a:spcBef>
              <a:spcAft>
                <a:spcPts val="0"/>
              </a:spcAft>
              <a:buSzPts val="2100"/>
              <a:buFont typeface="Calibri"/>
              <a:buChar char="❏"/>
            </a:pPr>
            <a:r>
              <a:rPr lang="en-GB" sz="2100" dirty="0">
                <a:solidFill>
                  <a:schemeClr val="tx2">
                    <a:lumMod val="10000"/>
                  </a:schemeClr>
                </a:solidFill>
                <a:latin typeface="Calibri"/>
                <a:ea typeface="Calibri"/>
                <a:cs typeface="Calibri"/>
                <a:sym typeface="Calibri"/>
              </a:rPr>
              <a:t>Random Mating: Individuals in the population mate randomly with respect to the gene in question.</a:t>
            </a:r>
            <a:endParaRPr sz="2100" dirty="0">
              <a:solidFill>
                <a:schemeClr val="tx2">
                  <a:lumMod val="10000"/>
                </a:schemeClr>
              </a:solidFill>
              <a:latin typeface="Calibri"/>
              <a:ea typeface="Calibri"/>
              <a:cs typeface="Calibri"/>
              <a:sym typeface="Calibri"/>
            </a:endParaRPr>
          </a:p>
          <a:p>
            <a:pPr marL="457200" lvl="0" indent="-361950" algn="l" rtl="0">
              <a:lnSpc>
                <a:spcPct val="95000"/>
              </a:lnSpc>
              <a:spcBef>
                <a:spcPts val="0"/>
              </a:spcBef>
              <a:spcAft>
                <a:spcPts val="0"/>
              </a:spcAft>
              <a:buSzPts val="2100"/>
              <a:buFont typeface="Calibri"/>
              <a:buChar char="❏"/>
            </a:pPr>
            <a:r>
              <a:rPr lang="en-GB" sz="2100" dirty="0">
                <a:solidFill>
                  <a:schemeClr val="tx2">
                    <a:lumMod val="10000"/>
                  </a:schemeClr>
                </a:solidFill>
                <a:latin typeface="Calibri"/>
                <a:ea typeface="Calibri"/>
                <a:cs typeface="Calibri"/>
                <a:sym typeface="Calibri"/>
              </a:rPr>
              <a:t>No Mutations: There are no new mutations occurring in the gene.</a:t>
            </a:r>
            <a:endParaRPr sz="2100" dirty="0">
              <a:solidFill>
                <a:schemeClr val="tx2">
                  <a:lumMod val="10000"/>
                </a:schemeClr>
              </a:solidFill>
              <a:latin typeface="Calibri"/>
              <a:ea typeface="Calibri"/>
              <a:cs typeface="Calibri"/>
              <a:sym typeface="Calibri"/>
            </a:endParaRPr>
          </a:p>
          <a:p>
            <a:pPr marL="457200" lvl="0" indent="-361950" algn="l" rtl="0">
              <a:lnSpc>
                <a:spcPct val="95000"/>
              </a:lnSpc>
              <a:spcBef>
                <a:spcPts val="0"/>
              </a:spcBef>
              <a:spcAft>
                <a:spcPts val="0"/>
              </a:spcAft>
              <a:buSzPts val="2100"/>
              <a:buFont typeface="Calibri"/>
              <a:buChar char="❏"/>
            </a:pPr>
            <a:r>
              <a:rPr lang="en-GB" sz="2100" dirty="0">
                <a:solidFill>
                  <a:schemeClr val="tx2">
                    <a:lumMod val="10000"/>
                  </a:schemeClr>
                </a:solidFill>
                <a:latin typeface="Calibri"/>
                <a:ea typeface="Calibri"/>
                <a:cs typeface="Calibri"/>
                <a:sym typeface="Calibri"/>
              </a:rPr>
              <a:t>No Migration: There is no migration of individuals into or out of the population.</a:t>
            </a:r>
            <a:endParaRPr sz="2100" dirty="0">
              <a:solidFill>
                <a:schemeClr val="tx2">
                  <a:lumMod val="10000"/>
                </a:schemeClr>
              </a:solidFill>
              <a:latin typeface="Calibri"/>
              <a:ea typeface="Calibri"/>
              <a:cs typeface="Calibri"/>
              <a:sym typeface="Calibri"/>
            </a:endParaRPr>
          </a:p>
          <a:p>
            <a:pPr marL="457200" lvl="0" indent="-361950" algn="l" rtl="0">
              <a:lnSpc>
                <a:spcPct val="95000"/>
              </a:lnSpc>
              <a:spcBef>
                <a:spcPts val="0"/>
              </a:spcBef>
              <a:spcAft>
                <a:spcPts val="0"/>
              </a:spcAft>
              <a:buSzPts val="2100"/>
              <a:buFont typeface="Calibri"/>
              <a:buChar char="❏"/>
            </a:pPr>
            <a:r>
              <a:rPr lang="en-GB" sz="2100" dirty="0">
                <a:solidFill>
                  <a:schemeClr val="tx2">
                    <a:lumMod val="10000"/>
                  </a:schemeClr>
                </a:solidFill>
                <a:latin typeface="Calibri"/>
                <a:ea typeface="Calibri"/>
                <a:cs typeface="Calibri"/>
                <a:sym typeface="Calibri"/>
              </a:rPr>
              <a:t>No Natural Selection: There is no differential survival or reproduction based on the genotype.</a:t>
            </a:r>
            <a:endParaRPr sz="2100" dirty="0">
              <a:solidFill>
                <a:schemeClr val="tx2">
                  <a:lumMod val="10000"/>
                </a:schemeClr>
              </a:solidFill>
              <a:latin typeface="Calibri"/>
              <a:ea typeface="Calibri"/>
              <a:cs typeface="Calibri"/>
              <a:sym typeface="Calibri"/>
            </a:endParaRPr>
          </a:p>
          <a:p>
            <a:pPr marL="457200" lvl="0" indent="-361950" algn="l" rtl="0">
              <a:lnSpc>
                <a:spcPct val="95000"/>
              </a:lnSpc>
              <a:spcBef>
                <a:spcPts val="0"/>
              </a:spcBef>
              <a:spcAft>
                <a:spcPts val="0"/>
              </a:spcAft>
              <a:buSzPts val="2100"/>
              <a:buFont typeface="Calibri"/>
              <a:buChar char="❏"/>
            </a:pPr>
            <a:r>
              <a:rPr lang="en-GB" sz="2100" dirty="0">
                <a:solidFill>
                  <a:schemeClr val="tx2">
                    <a:lumMod val="10000"/>
                  </a:schemeClr>
                </a:solidFill>
                <a:latin typeface="Calibri"/>
                <a:ea typeface="Calibri"/>
                <a:cs typeface="Calibri"/>
                <a:sym typeface="Calibri"/>
              </a:rPr>
              <a:t>Large Population Size: The population is infinitely large, or at least large enough to prevent random fluctuations in allele frequencies (genetic drift).</a:t>
            </a:r>
            <a:endParaRPr sz="2100" dirty="0">
              <a:solidFill>
                <a:schemeClr val="tx2">
                  <a:lumMod val="10000"/>
                </a:schemeClr>
              </a:solidFill>
              <a:latin typeface="Calibri"/>
              <a:ea typeface="Calibri"/>
              <a:cs typeface="Calibri"/>
              <a:sym typeface="Calibri"/>
            </a:endParaRPr>
          </a:p>
          <a:p>
            <a:pPr marL="0" lvl="0" indent="0" algn="l" rtl="0">
              <a:lnSpc>
                <a:spcPct val="95000"/>
              </a:lnSpc>
              <a:spcBef>
                <a:spcPts val="1200"/>
              </a:spcBef>
              <a:spcAft>
                <a:spcPts val="1200"/>
              </a:spcAft>
              <a:buNone/>
            </a:pPr>
            <a:endParaRPr dirty="0">
              <a:solidFill>
                <a:schemeClr val="tx2">
                  <a:lumMod val="10000"/>
                </a:schemeClr>
              </a:solidFill>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2123</Words>
  <Application>Microsoft Office PowerPoint</Application>
  <PresentationFormat>On-screen Show (16:9)</PresentationFormat>
  <Paragraphs>174</Paragraphs>
  <Slides>33</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33</vt:i4>
      </vt:variant>
    </vt:vector>
  </HeadingPairs>
  <TitlesOfParts>
    <vt:vector size="43" baseType="lpstr">
      <vt:lpstr>Proxima Nova</vt:lpstr>
      <vt:lpstr>Calibri Light</vt:lpstr>
      <vt:lpstr>Arial</vt:lpstr>
      <vt:lpstr>Consolas</vt:lpstr>
      <vt:lpstr>Calibri</vt:lpstr>
      <vt:lpstr>Söhne</vt:lpstr>
      <vt:lpstr>Calibri </vt:lpstr>
      <vt:lpstr>Alfa Slab One</vt:lpstr>
      <vt:lpstr>Gameday</vt:lpstr>
      <vt:lpstr>Office Theme</vt:lpstr>
      <vt:lpstr>PowerPoint Presentation</vt:lpstr>
      <vt:lpstr> </vt:lpstr>
      <vt:lpstr>  </vt:lpstr>
      <vt:lpstr> </vt:lpstr>
      <vt:lpstr>State of Art  Literature</vt:lpstr>
      <vt:lpstr>Brief about Autosomal Inheritance</vt:lpstr>
      <vt:lpstr> </vt:lpstr>
      <vt:lpstr>Hardy-Weinberg Law</vt:lpstr>
      <vt:lpstr>  </vt:lpstr>
      <vt:lpstr>Foundational Concepts and Terminology</vt:lpstr>
      <vt:lpstr>Proportions of Alleles in a Population</vt:lpstr>
      <vt:lpstr>  </vt:lpstr>
      <vt:lpstr>Punnett Tables</vt:lpstr>
      <vt:lpstr> </vt:lpstr>
      <vt:lpstr>Case Study- Genotype Distribution in a Cropping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USES OF LINEAR ALGEBRA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DRUVITHA ERUKULLA</dc:creator>
  <cp:lastModifiedBy>DRUVITHA ERUKULLA</cp:lastModifiedBy>
  <cp:revision>1</cp:revision>
  <dcterms:modified xsi:type="dcterms:W3CDTF">2023-06-20T16:36:33Z</dcterms:modified>
</cp:coreProperties>
</file>