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58" r:id="rId3"/>
    <p:sldId id="259" r:id="rId4"/>
    <p:sldId id="297" r:id="rId5"/>
    <p:sldId id="260" r:id="rId6"/>
    <p:sldId id="298" r:id="rId7"/>
    <p:sldId id="299" r:id="rId8"/>
    <p:sldId id="300" r:id="rId9"/>
    <p:sldId id="301" r:id="rId10"/>
    <p:sldId id="302" r:id="rId11"/>
    <p:sldId id="303" r:id="rId12"/>
    <p:sldId id="262" r:id="rId13"/>
    <p:sldId id="263" r:id="rId14"/>
    <p:sldId id="306" r:id="rId15"/>
    <p:sldId id="261" r:id="rId16"/>
    <p:sldId id="304" r:id="rId17"/>
    <p:sldId id="305" r:id="rId18"/>
    <p:sldId id="307" r:id="rId19"/>
    <p:sldId id="308"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Quicksand" panose="020B0604020202020204" charset="0"/>
      <p:regular r:id="rId27"/>
      <p:bold r:id="rId28"/>
    </p:embeddedFont>
    <p:embeddedFont>
      <p:font typeface="Quicksand Medium" panose="020B0604020202020204" charset="0"/>
      <p:regular r:id="rId29"/>
      <p:bold r:id="rId30"/>
    </p:embeddedFont>
    <p:embeddedFont>
      <p:font typeface="Space Mon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6DCCE8-3C1B-42D5-8EDD-93014FF0E8F5}">
  <a:tblStyle styleId="{776DCCE8-3C1B-42D5-8EDD-93014FF0E8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14" autoAdjust="0"/>
  </p:normalViewPr>
  <p:slideViewPr>
    <p:cSldViewPr snapToGrid="0">
      <p:cViewPr varScale="1">
        <p:scale>
          <a:sx n="124" d="100"/>
          <a:sy n="124" d="100"/>
        </p:scale>
        <p:origin x="12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4df376a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4df376a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70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ways of making a new repository. The easiest is by making one on GitHub and cloning that to a local repository. This is easiest, because it allows you to initiate with a readme, a </a:t>
            </a:r>
            <a:r>
              <a:rPr lang="en-US" dirty="0" err="1"/>
              <a:t>gitignore</a:t>
            </a:r>
            <a:r>
              <a:rPr lang="en-US" dirty="0"/>
              <a:t> and a license. It also makes it easy for your clone of this repo to find the remote when making your first commit from your remote.</a:t>
            </a:r>
            <a:endParaRPr dirty="0"/>
          </a:p>
        </p:txBody>
      </p:sp>
    </p:spTree>
    <p:extLst>
      <p:ext uri="{BB962C8B-B14F-4D97-AF65-F5344CB8AC3E}">
        <p14:creationId xmlns:p14="http://schemas.microsoft.com/office/powerpoint/2010/main" val="222744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3998a864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3998a864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Cloning and Forking both create copies of a repository, but with different intents. Forking makes a remote copy, whereas cloning makes a local copy. In a forked repo you can contribute changes without affecting the original, but a clone can’t do this. You can, of course, combine the two.</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800" dirty="0">
                <a:effectLst/>
                <a:latin typeface="Calibri" panose="020F0502020204030204" pitchFamily="34" charset="0"/>
                <a:ea typeface="Calibri" panose="020F0502020204030204" pitchFamily="34" charset="0"/>
                <a:cs typeface="Times New Roman" panose="02020603050405020304" pitchFamily="18" charset="0"/>
              </a:rPr>
              <a:t>https://stackoverflow.com/a/26039014</a:t>
            </a:r>
            <a:endParaRPr dirty="0"/>
          </a:p>
        </p:txBody>
      </p:sp>
    </p:spTree>
    <p:extLst>
      <p:ext uri="{BB962C8B-B14F-4D97-AF65-F5344CB8AC3E}">
        <p14:creationId xmlns:p14="http://schemas.microsoft.com/office/powerpoint/2010/main" val="1404372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3998a864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03998a864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branch is a copy of the main codebase, where one can introduce changes without changing the main codebase. These are used so developers can work on new features, fixes, etc. without changing the main codebase until whatever is worked on in the branch is complete. Properly using branches prevents merge conflicts.</a:t>
            </a:r>
            <a:br>
              <a:rPr lang="en-US" dirty="0"/>
            </a:br>
            <a:br>
              <a:rPr lang="en-US" dirty="0"/>
            </a:br>
            <a:r>
              <a:rPr lang="en-US" dirty="0"/>
              <a:t>There are a few different strategies development teams use for branching, but the most common is branching based on features. In this strategy, a team usually starts off with a main branch – this is the release branch. This branch only contains working code. From the main branch a development branch is created – this is where complete code is ‘staged’ until it is ready to be released. From this development branch developers create new branches for each new feature. If an agile project is properly set up, this is very easy to do. </a:t>
            </a:r>
            <a:br>
              <a:rPr lang="en-US" dirty="0"/>
            </a:br>
            <a:br>
              <a:rPr lang="en-US" dirty="0"/>
            </a:br>
            <a:r>
              <a:rPr lang="en-US" dirty="0"/>
              <a:t>Branch how?</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Working with branches introduces a few new commands as seen in the slide. Merge has an asterisk, because this one is a little special. The general workflow for merging </a:t>
            </a:r>
            <a:endParaRPr dirty="0"/>
          </a:p>
        </p:txBody>
      </p:sp>
    </p:spTree>
    <p:extLst>
      <p:ext uri="{BB962C8B-B14F-4D97-AF65-F5344CB8AC3E}">
        <p14:creationId xmlns:p14="http://schemas.microsoft.com/office/powerpoint/2010/main" val="2699122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14f7de17e7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14f7de17e7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general workflow for merging a feature into dev</a:t>
            </a:r>
            <a:endParaRPr dirty="0"/>
          </a:p>
        </p:txBody>
      </p:sp>
    </p:spTree>
    <p:extLst>
      <p:ext uri="{BB962C8B-B14F-4D97-AF65-F5344CB8AC3E}">
        <p14:creationId xmlns:p14="http://schemas.microsoft.com/office/powerpoint/2010/main" val="228155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PRs are a GitHub feature, not Git. They allow you to ask if a branch can be merged into a different branch, giving the opportunity for a code review. This is usually done in order to allow feature branches to be merged into dev, or even to merge dev into main</a:t>
            </a:r>
            <a:endParaRPr dirty="0"/>
          </a:p>
        </p:txBody>
      </p:sp>
    </p:spTree>
    <p:extLst>
      <p:ext uri="{BB962C8B-B14F-4D97-AF65-F5344CB8AC3E}">
        <p14:creationId xmlns:p14="http://schemas.microsoft.com/office/powerpoint/2010/main" val="650458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extLst>
      <p:ext uri="{BB962C8B-B14F-4D97-AF65-F5344CB8AC3E}">
        <p14:creationId xmlns:p14="http://schemas.microsoft.com/office/powerpoint/2010/main" val="231932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3998a864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3998a86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114f7de17e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114f7de17e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legal reasons I have to keep this slide </a:t>
            </a:r>
            <a:r>
              <a:rPr lang="en-US" dirty="0">
                <a:sym typeface="Wingdings" panose="05000000000000000000" pitchFamily="2" charset="2"/>
              </a:rPr>
              <a: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br>
              <a:rPr lang="en-US" dirty="0"/>
            </a:br>
            <a:r>
              <a:rPr lang="en-US" dirty="0"/>
              <a:t>Open Git Bash, enter commands as said. If first command does not return id_rsa.pub, id_ecdsa.pub or id_ed25519.pub, continue with next step. Otherwise continue to copying, replacing filename if necessary. If asked for location, press Enter for default location. You can leave the passphrase empty by pressing Enter, do at your risk. If you used default location, use the OS appropriate command to copy your key, otherwise change directory in command. </a:t>
            </a:r>
            <a:br>
              <a:rPr lang="en-US" dirty="0"/>
            </a:br>
            <a:r>
              <a:rPr lang="en-US" dirty="0"/>
              <a:t>In GitHub, follow the steps as in the slide to paste your new SSH key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307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VCS is an abbreviation for Version Control System. A VCS is a tool that saves the changes to files in a local and/or remote repository. The benefit of using a VCS is the clear development history – at any point in time it is possible to see who did what and what happened since then. This clear development history makes it easier to locate bugs and roll back to stable versions. Are there any alternatives to using a VCS? Not really – one could use local backups on (removable) hard drives, but this makes working together much harder.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the most popular VCS worldwide, mostly because of it’s ease of use and speed – because you work locally your not as limited by network speed, there is no single point of failure as with SVN and git is available offline. In comparison to Mercurial and SVN, About 80-90% of developers (according to </a:t>
            </a:r>
            <a:r>
              <a:rPr lang="en-US" dirty="0" err="1"/>
              <a:t>Linkedin</a:t>
            </a:r>
            <a:r>
              <a:rPr lang="en-US" dirty="0"/>
              <a:t>, Stack Overflow surveys) use Git in their work. </a:t>
            </a:r>
            <a:br>
              <a:rPr lang="en-US" dirty="0"/>
            </a:br>
            <a:br>
              <a:rPr lang="en-US" dirty="0"/>
            </a:br>
            <a:r>
              <a:rPr lang="en-US" dirty="0"/>
              <a:t>Alternatives to Git include Mercurial and SVN, but only about 16.1% of developers use SVN, and only 3.6% use Mercurial</a:t>
            </a:r>
            <a:br>
              <a:rPr lang="en-US" dirty="0"/>
            </a:br>
            <a:br>
              <a:rPr lang="en-US" dirty="0"/>
            </a:br>
            <a:r>
              <a:rPr lang="en-US" dirty="0"/>
              <a:t>https://insights.stackoverflow.com/survey/2021#most-loved-dreaded-and-wanted-tools-tech-love-dread</a:t>
            </a:r>
            <a:endParaRPr dirty="0"/>
          </a:p>
        </p:txBody>
      </p:sp>
    </p:spTree>
    <p:extLst>
      <p:ext uri="{BB962C8B-B14F-4D97-AF65-F5344CB8AC3E}">
        <p14:creationId xmlns:p14="http://schemas.microsoft.com/office/powerpoint/2010/main" val="873872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GitHub ‘merely’ hosts Git as a service. There are alternative hosts, including hosting your own, but GitHub is the most popular provider. However, it’s market share has decreased a little ever since it got taken over by Microsoft.</a:t>
            </a:r>
            <a:endParaRPr dirty="0"/>
          </a:p>
        </p:txBody>
      </p:sp>
    </p:spTree>
    <p:extLst>
      <p:ext uri="{BB962C8B-B14F-4D97-AF65-F5344CB8AC3E}">
        <p14:creationId xmlns:p14="http://schemas.microsoft.com/office/powerpoint/2010/main" val="168069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2af7a0770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2af7a0770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8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5b37e29c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15b37e29c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Git is an industry standard because of … </a:t>
            </a:r>
            <a:br>
              <a:rPr lang="en-US" dirty="0"/>
            </a:br>
            <a:br>
              <a:rPr lang="en-US" dirty="0"/>
            </a:br>
            <a:r>
              <a:rPr lang="en-US" dirty="0"/>
              <a:t>Problems with IDE/GUI; they may be linked to specific languages (</a:t>
            </a:r>
            <a:r>
              <a:rPr lang="en-US" dirty="0" err="1"/>
              <a:t>jetbrains</a:t>
            </a:r>
            <a:r>
              <a:rPr lang="en-US" dirty="0"/>
              <a:t>), may not always be available (problems with software), unknown what actually happens when using these tools. As a software developer it’s important to select the right tools for the job, but Git through command line is always a good tool to have</a:t>
            </a:r>
            <a:endParaRPr dirty="0"/>
          </a:p>
        </p:txBody>
      </p:sp>
    </p:spTree>
    <p:extLst>
      <p:ext uri="{BB962C8B-B14F-4D97-AF65-F5344CB8AC3E}">
        <p14:creationId xmlns:p14="http://schemas.microsoft.com/office/powerpoint/2010/main" val="239847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26700" y="222000"/>
            <a:ext cx="62670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lvl1pPr lvl="0">
              <a:lnSpc>
                <a:spcPct val="75000"/>
              </a:lnSpc>
              <a:spcBef>
                <a:spcPts val="0"/>
              </a:spcBef>
              <a:spcAft>
                <a:spcPts val="0"/>
              </a:spcAft>
              <a:buSzPts val="5200"/>
              <a:buNone/>
              <a:defRPr sz="60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lvl1pPr lvl="0">
              <a:lnSpc>
                <a:spcPct val="9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
    <p:bg>
      <p:bgPr>
        <a:solidFill>
          <a:schemeClr val="accent4"/>
        </a:solidFill>
        <a:effectLst/>
      </p:bgPr>
    </p:bg>
    <p:spTree>
      <p:nvGrpSpPr>
        <p:cNvPr id="1" name="Shape 1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sp>
        <p:nvSpPr>
          <p:cNvPr id="13" name="Google Shape;13;p3"/>
          <p:cNvSpPr/>
          <p:nvPr/>
        </p:nvSpPr>
        <p:spPr>
          <a:xfrm>
            <a:off x="222000" y="222000"/>
            <a:ext cx="2791500" cy="2238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p:nvPr/>
        </p:nvSpPr>
        <p:spPr>
          <a:xfrm>
            <a:off x="3235350" y="222000"/>
            <a:ext cx="5687100" cy="469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6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3726450" y="752925"/>
            <a:ext cx="2576700" cy="597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3"/>
          <p:cNvSpPr txBox="1">
            <a:spLocks noGrp="1"/>
          </p:cNvSpPr>
          <p:nvPr>
            <p:ph type="title" idx="2" hasCustomPrompt="1"/>
          </p:nvPr>
        </p:nvSpPr>
        <p:spPr>
          <a:xfrm>
            <a:off x="222000" y="1256400"/>
            <a:ext cx="1067400" cy="12045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59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3"/>
        <p:cNvGrpSpPr/>
        <p:nvPr/>
      </p:nvGrpSpPr>
      <p:grpSpPr>
        <a:xfrm>
          <a:off x="0" y="0"/>
          <a:ext cx="0" cy="0"/>
          <a:chOff x="0" y="0"/>
          <a:chExt cx="0" cy="0"/>
        </a:xfrm>
      </p:grpSpPr>
      <p:sp>
        <p:nvSpPr>
          <p:cNvPr id="24" name="Google Shape;24;p5"/>
          <p:cNvSpPr/>
          <p:nvPr/>
        </p:nvSpPr>
        <p:spPr>
          <a:xfrm>
            <a:off x="46791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 name="Google Shape;26;p5"/>
          <p:cNvSpPr/>
          <p:nvPr/>
        </p:nvSpPr>
        <p:spPr>
          <a:xfrm>
            <a:off x="226700" y="2220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226700" y="26766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 name="Google Shape;29;p5"/>
          <p:cNvSpPr txBox="1">
            <a:spLocks noGrp="1"/>
          </p:cNvSpPr>
          <p:nvPr>
            <p:ph type="subTitle" idx="1"/>
          </p:nvPr>
        </p:nvSpPr>
        <p:spPr>
          <a:xfrm>
            <a:off x="720000" y="115277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 name="Google Shape;30;p5"/>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 name="Google Shape;31;p5"/>
          <p:cNvSpPr txBox="1">
            <a:spLocks noGrp="1"/>
          </p:cNvSpPr>
          <p:nvPr>
            <p:ph type="subTitle" idx="4"/>
          </p:nvPr>
        </p:nvSpPr>
        <p:spPr>
          <a:xfrm>
            <a:off x="720000" y="3599725"/>
            <a:ext cx="2113800" cy="9489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3"/>
        <p:cNvGrpSpPr/>
        <p:nvPr/>
      </p:nvGrpSpPr>
      <p:grpSpPr>
        <a:xfrm>
          <a:off x="0" y="0"/>
          <a:ext cx="0" cy="0"/>
          <a:chOff x="0" y="0"/>
          <a:chExt cx="0" cy="0"/>
        </a:xfrm>
      </p:grpSpPr>
      <p:sp>
        <p:nvSpPr>
          <p:cNvPr id="44" name="Google Shape;44;p9"/>
          <p:cNvSpPr/>
          <p:nvPr/>
        </p:nvSpPr>
        <p:spPr>
          <a:xfrm>
            <a:off x="222000" y="222000"/>
            <a:ext cx="4242900" cy="469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ctrTitle"/>
          </p:nvPr>
        </p:nvSpPr>
        <p:spPr>
          <a:xfrm>
            <a:off x="7153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9"/>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lvl1pPr marL="457200" lvl="0" indent="-317500" rtl="0">
              <a:lnSpc>
                <a:spcPct val="90000"/>
              </a:lnSpc>
              <a:spcBef>
                <a:spcPts val="0"/>
              </a:spcBef>
              <a:spcAft>
                <a:spcPts val="0"/>
              </a:spcAft>
              <a:buSzPts val="1400"/>
              <a:buChar char="●"/>
              <a:defRPr/>
            </a:lvl1pPr>
            <a:lvl2pPr marL="914400" lvl="1" indent="-317500" rtl="0">
              <a:lnSpc>
                <a:spcPct val="90000"/>
              </a:lnSpc>
              <a:spcBef>
                <a:spcPts val="0"/>
              </a:spcBef>
              <a:spcAft>
                <a:spcPts val="0"/>
              </a:spcAft>
              <a:buSzPts val="1400"/>
              <a:buChar char="○"/>
              <a:defRPr/>
            </a:lvl2pPr>
            <a:lvl3pPr marL="1371600" lvl="2" indent="-317500" rtl="0">
              <a:lnSpc>
                <a:spcPct val="90000"/>
              </a:lnSpc>
              <a:spcBef>
                <a:spcPts val="0"/>
              </a:spcBef>
              <a:spcAft>
                <a:spcPts val="0"/>
              </a:spcAft>
              <a:buSzPts val="1400"/>
              <a:buChar char="■"/>
              <a:defRPr/>
            </a:lvl3pPr>
            <a:lvl4pPr marL="1828800" lvl="3" indent="-317500" rtl="0">
              <a:lnSpc>
                <a:spcPct val="90000"/>
              </a:lnSpc>
              <a:spcBef>
                <a:spcPts val="0"/>
              </a:spcBef>
              <a:spcAft>
                <a:spcPts val="0"/>
              </a:spcAft>
              <a:buSzPts val="1400"/>
              <a:buChar char="●"/>
              <a:defRPr/>
            </a:lvl4pPr>
            <a:lvl5pPr marL="2286000" lvl="4" indent="-317500" rtl="0">
              <a:lnSpc>
                <a:spcPct val="90000"/>
              </a:lnSpc>
              <a:spcBef>
                <a:spcPts val="0"/>
              </a:spcBef>
              <a:spcAft>
                <a:spcPts val="0"/>
              </a:spcAft>
              <a:buSzPts val="1400"/>
              <a:buChar char="○"/>
              <a:defRPr/>
            </a:lvl5pPr>
            <a:lvl6pPr marL="2743200" lvl="5" indent="-317500" rtl="0">
              <a:lnSpc>
                <a:spcPct val="90000"/>
              </a:lnSpc>
              <a:spcBef>
                <a:spcPts val="0"/>
              </a:spcBef>
              <a:spcAft>
                <a:spcPts val="0"/>
              </a:spcAft>
              <a:buSzPts val="1400"/>
              <a:buChar char="■"/>
              <a:defRPr/>
            </a:lvl6pPr>
            <a:lvl7pPr marL="3200400" lvl="6" indent="-317500" rtl="0">
              <a:lnSpc>
                <a:spcPct val="90000"/>
              </a:lnSpc>
              <a:spcBef>
                <a:spcPts val="0"/>
              </a:spcBef>
              <a:spcAft>
                <a:spcPts val="0"/>
              </a:spcAft>
              <a:buSzPts val="1400"/>
              <a:buChar char="●"/>
              <a:defRPr/>
            </a:lvl7pPr>
            <a:lvl8pPr marL="3657600" lvl="7" indent="-317500" rtl="0">
              <a:lnSpc>
                <a:spcPct val="90000"/>
              </a:lnSpc>
              <a:spcBef>
                <a:spcPts val="0"/>
              </a:spcBef>
              <a:spcAft>
                <a:spcPts val="0"/>
              </a:spcAft>
              <a:buSzPts val="1400"/>
              <a:buChar char="○"/>
              <a:defRPr/>
            </a:lvl8pPr>
            <a:lvl9pPr marL="4114800" lvl="8" indent="-317500" rtl="0">
              <a:lnSpc>
                <a:spcPct val="9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54"/>
        <p:cNvGrpSpPr/>
        <p:nvPr/>
      </p:nvGrpSpPr>
      <p:grpSpPr>
        <a:xfrm>
          <a:off x="0" y="0"/>
          <a:ext cx="0" cy="0"/>
          <a:chOff x="0" y="0"/>
          <a:chExt cx="0" cy="0"/>
        </a:xfrm>
      </p:grpSpPr>
      <p:sp>
        <p:nvSpPr>
          <p:cNvPr id="55" name="Google Shape;55;p13"/>
          <p:cNvSpPr/>
          <p:nvPr/>
        </p:nvSpPr>
        <p:spPr>
          <a:xfrm>
            <a:off x="4679150" y="222000"/>
            <a:ext cx="4242900" cy="224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26700" y="222000"/>
            <a:ext cx="42429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679150" y="2676600"/>
            <a:ext cx="4242900" cy="22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3"/>
          <p:cNvSpPr txBox="1">
            <a:spLocks noGrp="1"/>
          </p:cNvSpPr>
          <p:nvPr>
            <p:ph type="title" idx="2" hasCustomPrompt="1"/>
          </p:nvPr>
        </p:nvSpPr>
        <p:spPr>
          <a:xfrm>
            <a:off x="4837750" y="569375"/>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3"/>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2" name="Google Shape;62;p13"/>
          <p:cNvSpPr txBox="1">
            <a:spLocks noGrp="1"/>
          </p:cNvSpPr>
          <p:nvPr>
            <p:ph type="title" idx="4" hasCustomPrompt="1"/>
          </p:nvPr>
        </p:nvSpPr>
        <p:spPr>
          <a:xfrm>
            <a:off x="4837750" y="155079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4" name="Google Shape;64;p13"/>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5" name="Google Shape;65;p13"/>
          <p:cNvSpPr txBox="1">
            <a:spLocks noGrp="1"/>
          </p:cNvSpPr>
          <p:nvPr>
            <p:ph type="title" idx="7" hasCustomPrompt="1"/>
          </p:nvPr>
        </p:nvSpPr>
        <p:spPr>
          <a:xfrm>
            <a:off x="4837675" y="3016318"/>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3"/>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8" name="Google Shape;68;p13"/>
          <p:cNvSpPr txBox="1">
            <a:spLocks noGrp="1"/>
          </p:cNvSpPr>
          <p:nvPr>
            <p:ph type="title" idx="13" hasCustomPrompt="1"/>
          </p:nvPr>
        </p:nvSpPr>
        <p:spPr>
          <a:xfrm>
            <a:off x="4837675" y="4006584"/>
            <a:ext cx="645300" cy="815100"/>
          </a:xfrm>
          <a:prstGeom prst="rect">
            <a:avLst/>
          </a:prstGeom>
        </p:spPr>
        <p:txBody>
          <a:bodyPr spcFirstLastPara="1" wrap="square" lIns="0" tIns="0" rIns="0" bIns="91425" anchor="b" anchorCtr="0">
            <a:noAutofit/>
          </a:bodyPr>
          <a:lstStyle>
            <a:lvl1pPr lvl="0" algn="r" rtl="0">
              <a:spcBef>
                <a:spcPts val="0"/>
              </a:spcBef>
              <a:spcAft>
                <a:spcPts val="0"/>
              </a:spcAft>
              <a:buSzPts val="3000"/>
              <a:buNone/>
              <a:defRPr sz="3600" b="0">
                <a:latin typeface="Quicksand Medium"/>
                <a:ea typeface="Quicksand Medium"/>
                <a:cs typeface="Quicksand Medium"/>
                <a:sym typeface="Quicksa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2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0" name="Google Shape;70;p13"/>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bg>
      <p:bgPr>
        <a:solidFill>
          <a:schemeClr val="dk1"/>
        </a:solidFill>
        <a:effectLst/>
      </p:bgPr>
    </p:bg>
    <p:spTree>
      <p:nvGrpSpPr>
        <p:cNvPr id="1" name="Shape 71"/>
        <p:cNvGrpSpPr/>
        <p:nvPr/>
      </p:nvGrpSpPr>
      <p:grpSpPr>
        <a:xfrm>
          <a:off x="0" y="0"/>
          <a:ext cx="0" cy="0"/>
          <a:chOff x="0" y="0"/>
          <a:chExt cx="0" cy="0"/>
        </a:xfrm>
      </p:grpSpPr>
      <p:sp>
        <p:nvSpPr>
          <p:cNvPr id="72" name="Google Shape;72;p14"/>
          <p:cNvSpPr/>
          <p:nvPr/>
        </p:nvSpPr>
        <p:spPr>
          <a:xfrm>
            <a:off x="226700" y="3485500"/>
            <a:ext cx="8695200" cy="143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49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0">
    <p:bg>
      <p:bgPr>
        <a:solidFill>
          <a:schemeClr val="dk1"/>
        </a:solidFill>
        <a:effectLst/>
      </p:bgPr>
    </p:bg>
    <p:spTree>
      <p:nvGrpSpPr>
        <p:cNvPr id="1" name="Shape 77"/>
        <p:cNvGrpSpPr/>
        <p:nvPr/>
      </p:nvGrpSpPr>
      <p:grpSpPr>
        <a:xfrm>
          <a:off x="0" y="0"/>
          <a:ext cx="0" cy="0"/>
          <a:chOff x="0" y="0"/>
          <a:chExt cx="0" cy="0"/>
        </a:xfrm>
      </p:grpSpPr>
      <p:sp>
        <p:nvSpPr>
          <p:cNvPr id="78" name="Google Shape;78;p1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5560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560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5560100" y="2715250"/>
            <a:ext cx="3361500" cy="2206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226700" y="222000"/>
            <a:ext cx="5110800" cy="4699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5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16"/>
          <p:cNvSpPr txBox="1">
            <a:spLocks noGrp="1"/>
          </p:cNvSpPr>
          <p:nvPr>
            <p:ph type="subTitle" idx="1"/>
          </p:nvPr>
        </p:nvSpPr>
        <p:spPr>
          <a:xfrm>
            <a:off x="720000" y="752925"/>
            <a:ext cx="2978100" cy="13395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128"/>
        <p:cNvGrpSpPr/>
        <p:nvPr/>
      </p:nvGrpSpPr>
      <p:grpSpPr>
        <a:xfrm>
          <a:off x="0" y="0"/>
          <a:ext cx="0" cy="0"/>
          <a:chOff x="0" y="0"/>
          <a:chExt cx="0" cy="0"/>
        </a:xfrm>
      </p:grpSpPr>
      <p:sp>
        <p:nvSpPr>
          <p:cNvPr id="129" name="Google Shape;129;p20"/>
          <p:cNvSpPr/>
          <p:nvPr/>
        </p:nvSpPr>
        <p:spPr>
          <a:xfrm>
            <a:off x="226700" y="3078900"/>
            <a:ext cx="6267000" cy="184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226700" y="222000"/>
            <a:ext cx="6267000" cy="264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lvl1pPr lvl="0" rtl="0">
              <a:lnSpc>
                <a:spcPct val="75000"/>
              </a:lnSpc>
              <a:spcBef>
                <a:spcPts val="0"/>
              </a:spcBef>
              <a:spcAft>
                <a:spcPts val="0"/>
              </a:spcAft>
              <a:buSzPts val="5200"/>
              <a:buNone/>
              <a:defRPr sz="9000"/>
            </a:lvl1pPr>
            <a:lvl2pPr lvl="1" algn="ctr" rtl="0">
              <a:spcBef>
                <a:spcPts val="20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2" name="Google Shape;132;p20"/>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3" name="Google Shape;133;p20"/>
          <p:cNvSpPr txBox="1"/>
          <p:nvPr/>
        </p:nvSpPr>
        <p:spPr>
          <a:xfrm>
            <a:off x="720000" y="2166250"/>
            <a:ext cx="4711800" cy="334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1200">
                <a:solidFill>
                  <a:schemeClr val="dk1"/>
                </a:solidFill>
                <a:latin typeface="Quicksand Medium"/>
                <a:ea typeface="Quicksand Medium"/>
                <a:cs typeface="Quicksand Medium"/>
                <a:sym typeface="Quicksand Medium"/>
              </a:rPr>
              <a:t>CREDITS: This presentation template was created by </a:t>
            </a:r>
            <a:r>
              <a:rPr lang="en" sz="12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1"/>
                </a:solidFill>
                <a:latin typeface="Quicksand Medium"/>
                <a:ea typeface="Quicksand Medium"/>
                <a:cs typeface="Quicksand Medium"/>
                <a:sym typeface="Quicksand Medium"/>
              </a:rPr>
              <a:t>, including icons by </a:t>
            </a:r>
            <a:r>
              <a:rPr lang="en" sz="12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1"/>
                </a:solidFill>
                <a:latin typeface="Quicksand Medium"/>
                <a:ea typeface="Quicksand Medium"/>
                <a:cs typeface="Quicksand Medium"/>
                <a:sym typeface="Quicksand Medium"/>
              </a:rPr>
              <a:t>, and infographics &amp; images by </a:t>
            </a:r>
            <a:r>
              <a:rPr lang="en" sz="12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r>
              <a:rPr lang="en" sz="1200" b="1">
                <a:solidFill>
                  <a:schemeClr val="dk1"/>
                </a:solidFill>
                <a:latin typeface="Quicksand"/>
                <a:ea typeface="Quicksand"/>
                <a:cs typeface="Quicksand"/>
                <a:sym typeface="Quicksand"/>
              </a:rPr>
              <a:t> </a:t>
            </a:r>
            <a:endParaRPr sz="1200" b="1">
              <a:solidFill>
                <a:schemeClr val="dk1"/>
              </a:solidFill>
              <a:latin typeface="Quicksand"/>
              <a:ea typeface="Quicksand"/>
              <a:cs typeface="Quicksand"/>
              <a:sym typeface="Quicksa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35139"/>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b="1">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160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1600"/>
              </a:spcBef>
              <a:spcAft>
                <a:spcPts val="160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2" r:id="rId8"/>
    <p:sldLayoutId id="2147483666"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ctrTitle"/>
          </p:nvPr>
        </p:nvSpPr>
        <p:spPr>
          <a:xfrm>
            <a:off x="720000" y="2441875"/>
            <a:ext cx="45417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Gud</a:t>
            </a:r>
            <a:endParaRPr dirty="0"/>
          </a:p>
        </p:txBody>
      </p:sp>
      <p:sp>
        <p:nvSpPr>
          <p:cNvPr id="147" name="Google Shape;147;p26"/>
          <p:cNvSpPr txBox="1">
            <a:spLocks noGrp="1"/>
          </p:cNvSpPr>
          <p:nvPr>
            <p:ph type="subTitle" idx="1"/>
          </p:nvPr>
        </p:nvSpPr>
        <p:spPr>
          <a:xfrm>
            <a:off x="720000" y="752925"/>
            <a:ext cx="2576700" cy="59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Beginner’s Guide to Git &amp;</a:t>
            </a:r>
            <a:br>
              <a:rPr lang="en" dirty="0"/>
            </a:br>
            <a:r>
              <a:rPr lang="en" dirty="0"/>
              <a:t>    Interactive Workshop</a:t>
            </a:r>
            <a:endParaRPr dirty="0"/>
          </a:p>
        </p:txBody>
      </p:sp>
      <p:sp>
        <p:nvSpPr>
          <p:cNvPr id="148" name="Google Shape;148;p26"/>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6716100"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7872092" y="2211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6716100"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7872092" y="13609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6715829" y="2717694"/>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8" name="Picture 4">
            <a:extLst>
              <a:ext uri="{FF2B5EF4-FFF2-40B4-BE49-F238E27FC236}">
                <a16:creationId xmlns:a16="http://schemas.microsoft.com/office/drawing/2014/main" id="{2610F8E1-3055-4BC3-A886-29CC33152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997" y="2863603"/>
            <a:ext cx="1914653" cy="1914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8" name="Google Shape;188;p29"/>
          <p:cNvSpPr txBox="1">
            <a:spLocks noGrp="1"/>
          </p:cNvSpPr>
          <p:nvPr>
            <p:ph type="subTitle" idx="1"/>
          </p:nvPr>
        </p:nvSpPr>
        <p:spPr>
          <a:xfrm>
            <a:off x="3726450" y="752925"/>
            <a:ext cx="2942574"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Git Basics</a:t>
            </a:r>
            <a:br>
              <a:rPr lang="en-US" dirty="0"/>
            </a:br>
            <a:r>
              <a:rPr lang="en-US" dirty="0"/>
              <a:t>	- Interactive portion</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4/</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3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Making a</a:t>
            </a:r>
            <a:br>
              <a:rPr lang="en-US" dirty="0"/>
            </a:br>
            <a:r>
              <a:rPr lang="en-US" dirty="0"/>
              <a:t>Repository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Few ways..</a:t>
            </a:r>
            <a:br>
              <a:rPr lang="en-US" dirty="0"/>
            </a:br>
            <a:r>
              <a:rPr lang="en-US" dirty="0"/>
              <a:t>	&gt; Easiest is starting on GitHub</a:t>
            </a:r>
          </a:p>
          <a:p>
            <a:pPr marL="0" lvl="0" indent="0" algn="l" rtl="0">
              <a:spcBef>
                <a:spcPts val="0"/>
              </a:spcBef>
              <a:spcAft>
                <a:spcPts val="0"/>
              </a:spcAft>
              <a:buNone/>
            </a:pPr>
            <a:r>
              <a:rPr lang="en-US" dirty="0"/>
              <a:t>	&gt; README, .</a:t>
            </a:r>
            <a:r>
              <a:rPr lang="en-US" dirty="0" err="1"/>
              <a:t>gitignore</a:t>
            </a:r>
            <a:r>
              <a:rPr lang="en-US" dirty="0"/>
              <a:t>, license</a:t>
            </a:r>
            <a:br>
              <a:rPr lang="en-US" dirty="0"/>
            </a:br>
            <a:br>
              <a:rPr lang="en-US" dirty="0"/>
            </a:br>
            <a:r>
              <a:rPr lang="en-US" dirty="0"/>
              <a:t>&gt; Local new repo</a:t>
            </a:r>
            <a:br>
              <a:rPr lang="en-US" dirty="0"/>
            </a:br>
            <a:r>
              <a:rPr lang="en-US" dirty="0"/>
              <a:t>	&gt; git </a:t>
            </a:r>
            <a:r>
              <a:rPr lang="en-US" dirty="0" err="1"/>
              <a:t>init</a:t>
            </a:r>
            <a:br>
              <a:rPr lang="en-US" dirty="0"/>
            </a:br>
            <a:r>
              <a:rPr lang="en-US" dirty="0"/>
              <a:t>	&gt; Sync with remote (optional)</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41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ctrTitle"/>
          </p:nvPr>
        </p:nvSpPr>
        <p:spPr>
          <a:xfrm>
            <a:off x="51724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Clone v. Fork</a:t>
            </a:r>
            <a:endParaRPr dirty="0"/>
          </a:p>
        </p:txBody>
      </p:sp>
      <p:sp>
        <p:nvSpPr>
          <p:cNvPr id="212" name="Google Shape;212;p32"/>
          <p:cNvSpPr txBox="1">
            <a:spLocks noGrp="1"/>
          </p:cNvSpPr>
          <p:nvPr>
            <p:ph type="ctrTitle" idx="2"/>
          </p:nvPr>
        </p:nvSpPr>
        <p:spPr>
          <a:xfrm>
            <a:off x="720000" y="749375"/>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Cloning</a:t>
            </a:r>
            <a:endParaRPr dirty="0"/>
          </a:p>
        </p:txBody>
      </p:sp>
      <p:sp>
        <p:nvSpPr>
          <p:cNvPr id="213" name="Google Shape;213;p32"/>
          <p:cNvSpPr txBox="1">
            <a:spLocks noGrp="1"/>
          </p:cNvSpPr>
          <p:nvPr>
            <p:ph type="subTitle" idx="1"/>
          </p:nvPr>
        </p:nvSpPr>
        <p:spPr>
          <a:xfrm>
            <a:off x="720000" y="1152775"/>
            <a:ext cx="302294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Linked copy from remote to local</a:t>
            </a:r>
            <a:endParaRPr dirty="0"/>
          </a:p>
        </p:txBody>
      </p:sp>
      <p:sp>
        <p:nvSpPr>
          <p:cNvPr id="214" name="Google Shape;214;p32"/>
          <p:cNvSpPr txBox="1">
            <a:spLocks noGrp="1"/>
          </p:cNvSpPr>
          <p:nvPr>
            <p:ph type="ctrTitle" idx="3"/>
          </p:nvPr>
        </p:nvSpPr>
        <p:spPr>
          <a:xfrm>
            <a:off x="720000" y="3196324"/>
            <a:ext cx="21138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Forking</a:t>
            </a:r>
            <a:endParaRPr dirty="0"/>
          </a:p>
        </p:txBody>
      </p:sp>
      <p:sp>
        <p:nvSpPr>
          <p:cNvPr id="215" name="Google Shape;215;p32"/>
          <p:cNvSpPr txBox="1">
            <a:spLocks noGrp="1"/>
          </p:cNvSpPr>
          <p:nvPr>
            <p:ph type="subTitle" idx="4"/>
          </p:nvPr>
        </p:nvSpPr>
        <p:spPr>
          <a:xfrm>
            <a:off x="720000" y="3599725"/>
            <a:ext cx="3144864" cy="948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Independent copy from remote to remote</a:t>
            </a:r>
            <a:br>
              <a:rPr lang="en" dirty="0"/>
            </a:br>
            <a:endParaRPr dirty="0"/>
          </a:p>
        </p:txBody>
      </p:sp>
      <p:sp>
        <p:nvSpPr>
          <p:cNvPr id="216" name="Google Shape;216;p32"/>
          <p:cNvSpPr/>
          <p:nvPr/>
        </p:nvSpPr>
        <p:spPr>
          <a:xfrm>
            <a:off x="51724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720000" y="28807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Basic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Status</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Shows unstaged and untracked files</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Add</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an unstaged and/or untracked file to staging area</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Commit</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‘Saves’ the staging area to local repository</a:t>
            </a:r>
            <a:endParaRPr dirty="0">
              <a:solidFill>
                <a:srgbClr val="141414"/>
              </a:solidFill>
              <a:latin typeface="Quicksand Medium"/>
              <a:ea typeface="Quicksand Medium"/>
              <a:cs typeface="Quicksand Medium"/>
              <a:sym typeface="Quicksand Medium"/>
            </a:endParaRP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Push</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Pushes changes to local repository to remote repository</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status</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add*</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commit</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push</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add</a:t>
            </a:r>
            <a:endParaRPr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58E1532D-2E5D-473F-B420-481D25421A9E}"/>
              </a:ext>
            </a:extLst>
          </p:cNvPr>
          <p:cNvPicPr/>
          <p:nvPr/>
        </p:nvPicPr>
        <p:blipFill>
          <a:blip r:embed="rId3"/>
          <a:stretch>
            <a:fillRect/>
          </a:stretch>
        </p:blipFill>
        <p:spPr>
          <a:xfrm>
            <a:off x="369929" y="309787"/>
            <a:ext cx="5943600" cy="2486025"/>
          </a:xfrm>
          <a:prstGeom prst="rect">
            <a:avLst/>
          </a:prstGeom>
          <a:noFill/>
          <a:ln>
            <a:noFill/>
            <a:prstDash/>
          </a:ln>
        </p:spPr>
      </p:pic>
    </p:spTree>
    <p:extLst>
      <p:ext uri="{BB962C8B-B14F-4D97-AF65-F5344CB8AC3E}">
        <p14:creationId xmlns:p14="http://schemas.microsoft.com/office/powerpoint/2010/main" val="2685494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31"/>
          <p:cNvSpPr txBox="1">
            <a:spLocks noGrp="1"/>
          </p:cNvSpPr>
          <p:nvPr>
            <p:ph type="ctrTitle"/>
          </p:nvPr>
        </p:nvSpPr>
        <p:spPr>
          <a:xfrm>
            <a:off x="560832" y="3315650"/>
            <a:ext cx="3547872"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Branching</a:t>
            </a:r>
            <a:endParaRPr dirty="0"/>
          </a:p>
        </p:txBody>
      </p:sp>
      <p:sp>
        <p:nvSpPr>
          <p:cNvPr id="205" name="Google Shape;205;p31"/>
          <p:cNvSpPr txBox="1">
            <a:spLocks noGrp="1"/>
          </p:cNvSpPr>
          <p:nvPr>
            <p:ph type="body" idx="1"/>
          </p:nvPr>
        </p:nvSpPr>
        <p:spPr>
          <a:xfrm>
            <a:off x="720000" y="752925"/>
            <a:ext cx="3072600" cy="212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Branch what? </a:t>
            </a:r>
            <a:br>
              <a:rPr lang="en-US" dirty="0"/>
            </a:br>
            <a:br>
              <a:rPr lang="en-US" dirty="0"/>
            </a:br>
            <a:r>
              <a:rPr lang="en-US" dirty="0"/>
              <a:t>&gt; Branch why?</a:t>
            </a:r>
            <a:br>
              <a:rPr lang="en-US" dirty="0"/>
            </a:br>
            <a:br>
              <a:rPr lang="en-US" dirty="0"/>
            </a:br>
            <a:r>
              <a:rPr lang="en-US" dirty="0"/>
              <a:t>&gt; Branching strategies</a:t>
            </a:r>
            <a:br>
              <a:rPr lang="en-US" dirty="0"/>
            </a:br>
            <a:r>
              <a:rPr lang="en-US" dirty="0"/>
              <a:t>	&gt; Features</a:t>
            </a:r>
            <a:br>
              <a:rPr lang="en-US" dirty="0"/>
            </a:br>
            <a:r>
              <a:rPr lang="en-US" dirty="0"/>
              <a:t>	&gt; Personal</a:t>
            </a:r>
            <a:br>
              <a:rPr lang="en-US" dirty="0"/>
            </a:br>
            <a:br>
              <a:rPr lang="en-US" dirty="0"/>
            </a:br>
            <a:r>
              <a:rPr lang="en-US" dirty="0"/>
              <a:t>&gt; Branch how?</a:t>
            </a:r>
            <a:endParaRPr dirty="0"/>
          </a:p>
        </p:txBody>
      </p:sp>
      <p:sp>
        <p:nvSpPr>
          <p:cNvPr id="206" name="Google Shape;206;p31"/>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86EA70B-B821-4932-B76D-08D28DE883B1}"/>
              </a:ext>
            </a:extLst>
          </p:cNvPr>
          <p:cNvPicPr>
            <a:picLocks noChangeAspect="1"/>
          </p:cNvPicPr>
          <p:nvPr/>
        </p:nvPicPr>
        <p:blipFill rotWithShape="1">
          <a:blip r:embed="rId3"/>
          <a:srcRect b="12705"/>
          <a:stretch/>
        </p:blipFill>
        <p:spPr>
          <a:xfrm rot="5400000">
            <a:off x="4433301" y="1273302"/>
            <a:ext cx="4703093" cy="2596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Checkout</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Moves to a given branch, or creates it if it doesn’t exist </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Pull</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Adds changes from remote into your local repo</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Push</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Pushes changes to local repo to remote repo</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Merge</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Combines two branches </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checkout</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a:t>
            </a:r>
            <a:r>
              <a:rPr lang="en" sz="1600" dirty="0">
                <a:solidFill>
                  <a:srgbClr val="141414"/>
                </a:solidFill>
                <a:latin typeface="Quicksand Medium"/>
                <a:ea typeface="Quicksand Medium"/>
                <a:cs typeface="Quicksand Medium"/>
                <a:sym typeface="Quicksand Medium"/>
              </a:rPr>
              <a:t>it pull</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push</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git merge*</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3228981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p:nvPr/>
        </p:nvSpPr>
        <p:spPr>
          <a:xfrm>
            <a:off x="222000" y="1833201"/>
            <a:ext cx="8700000" cy="143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txBox="1">
            <a:spLocks noGrp="1"/>
          </p:cNvSpPr>
          <p:nvPr>
            <p:ph type="ctrTitle"/>
          </p:nvPr>
        </p:nvSpPr>
        <p:spPr>
          <a:xfrm>
            <a:off x="720000" y="4175250"/>
            <a:ext cx="7704000" cy="5319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Branch ‘Workflow’</a:t>
            </a:r>
            <a:endParaRPr dirty="0"/>
          </a:p>
        </p:txBody>
      </p:sp>
      <p:sp>
        <p:nvSpPr>
          <p:cNvPr id="235" name="Google Shape;235;p33"/>
          <p:cNvSpPr/>
          <p:nvPr/>
        </p:nvSpPr>
        <p:spPr>
          <a:xfrm>
            <a:off x="720000" y="3712725"/>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p:nvPr/>
        </p:nvSpPr>
        <p:spPr>
          <a:xfrm>
            <a:off x="7200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1/</a:t>
            </a:r>
            <a:endParaRPr sz="2000" b="1" dirty="0">
              <a:solidFill>
                <a:srgbClr val="141414"/>
              </a:solidFill>
              <a:latin typeface="Space Mono"/>
              <a:ea typeface="Space Mono"/>
              <a:cs typeface="Space Mono"/>
              <a:sym typeface="Space Mono"/>
            </a:endParaRPr>
          </a:p>
        </p:txBody>
      </p:sp>
      <p:sp>
        <p:nvSpPr>
          <p:cNvPr id="237" name="Google Shape;237;p33"/>
          <p:cNvSpPr txBox="1"/>
          <p:nvPr/>
        </p:nvSpPr>
        <p:spPr>
          <a:xfrm>
            <a:off x="7200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Checkout to destination repo and pull</a:t>
            </a:r>
            <a:endParaRPr dirty="0">
              <a:solidFill>
                <a:srgbClr val="141414"/>
              </a:solidFill>
              <a:latin typeface="Quicksand Medium"/>
              <a:ea typeface="Quicksand Medium"/>
              <a:cs typeface="Quicksand Medium"/>
              <a:sym typeface="Quicksand Medium"/>
            </a:endParaRPr>
          </a:p>
        </p:txBody>
      </p:sp>
      <p:sp>
        <p:nvSpPr>
          <p:cNvPr id="238" name="Google Shape;238;p33"/>
          <p:cNvSpPr txBox="1"/>
          <p:nvPr/>
        </p:nvSpPr>
        <p:spPr>
          <a:xfrm>
            <a:off x="26982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2/</a:t>
            </a:r>
            <a:endParaRPr sz="2000" b="1" dirty="0">
              <a:solidFill>
                <a:srgbClr val="141414"/>
              </a:solidFill>
              <a:latin typeface="Space Mono"/>
              <a:ea typeface="Space Mono"/>
              <a:cs typeface="Space Mono"/>
              <a:sym typeface="Space Mono"/>
            </a:endParaRPr>
          </a:p>
        </p:txBody>
      </p:sp>
      <p:sp>
        <p:nvSpPr>
          <p:cNvPr id="239" name="Google Shape;239;p33"/>
          <p:cNvSpPr txBox="1"/>
          <p:nvPr/>
        </p:nvSpPr>
        <p:spPr>
          <a:xfrm>
            <a:off x="26982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feature, merge dest into feature</a:t>
            </a:r>
            <a:endParaRPr dirty="0">
              <a:solidFill>
                <a:srgbClr val="141414"/>
              </a:solidFill>
              <a:latin typeface="Quicksand Medium"/>
              <a:ea typeface="Quicksand Medium"/>
              <a:cs typeface="Quicksand Medium"/>
              <a:sym typeface="Quicksand Medium"/>
            </a:endParaRPr>
          </a:p>
        </p:txBody>
      </p:sp>
      <p:sp>
        <p:nvSpPr>
          <p:cNvPr id="240" name="Google Shape;240;p33"/>
          <p:cNvSpPr txBox="1"/>
          <p:nvPr/>
        </p:nvSpPr>
        <p:spPr>
          <a:xfrm>
            <a:off x="46764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3/</a:t>
            </a:r>
            <a:endParaRPr sz="2000" b="1" dirty="0">
              <a:solidFill>
                <a:srgbClr val="141414"/>
              </a:solidFill>
              <a:latin typeface="Space Mono"/>
              <a:ea typeface="Space Mono"/>
              <a:cs typeface="Space Mono"/>
              <a:sym typeface="Space Mono"/>
            </a:endParaRPr>
          </a:p>
        </p:txBody>
      </p:sp>
      <p:sp>
        <p:nvSpPr>
          <p:cNvPr id="241" name="Google Shape;241;p33"/>
          <p:cNvSpPr txBox="1"/>
          <p:nvPr/>
        </p:nvSpPr>
        <p:spPr>
          <a:xfrm>
            <a:off x="46764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US" dirty="0">
                <a:solidFill>
                  <a:srgbClr val="141414"/>
                </a:solidFill>
                <a:latin typeface="Quicksand Medium"/>
                <a:ea typeface="Quicksand Medium"/>
                <a:cs typeface="Quicksand Medium"/>
                <a:sym typeface="Quicksand Medium"/>
              </a:rPr>
              <a:t>Fix merge conflicts, repeat step 2 if conflicts occurred</a:t>
            </a:r>
          </a:p>
        </p:txBody>
      </p:sp>
      <p:sp>
        <p:nvSpPr>
          <p:cNvPr id="242" name="Google Shape;242;p33"/>
          <p:cNvSpPr txBox="1"/>
          <p:nvPr/>
        </p:nvSpPr>
        <p:spPr>
          <a:xfrm>
            <a:off x="6654600" y="2158652"/>
            <a:ext cx="1769400" cy="318600"/>
          </a:xfrm>
          <a:prstGeom prst="rect">
            <a:avLst/>
          </a:prstGeom>
          <a:noFill/>
          <a:ln>
            <a:noFill/>
          </a:ln>
        </p:spPr>
        <p:txBody>
          <a:bodyPr spcFirstLastPara="1" wrap="square" lIns="0" tIns="0" rIns="0" bIns="0" anchor="b" anchorCtr="0">
            <a:noAutofit/>
          </a:bodyPr>
          <a:lstStyle/>
          <a:p>
            <a:pPr marL="0" lvl="0" indent="0" algn="ctr" rtl="0">
              <a:lnSpc>
                <a:spcPct val="75000"/>
              </a:lnSpc>
              <a:spcBef>
                <a:spcPts val="0"/>
              </a:spcBef>
              <a:spcAft>
                <a:spcPts val="200"/>
              </a:spcAft>
              <a:buNone/>
            </a:pPr>
            <a:r>
              <a:rPr lang="en" sz="2000" b="1" dirty="0">
                <a:solidFill>
                  <a:srgbClr val="141414"/>
                </a:solidFill>
                <a:latin typeface="Space Mono"/>
                <a:ea typeface="Space Mono"/>
                <a:cs typeface="Space Mono"/>
                <a:sym typeface="Space Mono"/>
              </a:rPr>
              <a:t>4/</a:t>
            </a:r>
            <a:endParaRPr sz="2000" b="1" dirty="0">
              <a:solidFill>
                <a:srgbClr val="141414"/>
              </a:solidFill>
              <a:latin typeface="Space Mono"/>
              <a:ea typeface="Space Mono"/>
              <a:cs typeface="Space Mono"/>
              <a:sym typeface="Space Mono"/>
            </a:endParaRPr>
          </a:p>
        </p:txBody>
      </p:sp>
      <p:sp>
        <p:nvSpPr>
          <p:cNvPr id="243" name="Google Shape;243;p33"/>
          <p:cNvSpPr txBox="1"/>
          <p:nvPr/>
        </p:nvSpPr>
        <p:spPr>
          <a:xfrm>
            <a:off x="6654600" y="2562052"/>
            <a:ext cx="1769400" cy="4152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dirty="0">
                <a:solidFill>
                  <a:srgbClr val="141414"/>
                </a:solidFill>
                <a:latin typeface="Quicksand Medium"/>
                <a:ea typeface="Quicksand Medium"/>
                <a:cs typeface="Quicksand Medium"/>
                <a:sym typeface="Quicksand Medium"/>
              </a:rPr>
              <a:t>Checkout to dest, merge feature into dest*</a:t>
            </a:r>
            <a:endParaRPr dirty="0">
              <a:solidFill>
                <a:srgbClr val="141414"/>
              </a:solidFill>
              <a:latin typeface="Quicksand Medium"/>
              <a:ea typeface="Quicksand Medium"/>
              <a:cs typeface="Quicksand Medium"/>
              <a:sym typeface="Quicksand Medium"/>
            </a:endParaRPr>
          </a:p>
        </p:txBody>
      </p:sp>
      <p:sp>
        <p:nvSpPr>
          <p:cNvPr id="244" name="Google Shape;244;p33"/>
          <p:cNvSpPr/>
          <p:nvPr/>
        </p:nvSpPr>
        <p:spPr>
          <a:xfrm>
            <a:off x="9130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8912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8694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6847650" y="221100"/>
            <a:ext cx="1383300" cy="138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txBox="1"/>
          <p:nvPr/>
        </p:nvSpPr>
        <p:spPr>
          <a:xfrm>
            <a:off x="10480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Make sure dev is up to date</a:t>
            </a:r>
            <a:endParaRPr sz="1600" dirty="0">
              <a:solidFill>
                <a:srgbClr val="141414"/>
              </a:solidFill>
              <a:latin typeface="Quicksand Medium"/>
              <a:ea typeface="Quicksand Medium"/>
              <a:cs typeface="Quicksand Medium"/>
              <a:sym typeface="Quicksand Medium"/>
            </a:endParaRPr>
          </a:p>
        </p:txBody>
      </p:sp>
      <p:sp>
        <p:nvSpPr>
          <p:cNvPr id="249" name="Google Shape;249;p33"/>
          <p:cNvSpPr txBox="1"/>
          <p:nvPr/>
        </p:nvSpPr>
        <p:spPr>
          <a:xfrm>
            <a:off x="30262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dev into your feature branch</a:t>
            </a:r>
            <a:endParaRPr sz="1600" dirty="0">
              <a:solidFill>
                <a:srgbClr val="141414"/>
              </a:solidFill>
              <a:latin typeface="Quicksand Medium"/>
              <a:ea typeface="Quicksand Medium"/>
              <a:cs typeface="Quicksand Medium"/>
              <a:sym typeface="Quicksand Medium"/>
            </a:endParaRPr>
          </a:p>
        </p:txBody>
      </p:sp>
      <p:sp>
        <p:nvSpPr>
          <p:cNvPr id="250" name="Google Shape;250;p33"/>
          <p:cNvSpPr txBox="1"/>
          <p:nvPr/>
        </p:nvSpPr>
        <p:spPr>
          <a:xfrm>
            <a:off x="50044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Push changes</a:t>
            </a:r>
            <a:endParaRPr sz="1600" dirty="0">
              <a:solidFill>
                <a:srgbClr val="141414"/>
              </a:solidFill>
              <a:latin typeface="Quicksand Medium"/>
              <a:ea typeface="Quicksand Medium"/>
              <a:cs typeface="Quicksand Medium"/>
              <a:sym typeface="Quicksand Medium"/>
            </a:endParaRPr>
          </a:p>
        </p:txBody>
      </p:sp>
      <p:sp>
        <p:nvSpPr>
          <p:cNvPr id="251" name="Google Shape;251;p33"/>
          <p:cNvSpPr txBox="1"/>
          <p:nvPr/>
        </p:nvSpPr>
        <p:spPr>
          <a:xfrm>
            <a:off x="6982650" y="610200"/>
            <a:ext cx="1113300" cy="605100"/>
          </a:xfrm>
          <a:prstGeom prst="rect">
            <a:avLst/>
          </a:prstGeom>
          <a:noFill/>
          <a:ln>
            <a:noFill/>
          </a:ln>
        </p:spPr>
        <p:txBody>
          <a:bodyPr spcFirstLastPara="1" wrap="square" lIns="0" tIns="45700" rIns="0" bIns="0" anchor="ctr" anchorCtr="0">
            <a:noAutofit/>
          </a:bodyPr>
          <a:lstStyle/>
          <a:p>
            <a:pPr marL="0" lvl="0" indent="0" algn="ctr" rtl="0">
              <a:lnSpc>
                <a:spcPct val="90000"/>
              </a:lnSpc>
              <a:spcBef>
                <a:spcPts val="0"/>
              </a:spcBef>
              <a:spcAft>
                <a:spcPts val="0"/>
              </a:spcAft>
              <a:buNone/>
            </a:pPr>
            <a:r>
              <a:rPr lang="en-US" sz="1600" dirty="0">
                <a:solidFill>
                  <a:srgbClr val="141414"/>
                </a:solidFill>
                <a:latin typeface="Quicksand Medium"/>
                <a:ea typeface="Quicksand Medium"/>
                <a:cs typeface="Quicksand Medium"/>
                <a:sym typeface="Quicksand Medium"/>
              </a:rPr>
              <a:t>Merge feature branch into dev</a:t>
            </a:r>
            <a:endParaRPr sz="1600" dirty="0">
              <a:solidFill>
                <a:srgbClr val="141414"/>
              </a:solidFill>
              <a:latin typeface="Quicksand Medium"/>
              <a:ea typeface="Quicksand Medium"/>
              <a:cs typeface="Quicksand Medium"/>
              <a:sym typeface="Quicksand Medium"/>
            </a:endParaRPr>
          </a:p>
        </p:txBody>
      </p:sp>
      <p:cxnSp>
        <p:nvCxnSpPr>
          <p:cNvPr id="252" name="Google Shape;252;p33"/>
          <p:cNvCxnSpPr>
            <a:stCxn id="248" idx="3"/>
            <a:endCxn id="249" idx="1"/>
          </p:cNvCxnSpPr>
          <p:nvPr/>
        </p:nvCxnSpPr>
        <p:spPr>
          <a:xfrm>
            <a:off x="21613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3" name="Google Shape;253;p33"/>
          <p:cNvCxnSpPr>
            <a:stCxn id="249" idx="3"/>
            <a:endCxn id="250" idx="1"/>
          </p:cNvCxnSpPr>
          <p:nvPr/>
        </p:nvCxnSpPr>
        <p:spPr>
          <a:xfrm>
            <a:off x="4139550" y="912750"/>
            <a:ext cx="864900" cy="0"/>
          </a:xfrm>
          <a:prstGeom prst="straightConnector1">
            <a:avLst/>
          </a:prstGeom>
          <a:noFill/>
          <a:ln w="28575" cap="flat" cmpd="sng">
            <a:solidFill>
              <a:schemeClr val="accent4"/>
            </a:solidFill>
            <a:prstDash val="solid"/>
            <a:round/>
            <a:headEnd type="none" w="med" len="med"/>
            <a:tailEnd type="none" w="med" len="med"/>
          </a:ln>
        </p:spPr>
      </p:cxnSp>
      <p:cxnSp>
        <p:nvCxnSpPr>
          <p:cNvPr id="254" name="Google Shape;254;p33"/>
          <p:cNvCxnSpPr>
            <a:stCxn id="250" idx="3"/>
            <a:endCxn id="251" idx="1"/>
          </p:cNvCxnSpPr>
          <p:nvPr/>
        </p:nvCxnSpPr>
        <p:spPr>
          <a:xfrm>
            <a:off x="6117750" y="912750"/>
            <a:ext cx="864900" cy="0"/>
          </a:xfrm>
          <a:prstGeom prst="straightConnector1">
            <a:avLst/>
          </a:prstGeom>
          <a:noFill/>
          <a:ln w="28575" cap="flat" cmpd="sng">
            <a:solidFill>
              <a:schemeClr val="accent4"/>
            </a:solidFill>
            <a:prstDash val="solid"/>
            <a:round/>
            <a:headEnd type="none" w="med" len="med"/>
            <a:tailEnd type="none" w="med" len="med"/>
          </a:ln>
        </p:spPr>
      </p:cxnSp>
    </p:spTree>
    <p:extLst>
      <p:ext uri="{BB962C8B-B14F-4D97-AF65-F5344CB8AC3E}">
        <p14:creationId xmlns:p14="http://schemas.microsoft.com/office/powerpoint/2010/main" val="122495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Pull requests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feature, not Git</a:t>
            </a:r>
            <a:br>
              <a:rPr lang="en-US" dirty="0"/>
            </a:br>
            <a:br>
              <a:rPr lang="en-US" dirty="0"/>
            </a:br>
            <a:r>
              <a:rPr lang="en-US" dirty="0"/>
              <a:t>&gt; Merging into dev/main</a:t>
            </a:r>
            <a:br>
              <a:rPr lang="en-US" dirty="0"/>
            </a:br>
            <a:br>
              <a:rPr lang="en-US" dirty="0"/>
            </a:br>
            <a:r>
              <a:rPr lang="en-US" dirty="0"/>
              <a:t>&gt; Code reviews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70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10754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dk1"/>
                </a:solidFill>
              </a:rPr>
              <a:t>Next time; more advanced Git features!</a:t>
            </a:r>
            <a:br>
              <a:rPr lang="en-US" dirty="0">
                <a:solidFill>
                  <a:schemeClr val="dk1"/>
                </a:solidFill>
              </a:rPr>
            </a:br>
            <a:br>
              <a:rPr lang="en-US" dirty="0">
                <a:solidFill>
                  <a:schemeClr val="dk1"/>
                </a:solidFill>
              </a:rPr>
            </a:br>
            <a:br>
              <a:rPr lang="en-US" dirty="0">
                <a:solidFill>
                  <a:schemeClr val="dk1"/>
                </a:solidFill>
              </a:rPr>
            </a:br>
            <a:r>
              <a:rPr lang="en-US" dirty="0">
                <a:solidFill>
                  <a:schemeClr val="dk1"/>
                </a:solidFill>
              </a:rPr>
              <a:t>Find this presentation at:</a:t>
            </a:r>
            <a:br>
              <a:rPr lang="en-US" dirty="0">
                <a:solidFill>
                  <a:schemeClr val="dk1"/>
                </a:solidFill>
              </a:rPr>
            </a:br>
            <a:r>
              <a:rPr lang="en-US" dirty="0">
                <a:solidFill>
                  <a:schemeClr val="dk1"/>
                </a:solidFill>
              </a:rPr>
              <a:t>github.com/</a:t>
            </a:r>
            <a:r>
              <a:rPr lang="en-US" dirty="0" err="1">
                <a:solidFill>
                  <a:schemeClr val="dk1"/>
                </a:solidFill>
              </a:rPr>
              <a:t>Druyv</a:t>
            </a:r>
            <a:r>
              <a:rPr lang="en-US" dirty="0">
                <a:solidFill>
                  <a:schemeClr val="dk1"/>
                </a:solidFill>
              </a:rPr>
              <a:t>/</a:t>
            </a:r>
            <a:r>
              <a:rPr lang="en-US" dirty="0" err="1">
                <a:solidFill>
                  <a:schemeClr val="dk1"/>
                </a:solidFill>
              </a:rPr>
              <a:t>GitGud</a:t>
            </a:r>
            <a:endParaRPr dirty="0">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sz="6000" dirty="0"/>
              <a:t>That’s all!</a:t>
            </a:r>
            <a:endParaRPr sz="6000" dirty="0"/>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202C9415-DD21-45AB-9283-598493B3F79F}"/>
              </a:ext>
            </a:extLst>
          </p:cNvPr>
          <p:cNvSpPr/>
          <p:nvPr/>
        </p:nvSpPr>
        <p:spPr>
          <a:xfrm>
            <a:off x="530198" y="2083312"/>
            <a:ext cx="4802521" cy="639988"/>
          </a:xfrm>
          <a:prstGeom prst="rect">
            <a:avLst/>
          </a:prstGeom>
          <a:solidFill>
            <a:schemeClr val="accent6">
              <a:lumMod val="95000"/>
            </a:schemeClr>
          </a:solidFill>
          <a:ln>
            <a:solidFill>
              <a:schemeClr val="accent6">
                <a:lumMod val="9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D5EC83A3-89F1-4F19-9E0C-2AB7F542EEF6}"/>
              </a:ext>
            </a:extLst>
          </p:cNvPr>
          <p:cNvPicPr>
            <a:picLocks noChangeAspect="1"/>
          </p:cNvPicPr>
          <p:nvPr/>
        </p:nvPicPr>
        <p:blipFill>
          <a:blip r:embed="rId3"/>
          <a:stretch>
            <a:fillRect/>
          </a:stretch>
        </p:blipFill>
        <p:spPr>
          <a:xfrm>
            <a:off x="6776289" y="436500"/>
            <a:ext cx="2084980" cy="1733139"/>
          </a:xfrm>
          <a:prstGeom prst="rect">
            <a:avLst/>
          </a:prstGeom>
        </p:spPr>
      </p:pic>
    </p:spTree>
    <p:extLst>
      <p:ext uri="{BB962C8B-B14F-4D97-AF65-F5344CB8AC3E}">
        <p14:creationId xmlns:p14="http://schemas.microsoft.com/office/powerpoint/2010/main" val="212148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ctrTitle"/>
          </p:nvPr>
        </p:nvSpPr>
        <p:spPr>
          <a:xfrm>
            <a:off x="720000" y="3315650"/>
            <a:ext cx="32898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Table of contents</a:t>
            </a:r>
            <a:endParaRPr/>
          </a:p>
        </p:txBody>
      </p:sp>
      <p:sp>
        <p:nvSpPr>
          <p:cNvPr id="170" name="Google Shape;170;p28"/>
          <p:cNvSpPr txBox="1">
            <a:spLocks noGrp="1"/>
          </p:cNvSpPr>
          <p:nvPr>
            <p:ph type="title" idx="2"/>
          </p:nvPr>
        </p:nvSpPr>
        <p:spPr>
          <a:xfrm>
            <a:off x="4837750" y="569375"/>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71" name="Google Shape;171;p28"/>
          <p:cNvSpPr txBox="1">
            <a:spLocks noGrp="1"/>
          </p:cNvSpPr>
          <p:nvPr>
            <p:ph type="ctrTitle" idx="3"/>
          </p:nvPr>
        </p:nvSpPr>
        <p:spPr>
          <a:xfrm>
            <a:off x="6395100" y="436500"/>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72" name="Google Shape;172;p28"/>
          <p:cNvSpPr txBox="1">
            <a:spLocks noGrp="1"/>
          </p:cNvSpPr>
          <p:nvPr>
            <p:ph type="subTitle" idx="1"/>
          </p:nvPr>
        </p:nvSpPr>
        <p:spPr>
          <a:xfrm>
            <a:off x="6395100" y="83989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Setup Git on your</a:t>
            </a:r>
            <a:br>
              <a:rPr lang="en" dirty="0"/>
            </a:br>
            <a:r>
              <a:rPr lang="en" dirty="0"/>
              <a:t>    machine</a:t>
            </a:r>
            <a:endParaRPr dirty="0"/>
          </a:p>
        </p:txBody>
      </p:sp>
      <p:sp>
        <p:nvSpPr>
          <p:cNvPr id="173" name="Google Shape;173;p28"/>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txBox="1">
            <a:spLocks noGrp="1"/>
          </p:cNvSpPr>
          <p:nvPr>
            <p:ph type="title" idx="4"/>
          </p:nvPr>
        </p:nvSpPr>
        <p:spPr>
          <a:xfrm>
            <a:off x="4837750" y="155079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2/</a:t>
            </a:r>
            <a:endParaRPr/>
          </a:p>
        </p:txBody>
      </p:sp>
      <p:sp>
        <p:nvSpPr>
          <p:cNvPr id="175" name="Google Shape;175;p28"/>
          <p:cNvSpPr txBox="1">
            <a:spLocks noGrp="1"/>
          </p:cNvSpPr>
          <p:nvPr>
            <p:ph type="ctrTitle" idx="5"/>
          </p:nvPr>
        </p:nvSpPr>
        <p:spPr>
          <a:xfrm>
            <a:off x="6395100" y="141792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76" name="Google Shape;176;p28"/>
          <p:cNvSpPr txBox="1">
            <a:spLocks noGrp="1"/>
          </p:cNvSpPr>
          <p:nvPr>
            <p:ph type="subTitle" idx="6"/>
          </p:nvPr>
        </p:nvSpPr>
        <p:spPr>
          <a:xfrm>
            <a:off x="6395100" y="1821323"/>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VCS, Git Features,</a:t>
            </a:r>
            <a:br>
              <a:rPr lang="en" dirty="0"/>
            </a:br>
            <a:r>
              <a:rPr lang="en" dirty="0"/>
              <a:t>    Git v. GitHub</a:t>
            </a:r>
            <a:endParaRPr dirty="0"/>
          </a:p>
        </p:txBody>
      </p:sp>
      <p:sp>
        <p:nvSpPr>
          <p:cNvPr id="177" name="Google Shape;177;p28"/>
          <p:cNvSpPr txBox="1">
            <a:spLocks noGrp="1"/>
          </p:cNvSpPr>
          <p:nvPr>
            <p:ph type="title" idx="7"/>
          </p:nvPr>
        </p:nvSpPr>
        <p:spPr>
          <a:xfrm>
            <a:off x="4837675" y="3016318"/>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3/</a:t>
            </a:r>
            <a:endParaRPr/>
          </a:p>
        </p:txBody>
      </p:sp>
      <p:sp>
        <p:nvSpPr>
          <p:cNvPr id="178" name="Google Shape;178;p28"/>
          <p:cNvSpPr txBox="1">
            <a:spLocks noGrp="1"/>
          </p:cNvSpPr>
          <p:nvPr>
            <p:ph type="ctrTitle" idx="8"/>
          </p:nvPr>
        </p:nvSpPr>
        <p:spPr>
          <a:xfrm>
            <a:off x="6395100" y="2883443"/>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79" name="Google Shape;179;p28"/>
          <p:cNvSpPr txBox="1">
            <a:spLocks noGrp="1"/>
          </p:cNvSpPr>
          <p:nvPr>
            <p:ph type="subTitle" idx="9"/>
          </p:nvPr>
        </p:nvSpPr>
        <p:spPr>
          <a:xfrm>
            <a:off x="6395100" y="3286842"/>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Why specifically Git?</a:t>
            </a:r>
            <a:br>
              <a:rPr lang="en" dirty="0"/>
            </a:br>
            <a:r>
              <a:rPr lang="en" dirty="0"/>
              <a:t>    IDE v. GUI v. CLI</a:t>
            </a:r>
            <a:endParaRPr dirty="0"/>
          </a:p>
        </p:txBody>
      </p:sp>
      <p:sp>
        <p:nvSpPr>
          <p:cNvPr id="180" name="Google Shape;180;p28"/>
          <p:cNvSpPr txBox="1">
            <a:spLocks noGrp="1"/>
          </p:cNvSpPr>
          <p:nvPr>
            <p:ph type="title" idx="13"/>
          </p:nvPr>
        </p:nvSpPr>
        <p:spPr>
          <a:xfrm>
            <a:off x="4837675" y="4006584"/>
            <a:ext cx="645300" cy="8151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4/</a:t>
            </a:r>
            <a:endParaRPr/>
          </a:p>
        </p:txBody>
      </p:sp>
      <p:sp>
        <p:nvSpPr>
          <p:cNvPr id="181" name="Google Shape;181;p28"/>
          <p:cNvSpPr txBox="1">
            <a:spLocks noGrp="1"/>
          </p:cNvSpPr>
          <p:nvPr>
            <p:ph type="ctrTitle" idx="14"/>
          </p:nvPr>
        </p:nvSpPr>
        <p:spPr>
          <a:xfrm>
            <a:off x="6395100" y="3873709"/>
            <a:ext cx="2028900" cy="3186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How?</a:t>
            </a:r>
            <a:endParaRPr dirty="0"/>
          </a:p>
        </p:txBody>
      </p:sp>
      <p:sp>
        <p:nvSpPr>
          <p:cNvPr id="182" name="Google Shape;182;p28"/>
          <p:cNvSpPr txBox="1">
            <a:spLocks noGrp="1"/>
          </p:cNvSpPr>
          <p:nvPr>
            <p:ph type="subTitle" idx="15"/>
          </p:nvPr>
        </p:nvSpPr>
        <p:spPr>
          <a:xfrm>
            <a:off x="6395100" y="4277109"/>
            <a:ext cx="2028900" cy="41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Git Basics - Interactive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45"/>
          <p:cNvSpPr txBox="1">
            <a:spLocks noGrp="1"/>
          </p:cNvSpPr>
          <p:nvPr>
            <p:ph type="subTitle" idx="1"/>
          </p:nvPr>
        </p:nvSpPr>
        <p:spPr>
          <a:xfrm>
            <a:off x="720000" y="720500"/>
            <a:ext cx="3852000" cy="856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solidFill>
                  <a:schemeClr val="dk1"/>
                </a:solidFill>
              </a:rPr>
              <a:t>Do you have any questions?</a:t>
            </a:r>
            <a:endParaRPr b="1">
              <a:solidFill>
                <a:schemeClr val="dk1"/>
              </a:solidFill>
            </a:endParaRPr>
          </a:p>
          <a:p>
            <a:pPr marL="0" lvl="0" indent="0" algn="l" rtl="0">
              <a:spcBef>
                <a:spcPts val="0"/>
              </a:spcBef>
              <a:spcAft>
                <a:spcPts val="0"/>
              </a:spcAft>
              <a:buNone/>
            </a:pPr>
            <a:r>
              <a:rPr lang="en">
                <a:solidFill>
                  <a:schemeClr val="dk1"/>
                </a:solidFill>
              </a:rPr>
              <a:t>youremail@freepik.com </a:t>
            </a:r>
            <a:endParaRPr>
              <a:solidFill>
                <a:schemeClr val="dk1"/>
              </a:solidFill>
            </a:endParaRPr>
          </a:p>
          <a:p>
            <a:pPr marL="0" lvl="0" indent="0" algn="l" rtl="0">
              <a:spcBef>
                <a:spcPts val="0"/>
              </a:spcBef>
              <a:spcAft>
                <a:spcPts val="0"/>
              </a:spcAft>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2046" name="Google Shape;2046;p45"/>
          <p:cNvSpPr txBox="1"/>
          <p:nvPr/>
        </p:nvSpPr>
        <p:spPr>
          <a:xfrm>
            <a:off x="720000" y="1795912"/>
            <a:ext cx="3580500" cy="28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solidFill>
                  <a:schemeClr val="dk1"/>
                </a:solidFill>
                <a:latin typeface="Quicksand Medium"/>
                <a:ea typeface="Quicksand Medium"/>
                <a:cs typeface="Quicksand Medium"/>
                <a:sym typeface="Quicksand Medium"/>
              </a:rPr>
              <a:t>Please keep this slide for attribution</a:t>
            </a:r>
            <a:endParaRPr sz="1200">
              <a:solidFill>
                <a:schemeClr val="dk1"/>
              </a:solidFill>
              <a:latin typeface="Quicksand Medium"/>
              <a:ea typeface="Quicksand Medium"/>
              <a:cs typeface="Quicksand Medium"/>
              <a:sym typeface="Quicksand Medium"/>
            </a:endParaRPr>
          </a:p>
        </p:txBody>
      </p:sp>
      <p:sp>
        <p:nvSpPr>
          <p:cNvPr id="2047" name="Google Shape;2047;p45"/>
          <p:cNvSpPr txBox="1">
            <a:spLocks noGrp="1"/>
          </p:cNvSpPr>
          <p:nvPr>
            <p:ph type="ctrTitle"/>
          </p:nvPr>
        </p:nvSpPr>
        <p:spPr>
          <a:xfrm>
            <a:off x="720000" y="3662925"/>
            <a:ext cx="5191500" cy="11205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a:t>Thanks!</a:t>
            </a:r>
            <a:endParaRPr/>
          </a:p>
        </p:txBody>
      </p:sp>
      <p:sp>
        <p:nvSpPr>
          <p:cNvPr id="2048" name="Google Shape;2048;p45"/>
          <p:cNvSpPr/>
          <p:nvPr/>
        </p:nvSpPr>
        <p:spPr>
          <a:xfrm>
            <a:off x="720000" y="32934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a:off x="6715829" y="222000"/>
            <a:ext cx="2205900" cy="220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a:off x="6716100"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a:off x="7872092" y="2723300"/>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a:off x="6716100"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5"/>
          <p:cNvSpPr/>
          <p:nvPr/>
        </p:nvSpPr>
        <p:spPr>
          <a:xfrm>
            <a:off x="7872092" y="3863199"/>
            <a:ext cx="1050000" cy="1050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5"/>
          <p:cNvSpPr/>
          <p:nvPr/>
        </p:nvSpPr>
        <p:spPr>
          <a:xfrm>
            <a:off x="7063953" y="3104147"/>
            <a:ext cx="354307" cy="288300"/>
          </a:xfrm>
          <a:custGeom>
            <a:avLst/>
            <a:gdLst/>
            <a:ahLst/>
            <a:cxnLst/>
            <a:rect l="l" t="t" r="r" b="b"/>
            <a:pathLst>
              <a:path w="14144" h="11509" extrusionOk="0">
                <a:moveTo>
                  <a:pt x="9774" y="0"/>
                </a:moveTo>
                <a:cubicBezTo>
                  <a:pt x="7906" y="0"/>
                  <a:pt x="6539" y="1735"/>
                  <a:pt x="6972" y="3569"/>
                </a:cubicBezTo>
                <a:cubicBezTo>
                  <a:pt x="4537" y="3436"/>
                  <a:pt x="2402" y="2302"/>
                  <a:pt x="968" y="534"/>
                </a:cubicBezTo>
                <a:lnTo>
                  <a:pt x="968" y="534"/>
                </a:lnTo>
                <a:cubicBezTo>
                  <a:pt x="234" y="1835"/>
                  <a:pt x="568" y="3536"/>
                  <a:pt x="1869" y="4403"/>
                </a:cubicBezTo>
                <a:cubicBezTo>
                  <a:pt x="1402" y="4403"/>
                  <a:pt x="968" y="4270"/>
                  <a:pt x="568" y="4036"/>
                </a:cubicBezTo>
                <a:lnTo>
                  <a:pt x="568" y="4036"/>
                </a:lnTo>
                <a:cubicBezTo>
                  <a:pt x="534" y="5404"/>
                  <a:pt x="1502" y="6638"/>
                  <a:pt x="2903" y="6939"/>
                </a:cubicBezTo>
                <a:cubicBezTo>
                  <a:pt x="2651" y="6997"/>
                  <a:pt x="2399" y="7032"/>
                  <a:pt x="2140" y="7032"/>
                </a:cubicBezTo>
                <a:cubicBezTo>
                  <a:pt x="1954" y="7032"/>
                  <a:pt x="1764" y="7014"/>
                  <a:pt x="1568" y="6972"/>
                </a:cubicBezTo>
                <a:lnTo>
                  <a:pt x="1568" y="6972"/>
                </a:lnTo>
                <a:cubicBezTo>
                  <a:pt x="1935" y="8139"/>
                  <a:pt x="3036" y="8973"/>
                  <a:pt x="4304" y="9007"/>
                </a:cubicBezTo>
                <a:cubicBezTo>
                  <a:pt x="3243" y="9809"/>
                  <a:pt x="1960" y="10243"/>
                  <a:pt x="647" y="10243"/>
                </a:cubicBezTo>
                <a:cubicBezTo>
                  <a:pt x="432" y="10243"/>
                  <a:pt x="216" y="10231"/>
                  <a:pt x="1" y="10208"/>
                </a:cubicBezTo>
                <a:lnTo>
                  <a:pt x="1" y="10208"/>
                </a:lnTo>
                <a:cubicBezTo>
                  <a:pt x="1268" y="11008"/>
                  <a:pt x="2803" y="11508"/>
                  <a:pt x="4437" y="11508"/>
                </a:cubicBezTo>
                <a:cubicBezTo>
                  <a:pt x="9841" y="11508"/>
                  <a:pt x="12876" y="6939"/>
                  <a:pt x="12710" y="2869"/>
                </a:cubicBezTo>
                <a:cubicBezTo>
                  <a:pt x="13277" y="2469"/>
                  <a:pt x="13744" y="1935"/>
                  <a:pt x="14144" y="1368"/>
                </a:cubicBezTo>
                <a:lnTo>
                  <a:pt x="14144" y="1368"/>
                </a:lnTo>
                <a:cubicBezTo>
                  <a:pt x="13610" y="1601"/>
                  <a:pt x="13077" y="1735"/>
                  <a:pt x="12476" y="1835"/>
                </a:cubicBezTo>
                <a:cubicBezTo>
                  <a:pt x="13077" y="1468"/>
                  <a:pt x="13544" y="901"/>
                  <a:pt x="13744" y="200"/>
                </a:cubicBezTo>
                <a:lnTo>
                  <a:pt x="13744" y="200"/>
                </a:lnTo>
                <a:cubicBezTo>
                  <a:pt x="13177" y="534"/>
                  <a:pt x="12576" y="801"/>
                  <a:pt x="11909" y="901"/>
                </a:cubicBezTo>
                <a:cubicBezTo>
                  <a:pt x="11375" y="367"/>
                  <a:pt x="10608" y="0"/>
                  <a:pt x="9774"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8304334" y="4187223"/>
            <a:ext cx="185520" cy="401952"/>
          </a:xfrm>
          <a:custGeom>
            <a:avLst/>
            <a:gdLst/>
            <a:ahLst/>
            <a:cxnLst/>
            <a:rect l="l" t="t" r="r" b="b"/>
            <a:pathLst>
              <a:path w="7406" h="16046" extrusionOk="0">
                <a:moveTo>
                  <a:pt x="5171" y="1"/>
                </a:moveTo>
                <a:cubicBezTo>
                  <a:pt x="2769" y="1"/>
                  <a:pt x="1668" y="1035"/>
                  <a:pt x="1668" y="3070"/>
                </a:cubicBezTo>
                <a:lnTo>
                  <a:pt x="1668" y="5238"/>
                </a:lnTo>
                <a:lnTo>
                  <a:pt x="0" y="5238"/>
                </a:lnTo>
                <a:lnTo>
                  <a:pt x="0" y="7973"/>
                </a:lnTo>
                <a:lnTo>
                  <a:pt x="1668" y="7973"/>
                </a:lnTo>
                <a:lnTo>
                  <a:pt x="1668" y="16046"/>
                </a:lnTo>
                <a:lnTo>
                  <a:pt x="4904" y="16046"/>
                </a:lnTo>
                <a:lnTo>
                  <a:pt x="4904" y="7940"/>
                </a:lnTo>
                <a:lnTo>
                  <a:pt x="7172" y="7940"/>
                </a:lnTo>
                <a:lnTo>
                  <a:pt x="7406" y="5238"/>
                </a:lnTo>
                <a:lnTo>
                  <a:pt x="4904" y="5238"/>
                </a:lnTo>
                <a:lnTo>
                  <a:pt x="4904" y="3704"/>
                </a:lnTo>
                <a:cubicBezTo>
                  <a:pt x="4904" y="3070"/>
                  <a:pt x="5037" y="2803"/>
                  <a:pt x="5638" y="2803"/>
                </a:cubicBezTo>
                <a:lnTo>
                  <a:pt x="7406" y="2803"/>
                </a:lnTo>
                <a:lnTo>
                  <a:pt x="7406" y="1"/>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45"/>
          <p:cNvGrpSpPr/>
          <p:nvPr/>
        </p:nvGrpSpPr>
        <p:grpSpPr>
          <a:xfrm>
            <a:off x="7058920" y="4206022"/>
            <a:ext cx="364352" cy="364352"/>
            <a:chOff x="5344420" y="1500447"/>
            <a:chExt cx="364352" cy="364352"/>
          </a:xfrm>
        </p:grpSpPr>
        <p:sp>
          <p:nvSpPr>
            <p:cNvPr id="2058" name="Google Shape;2058;p45"/>
            <p:cNvSpPr/>
            <p:nvPr/>
          </p:nvSpPr>
          <p:spPr>
            <a:xfrm>
              <a:off x="5344420" y="1500447"/>
              <a:ext cx="364352" cy="364352"/>
            </a:xfrm>
            <a:custGeom>
              <a:avLst/>
              <a:gdLst/>
              <a:ahLst/>
              <a:cxnLst/>
              <a:rect l="l" t="t" r="r" b="b"/>
              <a:pathLst>
                <a:path w="14545" h="14545" extrusionOk="0">
                  <a:moveTo>
                    <a:pt x="7272" y="1302"/>
                  </a:moveTo>
                  <a:cubicBezTo>
                    <a:pt x="9207" y="1302"/>
                    <a:pt x="9441" y="1335"/>
                    <a:pt x="10208" y="1368"/>
                  </a:cubicBezTo>
                  <a:cubicBezTo>
                    <a:pt x="10942" y="1402"/>
                    <a:pt x="11309" y="1502"/>
                    <a:pt x="11575" y="1602"/>
                  </a:cubicBezTo>
                  <a:cubicBezTo>
                    <a:pt x="11909" y="1735"/>
                    <a:pt x="12142" y="1902"/>
                    <a:pt x="12409" y="2169"/>
                  </a:cubicBezTo>
                  <a:cubicBezTo>
                    <a:pt x="12676" y="2403"/>
                    <a:pt x="12810" y="2636"/>
                    <a:pt x="12943" y="3003"/>
                  </a:cubicBezTo>
                  <a:cubicBezTo>
                    <a:pt x="13043" y="3236"/>
                    <a:pt x="13177" y="3637"/>
                    <a:pt x="13210" y="4337"/>
                  </a:cubicBezTo>
                  <a:cubicBezTo>
                    <a:pt x="13243" y="5104"/>
                    <a:pt x="13243" y="5338"/>
                    <a:pt x="13243" y="7273"/>
                  </a:cubicBezTo>
                  <a:cubicBezTo>
                    <a:pt x="13243" y="9241"/>
                    <a:pt x="13243" y="9474"/>
                    <a:pt x="13210" y="10241"/>
                  </a:cubicBezTo>
                  <a:cubicBezTo>
                    <a:pt x="13177" y="10942"/>
                    <a:pt x="13043" y="11342"/>
                    <a:pt x="12943" y="11576"/>
                  </a:cubicBezTo>
                  <a:cubicBezTo>
                    <a:pt x="12810" y="11909"/>
                    <a:pt x="12676" y="12176"/>
                    <a:pt x="12409" y="12410"/>
                  </a:cubicBezTo>
                  <a:cubicBezTo>
                    <a:pt x="12142" y="12677"/>
                    <a:pt x="11909" y="12843"/>
                    <a:pt x="11575" y="12977"/>
                  </a:cubicBezTo>
                  <a:cubicBezTo>
                    <a:pt x="11309" y="13077"/>
                    <a:pt x="10942" y="13177"/>
                    <a:pt x="10208" y="13210"/>
                  </a:cubicBezTo>
                  <a:cubicBezTo>
                    <a:pt x="9441" y="13244"/>
                    <a:pt x="9207" y="13244"/>
                    <a:pt x="7272" y="13244"/>
                  </a:cubicBezTo>
                  <a:cubicBezTo>
                    <a:pt x="5338" y="13244"/>
                    <a:pt x="5104" y="13244"/>
                    <a:pt x="4337" y="13210"/>
                  </a:cubicBezTo>
                  <a:cubicBezTo>
                    <a:pt x="3636" y="13177"/>
                    <a:pt x="3236" y="13077"/>
                    <a:pt x="2969" y="12977"/>
                  </a:cubicBezTo>
                  <a:cubicBezTo>
                    <a:pt x="2636" y="12843"/>
                    <a:pt x="2402" y="12677"/>
                    <a:pt x="2135" y="12410"/>
                  </a:cubicBezTo>
                  <a:cubicBezTo>
                    <a:pt x="1902" y="12176"/>
                    <a:pt x="1735" y="11909"/>
                    <a:pt x="1602" y="11576"/>
                  </a:cubicBezTo>
                  <a:cubicBezTo>
                    <a:pt x="1502" y="11309"/>
                    <a:pt x="1368" y="10942"/>
                    <a:pt x="1335" y="10241"/>
                  </a:cubicBezTo>
                  <a:cubicBezTo>
                    <a:pt x="1301" y="9474"/>
                    <a:pt x="1301" y="9241"/>
                    <a:pt x="1301" y="7273"/>
                  </a:cubicBezTo>
                  <a:cubicBezTo>
                    <a:pt x="1301" y="5338"/>
                    <a:pt x="1301" y="5104"/>
                    <a:pt x="1335" y="4337"/>
                  </a:cubicBezTo>
                  <a:cubicBezTo>
                    <a:pt x="1368" y="3637"/>
                    <a:pt x="1502" y="3236"/>
                    <a:pt x="1602" y="3003"/>
                  </a:cubicBezTo>
                  <a:cubicBezTo>
                    <a:pt x="1735" y="2669"/>
                    <a:pt x="1902" y="2403"/>
                    <a:pt x="2135" y="2169"/>
                  </a:cubicBezTo>
                  <a:cubicBezTo>
                    <a:pt x="2402" y="1902"/>
                    <a:pt x="2636" y="1735"/>
                    <a:pt x="2969" y="1602"/>
                  </a:cubicBezTo>
                  <a:cubicBezTo>
                    <a:pt x="3236" y="1502"/>
                    <a:pt x="3636" y="1402"/>
                    <a:pt x="4337" y="1368"/>
                  </a:cubicBezTo>
                  <a:cubicBezTo>
                    <a:pt x="5104" y="1335"/>
                    <a:pt x="5338" y="1302"/>
                    <a:pt x="7272" y="1302"/>
                  </a:cubicBezTo>
                  <a:close/>
                  <a:moveTo>
                    <a:pt x="7272" y="1"/>
                  </a:moveTo>
                  <a:cubicBezTo>
                    <a:pt x="5304" y="1"/>
                    <a:pt x="5037" y="1"/>
                    <a:pt x="4270" y="34"/>
                  </a:cubicBezTo>
                  <a:cubicBezTo>
                    <a:pt x="3503" y="68"/>
                    <a:pt x="2969" y="201"/>
                    <a:pt x="2502" y="368"/>
                  </a:cubicBezTo>
                  <a:cubicBezTo>
                    <a:pt x="2035" y="568"/>
                    <a:pt x="1635" y="801"/>
                    <a:pt x="1201" y="1235"/>
                  </a:cubicBezTo>
                  <a:cubicBezTo>
                    <a:pt x="801" y="1635"/>
                    <a:pt x="568" y="2036"/>
                    <a:pt x="367" y="2503"/>
                  </a:cubicBezTo>
                  <a:cubicBezTo>
                    <a:pt x="201" y="2970"/>
                    <a:pt x="67" y="3503"/>
                    <a:pt x="34" y="4271"/>
                  </a:cubicBezTo>
                  <a:cubicBezTo>
                    <a:pt x="0" y="5038"/>
                    <a:pt x="0" y="5305"/>
                    <a:pt x="0" y="7273"/>
                  </a:cubicBezTo>
                  <a:cubicBezTo>
                    <a:pt x="0" y="9241"/>
                    <a:pt x="0" y="9508"/>
                    <a:pt x="34" y="10275"/>
                  </a:cubicBezTo>
                  <a:cubicBezTo>
                    <a:pt x="67" y="11042"/>
                    <a:pt x="201" y="11576"/>
                    <a:pt x="367" y="12043"/>
                  </a:cubicBezTo>
                  <a:cubicBezTo>
                    <a:pt x="568" y="12543"/>
                    <a:pt x="801" y="12943"/>
                    <a:pt x="1201" y="13344"/>
                  </a:cubicBezTo>
                  <a:cubicBezTo>
                    <a:pt x="1635" y="13744"/>
                    <a:pt x="2035" y="13977"/>
                    <a:pt x="2502" y="14178"/>
                  </a:cubicBezTo>
                  <a:cubicBezTo>
                    <a:pt x="2969" y="14344"/>
                    <a:pt x="3503" y="14478"/>
                    <a:pt x="4270" y="14511"/>
                  </a:cubicBezTo>
                  <a:cubicBezTo>
                    <a:pt x="5037" y="14545"/>
                    <a:pt x="5304" y="14545"/>
                    <a:pt x="7272" y="14545"/>
                  </a:cubicBezTo>
                  <a:cubicBezTo>
                    <a:pt x="9240" y="14545"/>
                    <a:pt x="9507" y="14545"/>
                    <a:pt x="10274" y="14511"/>
                  </a:cubicBezTo>
                  <a:cubicBezTo>
                    <a:pt x="11042" y="14478"/>
                    <a:pt x="11575" y="14344"/>
                    <a:pt x="12042" y="14178"/>
                  </a:cubicBezTo>
                  <a:cubicBezTo>
                    <a:pt x="12509" y="13977"/>
                    <a:pt x="12943" y="13744"/>
                    <a:pt x="13343" y="13344"/>
                  </a:cubicBezTo>
                  <a:cubicBezTo>
                    <a:pt x="13744" y="12943"/>
                    <a:pt x="13977" y="12543"/>
                    <a:pt x="14177" y="12043"/>
                  </a:cubicBezTo>
                  <a:cubicBezTo>
                    <a:pt x="14344" y="11576"/>
                    <a:pt x="14477" y="11042"/>
                    <a:pt x="14511" y="10275"/>
                  </a:cubicBezTo>
                  <a:cubicBezTo>
                    <a:pt x="14544" y="9508"/>
                    <a:pt x="14544" y="9241"/>
                    <a:pt x="14544" y="7273"/>
                  </a:cubicBezTo>
                  <a:cubicBezTo>
                    <a:pt x="14544" y="5305"/>
                    <a:pt x="14544" y="5038"/>
                    <a:pt x="14511" y="4271"/>
                  </a:cubicBezTo>
                  <a:cubicBezTo>
                    <a:pt x="14477" y="3503"/>
                    <a:pt x="14344" y="2970"/>
                    <a:pt x="14177" y="2503"/>
                  </a:cubicBezTo>
                  <a:cubicBezTo>
                    <a:pt x="13977" y="2036"/>
                    <a:pt x="13744" y="1635"/>
                    <a:pt x="13343" y="1235"/>
                  </a:cubicBezTo>
                  <a:cubicBezTo>
                    <a:pt x="12943" y="801"/>
                    <a:pt x="12509" y="568"/>
                    <a:pt x="12042" y="368"/>
                  </a:cubicBezTo>
                  <a:cubicBezTo>
                    <a:pt x="11575" y="201"/>
                    <a:pt x="11042" y="68"/>
                    <a:pt x="10274" y="34"/>
                  </a:cubicBezTo>
                  <a:cubicBezTo>
                    <a:pt x="9507" y="1"/>
                    <a:pt x="9240" y="1"/>
                    <a:pt x="7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5"/>
            <p:cNvSpPr/>
            <p:nvPr/>
          </p:nvSpPr>
          <p:spPr>
            <a:xfrm>
              <a:off x="5432994" y="1589021"/>
              <a:ext cx="187199" cy="188025"/>
            </a:xfrm>
            <a:custGeom>
              <a:avLst/>
              <a:gdLst/>
              <a:ahLst/>
              <a:cxnLst/>
              <a:rect l="l" t="t" r="r" b="b"/>
              <a:pathLst>
                <a:path w="7473" h="7506" extrusionOk="0">
                  <a:moveTo>
                    <a:pt x="3736" y="1335"/>
                  </a:moveTo>
                  <a:cubicBezTo>
                    <a:pt x="5071" y="1335"/>
                    <a:pt x="6171" y="2402"/>
                    <a:pt x="6171" y="3737"/>
                  </a:cubicBezTo>
                  <a:cubicBezTo>
                    <a:pt x="6171" y="5104"/>
                    <a:pt x="5071" y="6172"/>
                    <a:pt x="3736" y="6172"/>
                  </a:cubicBezTo>
                  <a:cubicBezTo>
                    <a:pt x="2402" y="6172"/>
                    <a:pt x="1301" y="5071"/>
                    <a:pt x="1301" y="3737"/>
                  </a:cubicBezTo>
                  <a:cubicBezTo>
                    <a:pt x="1301" y="2402"/>
                    <a:pt x="2402" y="1335"/>
                    <a:pt x="3736" y="1335"/>
                  </a:cubicBezTo>
                  <a:close/>
                  <a:moveTo>
                    <a:pt x="3736" y="1"/>
                  </a:moveTo>
                  <a:cubicBezTo>
                    <a:pt x="1668" y="1"/>
                    <a:pt x="0" y="1669"/>
                    <a:pt x="0" y="3737"/>
                  </a:cubicBezTo>
                  <a:cubicBezTo>
                    <a:pt x="0" y="5805"/>
                    <a:pt x="1668" y="7506"/>
                    <a:pt x="3736" y="7506"/>
                  </a:cubicBezTo>
                  <a:cubicBezTo>
                    <a:pt x="5804" y="7506"/>
                    <a:pt x="7472" y="5805"/>
                    <a:pt x="7472" y="3737"/>
                  </a:cubicBezTo>
                  <a:cubicBezTo>
                    <a:pt x="7472" y="1669"/>
                    <a:pt x="5804" y="1"/>
                    <a:pt x="3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5"/>
            <p:cNvSpPr/>
            <p:nvPr/>
          </p:nvSpPr>
          <p:spPr>
            <a:xfrm>
              <a:off x="5601775" y="1563947"/>
              <a:ext cx="44313" cy="43487"/>
            </a:xfrm>
            <a:custGeom>
              <a:avLst/>
              <a:gdLst/>
              <a:ahLst/>
              <a:cxnLst/>
              <a:rect l="l" t="t" r="r" b="b"/>
              <a:pathLst>
                <a:path w="1769" h="1736" extrusionOk="0">
                  <a:moveTo>
                    <a:pt x="901" y="1"/>
                  </a:moveTo>
                  <a:cubicBezTo>
                    <a:pt x="401" y="1"/>
                    <a:pt x="0" y="368"/>
                    <a:pt x="0" y="868"/>
                  </a:cubicBezTo>
                  <a:cubicBezTo>
                    <a:pt x="0" y="1335"/>
                    <a:pt x="401" y="1736"/>
                    <a:pt x="901" y="1736"/>
                  </a:cubicBezTo>
                  <a:cubicBezTo>
                    <a:pt x="1368" y="1736"/>
                    <a:pt x="1768" y="1335"/>
                    <a:pt x="1768" y="868"/>
                  </a:cubicBezTo>
                  <a:cubicBezTo>
                    <a:pt x="1768" y="368"/>
                    <a:pt x="1368" y="1"/>
                    <a:pt x="9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45"/>
          <p:cNvGrpSpPr/>
          <p:nvPr/>
        </p:nvGrpSpPr>
        <p:grpSpPr>
          <a:xfrm>
            <a:off x="8215264" y="3101162"/>
            <a:ext cx="417456" cy="294280"/>
            <a:chOff x="7713764" y="1534237"/>
            <a:chExt cx="417456" cy="294280"/>
          </a:xfrm>
        </p:grpSpPr>
        <p:sp>
          <p:nvSpPr>
            <p:cNvPr id="2062" name="Google Shape;2062;p45"/>
            <p:cNvSpPr/>
            <p:nvPr/>
          </p:nvSpPr>
          <p:spPr>
            <a:xfrm>
              <a:off x="7713764" y="1534237"/>
              <a:ext cx="417456" cy="294280"/>
            </a:xfrm>
            <a:custGeom>
              <a:avLst/>
              <a:gdLst/>
              <a:ahLst/>
              <a:cxnLst/>
              <a:rect l="l" t="t" r="r" b="b"/>
              <a:pathLst>
                <a:path w="21250" h="14978" extrusionOk="0">
                  <a:moveTo>
                    <a:pt x="10642" y="1"/>
                  </a:moveTo>
                  <a:cubicBezTo>
                    <a:pt x="10642" y="1"/>
                    <a:pt x="4004" y="1"/>
                    <a:pt x="2336" y="434"/>
                  </a:cubicBezTo>
                  <a:cubicBezTo>
                    <a:pt x="1435" y="701"/>
                    <a:pt x="701" y="1435"/>
                    <a:pt x="468" y="2336"/>
                  </a:cubicBezTo>
                  <a:cubicBezTo>
                    <a:pt x="1" y="4004"/>
                    <a:pt x="1" y="7506"/>
                    <a:pt x="1" y="7506"/>
                  </a:cubicBezTo>
                  <a:cubicBezTo>
                    <a:pt x="1" y="7506"/>
                    <a:pt x="1" y="10975"/>
                    <a:pt x="468" y="12643"/>
                  </a:cubicBezTo>
                  <a:cubicBezTo>
                    <a:pt x="701" y="13577"/>
                    <a:pt x="1402" y="14278"/>
                    <a:pt x="2336" y="14545"/>
                  </a:cubicBezTo>
                  <a:cubicBezTo>
                    <a:pt x="4004" y="14978"/>
                    <a:pt x="10642" y="14978"/>
                    <a:pt x="10642" y="14978"/>
                  </a:cubicBezTo>
                  <a:cubicBezTo>
                    <a:pt x="10642" y="14978"/>
                    <a:pt x="17280" y="14978"/>
                    <a:pt x="18948" y="14545"/>
                  </a:cubicBezTo>
                  <a:cubicBezTo>
                    <a:pt x="19848" y="14278"/>
                    <a:pt x="20582" y="13577"/>
                    <a:pt x="20816" y="12643"/>
                  </a:cubicBezTo>
                  <a:cubicBezTo>
                    <a:pt x="21249" y="10975"/>
                    <a:pt x="21249" y="7506"/>
                    <a:pt x="21249" y="7506"/>
                  </a:cubicBezTo>
                  <a:cubicBezTo>
                    <a:pt x="21249" y="7506"/>
                    <a:pt x="21249" y="4004"/>
                    <a:pt x="20816" y="2336"/>
                  </a:cubicBezTo>
                  <a:cubicBezTo>
                    <a:pt x="20582" y="1435"/>
                    <a:pt x="19848" y="701"/>
                    <a:pt x="18948" y="434"/>
                  </a:cubicBezTo>
                  <a:cubicBezTo>
                    <a:pt x="17280" y="1"/>
                    <a:pt x="10642" y="1"/>
                    <a:pt x="1064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7880234" y="1619446"/>
              <a:ext cx="108794" cy="123877"/>
            </a:xfrm>
            <a:custGeom>
              <a:avLst/>
              <a:gdLst/>
              <a:ahLst/>
              <a:cxnLst/>
              <a:rect l="l" t="t" r="r" b="b"/>
              <a:pathLst>
                <a:path w="5538" h="6305" extrusionOk="0">
                  <a:moveTo>
                    <a:pt x="0" y="0"/>
                  </a:moveTo>
                  <a:lnTo>
                    <a:pt x="0" y="6305"/>
                  </a:lnTo>
                  <a:lnTo>
                    <a:pt x="5538" y="3169"/>
                  </a:lnTo>
                  <a:lnTo>
                    <a:pt x="0" y="0"/>
                  </a:ln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SSH</a:t>
            </a:r>
            <a:endParaRPr dirty="0"/>
          </a:p>
        </p:txBody>
      </p:sp>
      <p:sp>
        <p:nvSpPr>
          <p:cNvPr id="188" name="Google Shape;188;p29"/>
          <p:cNvSpPr txBox="1">
            <a:spLocks noGrp="1"/>
          </p:cNvSpPr>
          <p:nvPr>
            <p:ph type="subTitle" idx="1"/>
          </p:nvPr>
        </p:nvSpPr>
        <p:spPr>
          <a:xfrm>
            <a:off x="3726450" y="752925"/>
            <a:ext cx="4783566" cy="269286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Assuming you have Git installed:</a:t>
            </a:r>
            <a:br>
              <a:rPr lang="en" dirty="0"/>
            </a:br>
            <a:br>
              <a:rPr lang="en" dirty="0"/>
            </a:br>
            <a:r>
              <a:rPr lang="en" dirty="0"/>
              <a:t>&gt; Open Git Bash</a:t>
            </a:r>
            <a:br>
              <a:rPr lang="en" dirty="0"/>
            </a:br>
            <a:r>
              <a:rPr lang="en" dirty="0"/>
              <a:t>&gt; Run following commands</a:t>
            </a:r>
            <a:br>
              <a:rPr lang="en" dirty="0"/>
            </a:br>
            <a:r>
              <a:rPr lang="en" dirty="0"/>
              <a:t>$ ls –al ~/.ssh</a:t>
            </a:r>
            <a:br>
              <a:rPr lang="en" dirty="0"/>
            </a:br>
            <a:r>
              <a:rPr lang="en" dirty="0"/>
              <a:t>$ ssh-keygen –t ed25519 –C “Your GitHub e-mail”</a:t>
            </a:r>
            <a:br>
              <a:rPr lang="en" dirty="0"/>
            </a:br>
            <a:br>
              <a:rPr lang="en" dirty="0"/>
            </a:br>
            <a:r>
              <a:rPr lang="en" dirty="0"/>
              <a:t>$ clip				# Windows</a:t>
            </a:r>
            <a:br>
              <a:rPr lang="en" dirty="0"/>
            </a:br>
            <a:r>
              <a:rPr lang="en" dirty="0"/>
              <a:t>$ pbcopy &lt;~.ssh/id_ed25519.pub	# MacOS</a:t>
            </a:r>
            <a:br>
              <a:rPr lang="en" dirty="0"/>
            </a:br>
            <a:r>
              <a:rPr lang="en" dirty="0"/>
              <a:t>$ cat				# Linux</a:t>
            </a:r>
            <a:br>
              <a:rPr lang="en" dirty="0"/>
            </a:br>
            <a:br>
              <a:rPr lang="en" dirty="0"/>
            </a:br>
            <a:r>
              <a:rPr lang="en" dirty="0"/>
              <a:t>&gt; GitHub -&gt; Settings -&gt; SSH keys -&gt; New SSH key</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a:t>1/</a:t>
            </a:r>
            <a:endParaRPr/>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What?</a:t>
            </a:r>
            <a:endParaRPr dirty="0"/>
          </a:p>
        </p:txBody>
      </p:sp>
      <p:sp>
        <p:nvSpPr>
          <p:cNvPr id="188" name="Google Shape;188;p29"/>
          <p:cNvSpPr txBox="1">
            <a:spLocks noGrp="1"/>
          </p:cNvSpPr>
          <p:nvPr>
            <p:ph type="subTitle" idx="1"/>
          </p:nvPr>
        </p:nvSpPr>
        <p:spPr>
          <a:xfrm>
            <a:off x="3726450" y="752925"/>
            <a:ext cx="234516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VCS, Git Features,</a:t>
            </a:r>
            <a:br>
              <a:rPr lang="en-US" dirty="0"/>
            </a:br>
            <a:r>
              <a:rPr lang="en-US" dirty="0"/>
              <a:t>    Git v. GitHub</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2/</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84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VCS</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a:t>
            </a:r>
            <a:r>
              <a:rPr lang="en" b="1" dirty="0"/>
              <a:t>V</a:t>
            </a:r>
            <a:r>
              <a:rPr lang="en" dirty="0"/>
              <a:t>ersion </a:t>
            </a:r>
            <a:r>
              <a:rPr lang="en" b="1" dirty="0"/>
              <a:t>C</a:t>
            </a:r>
            <a:r>
              <a:rPr lang="en" dirty="0"/>
              <a:t>ontrol </a:t>
            </a:r>
            <a:r>
              <a:rPr lang="en" b="1" dirty="0"/>
              <a:t>S</a:t>
            </a:r>
            <a:r>
              <a:rPr lang="en" dirty="0"/>
              <a:t>ystem</a:t>
            </a:r>
            <a:br>
              <a:rPr lang="en" dirty="0"/>
            </a:br>
            <a:br>
              <a:rPr lang="en" dirty="0"/>
            </a:br>
            <a:r>
              <a:rPr lang="en" dirty="0"/>
              <a:t>&gt; Saves changes to files in repository</a:t>
            </a:r>
            <a:br>
              <a:rPr lang="en" dirty="0"/>
            </a:br>
            <a:br>
              <a:rPr lang="en" dirty="0"/>
            </a:br>
            <a:r>
              <a:rPr lang="en" dirty="0"/>
              <a:t>&gt; Clear development history</a:t>
            </a:r>
            <a:br>
              <a:rPr lang="en" dirty="0"/>
            </a:br>
            <a:br>
              <a:rPr lang="en" dirty="0"/>
            </a:br>
            <a:r>
              <a:rPr lang="en" dirty="0"/>
              <a:t>&gt; Easier to locate bugs, roll back</a:t>
            </a:r>
            <a:br>
              <a:rPr lang="en" dirty="0"/>
            </a:br>
            <a:br>
              <a:rPr lang="en" dirty="0"/>
            </a:br>
            <a:r>
              <a:rPr lang="en" dirty="0"/>
              <a:t>&gt; Alternatives to VCS?</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&gt; Most Popular VCS</a:t>
            </a:r>
            <a:br>
              <a:rPr lang="en" dirty="0"/>
            </a:br>
            <a:br>
              <a:rPr lang="en" dirty="0"/>
            </a:br>
            <a:r>
              <a:rPr lang="en" dirty="0"/>
              <a:t>&gt; Thought up in 2005 by Linus Torvalds</a:t>
            </a:r>
            <a:br>
              <a:rPr lang="en" dirty="0"/>
            </a:br>
            <a:br>
              <a:rPr lang="en" dirty="0"/>
            </a:br>
            <a:r>
              <a:rPr lang="en" dirty="0"/>
              <a:t>&gt; Alternatives to Git?</a:t>
            </a:r>
            <a:br>
              <a:rPr lang="en" dirty="0"/>
            </a:br>
            <a:r>
              <a:rPr lang="en" dirty="0"/>
              <a:t>	&gt; Mercurial  (Facebook, Mozilla)</a:t>
            </a:r>
            <a:br>
              <a:rPr lang="en" dirty="0"/>
            </a:br>
            <a:r>
              <a:rPr lang="en" dirty="0"/>
              <a:t>	&gt; SVN		(LinkedIn)</a:t>
            </a:r>
            <a:br>
              <a:rPr lang="en" dirty="0"/>
            </a:br>
            <a:br>
              <a:rPr lang="en" dirty="0"/>
            </a:br>
            <a:r>
              <a:rPr lang="en" dirty="0"/>
              <a:t>&gt; Centralized v. Distributed</a:t>
            </a:r>
          </a:p>
          <a:p>
            <a:pPr marL="0" lvl="0" indent="0" algn="l" rtl="0">
              <a:spcBef>
                <a:spcPts val="0"/>
              </a:spcBef>
              <a:spcAft>
                <a:spcPts val="0"/>
              </a:spcAft>
              <a:buNone/>
            </a:pPr>
            <a:br>
              <a:rPr lang="en-US" dirty="0"/>
            </a:br>
            <a:r>
              <a:rPr lang="en-US" dirty="0"/>
              <a:t>&gt; Repositories; Local and Remote</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49F5AC87-C09C-4BA4-B13E-9FDDA44A4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947" y="245889"/>
            <a:ext cx="993665" cy="9936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rcurial">
            <a:extLst>
              <a:ext uri="{FF2B5EF4-FFF2-40B4-BE49-F238E27FC236}">
                <a16:creationId xmlns:a16="http://schemas.microsoft.com/office/drawing/2014/main" id="{37A1A315-539F-453A-A66F-DFF4EC3129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5342"/>
          <a:stretch/>
        </p:blipFill>
        <p:spPr bwMode="auto">
          <a:xfrm>
            <a:off x="6752019" y="1437347"/>
            <a:ext cx="928941" cy="891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1734E1-FEA9-4D1C-8986-D308237B486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100000"/>
                    </a14:imgEffect>
                  </a14:imgLayer>
                </a14:imgProps>
              </a:ext>
              <a:ext uri="{28A0092B-C50C-407E-A947-70E740481C1C}">
                <a14:useLocalDpi xmlns:a14="http://schemas.microsoft.com/office/drawing/2010/main" val="0"/>
              </a:ext>
            </a:extLst>
          </a:blip>
          <a:srcRect l="2716" t="32752" b="18121"/>
          <a:stretch/>
        </p:blipFill>
        <p:spPr bwMode="auto">
          <a:xfrm>
            <a:off x="7877315" y="324676"/>
            <a:ext cx="1043749" cy="84124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5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v. GitHub</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GitHub; Git as a service</a:t>
            </a:r>
            <a:br>
              <a:rPr lang="en-US" dirty="0"/>
            </a:br>
            <a:br>
              <a:rPr lang="en-US" dirty="0"/>
            </a:br>
            <a:r>
              <a:rPr lang="en-US" dirty="0"/>
              <a:t>&gt; Alternatives?</a:t>
            </a:r>
            <a:br>
              <a:rPr lang="en-US" dirty="0"/>
            </a:br>
            <a:r>
              <a:rPr lang="en-US" dirty="0"/>
              <a:t>	&gt; Bitbucket</a:t>
            </a:r>
            <a:br>
              <a:rPr lang="en-US" dirty="0"/>
            </a:br>
            <a:r>
              <a:rPr lang="en-US" dirty="0"/>
              <a:t>	&gt; GitLab</a:t>
            </a:r>
            <a:br>
              <a:rPr lang="en-US" dirty="0"/>
            </a:br>
            <a:r>
              <a:rPr lang="en-US" dirty="0"/>
              <a:t>	&gt; </a:t>
            </a:r>
            <a:r>
              <a:rPr lang="en-US" dirty="0" err="1"/>
              <a:t>SourceForge</a:t>
            </a:r>
            <a:br>
              <a:rPr lang="en-US" dirty="0"/>
            </a:br>
            <a:r>
              <a:rPr lang="en-US" dirty="0"/>
              <a:t>	&gt; Host your own</a:t>
            </a:r>
            <a:br>
              <a:rPr lang="en-US" dirty="0"/>
            </a:br>
            <a:br>
              <a:rPr lang="en-US" dirty="0"/>
            </a:br>
            <a:r>
              <a:rPr lang="en-US" dirty="0"/>
              <a:t>&gt; GitHub most popular</a:t>
            </a:r>
            <a:br>
              <a:rPr lang="en-US" dirty="0"/>
            </a:br>
            <a:br>
              <a:rPr lang="en-US" dirty="0"/>
            </a:br>
            <a:r>
              <a:rPr lang="en-US" dirty="0"/>
              <a:t>&gt; But.. Microsoft</a:t>
            </a:r>
            <a:endParaRPr dirty="0"/>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ilhouette of a person&#10;&#10;Description automatically generated with low confidence">
            <a:extLst>
              <a:ext uri="{FF2B5EF4-FFF2-40B4-BE49-F238E27FC236}">
                <a16:creationId xmlns:a16="http://schemas.microsoft.com/office/drawing/2014/main" id="{2271F772-30EE-4DAA-99BD-5CBFA924C3C3}"/>
              </a:ext>
            </a:extLst>
          </p:cNvPr>
          <p:cNvPicPr>
            <a:picLocks noChangeAspect="1"/>
          </p:cNvPicPr>
          <p:nvPr/>
        </p:nvPicPr>
        <p:blipFill>
          <a:blip r:embed="rId3"/>
          <a:stretch>
            <a:fillRect/>
          </a:stretch>
        </p:blipFill>
        <p:spPr>
          <a:xfrm>
            <a:off x="6743701" y="1375331"/>
            <a:ext cx="1001805" cy="1001805"/>
          </a:xfrm>
          <a:prstGeom prst="rect">
            <a:avLst/>
          </a:prstGeom>
        </p:spPr>
      </p:pic>
    </p:spTree>
    <p:extLst>
      <p:ext uri="{BB962C8B-B14F-4D97-AF65-F5344CB8AC3E}">
        <p14:creationId xmlns:p14="http://schemas.microsoft.com/office/powerpoint/2010/main" val="281759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ctrTitle"/>
          </p:nvPr>
        </p:nvSpPr>
        <p:spPr>
          <a:xfrm>
            <a:off x="3726450" y="2441875"/>
            <a:ext cx="4697400" cy="22653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 dirty="0"/>
              <a:t>Git Why?</a:t>
            </a:r>
            <a:endParaRPr dirty="0"/>
          </a:p>
        </p:txBody>
      </p:sp>
      <p:sp>
        <p:nvSpPr>
          <p:cNvPr id="188" name="Google Shape;188;p29"/>
          <p:cNvSpPr txBox="1">
            <a:spLocks noGrp="1"/>
          </p:cNvSpPr>
          <p:nvPr>
            <p:ph type="subTitle" idx="1"/>
          </p:nvPr>
        </p:nvSpPr>
        <p:spPr>
          <a:xfrm>
            <a:off x="3726450" y="752925"/>
            <a:ext cx="2467086" cy="5034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Why specifically Git?</a:t>
            </a:r>
            <a:br>
              <a:rPr lang="en-US" dirty="0"/>
            </a:br>
            <a:r>
              <a:rPr lang="en-US" dirty="0"/>
              <a:t>	IDE v. GUI v. CLI</a:t>
            </a:r>
            <a:endParaRPr dirty="0"/>
          </a:p>
        </p:txBody>
      </p:sp>
      <p:sp>
        <p:nvSpPr>
          <p:cNvPr id="189" name="Google Shape;189;p29"/>
          <p:cNvSpPr txBox="1">
            <a:spLocks noGrp="1"/>
          </p:cNvSpPr>
          <p:nvPr>
            <p:ph type="title" idx="2"/>
          </p:nvPr>
        </p:nvSpPr>
        <p:spPr>
          <a:xfrm>
            <a:off x="222000" y="1256400"/>
            <a:ext cx="1067400" cy="1204500"/>
          </a:xfrm>
          <a:prstGeom prst="rect">
            <a:avLst/>
          </a:prstGeom>
        </p:spPr>
        <p:txBody>
          <a:bodyPr spcFirstLastPara="1" wrap="square" lIns="0" tIns="0" rIns="0" bIns="91425" anchor="b" anchorCtr="0">
            <a:noAutofit/>
          </a:bodyPr>
          <a:lstStyle/>
          <a:p>
            <a:pPr marL="0" lvl="0" indent="0" algn="r" rtl="0">
              <a:spcBef>
                <a:spcPts val="0"/>
              </a:spcBef>
              <a:spcAft>
                <a:spcPts val="0"/>
              </a:spcAft>
              <a:buNone/>
            </a:pPr>
            <a:r>
              <a:rPr lang="en" dirty="0"/>
              <a:t>3/</a:t>
            </a:r>
            <a:endParaRPr dirty="0"/>
          </a:p>
        </p:txBody>
      </p:sp>
      <p:sp>
        <p:nvSpPr>
          <p:cNvPr id="190" name="Google Shape;190;p29"/>
          <p:cNvSpPr/>
          <p:nvPr/>
        </p:nvSpPr>
        <p:spPr>
          <a:xfrm>
            <a:off x="720000" y="436500"/>
            <a:ext cx="127500" cy="12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72645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40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720000" y="3315650"/>
            <a:ext cx="4116600" cy="1391400"/>
          </a:xfrm>
          <a:prstGeom prst="rect">
            <a:avLst/>
          </a:prstGeom>
        </p:spPr>
        <p:txBody>
          <a:bodyPr spcFirstLastPara="1" wrap="square" lIns="0" tIns="0" rIns="0" bIns="0" anchor="b" anchorCtr="0">
            <a:noAutofit/>
          </a:bodyPr>
          <a:lstStyle/>
          <a:p>
            <a:pPr marL="0" lvl="0" indent="0" algn="l" rtl="0">
              <a:spcBef>
                <a:spcPts val="0"/>
              </a:spcBef>
              <a:spcAft>
                <a:spcPts val="200"/>
              </a:spcAft>
              <a:buNone/>
            </a:pPr>
            <a:r>
              <a:rPr lang="en-US" dirty="0"/>
              <a:t>Yeah, why?</a:t>
            </a:r>
            <a:endParaRPr dirty="0"/>
          </a:p>
        </p:txBody>
      </p:sp>
      <p:sp>
        <p:nvSpPr>
          <p:cNvPr id="197" name="Google Shape;197;p30"/>
          <p:cNvSpPr txBox="1">
            <a:spLocks noGrp="1"/>
          </p:cNvSpPr>
          <p:nvPr>
            <p:ph type="subTitle" idx="1"/>
          </p:nvPr>
        </p:nvSpPr>
        <p:spPr>
          <a:xfrm>
            <a:off x="720000" y="752924"/>
            <a:ext cx="3852000" cy="25627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&gt; Industry Standard</a:t>
            </a:r>
            <a:br>
              <a:rPr lang="en-US" dirty="0"/>
            </a:br>
            <a:br>
              <a:rPr lang="en-US" dirty="0"/>
            </a:br>
            <a:r>
              <a:rPr lang="en-US" dirty="0"/>
              <a:t>&gt; Git; Free, Open Source, Fast, Scalable</a:t>
            </a:r>
            <a:br>
              <a:rPr lang="en-US" dirty="0"/>
            </a:br>
            <a:r>
              <a:rPr lang="en-US" dirty="0"/>
              <a:t>	&gt; Alternatives.. not so much</a:t>
            </a:r>
            <a:br>
              <a:rPr lang="en-US" dirty="0"/>
            </a:br>
            <a:br>
              <a:rPr lang="en-US" dirty="0"/>
            </a:br>
            <a:r>
              <a:rPr lang="en-US" dirty="0"/>
              <a:t>&gt; IDE v. GUI v. CLI</a:t>
            </a:r>
          </a:p>
        </p:txBody>
      </p:sp>
      <p:sp>
        <p:nvSpPr>
          <p:cNvPr id="198" name="Google Shape;198;p30"/>
          <p:cNvSpPr/>
          <p:nvPr/>
        </p:nvSpPr>
        <p:spPr>
          <a:xfrm>
            <a:off x="720000" y="436500"/>
            <a:ext cx="127500" cy="12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143400"/>
      </p:ext>
    </p:extLst>
  </p:cSld>
  <p:clrMapOvr>
    <a:masterClrMapping/>
  </p:clrMapOvr>
</p:sld>
</file>

<file path=ppt/theme/theme1.xml><?xml version="1.0" encoding="utf-8"?>
<a:theme xmlns:a="http://schemas.openxmlformats.org/drawingml/2006/main" name="World Password Day Minitheme by Slidesgo">
  <a:themeElements>
    <a:clrScheme name="Simple Light">
      <a:dk1>
        <a:srgbClr val="141414"/>
      </a:dk1>
      <a:lt1>
        <a:srgbClr val="3C3C3C"/>
      </a:lt1>
      <a:dk2>
        <a:srgbClr val="ACACAC"/>
      </a:dk2>
      <a:lt2>
        <a:srgbClr val="FFFFFF"/>
      </a:lt2>
      <a:accent1>
        <a:srgbClr val="DCDCDC"/>
      </a:accent1>
      <a:accent2>
        <a:srgbClr val="F0F0F0"/>
      </a:accent2>
      <a:accent3>
        <a:srgbClr val="F8F8F8"/>
      </a:accent3>
      <a:accent4>
        <a:srgbClr val="FF4A00"/>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1619</Words>
  <Application>Microsoft Office PowerPoint</Application>
  <PresentationFormat>On-screen Show (16:9)</PresentationFormat>
  <Paragraphs>115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Quicksand</vt:lpstr>
      <vt:lpstr>Space Mono</vt:lpstr>
      <vt:lpstr>Arial</vt:lpstr>
      <vt:lpstr>Calibri</vt:lpstr>
      <vt:lpstr>Quicksand Medium</vt:lpstr>
      <vt:lpstr>World Password Day Minitheme by Slidesgo</vt:lpstr>
      <vt:lpstr>Git Gud</vt:lpstr>
      <vt:lpstr>Table of contents</vt:lpstr>
      <vt:lpstr>SSH</vt:lpstr>
      <vt:lpstr>Git What?</vt:lpstr>
      <vt:lpstr>VCS</vt:lpstr>
      <vt:lpstr>Git</vt:lpstr>
      <vt:lpstr>Git v. GitHub</vt:lpstr>
      <vt:lpstr>Git Why?</vt:lpstr>
      <vt:lpstr>Yeah, why?</vt:lpstr>
      <vt:lpstr>Git How?</vt:lpstr>
      <vt:lpstr>Making a Repository</vt:lpstr>
      <vt:lpstr>Clone v. Fork</vt:lpstr>
      <vt:lpstr>Basic Workflow</vt:lpstr>
      <vt:lpstr>Git add</vt:lpstr>
      <vt:lpstr>Branching</vt:lpstr>
      <vt:lpstr>Branch ‘Workflow’</vt:lpstr>
      <vt:lpstr>Branch ‘Workflow’</vt:lpstr>
      <vt:lpstr>Pull requests</vt:lpstr>
      <vt:lpstr>That’s all!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Gud</dc:title>
  <cp:lastModifiedBy>Nick Goris</cp:lastModifiedBy>
  <cp:revision>19</cp:revision>
  <dcterms:modified xsi:type="dcterms:W3CDTF">2022-04-18T18:59:00Z</dcterms:modified>
</cp:coreProperties>
</file>