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58" r:id="rId3"/>
    <p:sldId id="259" r:id="rId4"/>
    <p:sldId id="297" r:id="rId5"/>
    <p:sldId id="260" r:id="rId6"/>
    <p:sldId id="298" r:id="rId7"/>
    <p:sldId id="299" r:id="rId8"/>
    <p:sldId id="300" r:id="rId9"/>
    <p:sldId id="301" r:id="rId10"/>
    <p:sldId id="302" r:id="rId11"/>
    <p:sldId id="303" r:id="rId12"/>
    <p:sldId id="262" r:id="rId13"/>
    <p:sldId id="263" r:id="rId14"/>
    <p:sldId id="306" r:id="rId15"/>
    <p:sldId id="261" r:id="rId16"/>
    <p:sldId id="304" r:id="rId17"/>
    <p:sldId id="305" r:id="rId18"/>
    <p:sldId id="307" r:id="rId19"/>
    <p:sldId id="308"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Quicksand" panose="020B0604020202020204" charset="0"/>
      <p:regular r:id="rId27"/>
      <p:bold r:id="rId28"/>
    </p:embeddedFont>
    <p:embeddedFont>
      <p:font typeface="Quicksand Medium" panose="020B0604020202020204" charset="0"/>
      <p:regular r:id="rId29"/>
      <p:bold r:id="rId30"/>
    </p:embeddedFont>
    <p:embeddedFont>
      <p:font typeface="Space Mon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6DCCE8-3C1B-42D5-8EDD-93014FF0E8F5}">
  <a:tblStyle styleId="{776DCCE8-3C1B-42D5-8EDD-93014FF0E8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254" autoAdjust="0"/>
  </p:normalViewPr>
  <p:slideViewPr>
    <p:cSldViewPr snapToGrid="0">
      <p:cViewPr varScale="1">
        <p:scale>
          <a:sx n="79" d="100"/>
          <a:sy n="79" d="100"/>
        </p:scale>
        <p:origin x="108" y="7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df376a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df376a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70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ways of making a new repository. The easiest is by making one on GitHub and cloning that to a local repository. This is easiest, because it allows you to initiate with a readme, a </a:t>
            </a:r>
            <a:r>
              <a:rPr lang="en-US" dirty="0" err="1"/>
              <a:t>gitignore</a:t>
            </a:r>
            <a:r>
              <a:rPr lang="en-US" dirty="0"/>
              <a:t> and a license. It also makes it easy for your clone of this repo to find the remote when making your first commit from your remote. You can then simply clone the remote to make a local copy. </a:t>
            </a:r>
            <a:br>
              <a:rPr lang="en-US" dirty="0"/>
            </a:br>
            <a:br>
              <a:rPr lang="en-US" dirty="0"/>
            </a:br>
            <a:r>
              <a:rPr lang="en-US" dirty="0"/>
              <a:t>It is also possible to initiate a new repo locally and then set its remote using `git remote add &lt;REPO NAME&gt; &lt;REPO SSH/URL&gt;` . This feels like more work though, and if you want a remote anyway it’s easier to start with making the remote.</a:t>
            </a:r>
            <a:endParaRPr dirty="0"/>
          </a:p>
        </p:txBody>
      </p:sp>
    </p:spTree>
    <p:extLst>
      <p:ext uri="{BB962C8B-B14F-4D97-AF65-F5344CB8AC3E}">
        <p14:creationId xmlns:p14="http://schemas.microsoft.com/office/powerpoint/2010/main" val="222744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3998a864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3998a864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Cloning and Forking both create copies of a repository, but with different intents. Forking makes a remote copy, whereas cloning makes a local copy. In a forked repo you can contribute changes without affecting the original, but a clone can’t do this. You can, of course, combine the two -&gt; Fork first to make your own remote (unlinked) copy, and then clone to work on the project locally.</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status: Shows tracked files that have changed and new files that aren’t tracked yet</a:t>
            </a:r>
            <a:br>
              <a:rPr lang="en-US" dirty="0"/>
            </a:br>
            <a:r>
              <a:rPr lang="en-US" dirty="0"/>
              <a:t>Additionally; git diff: Shows changes within files</a:t>
            </a:r>
            <a:br>
              <a:rPr lang="en-US" dirty="0"/>
            </a:br>
            <a:br>
              <a:rPr lang="en-US" dirty="0"/>
            </a:br>
            <a:r>
              <a:rPr lang="en-US" dirty="0"/>
              <a:t>git add: Allows to add new files to the staging area; can be new files or tracked files that have changed</a:t>
            </a:r>
            <a:br>
              <a:rPr lang="en-US" dirty="0"/>
            </a:br>
            <a:r>
              <a:rPr lang="en-US" dirty="0"/>
              <a:t>git add has a lot of flags you can use to make using it easier (see next slide), but usually it’s neater to use filenames directly -&gt; `git add &lt;filename1&gt; &lt;filename2&gt;`</a:t>
            </a:r>
          </a:p>
          <a:p>
            <a:pPr marL="0" lvl="0" indent="0" algn="l" rtl="0">
              <a:spcBef>
                <a:spcPts val="0"/>
              </a:spcBef>
              <a:spcAft>
                <a:spcPts val="0"/>
              </a:spcAft>
              <a:buNone/>
            </a:pPr>
            <a:br>
              <a:rPr lang="en-US" dirty="0"/>
            </a:br>
            <a:r>
              <a:rPr lang="en-US" dirty="0"/>
              <a:t>git restore: Allows for removal of staged files from staging area -&gt; `git restore &lt;filename&gt;`</a:t>
            </a:r>
            <a:br>
              <a:rPr lang="en-US" dirty="0"/>
            </a:br>
            <a:br>
              <a:rPr lang="en-US" dirty="0"/>
            </a:br>
            <a:r>
              <a:rPr lang="en-US" dirty="0"/>
              <a:t>git commit: ‘Saves’ staging area to local repository. Use the –m flag to add a commit message. Another –m can be used for a more detailed description -&gt; `git commit –m “COMMIT MESSAGE” –m “MORE DETAILS”`</a:t>
            </a:r>
            <a:br>
              <a:rPr lang="en-US" dirty="0"/>
            </a:br>
            <a:r>
              <a:rPr lang="en-US" dirty="0"/>
              <a:t>The first –m is ‘required’ (not adding it opens a text editor to type it instead), the second is optional.</a:t>
            </a:r>
            <a:br>
              <a:rPr lang="en-US" dirty="0"/>
            </a:br>
            <a:br>
              <a:rPr lang="en-US" dirty="0"/>
            </a:br>
            <a:r>
              <a:rPr lang="en-US" dirty="0"/>
              <a:t>There is also `git push` to push to your remote repo, but this is further explained in the branching segment.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https://stackoverflow.com/a/26039014</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Using these flags is generally discouraged, but if you DO use them at least make sure you know what they do exactly.</a:t>
            </a:r>
            <a:endParaRPr dirty="0"/>
          </a:p>
        </p:txBody>
      </p:sp>
    </p:spTree>
    <p:extLst>
      <p:ext uri="{BB962C8B-B14F-4D97-AF65-F5344CB8AC3E}">
        <p14:creationId xmlns:p14="http://schemas.microsoft.com/office/powerpoint/2010/main" val="1404372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998a864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998a864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Branch what/why?</a:t>
            </a:r>
          </a:p>
          <a:p>
            <a:pPr marL="0" lvl="0" indent="0" algn="l" rtl="0">
              <a:spcBef>
                <a:spcPts val="0"/>
              </a:spcBef>
              <a:spcAft>
                <a:spcPts val="0"/>
              </a:spcAft>
              <a:buNone/>
            </a:pPr>
            <a:r>
              <a:rPr lang="en-US" dirty="0"/>
              <a:t>A branch is a copy of the main codebase, where one can introduce changes without changing the main codebase. These are used so developers can work on new features, fixes, etc. in parallel without changing the main codebase until whatever is worked on in the branch is complete. Properly using branches prevents merge conflicts.</a:t>
            </a:r>
            <a:br>
              <a:rPr lang="en-US" dirty="0"/>
            </a:br>
            <a:br>
              <a:rPr lang="en-US" dirty="0"/>
            </a:br>
            <a:r>
              <a:rPr lang="en-US" dirty="0"/>
              <a:t>Branching strategies</a:t>
            </a:r>
            <a:br>
              <a:rPr lang="en-US" dirty="0"/>
            </a:br>
            <a:r>
              <a:rPr lang="en-US" dirty="0"/>
              <a:t>There are a few different strategies development teams use for branching, but the most common is branching based on features. In this strategy, a team usually starts off with a main branch – this is the release branch. This branch only contains working code. From the main branch a development branch is created – this is where complete code is ‘staged’ until it is ready to be released. From this development branch developers create new branches for each new feature, including potential branches for bug fixes etc. If an agile project is properly set up (task division etc.), this is very easy to do. </a:t>
            </a:r>
            <a:br>
              <a:rPr lang="en-US" dirty="0"/>
            </a:br>
            <a:br>
              <a:rPr lang="en-US" dirty="0"/>
            </a:br>
            <a:r>
              <a:rPr lang="en-US" dirty="0"/>
              <a:t>Branch how?</a:t>
            </a:r>
            <a:br>
              <a:rPr lang="en-US" dirty="0"/>
            </a:br>
            <a:r>
              <a:rPr lang="en-US" dirty="0"/>
              <a:t>Making new branches or switching to existing branches can be done using the `git checkout` commands. Adding the `-b` flag allows for making a new branch as such; `git checkout –b “</a:t>
            </a:r>
            <a:r>
              <a:rPr lang="en-US" dirty="0" err="1"/>
              <a:t>new_branch_name</a:t>
            </a:r>
            <a:r>
              <a:rPr lang="en-US" dirty="0"/>
              <a:t>”` (quotes aren’t necessary, but I use them automatically). If you leave out the –b flag you change to an existing branch instead -&gt; `git checkout “dev”` would switch to the ‘dev’ branch.</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Working with branches introduces a few new commands as seen in the slide. Merge has an asterisk, because this one is a little special. The general workflow for merging is explained in the following slide, while this slide explains the commands themself. </a:t>
            </a:r>
            <a:br>
              <a:rPr lang="en-US" dirty="0"/>
            </a:br>
            <a:br>
              <a:rPr lang="en-US" dirty="0"/>
            </a:br>
            <a:r>
              <a:rPr lang="en-US" dirty="0"/>
              <a:t>`git checkout` is used for switching branches or making a new one. The –b flag allows for making a new, while leaving that flag unchecked switches to a different branch; `git checkout (-b) “</a:t>
            </a:r>
            <a:r>
              <a:rPr lang="en-US" dirty="0" err="1"/>
              <a:t>branch_name</a:t>
            </a:r>
            <a:r>
              <a:rPr lang="en-US" dirty="0"/>
              <a:t>”`</a:t>
            </a:r>
            <a:br>
              <a:rPr lang="en-US" dirty="0"/>
            </a:br>
            <a:br>
              <a:rPr lang="en-US" dirty="0"/>
            </a:br>
            <a:r>
              <a:rPr lang="en-US" dirty="0"/>
              <a:t>`git pull` pulls changes from the remote to your local repository. If you use this in a specific branch only the changes from the remote to that branch are pulled. For example, if the dev branch has been changed but you pull a different feature branch, you don’t pull the changes to the dev branch.</a:t>
            </a:r>
            <a:br>
              <a:rPr lang="en-US" dirty="0"/>
            </a:br>
            <a:br>
              <a:rPr lang="en-US" dirty="0"/>
            </a:br>
            <a:r>
              <a:rPr lang="en-US" dirty="0"/>
              <a:t>`git push` pushes your local commits to the branch you are in to the corresponding branch on the remote. Similar to pull, this only works for the specific branch you are on.</a:t>
            </a:r>
            <a:br>
              <a:rPr lang="en-US" dirty="0"/>
            </a:br>
            <a:br>
              <a:rPr lang="en-US" dirty="0"/>
            </a:br>
            <a:r>
              <a:rPr lang="en-US" dirty="0"/>
              <a:t>`git merge “other”` merges ‘other’ into the branch you are currently in. Merging can create merge conflicts, so using it properly requires a merging strategy (as detailed in the next slide)</a:t>
            </a:r>
            <a:endParaRPr dirty="0"/>
          </a:p>
        </p:txBody>
      </p:sp>
    </p:spTree>
    <p:extLst>
      <p:ext uri="{BB962C8B-B14F-4D97-AF65-F5344CB8AC3E}">
        <p14:creationId xmlns:p14="http://schemas.microsoft.com/office/powerpoint/2010/main" val="269912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general workflow for merging a feature into a </a:t>
            </a:r>
            <a:r>
              <a:rPr lang="en-US" dirty="0" err="1"/>
              <a:t>dest</a:t>
            </a:r>
            <a:r>
              <a:rPr lang="en-US" dirty="0"/>
              <a:t>;</a:t>
            </a:r>
            <a:br>
              <a:rPr lang="en-US" dirty="0"/>
            </a:br>
            <a:br>
              <a:rPr lang="en-US" dirty="0"/>
            </a:br>
            <a:r>
              <a:rPr lang="en-US" dirty="0"/>
              <a:t>First, make sure the branch you want to merge into is up to date by switching to that branch and pulling it.</a:t>
            </a:r>
            <a:br>
              <a:rPr lang="en-US" dirty="0"/>
            </a:br>
            <a:r>
              <a:rPr lang="en-US" dirty="0"/>
              <a:t>Then move back to the branch you want to merge and merge the destination branch to your current branch.</a:t>
            </a:r>
            <a:br>
              <a:rPr lang="en-US" dirty="0"/>
            </a:br>
            <a:r>
              <a:rPr lang="en-US" dirty="0"/>
              <a:t>If merge conflicts arise, fix them and repeat from the top.</a:t>
            </a:r>
            <a:br>
              <a:rPr lang="en-US" dirty="0"/>
            </a:br>
            <a:r>
              <a:rPr lang="en-US" dirty="0"/>
              <a:t>If no merge conflicts arise (anymore), you can push your local changes</a:t>
            </a:r>
            <a:br>
              <a:rPr lang="en-US" dirty="0"/>
            </a:br>
            <a:r>
              <a:rPr lang="en-US" dirty="0"/>
              <a:t>Switch to your destination folder and merge the branch you want to merge into destination, push changes.</a:t>
            </a:r>
            <a:endParaRPr dirty="0"/>
          </a:p>
        </p:txBody>
      </p:sp>
    </p:spTree>
    <p:extLst>
      <p:ext uri="{BB962C8B-B14F-4D97-AF65-F5344CB8AC3E}">
        <p14:creationId xmlns:p14="http://schemas.microsoft.com/office/powerpoint/2010/main" val="22815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PRs are a GitHub feature, not Git. They allow you to ask if a branch can be merged into a different branch, giving the opportunity for a code review. This is usually done in order to allow feature branches to be merged into dev, or even to merge dev into main</a:t>
            </a:r>
            <a:endParaRPr dirty="0"/>
          </a:p>
        </p:txBody>
      </p:sp>
    </p:spTree>
    <p:extLst>
      <p:ext uri="{BB962C8B-B14F-4D97-AF65-F5344CB8AC3E}">
        <p14:creationId xmlns:p14="http://schemas.microsoft.com/office/powerpoint/2010/main" val="650458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extLst>
      <p:ext uri="{BB962C8B-B14F-4D97-AF65-F5344CB8AC3E}">
        <p14:creationId xmlns:p14="http://schemas.microsoft.com/office/powerpoint/2010/main" val="231932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3998a86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3998a86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br>
              <a:rPr lang="en-US" dirty="0"/>
            </a:br>
            <a:r>
              <a:rPr lang="en-US" dirty="0"/>
              <a:t>Open Git Bash, enter commands as said. If first command does not return id_rsa.pub, id_ecdsa.pub or id_ed25519.pub, continue with next step. Otherwise continue to copying, replacing filename if necessary. If asked for location, press Enter for default location. You can leave the passphrase empty by pressing Enter, do at your risk. If you used default location, use the OS appropriate command to copy your key, otherwise change directory in command. </a:t>
            </a:r>
            <a:br>
              <a:rPr lang="en-US" dirty="0"/>
            </a:br>
            <a:r>
              <a:rPr lang="en-US" dirty="0"/>
              <a:t>In GitHub, follow the steps as in the slide to paste your new SSH key</a:t>
            </a:r>
            <a:br>
              <a:rPr lang="en-US" dirty="0"/>
            </a:br>
            <a:br>
              <a:rPr lang="en-US" dirty="0"/>
            </a:br>
            <a:r>
              <a:rPr lang="en" dirty="0"/>
              <a:t>$ clip &lt;~/.ssh/id_ed25519.pub 	# Windows</a:t>
            </a:r>
            <a:br>
              <a:rPr lang="en" dirty="0"/>
            </a:br>
            <a:r>
              <a:rPr lang="en" dirty="0"/>
              <a:t>$ pbcopy &lt;~/.ssh/id_ed25519.pub	# MacOS</a:t>
            </a:r>
            <a:br>
              <a:rPr lang="en" dirty="0"/>
            </a:br>
            <a:r>
              <a:rPr lang="en" dirty="0"/>
              <a:t>$ cat ~/.ssh/id_ed25519.pub 		# Linux</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307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VCS is an abbreviation for Version Control System. A VCS is a tool that saves the changes to files in a local and/or remote repository. The benefit of using a VCS is the clear development history – at any point in time it is possible to see who did what and what happened since then. This clear development history makes it easier to locate bugs and roll back to stable versions. </a:t>
            </a:r>
            <a:br>
              <a:rPr lang="en-US" dirty="0"/>
            </a:br>
            <a:r>
              <a:rPr lang="en-US" dirty="0"/>
              <a:t>Are there any alternatives to using a VCS? Not really – one could use local backups on (removable) hard drives, but this makes working together much harder.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the most popular VCS worldwide, mostly because of its ease of use and speed – because you work locally you’re not as limited by network speed, there is no single point of failure as with centralized VCS(SVN) and git is available offline.</a:t>
            </a:r>
            <a:br>
              <a:rPr lang="en-US" dirty="0"/>
            </a:br>
            <a:br>
              <a:rPr lang="en-US" dirty="0"/>
            </a:br>
            <a:r>
              <a:rPr lang="en-US" dirty="0"/>
              <a:t>Alternatives to Git include Mercurial and SVN, but only about 16.1% of developers use SVN, and only 3.6% use Mercurial while 80-90% of developers use Git: https://insights.stackoverflow.com/survey/2021#most-loved-dreaded-and-wanted-tools-tech-love-dread</a:t>
            </a:r>
            <a:br>
              <a:rPr lang="en-US" dirty="0"/>
            </a:br>
            <a:br>
              <a:rPr lang="en-US" dirty="0"/>
            </a:br>
            <a:r>
              <a:rPr lang="en-US" dirty="0"/>
              <a:t>Git is a distributed VCS, meaning that you always have a working local repository in addition to a central remote. Centralized VCS only have a remote, so any ‘commits’ you make are sent directly to the remote. </a:t>
            </a:r>
            <a:br>
              <a:rPr lang="en-US" dirty="0"/>
            </a:br>
            <a:br>
              <a:rPr lang="en-US" dirty="0"/>
            </a:br>
            <a:endParaRPr dirty="0"/>
          </a:p>
        </p:txBody>
      </p:sp>
    </p:spTree>
    <p:extLst>
      <p:ext uri="{BB962C8B-B14F-4D97-AF65-F5344CB8AC3E}">
        <p14:creationId xmlns:p14="http://schemas.microsoft.com/office/powerpoint/2010/main" val="87387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GitHub ‘merely’ hosts Git as a service. There are alternative hosts, including hosting your own, but GitHub is the most popular provider. However, it’s market share has decreased a little ever since it got taken over by Microsoft.</a:t>
            </a:r>
            <a:endParaRPr dirty="0"/>
          </a:p>
        </p:txBody>
      </p:sp>
    </p:spTree>
    <p:extLst>
      <p:ext uri="{BB962C8B-B14F-4D97-AF65-F5344CB8AC3E}">
        <p14:creationId xmlns:p14="http://schemas.microsoft.com/office/powerpoint/2010/main" val="168069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8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an industry standard because of … </a:t>
            </a:r>
            <a:br>
              <a:rPr lang="en-US" dirty="0"/>
            </a:br>
            <a:br>
              <a:rPr lang="en-US" dirty="0"/>
            </a:br>
            <a:r>
              <a:rPr lang="en-US" dirty="0"/>
              <a:t>Problems with IDE/GUI; they may be linked to specific languages (JetBrains), may not always be available (problems with software), unknown what actually happens when using these tools. As a software developer it’s important to select the right tools for the job, but Git through command line is always a good tool to have.</a:t>
            </a:r>
            <a:br>
              <a:rPr lang="en-US" dirty="0"/>
            </a:br>
            <a:br>
              <a:rPr lang="en-US" dirty="0"/>
            </a:br>
            <a:r>
              <a:rPr lang="en-US" dirty="0"/>
              <a:t>Example; 1</a:t>
            </a:r>
            <a:r>
              <a:rPr lang="en-US" baseline="30000" dirty="0"/>
              <a:t>st</a:t>
            </a:r>
            <a:r>
              <a:rPr lang="en-US" dirty="0"/>
              <a:t> year students have learned to use Git through JetBrains IDEs, but not manually. For a project they did they had to work with the Arduino IDE, which does not have a native git integration. They said they kept </a:t>
            </a:r>
            <a:r>
              <a:rPr lang="en-US" dirty="0" err="1"/>
              <a:t>copy+pasting</a:t>
            </a:r>
            <a:r>
              <a:rPr lang="en-US" dirty="0"/>
              <a:t> code from Arduino IDE to </a:t>
            </a:r>
            <a:r>
              <a:rPr lang="en-US" dirty="0" err="1"/>
              <a:t>Clion</a:t>
            </a:r>
            <a:r>
              <a:rPr lang="en-US" dirty="0"/>
              <a:t> in order to use the Git integration.</a:t>
            </a:r>
            <a:endParaRPr dirty="0"/>
          </a:p>
        </p:txBody>
      </p:sp>
    </p:spTree>
    <p:extLst>
      <p:ext uri="{BB962C8B-B14F-4D97-AF65-F5344CB8AC3E}">
        <p14:creationId xmlns:p14="http://schemas.microsoft.com/office/powerpoint/2010/main" val="239847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26700" y="222000"/>
            <a:ext cx="62670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lvl1pPr lvl="0">
              <a:lnSpc>
                <a:spcPct val="75000"/>
              </a:lnSpc>
              <a:spcBef>
                <a:spcPts val="0"/>
              </a:spcBef>
              <a:spcAft>
                <a:spcPts val="0"/>
              </a:spcAft>
              <a:buSzPts val="5200"/>
              <a:buNone/>
              <a:defRPr sz="6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lvl1pPr lvl="0">
              <a:lnSpc>
                <a:spcPct val="9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
    <p:bg>
      <p:bgPr>
        <a:solidFill>
          <a:schemeClr val="accent4"/>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p:nvPr/>
        </p:nvSpPr>
        <p:spPr>
          <a:xfrm>
            <a:off x="222000" y="222000"/>
            <a:ext cx="2791500" cy="223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235350" y="222000"/>
            <a:ext cx="56871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6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3726450" y="752925"/>
            <a:ext cx="2576700" cy="597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3"/>
          <p:cNvSpPr txBox="1">
            <a:spLocks noGrp="1"/>
          </p:cNvSpPr>
          <p:nvPr>
            <p:ph type="title" idx="2" hasCustomPrompt="1"/>
          </p:nvPr>
        </p:nvSpPr>
        <p:spPr>
          <a:xfrm>
            <a:off x="222000" y="1256400"/>
            <a:ext cx="1067400" cy="12045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59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3"/>
        <p:cNvGrpSpPr/>
        <p:nvPr/>
      </p:nvGrpSpPr>
      <p:grpSpPr>
        <a:xfrm>
          <a:off x="0" y="0"/>
          <a:ext cx="0" cy="0"/>
          <a:chOff x="0" y="0"/>
          <a:chExt cx="0" cy="0"/>
        </a:xfrm>
      </p:grpSpPr>
      <p:sp>
        <p:nvSpPr>
          <p:cNvPr id="24" name="Google Shape;24;p5"/>
          <p:cNvSpPr/>
          <p:nvPr/>
        </p:nvSpPr>
        <p:spPr>
          <a:xfrm>
            <a:off x="46791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5"/>
          <p:cNvSpPr/>
          <p:nvPr/>
        </p:nvSpPr>
        <p:spPr>
          <a:xfrm>
            <a:off x="226700" y="2220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226700" y="26766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 name="Google Shape;29;p5"/>
          <p:cNvSpPr txBox="1">
            <a:spLocks noGrp="1"/>
          </p:cNvSpPr>
          <p:nvPr>
            <p:ph type="subTitle" idx="1"/>
          </p:nvPr>
        </p:nvSpPr>
        <p:spPr>
          <a:xfrm>
            <a:off x="720000" y="115277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 name="Google Shape;30;p5"/>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 name="Google Shape;31;p5"/>
          <p:cNvSpPr txBox="1">
            <a:spLocks noGrp="1"/>
          </p:cNvSpPr>
          <p:nvPr>
            <p:ph type="subTitle" idx="4"/>
          </p:nvPr>
        </p:nvSpPr>
        <p:spPr>
          <a:xfrm>
            <a:off x="720000" y="359972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222000" y="222000"/>
            <a:ext cx="4242900" cy="469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7153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9"/>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lvl1pPr marL="457200" lvl="0" indent="-317500" rtl="0">
              <a:lnSpc>
                <a:spcPct val="90000"/>
              </a:lnSpc>
              <a:spcBef>
                <a:spcPts val="0"/>
              </a:spcBef>
              <a:spcAft>
                <a:spcPts val="0"/>
              </a:spcAft>
              <a:buSzPts val="1400"/>
              <a:buChar char="●"/>
              <a:defRPr/>
            </a:lvl1pPr>
            <a:lvl2pPr marL="914400" lvl="1" indent="-317500" rtl="0">
              <a:lnSpc>
                <a:spcPct val="90000"/>
              </a:lnSpc>
              <a:spcBef>
                <a:spcPts val="0"/>
              </a:spcBef>
              <a:spcAft>
                <a:spcPts val="0"/>
              </a:spcAft>
              <a:buSzPts val="1400"/>
              <a:buChar char="○"/>
              <a:defRPr/>
            </a:lvl2pPr>
            <a:lvl3pPr marL="1371600" lvl="2" indent="-317500" rtl="0">
              <a:lnSpc>
                <a:spcPct val="90000"/>
              </a:lnSpc>
              <a:spcBef>
                <a:spcPts val="0"/>
              </a:spcBef>
              <a:spcAft>
                <a:spcPts val="0"/>
              </a:spcAft>
              <a:buSzPts val="1400"/>
              <a:buChar char="■"/>
              <a:defRPr/>
            </a:lvl3pPr>
            <a:lvl4pPr marL="1828800" lvl="3" indent="-317500" rtl="0">
              <a:lnSpc>
                <a:spcPct val="90000"/>
              </a:lnSpc>
              <a:spcBef>
                <a:spcPts val="0"/>
              </a:spcBef>
              <a:spcAft>
                <a:spcPts val="0"/>
              </a:spcAft>
              <a:buSzPts val="1400"/>
              <a:buChar char="●"/>
              <a:defRPr/>
            </a:lvl4pPr>
            <a:lvl5pPr marL="2286000" lvl="4" indent="-317500" rtl="0">
              <a:lnSpc>
                <a:spcPct val="90000"/>
              </a:lnSpc>
              <a:spcBef>
                <a:spcPts val="0"/>
              </a:spcBef>
              <a:spcAft>
                <a:spcPts val="0"/>
              </a:spcAft>
              <a:buSzPts val="1400"/>
              <a:buChar char="○"/>
              <a:defRPr/>
            </a:lvl5pPr>
            <a:lvl6pPr marL="2743200" lvl="5" indent="-317500" rtl="0">
              <a:lnSpc>
                <a:spcPct val="90000"/>
              </a:lnSpc>
              <a:spcBef>
                <a:spcPts val="0"/>
              </a:spcBef>
              <a:spcAft>
                <a:spcPts val="0"/>
              </a:spcAft>
              <a:buSzPts val="1400"/>
              <a:buChar char="■"/>
              <a:defRPr/>
            </a:lvl6pPr>
            <a:lvl7pPr marL="3200400" lvl="6" indent="-317500" rtl="0">
              <a:lnSpc>
                <a:spcPct val="90000"/>
              </a:lnSpc>
              <a:spcBef>
                <a:spcPts val="0"/>
              </a:spcBef>
              <a:spcAft>
                <a:spcPts val="0"/>
              </a:spcAft>
              <a:buSzPts val="1400"/>
              <a:buChar char="●"/>
              <a:defRPr/>
            </a:lvl7pPr>
            <a:lvl8pPr marL="3657600" lvl="7" indent="-317500" rtl="0">
              <a:lnSpc>
                <a:spcPct val="90000"/>
              </a:lnSpc>
              <a:spcBef>
                <a:spcPts val="0"/>
              </a:spcBef>
              <a:spcAft>
                <a:spcPts val="0"/>
              </a:spcAft>
              <a:buSzPts val="1400"/>
              <a:buChar char="○"/>
              <a:defRPr/>
            </a:lvl8pPr>
            <a:lvl9pPr marL="4114800" lvl="8" indent="-317500" rtl="0">
              <a:lnSpc>
                <a:spcPct val="9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54"/>
        <p:cNvGrpSpPr/>
        <p:nvPr/>
      </p:nvGrpSpPr>
      <p:grpSpPr>
        <a:xfrm>
          <a:off x="0" y="0"/>
          <a:ext cx="0" cy="0"/>
          <a:chOff x="0" y="0"/>
          <a:chExt cx="0" cy="0"/>
        </a:xfrm>
      </p:grpSpPr>
      <p:sp>
        <p:nvSpPr>
          <p:cNvPr id="55" name="Google Shape;55;p13"/>
          <p:cNvSpPr/>
          <p:nvPr/>
        </p:nvSpPr>
        <p:spPr>
          <a:xfrm>
            <a:off x="4679150" y="2220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267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679150" y="26766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3"/>
          <p:cNvSpPr txBox="1">
            <a:spLocks noGrp="1"/>
          </p:cNvSpPr>
          <p:nvPr>
            <p:ph type="title" idx="2" hasCustomPrompt="1"/>
          </p:nvPr>
        </p:nvSpPr>
        <p:spPr>
          <a:xfrm>
            <a:off x="4837750" y="569375"/>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3"/>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2" name="Google Shape;62;p13"/>
          <p:cNvSpPr txBox="1">
            <a:spLocks noGrp="1"/>
          </p:cNvSpPr>
          <p:nvPr>
            <p:ph type="title" idx="4" hasCustomPrompt="1"/>
          </p:nvPr>
        </p:nvSpPr>
        <p:spPr>
          <a:xfrm>
            <a:off x="4837750" y="155079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4" name="Google Shape;64;p13"/>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5" name="Google Shape;65;p13"/>
          <p:cNvSpPr txBox="1">
            <a:spLocks noGrp="1"/>
          </p:cNvSpPr>
          <p:nvPr>
            <p:ph type="title" idx="7" hasCustomPrompt="1"/>
          </p:nvPr>
        </p:nvSpPr>
        <p:spPr>
          <a:xfrm>
            <a:off x="4837675" y="301631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3"/>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8" name="Google Shape;68;p13"/>
          <p:cNvSpPr txBox="1">
            <a:spLocks noGrp="1"/>
          </p:cNvSpPr>
          <p:nvPr>
            <p:ph type="title" idx="13" hasCustomPrompt="1"/>
          </p:nvPr>
        </p:nvSpPr>
        <p:spPr>
          <a:xfrm>
            <a:off x="4837675" y="4006584"/>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 name="Google Shape;70;p13"/>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bg>
      <p:bgPr>
        <a:solidFill>
          <a:schemeClr val="dk1"/>
        </a:solidFill>
        <a:effectLst/>
      </p:bgPr>
    </p:bg>
    <p:spTree>
      <p:nvGrpSpPr>
        <p:cNvPr id="1" name="Shape 71"/>
        <p:cNvGrpSpPr/>
        <p:nvPr/>
      </p:nvGrpSpPr>
      <p:grpSpPr>
        <a:xfrm>
          <a:off x="0" y="0"/>
          <a:ext cx="0" cy="0"/>
          <a:chOff x="0" y="0"/>
          <a:chExt cx="0" cy="0"/>
        </a:xfrm>
      </p:grpSpPr>
      <p:sp>
        <p:nvSpPr>
          <p:cNvPr id="72" name="Google Shape;72;p14"/>
          <p:cNvSpPr/>
          <p:nvPr/>
        </p:nvSpPr>
        <p:spPr>
          <a:xfrm>
            <a:off x="226700" y="3485500"/>
            <a:ext cx="8695200" cy="143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0">
    <p:bg>
      <p:bgPr>
        <a:solidFill>
          <a:schemeClr val="dk1"/>
        </a:solidFill>
        <a:effectLst/>
      </p:bgPr>
    </p:bg>
    <p:spTree>
      <p:nvGrpSpPr>
        <p:cNvPr id="1" name="Shape 77"/>
        <p:cNvGrpSpPr/>
        <p:nvPr/>
      </p:nvGrpSpPr>
      <p:grpSpPr>
        <a:xfrm>
          <a:off x="0" y="0"/>
          <a:ext cx="0" cy="0"/>
          <a:chOff x="0" y="0"/>
          <a:chExt cx="0" cy="0"/>
        </a:xfrm>
      </p:grpSpPr>
      <p:sp>
        <p:nvSpPr>
          <p:cNvPr id="78" name="Google Shape;78;p1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5560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560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5560100" y="2715250"/>
            <a:ext cx="3361500" cy="2206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226700" y="222000"/>
            <a:ext cx="51108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5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16"/>
          <p:cNvSpPr txBox="1">
            <a:spLocks noGrp="1"/>
          </p:cNvSpPr>
          <p:nvPr>
            <p:ph type="subTitle" idx="1"/>
          </p:nvPr>
        </p:nvSpPr>
        <p:spPr>
          <a:xfrm>
            <a:off x="720000" y="752925"/>
            <a:ext cx="2978100" cy="13395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128"/>
        <p:cNvGrpSpPr/>
        <p:nvPr/>
      </p:nvGrpSpPr>
      <p:grpSpPr>
        <a:xfrm>
          <a:off x="0" y="0"/>
          <a:ext cx="0" cy="0"/>
          <a:chOff x="0" y="0"/>
          <a:chExt cx="0" cy="0"/>
        </a:xfrm>
      </p:grpSpPr>
      <p:sp>
        <p:nvSpPr>
          <p:cNvPr id="129" name="Google Shape;129;p20"/>
          <p:cNvSpPr/>
          <p:nvPr/>
        </p:nvSpPr>
        <p:spPr>
          <a:xfrm>
            <a:off x="226700" y="3078900"/>
            <a:ext cx="6267000" cy="184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226700" y="222000"/>
            <a:ext cx="6267000" cy="264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9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2" name="Google Shape;132;p20"/>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3" name="Google Shape;133;p20"/>
          <p:cNvSpPr txBox="1"/>
          <p:nvPr/>
        </p:nvSpPr>
        <p:spPr>
          <a:xfrm>
            <a:off x="720000" y="2166250"/>
            <a:ext cx="4711800" cy="334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200">
                <a:solidFill>
                  <a:schemeClr val="dk1"/>
                </a:solidFill>
                <a:latin typeface="Quicksand Medium"/>
                <a:ea typeface="Quicksand Medium"/>
                <a:cs typeface="Quicksand Medium"/>
                <a:sym typeface="Quicksand Medium"/>
              </a:rPr>
              <a:t>CREDITS: This presentation template was created by </a:t>
            </a:r>
            <a:r>
              <a:rPr lang="en" sz="12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1"/>
                </a:solidFill>
                <a:latin typeface="Quicksand Medium"/>
                <a:ea typeface="Quicksand Medium"/>
                <a:cs typeface="Quicksand Medium"/>
                <a:sym typeface="Quicksand Medium"/>
              </a:rPr>
              <a:t>, including icons by </a:t>
            </a:r>
            <a:r>
              <a:rPr lang="en" sz="12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1"/>
                </a:solidFill>
                <a:latin typeface="Quicksand Medium"/>
                <a:ea typeface="Quicksand Medium"/>
                <a:cs typeface="Quicksand Medium"/>
                <a:sym typeface="Quicksand Medium"/>
              </a:rPr>
              <a:t>, and infographics &amp; images by </a:t>
            </a:r>
            <a:r>
              <a:rPr lang="en" sz="12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r>
              <a:rPr lang="en" sz="1200" b="1">
                <a:solidFill>
                  <a:schemeClr val="dk1"/>
                </a:solidFill>
                <a:latin typeface="Quicksand"/>
                <a:ea typeface="Quicksand"/>
                <a:cs typeface="Quicksand"/>
                <a:sym typeface="Quicksand"/>
              </a:rPr>
              <a:t> </a:t>
            </a:r>
            <a:endParaRPr sz="1200" b="1">
              <a:solidFill>
                <a:schemeClr val="dk1"/>
              </a:solidFill>
              <a:latin typeface="Quicksand"/>
              <a:ea typeface="Quicksand"/>
              <a:cs typeface="Quicksand"/>
              <a:sym typeface="Quicksa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139"/>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1600"/>
              </a:spcBef>
              <a:spcAft>
                <a:spcPts val="160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2" r:id="rId8"/>
    <p:sldLayoutId id="2147483666"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Gud</a:t>
            </a:r>
            <a:endParaRPr dirty="0"/>
          </a:p>
        </p:txBody>
      </p:sp>
      <p:sp>
        <p:nvSpPr>
          <p:cNvPr id="147" name="Google Shape;147;p26"/>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Beginner’s Guide to Git &amp;</a:t>
            </a:r>
            <a:br>
              <a:rPr lang="en" dirty="0"/>
            </a:br>
            <a:r>
              <a:rPr lang="en" dirty="0"/>
              <a:t>    Interactive Workshop</a:t>
            </a:r>
            <a:endParaRPr dirty="0"/>
          </a:p>
        </p:txBody>
      </p:sp>
      <p:sp>
        <p:nvSpPr>
          <p:cNvPr id="148" name="Google Shape;148;p26"/>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6715829" y="2717694"/>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8" name="Picture 4">
            <a:extLst>
              <a:ext uri="{FF2B5EF4-FFF2-40B4-BE49-F238E27FC236}">
                <a16:creationId xmlns:a16="http://schemas.microsoft.com/office/drawing/2014/main" id="{2610F8E1-3055-4BC3-A886-29CC33152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997" y="2863603"/>
            <a:ext cx="1914653" cy="1914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8" name="Google Shape;188;p29"/>
          <p:cNvSpPr txBox="1">
            <a:spLocks noGrp="1"/>
          </p:cNvSpPr>
          <p:nvPr>
            <p:ph type="subTitle" idx="1"/>
          </p:nvPr>
        </p:nvSpPr>
        <p:spPr>
          <a:xfrm>
            <a:off x="3726450" y="752925"/>
            <a:ext cx="2942574"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Git Basics</a:t>
            </a:r>
            <a:br>
              <a:rPr lang="en-US" dirty="0"/>
            </a:br>
            <a:r>
              <a:rPr lang="en-US" dirty="0"/>
              <a:t>	- Interactive portion</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4/</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3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Making a</a:t>
            </a:r>
            <a:br>
              <a:rPr lang="en-US" dirty="0"/>
            </a:br>
            <a:r>
              <a:rPr lang="en-US" dirty="0"/>
              <a:t>Repository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Few ways..</a:t>
            </a:r>
            <a:br>
              <a:rPr lang="en-US" dirty="0"/>
            </a:br>
            <a:r>
              <a:rPr lang="en-US" dirty="0"/>
              <a:t>	&gt; Easiest is starting on GitHub</a:t>
            </a:r>
          </a:p>
          <a:p>
            <a:pPr marL="0" lvl="0" indent="0" algn="l" rtl="0">
              <a:spcBef>
                <a:spcPts val="0"/>
              </a:spcBef>
              <a:spcAft>
                <a:spcPts val="0"/>
              </a:spcAft>
              <a:buNone/>
            </a:pPr>
            <a:r>
              <a:rPr lang="en-US" dirty="0"/>
              <a:t>	&gt; README, .</a:t>
            </a:r>
            <a:r>
              <a:rPr lang="en-US" dirty="0" err="1"/>
              <a:t>gitignore</a:t>
            </a:r>
            <a:r>
              <a:rPr lang="en-US" dirty="0"/>
              <a:t>, license</a:t>
            </a:r>
          </a:p>
          <a:p>
            <a:pPr marL="0" lvl="0" indent="0" algn="l" rtl="0">
              <a:spcBef>
                <a:spcPts val="0"/>
              </a:spcBef>
              <a:spcAft>
                <a:spcPts val="0"/>
              </a:spcAft>
              <a:buNone/>
            </a:pPr>
            <a:r>
              <a:rPr lang="en-US" dirty="0"/>
              <a:t>	&gt; Simply clone for a local copy</a:t>
            </a:r>
            <a:br>
              <a:rPr lang="en-US" dirty="0"/>
            </a:br>
            <a:br>
              <a:rPr lang="en-US" dirty="0"/>
            </a:br>
            <a:r>
              <a:rPr lang="en-US" dirty="0"/>
              <a:t>&gt; Local new repo</a:t>
            </a:r>
            <a:br>
              <a:rPr lang="en-US" dirty="0"/>
            </a:br>
            <a:r>
              <a:rPr lang="en-US" dirty="0"/>
              <a:t>	&gt; git </a:t>
            </a:r>
            <a:r>
              <a:rPr lang="en-US" dirty="0" err="1"/>
              <a:t>init</a:t>
            </a:r>
            <a:br>
              <a:rPr lang="en-US" dirty="0"/>
            </a:br>
            <a:r>
              <a:rPr lang="en-US" dirty="0"/>
              <a:t>	&gt; Sync with remote (optional)</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1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Clone v. Fork</a:t>
            </a:r>
            <a:endParaRPr dirty="0"/>
          </a:p>
        </p:txBody>
      </p:sp>
      <p:sp>
        <p:nvSpPr>
          <p:cNvPr id="212" name="Google Shape;212;p32"/>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Cloning</a:t>
            </a:r>
            <a:endParaRPr dirty="0"/>
          </a:p>
        </p:txBody>
      </p:sp>
      <p:sp>
        <p:nvSpPr>
          <p:cNvPr id="213" name="Google Shape;213;p32"/>
          <p:cNvSpPr txBox="1">
            <a:spLocks noGrp="1"/>
          </p:cNvSpPr>
          <p:nvPr>
            <p:ph type="subTitle" idx="1"/>
          </p:nvPr>
        </p:nvSpPr>
        <p:spPr>
          <a:xfrm>
            <a:off x="720000" y="1152775"/>
            <a:ext cx="302294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Linked copy from remote to local</a:t>
            </a:r>
            <a:endParaRPr dirty="0"/>
          </a:p>
        </p:txBody>
      </p:sp>
      <p:sp>
        <p:nvSpPr>
          <p:cNvPr id="214" name="Google Shape;214;p32"/>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Forking</a:t>
            </a:r>
            <a:endParaRPr dirty="0"/>
          </a:p>
        </p:txBody>
      </p:sp>
      <p:sp>
        <p:nvSpPr>
          <p:cNvPr id="215" name="Google Shape;215;p32"/>
          <p:cNvSpPr txBox="1">
            <a:spLocks noGrp="1"/>
          </p:cNvSpPr>
          <p:nvPr>
            <p:ph type="subTitle" idx="4"/>
          </p:nvPr>
        </p:nvSpPr>
        <p:spPr>
          <a:xfrm>
            <a:off x="720000" y="3599725"/>
            <a:ext cx="314486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Independent copy from remote to remote</a:t>
            </a:r>
            <a:br>
              <a:rPr lang="en" dirty="0"/>
            </a:br>
            <a:endParaRPr dirty="0"/>
          </a:p>
        </p:txBody>
      </p:sp>
      <p:sp>
        <p:nvSpPr>
          <p:cNvPr id="216" name="Google Shape;216;p32"/>
          <p:cNvSpPr/>
          <p:nvPr/>
        </p:nvSpPr>
        <p:spPr>
          <a:xfrm>
            <a:off x="51724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720000" y="28807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Basic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Status</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Shows unstaged and untracked files</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Add</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an unstaged and/or untracked file to staging area</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Restore</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Removes files from the staging area</a:t>
            </a:r>
            <a:endParaRPr dirty="0">
              <a:solidFill>
                <a:srgbClr val="141414"/>
              </a:solidFill>
              <a:latin typeface="Quicksand Medium"/>
              <a:ea typeface="Quicksand Medium"/>
              <a:cs typeface="Quicksand Medium"/>
              <a:sym typeface="Quicksand Medium"/>
            </a:endParaRP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Commit</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‘Saves’ the staging area to local repository</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status</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add*</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restore</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commit</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add</a:t>
            </a:r>
            <a:endParaRPr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58E1532D-2E5D-473F-B420-481D25421A9E}"/>
              </a:ext>
            </a:extLst>
          </p:cNvPr>
          <p:cNvPicPr/>
          <p:nvPr/>
        </p:nvPicPr>
        <p:blipFill>
          <a:blip r:embed="rId3"/>
          <a:stretch>
            <a:fillRect/>
          </a:stretch>
        </p:blipFill>
        <p:spPr>
          <a:xfrm>
            <a:off x="369929" y="309787"/>
            <a:ext cx="5943600" cy="2486025"/>
          </a:xfrm>
          <a:prstGeom prst="rect">
            <a:avLst/>
          </a:prstGeom>
          <a:noFill/>
          <a:ln>
            <a:noFill/>
            <a:prstDash/>
          </a:ln>
        </p:spPr>
      </p:pic>
    </p:spTree>
    <p:extLst>
      <p:ext uri="{BB962C8B-B14F-4D97-AF65-F5344CB8AC3E}">
        <p14:creationId xmlns:p14="http://schemas.microsoft.com/office/powerpoint/2010/main" val="268549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31"/>
          <p:cNvSpPr txBox="1">
            <a:spLocks noGrp="1"/>
          </p:cNvSpPr>
          <p:nvPr>
            <p:ph type="ctrTitle"/>
          </p:nvPr>
        </p:nvSpPr>
        <p:spPr>
          <a:xfrm>
            <a:off x="560832" y="3315650"/>
            <a:ext cx="3547872"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Branching</a:t>
            </a:r>
            <a:endParaRPr dirty="0"/>
          </a:p>
        </p:txBody>
      </p:sp>
      <p:sp>
        <p:nvSpPr>
          <p:cNvPr id="205" name="Google Shape;205;p31"/>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Branch what? </a:t>
            </a:r>
            <a:br>
              <a:rPr lang="en-US" dirty="0"/>
            </a:br>
            <a:br>
              <a:rPr lang="en-US" dirty="0"/>
            </a:br>
            <a:r>
              <a:rPr lang="en-US" dirty="0"/>
              <a:t>&gt; Branch why?</a:t>
            </a:r>
            <a:br>
              <a:rPr lang="en-US" dirty="0"/>
            </a:br>
            <a:br>
              <a:rPr lang="en-US" dirty="0"/>
            </a:br>
            <a:r>
              <a:rPr lang="en-US" dirty="0"/>
              <a:t>&gt; Branching strategies</a:t>
            </a:r>
            <a:br>
              <a:rPr lang="en-US" dirty="0"/>
            </a:br>
            <a:r>
              <a:rPr lang="en-US" dirty="0"/>
              <a:t>	&gt; Features</a:t>
            </a:r>
            <a:br>
              <a:rPr lang="en-US" dirty="0"/>
            </a:br>
            <a:r>
              <a:rPr lang="en-US" dirty="0"/>
              <a:t>	&gt; Personal</a:t>
            </a:r>
            <a:br>
              <a:rPr lang="en-US" dirty="0"/>
            </a:br>
            <a:br>
              <a:rPr lang="en-US" dirty="0"/>
            </a:br>
            <a:r>
              <a:rPr lang="en-US" dirty="0"/>
              <a:t>&gt; Branch how?</a:t>
            </a:r>
            <a:endParaRPr dirty="0"/>
          </a:p>
        </p:txBody>
      </p:sp>
      <p:sp>
        <p:nvSpPr>
          <p:cNvPr id="206" name="Google Shape;206;p31"/>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86EA70B-B821-4932-B76D-08D28DE883B1}"/>
              </a:ext>
            </a:extLst>
          </p:cNvPr>
          <p:cNvPicPr>
            <a:picLocks noChangeAspect="1"/>
          </p:cNvPicPr>
          <p:nvPr/>
        </p:nvPicPr>
        <p:blipFill rotWithShape="1">
          <a:blip r:embed="rId3"/>
          <a:srcRect b="12705"/>
          <a:stretch/>
        </p:blipFill>
        <p:spPr>
          <a:xfrm rot="5400000">
            <a:off x="4433301" y="1273302"/>
            <a:ext cx="4703093" cy="2596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Checkout</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Moves to a given branch, or creates it if it doesn’t exist </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Pull</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changes from remote into your local repo</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Push</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Pushes changes to local repo to remote repo</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Merge</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Combines two branches </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checkout</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pull</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push</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merge*</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322898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1/</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Checkout to destination repo and pull</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2/</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feature, merge dest into feature</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3/</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Fix merge conflicts, repeat step 1+2 if conflicts occurred</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4/</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dest, merge feature into dest*</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Make sure </a:t>
            </a:r>
            <a:r>
              <a:rPr lang="en-US" sz="1600" dirty="0" err="1">
                <a:solidFill>
                  <a:srgbClr val="141414"/>
                </a:solidFill>
                <a:latin typeface="Quicksand Medium"/>
                <a:ea typeface="Quicksand Medium"/>
                <a:cs typeface="Quicksand Medium"/>
                <a:sym typeface="Quicksand Medium"/>
              </a:rPr>
              <a:t>dest</a:t>
            </a:r>
            <a:r>
              <a:rPr lang="en-US" sz="1600" dirty="0">
                <a:solidFill>
                  <a:srgbClr val="141414"/>
                </a:solidFill>
                <a:latin typeface="Quicksand Medium"/>
                <a:ea typeface="Quicksand Medium"/>
                <a:cs typeface="Quicksand Medium"/>
                <a:sym typeface="Quicksand Medium"/>
              </a:rPr>
              <a:t> is up to date</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a:t>
            </a:r>
            <a:r>
              <a:rPr lang="en-US" sz="1600" dirty="0" err="1">
                <a:solidFill>
                  <a:srgbClr val="141414"/>
                </a:solidFill>
                <a:latin typeface="Quicksand Medium"/>
                <a:ea typeface="Quicksand Medium"/>
                <a:cs typeface="Quicksand Medium"/>
                <a:sym typeface="Quicksand Medium"/>
              </a:rPr>
              <a:t>dest</a:t>
            </a:r>
            <a:r>
              <a:rPr lang="en-US" sz="1600" dirty="0">
                <a:solidFill>
                  <a:srgbClr val="141414"/>
                </a:solidFill>
                <a:latin typeface="Quicksand Medium"/>
                <a:ea typeface="Quicksand Medium"/>
                <a:cs typeface="Quicksand Medium"/>
                <a:sym typeface="Quicksand Medium"/>
              </a:rPr>
              <a:t> into your feature branch</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Push changes</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feature branch into </a:t>
            </a:r>
            <a:r>
              <a:rPr lang="en-US" sz="1600" dirty="0" err="1">
                <a:solidFill>
                  <a:srgbClr val="141414"/>
                </a:solidFill>
                <a:latin typeface="Quicksand Medium"/>
                <a:ea typeface="Quicksand Medium"/>
                <a:cs typeface="Quicksand Medium"/>
                <a:sym typeface="Quicksand Medium"/>
              </a:rPr>
              <a:t>dest</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122495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Pull requests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feature, not Git</a:t>
            </a:r>
            <a:br>
              <a:rPr lang="en-US" dirty="0"/>
            </a:br>
            <a:br>
              <a:rPr lang="en-US" dirty="0"/>
            </a:br>
            <a:r>
              <a:rPr lang="en-US" dirty="0"/>
              <a:t>&gt; Merging into dev/main</a:t>
            </a:r>
            <a:br>
              <a:rPr lang="en-US" dirty="0"/>
            </a:br>
            <a:br>
              <a:rPr lang="en-US" dirty="0"/>
            </a:br>
            <a:r>
              <a:rPr lang="en-US" dirty="0"/>
              <a:t>&gt; Code reviews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70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10754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dk1"/>
                </a:solidFill>
              </a:rPr>
              <a:t>Next time; more advanced Git features!</a:t>
            </a:r>
            <a:br>
              <a:rPr lang="en-US" dirty="0">
                <a:solidFill>
                  <a:schemeClr val="dk1"/>
                </a:solidFill>
              </a:rPr>
            </a:br>
            <a:br>
              <a:rPr lang="en-US" dirty="0">
                <a:solidFill>
                  <a:schemeClr val="dk1"/>
                </a:solidFill>
              </a:rPr>
            </a:br>
            <a:br>
              <a:rPr lang="en-US" dirty="0">
                <a:solidFill>
                  <a:schemeClr val="dk1"/>
                </a:solidFill>
              </a:rPr>
            </a:br>
            <a:r>
              <a:rPr lang="en-US" dirty="0">
                <a:solidFill>
                  <a:schemeClr val="dk1"/>
                </a:solidFill>
              </a:rPr>
              <a:t>Find this presentation at:</a:t>
            </a:r>
            <a:br>
              <a:rPr lang="en-US" dirty="0">
                <a:solidFill>
                  <a:schemeClr val="dk1"/>
                </a:solidFill>
              </a:rPr>
            </a:br>
            <a:r>
              <a:rPr lang="en-US" dirty="0">
                <a:solidFill>
                  <a:schemeClr val="dk1"/>
                </a:solidFill>
              </a:rPr>
              <a:t>github.com/</a:t>
            </a:r>
            <a:r>
              <a:rPr lang="en-US" dirty="0" err="1">
                <a:solidFill>
                  <a:schemeClr val="dk1"/>
                </a:solidFill>
              </a:rPr>
              <a:t>Druyv</a:t>
            </a:r>
            <a:r>
              <a:rPr lang="en-US" dirty="0">
                <a:solidFill>
                  <a:schemeClr val="dk1"/>
                </a:solidFill>
              </a:rPr>
              <a:t>/</a:t>
            </a:r>
            <a:r>
              <a:rPr lang="en-US" dirty="0" err="1">
                <a:solidFill>
                  <a:schemeClr val="dk1"/>
                </a:solidFill>
              </a:rPr>
              <a:t>GitGud</a:t>
            </a:r>
            <a:endParaRPr dirty="0">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sz="6000" dirty="0"/>
              <a:t>That’s all!</a:t>
            </a:r>
            <a:endParaRPr sz="6000"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202C9415-DD21-45AB-9283-598493B3F79F}"/>
              </a:ext>
            </a:extLst>
          </p:cNvPr>
          <p:cNvSpPr/>
          <p:nvPr/>
        </p:nvSpPr>
        <p:spPr>
          <a:xfrm>
            <a:off x="530198" y="2083312"/>
            <a:ext cx="4802521" cy="639988"/>
          </a:xfrm>
          <a:prstGeom prst="rect">
            <a:avLst/>
          </a:prstGeom>
          <a:solidFill>
            <a:schemeClr val="accent6">
              <a:lumMod val="95000"/>
            </a:schemeClr>
          </a:solidFill>
          <a:ln>
            <a:solidFill>
              <a:schemeClr val="accent6">
                <a:lumMod val="9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D5EC83A3-89F1-4F19-9E0C-2AB7F542EEF6}"/>
              </a:ext>
            </a:extLst>
          </p:cNvPr>
          <p:cNvPicPr>
            <a:picLocks noChangeAspect="1"/>
          </p:cNvPicPr>
          <p:nvPr/>
        </p:nvPicPr>
        <p:blipFill>
          <a:blip r:embed="rId3"/>
          <a:stretch>
            <a:fillRect/>
          </a:stretch>
        </p:blipFill>
        <p:spPr>
          <a:xfrm>
            <a:off x="6776289" y="436500"/>
            <a:ext cx="2084980" cy="1733139"/>
          </a:xfrm>
          <a:prstGeom prst="rect">
            <a:avLst/>
          </a:prstGeom>
        </p:spPr>
      </p:pic>
    </p:spTree>
    <p:extLst>
      <p:ext uri="{BB962C8B-B14F-4D97-AF65-F5344CB8AC3E}">
        <p14:creationId xmlns:p14="http://schemas.microsoft.com/office/powerpoint/2010/main" val="212148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Table of contents</a:t>
            </a:r>
            <a:endParaRPr/>
          </a:p>
        </p:txBody>
      </p:sp>
      <p:sp>
        <p:nvSpPr>
          <p:cNvPr id="170" name="Google Shape;170;p28"/>
          <p:cNvSpPr txBox="1">
            <a:spLocks noGrp="1"/>
          </p:cNvSpPr>
          <p:nvPr>
            <p:ph type="title" idx="2"/>
          </p:nvPr>
        </p:nvSpPr>
        <p:spPr>
          <a:xfrm>
            <a:off x="4837750" y="569375"/>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71" name="Google Shape;171;p28"/>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72" name="Google Shape;172;p28"/>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Setup Git on your</a:t>
            </a:r>
            <a:br>
              <a:rPr lang="en" dirty="0"/>
            </a:br>
            <a:r>
              <a:rPr lang="en" dirty="0"/>
              <a:t>    machine</a:t>
            </a:r>
            <a:endParaRPr dirty="0"/>
          </a:p>
        </p:txBody>
      </p:sp>
      <p:sp>
        <p:nvSpPr>
          <p:cNvPr id="173" name="Google Shape;173;p28"/>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txBox="1">
            <a:spLocks noGrp="1"/>
          </p:cNvSpPr>
          <p:nvPr>
            <p:ph type="title" idx="4"/>
          </p:nvPr>
        </p:nvSpPr>
        <p:spPr>
          <a:xfrm>
            <a:off x="4837750" y="155079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2/</a:t>
            </a:r>
            <a:endParaRPr/>
          </a:p>
        </p:txBody>
      </p:sp>
      <p:sp>
        <p:nvSpPr>
          <p:cNvPr id="175" name="Google Shape;175;p28"/>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76" name="Google Shape;176;p28"/>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VCS, Git Features,</a:t>
            </a:r>
            <a:br>
              <a:rPr lang="en" dirty="0"/>
            </a:br>
            <a:r>
              <a:rPr lang="en" dirty="0"/>
              <a:t>    Git v. GitHub</a:t>
            </a:r>
            <a:endParaRPr dirty="0"/>
          </a:p>
        </p:txBody>
      </p:sp>
      <p:sp>
        <p:nvSpPr>
          <p:cNvPr id="177" name="Google Shape;177;p28"/>
          <p:cNvSpPr txBox="1">
            <a:spLocks noGrp="1"/>
          </p:cNvSpPr>
          <p:nvPr>
            <p:ph type="title" idx="7"/>
          </p:nvPr>
        </p:nvSpPr>
        <p:spPr>
          <a:xfrm>
            <a:off x="4837675" y="301631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3/</a:t>
            </a:r>
            <a:endParaRPr/>
          </a:p>
        </p:txBody>
      </p:sp>
      <p:sp>
        <p:nvSpPr>
          <p:cNvPr id="178" name="Google Shape;178;p28"/>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79" name="Google Shape;179;p28"/>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Why specifically Git?</a:t>
            </a:r>
            <a:br>
              <a:rPr lang="en" dirty="0"/>
            </a:br>
            <a:r>
              <a:rPr lang="en" dirty="0"/>
              <a:t>    IDE v. GUI v. CLI</a:t>
            </a:r>
            <a:endParaRPr dirty="0"/>
          </a:p>
        </p:txBody>
      </p:sp>
      <p:sp>
        <p:nvSpPr>
          <p:cNvPr id="180" name="Google Shape;180;p28"/>
          <p:cNvSpPr txBox="1">
            <a:spLocks noGrp="1"/>
          </p:cNvSpPr>
          <p:nvPr>
            <p:ph type="title" idx="13"/>
          </p:nvPr>
        </p:nvSpPr>
        <p:spPr>
          <a:xfrm>
            <a:off x="4837675" y="4006584"/>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4/</a:t>
            </a:r>
            <a:endParaRPr/>
          </a:p>
        </p:txBody>
      </p:sp>
      <p:sp>
        <p:nvSpPr>
          <p:cNvPr id="181" name="Google Shape;181;p28"/>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2" name="Google Shape;182;p28"/>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Git Basics - Interactive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Thanks!</a:t>
            </a:r>
            <a:endParaRPr/>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7063953" y="3104147"/>
            <a:ext cx="354307" cy="288300"/>
          </a:xfrm>
          <a:custGeom>
            <a:avLst/>
            <a:gdLst/>
            <a:ahLst/>
            <a:cxnLst/>
            <a:rect l="l" t="t" r="r" b="b"/>
            <a:pathLst>
              <a:path w="14144" h="11509" extrusionOk="0">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8304334" y="4187223"/>
            <a:ext cx="185520" cy="401952"/>
          </a:xfrm>
          <a:custGeom>
            <a:avLst/>
            <a:gdLst/>
            <a:ahLst/>
            <a:cxnLst/>
            <a:rect l="l" t="t" r="r" b="b"/>
            <a:pathLst>
              <a:path w="7406" h="16046" extrusionOk="0">
                <a:moveTo>
                  <a:pt x="5171" y="1"/>
                </a:moveTo>
                <a:cubicBezTo>
                  <a:pt x="2769" y="1"/>
                  <a:pt x="1668" y="1035"/>
                  <a:pt x="1668" y="3070"/>
                </a:cubicBezTo>
                <a:lnTo>
                  <a:pt x="1668" y="5238"/>
                </a:lnTo>
                <a:lnTo>
                  <a:pt x="0" y="5238"/>
                </a:lnTo>
                <a:lnTo>
                  <a:pt x="0" y="7973"/>
                </a:lnTo>
                <a:lnTo>
                  <a:pt x="1668" y="7973"/>
                </a:lnTo>
                <a:lnTo>
                  <a:pt x="1668" y="16046"/>
                </a:lnTo>
                <a:lnTo>
                  <a:pt x="4904" y="16046"/>
                </a:lnTo>
                <a:lnTo>
                  <a:pt x="4904" y="7940"/>
                </a:lnTo>
                <a:lnTo>
                  <a:pt x="7172" y="7940"/>
                </a:lnTo>
                <a:lnTo>
                  <a:pt x="7406" y="5238"/>
                </a:lnTo>
                <a:lnTo>
                  <a:pt x="4904" y="5238"/>
                </a:lnTo>
                <a:lnTo>
                  <a:pt x="4904" y="3704"/>
                </a:lnTo>
                <a:cubicBezTo>
                  <a:pt x="4904" y="3070"/>
                  <a:pt x="5037" y="2803"/>
                  <a:pt x="5638" y="2803"/>
                </a:cubicBezTo>
                <a:lnTo>
                  <a:pt x="7406" y="2803"/>
                </a:lnTo>
                <a:lnTo>
                  <a:pt x="7406" y="1"/>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5"/>
          <p:cNvGrpSpPr/>
          <p:nvPr/>
        </p:nvGrpSpPr>
        <p:grpSpPr>
          <a:xfrm>
            <a:off x="7058920" y="4206022"/>
            <a:ext cx="364352" cy="364352"/>
            <a:chOff x="5344420" y="1500447"/>
            <a:chExt cx="364352" cy="364352"/>
          </a:xfrm>
        </p:grpSpPr>
        <p:sp>
          <p:nvSpPr>
            <p:cNvPr id="2058" name="Google Shape;2058;p45"/>
            <p:cNvSpPr/>
            <p:nvPr/>
          </p:nvSpPr>
          <p:spPr>
            <a:xfrm>
              <a:off x="5344420" y="1500447"/>
              <a:ext cx="364352" cy="364352"/>
            </a:xfrm>
            <a:custGeom>
              <a:avLst/>
              <a:gdLst/>
              <a:ahLst/>
              <a:cxnLst/>
              <a:rect l="l" t="t" r="r" b="b"/>
              <a:pathLst>
                <a:path w="14545" h="14545" extrusionOk="0">
                  <a:moveTo>
                    <a:pt x="7272" y="1302"/>
                  </a:moveTo>
                  <a:cubicBezTo>
                    <a:pt x="9207" y="1302"/>
                    <a:pt x="9441" y="1335"/>
                    <a:pt x="10208" y="1368"/>
                  </a:cubicBezTo>
                  <a:cubicBezTo>
                    <a:pt x="10942" y="1402"/>
                    <a:pt x="11309" y="1502"/>
                    <a:pt x="11575" y="1602"/>
                  </a:cubicBezTo>
                  <a:cubicBezTo>
                    <a:pt x="11909" y="1735"/>
                    <a:pt x="12142" y="1902"/>
                    <a:pt x="12409" y="2169"/>
                  </a:cubicBezTo>
                  <a:cubicBezTo>
                    <a:pt x="12676" y="2403"/>
                    <a:pt x="12810" y="2636"/>
                    <a:pt x="12943" y="3003"/>
                  </a:cubicBezTo>
                  <a:cubicBezTo>
                    <a:pt x="13043" y="3236"/>
                    <a:pt x="13177" y="3637"/>
                    <a:pt x="13210" y="4337"/>
                  </a:cubicBezTo>
                  <a:cubicBezTo>
                    <a:pt x="13243" y="5104"/>
                    <a:pt x="13243" y="5338"/>
                    <a:pt x="13243" y="7273"/>
                  </a:cubicBezTo>
                  <a:cubicBezTo>
                    <a:pt x="13243" y="9241"/>
                    <a:pt x="13243" y="9474"/>
                    <a:pt x="13210" y="10241"/>
                  </a:cubicBezTo>
                  <a:cubicBezTo>
                    <a:pt x="13177" y="10942"/>
                    <a:pt x="13043" y="11342"/>
                    <a:pt x="12943" y="11576"/>
                  </a:cubicBezTo>
                  <a:cubicBezTo>
                    <a:pt x="12810" y="11909"/>
                    <a:pt x="12676" y="12176"/>
                    <a:pt x="12409" y="12410"/>
                  </a:cubicBezTo>
                  <a:cubicBezTo>
                    <a:pt x="12142" y="12677"/>
                    <a:pt x="11909" y="12843"/>
                    <a:pt x="11575" y="12977"/>
                  </a:cubicBezTo>
                  <a:cubicBezTo>
                    <a:pt x="11309" y="13077"/>
                    <a:pt x="10942" y="13177"/>
                    <a:pt x="10208" y="13210"/>
                  </a:cubicBezTo>
                  <a:cubicBezTo>
                    <a:pt x="9441" y="13244"/>
                    <a:pt x="9207" y="13244"/>
                    <a:pt x="7272" y="13244"/>
                  </a:cubicBezTo>
                  <a:cubicBezTo>
                    <a:pt x="5338" y="13244"/>
                    <a:pt x="5104" y="13244"/>
                    <a:pt x="4337" y="13210"/>
                  </a:cubicBezTo>
                  <a:cubicBezTo>
                    <a:pt x="3636" y="13177"/>
                    <a:pt x="3236" y="13077"/>
                    <a:pt x="2969" y="12977"/>
                  </a:cubicBezTo>
                  <a:cubicBezTo>
                    <a:pt x="2636" y="12843"/>
                    <a:pt x="2402" y="12677"/>
                    <a:pt x="2135" y="12410"/>
                  </a:cubicBezTo>
                  <a:cubicBezTo>
                    <a:pt x="1902" y="12176"/>
                    <a:pt x="1735" y="11909"/>
                    <a:pt x="1602" y="11576"/>
                  </a:cubicBezTo>
                  <a:cubicBezTo>
                    <a:pt x="1502" y="11309"/>
                    <a:pt x="1368" y="10942"/>
                    <a:pt x="1335" y="10241"/>
                  </a:cubicBezTo>
                  <a:cubicBezTo>
                    <a:pt x="1301" y="9474"/>
                    <a:pt x="1301" y="9241"/>
                    <a:pt x="1301" y="7273"/>
                  </a:cubicBezTo>
                  <a:cubicBezTo>
                    <a:pt x="1301" y="5338"/>
                    <a:pt x="1301" y="5104"/>
                    <a:pt x="1335" y="4337"/>
                  </a:cubicBezTo>
                  <a:cubicBezTo>
                    <a:pt x="1368" y="3637"/>
                    <a:pt x="1502" y="3236"/>
                    <a:pt x="1602" y="3003"/>
                  </a:cubicBezTo>
                  <a:cubicBezTo>
                    <a:pt x="1735" y="2669"/>
                    <a:pt x="1902" y="2403"/>
                    <a:pt x="2135" y="2169"/>
                  </a:cubicBezTo>
                  <a:cubicBezTo>
                    <a:pt x="2402" y="1902"/>
                    <a:pt x="2636" y="1735"/>
                    <a:pt x="2969" y="1602"/>
                  </a:cubicBezTo>
                  <a:cubicBezTo>
                    <a:pt x="3236" y="1502"/>
                    <a:pt x="3636" y="1402"/>
                    <a:pt x="4337" y="1368"/>
                  </a:cubicBezTo>
                  <a:cubicBezTo>
                    <a:pt x="5104" y="1335"/>
                    <a:pt x="5338" y="1302"/>
                    <a:pt x="7272" y="1302"/>
                  </a:cubicBezTo>
                  <a:close/>
                  <a:moveTo>
                    <a:pt x="7272" y="1"/>
                  </a:moveTo>
                  <a:cubicBezTo>
                    <a:pt x="5304" y="1"/>
                    <a:pt x="5037" y="1"/>
                    <a:pt x="4270" y="34"/>
                  </a:cubicBezTo>
                  <a:cubicBezTo>
                    <a:pt x="3503" y="68"/>
                    <a:pt x="2969" y="201"/>
                    <a:pt x="2502" y="368"/>
                  </a:cubicBezTo>
                  <a:cubicBezTo>
                    <a:pt x="2035" y="568"/>
                    <a:pt x="1635" y="801"/>
                    <a:pt x="1201" y="1235"/>
                  </a:cubicBezTo>
                  <a:cubicBezTo>
                    <a:pt x="801" y="1635"/>
                    <a:pt x="568" y="2036"/>
                    <a:pt x="367" y="2503"/>
                  </a:cubicBezTo>
                  <a:cubicBezTo>
                    <a:pt x="201" y="2970"/>
                    <a:pt x="67" y="3503"/>
                    <a:pt x="34" y="4271"/>
                  </a:cubicBezTo>
                  <a:cubicBezTo>
                    <a:pt x="0" y="5038"/>
                    <a:pt x="0" y="5305"/>
                    <a:pt x="0" y="7273"/>
                  </a:cubicBezTo>
                  <a:cubicBezTo>
                    <a:pt x="0" y="9241"/>
                    <a:pt x="0" y="9508"/>
                    <a:pt x="34" y="10275"/>
                  </a:cubicBezTo>
                  <a:cubicBezTo>
                    <a:pt x="67" y="11042"/>
                    <a:pt x="201" y="11576"/>
                    <a:pt x="367" y="12043"/>
                  </a:cubicBezTo>
                  <a:cubicBezTo>
                    <a:pt x="568" y="12543"/>
                    <a:pt x="801" y="12943"/>
                    <a:pt x="1201" y="13344"/>
                  </a:cubicBezTo>
                  <a:cubicBezTo>
                    <a:pt x="1635" y="13744"/>
                    <a:pt x="2035" y="13977"/>
                    <a:pt x="2502" y="14178"/>
                  </a:cubicBezTo>
                  <a:cubicBezTo>
                    <a:pt x="2969" y="14344"/>
                    <a:pt x="3503" y="14478"/>
                    <a:pt x="4270" y="14511"/>
                  </a:cubicBezTo>
                  <a:cubicBezTo>
                    <a:pt x="5037" y="14545"/>
                    <a:pt x="5304" y="14545"/>
                    <a:pt x="7272" y="14545"/>
                  </a:cubicBezTo>
                  <a:cubicBezTo>
                    <a:pt x="9240" y="14545"/>
                    <a:pt x="9507" y="14545"/>
                    <a:pt x="10274" y="14511"/>
                  </a:cubicBezTo>
                  <a:cubicBezTo>
                    <a:pt x="11042" y="14478"/>
                    <a:pt x="11575" y="14344"/>
                    <a:pt x="12042" y="14178"/>
                  </a:cubicBezTo>
                  <a:cubicBezTo>
                    <a:pt x="12509" y="13977"/>
                    <a:pt x="12943" y="13744"/>
                    <a:pt x="13343" y="13344"/>
                  </a:cubicBezTo>
                  <a:cubicBezTo>
                    <a:pt x="13744" y="12943"/>
                    <a:pt x="13977" y="12543"/>
                    <a:pt x="14177" y="12043"/>
                  </a:cubicBezTo>
                  <a:cubicBezTo>
                    <a:pt x="14344" y="11576"/>
                    <a:pt x="14477" y="11042"/>
                    <a:pt x="14511" y="10275"/>
                  </a:cubicBezTo>
                  <a:cubicBezTo>
                    <a:pt x="14544" y="9508"/>
                    <a:pt x="14544" y="9241"/>
                    <a:pt x="14544" y="7273"/>
                  </a:cubicBezTo>
                  <a:cubicBezTo>
                    <a:pt x="14544" y="5305"/>
                    <a:pt x="14544" y="5038"/>
                    <a:pt x="14511" y="4271"/>
                  </a:cubicBezTo>
                  <a:cubicBezTo>
                    <a:pt x="14477" y="3503"/>
                    <a:pt x="14344" y="2970"/>
                    <a:pt x="14177" y="2503"/>
                  </a:cubicBezTo>
                  <a:cubicBezTo>
                    <a:pt x="13977" y="2036"/>
                    <a:pt x="13744" y="1635"/>
                    <a:pt x="13343" y="1235"/>
                  </a:cubicBezTo>
                  <a:cubicBezTo>
                    <a:pt x="12943" y="801"/>
                    <a:pt x="12509" y="568"/>
                    <a:pt x="12042" y="368"/>
                  </a:cubicBezTo>
                  <a:cubicBezTo>
                    <a:pt x="11575" y="201"/>
                    <a:pt x="11042" y="68"/>
                    <a:pt x="10274" y="34"/>
                  </a:cubicBezTo>
                  <a:cubicBezTo>
                    <a:pt x="9507" y="1"/>
                    <a:pt x="9240" y="1"/>
                    <a:pt x="7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5432994" y="1589021"/>
              <a:ext cx="187199" cy="188025"/>
            </a:xfrm>
            <a:custGeom>
              <a:avLst/>
              <a:gdLst/>
              <a:ahLst/>
              <a:cxnLst/>
              <a:rect l="l" t="t" r="r" b="b"/>
              <a:pathLst>
                <a:path w="7473" h="7506" extrusionOk="0">
                  <a:moveTo>
                    <a:pt x="3736" y="1335"/>
                  </a:moveTo>
                  <a:cubicBezTo>
                    <a:pt x="5071" y="1335"/>
                    <a:pt x="6171" y="2402"/>
                    <a:pt x="6171" y="3737"/>
                  </a:cubicBezTo>
                  <a:cubicBezTo>
                    <a:pt x="6171" y="5104"/>
                    <a:pt x="5071" y="6172"/>
                    <a:pt x="3736" y="6172"/>
                  </a:cubicBezTo>
                  <a:cubicBezTo>
                    <a:pt x="2402" y="6172"/>
                    <a:pt x="1301" y="5071"/>
                    <a:pt x="1301" y="3737"/>
                  </a:cubicBezTo>
                  <a:cubicBezTo>
                    <a:pt x="1301" y="2402"/>
                    <a:pt x="2402" y="1335"/>
                    <a:pt x="3736" y="1335"/>
                  </a:cubicBezTo>
                  <a:close/>
                  <a:moveTo>
                    <a:pt x="3736" y="1"/>
                  </a:moveTo>
                  <a:cubicBezTo>
                    <a:pt x="1668" y="1"/>
                    <a:pt x="0" y="1669"/>
                    <a:pt x="0" y="3737"/>
                  </a:cubicBezTo>
                  <a:cubicBezTo>
                    <a:pt x="0" y="5805"/>
                    <a:pt x="1668" y="7506"/>
                    <a:pt x="3736" y="7506"/>
                  </a:cubicBezTo>
                  <a:cubicBezTo>
                    <a:pt x="5804" y="7506"/>
                    <a:pt x="7472" y="5805"/>
                    <a:pt x="7472" y="3737"/>
                  </a:cubicBezTo>
                  <a:cubicBezTo>
                    <a:pt x="7472" y="1669"/>
                    <a:pt x="5804" y="1"/>
                    <a:pt x="3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5601775" y="1563947"/>
              <a:ext cx="44313" cy="43487"/>
            </a:xfrm>
            <a:custGeom>
              <a:avLst/>
              <a:gdLst/>
              <a:ahLst/>
              <a:cxnLst/>
              <a:rect l="l" t="t" r="r" b="b"/>
              <a:pathLst>
                <a:path w="1769" h="1736" extrusionOk="0">
                  <a:moveTo>
                    <a:pt x="901" y="1"/>
                  </a:moveTo>
                  <a:cubicBezTo>
                    <a:pt x="401" y="1"/>
                    <a:pt x="0" y="368"/>
                    <a:pt x="0" y="868"/>
                  </a:cubicBezTo>
                  <a:cubicBezTo>
                    <a:pt x="0" y="1335"/>
                    <a:pt x="401" y="1736"/>
                    <a:pt x="901" y="1736"/>
                  </a:cubicBezTo>
                  <a:cubicBezTo>
                    <a:pt x="1368" y="1736"/>
                    <a:pt x="1768" y="1335"/>
                    <a:pt x="1768" y="868"/>
                  </a:cubicBezTo>
                  <a:cubicBezTo>
                    <a:pt x="1768" y="368"/>
                    <a:pt x="1368"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45"/>
          <p:cNvGrpSpPr/>
          <p:nvPr/>
        </p:nvGrpSpPr>
        <p:grpSpPr>
          <a:xfrm>
            <a:off x="8215264" y="3101162"/>
            <a:ext cx="417456" cy="294280"/>
            <a:chOff x="7713764" y="1534237"/>
            <a:chExt cx="417456" cy="294280"/>
          </a:xfrm>
        </p:grpSpPr>
        <p:sp>
          <p:nvSpPr>
            <p:cNvPr id="2062" name="Google Shape;2062;p45"/>
            <p:cNvSpPr/>
            <p:nvPr/>
          </p:nvSpPr>
          <p:spPr>
            <a:xfrm>
              <a:off x="7713764" y="1534237"/>
              <a:ext cx="417456" cy="294280"/>
            </a:xfrm>
            <a:custGeom>
              <a:avLst/>
              <a:gdLst/>
              <a:ahLst/>
              <a:cxnLst/>
              <a:rect l="l" t="t" r="r" b="b"/>
              <a:pathLst>
                <a:path w="21250" h="14978" extrusionOk="0">
                  <a:moveTo>
                    <a:pt x="10642" y="1"/>
                  </a:moveTo>
                  <a:cubicBezTo>
                    <a:pt x="10642" y="1"/>
                    <a:pt x="4004" y="1"/>
                    <a:pt x="2336" y="434"/>
                  </a:cubicBezTo>
                  <a:cubicBezTo>
                    <a:pt x="1435" y="701"/>
                    <a:pt x="701" y="1435"/>
                    <a:pt x="468" y="2336"/>
                  </a:cubicBezTo>
                  <a:cubicBezTo>
                    <a:pt x="1" y="4004"/>
                    <a:pt x="1" y="7506"/>
                    <a:pt x="1" y="7506"/>
                  </a:cubicBezTo>
                  <a:cubicBezTo>
                    <a:pt x="1" y="7506"/>
                    <a:pt x="1" y="10975"/>
                    <a:pt x="468" y="12643"/>
                  </a:cubicBezTo>
                  <a:cubicBezTo>
                    <a:pt x="701" y="13577"/>
                    <a:pt x="1402" y="14278"/>
                    <a:pt x="2336" y="14545"/>
                  </a:cubicBezTo>
                  <a:cubicBezTo>
                    <a:pt x="4004" y="14978"/>
                    <a:pt x="10642" y="14978"/>
                    <a:pt x="10642" y="14978"/>
                  </a:cubicBezTo>
                  <a:cubicBezTo>
                    <a:pt x="10642" y="14978"/>
                    <a:pt x="17280" y="14978"/>
                    <a:pt x="18948" y="14545"/>
                  </a:cubicBezTo>
                  <a:cubicBezTo>
                    <a:pt x="19848" y="14278"/>
                    <a:pt x="20582" y="13577"/>
                    <a:pt x="20816" y="12643"/>
                  </a:cubicBezTo>
                  <a:cubicBezTo>
                    <a:pt x="21249" y="10975"/>
                    <a:pt x="21249" y="7506"/>
                    <a:pt x="21249" y="7506"/>
                  </a:cubicBezTo>
                  <a:cubicBezTo>
                    <a:pt x="21249" y="7506"/>
                    <a:pt x="21249" y="4004"/>
                    <a:pt x="20816" y="2336"/>
                  </a:cubicBezTo>
                  <a:cubicBezTo>
                    <a:pt x="20582" y="1435"/>
                    <a:pt x="19848" y="701"/>
                    <a:pt x="18948" y="434"/>
                  </a:cubicBezTo>
                  <a:cubicBezTo>
                    <a:pt x="17280" y="1"/>
                    <a:pt x="10642" y="1"/>
                    <a:pt x="1064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7880234" y="1619446"/>
              <a:ext cx="108794" cy="123877"/>
            </a:xfrm>
            <a:custGeom>
              <a:avLst/>
              <a:gdLst/>
              <a:ahLst/>
              <a:cxnLst/>
              <a:rect l="l" t="t" r="r" b="b"/>
              <a:pathLst>
                <a:path w="5538" h="6305" extrusionOk="0">
                  <a:moveTo>
                    <a:pt x="0" y="0"/>
                  </a:moveTo>
                  <a:lnTo>
                    <a:pt x="0" y="6305"/>
                  </a:lnTo>
                  <a:lnTo>
                    <a:pt x="5538" y="3169"/>
                  </a:lnTo>
                  <a:lnTo>
                    <a:pt x="0" y="0"/>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88" name="Google Shape;188;p29"/>
          <p:cNvSpPr txBox="1">
            <a:spLocks noGrp="1"/>
          </p:cNvSpPr>
          <p:nvPr>
            <p:ph type="subTitle" idx="1"/>
          </p:nvPr>
        </p:nvSpPr>
        <p:spPr>
          <a:xfrm>
            <a:off x="3726450" y="752924"/>
            <a:ext cx="4783566" cy="295344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Assuming you have Git installed:</a:t>
            </a:r>
            <a:br>
              <a:rPr lang="en" dirty="0"/>
            </a:br>
            <a:br>
              <a:rPr lang="en" dirty="0"/>
            </a:br>
            <a:r>
              <a:rPr lang="en" dirty="0"/>
              <a:t>&gt; Open Git Bash</a:t>
            </a:r>
            <a:br>
              <a:rPr lang="en" dirty="0"/>
            </a:br>
            <a:r>
              <a:rPr lang="en" dirty="0"/>
              <a:t>&gt; Run following commands</a:t>
            </a:r>
            <a:br>
              <a:rPr lang="en" dirty="0"/>
            </a:br>
            <a:r>
              <a:rPr lang="en" dirty="0"/>
              <a:t>$ ls  –al  ~/.ssh</a:t>
            </a:r>
            <a:br>
              <a:rPr lang="en" dirty="0"/>
            </a:br>
            <a:r>
              <a:rPr lang="en" dirty="0"/>
              <a:t>&gt; File that ends on .pub? Let me know.</a:t>
            </a:r>
            <a:br>
              <a:rPr lang="en" dirty="0"/>
            </a:br>
            <a:br>
              <a:rPr lang="en" dirty="0"/>
            </a:br>
            <a:r>
              <a:rPr lang="en" dirty="0"/>
              <a:t>&gt; Otherwise:</a:t>
            </a:r>
            <a:br>
              <a:rPr lang="en" dirty="0"/>
            </a:br>
            <a:r>
              <a:rPr lang="en" dirty="0"/>
              <a:t>$ ssh-keygen  –t  ed25519  –C  “you@mail.sth”</a:t>
            </a:r>
            <a:br>
              <a:rPr lang="en" dirty="0"/>
            </a:br>
            <a:br>
              <a:rPr lang="en" dirty="0"/>
            </a:br>
            <a:r>
              <a:rPr lang="en" dirty="0"/>
              <a:t>$ cat  ~/.ssh/id_ed25519.pub </a:t>
            </a:r>
            <a:br>
              <a:rPr lang="en" dirty="0"/>
            </a:br>
            <a:br>
              <a:rPr lang="en" dirty="0"/>
            </a:br>
            <a:r>
              <a:rPr lang="en" dirty="0"/>
              <a:t>&gt; GitHub -&gt; Settings -&gt; SSH keys -&gt; New SSH key</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88" name="Google Shape;188;p29"/>
          <p:cNvSpPr txBox="1">
            <a:spLocks noGrp="1"/>
          </p:cNvSpPr>
          <p:nvPr>
            <p:ph type="subTitle" idx="1"/>
          </p:nvPr>
        </p:nvSpPr>
        <p:spPr>
          <a:xfrm>
            <a:off x="3726450" y="752925"/>
            <a:ext cx="234516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VCS, Git Features,</a:t>
            </a:r>
            <a:br>
              <a:rPr lang="en-US" dirty="0"/>
            </a:br>
            <a:r>
              <a:rPr lang="en-US" dirty="0"/>
              <a:t>    Git v. GitHub</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2/</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84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VCS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a:t>
            </a:r>
            <a:r>
              <a:rPr lang="en" b="1" dirty="0"/>
              <a:t>V</a:t>
            </a:r>
            <a:r>
              <a:rPr lang="en" dirty="0"/>
              <a:t>ersion </a:t>
            </a:r>
            <a:r>
              <a:rPr lang="en" b="1" dirty="0"/>
              <a:t>C</a:t>
            </a:r>
            <a:r>
              <a:rPr lang="en" dirty="0"/>
              <a:t>ontrol </a:t>
            </a:r>
            <a:r>
              <a:rPr lang="en" b="1" dirty="0"/>
              <a:t>S</a:t>
            </a:r>
            <a:r>
              <a:rPr lang="en" dirty="0"/>
              <a:t>ystem</a:t>
            </a:r>
            <a:br>
              <a:rPr lang="en" dirty="0"/>
            </a:br>
            <a:br>
              <a:rPr lang="en" dirty="0"/>
            </a:br>
            <a:r>
              <a:rPr lang="en" dirty="0"/>
              <a:t>&gt; Saves changes to files in repository</a:t>
            </a:r>
            <a:br>
              <a:rPr lang="en" dirty="0"/>
            </a:br>
            <a:br>
              <a:rPr lang="en" dirty="0"/>
            </a:br>
            <a:r>
              <a:rPr lang="en" dirty="0"/>
              <a:t>&gt; Clear development history</a:t>
            </a:r>
            <a:br>
              <a:rPr lang="en" dirty="0"/>
            </a:br>
            <a:br>
              <a:rPr lang="en" dirty="0"/>
            </a:br>
            <a:r>
              <a:rPr lang="en" dirty="0"/>
              <a:t>&gt; Easier to locate bugs, roll back</a:t>
            </a:r>
            <a:br>
              <a:rPr lang="en" dirty="0"/>
            </a:br>
            <a:br>
              <a:rPr lang="en" dirty="0"/>
            </a:br>
            <a:r>
              <a:rPr lang="en" dirty="0"/>
              <a:t>&gt; Alternatives to VCS?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Most Popular VCS</a:t>
            </a:r>
            <a:br>
              <a:rPr lang="en" dirty="0"/>
            </a:br>
            <a:br>
              <a:rPr lang="en" dirty="0"/>
            </a:br>
            <a:r>
              <a:rPr lang="en" dirty="0"/>
              <a:t>&gt; Thought up in 2005 by Linus Torvalds</a:t>
            </a:r>
            <a:br>
              <a:rPr lang="en" dirty="0"/>
            </a:br>
            <a:br>
              <a:rPr lang="en" dirty="0"/>
            </a:br>
            <a:r>
              <a:rPr lang="en" dirty="0"/>
              <a:t>&gt; Alternatives to Git?</a:t>
            </a:r>
            <a:br>
              <a:rPr lang="en" dirty="0"/>
            </a:br>
            <a:r>
              <a:rPr lang="en" dirty="0"/>
              <a:t>	&gt; Mercurial  (Facebook, Mozilla)</a:t>
            </a:r>
            <a:br>
              <a:rPr lang="en" dirty="0"/>
            </a:br>
            <a:r>
              <a:rPr lang="en" dirty="0"/>
              <a:t>	&gt; SVN		(LinkedIn)</a:t>
            </a:r>
            <a:br>
              <a:rPr lang="en" dirty="0"/>
            </a:br>
            <a:br>
              <a:rPr lang="en" dirty="0"/>
            </a:br>
            <a:r>
              <a:rPr lang="en" dirty="0"/>
              <a:t>&gt; Centralized v. Distributed</a:t>
            </a:r>
          </a:p>
          <a:p>
            <a:pPr marL="0" lvl="0" indent="0" algn="l" rtl="0">
              <a:spcBef>
                <a:spcPts val="0"/>
              </a:spcBef>
              <a:spcAft>
                <a:spcPts val="0"/>
              </a:spcAft>
              <a:buNone/>
            </a:pPr>
            <a:br>
              <a:rPr lang="en-US" dirty="0"/>
            </a:br>
            <a:r>
              <a:rPr lang="en-US" dirty="0"/>
              <a:t>&gt; Repositories; Local and Remote</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49F5AC87-C09C-4BA4-B13E-9FDDA44A4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947" y="245889"/>
            <a:ext cx="993665" cy="9936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rcurial">
            <a:extLst>
              <a:ext uri="{FF2B5EF4-FFF2-40B4-BE49-F238E27FC236}">
                <a16:creationId xmlns:a16="http://schemas.microsoft.com/office/drawing/2014/main" id="{37A1A315-539F-453A-A66F-DFF4EC3129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342"/>
          <a:stretch/>
        </p:blipFill>
        <p:spPr bwMode="auto">
          <a:xfrm>
            <a:off x="6752019" y="1437347"/>
            <a:ext cx="928941" cy="891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1734E1-FEA9-4D1C-8986-D308237B486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100000"/>
                    </a14:imgEffect>
                  </a14:imgLayer>
                </a14:imgProps>
              </a:ext>
              <a:ext uri="{28A0092B-C50C-407E-A947-70E740481C1C}">
                <a14:useLocalDpi xmlns:a14="http://schemas.microsoft.com/office/drawing/2010/main" val="0"/>
              </a:ext>
            </a:extLst>
          </a:blip>
          <a:srcRect l="2716" t="32752" b="18121"/>
          <a:stretch/>
        </p:blipFill>
        <p:spPr bwMode="auto">
          <a:xfrm>
            <a:off x="7877315" y="324676"/>
            <a:ext cx="1043749" cy="84124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5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v. GitHub</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Git as a service</a:t>
            </a:r>
            <a:br>
              <a:rPr lang="en-US" dirty="0"/>
            </a:br>
            <a:br>
              <a:rPr lang="en-US" dirty="0"/>
            </a:br>
            <a:r>
              <a:rPr lang="en-US" dirty="0"/>
              <a:t>&gt; Alternatives?</a:t>
            </a:r>
            <a:br>
              <a:rPr lang="en-US" dirty="0"/>
            </a:br>
            <a:r>
              <a:rPr lang="en-US" dirty="0"/>
              <a:t>	&gt; Bitbucket</a:t>
            </a:r>
            <a:br>
              <a:rPr lang="en-US" dirty="0"/>
            </a:br>
            <a:r>
              <a:rPr lang="en-US" dirty="0"/>
              <a:t>	&gt; GitLab</a:t>
            </a:r>
            <a:br>
              <a:rPr lang="en-US" dirty="0"/>
            </a:br>
            <a:r>
              <a:rPr lang="en-US" dirty="0"/>
              <a:t>	&gt; </a:t>
            </a:r>
            <a:r>
              <a:rPr lang="en-US" dirty="0" err="1"/>
              <a:t>SourceForge</a:t>
            </a:r>
            <a:br>
              <a:rPr lang="en-US" dirty="0"/>
            </a:br>
            <a:r>
              <a:rPr lang="en-US" dirty="0"/>
              <a:t>	&gt; Host your own</a:t>
            </a:r>
            <a:br>
              <a:rPr lang="en-US" dirty="0"/>
            </a:br>
            <a:br>
              <a:rPr lang="en-US" dirty="0"/>
            </a:br>
            <a:r>
              <a:rPr lang="en-US" dirty="0"/>
              <a:t>&gt; GitHub most popular</a:t>
            </a:r>
            <a:br>
              <a:rPr lang="en-US" dirty="0"/>
            </a:br>
            <a:br>
              <a:rPr lang="en-US" dirty="0"/>
            </a:br>
            <a:r>
              <a:rPr lang="en-US" dirty="0"/>
              <a:t>&gt; But.. Microsoft</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ilhouette of a person&#10;&#10;Description automatically generated with low confidence">
            <a:extLst>
              <a:ext uri="{FF2B5EF4-FFF2-40B4-BE49-F238E27FC236}">
                <a16:creationId xmlns:a16="http://schemas.microsoft.com/office/drawing/2014/main" id="{2271F772-30EE-4DAA-99BD-5CBFA924C3C3}"/>
              </a:ext>
            </a:extLst>
          </p:cNvPr>
          <p:cNvPicPr>
            <a:picLocks noChangeAspect="1"/>
          </p:cNvPicPr>
          <p:nvPr/>
        </p:nvPicPr>
        <p:blipFill>
          <a:blip r:embed="rId3"/>
          <a:stretch>
            <a:fillRect/>
          </a:stretch>
        </p:blipFill>
        <p:spPr>
          <a:xfrm>
            <a:off x="6743701" y="1375331"/>
            <a:ext cx="1001805" cy="1001805"/>
          </a:xfrm>
          <a:prstGeom prst="rect">
            <a:avLst/>
          </a:prstGeom>
        </p:spPr>
      </p:pic>
    </p:spTree>
    <p:extLst>
      <p:ext uri="{BB962C8B-B14F-4D97-AF65-F5344CB8AC3E}">
        <p14:creationId xmlns:p14="http://schemas.microsoft.com/office/powerpoint/2010/main" val="281759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88" name="Google Shape;188;p29"/>
          <p:cNvSpPr txBox="1">
            <a:spLocks noGrp="1"/>
          </p:cNvSpPr>
          <p:nvPr>
            <p:ph type="subTitle" idx="1"/>
          </p:nvPr>
        </p:nvSpPr>
        <p:spPr>
          <a:xfrm>
            <a:off x="3726450" y="752925"/>
            <a:ext cx="246708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Why specifically Git?</a:t>
            </a:r>
            <a:br>
              <a:rPr lang="en-US" dirty="0"/>
            </a:br>
            <a:r>
              <a:rPr lang="en-US" dirty="0"/>
              <a:t>	IDE v. GUI v. CLI</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3/</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40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Yeah, why?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Industry Standard</a:t>
            </a:r>
            <a:br>
              <a:rPr lang="en-US" dirty="0"/>
            </a:br>
            <a:br>
              <a:rPr lang="en-US" dirty="0"/>
            </a:br>
            <a:r>
              <a:rPr lang="en-US" dirty="0"/>
              <a:t>&gt; Git; Free, Open Source, Fast, Scalable</a:t>
            </a:r>
            <a:br>
              <a:rPr lang="en-US" dirty="0"/>
            </a:br>
            <a:r>
              <a:rPr lang="en-US" dirty="0"/>
              <a:t>	&gt; Alternatives.. not so much</a:t>
            </a:r>
            <a:br>
              <a:rPr lang="en-US" dirty="0"/>
            </a:br>
            <a:br>
              <a:rPr lang="en-US" dirty="0"/>
            </a:br>
            <a:r>
              <a:rPr lang="en-US" dirty="0"/>
              <a:t>&gt; IDE v. GUI v. CLI</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143400"/>
      </p:ext>
    </p:extLst>
  </p:cSld>
  <p:clrMapOvr>
    <a:masterClrMapping/>
  </p:clrMapOvr>
</p:sld>
</file>

<file path=ppt/theme/theme1.xml><?xml version="1.0" encoding="utf-8"?>
<a:theme xmlns:a="http://schemas.openxmlformats.org/drawingml/2006/main" name="World Password Day Minitheme by Slidesgo">
  <a:themeElements>
    <a:clrScheme name="Simple Light">
      <a:dk1>
        <a:srgbClr val="141414"/>
      </a:dk1>
      <a:lt1>
        <a:srgbClr val="3C3C3C"/>
      </a:lt1>
      <a:dk2>
        <a:srgbClr val="ACACAC"/>
      </a:dk2>
      <a:lt2>
        <a:srgbClr val="FFFFFF"/>
      </a:lt2>
      <a:accent1>
        <a:srgbClr val="DCDCDC"/>
      </a:accent1>
      <a:accent2>
        <a:srgbClr val="F0F0F0"/>
      </a:accent2>
      <a:accent3>
        <a:srgbClr val="F8F8F8"/>
      </a:accent3>
      <a:accent4>
        <a:srgbClr val="FF4A00"/>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1826</TotalTime>
  <Words>2514</Words>
  <Application>Microsoft Office PowerPoint</Application>
  <PresentationFormat>On-screen Show (16:9)</PresentationFormat>
  <Paragraphs>119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Quicksand Medium</vt:lpstr>
      <vt:lpstr>Calibri</vt:lpstr>
      <vt:lpstr>Arial</vt:lpstr>
      <vt:lpstr>Quicksand</vt:lpstr>
      <vt:lpstr>Space Mono</vt:lpstr>
      <vt:lpstr>World Password Day Minitheme by Slidesgo</vt:lpstr>
      <vt:lpstr>Git Gud</vt:lpstr>
      <vt:lpstr>Table of contents</vt:lpstr>
      <vt:lpstr>SSH</vt:lpstr>
      <vt:lpstr>Git What?</vt:lpstr>
      <vt:lpstr>VCS</vt:lpstr>
      <vt:lpstr>Git</vt:lpstr>
      <vt:lpstr>Git v. GitHub</vt:lpstr>
      <vt:lpstr>Git Why?</vt:lpstr>
      <vt:lpstr>Yeah, why?</vt:lpstr>
      <vt:lpstr>Git How?</vt:lpstr>
      <vt:lpstr>Making a Repository</vt:lpstr>
      <vt:lpstr>Clone v. Fork</vt:lpstr>
      <vt:lpstr>Basic Workflow</vt:lpstr>
      <vt:lpstr>Git add</vt:lpstr>
      <vt:lpstr>Branching</vt:lpstr>
      <vt:lpstr>Branch ‘Workflow’</vt:lpstr>
      <vt:lpstr>Branch ‘Workflow’</vt:lpstr>
      <vt:lpstr>Pull requests</vt:lpstr>
      <vt:lpstr>That’s all!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Gud</dc:title>
  <cp:lastModifiedBy>Nick Goris</cp:lastModifiedBy>
  <cp:revision>35</cp:revision>
  <dcterms:modified xsi:type="dcterms:W3CDTF">2022-04-29T10:56:33Z</dcterms:modified>
</cp:coreProperties>
</file>