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0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79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1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1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1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5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45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B10E-4AA9-B1CE-7E04-3DC3566F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Modelling tomorrow’s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523A2-7BEB-A1AF-2EEA-B24A6D2F7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by team </a:t>
            </a:r>
            <a:r>
              <a:rPr lang="en-US" dirty="0" err="1"/>
              <a:t>quAIntly</a:t>
            </a:r>
            <a:r>
              <a:rPr lang="en-US" dirty="0"/>
              <a:t>, </a:t>
            </a:r>
            <a:r>
              <a:rPr lang="en-US" dirty="0" err="1"/>
              <a:t>datathon</a:t>
            </a:r>
            <a:r>
              <a:rPr lang="en-US" dirty="0"/>
              <a:t> 2025 ETH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lpiq France : Prix et avis sur le fournisseur d'électricitié">
            <a:extLst>
              <a:ext uri="{FF2B5EF4-FFF2-40B4-BE49-F238E27FC236}">
                <a16:creationId xmlns:a16="http://schemas.microsoft.com/office/drawing/2014/main" id="{5F2235F9-FFA7-3460-25A4-85554C89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2" r="22443" b="-1"/>
          <a:stretch/>
        </p:blipFill>
        <p:spPr bwMode="auto">
          <a:xfrm>
            <a:off x="6515100" y="10"/>
            <a:ext cx="56769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62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63723-8987-E2D2-2386-D8A1EAF3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181" y="909637"/>
            <a:ext cx="6770499" cy="1316736"/>
          </a:xfrm>
        </p:spPr>
        <p:txBody>
          <a:bodyPr>
            <a:normAutofit/>
          </a:bodyPr>
          <a:lstStyle/>
          <a:p>
            <a:r>
              <a:rPr lang="en-US" dirty="0"/>
              <a:t>Understand customers needs</a:t>
            </a:r>
          </a:p>
        </p:txBody>
      </p:sp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7E64464-44E2-5C26-4320-1DB13ECC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47" b="2"/>
          <a:stretch/>
        </p:blipFill>
        <p:spPr>
          <a:xfrm>
            <a:off x="158941" y="792574"/>
            <a:ext cx="4422295" cy="25457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722376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9ED7B15B-2456-856D-BE8F-481DBAE3D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34" b="-3"/>
          <a:stretch/>
        </p:blipFill>
        <p:spPr>
          <a:xfrm>
            <a:off x="248178" y="3649854"/>
            <a:ext cx="4628622" cy="2552638"/>
          </a:xfrm>
          <a:prstGeom prst="rect">
            <a:avLst/>
          </a:prstGeom>
        </p:spPr>
      </p:pic>
      <p:pic>
        <p:nvPicPr>
          <p:cNvPr id="9" name="Picture 8" descr="A graph showing a graph of a graph&#10;&#10;AI-generated content may be incorrect.">
            <a:extLst>
              <a:ext uri="{FF2B5EF4-FFF2-40B4-BE49-F238E27FC236}">
                <a16:creationId xmlns:a16="http://schemas.microsoft.com/office/drawing/2014/main" id="{F34836FE-247E-41C3-8BB3-D7E32EAAD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0" r="9486" b="2"/>
          <a:stretch/>
        </p:blipFill>
        <p:spPr>
          <a:xfrm>
            <a:off x="6325946" y="3593897"/>
            <a:ext cx="4628622" cy="2664553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9BEEEAD-BABF-B86C-CBE7-9880DAD1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179" y="2226374"/>
            <a:ext cx="6770501" cy="3603210"/>
          </a:xfrm>
        </p:spPr>
        <p:txBody>
          <a:bodyPr>
            <a:normAutofit/>
          </a:bodyPr>
          <a:lstStyle/>
          <a:p>
            <a:r>
              <a:rPr lang="en-US" dirty="0"/>
              <a:t>Daily </a:t>
            </a:r>
            <a:r>
              <a:rPr lang="en-US" dirty="0" err="1"/>
              <a:t>behaviour</a:t>
            </a:r>
            <a:r>
              <a:rPr lang="en-US" dirty="0"/>
              <a:t>: active between 5am and 8pm, lower on the weekend</a:t>
            </a:r>
          </a:p>
          <a:p>
            <a:r>
              <a:rPr lang="en-US" dirty="0"/>
              <a:t>Monthly </a:t>
            </a:r>
            <a:r>
              <a:rPr lang="en-US" dirty="0" err="1"/>
              <a:t>behaviour</a:t>
            </a:r>
            <a:r>
              <a:rPr lang="en-US" dirty="0"/>
              <a:t>: a major dip consumption in August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76800" y="6138866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6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72D4D-59F5-1FEC-80D8-DE57D14C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09" y="909637"/>
            <a:ext cx="4397556" cy="1316736"/>
          </a:xfrm>
        </p:spPr>
        <p:txBody>
          <a:bodyPr>
            <a:normAutofit/>
          </a:bodyPr>
          <a:lstStyle/>
          <a:p>
            <a:r>
              <a:rPr lang="en-US" dirty="0"/>
              <a:t>Crafting the gold of today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oup of blue and orange lines&#10;&#10;AI-generated content may be incorrect.">
            <a:extLst>
              <a:ext uri="{FF2B5EF4-FFF2-40B4-BE49-F238E27FC236}">
                <a16:creationId xmlns:a16="http://schemas.microsoft.com/office/drawing/2014/main" id="{6C4386BC-F918-6A99-502F-4E3A2B6E0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65" y="1211365"/>
            <a:ext cx="7991476" cy="4435269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7D6B3E4-AA92-A096-C7B8-597F5D34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90" y="2226373"/>
            <a:ext cx="3315316" cy="3983928"/>
          </a:xfrm>
        </p:spPr>
        <p:txBody>
          <a:bodyPr>
            <a:normAutofit/>
          </a:bodyPr>
          <a:lstStyle/>
          <a:p>
            <a:r>
              <a:rPr lang="en-US" dirty="0"/>
              <a:t>Data imputation: replicate </a:t>
            </a:r>
            <a:r>
              <a:rPr lang="en-US" dirty="0" err="1"/>
              <a:t>behaviour</a:t>
            </a:r>
            <a:r>
              <a:rPr lang="en-US" dirty="0"/>
              <a:t> for </a:t>
            </a:r>
            <a:r>
              <a:rPr lang="en-US" b="1" dirty="0"/>
              <a:t>training set</a:t>
            </a:r>
            <a:r>
              <a:rPr lang="en-US" dirty="0"/>
              <a:t> using a General </a:t>
            </a:r>
            <a:r>
              <a:rPr lang="en-US" dirty="0" err="1"/>
              <a:t>LightGBM</a:t>
            </a:r>
            <a:r>
              <a:rPr lang="en-US" dirty="0"/>
              <a:t> model</a:t>
            </a:r>
            <a:endParaRPr lang="en-US" b="1" dirty="0"/>
          </a:p>
          <a:p>
            <a:r>
              <a:rPr lang="en-US" dirty="0"/>
              <a:t>Selection of features: avoid redundancy</a:t>
            </a:r>
          </a:p>
        </p:txBody>
      </p:sp>
    </p:spTree>
    <p:extLst>
      <p:ext uri="{BB962C8B-B14F-4D97-AF65-F5344CB8AC3E}">
        <p14:creationId xmlns:p14="http://schemas.microsoft.com/office/powerpoint/2010/main" val="307361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A8B9ED-4476-44C5-9209-0146C28B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6046-2293-0F33-1F22-3D85A7D3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3606" y="1066800"/>
            <a:ext cx="3758293" cy="35051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Seasonal and Cyclic </a:t>
            </a:r>
            <a:r>
              <a:rPr lang="en-US" sz="5000" dirty="0" err="1"/>
              <a:t>Behaviours</a:t>
            </a:r>
            <a:endParaRPr lang="en-US" sz="5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34567-6096-4347-8107-EC8D2AEF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24887B85-B652-A2B5-4606-16F73630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00" y="895350"/>
            <a:ext cx="5197806" cy="2572914"/>
          </a:xfrm>
          <a:prstGeom prst="rect">
            <a:avLst/>
          </a:prstGeom>
        </p:spPr>
      </p:pic>
      <p:pic>
        <p:nvPicPr>
          <p:cNvPr id="5" name="Content Placeholder 4" descr="A graph with blue dots&#10;&#10;AI-generated content may be incorrect.">
            <a:extLst>
              <a:ext uri="{FF2B5EF4-FFF2-40B4-BE49-F238E27FC236}">
                <a16:creationId xmlns:a16="http://schemas.microsoft.com/office/drawing/2014/main" id="{0689426E-678E-BF28-F817-C853525A9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00" y="3484143"/>
            <a:ext cx="5197806" cy="2572914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39C108-ED63-4645-9FC8-D00CC5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51477-3C1F-1CDC-D9C8-058CFF0C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Models and validation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0D8B8114-BCF8-1E4A-832B-8578D2F1D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74" y="1308339"/>
            <a:ext cx="7643439" cy="4242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E6586C-20F0-427D-7911-FBCAE699AA98}"/>
              </a:ext>
            </a:extLst>
          </p:cNvPr>
          <p:cNvSpPr txBox="1"/>
          <p:nvPr/>
        </p:nvSpPr>
        <p:spPr>
          <a:xfrm>
            <a:off x="8191695" y="2715491"/>
            <a:ext cx="3935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Baseline: ~320’000</a:t>
            </a:r>
          </a:p>
          <a:p>
            <a:r>
              <a:rPr lang="en-US" dirty="0"/>
              <a:t>Best model (</a:t>
            </a:r>
            <a:r>
              <a:rPr lang="en-US" dirty="0" err="1"/>
              <a:t>LightGBM</a:t>
            </a:r>
            <a:r>
              <a:rPr lang="en-US" dirty="0"/>
              <a:t> consumer level) : ~230’000</a:t>
            </a:r>
          </a:p>
          <a:p>
            <a:endParaRPr lang="en-US" dirty="0"/>
          </a:p>
          <a:p>
            <a:r>
              <a:rPr lang="en-US" dirty="0"/>
              <a:t>Reminder score:</a:t>
            </a:r>
          </a:p>
        </p:txBody>
      </p:sp>
      <p:pic>
        <p:nvPicPr>
          <p:cNvPr id="4" name="Picture 3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ABC77A00-60B4-B4CE-62F6-6BDF83F8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95" y="4213986"/>
            <a:ext cx="3130711" cy="7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E041-11FD-D18F-F908-AF36C52D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</p:spPr>
        <p:txBody>
          <a:bodyPr/>
          <a:lstStyle/>
          <a:p>
            <a:r>
              <a:rPr lang="en-US" dirty="0"/>
              <a:t>Thank you ACE and </a:t>
            </a:r>
            <a:r>
              <a:rPr lang="en-US" dirty="0" err="1"/>
              <a:t>Alpiq</a:t>
            </a:r>
            <a:r>
              <a:rPr lang="en-US" dirty="0"/>
              <a:t> for this event!</a:t>
            </a:r>
          </a:p>
        </p:txBody>
      </p:sp>
    </p:spTree>
    <p:extLst>
      <p:ext uri="{BB962C8B-B14F-4D97-AF65-F5344CB8AC3E}">
        <p14:creationId xmlns:p14="http://schemas.microsoft.com/office/powerpoint/2010/main" val="25818974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Modelling tomorrow’s energy</vt:lpstr>
      <vt:lpstr>Understand customers needs</vt:lpstr>
      <vt:lpstr>Crafting the gold of today</vt:lpstr>
      <vt:lpstr>Seasonal and Cyclic Behaviours</vt:lpstr>
      <vt:lpstr>Models and validation</vt:lpstr>
      <vt:lpstr>Thank you ACE and Alpiq for this event!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Tsiry Leclercq</dc:creator>
  <cp:lastModifiedBy>Martin Tsiry Leclercq</cp:lastModifiedBy>
  <cp:revision>31</cp:revision>
  <dcterms:created xsi:type="dcterms:W3CDTF">2025-04-06T07:05:00Z</dcterms:created>
  <dcterms:modified xsi:type="dcterms:W3CDTF">2025-04-06T08:57:01Z</dcterms:modified>
</cp:coreProperties>
</file>