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61" r:id="rId5"/>
    <p:sldId id="276" r:id="rId6"/>
    <p:sldId id="263" r:id="rId7"/>
    <p:sldId id="274" r:id="rId8"/>
    <p:sldId id="275" r:id="rId9"/>
    <p:sldId id="267" r:id="rId10"/>
    <p:sldId id="268" r:id="rId11"/>
    <p:sldId id="269" r:id="rId12"/>
    <p:sldId id="270" r:id="rId13"/>
    <p:sldId id="271" r:id="rId14"/>
    <p:sldId id="273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6" y="29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17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3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D4CA3C71-466C-45DD-AFB5-C254833E3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877AA-5CB5-4DE4-BB6E-FBD53615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Halo 5: Guardians</a:t>
            </a:r>
            <a:br>
              <a:rPr lang="en-US" sz="7200" dirty="0"/>
            </a:br>
            <a:r>
              <a:rPr lang="en-US" sz="7200" dirty="0"/>
              <a:t>Improving Engagement and Retention Through Data Visualization and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9EF59-A8CB-4FA4-B05C-7C30F5D9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Johnny Dryman</a:t>
            </a:r>
          </a:p>
        </p:txBody>
      </p:sp>
    </p:spTree>
    <p:extLst>
      <p:ext uri="{BB962C8B-B14F-4D97-AF65-F5344CB8AC3E}">
        <p14:creationId xmlns:p14="http://schemas.microsoft.com/office/powerpoint/2010/main" val="68755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9509-0ED7-42D3-A481-91BD781E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985276" cy="1600197"/>
          </a:xfrm>
        </p:spPr>
        <p:txBody>
          <a:bodyPr>
            <a:normAutofit/>
          </a:bodyPr>
          <a:lstStyle/>
          <a:p>
            <a:r>
              <a:rPr lang="en-US" dirty="0"/>
              <a:t>Best Model: Logistic Regression with Condensed Features</a:t>
            </a:r>
          </a:p>
        </p:txBody>
      </p:sp>
      <p:pic>
        <p:nvPicPr>
          <p:cNvPr id="8210" name="Picture 18">
            <a:extLst>
              <a:ext uri="{FF2B5EF4-FFF2-40B4-BE49-F238E27FC236}">
                <a16:creationId xmlns:a16="http://schemas.microsoft.com/office/drawing/2014/main" id="{3727E557-428C-4FE9-9DA7-126F9F4C3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68" y="651753"/>
            <a:ext cx="7079498" cy="5272493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A552F-447D-425E-AC13-EAD0697CE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985276" cy="3810001"/>
          </a:xfrm>
        </p:spPr>
        <p:txBody>
          <a:bodyPr/>
          <a:lstStyle/>
          <a:p>
            <a:r>
              <a:rPr lang="en-US" dirty="0"/>
              <a:t>Test Accuracy: </a:t>
            </a:r>
            <a:r>
              <a:rPr lang="en-US" b="1" dirty="0"/>
              <a:t>72.73%</a:t>
            </a:r>
          </a:p>
          <a:p>
            <a:r>
              <a:rPr lang="en-US" dirty="0"/>
              <a:t>Many models were tested, many returned similar accuracy numbers but weighed features </a:t>
            </a:r>
            <a:r>
              <a:rPr lang="en-US" dirty="0" err="1"/>
              <a:t>importances</a:t>
            </a:r>
            <a:r>
              <a:rPr lang="en-US" dirty="0"/>
              <a:t> differently</a:t>
            </a:r>
          </a:p>
          <a:p>
            <a:r>
              <a:rPr lang="en-US" dirty="0" err="1"/>
              <a:t>Player_WinRate</a:t>
            </a:r>
            <a:r>
              <a:rPr lang="en-US" dirty="0"/>
              <a:t> tends to dominate feature </a:t>
            </a:r>
            <a:r>
              <a:rPr lang="en-US" dirty="0" err="1"/>
              <a:t>importances</a:t>
            </a:r>
            <a:endParaRPr lang="en-US" dirty="0"/>
          </a:p>
          <a:p>
            <a:r>
              <a:rPr lang="en-US" dirty="0"/>
              <a:t>Is 72.73% too high of a predictive quality before a match has even begun?</a:t>
            </a:r>
          </a:p>
          <a:p>
            <a:r>
              <a:rPr lang="en-US" dirty="0"/>
              <a:t>Can we implement efficient machine learning models that only match players in scenarios closer to 50/50?</a:t>
            </a:r>
          </a:p>
        </p:txBody>
      </p:sp>
    </p:spTree>
    <p:extLst>
      <p:ext uri="{BB962C8B-B14F-4D97-AF65-F5344CB8AC3E}">
        <p14:creationId xmlns:p14="http://schemas.microsoft.com/office/powerpoint/2010/main" val="358467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Visualizations can be used to demonstrate improvements in player performance over time</a:t>
            </a:r>
          </a:p>
          <a:p>
            <a:r>
              <a:rPr lang="en-US" sz="2400" dirty="0"/>
              <a:t>Certain game modes can be predicted using only gamertags and team assignments with up to 72.73% accuracy</a:t>
            </a:r>
          </a:p>
          <a:p>
            <a:pPr lvl="1"/>
            <a:r>
              <a:rPr lang="en-US" sz="2000" dirty="0"/>
              <a:t>Is this too high?</a:t>
            </a:r>
          </a:p>
          <a:p>
            <a:pPr lvl="1"/>
            <a:r>
              <a:rPr lang="en-US" sz="2000" dirty="0"/>
              <a:t>Can we use simple metrics like </a:t>
            </a:r>
            <a:r>
              <a:rPr lang="en-US" sz="2000" dirty="0" err="1"/>
              <a:t>Player_WinRate</a:t>
            </a:r>
            <a:r>
              <a:rPr lang="en-US" sz="2000" dirty="0"/>
              <a:t> to create matches that are consistently fair?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61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 visuals demonstrating player growth and improvement over time</a:t>
            </a:r>
          </a:p>
          <a:p>
            <a:r>
              <a:rPr lang="en-US" sz="2000" dirty="0"/>
              <a:t>Reward players when they reach certain improvement milestones</a:t>
            </a:r>
          </a:p>
          <a:p>
            <a:r>
              <a:rPr lang="en-US" sz="2000" dirty="0"/>
              <a:t>Use improvement metrics to encourage players to keep playing despite being the worst player on their team or having a bad match</a:t>
            </a:r>
          </a:p>
          <a:p>
            <a:r>
              <a:rPr lang="en-US" sz="2000" dirty="0"/>
              <a:t>Experiment with implementing machine learning models in matchmaking algorithms to ensure 50/50 skill split between teams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79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 more creative data visualizations</a:t>
            </a:r>
          </a:p>
          <a:p>
            <a:r>
              <a:rPr lang="en-US" sz="2800" dirty="0"/>
              <a:t>Open conversation with online community</a:t>
            </a:r>
          </a:p>
          <a:p>
            <a:r>
              <a:rPr lang="en-US" sz="2800" dirty="0"/>
              <a:t>Source match data from players who play core competitive modes</a:t>
            </a:r>
          </a:p>
          <a:p>
            <a:pPr lvl="1"/>
            <a:r>
              <a:rPr lang="en-US" sz="2400" dirty="0"/>
              <a:t>Models will have different predictive quality based on game type</a:t>
            </a:r>
          </a:p>
        </p:txBody>
      </p:sp>
    </p:spTree>
    <p:extLst>
      <p:ext uri="{BB962C8B-B14F-4D97-AF65-F5344CB8AC3E}">
        <p14:creationId xmlns:p14="http://schemas.microsoft.com/office/powerpoint/2010/main" val="169916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FBED-50DB-4F14-829A-C352A2B8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6227-7C79-4DDB-8B6B-85829A1CA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401317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516E-CB45-4853-AF0E-88AFFB04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6A9-2FAC-4200-8D08-C5AA3D48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5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 in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Rate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K/D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Completed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Won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Lost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 Total XP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Spartan Rank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Time Played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Headshots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Shots Fired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Shots Landed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Melee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Melee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Assassinations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Pound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Pound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Shoulder Bash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Shoulder Bash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Grenade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Grabs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Possession Time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Grenade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F31F3-0DC4-4357-9194-2D9A6F5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Goals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4793-B3F4-4EC8-9B39-4F70365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200"/>
              <a:t>Propose strategies to improve player engagement through creative metrics and data visualization</a:t>
            </a:r>
          </a:p>
          <a:p>
            <a:pPr lvl="1"/>
            <a:r>
              <a:rPr lang="en-US" sz="2200"/>
              <a:t>What metrics can we calculate that demonstrate performance or improvement?</a:t>
            </a:r>
          </a:p>
          <a:p>
            <a:pPr lvl="1"/>
            <a:r>
              <a:rPr lang="en-US" sz="2200"/>
              <a:t>How can we show this to players in a way that’s easy to understand?</a:t>
            </a:r>
          </a:p>
          <a:p>
            <a:r>
              <a:rPr lang="en-US" sz="2200"/>
              <a:t>Evaluate matchmaking quality using machine learning models</a:t>
            </a:r>
          </a:p>
          <a:p>
            <a:pPr lvl="1"/>
            <a:r>
              <a:rPr lang="en-US" sz="2200"/>
              <a:t>Can we predict the victor of a match using in-house data?</a:t>
            </a:r>
          </a:p>
          <a:p>
            <a:pPr lvl="1"/>
            <a:r>
              <a:rPr lang="en-US" sz="2200"/>
              <a:t>If so, should we adjust matchmaking algorithms to bring players closer to 50/50 odds for each match?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2878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/>
              <a:t>All data sourced from Halo Public API (Beta)</a:t>
            </a:r>
          </a:p>
          <a:p>
            <a:r>
              <a:rPr lang="en-US" sz="2400"/>
              <a:t>Primary API calls used:</a:t>
            </a:r>
          </a:p>
          <a:p>
            <a:pPr lvl="1"/>
            <a:r>
              <a:rPr lang="en-US" sz="2400"/>
              <a:t>Player Match History</a:t>
            </a:r>
          </a:p>
          <a:p>
            <a:pPr lvl="1"/>
            <a:r>
              <a:rPr lang="en-US" sz="2400"/>
              <a:t>Match Result – Arena</a:t>
            </a:r>
          </a:p>
          <a:p>
            <a:pPr lvl="1"/>
            <a:r>
              <a:rPr lang="en-US" sz="2400"/>
              <a:t>Player Service Records – Arena</a:t>
            </a:r>
          </a:p>
          <a:p>
            <a:r>
              <a:rPr lang="en-US" sz="2400"/>
              <a:t>Visuals pulled from gamertag ‘Drymander’</a:t>
            </a:r>
          </a:p>
          <a:p>
            <a:r>
              <a:rPr lang="en-US" sz="2400"/>
              <a:t>Machine learning data pulled from ~850 gamertags</a:t>
            </a:r>
          </a:p>
          <a:p>
            <a:pPr lvl="1"/>
            <a:r>
              <a:rPr lang="en-US" sz="2400"/>
              <a:t>Features available in Appendix</a:t>
            </a:r>
          </a:p>
        </p:txBody>
      </p:sp>
    </p:spTree>
    <p:extLst>
      <p:ext uri="{BB962C8B-B14F-4D97-AF65-F5344CB8AC3E}">
        <p14:creationId xmlns:p14="http://schemas.microsoft.com/office/powerpoint/2010/main" val="140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516E-CB45-4853-AF0E-88AFFB04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Visualizations to Improve Engagement &amp; Retention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6A9-2FAC-4200-8D08-C5AA3D48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104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Wins, Losses, and Ties by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6104" y="2284445"/>
            <a:ext cx="3932237" cy="3811588"/>
          </a:xfrm>
        </p:spPr>
        <p:txBody>
          <a:bodyPr>
            <a:noAutofit/>
          </a:bodyPr>
          <a:lstStyle/>
          <a:p>
            <a:pPr indent="-182880">
              <a:lnSpc>
                <a:spcPct val="90000"/>
              </a:lnSpc>
            </a:pPr>
            <a:r>
              <a:rPr lang="en-US" sz="1600" dirty="0"/>
              <a:t>Display monthly win breakdown</a:t>
            </a:r>
          </a:p>
          <a:p>
            <a:pPr indent="-182880">
              <a:lnSpc>
                <a:spcPct val="90000"/>
              </a:lnSpc>
            </a:pPr>
            <a:r>
              <a:rPr lang="en-US" sz="1600" dirty="0"/>
              <a:t>Offer unique armor or achievement if first 50 games of the month beat a certain ratio</a:t>
            </a:r>
          </a:p>
          <a:p>
            <a:pPr indent="-182880">
              <a:lnSpc>
                <a:spcPct val="90000"/>
              </a:lnSpc>
            </a:pPr>
            <a:r>
              <a:rPr lang="en-US" sz="1600" u="sng" dirty="0"/>
              <a:t>Example</a:t>
            </a:r>
            <a:endParaRPr lang="en-US" sz="1600" dirty="0"/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May 2020 had low win rate</a:t>
            </a:r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Steadily improved through September</a:t>
            </a:r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Knowing improvement would have been encouraging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91FF3AAD-C865-4086-9CE2-37F4DFCC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" y="160506"/>
            <a:ext cx="7196901" cy="6342434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2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 Rate by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r>
              <a:rPr lang="en-US" sz="2000" dirty="0"/>
              <a:t>Having a better understanding of map win rate reveals insight on strengths and weaknesses</a:t>
            </a:r>
          </a:p>
          <a:p>
            <a:r>
              <a:rPr lang="en-US" sz="2000" dirty="0"/>
              <a:t>Offer training scenarios for players on their weaker maps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046C15A8-D412-43A6-BA75-E2C049E9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0" y="670798"/>
            <a:ext cx="6964460" cy="5516404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4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K/D Improvement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pPr indent="-182880"/>
            <a:r>
              <a:rPr lang="en-US" sz="1600" dirty="0"/>
              <a:t>After match, tell player whether they beat their average kill / death spread</a:t>
            </a:r>
          </a:p>
          <a:p>
            <a:pPr indent="-182880"/>
            <a:r>
              <a:rPr lang="en-US" sz="1600" dirty="0"/>
              <a:t>Give players sense of improvement even in the event of a loss or being the worst player on their team</a:t>
            </a:r>
          </a:p>
          <a:p>
            <a:pPr indent="-182880"/>
            <a:r>
              <a:rPr lang="en-US" sz="1600" u="sng" dirty="0"/>
              <a:t>Example</a:t>
            </a:r>
            <a:endParaRPr lang="en-US" sz="1600" dirty="0"/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/>
              <a:t>K/D ratio was below 1 until January 2021, but had slowly been increasing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/>
              <a:t>Knowing it had been increasing would have been encouraging and rewarding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76C5D62-FB26-43C1-82E4-5B18B571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9" y="684245"/>
            <a:ext cx="6907668" cy="5244486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Controller Configuration Diagnostics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r>
              <a:rPr lang="en-US" sz="1400" dirty="0"/>
              <a:t>If a player wants to improve, make suggestions on best aiming sensitivity and controller configuration</a:t>
            </a:r>
          </a:p>
          <a:p>
            <a:r>
              <a:rPr lang="en-US" sz="1400" u="sng" dirty="0"/>
              <a:t>KD Over Time –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February: switched to paddle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May: paddle controller broke</a:t>
            </a:r>
          </a:p>
          <a:p>
            <a:r>
              <a:rPr lang="en-US" sz="1400" u="sng" dirty="0"/>
              <a:t>Headshot Average Over Time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December: discovered headshots were not as difficult as previously believed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March – April: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May: plateau broken thanks to sensitivity adjustment</a:t>
            </a:r>
          </a:p>
          <a:p>
            <a:endParaRPr lang="en-US" sz="14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B66F179-1D01-49D9-9374-9A55662C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1" y="326963"/>
            <a:ext cx="6382485" cy="3102037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691DDCE-32B2-4183-9FDC-5D20BB2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1" y="3562617"/>
            <a:ext cx="6382485" cy="3153217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6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9F876-493D-4589-B1B6-E486A85E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Matchmaking Quality Evaluation Using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E73E-D29C-4221-82DE-A022353B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617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694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Halo 5: Guardians Improving Engagement and Retention Through Data Visualization and Machine Learning</vt:lpstr>
      <vt:lpstr>Goals</vt:lpstr>
      <vt:lpstr>Data</vt:lpstr>
      <vt:lpstr>Visualizations to Improve Engagement &amp; Retention</vt:lpstr>
      <vt:lpstr>Wins, Losses, and Ties by Month</vt:lpstr>
      <vt:lpstr>Win Rate by Map</vt:lpstr>
      <vt:lpstr>K/D Improvement Over Time</vt:lpstr>
      <vt:lpstr>Controller Configuration Diagnostics </vt:lpstr>
      <vt:lpstr>Matchmaking Quality Evaluation Using Machine Learning</vt:lpstr>
      <vt:lpstr>Best Model: Logistic Regression with Condensed Features</vt:lpstr>
      <vt:lpstr>Conclusions</vt:lpstr>
      <vt:lpstr>Recommendations</vt:lpstr>
      <vt:lpstr>Next Steps</vt:lpstr>
      <vt:lpstr>Thank you for your time!</vt:lpstr>
      <vt:lpstr>Appendix</vt:lpstr>
      <vt:lpstr>Features Used in 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 5 Improving Engagement and Retention Through Data Visualization and Machine Learning</dc:title>
  <dc:creator>Johnny Dryman</dc:creator>
  <cp:lastModifiedBy>Johnny Dryman</cp:lastModifiedBy>
  <cp:revision>20</cp:revision>
  <dcterms:created xsi:type="dcterms:W3CDTF">2021-07-25T19:29:57Z</dcterms:created>
  <dcterms:modified xsi:type="dcterms:W3CDTF">2021-07-26T19:41:43Z</dcterms:modified>
</cp:coreProperties>
</file>