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A5CF4E-4F57-414C-AD58-FE21826B298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D23A49-267B-4AE5-9D2C-2A440F62EA7D}">
      <dgm:prSet/>
      <dgm:spPr/>
      <dgm:t>
        <a:bodyPr/>
        <a:lstStyle/>
        <a:p>
          <a:r>
            <a:rPr lang="en-US" dirty="0"/>
            <a:t>Wards Placed</a:t>
          </a:r>
        </a:p>
      </dgm:t>
    </dgm:pt>
    <dgm:pt modelId="{1D43221D-096C-4943-B773-81A1779A21C3}" type="parTrans" cxnId="{ECC83086-8557-40D1-BFAD-88B881987C55}">
      <dgm:prSet/>
      <dgm:spPr/>
      <dgm:t>
        <a:bodyPr/>
        <a:lstStyle/>
        <a:p>
          <a:endParaRPr lang="en-US"/>
        </a:p>
      </dgm:t>
    </dgm:pt>
    <dgm:pt modelId="{FBA47483-9D6B-46AE-8057-4811D4EBC8AF}" type="sibTrans" cxnId="{ECC83086-8557-40D1-BFAD-88B881987C55}">
      <dgm:prSet/>
      <dgm:spPr/>
      <dgm:t>
        <a:bodyPr/>
        <a:lstStyle/>
        <a:p>
          <a:endParaRPr lang="en-US"/>
        </a:p>
      </dgm:t>
    </dgm:pt>
    <dgm:pt modelId="{6D02F96C-4F15-4D54-B53D-380BABE4DDC7}">
      <dgm:prSet/>
      <dgm:spPr/>
      <dgm:t>
        <a:bodyPr/>
        <a:lstStyle/>
        <a:p>
          <a:r>
            <a:rPr lang="en-US"/>
            <a:t>Wards Destroyed</a:t>
          </a:r>
        </a:p>
      </dgm:t>
    </dgm:pt>
    <dgm:pt modelId="{48E30DB7-D7EB-45DF-B007-8EE6C257D6A0}" type="parTrans" cxnId="{D72D48F4-8131-4C9D-BBDD-96806A82B639}">
      <dgm:prSet/>
      <dgm:spPr/>
      <dgm:t>
        <a:bodyPr/>
        <a:lstStyle/>
        <a:p>
          <a:endParaRPr lang="en-US"/>
        </a:p>
      </dgm:t>
    </dgm:pt>
    <dgm:pt modelId="{44C9BA8C-1205-4BE2-A604-B0343A783D00}" type="sibTrans" cxnId="{D72D48F4-8131-4C9D-BBDD-96806A82B639}">
      <dgm:prSet/>
      <dgm:spPr/>
      <dgm:t>
        <a:bodyPr/>
        <a:lstStyle/>
        <a:p>
          <a:endParaRPr lang="en-US"/>
        </a:p>
      </dgm:t>
    </dgm:pt>
    <dgm:pt modelId="{7DDFDAAB-2005-48FF-A237-E807D9127347}">
      <dgm:prSet/>
      <dgm:spPr/>
      <dgm:t>
        <a:bodyPr/>
        <a:lstStyle/>
        <a:p>
          <a:r>
            <a:rPr lang="en-US"/>
            <a:t>Kills</a:t>
          </a:r>
        </a:p>
      </dgm:t>
    </dgm:pt>
    <dgm:pt modelId="{A071E9E2-7EA1-4A0B-AABD-E007C1363BDD}" type="parTrans" cxnId="{C6A3EB75-9C04-45E0-9B32-96B27B815717}">
      <dgm:prSet/>
      <dgm:spPr/>
      <dgm:t>
        <a:bodyPr/>
        <a:lstStyle/>
        <a:p>
          <a:endParaRPr lang="en-US"/>
        </a:p>
      </dgm:t>
    </dgm:pt>
    <dgm:pt modelId="{BFF49E19-C79F-4F12-B7CC-AD61BB8DFC67}" type="sibTrans" cxnId="{C6A3EB75-9C04-45E0-9B32-96B27B815717}">
      <dgm:prSet/>
      <dgm:spPr/>
      <dgm:t>
        <a:bodyPr/>
        <a:lstStyle/>
        <a:p>
          <a:endParaRPr lang="en-US"/>
        </a:p>
      </dgm:t>
    </dgm:pt>
    <dgm:pt modelId="{3C8B9FC6-FD1C-450A-8FDF-D3CA823C4CD5}">
      <dgm:prSet/>
      <dgm:spPr/>
      <dgm:t>
        <a:bodyPr/>
        <a:lstStyle/>
        <a:p>
          <a:r>
            <a:rPr lang="en-US"/>
            <a:t>Assists</a:t>
          </a:r>
        </a:p>
      </dgm:t>
    </dgm:pt>
    <dgm:pt modelId="{2DC5F476-279C-4E62-A8E9-EBF8D62B2975}" type="parTrans" cxnId="{DEACA320-AE62-43EE-84F0-F6C79F73E333}">
      <dgm:prSet/>
      <dgm:spPr/>
      <dgm:t>
        <a:bodyPr/>
        <a:lstStyle/>
        <a:p>
          <a:endParaRPr lang="en-US"/>
        </a:p>
      </dgm:t>
    </dgm:pt>
    <dgm:pt modelId="{1EC39656-9C8C-4B59-8E44-1A39F5556431}" type="sibTrans" cxnId="{DEACA320-AE62-43EE-84F0-F6C79F73E333}">
      <dgm:prSet/>
      <dgm:spPr/>
      <dgm:t>
        <a:bodyPr/>
        <a:lstStyle/>
        <a:p>
          <a:endParaRPr lang="en-US"/>
        </a:p>
      </dgm:t>
    </dgm:pt>
    <dgm:pt modelId="{30217C7D-DB04-4206-927E-05C92C3C1A49}">
      <dgm:prSet/>
      <dgm:spPr/>
      <dgm:t>
        <a:bodyPr/>
        <a:lstStyle/>
        <a:p>
          <a:r>
            <a:rPr lang="en-US"/>
            <a:t>Towers Destroyed</a:t>
          </a:r>
        </a:p>
      </dgm:t>
    </dgm:pt>
    <dgm:pt modelId="{9A3EAD26-D52B-4737-99D8-DD8730F52D0A}" type="parTrans" cxnId="{513EF358-E3E3-47EA-852A-597EB3E05CD8}">
      <dgm:prSet/>
      <dgm:spPr/>
      <dgm:t>
        <a:bodyPr/>
        <a:lstStyle/>
        <a:p>
          <a:endParaRPr lang="en-US"/>
        </a:p>
      </dgm:t>
    </dgm:pt>
    <dgm:pt modelId="{B295D69A-7852-4A9E-90D3-B7E17B71CA99}" type="sibTrans" cxnId="{513EF358-E3E3-47EA-852A-597EB3E05CD8}">
      <dgm:prSet/>
      <dgm:spPr/>
      <dgm:t>
        <a:bodyPr/>
        <a:lstStyle/>
        <a:p>
          <a:endParaRPr lang="en-US"/>
        </a:p>
      </dgm:t>
    </dgm:pt>
    <dgm:pt modelId="{97EDB588-8DA2-4161-8C06-DC2FBBBA5CD3}">
      <dgm:prSet/>
      <dgm:spPr/>
      <dgm:t>
        <a:bodyPr/>
        <a:lstStyle/>
        <a:p>
          <a:r>
            <a:rPr lang="en-US"/>
            <a:t>Total Gold</a:t>
          </a:r>
        </a:p>
      </dgm:t>
    </dgm:pt>
    <dgm:pt modelId="{04215EBB-58AC-435E-B69C-73DF53B1CD98}" type="parTrans" cxnId="{8B122CEE-DAD6-4385-AB58-74F91BDABB14}">
      <dgm:prSet/>
      <dgm:spPr/>
      <dgm:t>
        <a:bodyPr/>
        <a:lstStyle/>
        <a:p>
          <a:endParaRPr lang="en-US"/>
        </a:p>
      </dgm:t>
    </dgm:pt>
    <dgm:pt modelId="{0F201BFB-1271-4FD0-A0D5-72461058B19E}" type="sibTrans" cxnId="{8B122CEE-DAD6-4385-AB58-74F91BDABB14}">
      <dgm:prSet/>
      <dgm:spPr/>
      <dgm:t>
        <a:bodyPr/>
        <a:lstStyle/>
        <a:p>
          <a:endParaRPr lang="en-US"/>
        </a:p>
      </dgm:t>
    </dgm:pt>
    <dgm:pt modelId="{C89BE603-8A4A-481C-A20A-39DB30F69A61}">
      <dgm:prSet/>
      <dgm:spPr/>
      <dgm:t>
        <a:bodyPr/>
        <a:lstStyle/>
        <a:p>
          <a:r>
            <a:rPr lang="en-US" dirty="0"/>
            <a:t>Average Level</a:t>
          </a:r>
        </a:p>
      </dgm:t>
    </dgm:pt>
    <dgm:pt modelId="{E689DEC7-8118-4C8A-9BF0-93F11D5B79A8}" type="parTrans" cxnId="{AC500280-C299-4335-B164-BCBC1B7E2D1A}">
      <dgm:prSet/>
      <dgm:spPr/>
      <dgm:t>
        <a:bodyPr/>
        <a:lstStyle/>
        <a:p>
          <a:endParaRPr lang="en-US"/>
        </a:p>
      </dgm:t>
    </dgm:pt>
    <dgm:pt modelId="{F0AAC2E4-22D1-4CCA-9033-8CA4DF7B6588}" type="sibTrans" cxnId="{AC500280-C299-4335-B164-BCBC1B7E2D1A}">
      <dgm:prSet/>
      <dgm:spPr/>
      <dgm:t>
        <a:bodyPr/>
        <a:lstStyle/>
        <a:p>
          <a:endParaRPr lang="en-US"/>
        </a:p>
      </dgm:t>
    </dgm:pt>
    <dgm:pt modelId="{44EA54D3-B084-481B-A291-4FA24FA58C55}">
      <dgm:prSet/>
      <dgm:spPr/>
      <dgm:t>
        <a:bodyPr/>
        <a:lstStyle/>
        <a:p>
          <a:r>
            <a:rPr lang="en-US"/>
            <a:t>Total Experience</a:t>
          </a:r>
        </a:p>
      </dgm:t>
    </dgm:pt>
    <dgm:pt modelId="{33160BC7-7796-4C28-B5E5-5E7429D05744}" type="parTrans" cxnId="{3C476BAB-E87E-4495-A253-4585767AF778}">
      <dgm:prSet/>
      <dgm:spPr/>
      <dgm:t>
        <a:bodyPr/>
        <a:lstStyle/>
        <a:p>
          <a:endParaRPr lang="en-US"/>
        </a:p>
      </dgm:t>
    </dgm:pt>
    <dgm:pt modelId="{F8B64CAE-4A95-4535-A6F2-149FD3233437}" type="sibTrans" cxnId="{3C476BAB-E87E-4495-A253-4585767AF778}">
      <dgm:prSet/>
      <dgm:spPr/>
      <dgm:t>
        <a:bodyPr/>
        <a:lstStyle/>
        <a:p>
          <a:endParaRPr lang="en-US"/>
        </a:p>
      </dgm:t>
    </dgm:pt>
    <dgm:pt modelId="{BF03A50E-9A36-425F-807C-B084F861A7EF}">
      <dgm:prSet/>
      <dgm:spPr/>
      <dgm:t>
        <a:bodyPr/>
        <a:lstStyle/>
        <a:p>
          <a:r>
            <a:rPr lang="en-US" dirty="0"/>
            <a:t>Total Minions Killed</a:t>
          </a:r>
        </a:p>
      </dgm:t>
    </dgm:pt>
    <dgm:pt modelId="{7F36AF8B-6394-4166-A5CD-7026A31590BF}" type="parTrans" cxnId="{9ECB8AF3-F9F2-4572-A72B-9C67C842DDD5}">
      <dgm:prSet/>
      <dgm:spPr/>
      <dgm:t>
        <a:bodyPr/>
        <a:lstStyle/>
        <a:p>
          <a:endParaRPr lang="en-US"/>
        </a:p>
      </dgm:t>
    </dgm:pt>
    <dgm:pt modelId="{A6570D16-BDBA-493F-88AE-13F77D56E109}" type="sibTrans" cxnId="{9ECB8AF3-F9F2-4572-A72B-9C67C842DDD5}">
      <dgm:prSet/>
      <dgm:spPr/>
      <dgm:t>
        <a:bodyPr/>
        <a:lstStyle/>
        <a:p>
          <a:endParaRPr lang="en-US"/>
        </a:p>
      </dgm:t>
    </dgm:pt>
    <dgm:pt modelId="{3E5F61AD-1C90-4E3A-A459-2AA9936A6484}">
      <dgm:prSet/>
      <dgm:spPr/>
      <dgm:t>
        <a:bodyPr/>
        <a:lstStyle/>
        <a:p>
          <a:r>
            <a:rPr lang="en-US" dirty="0"/>
            <a:t>Total Jungle Minions Killed</a:t>
          </a:r>
        </a:p>
      </dgm:t>
    </dgm:pt>
    <dgm:pt modelId="{C00FA2A7-A042-4C88-B7CD-51E854274F3B}" type="parTrans" cxnId="{F13D6BF1-4941-4D7D-AE74-F6549117DF8B}">
      <dgm:prSet/>
      <dgm:spPr/>
      <dgm:t>
        <a:bodyPr/>
        <a:lstStyle/>
        <a:p>
          <a:endParaRPr lang="en-US"/>
        </a:p>
      </dgm:t>
    </dgm:pt>
    <dgm:pt modelId="{41FEE9BA-2F33-4C06-843D-37D6570D2374}" type="sibTrans" cxnId="{F13D6BF1-4941-4D7D-AE74-F6549117DF8B}">
      <dgm:prSet/>
      <dgm:spPr/>
      <dgm:t>
        <a:bodyPr/>
        <a:lstStyle/>
        <a:p>
          <a:endParaRPr lang="en-US"/>
        </a:p>
      </dgm:t>
    </dgm:pt>
    <dgm:pt modelId="{52A75036-3FBC-4827-9AC7-20BE232796B1}" type="pres">
      <dgm:prSet presAssocID="{67A5CF4E-4F57-414C-AD58-FE21826B2981}" presName="diagram" presStyleCnt="0">
        <dgm:presLayoutVars>
          <dgm:dir/>
          <dgm:resizeHandles val="exact"/>
        </dgm:presLayoutVars>
      </dgm:prSet>
      <dgm:spPr/>
    </dgm:pt>
    <dgm:pt modelId="{05827DE0-A658-41AB-A1C2-263D723223E2}" type="pres">
      <dgm:prSet presAssocID="{7CD23A49-267B-4AE5-9D2C-2A440F62EA7D}" presName="node" presStyleLbl="node1" presStyleIdx="0" presStyleCnt="10" custScaleX="28299" custScaleY="28921">
        <dgm:presLayoutVars>
          <dgm:bulletEnabled val="1"/>
        </dgm:presLayoutVars>
      </dgm:prSet>
      <dgm:spPr/>
    </dgm:pt>
    <dgm:pt modelId="{FA79D1E1-0BC5-4ED1-94D0-092D6785A17C}" type="pres">
      <dgm:prSet presAssocID="{FBA47483-9D6B-46AE-8057-4811D4EBC8AF}" presName="sibTrans" presStyleCnt="0"/>
      <dgm:spPr/>
    </dgm:pt>
    <dgm:pt modelId="{8C7E92F3-A527-4811-9F8B-60C799337A55}" type="pres">
      <dgm:prSet presAssocID="{6D02F96C-4F15-4D54-B53D-380BABE4DDC7}" presName="node" presStyleLbl="node1" presStyleIdx="1" presStyleCnt="10" custScaleX="28299" custScaleY="28921">
        <dgm:presLayoutVars>
          <dgm:bulletEnabled val="1"/>
        </dgm:presLayoutVars>
      </dgm:prSet>
      <dgm:spPr/>
    </dgm:pt>
    <dgm:pt modelId="{78AA4C1B-66F1-4788-ACF5-F0A0F4A6D0FD}" type="pres">
      <dgm:prSet presAssocID="{44C9BA8C-1205-4BE2-A604-B0343A783D00}" presName="sibTrans" presStyleCnt="0"/>
      <dgm:spPr/>
    </dgm:pt>
    <dgm:pt modelId="{0F686E5C-6444-4628-AE28-A3348EE02736}" type="pres">
      <dgm:prSet presAssocID="{7DDFDAAB-2005-48FF-A237-E807D9127347}" presName="node" presStyleLbl="node1" presStyleIdx="2" presStyleCnt="10" custScaleX="28299" custScaleY="28921">
        <dgm:presLayoutVars>
          <dgm:bulletEnabled val="1"/>
        </dgm:presLayoutVars>
      </dgm:prSet>
      <dgm:spPr/>
    </dgm:pt>
    <dgm:pt modelId="{BF47E62C-EB12-42D5-86BB-B8610B47E1BF}" type="pres">
      <dgm:prSet presAssocID="{BFF49E19-C79F-4F12-B7CC-AD61BB8DFC67}" presName="sibTrans" presStyleCnt="0"/>
      <dgm:spPr/>
    </dgm:pt>
    <dgm:pt modelId="{6B86E87A-70D2-4BA7-8DC4-D5150DABA22D}" type="pres">
      <dgm:prSet presAssocID="{3C8B9FC6-FD1C-450A-8FDF-D3CA823C4CD5}" presName="node" presStyleLbl="node1" presStyleIdx="3" presStyleCnt="10" custScaleX="28299" custScaleY="28921">
        <dgm:presLayoutVars>
          <dgm:bulletEnabled val="1"/>
        </dgm:presLayoutVars>
      </dgm:prSet>
      <dgm:spPr/>
    </dgm:pt>
    <dgm:pt modelId="{4257DAC8-F7C2-40C2-A177-9418C368895B}" type="pres">
      <dgm:prSet presAssocID="{1EC39656-9C8C-4B59-8E44-1A39F5556431}" presName="sibTrans" presStyleCnt="0"/>
      <dgm:spPr/>
    </dgm:pt>
    <dgm:pt modelId="{5EF963B5-F14A-4AB1-BFDE-38A40DA1C0B3}" type="pres">
      <dgm:prSet presAssocID="{30217C7D-DB04-4206-927E-05C92C3C1A49}" presName="node" presStyleLbl="node1" presStyleIdx="4" presStyleCnt="10" custScaleX="28299" custScaleY="28921">
        <dgm:presLayoutVars>
          <dgm:bulletEnabled val="1"/>
        </dgm:presLayoutVars>
      </dgm:prSet>
      <dgm:spPr/>
    </dgm:pt>
    <dgm:pt modelId="{294BF66D-CBE3-477F-BA4E-56BD5B82D6A4}" type="pres">
      <dgm:prSet presAssocID="{B295D69A-7852-4A9E-90D3-B7E17B71CA99}" presName="sibTrans" presStyleCnt="0"/>
      <dgm:spPr/>
    </dgm:pt>
    <dgm:pt modelId="{40D5835B-B73A-4001-B623-0B768D52BD74}" type="pres">
      <dgm:prSet presAssocID="{97EDB588-8DA2-4161-8C06-DC2FBBBA5CD3}" presName="node" presStyleLbl="node1" presStyleIdx="5" presStyleCnt="10" custScaleX="28299" custScaleY="28921">
        <dgm:presLayoutVars>
          <dgm:bulletEnabled val="1"/>
        </dgm:presLayoutVars>
      </dgm:prSet>
      <dgm:spPr/>
    </dgm:pt>
    <dgm:pt modelId="{49292A76-3C80-4EE3-89EB-E0F499110D6F}" type="pres">
      <dgm:prSet presAssocID="{0F201BFB-1271-4FD0-A0D5-72461058B19E}" presName="sibTrans" presStyleCnt="0"/>
      <dgm:spPr/>
    </dgm:pt>
    <dgm:pt modelId="{130CEBF4-3A44-4887-9D8D-CD22997C6F15}" type="pres">
      <dgm:prSet presAssocID="{C89BE603-8A4A-481C-A20A-39DB30F69A61}" presName="node" presStyleLbl="node1" presStyleIdx="6" presStyleCnt="10" custScaleX="28299" custScaleY="28921">
        <dgm:presLayoutVars>
          <dgm:bulletEnabled val="1"/>
        </dgm:presLayoutVars>
      </dgm:prSet>
      <dgm:spPr/>
    </dgm:pt>
    <dgm:pt modelId="{0B0C28A7-4A87-4C3D-A9CD-BC653E6A7942}" type="pres">
      <dgm:prSet presAssocID="{F0AAC2E4-22D1-4CCA-9033-8CA4DF7B6588}" presName="sibTrans" presStyleCnt="0"/>
      <dgm:spPr/>
    </dgm:pt>
    <dgm:pt modelId="{09E504A1-8623-4DD8-A7C6-4F217FE8372E}" type="pres">
      <dgm:prSet presAssocID="{44EA54D3-B084-481B-A291-4FA24FA58C55}" presName="node" presStyleLbl="node1" presStyleIdx="7" presStyleCnt="10" custScaleX="28299" custScaleY="28921">
        <dgm:presLayoutVars>
          <dgm:bulletEnabled val="1"/>
        </dgm:presLayoutVars>
      </dgm:prSet>
      <dgm:spPr/>
    </dgm:pt>
    <dgm:pt modelId="{F08222E7-7D1A-4C43-BA50-B02BC4D27641}" type="pres">
      <dgm:prSet presAssocID="{F8B64CAE-4A95-4535-A6F2-149FD3233437}" presName="sibTrans" presStyleCnt="0"/>
      <dgm:spPr/>
    </dgm:pt>
    <dgm:pt modelId="{9AC7946C-8D27-4C96-A2B0-FAC6133CBAEB}" type="pres">
      <dgm:prSet presAssocID="{BF03A50E-9A36-425F-807C-B084F861A7EF}" presName="node" presStyleLbl="node1" presStyleIdx="8" presStyleCnt="10" custScaleX="28299" custScaleY="28921">
        <dgm:presLayoutVars>
          <dgm:bulletEnabled val="1"/>
        </dgm:presLayoutVars>
      </dgm:prSet>
      <dgm:spPr/>
    </dgm:pt>
    <dgm:pt modelId="{A7550761-8BC5-4981-893D-C169C663F44C}" type="pres">
      <dgm:prSet presAssocID="{A6570D16-BDBA-493F-88AE-13F77D56E109}" presName="sibTrans" presStyleCnt="0"/>
      <dgm:spPr/>
    </dgm:pt>
    <dgm:pt modelId="{8BE4BE96-7FA3-42AE-A196-A1CC1E160F10}" type="pres">
      <dgm:prSet presAssocID="{3E5F61AD-1C90-4E3A-A459-2AA9936A6484}" presName="node" presStyleLbl="node1" presStyleIdx="9" presStyleCnt="10" custScaleX="28299" custScaleY="28921">
        <dgm:presLayoutVars>
          <dgm:bulletEnabled val="1"/>
        </dgm:presLayoutVars>
      </dgm:prSet>
      <dgm:spPr/>
    </dgm:pt>
  </dgm:ptLst>
  <dgm:cxnLst>
    <dgm:cxn modelId="{9899E914-F68C-4418-833D-CA5AE7F1A3AF}" type="presOf" srcId="{44EA54D3-B084-481B-A291-4FA24FA58C55}" destId="{09E504A1-8623-4DD8-A7C6-4F217FE8372E}" srcOrd="0" destOrd="0" presId="urn:microsoft.com/office/officeart/2005/8/layout/default"/>
    <dgm:cxn modelId="{DEACA320-AE62-43EE-84F0-F6C79F73E333}" srcId="{67A5CF4E-4F57-414C-AD58-FE21826B2981}" destId="{3C8B9FC6-FD1C-450A-8FDF-D3CA823C4CD5}" srcOrd="3" destOrd="0" parTransId="{2DC5F476-279C-4E62-A8E9-EBF8D62B2975}" sibTransId="{1EC39656-9C8C-4B59-8E44-1A39F5556431}"/>
    <dgm:cxn modelId="{3FCF0D2F-DD38-4F40-9476-6EE31DF32799}" type="presOf" srcId="{67A5CF4E-4F57-414C-AD58-FE21826B2981}" destId="{52A75036-3FBC-4827-9AC7-20BE232796B1}" srcOrd="0" destOrd="0" presId="urn:microsoft.com/office/officeart/2005/8/layout/default"/>
    <dgm:cxn modelId="{3EA75273-FD85-49B1-ABAB-6E13D5AF652E}" type="presOf" srcId="{6D02F96C-4F15-4D54-B53D-380BABE4DDC7}" destId="{8C7E92F3-A527-4811-9F8B-60C799337A55}" srcOrd="0" destOrd="0" presId="urn:microsoft.com/office/officeart/2005/8/layout/default"/>
    <dgm:cxn modelId="{880B7453-E153-40E3-BB9A-9DE7CCFBD838}" type="presOf" srcId="{30217C7D-DB04-4206-927E-05C92C3C1A49}" destId="{5EF963B5-F14A-4AB1-BFDE-38A40DA1C0B3}" srcOrd="0" destOrd="0" presId="urn:microsoft.com/office/officeart/2005/8/layout/default"/>
    <dgm:cxn modelId="{74760175-9640-45AA-A2F4-1E0C7FBE0F6D}" type="presOf" srcId="{C89BE603-8A4A-481C-A20A-39DB30F69A61}" destId="{130CEBF4-3A44-4887-9D8D-CD22997C6F15}" srcOrd="0" destOrd="0" presId="urn:microsoft.com/office/officeart/2005/8/layout/default"/>
    <dgm:cxn modelId="{9E9CAA55-8492-43CA-A7EA-04ADA80E2A2F}" type="presOf" srcId="{3E5F61AD-1C90-4E3A-A459-2AA9936A6484}" destId="{8BE4BE96-7FA3-42AE-A196-A1CC1E160F10}" srcOrd="0" destOrd="0" presId="urn:microsoft.com/office/officeart/2005/8/layout/default"/>
    <dgm:cxn modelId="{C6A3EB75-9C04-45E0-9B32-96B27B815717}" srcId="{67A5CF4E-4F57-414C-AD58-FE21826B2981}" destId="{7DDFDAAB-2005-48FF-A237-E807D9127347}" srcOrd="2" destOrd="0" parTransId="{A071E9E2-7EA1-4A0B-AABD-E007C1363BDD}" sibTransId="{BFF49E19-C79F-4F12-B7CC-AD61BB8DFC67}"/>
    <dgm:cxn modelId="{E0335A56-3018-4B8A-8C70-1D47A2A9B0C3}" type="presOf" srcId="{3C8B9FC6-FD1C-450A-8FDF-D3CA823C4CD5}" destId="{6B86E87A-70D2-4BA7-8DC4-D5150DABA22D}" srcOrd="0" destOrd="0" presId="urn:microsoft.com/office/officeart/2005/8/layout/default"/>
    <dgm:cxn modelId="{92D76B58-BA38-4668-84A9-51ADAEDCCB5E}" type="presOf" srcId="{97EDB588-8DA2-4161-8C06-DC2FBBBA5CD3}" destId="{40D5835B-B73A-4001-B623-0B768D52BD74}" srcOrd="0" destOrd="0" presId="urn:microsoft.com/office/officeart/2005/8/layout/default"/>
    <dgm:cxn modelId="{513EF358-E3E3-47EA-852A-597EB3E05CD8}" srcId="{67A5CF4E-4F57-414C-AD58-FE21826B2981}" destId="{30217C7D-DB04-4206-927E-05C92C3C1A49}" srcOrd="4" destOrd="0" parTransId="{9A3EAD26-D52B-4737-99D8-DD8730F52D0A}" sibTransId="{B295D69A-7852-4A9E-90D3-B7E17B71CA99}"/>
    <dgm:cxn modelId="{AC500280-C299-4335-B164-BCBC1B7E2D1A}" srcId="{67A5CF4E-4F57-414C-AD58-FE21826B2981}" destId="{C89BE603-8A4A-481C-A20A-39DB30F69A61}" srcOrd="6" destOrd="0" parTransId="{E689DEC7-8118-4C8A-9BF0-93F11D5B79A8}" sibTransId="{F0AAC2E4-22D1-4CCA-9033-8CA4DF7B6588}"/>
    <dgm:cxn modelId="{ECC83086-8557-40D1-BFAD-88B881987C55}" srcId="{67A5CF4E-4F57-414C-AD58-FE21826B2981}" destId="{7CD23A49-267B-4AE5-9D2C-2A440F62EA7D}" srcOrd="0" destOrd="0" parTransId="{1D43221D-096C-4943-B773-81A1779A21C3}" sibTransId="{FBA47483-9D6B-46AE-8057-4811D4EBC8AF}"/>
    <dgm:cxn modelId="{3C476BAB-E87E-4495-A253-4585767AF778}" srcId="{67A5CF4E-4F57-414C-AD58-FE21826B2981}" destId="{44EA54D3-B084-481B-A291-4FA24FA58C55}" srcOrd="7" destOrd="0" parTransId="{33160BC7-7796-4C28-B5E5-5E7429D05744}" sibTransId="{F8B64CAE-4A95-4535-A6F2-149FD3233437}"/>
    <dgm:cxn modelId="{E36865BE-971F-41A1-9CAE-A33C46861720}" type="presOf" srcId="{BF03A50E-9A36-425F-807C-B084F861A7EF}" destId="{9AC7946C-8D27-4C96-A2B0-FAC6133CBAEB}" srcOrd="0" destOrd="0" presId="urn:microsoft.com/office/officeart/2005/8/layout/default"/>
    <dgm:cxn modelId="{B5B780BF-07B6-43DA-95AC-BCFA48B654AC}" type="presOf" srcId="{7DDFDAAB-2005-48FF-A237-E807D9127347}" destId="{0F686E5C-6444-4628-AE28-A3348EE02736}" srcOrd="0" destOrd="0" presId="urn:microsoft.com/office/officeart/2005/8/layout/default"/>
    <dgm:cxn modelId="{8B122CEE-DAD6-4385-AB58-74F91BDABB14}" srcId="{67A5CF4E-4F57-414C-AD58-FE21826B2981}" destId="{97EDB588-8DA2-4161-8C06-DC2FBBBA5CD3}" srcOrd="5" destOrd="0" parTransId="{04215EBB-58AC-435E-B69C-73DF53B1CD98}" sibTransId="{0F201BFB-1271-4FD0-A0D5-72461058B19E}"/>
    <dgm:cxn modelId="{F13D6BF1-4941-4D7D-AE74-F6549117DF8B}" srcId="{67A5CF4E-4F57-414C-AD58-FE21826B2981}" destId="{3E5F61AD-1C90-4E3A-A459-2AA9936A6484}" srcOrd="9" destOrd="0" parTransId="{C00FA2A7-A042-4C88-B7CD-51E854274F3B}" sibTransId="{41FEE9BA-2F33-4C06-843D-37D6570D2374}"/>
    <dgm:cxn modelId="{9ECB8AF3-F9F2-4572-A72B-9C67C842DDD5}" srcId="{67A5CF4E-4F57-414C-AD58-FE21826B2981}" destId="{BF03A50E-9A36-425F-807C-B084F861A7EF}" srcOrd="8" destOrd="0" parTransId="{7F36AF8B-6394-4166-A5CD-7026A31590BF}" sibTransId="{A6570D16-BDBA-493F-88AE-13F77D56E109}"/>
    <dgm:cxn modelId="{D72D48F4-8131-4C9D-BBDD-96806A82B639}" srcId="{67A5CF4E-4F57-414C-AD58-FE21826B2981}" destId="{6D02F96C-4F15-4D54-B53D-380BABE4DDC7}" srcOrd="1" destOrd="0" parTransId="{48E30DB7-D7EB-45DF-B007-8EE6C257D6A0}" sibTransId="{44C9BA8C-1205-4BE2-A604-B0343A783D00}"/>
    <dgm:cxn modelId="{04DDD9FF-B999-4EA4-95CB-39A2E5B3DA0B}" type="presOf" srcId="{7CD23A49-267B-4AE5-9D2C-2A440F62EA7D}" destId="{05827DE0-A658-41AB-A1C2-263D723223E2}" srcOrd="0" destOrd="0" presId="urn:microsoft.com/office/officeart/2005/8/layout/default"/>
    <dgm:cxn modelId="{D96CF015-1AA4-4700-8490-CAF534D87C14}" type="presParOf" srcId="{52A75036-3FBC-4827-9AC7-20BE232796B1}" destId="{05827DE0-A658-41AB-A1C2-263D723223E2}" srcOrd="0" destOrd="0" presId="urn:microsoft.com/office/officeart/2005/8/layout/default"/>
    <dgm:cxn modelId="{8766B6B3-AD47-4869-A9E9-81B51F6C1E6D}" type="presParOf" srcId="{52A75036-3FBC-4827-9AC7-20BE232796B1}" destId="{FA79D1E1-0BC5-4ED1-94D0-092D6785A17C}" srcOrd="1" destOrd="0" presId="urn:microsoft.com/office/officeart/2005/8/layout/default"/>
    <dgm:cxn modelId="{0E7BDFA7-0317-4DEF-B621-500088732772}" type="presParOf" srcId="{52A75036-3FBC-4827-9AC7-20BE232796B1}" destId="{8C7E92F3-A527-4811-9F8B-60C799337A55}" srcOrd="2" destOrd="0" presId="urn:microsoft.com/office/officeart/2005/8/layout/default"/>
    <dgm:cxn modelId="{43052947-F785-4C21-AF33-5319FFB886A4}" type="presParOf" srcId="{52A75036-3FBC-4827-9AC7-20BE232796B1}" destId="{78AA4C1B-66F1-4788-ACF5-F0A0F4A6D0FD}" srcOrd="3" destOrd="0" presId="urn:microsoft.com/office/officeart/2005/8/layout/default"/>
    <dgm:cxn modelId="{A4E77AE4-331B-4029-AA63-75CFEB5C1791}" type="presParOf" srcId="{52A75036-3FBC-4827-9AC7-20BE232796B1}" destId="{0F686E5C-6444-4628-AE28-A3348EE02736}" srcOrd="4" destOrd="0" presId="urn:microsoft.com/office/officeart/2005/8/layout/default"/>
    <dgm:cxn modelId="{FC6668AE-0DAD-4C7D-8A26-95A0FDAB2B30}" type="presParOf" srcId="{52A75036-3FBC-4827-9AC7-20BE232796B1}" destId="{BF47E62C-EB12-42D5-86BB-B8610B47E1BF}" srcOrd="5" destOrd="0" presId="urn:microsoft.com/office/officeart/2005/8/layout/default"/>
    <dgm:cxn modelId="{8173013E-4784-402F-AFF1-05899804CCFD}" type="presParOf" srcId="{52A75036-3FBC-4827-9AC7-20BE232796B1}" destId="{6B86E87A-70D2-4BA7-8DC4-D5150DABA22D}" srcOrd="6" destOrd="0" presId="urn:microsoft.com/office/officeart/2005/8/layout/default"/>
    <dgm:cxn modelId="{929ED46E-070D-48A6-B041-56BC35095456}" type="presParOf" srcId="{52A75036-3FBC-4827-9AC7-20BE232796B1}" destId="{4257DAC8-F7C2-40C2-A177-9418C368895B}" srcOrd="7" destOrd="0" presId="urn:microsoft.com/office/officeart/2005/8/layout/default"/>
    <dgm:cxn modelId="{84EF7DE0-C2CC-4B8B-8560-DD529CDBD391}" type="presParOf" srcId="{52A75036-3FBC-4827-9AC7-20BE232796B1}" destId="{5EF963B5-F14A-4AB1-BFDE-38A40DA1C0B3}" srcOrd="8" destOrd="0" presId="urn:microsoft.com/office/officeart/2005/8/layout/default"/>
    <dgm:cxn modelId="{7BF1D0E6-43EF-4F33-A6B7-DE77CF829AB5}" type="presParOf" srcId="{52A75036-3FBC-4827-9AC7-20BE232796B1}" destId="{294BF66D-CBE3-477F-BA4E-56BD5B82D6A4}" srcOrd="9" destOrd="0" presId="urn:microsoft.com/office/officeart/2005/8/layout/default"/>
    <dgm:cxn modelId="{5B314DFC-234C-4242-990E-65CB69348BFF}" type="presParOf" srcId="{52A75036-3FBC-4827-9AC7-20BE232796B1}" destId="{40D5835B-B73A-4001-B623-0B768D52BD74}" srcOrd="10" destOrd="0" presId="urn:microsoft.com/office/officeart/2005/8/layout/default"/>
    <dgm:cxn modelId="{D1684C39-597C-4F17-8011-1ED908B9B243}" type="presParOf" srcId="{52A75036-3FBC-4827-9AC7-20BE232796B1}" destId="{49292A76-3C80-4EE3-89EB-E0F499110D6F}" srcOrd="11" destOrd="0" presId="urn:microsoft.com/office/officeart/2005/8/layout/default"/>
    <dgm:cxn modelId="{B2628A10-C471-47FA-8320-A22AD1853581}" type="presParOf" srcId="{52A75036-3FBC-4827-9AC7-20BE232796B1}" destId="{130CEBF4-3A44-4887-9D8D-CD22997C6F15}" srcOrd="12" destOrd="0" presId="urn:microsoft.com/office/officeart/2005/8/layout/default"/>
    <dgm:cxn modelId="{F29B40B0-9EAA-4CA5-821F-85CFFDE45D65}" type="presParOf" srcId="{52A75036-3FBC-4827-9AC7-20BE232796B1}" destId="{0B0C28A7-4A87-4C3D-A9CD-BC653E6A7942}" srcOrd="13" destOrd="0" presId="urn:microsoft.com/office/officeart/2005/8/layout/default"/>
    <dgm:cxn modelId="{6CC7E258-071F-41F8-AEE5-C1A11CCFBFFE}" type="presParOf" srcId="{52A75036-3FBC-4827-9AC7-20BE232796B1}" destId="{09E504A1-8623-4DD8-A7C6-4F217FE8372E}" srcOrd="14" destOrd="0" presId="urn:microsoft.com/office/officeart/2005/8/layout/default"/>
    <dgm:cxn modelId="{EC8E6618-1C4C-4076-8180-EAC9A226522C}" type="presParOf" srcId="{52A75036-3FBC-4827-9AC7-20BE232796B1}" destId="{F08222E7-7D1A-4C43-BA50-B02BC4D27641}" srcOrd="15" destOrd="0" presId="urn:microsoft.com/office/officeart/2005/8/layout/default"/>
    <dgm:cxn modelId="{A9A46226-A85F-4FF5-BB2A-07FFBA7B6AC9}" type="presParOf" srcId="{52A75036-3FBC-4827-9AC7-20BE232796B1}" destId="{9AC7946C-8D27-4C96-A2B0-FAC6133CBAEB}" srcOrd="16" destOrd="0" presId="urn:microsoft.com/office/officeart/2005/8/layout/default"/>
    <dgm:cxn modelId="{35F6C808-4917-4617-8A12-DCC0971F1563}" type="presParOf" srcId="{52A75036-3FBC-4827-9AC7-20BE232796B1}" destId="{A7550761-8BC5-4981-893D-C169C663F44C}" srcOrd="17" destOrd="0" presId="urn:microsoft.com/office/officeart/2005/8/layout/default"/>
    <dgm:cxn modelId="{7445B7D1-A85E-4AE2-AF99-A9838727654F}" type="presParOf" srcId="{52A75036-3FBC-4827-9AC7-20BE232796B1}" destId="{8BE4BE96-7FA3-42AE-A196-A1CC1E160F10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27DE0-A658-41AB-A1C2-263D723223E2}">
      <dsp:nvSpPr>
        <dsp:cNvPr id="0" name=""/>
        <dsp:cNvSpPr/>
      </dsp:nvSpPr>
      <dsp:spPr>
        <a:xfrm>
          <a:off x="1890" y="512203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Wards Placed</a:t>
          </a:r>
        </a:p>
      </dsp:txBody>
      <dsp:txXfrm>
        <a:off x="1890" y="512203"/>
        <a:ext cx="1639020" cy="1005027"/>
      </dsp:txXfrm>
    </dsp:sp>
    <dsp:sp modelId="{8C7E92F3-A527-4811-9F8B-60C799337A55}">
      <dsp:nvSpPr>
        <dsp:cNvPr id="0" name=""/>
        <dsp:cNvSpPr/>
      </dsp:nvSpPr>
      <dsp:spPr>
        <a:xfrm>
          <a:off x="2220090" y="512203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Wards Destroyed</a:t>
          </a:r>
        </a:p>
      </dsp:txBody>
      <dsp:txXfrm>
        <a:off x="2220090" y="512203"/>
        <a:ext cx="1639020" cy="1005027"/>
      </dsp:txXfrm>
    </dsp:sp>
    <dsp:sp modelId="{0F686E5C-6444-4628-AE28-A3348EE02736}">
      <dsp:nvSpPr>
        <dsp:cNvPr id="0" name=""/>
        <dsp:cNvSpPr/>
      </dsp:nvSpPr>
      <dsp:spPr>
        <a:xfrm>
          <a:off x="4438289" y="512203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Kills</a:t>
          </a:r>
        </a:p>
      </dsp:txBody>
      <dsp:txXfrm>
        <a:off x="4438289" y="512203"/>
        <a:ext cx="1639020" cy="1005027"/>
      </dsp:txXfrm>
    </dsp:sp>
    <dsp:sp modelId="{6B86E87A-70D2-4BA7-8DC4-D5150DABA22D}">
      <dsp:nvSpPr>
        <dsp:cNvPr id="0" name=""/>
        <dsp:cNvSpPr/>
      </dsp:nvSpPr>
      <dsp:spPr>
        <a:xfrm>
          <a:off x="6656489" y="512203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Assists</a:t>
          </a:r>
        </a:p>
      </dsp:txBody>
      <dsp:txXfrm>
        <a:off x="6656489" y="512203"/>
        <a:ext cx="1639020" cy="1005027"/>
      </dsp:txXfrm>
    </dsp:sp>
    <dsp:sp modelId="{5EF963B5-F14A-4AB1-BFDE-38A40DA1C0B3}">
      <dsp:nvSpPr>
        <dsp:cNvPr id="0" name=""/>
        <dsp:cNvSpPr/>
      </dsp:nvSpPr>
      <dsp:spPr>
        <a:xfrm>
          <a:off x="8874689" y="512203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Towers Destroyed</a:t>
          </a:r>
        </a:p>
      </dsp:txBody>
      <dsp:txXfrm>
        <a:off x="8874689" y="512203"/>
        <a:ext cx="1639020" cy="1005027"/>
      </dsp:txXfrm>
    </dsp:sp>
    <dsp:sp modelId="{40D5835B-B73A-4001-B623-0B768D52BD74}">
      <dsp:nvSpPr>
        <dsp:cNvPr id="0" name=""/>
        <dsp:cNvSpPr/>
      </dsp:nvSpPr>
      <dsp:spPr>
        <a:xfrm>
          <a:off x="1890" y="2096410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Total Gold</a:t>
          </a:r>
        </a:p>
      </dsp:txBody>
      <dsp:txXfrm>
        <a:off x="1890" y="2096410"/>
        <a:ext cx="1639020" cy="1005027"/>
      </dsp:txXfrm>
    </dsp:sp>
    <dsp:sp modelId="{130CEBF4-3A44-4887-9D8D-CD22997C6F15}">
      <dsp:nvSpPr>
        <dsp:cNvPr id="0" name=""/>
        <dsp:cNvSpPr/>
      </dsp:nvSpPr>
      <dsp:spPr>
        <a:xfrm>
          <a:off x="2220090" y="2096410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Level</a:t>
          </a:r>
        </a:p>
      </dsp:txBody>
      <dsp:txXfrm>
        <a:off x="2220090" y="2096410"/>
        <a:ext cx="1639020" cy="1005027"/>
      </dsp:txXfrm>
    </dsp:sp>
    <dsp:sp modelId="{09E504A1-8623-4DD8-A7C6-4F217FE8372E}">
      <dsp:nvSpPr>
        <dsp:cNvPr id="0" name=""/>
        <dsp:cNvSpPr/>
      </dsp:nvSpPr>
      <dsp:spPr>
        <a:xfrm>
          <a:off x="4438289" y="2096410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Total Experience</a:t>
          </a:r>
        </a:p>
      </dsp:txBody>
      <dsp:txXfrm>
        <a:off x="4438289" y="2096410"/>
        <a:ext cx="1639020" cy="1005027"/>
      </dsp:txXfrm>
    </dsp:sp>
    <dsp:sp modelId="{9AC7946C-8D27-4C96-A2B0-FAC6133CBAEB}">
      <dsp:nvSpPr>
        <dsp:cNvPr id="0" name=""/>
        <dsp:cNvSpPr/>
      </dsp:nvSpPr>
      <dsp:spPr>
        <a:xfrm>
          <a:off x="6656489" y="2096410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Total Minions Killed</a:t>
          </a:r>
        </a:p>
      </dsp:txBody>
      <dsp:txXfrm>
        <a:off x="6656489" y="2096410"/>
        <a:ext cx="1639020" cy="1005027"/>
      </dsp:txXfrm>
    </dsp:sp>
    <dsp:sp modelId="{8BE4BE96-7FA3-42AE-A196-A1CC1E160F10}">
      <dsp:nvSpPr>
        <dsp:cNvPr id="0" name=""/>
        <dsp:cNvSpPr/>
      </dsp:nvSpPr>
      <dsp:spPr>
        <a:xfrm>
          <a:off x="8874689" y="2096410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Total Jungle Minions Killed</a:t>
          </a:r>
        </a:p>
      </dsp:txBody>
      <dsp:txXfrm>
        <a:off x="8874689" y="2096410"/>
        <a:ext cx="1639020" cy="1005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5BD7527-FF4D-45F5-94BD-52802EE40E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9003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7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2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05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1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9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7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4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4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5BD7527-FF4D-45F5-94BD-52802EE40EF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CF7B-EABB-4A8A-B144-5CFF69C76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217" y="3053017"/>
            <a:ext cx="10323150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Machine Learning Analysis of Early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FFF9C-7734-4539-9C71-70B39B2D5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217" y="5586034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Johnny Dryman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7DBB88B5-7701-46C5-AC25-85749F327B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4"/>
          <a:stretch/>
        </p:blipFill>
        <p:spPr>
          <a:xfrm>
            <a:off x="899809" y="-644642"/>
            <a:ext cx="10645302" cy="505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35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Total Gold is the most important factor in predicting a victory</a:t>
            </a:r>
          </a:p>
          <a:p>
            <a:r>
              <a:rPr lang="en-US" dirty="0"/>
              <a:t>When only considering player actions, kills is the best predictor of victory.  Defeating the dragon and killing minions are also important</a:t>
            </a:r>
          </a:p>
          <a:p>
            <a:r>
              <a:rPr lang="en-US" dirty="0"/>
              <a:t>Within the first 10 minutes, victory can be predicted with 72% accuracy</a:t>
            </a:r>
          </a:p>
          <a:p>
            <a:pPr lvl="1"/>
            <a:r>
              <a:rPr lang="en-US" dirty="0"/>
              <a:t>Should this be the case?  Does sensing defeat this early discourage newer players?  Should it be lowered to 2/3 probability or 66%?</a:t>
            </a:r>
          </a:p>
          <a:p>
            <a:pPr lvl="1"/>
            <a:r>
              <a:rPr lang="en-US" dirty="0"/>
              <a:t>To lower predictive quality, consider altering rewards for kills, dragon, and minions</a:t>
            </a:r>
          </a:p>
          <a:p>
            <a:r>
              <a:rPr lang="en-US" dirty="0"/>
              <a:t>Wards were barely relevant to our model, increasing their significance might add more complexity or variety to gameplay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292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Expand dataset to include matches between mid-tier and low-tier players</a:t>
            </a:r>
          </a:p>
          <a:p>
            <a:r>
              <a:rPr lang="en-US" dirty="0"/>
              <a:t>Re-examine same games from current dataset but at 20 and 30 minute intervals</a:t>
            </a:r>
          </a:p>
          <a:p>
            <a:pPr lvl="1"/>
            <a:r>
              <a:rPr lang="en-US" dirty="0"/>
              <a:t>Does predictive quality improve or stay the same?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09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F684-0085-45E0-8CD4-53BF94A21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2812A-404E-4D41-A6B9-43132D3BF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feel free to ask any questions</a:t>
            </a:r>
          </a:p>
        </p:txBody>
      </p:sp>
    </p:spTree>
    <p:extLst>
      <p:ext uri="{BB962C8B-B14F-4D97-AF65-F5344CB8AC3E}">
        <p14:creationId xmlns:p14="http://schemas.microsoft.com/office/powerpoint/2010/main" val="100011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Goals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 dirty="0"/>
              <a:t>Understand importance of first 10 minutes of gameplay using machine learning models</a:t>
            </a:r>
          </a:p>
          <a:p>
            <a:pPr lvl="1"/>
            <a:r>
              <a:rPr lang="en-US" sz="2400" dirty="0"/>
              <a:t>Logistic Regression</a:t>
            </a:r>
          </a:p>
          <a:p>
            <a:pPr lvl="1"/>
            <a:r>
              <a:rPr lang="en-US" sz="2400" dirty="0"/>
              <a:t>Random Forest</a:t>
            </a:r>
          </a:p>
          <a:p>
            <a:pPr lvl="1"/>
            <a:r>
              <a:rPr lang="en-US" sz="2400" dirty="0" err="1"/>
              <a:t>XGBoost</a:t>
            </a:r>
            <a:endParaRPr lang="en-US" sz="2400" dirty="0"/>
          </a:p>
          <a:p>
            <a:r>
              <a:rPr lang="en-US" sz="2400" dirty="0"/>
              <a:t>Analyze feature </a:t>
            </a:r>
            <a:r>
              <a:rPr lang="en-US" sz="2400" dirty="0" err="1"/>
              <a:t>imoprtances</a:t>
            </a:r>
            <a:r>
              <a:rPr lang="en-US" sz="2400" dirty="0"/>
              <a:t> as determined by best model</a:t>
            </a:r>
          </a:p>
          <a:p>
            <a:r>
              <a:rPr lang="en-US" sz="2400" dirty="0"/>
              <a:t>Make recommendations to League of Legends development and player experience team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267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Data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 dirty="0"/>
              <a:t>Obtained first 10 minutes of gameplay data from 9,879 matches</a:t>
            </a:r>
          </a:p>
          <a:p>
            <a:r>
              <a:rPr lang="en-US" sz="2400" dirty="0"/>
              <a:t>Matches were played by Diamond Ranked players (highly skilled)</a:t>
            </a:r>
          </a:p>
          <a:p>
            <a:r>
              <a:rPr lang="en-US" sz="2400" dirty="0"/>
              <a:t>Contains 19 features per team (38 in total) as well as </a:t>
            </a:r>
            <a:r>
              <a:rPr lang="en-US" sz="2400" dirty="0" err="1"/>
              <a:t>gameID</a:t>
            </a:r>
            <a:r>
              <a:rPr lang="en-US" sz="2400" dirty="0"/>
              <a:t> and ‘</a:t>
            </a:r>
            <a:r>
              <a:rPr lang="en-US" sz="2400" dirty="0" err="1"/>
              <a:t>blueWins</a:t>
            </a:r>
            <a:r>
              <a:rPr lang="en-US" sz="2400" dirty="0"/>
              <a:t>’</a:t>
            </a:r>
          </a:p>
          <a:p>
            <a:r>
              <a:rPr lang="en-US" sz="2400" dirty="0"/>
              <a:t>Classification models targeted ‘</a:t>
            </a:r>
            <a:r>
              <a:rPr lang="en-US" sz="2400" dirty="0" err="1"/>
              <a:t>blueWins</a:t>
            </a:r>
            <a:r>
              <a:rPr lang="en-US" sz="2400" dirty="0"/>
              <a:t>’ – 0 for a loss and 1 for a victory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126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/>
              <a:t>Does Blue or Red have an Advantage?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Total wins:</a:t>
            </a:r>
          </a:p>
          <a:p>
            <a:r>
              <a:rPr lang="en-US" sz="1800" dirty="0"/>
              <a:t>Blue: 4,949</a:t>
            </a:r>
          </a:p>
          <a:p>
            <a:r>
              <a:rPr lang="en-US" sz="1800" dirty="0"/>
              <a:t>Red: 4,930</a:t>
            </a:r>
          </a:p>
          <a:p>
            <a:pPr marL="0" indent="0">
              <a:buNone/>
            </a:pPr>
            <a:r>
              <a:rPr lang="en-US" sz="1800" dirty="0"/>
              <a:t>No clear imbalance between teams</a:t>
            </a:r>
          </a:p>
          <a:p>
            <a:endParaRPr lang="en-US" sz="1800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E47EAF9-DA0E-4EC9-B59A-A7E6FBCC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123" y="629266"/>
            <a:ext cx="7314285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63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>
            <a:normAutofit/>
          </a:bodyPr>
          <a:lstStyle/>
          <a:p>
            <a:r>
              <a:rPr lang="en-US" sz="3000" dirty="0"/>
              <a:t>How do kills impact win probability?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66AFE212-39C0-4FA8-9D4C-20F86A9CB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8" y="836503"/>
            <a:ext cx="6927007" cy="51952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25157"/>
            <a:ext cx="3075836" cy="3854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blue’s kill spread at the 10 minute mark grows, so does their probability of winning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88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does defeating the dragon impact victory?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blue defeats the dragon:</a:t>
            </a:r>
          </a:p>
          <a:p>
            <a:r>
              <a:rPr lang="en-US" sz="1800" dirty="0"/>
              <a:t>Blue wins = 64%</a:t>
            </a:r>
          </a:p>
          <a:p>
            <a:r>
              <a:rPr lang="en-US" sz="1800" dirty="0"/>
              <a:t>Red wins = 36%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16C937A-FC61-4B92-AB80-07A1E8D56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" t="8922" r="7225" b="3834"/>
          <a:stretch/>
        </p:blipFill>
        <p:spPr>
          <a:xfrm>
            <a:off x="4019628" y="880353"/>
            <a:ext cx="6775671" cy="509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75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7175-4687-44BC-A8CE-50159232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Victory With All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8A137B-3E40-489A-8F58-E172C9E17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876198"/>
              </p:ext>
            </p:extLst>
          </p:nvPr>
        </p:nvGraphicFramePr>
        <p:xfrm>
          <a:off x="838200" y="1622179"/>
          <a:ext cx="10515600" cy="3613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498526-91EB-4FF8-8110-D9BC58F3EE68}"/>
              </a:ext>
            </a:extLst>
          </p:cNvPr>
          <p:cNvSpPr txBox="1"/>
          <p:nvPr/>
        </p:nvSpPr>
        <p:spPr>
          <a:xfrm>
            <a:off x="838200" y="5235820"/>
            <a:ext cx="9842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/>
              <a:t>Best model: Logistic Regression with Grid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Accuracy: 72.1%</a:t>
            </a:r>
          </a:p>
        </p:txBody>
      </p:sp>
    </p:spTree>
    <p:extLst>
      <p:ext uri="{BB962C8B-B14F-4D97-AF65-F5344CB8AC3E}">
        <p14:creationId xmlns:p14="http://schemas.microsoft.com/office/powerpoint/2010/main" val="135157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C4FC-94C0-405D-939F-32B65260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dirty="0"/>
              <a:t>Feature Importance:</a:t>
            </a:r>
            <a:br>
              <a:rPr lang="en-US" sz="2700" dirty="0"/>
            </a:br>
            <a:r>
              <a:rPr lang="en-US" sz="2700" b="1" dirty="0"/>
              <a:t>All Features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2CCF6B-37F9-40D5-836E-22196824C700}"/>
              </a:ext>
            </a:extLst>
          </p:cNvPr>
          <p:cNvSpPr txBox="1">
            <a:spLocks/>
          </p:cNvSpPr>
          <p:nvPr/>
        </p:nvSpPr>
        <p:spPr>
          <a:xfrm>
            <a:off x="7878675" y="2287375"/>
            <a:ext cx="3075836" cy="38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Clr>
                <a:schemeClr val="accent1"/>
              </a:buClr>
            </a:pPr>
            <a:r>
              <a:rPr lang="en-US" sz="1600"/>
              <a:t>Total Gold for both teams has the greatest impact on prediction</a:t>
            </a:r>
          </a:p>
          <a:p>
            <a:pPr indent="-182880">
              <a:buClr>
                <a:schemeClr val="accent1"/>
              </a:buClr>
            </a:pPr>
            <a:r>
              <a:rPr lang="en-US" sz="1600"/>
              <a:t>Dragon and Total Experience are second</a:t>
            </a:r>
          </a:p>
          <a:p>
            <a:pPr indent="-182880">
              <a:buClr>
                <a:schemeClr val="accent1"/>
              </a:buClr>
            </a:pPr>
            <a:r>
              <a:rPr lang="en-US" sz="1600"/>
              <a:t>Kills and jungle minions seem undervalued</a:t>
            </a:r>
          </a:p>
          <a:p>
            <a:pPr indent="-182880">
              <a:buClr>
                <a:schemeClr val="accent1"/>
              </a:buClr>
            </a:pPr>
            <a:r>
              <a:rPr lang="en-US" sz="1600" b="1"/>
              <a:t>Model Accuracy: 72.1%</a:t>
            </a:r>
          </a:p>
          <a:p>
            <a:pPr indent="-182880">
              <a:buClr>
                <a:schemeClr val="accent1"/>
              </a:buClr>
            </a:pPr>
            <a:endParaRPr lang="en-US" sz="1600"/>
          </a:p>
          <a:p>
            <a:pPr indent="-182880">
              <a:buClr>
                <a:schemeClr val="accent1"/>
              </a:buClr>
            </a:pPr>
            <a:endParaRPr lang="en-US" sz="1600"/>
          </a:p>
        </p:txBody>
      </p:sp>
      <p:pic>
        <p:nvPicPr>
          <p:cNvPr id="19" name="Content Placeholder 18" descr="Chart, bar chart&#10;&#10;Description automatically generated">
            <a:extLst>
              <a:ext uri="{FF2B5EF4-FFF2-40B4-BE49-F238E27FC236}">
                <a16:creationId xmlns:a16="http://schemas.microsoft.com/office/drawing/2014/main" id="{7740E1B9-8673-4D19-ABB6-10DE8ABCE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2" y="271534"/>
            <a:ext cx="7436829" cy="6197359"/>
          </a:xfrm>
        </p:spPr>
      </p:pic>
    </p:spTree>
    <p:extLst>
      <p:ext uri="{BB962C8B-B14F-4D97-AF65-F5344CB8AC3E}">
        <p14:creationId xmlns:p14="http://schemas.microsoft.com/office/powerpoint/2010/main" val="334939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C4FC-94C0-405D-939F-32B65260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dirty="0"/>
              <a:t>Feature Importance: </a:t>
            </a:r>
            <a:r>
              <a:rPr lang="en-US" sz="2700" b="1" dirty="0"/>
              <a:t>Player Actions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2CCF6B-37F9-40D5-836E-22196824C700}"/>
              </a:ext>
            </a:extLst>
          </p:cNvPr>
          <p:cNvSpPr txBox="1">
            <a:spLocks/>
          </p:cNvSpPr>
          <p:nvPr/>
        </p:nvSpPr>
        <p:spPr>
          <a:xfrm>
            <a:off x="7878675" y="2287375"/>
            <a:ext cx="3075836" cy="38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Clr>
                <a:schemeClr val="accent1"/>
              </a:buClr>
            </a:pPr>
            <a:r>
              <a:rPr lang="en-US" sz="1600"/>
              <a:t>Kills are most important</a:t>
            </a:r>
          </a:p>
          <a:p>
            <a:pPr indent="-182880">
              <a:buClr>
                <a:schemeClr val="accent1"/>
              </a:buClr>
            </a:pPr>
            <a:r>
              <a:rPr lang="en-US" sz="1600"/>
              <a:t>Dragon, regular minion and jungle minion kills are all similarly important</a:t>
            </a:r>
          </a:p>
          <a:p>
            <a:pPr indent="-182880">
              <a:buClr>
                <a:schemeClr val="accent1"/>
              </a:buClr>
            </a:pPr>
            <a:r>
              <a:rPr lang="en-US" sz="1600"/>
              <a:t>Assists, first blood, and wards have little impact</a:t>
            </a:r>
          </a:p>
          <a:p>
            <a:pPr indent="-182880">
              <a:buClr>
                <a:schemeClr val="accent1"/>
              </a:buClr>
            </a:pPr>
            <a:r>
              <a:rPr lang="en-US" sz="1600" b="1"/>
              <a:t>Model accuracy 70.68%</a:t>
            </a:r>
          </a:p>
          <a:p>
            <a:pPr indent="-182880">
              <a:buClr>
                <a:schemeClr val="accent1"/>
              </a:buClr>
            </a:pPr>
            <a:endParaRPr lang="en-US" sz="1600"/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460C9900-0F63-4448-A3DC-8DAB64911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4" y="262646"/>
            <a:ext cx="7382151" cy="6151793"/>
          </a:xfrm>
        </p:spPr>
      </p:pic>
    </p:spTree>
    <p:extLst>
      <p:ext uri="{BB962C8B-B14F-4D97-AF65-F5344CB8AC3E}">
        <p14:creationId xmlns:p14="http://schemas.microsoft.com/office/powerpoint/2010/main" val="37040374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254</TotalTime>
  <Words>435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Machine Learning Analysis of Early Game</vt:lpstr>
      <vt:lpstr>Goals</vt:lpstr>
      <vt:lpstr>Data</vt:lpstr>
      <vt:lpstr>Does Blue or Red have an Advantage?</vt:lpstr>
      <vt:lpstr>How do kills impact win probability?</vt:lpstr>
      <vt:lpstr>How does defeating the dragon impact victory?</vt:lpstr>
      <vt:lpstr>Predicting Victory With All Features</vt:lpstr>
      <vt:lpstr>Feature Importance: All Features</vt:lpstr>
      <vt:lpstr>Feature Importance: Player Actions</vt:lpstr>
      <vt:lpstr>Conclusions and Recommendations</vt:lpstr>
      <vt:lpstr>Next Steps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Analysis of Early Game</dc:title>
  <dc:creator>Johnny Dryman</dc:creator>
  <cp:lastModifiedBy>Johnny Dryman</cp:lastModifiedBy>
  <cp:revision>13</cp:revision>
  <dcterms:created xsi:type="dcterms:W3CDTF">2021-05-30T19:51:59Z</dcterms:created>
  <dcterms:modified xsi:type="dcterms:W3CDTF">2021-05-31T00:06:28Z</dcterms:modified>
</cp:coreProperties>
</file>