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67" r:id="rId3"/>
    <p:sldId id="258" r:id="rId4"/>
    <p:sldId id="259" r:id="rId5"/>
    <p:sldId id="268" r:id="rId6"/>
    <p:sldId id="262" r:id="rId7"/>
    <p:sldId id="260" r:id="rId8"/>
    <p:sldId id="263" r:id="rId9"/>
    <p:sldId id="26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663BA9-65E3-41EC-9821-92F991E09503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6DC09DA-8368-4E34-8ADE-3FF3586B9648}">
      <dgm:prSet/>
      <dgm:spPr/>
      <dgm:t>
        <a:bodyPr/>
        <a:lstStyle/>
        <a:p>
          <a:r>
            <a:rPr lang="en-US" dirty="0"/>
            <a:t>All data was sourced from The Movie Database (TMDB) using their provided API.</a:t>
          </a:r>
        </a:p>
      </dgm:t>
    </dgm:pt>
    <dgm:pt modelId="{C5E71AFB-F4D9-4B20-8640-A20A31DD1CC5}" type="parTrans" cxnId="{88972AA4-A2D0-490B-B2FD-B56840023ABD}">
      <dgm:prSet/>
      <dgm:spPr/>
      <dgm:t>
        <a:bodyPr/>
        <a:lstStyle/>
        <a:p>
          <a:endParaRPr lang="en-US"/>
        </a:p>
      </dgm:t>
    </dgm:pt>
    <dgm:pt modelId="{0DEB72C1-C73E-4495-A15D-CDF8187D5462}" type="sibTrans" cxnId="{88972AA4-A2D0-490B-B2FD-B56840023ABD}">
      <dgm:prSet/>
      <dgm:spPr/>
      <dgm:t>
        <a:bodyPr/>
        <a:lstStyle/>
        <a:p>
          <a:endParaRPr lang="en-US"/>
        </a:p>
      </dgm:t>
    </dgm:pt>
    <dgm:pt modelId="{7E137AB5-454F-48A1-B96F-E2F73D8ED6A8}">
      <dgm:prSet/>
      <dgm:spPr/>
      <dgm:t>
        <a:bodyPr/>
        <a:lstStyle/>
        <a:p>
          <a:r>
            <a:rPr lang="en-US" dirty="0"/>
            <a:t>Filters used:</a:t>
          </a:r>
        </a:p>
      </dgm:t>
    </dgm:pt>
    <dgm:pt modelId="{0DD20446-7F1D-46B5-9D9C-A5386BEC697D}" type="parTrans" cxnId="{2FF29B5D-0841-4684-9DAC-32B44B45ACC2}">
      <dgm:prSet/>
      <dgm:spPr/>
      <dgm:t>
        <a:bodyPr/>
        <a:lstStyle/>
        <a:p>
          <a:endParaRPr lang="en-US"/>
        </a:p>
      </dgm:t>
    </dgm:pt>
    <dgm:pt modelId="{DAE9D29F-2DA1-4B7B-9AF5-268255A2823B}" type="sibTrans" cxnId="{2FF29B5D-0841-4684-9DAC-32B44B45ACC2}">
      <dgm:prSet/>
      <dgm:spPr/>
      <dgm:t>
        <a:bodyPr/>
        <a:lstStyle/>
        <a:p>
          <a:endParaRPr lang="en-US"/>
        </a:p>
      </dgm:t>
    </dgm:pt>
    <dgm:pt modelId="{866AEB67-C34B-4A03-948D-5AADBF4EAE25}">
      <dgm:prSet/>
      <dgm:spPr/>
      <dgm:t>
        <a:bodyPr/>
        <a:lstStyle/>
        <a:p>
          <a:r>
            <a:rPr lang="en-US" dirty="0"/>
            <a:t>Release year 2012-2019</a:t>
          </a:r>
        </a:p>
      </dgm:t>
    </dgm:pt>
    <dgm:pt modelId="{69B7D2F5-799D-47C9-8608-363799DB77C6}" type="parTrans" cxnId="{82F0EDDB-787C-4887-9A09-015FDAFA522D}">
      <dgm:prSet/>
      <dgm:spPr/>
      <dgm:t>
        <a:bodyPr/>
        <a:lstStyle/>
        <a:p>
          <a:endParaRPr lang="en-US"/>
        </a:p>
      </dgm:t>
    </dgm:pt>
    <dgm:pt modelId="{5CA748D2-67CA-40F5-BFDE-0E1BBA3EA390}" type="sibTrans" cxnId="{82F0EDDB-787C-4887-9A09-015FDAFA522D}">
      <dgm:prSet/>
      <dgm:spPr/>
      <dgm:t>
        <a:bodyPr/>
        <a:lstStyle/>
        <a:p>
          <a:endParaRPr lang="en-US"/>
        </a:p>
      </dgm:t>
    </dgm:pt>
    <dgm:pt modelId="{50FE3434-58AD-4308-972A-9BF85D2EEB1A}">
      <dgm:prSet/>
      <dgm:spPr/>
      <dgm:t>
        <a:bodyPr/>
        <a:lstStyle/>
        <a:p>
          <a:r>
            <a:rPr lang="en-US" dirty="0"/>
            <a:t>Production budgets exceeding $1 million</a:t>
          </a:r>
        </a:p>
      </dgm:t>
    </dgm:pt>
    <dgm:pt modelId="{F05175C4-5266-4034-A94D-AF90C88ABAB7}" type="parTrans" cxnId="{92FD510A-FE03-4D44-BEAB-08F6D448CC25}">
      <dgm:prSet/>
      <dgm:spPr/>
      <dgm:t>
        <a:bodyPr/>
        <a:lstStyle/>
        <a:p>
          <a:endParaRPr lang="en-US"/>
        </a:p>
      </dgm:t>
    </dgm:pt>
    <dgm:pt modelId="{02A6E0C1-ADCA-46FD-8B80-609A498FE178}" type="sibTrans" cxnId="{92FD510A-FE03-4D44-BEAB-08F6D448CC25}">
      <dgm:prSet/>
      <dgm:spPr/>
      <dgm:t>
        <a:bodyPr/>
        <a:lstStyle/>
        <a:p>
          <a:endParaRPr lang="en-US"/>
        </a:p>
      </dgm:t>
    </dgm:pt>
    <dgm:pt modelId="{F54975E1-CF17-490C-861B-0D8168C6174E}">
      <dgm:prSet/>
      <dgm:spPr/>
      <dgm:t>
        <a:bodyPr/>
        <a:lstStyle/>
        <a:p>
          <a:r>
            <a:rPr lang="en-US" dirty="0"/>
            <a:t>Box office revenues greater than $0</a:t>
          </a:r>
        </a:p>
      </dgm:t>
    </dgm:pt>
    <dgm:pt modelId="{C6361ADA-3713-4A63-A6C5-01440A235734}" type="parTrans" cxnId="{DCF8F1D2-E7E9-49C7-92F1-FB953CB5E98E}">
      <dgm:prSet/>
      <dgm:spPr/>
      <dgm:t>
        <a:bodyPr/>
        <a:lstStyle/>
        <a:p>
          <a:endParaRPr lang="en-US"/>
        </a:p>
      </dgm:t>
    </dgm:pt>
    <dgm:pt modelId="{ABF6C536-6631-4867-8D2F-9836874AFD79}" type="sibTrans" cxnId="{DCF8F1D2-E7E9-49C7-92F1-FB953CB5E98E}">
      <dgm:prSet/>
      <dgm:spPr/>
      <dgm:t>
        <a:bodyPr/>
        <a:lstStyle/>
        <a:p>
          <a:endParaRPr lang="en-US"/>
        </a:p>
      </dgm:t>
    </dgm:pt>
    <dgm:pt modelId="{161C23B8-C9A1-49A6-B85C-336ABC62CCDC}">
      <dgm:prSet/>
      <dgm:spPr/>
      <dgm:t>
        <a:bodyPr/>
        <a:lstStyle/>
        <a:p>
          <a:r>
            <a:rPr lang="en-US"/>
            <a:t>Runtimes longer than 80 minutes</a:t>
          </a:r>
        </a:p>
      </dgm:t>
    </dgm:pt>
    <dgm:pt modelId="{24C6F4AF-6848-455B-AC90-E4F6BE39B455}" type="parTrans" cxnId="{CDE662A7-F6CB-4583-BD48-5E7E3C1C1243}">
      <dgm:prSet/>
      <dgm:spPr/>
      <dgm:t>
        <a:bodyPr/>
        <a:lstStyle/>
        <a:p>
          <a:endParaRPr lang="en-US"/>
        </a:p>
      </dgm:t>
    </dgm:pt>
    <dgm:pt modelId="{95E5ABB7-5D7F-4A71-B1FE-FB06FB7C666E}" type="sibTrans" cxnId="{CDE662A7-F6CB-4583-BD48-5E7E3C1C1243}">
      <dgm:prSet/>
      <dgm:spPr/>
      <dgm:t>
        <a:bodyPr/>
        <a:lstStyle/>
        <a:p>
          <a:endParaRPr lang="en-US"/>
        </a:p>
      </dgm:t>
    </dgm:pt>
    <dgm:pt modelId="{1632309F-62CF-4912-AA10-E674BC875CFC}">
      <dgm:prSet/>
      <dgm:spPr/>
      <dgm:t>
        <a:bodyPr/>
        <a:lstStyle/>
        <a:p>
          <a:r>
            <a:rPr lang="en-US" dirty="0"/>
            <a:t>English language </a:t>
          </a:r>
        </a:p>
      </dgm:t>
    </dgm:pt>
    <dgm:pt modelId="{31FBEF0F-DE4B-485E-8059-004ACBBD1897}" type="parTrans" cxnId="{21636DCB-13CB-411C-9F1E-AF395C0FD077}">
      <dgm:prSet/>
      <dgm:spPr/>
      <dgm:t>
        <a:bodyPr/>
        <a:lstStyle/>
        <a:p>
          <a:endParaRPr lang="en-US"/>
        </a:p>
      </dgm:t>
    </dgm:pt>
    <dgm:pt modelId="{E81AED5C-330D-4F11-AC19-91A312CE6833}" type="sibTrans" cxnId="{21636DCB-13CB-411C-9F1E-AF395C0FD077}">
      <dgm:prSet/>
      <dgm:spPr/>
      <dgm:t>
        <a:bodyPr/>
        <a:lstStyle/>
        <a:p>
          <a:endParaRPr lang="en-US"/>
        </a:p>
      </dgm:t>
    </dgm:pt>
    <dgm:pt modelId="{49B286DF-9640-4B18-880B-AC8148ACBD8C}">
      <dgm:prSet/>
      <dgm:spPr/>
      <dgm:t>
        <a:bodyPr/>
        <a:lstStyle/>
        <a:p>
          <a:r>
            <a:rPr lang="en-US" dirty="0"/>
            <a:t>Wide theatrical release</a:t>
          </a:r>
        </a:p>
      </dgm:t>
    </dgm:pt>
    <dgm:pt modelId="{CAD550E3-6F47-4FCF-8A94-62D32AADFDC0}" type="parTrans" cxnId="{D7231297-23FC-4887-99F0-EF3A6BF732FA}">
      <dgm:prSet/>
      <dgm:spPr/>
      <dgm:t>
        <a:bodyPr/>
        <a:lstStyle/>
        <a:p>
          <a:endParaRPr lang="en-US"/>
        </a:p>
      </dgm:t>
    </dgm:pt>
    <dgm:pt modelId="{90518C1A-D35F-4119-AE28-F98C0B4D3D63}" type="sibTrans" cxnId="{D7231297-23FC-4887-99F0-EF3A6BF732FA}">
      <dgm:prSet/>
      <dgm:spPr/>
      <dgm:t>
        <a:bodyPr/>
        <a:lstStyle/>
        <a:p>
          <a:endParaRPr lang="en-US"/>
        </a:p>
      </dgm:t>
    </dgm:pt>
    <dgm:pt modelId="{44470FD3-E25C-4269-B34A-C3DB6200911E}" type="pres">
      <dgm:prSet presAssocID="{B2663BA9-65E3-41EC-9821-92F991E09503}" presName="Name0" presStyleCnt="0">
        <dgm:presLayoutVars>
          <dgm:dir/>
          <dgm:animLvl val="lvl"/>
          <dgm:resizeHandles val="exact"/>
        </dgm:presLayoutVars>
      </dgm:prSet>
      <dgm:spPr/>
    </dgm:pt>
    <dgm:pt modelId="{6C24E4F6-A651-41E8-BF30-607C6225339A}" type="pres">
      <dgm:prSet presAssocID="{7E137AB5-454F-48A1-B96F-E2F73D8ED6A8}" presName="boxAndChildren" presStyleCnt="0"/>
      <dgm:spPr/>
    </dgm:pt>
    <dgm:pt modelId="{110849D1-2FEE-4F7E-B044-8743368A64E7}" type="pres">
      <dgm:prSet presAssocID="{7E137AB5-454F-48A1-B96F-E2F73D8ED6A8}" presName="parentTextBox" presStyleLbl="node1" presStyleIdx="0" presStyleCnt="2"/>
      <dgm:spPr/>
    </dgm:pt>
    <dgm:pt modelId="{7F3AD110-BA57-4C8E-9812-4BBE7950ECAA}" type="pres">
      <dgm:prSet presAssocID="{7E137AB5-454F-48A1-B96F-E2F73D8ED6A8}" presName="entireBox" presStyleLbl="node1" presStyleIdx="0" presStyleCnt="2" custScaleY="54968"/>
      <dgm:spPr/>
    </dgm:pt>
    <dgm:pt modelId="{783F8164-5D62-4CF2-9996-BDA200FF6494}" type="pres">
      <dgm:prSet presAssocID="{7E137AB5-454F-48A1-B96F-E2F73D8ED6A8}" presName="descendantBox" presStyleCnt="0"/>
      <dgm:spPr/>
    </dgm:pt>
    <dgm:pt modelId="{4CD2A57D-9A57-4D6B-90CC-B9232B4375F8}" type="pres">
      <dgm:prSet presAssocID="{866AEB67-C34B-4A03-948D-5AADBF4EAE25}" presName="childTextBox" presStyleLbl="fgAccFollowNode1" presStyleIdx="0" presStyleCnt="6">
        <dgm:presLayoutVars>
          <dgm:bulletEnabled val="1"/>
        </dgm:presLayoutVars>
      </dgm:prSet>
      <dgm:spPr/>
    </dgm:pt>
    <dgm:pt modelId="{3836E306-7B7D-4038-B86B-016D8A44E7C8}" type="pres">
      <dgm:prSet presAssocID="{50FE3434-58AD-4308-972A-9BF85D2EEB1A}" presName="childTextBox" presStyleLbl="fgAccFollowNode1" presStyleIdx="1" presStyleCnt="6">
        <dgm:presLayoutVars>
          <dgm:bulletEnabled val="1"/>
        </dgm:presLayoutVars>
      </dgm:prSet>
      <dgm:spPr/>
    </dgm:pt>
    <dgm:pt modelId="{CB2E59B9-D505-459A-97DB-560B626192A9}" type="pres">
      <dgm:prSet presAssocID="{F54975E1-CF17-490C-861B-0D8168C6174E}" presName="childTextBox" presStyleLbl="fgAccFollowNode1" presStyleIdx="2" presStyleCnt="6">
        <dgm:presLayoutVars>
          <dgm:bulletEnabled val="1"/>
        </dgm:presLayoutVars>
      </dgm:prSet>
      <dgm:spPr/>
    </dgm:pt>
    <dgm:pt modelId="{AA73224C-570A-4A35-B635-76F6EB77A472}" type="pres">
      <dgm:prSet presAssocID="{161C23B8-C9A1-49A6-B85C-336ABC62CCDC}" presName="childTextBox" presStyleLbl="fgAccFollowNode1" presStyleIdx="3" presStyleCnt="6">
        <dgm:presLayoutVars>
          <dgm:bulletEnabled val="1"/>
        </dgm:presLayoutVars>
      </dgm:prSet>
      <dgm:spPr/>
    </dgm:pt>
    <dgm:pt modelId="{F11B982D-C162-44C2-BE38-1A04B4DABF20}" type="pres">
      <dgm:prSet presAssocID="{1632309F-62CF-4912-AA10-E674BC875CFC}" presName="childTextBox" presStyleLbl="fgAccFollowNode1" presStyleIdx="4" presStyleCnt="6">
        <dgm:presLayoutVars>
          <dgm:bulletEnabled val="1"/>
        </dgm:presLayoutVars>
      </dgm:prSet>
      <dgm:spPr/>
    </dgm:pt>
    <dgm:pt modelId="{FCEC9298-0E32-47DD-B001-323080AA419E}" type="pres">
      <dgm:prSet presAssocID="{49B286DF-9640-4B18-880B-AC8148ACBD8C}" presName="childTextBox" presStyleLbl="fgAccFollowNode1" presStyleIdx="5" presStyleCnt="6">
        <dgm:presLayoutVars>
          <dgm:bulletEnabled val="1"/>
        </dgm:presLayoutVars>
      </dgm:prSet>
      <dgm:spPr/>
    </dgm:pt>
    <dgm:pt modelId="{BDFA810D-10DA-4887-9F44-99F4494773C6}" type="pres">
      <dgm:prSet presAssocID="{0DEB72C1-C73E-4495-A15D-CDF8187D5462}" presName="sp" presStyleCnt="0"/>
      <dgm:spPr/>
    </dgm:pt>
    <dgm:pt modelId="{09AE06D6-799A-435D-9DDE-72971478F7A6}" type="pres">
      <dgm:prSet presAssocID="{96DC09DA-8368-4E34-8ADE-3FF3586B9648}" presName="arrowAndChildren" presStyleCnt="0"/>
      <dgm:spPr/>
    </dgm:pt>
    <dgm:pt modelId="{B08A89B3-6CD3-4AA4-9AFE-97AF46DB7EE9}" type="pres">
      <dgm:prSet presAssocID="{96DC09DA-8368-4E34-8ADE-3FF3586B9648}" presName="parentTextArrow" presStyleLbl="node1" presStyleIdx="1" presStyleCnt="2" custScaleY="35016"/>
      <dgm:spPr/>
    </dgm:pt>
  </dgm:ptLst>
  <dgm:cxnLst>
    <dgm:cxn modelId="{92FD510A-FE03-4D44-BEAB-08F6D448CC25}" srcId="{7E137AB5-454F-48A1-B96F-E2F73D8ED6A8}" destId="{50FE3434-58AD-4308-972A-9BF85D2EEB1A}" srcOrd="1" destOrd="0" parTransId="{F05175C4-5266-4034-A94D-AF90C88ABAB7}" sibTransId="{02A6E0C1-ADCA-46FD-8B80-609A498FE178}"/>
    <dgm:cxn modelId="{D461DF26-4382-4357-9D95-D189833F073E}" type="presOf" srcId="{1632309F-62CF-4912-AA10-E674BC875CFC}" destId="{F11B982D-C162-44C2-BE38-1A04B4DABF20}" srcOrd="0" destOrd="0" presId="urn:microsoft.com/office/officeart/2005/8/layout/process4"/>
    <dgm:cxn modelId="{0942A23A-E6E0-4AEA-8CCC-4BA50607FCB7}" type="presOf" srcId="{866AEB67-C34B-4A03-948D-5AADBF4EAE25}" destId="{4CD2A57D-9A57-4D6B-90CC-B9232B4375F8}" srcOrd="0" destOrd="0" presId="urn:microsoft.com/office/officeart/2005/8/layout/process4"/>
    <dgm:cxn modelId="{2FF29B5D-0841-4684-9DAC-32B44B45ACC2}" srcId="{B2663BA9-65E3-41EC-9821-92F991E09503}" destId="{7E137AB5-454F-48A1-B96F-E2F73D8ED6A8}" srcOrd="1" destOrd="0" parTransId="{0DD20446-7F1D-46B5-9D9C-A5386BEC697D}" sibTransId="{DAE9D29F-2DA1-4B7B-9AF5-268255A2823B}"/>
    <dgm:cxn modelId="{77E3BE5F-6A9D-4672-8256-0B193C03E026}" type="presOf" srcId="{96DC09DA-8368-4E34-8ADE-3FF3586B9648}" destId="{B08A89B3-6CD3-4AA4-9AFE-97AF46DB7EE9}" srcOrd="0" destOrd="0" presId="urn:microsoft.com/office/officeart/2005/8/layout/process4"/>
    <dgm:cxn modelId="{32030D47-129C-487D-83B3-A166DD2F3CBC}" type="presOf" srcId="{161C23B8-C9A1-49A6-B85C-336ABC62CCDC}" destId="{AA73224C-570A-4A35-B635-76F6EB77A472}" srcOrd="0" destOrd="0" presId="urn:microsoft.com/office/officeart/2005/8/layout/process4"/>
    <dgm:cxn modelId="{50FFCC71-7DEE-4986-AA23-B5B08879F47F}" type="presOf" srcId="{7E137AB5-454F-48A1-B96F-E2F73D8ED6A8}" destId="{7F3AD110-BA57-4C8E-9812-4BBE7950ECAA}" srcOrd="1" destOrd="0" presId="urn:microsoft.com/office/officeart/2005/8/layout/process4"/>
    <dgm:cxn modelId="{3F44AF90-8DC1-45DE-ACFD-A8DC173DB1B6}" type="presOf" srcId="{7E137AB5-454F-48A1-B96F-E2F73D8ED6A8}" destId="{110849D1-2FEE-4F7E-B044-8743368A64E7}" srcOrd="0" destOrd="0" presId="urn:microsoft.com/office/officeart/2005/8/layout/process4"/>
    <dgm:cxn modelId="{D7231297-23FC-4887-99F0-EF3A6BF732FA}" srcId="{7E137AB5-454F-48A1-B96F-E2F73D8ED6A8}" destId="{49B286DF-9640-4B18-880B-AC8148ACBD8C}" srcOrd="5" destOrd="0" parTransId="{CAD550E3-6F47-4FCF-8A94-62D32AADFDC0}" sibTransId="{90518C1A-D35F-4119-AE28-F98C0B4D3D63}"/>
    <dgm:cxn modelId="{88972AA4-A2D0-490B-B2FD-B56840023ABD}" srcId="{B2663BA9-65E3-41EC-9821-92F991E09503}" destId="{96DC09DA-8368-4E34-8ADE-3FF3586B9648}" srcOrd="0" destOrd="0" parTransId="{C5E71AFB-F4D9-4B20-8640-A20A31DD1CC5}" sibTransId="{0DEB72C1-C73E-4495-A15D-CDF8187D5462}"/>
    <dgm:cxn modelId="{CDE662A7-F6CB-4583-BD48-5E7E3C1C1243}" srcId="{7E137AB5-454F-48A1-B96F-E2F73D8ED6A8}" destId="{161C23B8-C9A1-49A6-B85C-336ABC62CCDC}" srcOrd="3" destOrd="0" parTransId="{24C6F4AF-6848-455B-AC90-E4F6BE39B455}" sibTransId="{95E5ABB7-5D7F-4A71-B1FE-FB06FB7C666E}"/>
    <dgm:cxn modelId="{B5EE21C2-90D7-4D75-8E7B-1CDEE3F7BBE1}" type="presOf" srcId="{50FE3434-58AD-4308-972A-9BF85D2EEB1A}" destId="{3836E306-7B7D-4038-B86B-016D8A44E7C8}" srcOrd="0" destOrd="0" presId="urn:microsoft.com/office/officeart/2005/8/layout/process4"/>
    <dgm:cxn modelId="{21636DCB-13CB-411C-9F1E-AF395C0FD077}" srcId="{7E137AB5-454F-48A1-B96F-E2F73D8ED6A8}" destId="{1632309F-62CF-4912-AA10-E674BC875CFC}" srcOrd="4" destOrd="0" parTransId="{31FBEF0F-DE4B-485E-8059-004ACBBD1897}" sibTransId="{E81AED5C-330D-4F11-AC19-91A312CE6833}"/>
    <dgm:cxn modelId="{DCF8F1D2-E7E9-49C7-92F1-FB953CB5E98E}" srcId="{7E137AB5-454F-48A1-B96F-E2F73D8ED6A8}" destId="{F54975E1-CF17-490C-861B-0D8168C6174E}" srcOrd="2" destOrd="0" parTransId="{C6361ADA-3713-4A63-A6C5-01440A235734}" sibTransId="{ABF6C536-6631-4867-8D2F-9836874AFD79}"/>
    <dgm:cxn modelId="{82F0EDDB-787C-4887-9A09-015FDAFA522D}" srcId="{7E137AB5-454F-48A1-B96F-E2F73D8ED6A8}" destId="{866AEB67-C34B-4A03-948D-5AADBF4EAE25}" srcOrd="0" destOrd="0" parTransId="{69B7D2F5-799D-47C9-8608-363799DB77C6}" sibTransId="{5CA748D2-67CA-40F5-BFDE-0E1BBA3EA390}"/>
    <dgm:cxn modelId="{CD6133E1-FAC4-46ED-A4CE-3E497A97499C}" type="presOf" srcId="{F54975E1-CF17-490C-861B-0D8168C6174E}" destId="{CB2E59B9-D505-459A-97DB-560B626192A9}" srcOrd="0" destOrd="0" presId="urn:microsoft.com/office/officeart/2005/8/layout/process4"/>
    <dgm:cxn modelId="{49AE47EB-0FDD-4FC7-B34F-75D1C1559204}" type="presOf" srcId="{B2663BA9-65E3-41EC-9821-92F991E09503}" destId="{44470FD3-E25C-4269-B34A-C3DB6200911E}" srcOrd="0" destOrd="0" presId="urn:microsoft.com/office/officeart/2005/8/layout/process4"/>
    <dgm:cxn modelId="{CA368BFF-CDA7-4D07-B5A4-97B5EDB3B548}" type="presOf" srcId="{49B286DF-9640-4B18-880B-AC8148ACBD8C}" destId="{FCEC9298-0E32-47DD-B001-323080AA419E}" srcOrd="0" destOrd="0" presId="urn:microsoft.com/office/officeart/2005/8/layout/process4"/>
    <dgm:cxn modelId="{E7F815DD-E42F-4C07-9C32-945248185FE4}" type="presParOf" srcId="{44470FD3-E25C-4269-B34A-C3DB6200911E}" destId="{6C24E4F6-A651-41E8-BF30-607C6225339A}" srcOrd="0" destOrd="0" presId="urn:microsoft.com/office/officeart/2005/8/layout/process4"/>
    <dgm:cxn modelId="{2451A612-6DDA-4FEF-AFE1-C5F79955B36F}" type="presParOf" srcId="{6C24E4F6-A651-41E8-BF30-607C6225339A}" destId="{110849D1-2FEE-4F7E-B044-8743368A64E7}" srcOrd="0" destOrd="0" presId="urn:microsoft.com/office/officeart/2005/8/layout/process4"/>
    <dgm:cxn modelId="{6BCC947B-23AD-4B8A-878F-6BDA0F9D1A13}" type="presParOf" srcId="{6C24E4F6-A651-41E8-BF30-607C6225339A}" destId="{7F3AD110-BA57-4C8E-9812-4BBE7950ECAA}" srcOrd="1" destOrd="0" presId="urn:microsoft.com/office/officeart/2005/8/layout/process4"/>
    <dgm:cxn modelId="{CBE56211-DE23-469A-BB11-31367D9E4802}" type="presParOf" srcId="{6C24E4F6-A651-41E8-BF30-607C6225339A}" destId="{783F8164-5D62-4CF2-9996-BDA200FF6494}" srcOrd="2" destOrd="0" presId="urn:microsoft.com/office/officeart/2005/8/layout/process4"/>
    <dgm:cxn modelId="{FCDBF4E4-FEBB-46F1-A4ED-E6D49E64C742}" type="presParOf" srcId="{783F8164-5D62-4CF2-9996-BDA200FF6494}" destId="{4CD2A57D-9A57-4D6B-90CC-B9232B4375F8}" srcOrd="0" destOrd="0" presId="urn:microsoft.com/office/officeart/2005/8/layout/process4"/>
    <dgm:cxn modelId="{F9D21FCE-0885-45D4-8391-F0F1E61FB8A5}" type="presParOf" srcId="{783F8164-5D62-4CF2-9996-BDA200FF6494}" destId="{3836E306-7B7D-4038-B86B-016D8A44E7C8}" srcOrd="1" destOrd="0" presId="urn:microsoft.com/office/officeart/2005/8/layout/process4"/>
    <dgm:cxn modelId="{E24A2C34-382B-4A05-A4F8-2B0B3353BD85}" type="presParOf" srcId="{783F8164-5D62-4CF2-9996-BDA200FF6494}" destId="{CB2E59B9-D505-459A-97DB-560B626192A9}" srcOrd="2" destOrd="0" presId="urn:microsoft.com/office/officeart/2005/8/layout/process4"/>
    <dgm:cxn modelId="{C5C7CCA6-E683-4C54-8224-2D058FACA291}" type="presParOf" srcId="{783F8164-5D62-4CF2-9996-BDA200FF6494}" destId="{AA73224C-570A-4A35-B635-76F6EB77A472}" srcOrd="3" destOrd="0" presId="urn:microsoft.com/office/officeart/2005/8/layout/process4"/>
    <dgm:cxn modelId="{8C9FCD8F-73E1-4EA6-A2F8-08A4CD088F82}" type="presParOf" srcId="{783F8164-5D62-4CF2-9996-BDA200FF6494}" destId="{F11B982D-C162-44C2-BE38-1A04B4DABF20}" srcOrd="4" destOrd="0" presId="urn:microsoft.com/office/officeart/2005/8/layout/process4"/>
    <dgm:cxn modelId="{F44497C4-935F-4C9C-9299-9407DCF34ABA}" type="presParOf" srcId="{783F8164-5D62-4CF2-9996-BDA200FF6494}" destId="{FCEC9298-0E32-47DD-B001-323080AA419E}" srcOrd="5" destOrd="0" presId="urn:microsoft.com/office/officeart/2005/8/layout/process4"/>
    <dgm:cxn modelId="{ECC5CFBB-BC65-4C8E-8CE9-6EFFA653045C}" type="presParOf" srcId="{44470FD3-E25C-4269-B34A-C3DB6200911E}" destId="{BDFA810D-10DA-4887-9F44-99F4494773C6}" srcOrd="1" destOrd="0" presId="urn:microsoft.com/office/officeart/2005/8/layout/process4"/>
    <dgm:cxn modelId="{620A4171-0B54-43E2-988F-4C5ABF255872}" type="presParOf" srcId="{44470FD3-E25C-4269-B34A-C3DB6200911E}" destId="{09AE06D6-799A-435D-9DDE-72971478F7A6}" srcOrd="2" destOrd="0" presId="urn:microsoft.com/office/officeart/2005/8/layout/process4"/>
    <dgm:cxn modelId="{3CEBEB0E-AB1C-4BE6-B117-7324118FB342}" type="presParOf" srcId="{09AE06D6-799A-435D-9DDE-72971478F7A6}" destId="{B08A89B3-6CD3-4AA4-9AFE-97AF46DB7EE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AD110-BA57-4C8E-9812-4BBE7950ECAA}">
      <dsp:nvSpPr>
        <dsp:cNvPr id="0" name=""/>
        <dsp:cNvSpPr/>
      </dsp:nvSpPr>
      <dsp:spPr>
        <a:xfrm>
          <a:off x="0" y="1647458"/>
          <a:ext cx="9720262" cy="17296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Filters used:</a:t>
          </a:r>
        </a:p>
      </dsp:txBody>
      <dsp:txXfrm>
        <a:off x="0" y="1647458"/>
        <a:ext cx="9720262" cy="934020"/>
      </dsp:txXfrm>
    </dsp:sp>
    <dsp:sp modelId="{4CD2A57D-9A57-4D6B-90CC-B9232B4375F8}">
      <dsp:nvSpPr>
        <dsp:cNvPr id="0" name=""/>
        <dsp:cNvSpPr/>
      </dsp:nvSpPr>
      <dsp:spPr>
        <a:xfrm>
          <a:off x="4746" y="2575226"/>
          <a:ext cx="1618461" cy="144747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Release year 2012-2019</a:t>
          </a:r>
        </a:p>
      </dsp:txBody>
      <dsp:txXfrm>
        <a:off x="4746" y="2575226"/>
        <a:ext cx="1618461" cy="1447473"/>
      </dsp:txXfrm>
    </dsp:sp>
    <dsp:sp modelId="{3836E306-7B7D-4038-B86B-016D8A44E7C8}">
      <dsp:nvSpPr>
        <dsp:cNvPr id="0" name=""/>
        <dsp:cNvSpPr/>
      </dsp:nvSpPr>
      <dsp:spPr>
        <a:xfrm>
          <a:off x="1623207" y="2575226"/>
          <a:ext cx="1618461" cy="144747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Production budgets exceeding $1 million</a:t>
          </a:r>
        </a:p>
      </dsp:txBody>
      <dsp:txXfrm>
        <a:off x="1623207" y="2575226"/>
        <a:ext cx="1618461" cy="1447473"/>
      </dsp:txXfrm>
    </dsp:sp>
    <dsp:sp modelId="{CB2E59B9-D505-459A-97DB-560B626192A9}">
      <dsp:nvSpPr>
        <dsp:cNvPr id="0" name=""/>
        <dsp:cNvSpPr/>
      </dsp:nvSpPr>
      <dsp:spPr>
        <a:xfrm>
          <a:off x="3241669" y="2575226"/>
          <a:ext cx="1618461" cy="144747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Box office revenues greater than $0</a:t>
          </a:r>
        </a:p>
      </dsp:txBody>
      <dsp:txXfrm>
        <a:off x="3241669" y="2575226"/>
        <a:ext cx="1618461" cy="1447473"/>
      </dsp:txXfrm>
    </dsp:sp>
    <dsp:sp modelId="{AA73224C-570A-4A35-B635-76F6EB77A472}">
      <dsp:nvSpPr>
        <dsp:cNvPr id="0" name=""/>
        <dsp:cNvSpPr/>
      </dsp:nvSpPr>
      <dsp:spPr>
        <a:xfrm>
          <a:off x="4860131" y="2575226"/>
          <a:ext cx="1618461" cy="144747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Runtimes longer than 80 minutes</a:t>
          </a:r>
        </a:p>
      </dsp:txBody>
      <dsp:txXfrm>
        <a:off x="4860131" y="2575226"/>
        <a:ext cx="1618461" cy="1447473"/>
      </dsp:txXfrm>
    </dsp:sp>
    <dsp:sp modelId="{F11B982D-C162-44C2-BE38-1A04B4DABF20}">
      <dsp:nvSpPr>
        <dsp:cNvPr id="0" name=""/>
        <dsp:cNvSpPr/>
      </dsp:nvSpPr>
      <dsp:spPr>
        <a:xfrm>
          <a:off x="6478592" y="2575226"/>
          <a:ext cx="1618461" cy="1447473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English language </a:t>
          </a:r>
        </a:p>
      </dsp:txBody>
      <dsp:txXfrm>
        <a:off x="6478592" y="2575226"/>
        <a:ext cx="1618461" cy="1447473"/>
      </dsp:txXfrm>
    </dsp:sp>
    <dsp:sp modelId="{FCEC9298-0E32-47DD-B001-323080AA419E}">
      <dsp:nvSpPr>
        <dsp:cNvPr id="0" name=""/>
        <dsp:cNvSpPr/>
      </dsp:nvSpPr>
      <dsp:spPr>
        <a:xfrm>
          <a:off x="8097054" y="2575226"/>
          <a:ext cx="1618461" cy="144747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Wide theatrical release</a:t>
          </a:r>
        </a:p>
      </dsp:txBody>
      <dsp:txXfrm>
        <a:off x="8097054" y="2575226"/>
        <a:ext cx="1618461" cy="1447473"/>
      </dsp:txXfrm>
    </dsp:sp>
    <dsp:sp modelId="{B08A89B3-6CD3-4AA4-9AFE-97AF46DB7EE9}">
      <dsp:nvSpPr>
        <dsp:cNvPr id="0" name=""/>
        <dsp:cNvSpPr/>
      </dsp:nvSpPr>
      <dsp:spPr>
        <a:xfrm rot="10800000">
          <a:off x="0" y="25"/>
          <a:ext cx="9720262" cy="1694633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All data was sourced from The Movie Database (TMDB) using their provided API.</a:t>
          </a:r>
        </a:p>
      </dsp:txBody>
      <dsp:txXfrm rot="10800000">
        <a:off x="0" y="25"/>
        <a:ext cx="9720262" cy="1101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C5ACBC2-97C7-4143-A53E-872FCD4D9C9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57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8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22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6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4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3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2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2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4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CBC2-97C7-4143-A53E-872FCD4D9C9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87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C5ACBC2-97C7-4143-A53E-872FCD4D9C9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326F34C-F158-445E-B78E-7C9E942E4C4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72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1265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8910B-E5DB-4111-9844-C8D7C8A93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5" y="640080"/>
            <a:ext cx="6707817" cy="3034857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Microsoft Movie Studios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D6952-C32B-4C6C-B53D-B34BD18E8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0" y="3849539"/>
            <a:ext cx="6703157" cy="2359417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>
                <a:solidFill>
                  <a:srgbClr val="FFFFFF"/>
                </a:solidFill>
              </a:rPr>
              <a:t>Exploration of box offices successes and failures</a:t>
            </a:r>
          </a:p>
          <a:p>
            <a:pPr algn="r"/>
            <a:endParaRPr lang="en-US" sz="2000" dirty="0">
              <a:solidFill>
                <a:srgbClr val="FFFFFF"/>
              </a:solidFill>
            </a:endParaRPr>
          </a:p>
          <a:p>
            <a:pPr algn="r"/>
            <a:r>
              <a:rPr lang="en-US" sz="2000" dirty="0">
                <a:solidFill>
                  <a:srgbClr val="FFFFFF"/>
                </a:solidFill>
              </a:rPr>
              <a:t>Johnny Dryman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5582" y="3765314"/>
            <a:ext cx="585216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62D2C12E-0EEF-4320-AC3A-D4FB855A8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7911" y="2604714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5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05F9-AD5E-454F-8FBA-339D16DB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2CE612E7-16BF-44B6-B5AF-442F4D90A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70861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4EB47-66D4-4A64-8CBD-C073523D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327" y="788416"/>
            <a:ext cx="7923264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E721-CA8C-45C8-8F43-78BF51BB3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327" y="1943924"/>
            <a:ext cx="7923264" cy="40998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FFFF"/>
                </a:solidFill>
              </a:rPr>
              <a:t>Budget and revenue are correlated, but avoid wasteful spending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Data represents studios with decades of experience</a:t>
            </a:r>
          </a:p>
          <a:p>
            <a:r>
              <a:rPr lang="en-US" sz="1800" dirty="0">
                <a:solidFill>
                  <a:srgbClr val="FFFFFF"/>
                </a:solidFill>
              </a:rPr>
              <a:t>Microsoft is new to the business, and should allocate budgets with discretion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FFFF"/>
                </a:solidFill>
              </a:rPr>
              <a:t>Focus on Adventure, Animation, Family, Fantasy, and Science Fiction genres. </a:t>
            </a:r>
          </a:p>
          <a:p>
            <a:r>
              <a:rPr lang="en-US" sz="1800" dirty="0">
                <a:solidFill>
                  <a:srgbClr val="FFFFFF"/>
                </a:solidFill>
              </a:rPr>
              <a:t>Elements of action and comedy could be a bonus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Horror, Music, Mystery, Romance, and Thriller are profitable, but only with lower budgets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FFFF"/>
                </a:solidFill>
              </a:rPr>
              <a:t>Appeal to all ages to maximize profit potential</a:t>
            </a:r>
          </a:p>
          <a:p>
            <a:r>
              <a:rPr lang="en-US" sz="1800" dirty="0">
                <a:solidFill>
                  <a:srgbClr val="FFFFFF"/>
                </a:solidFill>
              </a:rPr>
              <a:t>PG and PG-13 ratings earn the highest ROI’s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 rated movies should be approached with more caution, NC-17 movies should be avoided entirely</a:t>
            </a:r>
          </a:p>
        </p:txBody>
      </p:sp>
    </p:spTree>
    <p:extLst>
      <p:ext uri="{BB962C8B-B14F-4D97-AF65-F5344CB8AC3E}">
        <p14:creationId xmlns:p14="http://schemas.microsoft.com/office/powerpoint/2010/main" val="3109001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4A79B-06B2-4FE7-9CF6-54D940A8F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BFA14D-8E4F-42D4-B5A0-9588A6A4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5" y="321731"/>
            <a:ext cx="11551187" cy="62145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4EB47-66D4-4A64-8CBD-C073523D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10329671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Further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B2B88-1A1B-486B-9366-918FE2E7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E721-CA8C-45C8-8F43-78BF51BB3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990726"/>
            <a:ext cx="10329671" cy="41582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What are the commonalities of box office flops?</a:t>
            </a:r>
          </a:p>
          <a:p>
            <a:r>
              <a:rPr lang="en-US" sz="2400" dirty="0">
                <a:solidFill>
                  <a:srgbClr val="FFFFFF"/>
                </a:solidFill>
              </a:rPr>
              <a:t>Further explore successes and flops by isolating instances in separate </a:t>
            </a:r>
            <a:r>
              <a:rPr lang="en-US" sz="2400" dirty="0" err="1">
                <a:solidFill>
                  <a:srgbClr val="FFFFFF"/>
                </a:solidFill>
              </a:rPr>
              <a:t>dataframes</a:t>
            </a: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Who are the winners and losers in the most profitable genres?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Investigate elements of strong and weak performers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Expand data to include multiple sources (e.g. Rotten Tomatoes)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Combine TMDB data with data from Box Office Mojo, The Numbers, Rotten Tomatoes, and Metacritic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Crystalize current dataset by ironing out financial discrepancies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Identify trends in critic and audience popularity</a:t>
            </a:r>
          </a:p>
        </p:txBody>
      </p:sp>
    </p:spTree>
    <p:extLst>
      <p:ext uri="{BB962C8B-B14F-4D97-AF65-F5344CB8AC3E}">
        <p14:creationId xmlns:p14="http://schemas.microsoft.com/office/powerpoint/2010/main" val="3336931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F5BD-5FB4-41FC-B0A4-09288410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B80AD-BFAC-4853-8B2F-217A0FEE9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analysis is designed to guide Microsoft through the early stages of film development and production.</a:t>
            </a:r>
          </a:p>
          <a:p>
            <a:pPr marL="0" indent="0">
              <a:buNone/>
            </a:pPr>
            <a:r>
              <a:rPr lang="en-US" u="sng" dirty="0"/>
              <a:t>We aim address the following questions:</a:t>
            </a:r>
          </a:p>
          <a:p>
            <a:r>
              <a:rPr lang="en-US" dirty="0"/>
              <a:t>What is the relationship between production budget and box office revenue?</a:t>
            </a:r>
          </a:p>
          <a:p>
            <a:r>
              <a:rPr lang="en-US" dirty="0"/>
              <a:t>Which genres are the safest bets for the first few films?</a:t>
            </a:r>
          </a:p>
          <a:p>
            <a:r>
              <a:rPr lang="en-US" dirty="0"/>
              <a:t>What MPAA rating makes the most sense for return on investment?</a:t>
            </a:r>
          </a:p>
          <a:p>
            <a:endParaRPr lang="en-US" dirty="0"/>
          </a:p>
        </p:txBody>
      </p:sp>
      <p:pic>
        <p:nvPicPr>
          <p:cNvPr id="7" name="Picture 4" descr="Spotlight on a dark foggy stage">
            <a:extLst>
              <a:ext uri="{FF2B5EF4-FFF2-40B4-BE49-F238E27FC236}">
                <a16:creationId xmlns:a16="http://schemas.microsoft.com/office/drawing/2014/main" id="{4812EA8C-707A-47FF-B0D8-D0E1A8BF14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45" r="3795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4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3DF2-CC4D-45A0-82E2-F245EE07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27852E5-3E15-4FF6-BCF5-96D61460C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22905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64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D343F5B-9AAB-4E06-80D7-D7033811A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3D15DDD-4370-406E-ACFF-97A85F583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6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7D5B-BFC7-4D4F-A7C3-8EF07BAB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4EFAEFC9-BC73-4C75-BDEF-845CC8784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AD9E92E0-1830-440D-9B7F-4EF248A8D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9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3A1D-B6B4-41CD-9288-0BAD63DF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50062932-60C3-40E9-9A70-F4E82F933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334D53CA-D86C-4ED5-9301-7DB024C71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0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481DAAA2-4ACA-4F9C-B365-D1348C845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8D509CE9-E6D9-4EAD-97CE-4DE4155D5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6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C058-0784-4776-A007-780252CB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F4E6C1-46EA-49D8-BE4C-7FCE64607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99958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E4E74-3B56-4E30-870C-CFBCC7B3B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01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116</TotalTime>
  <Words>312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Integral</vt:lpstr>
      <vt:lpstr>Microsoft Movie Studios</vt:lpstr>
      <vt:lpstr>Overview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Further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Office Analysis</dc:title>
  <dc:creator>Johnny Dryman</dc:creator>
  <cp:lastModifiedBy>Johnny Dryman</cp:lastModifiedBy>
  <cp:revision>12</cp:revision>
  <dcterms:created xsi:type="dcterms:W3CDTF">2021-03-23T17:25:19Z</dcterms:created>
  <dcterms:modified xsi:type="dcterms:W3CDTF">2021-03-25T15:05:48Z</dcterms:modified>
</cp:coreProperties>
</file>