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CC056-EB27-4DE9-BCD0-8B22A74EBE83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9ED0C5C-4860-475C-AEFD-703619A1C19A}">
      <dgm:prSet/>
      <dgm:spPr/>
      <dgm:t>
        <a:bodyPr/>
        <a:lstStyle/>
        <a:p>
          <a:r>
            <a:rPr lang="en-US"/>
            <a:t>Used</a:t>
          </a:r>
        </a:p>
      </dgm:t>
    </dgm:pt>
    <dgm:pt modelId="{35FCAC79-58B9-40A1-8DF1-83B4E1336B9F}" type="parTrans" cxnId="{DD4B8749-A22F-4497-9946-AF6CD8B673F9}">
      <dgm:prSet/>
      <dgm:spPr/>
      <dgm:t>
        <a:bodyPr/>
        <a:lstStyle/>
        <a:p>
          <a:endParaRPr lang="en-US"/>
        </a:p>
      </dgm:t>
    </dgm:pt>
    <dgm:pt modelId="{9C7C5DDD-8E72-4CD9-821D-4769B14248F7}" type="sibTrans" cxnId="{DD4B8749-A22F-4497-9946-AF6CD8B673F9}">
      <dgm:prSet/>
      <dgm:spPr/>
      <dgm:t>
        <a:bodyPr/>
        <a:lstStyle/>
        <a:p>
          <a:endParaRPr lang="en-US"/>
        </a:p>
      </dgm:t>
    </dgm:pt>
    <dgm:pt modelId="{30EF177F-3EFC-4E8A-B766-68063CB7E6F4}">
      <dgm:prSet/>
      <dgm:spPr/>
      <dgm:t>
        <a:bodyPr/>
        <a:lstStyle/>
        <a:p>
          <a:r>
            <a:rPr lang="en-US" dirty="0"/>
            <a:t>Sale Price</a:t>
          </a:r>
        </a:p>
      </dgm:t>
    </dgm:pt>
    <dgm:pt modelId="{EF9360CF-C620-4160-8CC1-3EB69143BCA4}" type="parTrans" cxnId="{227C3C03-18CB-429A-AFA3-E96C2FA02843}">
      <dgm:prSet/>
      <dgm:spPr/>
      <dgm:t>
        <a:bodyPr/>
        <a:lstStyle/>
        <a:p>
          <a:endParaRPr lang="en-US"/>
        </a:p>
      </dgm:t>
    </dgm:pt>
    <dgm:pt modelId="{6D127610-1B1E-4E2A-A2C0-63E1875CF8D9}" type="sibTrans" cxnId="{227C3C03-18CB-429A-AFA3-E96C2FA02843}">
      <dgm:prSet/>
      <dgm:spPr/>
      <dgm:t>
        <a:bodyPr/>
        <a:lstStyle/>
        <a:p>
          <a:endParaRPr lang="en-US"/>
        </a:p>
      </dgm:t>
    </dgm:pt>
    <dgm:pt modelId="{4A7D0954-09F5-4093-8787-9EF8E38F6019}">
      <dgm:prSet/>
      <dgm:spPr/>
      <dgm:t>
        <a:bodyPr/>
        <a:lstStyle/>
        <a:p>
          <a:r>
            <a:rPr lang="en-US" dirty="0"/>
            <a:t># Floors</a:t>
          </a:r>
        </a:p>
      </dgm:t>
    </dgm:pt>
    <dgm:pt modelId="{8F8E71DB-86BC-4B3E-B80C-34C3E9240A67}" type="parTrans" cxnId="{807779EE-B7CD-404B-8F1B-F1E22D1BD6E8}">
      <dgm:prSet/>
      <dgm:spPr/>
      <dgm:t>
        <a:bodyPr/>
        <a:lstStyle/>
        <a:p>
          <a:endParaRPr lang="en-US"/>
        </a:p>
      </dgm:t>
    </dgm:pt>
    <dgm:pt modelId="{17E1315E-483C-4192-95BB-E05336B71086}" type="sibTrans" cxnId="{807779EE-B7CD-404B-8F1B-F1E22D1BD6E8}">
      <dgm:prSet/>
      <dgm:spPr/>
      <dgm:t>
        <a:bodyPr/>
        <a:lstStyle/>
        <a:p>
          <a:endParaRPr lang="en-US"/>
        </a:p>
      </dgm:t>
    </dgm:pt>
    <dgm:pt modelId="{0094942B-D0D5-4B9F-835C-9AA3FD611C79}">
      <dgm:prSet/>
      <dgm:spPr/>
      <dgm:t>
        <a:bodyPr/>
        <a:lstStyle/>
        <a:p>
          <a:r>
            <a:rPr lang="en-US" dirty="0"/>
            <a:t>Living Area Square Footage</a:t>
          </a:r>
        </a:p>
      </dgm:t>
    </dgm:pt>
    <dgm:pt modelId="{39C8D8FF-4B92-41C3-9186-4B24876A96E0}" type="parTrans" cxnId="{EED049C8-F494-4FA1-A878-4F7BF03E1C2C}">
      <dgm:prSet/>
      <dgm:spPr/>
      <dgm:t>
        <a:bodyPr/>
        <a:lstStyle/>
        <a:p>
          <a:endParaRPr lang="en-US"/>
        </a:p>
      </dgm:t>
    </dgm:pt>
    <dgm:pt modelId="{B39EB48B-BCCA-405B-9089-AE0DA4C968BF}" type="sibTrans" cxnId="{EED049C8-F494-4FA1-A878-4F7BF03E1C2C}">
      <dgm:prSet/>
      <dgm:spPr/>
      <dgm:t>
        <a:bodyPr/>
        <a:lstStyle/>
        <a:p>
          <a:endParaRPr lang="en-US"/>
        </a:p>
      </dgm:t>
    </dgm:pt>
    <dgm:pt modelId="{C6DB3E7B-1891-4226-B889-7B84FCB896BB}">
      <dgm:prSet/>
      <dgm:spPr/>
      <dgm:t>
        <a:bodyPr/>
        <a:lstStyle/>
        <a:p>
          <a:r>
            <a:rPr lang="en-US"/>
            <a:t>Lot Square Footage</a:t>
          </a:r>
        </a:p>
      </dgm:t>
    </dgm:pt>
    <dgm:pt modelId="{53D47A15-C031-4FEE-8BD1-F5BF4CDC7E06}" type="parTrans" cxnId="{1F2EDD94-0ACF-4604-9D5A-66263658EAD3}">
      <dgm:prSet/>
      <dgm:spPr/>
      <dgm:t>
        <a:bodyPr/>
        <a:lstStyle/>
        <a:p>
          <a:endParaRPr lang="en-US"/>
        </a:p>
      </dgm:t>
    </dgm:pt>
    <dgm:pt modelId="{F9C1D973-EAE5-43E7-A7FC-7DBC95C4E651}" type="sibTrans" cxnId="{1F2EDD94-0ACF-4604-9D5A-66263658EAD3}">
      <dgm:prSet/>
      <dgm:spPr/>
      <dgm:t>
        <a:bodyPr/>
        <a:lstStyle/>
        <a:p>
          <a:endParaRPr lang="en-US"/>
        </a:p>
      </dgm:t>
    </dgm:pt>
    <dgm:pt modelId="{FDBFD723-21A0-4E7F-803B-8845362C7F18}">
      <dgm:prSet/>
      <dgm:spPr/>
      <dgm:t>
        <a:bodyPr/>
        <a:lstStyle/>
        <a:p>
          <a:r>
            <a:rPr lang="en-US" dirty="0"/>
            <a:t>Waterfront (Y/N)</a:t>
          </a:r>
        </a:p>
      </dgm:t>
    </dgm:pt>
    <dgm:pt modelId="{9EB6F6AB-138E-4437-8DA2-A304FF9DF415}" type="parTrans" cxnId="{568177A1-37FF-4006-B539-F1112B88268C}">
      <dgm:prSet/>
      <dgm:spPr/>
      <dgm:t>
        <a:bodyPr/>
        <a:lstStyle/>
        <a:p>
          <a:endParaRPr lang="en-US"/>
        </a:p>
      </dgm:t>
    </dgm:pt>
    <dgm:pt modelId="{7D2A58AF-D3A7-4F90-8E01-37F86B064FDC}" type="sibTrans" cxnId="{568177A1-37FF-4006-B539-F1112B88268C}">
      <dgm:prSet/>
      <dgm:spPr/>
      <dgm:t>
        <a:bodyPr/>
        <a:lstStyle/>
        <a:p>
          <a:endParaRPr lang="en-US"/>
        </a:p>
      </dgm:t>
    </dgm:pt>
    <dgm:pt modelId="{9D829A6D-1191-45A8-AE49-0EED2C27660E}">
      <dgm:prSet/>
      <dgm:spPr/>
      <dgm:t>
        <a:bodyPr/>
        <a:lstStyle/>
        <a:p>
          <a:r>
            <a:rPr lang="en-US" dirty="0"/>
            <a:t>Condition</a:t>
          </a:r>
        </a:p>
      </dgm:t>
    </dgm:pt>
    <dgm:pt modelId="{2B389F51-E262-4BFE-9341-6162699446C6}" type="parTrans" cxnId="{8FBD1E71-F099-4630-86E1-D15A574D1F14}">
      <dgm:prSet/>
      <dgm:spPr/>
      <dgm:t>
        <a:bodyPr/>
        <a:lstStyle/>
        <a:p>
          <a:endParaRPr lang="en-US"/>
        </a:p>
      </dgm:t>
    </dgm:pt>
    <dgm:pt modelId="{2074B01D-F953-464E-8FA9-12F0EF93F56F}" type="sibTrans" cxnId="{8FBD1E71-F099-4630-86E1-D15A574D1F14}">
      <dgm:prSet/>
      <dgm:spPr/>
      <dgm:t>
        <a:bodyPr/>
        <a:lstStyle/>
        <a:p>
          <a:endParaRPr lang="en-US"/>
        </a:p>
      </dgm:t>
    </dgm:pt>
    <dgm:pt modelId="{86A53F71-2E70-4D66-B672-54E00DB24549}">
      <dgm:prSet/>
      <dgm:spPr/>
      <dgm:t>
        <a:bodyPr/>
        <a:lstStyle/>
        <a:p>
          <a:r>
            <a:rPr lang="en-US" dirty="0"/>
            <a:t>Year Built</a:t>
          </a:r>
        </a:p>
      </dgm:t>
    </dgm:pt>
    <dgm:pt modelId="{93628AE5-6E1E-4763-B85B-14185A1008AA}" type="parTrans" cxnId="{430C682D-8C47-4051-8C8C-5015CCE01302}">
      <dgm:prSet/>
      <dgm:spPr/>
      <dgm:t>
        <a:bodyPr/>
        <a:lstStyle/>
        <a:p>
          <a:endParaRPr lang="en-US"/>
        </a:p>
      </dgm:t>
    </dgm:pt>
    <dgm:pt modelId="{A59776B1-CB96-4A54-A6A1-3B0A1A451A4A}" type="sibTrans" cxnId="{430C682D-8C47-4051-8C8C-5015CCE01302}">
      <dgm:prSet/>
      <dgm:spPr/>
      <dgm:t>
        <a:bodyPr/>
        <a:lstStyle/>
        <a:p>
          <a:endParaRPr lang="en-US"/>
        </a:p>
      </dgm:t>
    </dgm:pt>
    <dgm:pt modelId="{CED2A87D-2D17-46D4-8A89-0E520965E7A2}">
      <dgm:prSet/>
      <dgm:spPr/>
      <dgm:t>
        <a:bodyPr/>
        <a:lstStyle/>
        <a:p>
          <a:r>
            <a:rPr lang="en-US" dirty="0"/>
            <a:t>Zip Code</a:t>
          </a:r>
        </a:p>
      </dgm:t>
    </dgm:pt>
    <dgm:pt modelId="{5624F5D0-F524-469D-BB0D-3F2A0F8F328C}" type="parTrans" cxnId="{9F974E7D-5C21-47B9-8260-251D824079D8}">
      <dgm:prSet/>
      <dgm:spPr/>
      <dgm:t>
        <a:bodyPr/>
        <a:lstStyle/>
        <a:p>
          <a:endParaRPr lang="en-US"/>
        </a:p>
      </dgm:t>
    </dgm:pt>
    <dgm:pt modelId="{1DE787EB-0FDB-4720-85E7-1FD677B7B06E}" type="sibTrans" cxnId="{9F974E7D-5C21-47B9-8260-251D824079D8}">
      <dgm:prSet/>
      <dgm:spPr/>
      <dgm:t>
        <a:bodyPr/>
        <a:lstStyle/>
        <a:p>
          <a:endParaRPr lang="en-US"/>
        </a:p>
      </dgm:t>
    </dgm:pt>
    <dgm:pt modelId="{F454E67E-24DF-428D-A2C1-C809C5F8C25B}">
      <dgm:prSet/>
      <dgm:spPr/>
      <dgm:t>
        <a:bodyPr/>
        <a:lstStyle/>
        <a:p>
          <a:r>
            <a:rPr lang="en-US" dirty="0"/>
            <a:t>Basement (Y/N)</a:t>
          </a:r>
        </a:p>
      </dgm:t>
    </dgm:pt>
    <dgm:pt modelId="{06D0BA35-1AD9-4D07-BE15-EC76D525011C}" type="parTrans" cxnId="{821893BA-CC5C-45BC-94F4-16BE7130DA0E}">
      <dgm:prSet/>
      <dgm:spPr/>
      <dgm:t>
        <a:bodyPr/>
        <a:lstStyle/>
        <a:p>
          <a:endParaRPr lang="en-US"/>
        </a:p>
      </dgm:t>
    </dgm:pt>
    <dgm:pt modelId="{B87C47E0-ADB0-4340-A1FC-6A32E6F05EC4}" type="sibTrans" cxnId="{821893BA-CC5C-45BC-94F4-16BE7130DA0E}">
      <dgm:prSet/>
      <dgm:spPr/>
      <dgm:t>
        <a:bodyPr/>
        <a:lstStyle/>
        <a:p>
          <a:endParaRPr lang="en-US"/>
        </a:p>
      </dgm:t>
    </dgm:pt>
    <dgm:pt modelId="{0669C6D7-4ACD-47F5-A5CC-A9B6E9FBD49D}">
      <dgm:prSet/>
      <dgm:spPr/>
      <dgm:t>
        <a:bodyPr/>
        <a:lstStyle/>
        <a:p>
          <a:r>
            <a:rPr lang="en-US" dirty="0"/>
            <a:t>Renovated (Y/N)</a:t>
          </a:r>
        </a:p>
      </dgm:t>
    </dgm:pt>
    <dgm:pt modelId="{8DBCA4F6-517C-4F47-8F73-AF9311AAFAD7}" type="parTrans" cxnId="{3F6C938C-564E-4293-9027-1C70586684B9}">
      <dgm:prSet/>
      <dgm:spPr/>
      <dgm:t>
        <a:bodyPr/>
        <a:lstStyle/>
        <a:p>
          <a:endParaRPr lang="en-US"/>
        </a:p>
      </dgm:t>
    </dgm:pt>
    <dgm:pt modelId="{87EE9756-40B5-415B-813F-0D9A203D14B1}" type="sibTrans" cxnId="{3F6C938C-564E-4293-9027-1C70586684B9}">
      <dgm:prSet/>
      <dgm:spPr/>
      <dgm:t>
        <a:bodyPr/>
        <a:lstStyle/>
        <a:p>
          <a:endParaRPr lang="en-US"/>
        </a:p>
      </dgm:t>
    </dgm:pt>
    <dgm:pt modelId="{3F6B2AD7-67C9-453B-BD20-215C5DC0D64D}">
      <dgm:prSet/>
      <dgm:spPr/>
      <dgm:t>
        <a:bodyPr/>
        <a:lstStyle/>
        <a:p>
          <a:r>
            <a:rPr lang="en-US"/>
            <a:t>Not Used</a:t>
          </a:r>
        </a:p>
      </dgm:t>
    </dgm:pt>
    <dgm:pt modelId="{CA7A34DC-E021-43F3-B283-5CF2DE858F3A}" type="parTrans" cxnId="{2BB84C87-CBC8-4A3C-B968-C49207216CAB}">
      <dgm:prSet/>
      <dgm:spPr/>
      <dgm:t>
        <a:bodyPr/>
        <a:lstStyle/>
        <a:p>
          <a:endParaRPr lang="en-US"/>
        </a:p>
      </dgm:t>
    </dgm:pt>
    <dgm:pt modelId="{F9A3E647-B7A7-442B-9840-529B4D7A3565}" type="sibTrans" cxnId="{2BB84C87-CBC8-4A3C-B968-C49207216CAB}">
      <dgm:prSet/>
      <dgm:spPr/>
      <dgm:t>
        <a:bodyPr/>
        <a:lstStyle/>
        <a:p>
          <a:endParaRPr lang="en-US"/>
        </a:p>
      </dgm:t>
    </dgm:pt>
    <dgm:pt modelId="{B9728AA8-CC34-401F-BFF8-3CC5D7378CD4}">
      <dgm:prSet/>
      <dgm:spPr/>
      <dgm:t>
        <a:bodyPr/>
        <a:lstStyle/>
        <a:p>
          <a:r>
            <a:rPr lang="en-US"/>
            <a:t>Sale Date</a:t>
          </a:r>
        </a:p>
      </dgm:t>
    </dgm:pt>
    <dgm:pt modelId="{A5861D79-AF85-4319-9554-978F92A59D44}" type="parTrans" cxnId="{6C5F6982-7D1B-4144-B375-B1E78E5ED972}">
      <dgm:prSet/>
      <dgm:spPr/>
      <dgm:t>
        <a:bodyPr/>
        <a:lstStyle/>
        <a:p>
          <a:endParaRPr lang="en-US"/>
        </a:p>
      </dgm:t>
    </dgm:pt>
    <dgm:pt modelId="{8A7F1782-33B9-42A7-9AB7-C65448EA6FA8}" type="sibTrans" cxnId="{6C5F6982-7D1B-4144-B375-B1E78E5ED972}">
      <dgm:prSet/>
      <dgm:spPr/>
      <dgm:t>
        <a:bodyPr/>
        <a:lstStyle/>
        <a:p>
          <a:endParaRPr lang="en-US"/>
        </a:p>
      </dgm:t>
    </dgm:pt>
    <dgm:pt modelId="{D9DC2287-0F1B-4914-A097-295D3A602C0E}">
      <dgm:prSet/>
      <dgm:spPr/>
      <dgm:t>
        <a:bodyPr/>
        <a:lstStyle/>
        <a:p>
          <a:r>
            <a:rPr lang="en-US"/>
            <a:t># Bedrooms</a:t>
          </a:r>
        </a:p>
      </dgm:t>
    </dgm:pt>
    <dgm:pt modelId="{981C6C26-DAEF-49C8-A9F9-21AEE510A589}" type="parTrans" cxnId="{86F96A7E-4344-48C8-8ADD-96977160E892}">
      <dgm:prSet/>
      <dgm:spPr/>
      <dgm:t>
        <a:bodyPr/>
        <a:lstStyle/>
        <a:p>
          <a:endParaRPr lang="en-US"/>
        </a:p>
      </dgm:t>
    </dgm:pt>
    <dgm:pt modelId="{0FDE9E35-0BEF-4105-B6F9-F7733BF1073C}" type="sibTrans" cxnId="{86F96A7E-4344-48C8-8ADD-96977160E892}">
      <dgm:prSet/>
      <dgm:spPr/>
      <dgm:t>
        <a:bodyPr/>
        <a:lstStyle/>
        <a:p>
          <a:endParaRPr lang="en-US"/>
        </a:p>
      </dgm:t>
    </dgm:pt>
    <dgm:pt modelId="{5D213F48-7DE6-4099-BE5C-A456B2A1139E}">
      <dgm:prSet/>
      <dgm:spPr/>
      <dgm:t>
        <a:bodyPr/>
        <a:lstStyle/>
        <a:p>
          <a:r>
            <a:rPr lang="en-US"/>
            <a:t># Bathrooms</a:t>
          </a:r>
        </a:p>
      </dgm:t>
    </dgm:pt>
    <dgm:pt modelId="{F16E4C72-BA43-4871-B0A2-BEBC0970DD1F}" type="parTrans" cxnId="{A7344E4C-D1BE-4E19-B821-D6C2E832DCD3}">
      <dgm:prSet/>
      <dgm:spPr/>
      <dgm:t>
        <a:bodyPr/>
        <a:lstStyle/>
        <a:p>
          <a:endParaRPr lang="en-US"/>
        </a:p>
      </dgm:t>
    </dgm:pt>
    <dgm:pt modelId="{F5622BD7-6B3D-48D2-9D5C-2E18BE2BB236}" type="sibTrans" cxnId="{A7344E4C-D1BE-4E19-B821-D6C2E832DCD3}">
      <dgm:prSet/>
      <dgm:spPr/>
      <dgm:t>
        <a:bodyPr/>
        <a:lstStyle/>
        <a:p>
          <a:endParaRPr lang="en-US"/>
        </a:p>
      </dgm:t>
    </dgm:pt>
    <dgm:pt modelId="{B1628CB0-54A9-43A4-B0CE-8D535E824811}">
      <dgm:prSet/>
      <dgm:spPr/>
      <dgm:t>
        <a:bodyPr/>
        <a:lstStyle/>
        <a:p>
          <a:r>
            <a:rPr lang="en-US"/>
            <a:t>View</a:t>
          </a:r>
        </a:p>
      </dgm:t>
    </dgm:pt>
    <dgm:pt modelId="{8C03CDE8-1436-435E-BD30-A128E9BBB03C}" type="parTrans" cxnId="{0C956FDE-5D70-4565-85B4-D4AB7F6B181D}">
      <dgm:prSet/>
      <dgm:spPr/>
      <dgm:t>
        <a:bodyPr/>
        <a:lstStyle/>
        <a:p>
          <a:endParaRPr lang="en-US"/>
        </a:p>
      </dgm:t>
    </dgm:pt>
    <dgm:pt modelId="{35463C6D-2B9E-46E8-A69B-849004B557C4}" type="sibTrans" cxnId="{0C956FDE-5D70-4565-85B4-D4AB7F6B181D}">
      <dgm:prSet/>
      <dgm:spPr/>
      <dgm:t>
        <a:bodyPr/>
        <a:lstStyle/>
        <a:p>
          <a:endParaRPr lang="en-US"/>
        </a:p>
      </dgm:t>
    </dgm:pt>
    <dgm:pt modelId="{E7B70A8A-4606-413D-84F6-F1694205902D}">
      <dgm:prSet/>
      <dgm:spPr/>
      <dgm:t>
        <a:bodyPr/>
        <a:lstStyle/>
        <a:p>
          <a:r>
            <a:rPr lang="en-US"/>
            <a:t>Grade</a:t>
          </a:r>
        </a:p>
      </dgm:t>
    </dgm:pt>
    <dgm:pt modelId="{1B80BE25-71A6-4DF0-9FE4-21EEEF6E281A}" type="parTrans" cxnId="{480A708E-B60D-447C-B545-FE7CDDE6B8B8}">
      <dgm:prSet/>
      <dgm:spPr/>
      <dgm:t>
        <a:bodyPr/>
        <a:lstStyle/>
        <a:p>
          <a:endParaRPr lang="en-US"/>
        </a:p>
      </dgm:t>
    </dgm:pt>
    <dgm:pt modelId="{7B44360E-3BAC-4BAD-BDFD-82A137A86DA7}" type="sibTrans" cxnId="{480A708E-B60D-447C-B545-FE7CDDE6B8B8}">
      <dgm:prSet/>
      <dgm:spPr/>
      <dgm:t>
        <a:bodyPr/>
        <a:lstStyle/>
        <a:p>
          <a:endParaRPr lang="en-US"/>
        </a:p>
      </dgm:t>
    </dgm:pt>
    <dgm:pt modelId="{C122B490-FD5D-4F51-A0F0-2A2BCD94216E}">
      <dgm:prSet/>
      <dgm:spPr/>
      <dgm:t>
        <a:bodyPr/>
        <a:lstStyle/>
        <a:p>
          <a:r>
            <a:rPr lang="en-US"/>
            <a:t>Basement Square Footage</a:t>
          </a:r>
        </a:p>
      </dgm:t>
    </dgm:pt>
    <dgm:pt modelId="{4A4E4774-291E-495E-B37E-3D93057357E1}" type="parTrans" cxnId="{C7BF341F-CA57-43F2-8645-678877629051}">
      <dgm:prSet/>
      <dgm:spPr/>
      <dgm:t>
        <a:bodyPr/>
        <a:lstStyle/>
        <a:p>
          <a:endParaRPr lang="en-US"/>
        </a:p>
      </dgm:t>
    </dgm:pt>
    <dgm:pt modelId="{B6CC86E5-33EB-499F-85E9-6EAE76845A5C}" type="sibTrans" cxnId="{C7BF341F-CA57-43F2-8645-678877629051}">
      <dgm:prSet/>
      <dgm:spPr/>
      <dgm:t>
        <a:bodyPr/>
        <a:lstStyle/>
        <a:p>
          <a:endParaRPr lang="en-US"/>
        </a:p>
      </dgm:t>
    </dgm:pt>
    <dgm:pt modelId="{9ED5821B-66ED-4513-9D15-2F8EE84DF5D3}">
      <dgm:prSet/>
      <dgm:spPr/>
      <dgm:t>
        <a:bodyPr/>
        <a:lstStyle/>
        <a:p>
          <a:r>
            <a:rPr lang="en-US"/>
            <a:t>Non-Basement Square Footage</a:t>
          </a:r>
        </a:p>
      </dgm:t>
    </dgm:pt>
    <dgm:pt modelId="{7E3B689C-8B09-4E65-B8FA-6C260BCDB740}" type="parTrans" cxnId="{3D4F40D3-A0F0-4BA1-8FC4-8C952A5530F7}">
      <dgm:prSet/>
      <dgm:spPr/>
      <dgm:t>
        <a:bodyPr/>
        <a:lstStyle/>
        <a:p>
          <a:endParaRPr lang="en-US"/>
        </a:p>
      </dgm:t>
    </dgm:pt>
    <dgm:pt modelId="{B55B0603-AB98-4467-9988-8D6FA94D2098}" type="sibTrans" cxnId="{3D4F40D3-A0F0-4BA1-8FC4-8C952A5530F7}">
      <dgm:prSet/>
      <dgm:spPr/>
      <dgm:t>
        <a:bodyPr/>
        <a:lstStyle/>
        <a:p>
          <a:endParaRPr lang="en-US"/>
        </a:p>
      </dgm:t>
    </dgm:pt>
    <dgm:pt modelId="{1D66DC53-7D57-4B7A-B0AB-0E79C4A7D733}">
      <dgm:prSet/>
      <dgm:spPr/>
      <dgm:t>
        <a:bodyPr/>
        <a:lstStyle/>
        <a:p>
          <a:r>
            <a:rPr lang="en-US"/>
            <a:t>Year Renovated</a:t>
          </a:r>
        </a:p>
      </dgm:t>
    </dgm:pt>
    <dgm:pt modelId="{A0B73AA7-E0D6-4B7C-B09E-CEF88E1CC2E1}" type="parTrans" cxnId="{BF430FD2-FCA4-4A0B-9B47-3C66FF89F70A}">
      <dgm:prSet/>
      <dgm:spPr/>
      <dgm:t>
        <a:bodyPr/>
        <a:lstStyle/>
        <a:p>
          <a:endParaRPr lang="en-US"/>
        </a:p>
      </dgm:t>
    </dgm:pt>
    <dgm:pt modelId="{635FA0AB-DC61-4336-9EDA-354317E5B5F7}" type="sibTrans" cxnId="{BF430FD2-FCA4-4A0B-9B47-3C66FF89F70A}">
      <dgm:prSet/>
      <dgm:spPr/>
      <dgm:t>
        <a:bodyPr/>
        <a:lstStyle/>
        <a:p>
          <a:endParaRPr lang="en-US"/>
        </a:p>
      </dgm:t>
    </dgm:pt>
    <dgm:pt modelId="{D73FB948-2D33-4770-9628-0E732B79C6E0}">
      <dgm:prSet/>
      <dgm:spPr/>
      <dgm:t>
        <a:bodyPr/>
        <a:lstStyle/>
        <a:p>
          <a:r>
            <a:rPr lang="en-US"/>
            <a:t>Latitude</a:t>
          </a:r>
        </a:p>
      </dgm:t>
    </dgm:pt>
    <dgm:pt modelId="{8D5B7AF2-4B7D-4BCA-90AE-ED9898542FAF}" type="parTrans" cxnId="{EEB66A9F-EB1C-4095-AF94-70A4AC2C0050}">
      <dgm:prSet/>
      <dgm:spPr/>
      <dgm:t>
        <a:bodyPr/>
        <a:lstStyle/>
        <a:p>
          <a:endParaRPr lang="en-US"/>
        </a:p>
      </dgm:t>
    </dgm:pt>
    <dgm:pt modelId="{721910C5-E035-4887-9D6A-FB4513EAB12B}" type="sibTrans" cxnId="{EEB66A9F-EB1C-4095-AF94-70A4AC2C0050}">
      <dgm:prSet/>
      <dgm:spPr/>
      <dgm:t>
        <a:bodyPr/>
        <a:lstStyle/>
        <a:p>
          <a:endParaRPr lang="en-US"/>
        </a:p>
      </dgm:t>
    </dgm:pt>
    <dgm:pt modelId="{600E9149-8A0F-4A08-B9CF-DC2ED9F72715}">
      <dgm:prSet/>
      <dgm:spPr/>
      <dgm:t>
        <a:bodyPr/>
        <a:lstStyle/>
        <a:p>
          <a:r>
            <a:rPr lang="en-US"/>
            <a:t>Longitude</a:t>
          </a:r>
        </a:p>
      </dgm:t>
    </dgm:pt>
    <dgm:pt modelId="{028605CD-3E8A-42A5-A70C-92FD8EA5FDF3}" type="parTrans" cxnId="{EEC9E69C-2AE3-45BF-B581-BE24017FAC8A}">
      <dgm:prSet/>
      <dgm:spPr/>
      <dgm:t>
        <a:bodyPr/>
        <a:lstStyle/>
        <a:p>
          <a:endParaRPr lang="en-US"/>
        </a:p>
      </dgm:t>
    </dgm:pt>
    <dgm:pt modelId="{C0C9F2B4-B9DF-4721-8550-59B1E408CAA9}" type="sibTrans" cxnId="{EEC9E69C-2AE3-45BF-B581-BE24017FAC8A}">
      <dgm:prSet/>
      <dgm:spPr/>
      <dgm:t>
        <a:bodyPr/>
        <a:lstStyle/>
        <a:p>
          <a:endParaRPr lang="en-US"/>
        </a:p>
      </dgm:t>
    </dgm:pt>
    <dgm:pt modelId="{6310BBFA-F45E-4871-854A-DB58FF2DF31F}">
      <dgm:prSet/>
      <dgm:spPr/>
      <dgm:t>
        <a:bodyPr/>
        <a:lstStyle/>
        <a:p>
          <a:r>
            <a:rPr lang="en-US"/>
            <a:t>Living Square Footage – 15 Nearest Neighbors</a:t>
          </a:r>
        </a:p>
      </dgm:t>
    </dgm:pt>
    <dgm:pt modelId="{151E466A-5D6B-431B-AD9C-262067405399}" type="parTrans" cxnId="{9D54C234-8F8F-429D-BB0B-A703C7869386}">
      <dgm:prSet/>
      <dgm:spPr/>
      <dgm:t>
        <a:bodyPr/>
        <a:lstStyle/>
        <a:p>
          <a:endParaRPr lang="en-US"/>
        </a:p>
      </dgm:t>
    </dgm:pt>
    <dgm:pt modelId="{9864D813-854B-4B7B-8319-A33084DCEB26}" type="sibTrans" cxnId="{9D54C234-8F8F-429D-BB0B-A703C7869386}">
      <dgm:prSet/>
      <dgm:spPr/>
      <dgm:t>
        <a:bodyPr/>
        <a:lstStyle/>
        <a:p>
          <a:endParaRPr lang="en-US"/>
        </a:p>
      </dgm:t>
    </dgm:pt>
    <dgm:pt modelId="{C2863584-536F-4C49-B9B3-4CD03C29526D}">
      <dgm:prSet/>
      <dgm:spPr/>
      <dgm:t>
        <a:bodyPr/>
        <a:lstStyle/>
        <a:p>
          <a:r>
            <a:rPr lang="en-US"/>
            <a:t>Lot Square Footage – 15 Nearest Neighbors</a:t>
          </a:r>
        </a:p>
      </dgm:t>
    </dgm:pt>
    <dgm:pt modelId="{4B6FB451-2106-41BE-93C4-AEB1AAD0304B}" type="parTrans" cxnId="{A8E03860-A409-447B-9948-3A0B0AECBFAA}">
      <dgm:prSet/>
      <dgm:spPr/>
      <dgm:t>
        <a:bodyPr/>
        <a:lstStyle/>
        <a:p>
          <a:endParaRPr lang="en-US"/>
        </a:p>
      </dgm:t>
    </dgm:pt>
    <dgm:pt modelId="{12C585AD-F84B-402E-88E5-CB8796C26965}" type="sibTrans" cxnId="{A8E03860-A409-447B-9948-3A0B0AECBFAA}">
      <dgm:prSet/>
      <dgm:spPr/>
      <dgm:t>
        <a:bodyPr/>
        <a:lstStyle/>
        <a:p>
          <a:endParaRPr lang="en-US"/>
        </a:p>
      </dgm:t>
    </dgm:pt>
    <dgm:pt modelId="{CE3E9012-D2B3-4CDA-895C-3D4CF9DD31AA}" type="pres">
      <dgm:prSet presAssocID="{C6CCC056-EB27-4DE9-BCD0-8B22A74EBE83}" presName="Name0" presStyleCnt="0">
        <dgm:presLayoutVars>
          <dgm:dir/>
          <dgm:animLvl val="lvl"/>
          <dgm:resizeHandles val="exact"/>
        </dgm:presLayoutVars>
      </dgm:prSet>
      <dgm:spPr/>
    </dgm:pt>
    <dgm:pt modelId="{A7E4F7D3-091F-4A2F-B908-804CCEA2196D}" type="pres">
      <dgm:prSet presAssocID="{19ED0C5C-4860-475C-AEFD-703619A1C19A}" presName="composite" presStyleCnt="0"/>
      <dgm:spPr/>
    </dgm:pt>
    <dgm:pt modelId="{91D71D1D-A28A-4CBD-A761-2816585308A4}" type="pres">
      <dgm:prSet presAssocID="{19ED0C5C-4860-475C-AEFD-703619A1C19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780C7E8-C521-4F53-9B6B-2F7953D390FB}" type="pres">
      <dgm:prSet presAssocID="{19ED0C5C-4860-475C-AEFD-703619A1C19A}" presName="desTx" presStyleLbl="alignAccFollowNode1" presStyleIdx="0" presStyleCnt="2">
        <dgm:presLayoutVars>
          <dgm:bulletEnabled val="1"/>
        </dgm:presLayoutVars>
      </dgm:prSet>
      <dgm:spPr/>
    </dgm:pt>
    <dgm:pt modelId="{C38AF487-6463-4D25-8EFA-FA0DB28CE755}" type="pres">
      <dgm:prSet presAssocID="{9C7C5DDD-8E72-4CD9-821D-4769B14248F7}" presName="space" presStyleCnt="0"/>
      <dgm:spPr/>
    </dgm:pt>
    <dgm:pt modelId="{586A8780-FCE3-40CC-A873-85521B3FE875}" type="pres">
      <dgm:prSet presAssocID="{3F6B2AD7-67C9-453B-BD20-215C5DC0D64D}" presName="composite" presStyleCnt="0"/>
      <dgm:spPr/>
    </dgm:pt>
    <dgm:pt modelId="{4651F266-24C7-4638-B049-F9C5978DC3D5}" type="pres">
      <dgm:prSet presAssocID="{3F6B2AD7-67C9-453B-BD20-215C5DC0D64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69AB43E-51C0-4EA5-84E2-14CC700F7D56}" type="pres">
      <dgm:prSet presAssocID="{3F6B2AD7-67C9-453B-BD20-215C5DC0D64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6718E00-A48D-45FD-8D29-6FCA9E460167}" type="presOf" srcId="{0669C6D7-4ACD-47F5-A5CC-A9B6E9FBD49D}" destId="{4780C7E8-C521-4F53-9B6B-2F7953D390FB}" srcOrd="0" destOrd="9" presId="urn:microsoft.com/office/officeart/2005/8/layout/hList1"/>
    <dgm:cxn modelId="{227C3C03-18CB-429A-AFA3-E96C2FA02843}" srcId="{19ED0C5C-4860-475C-AEFD-703619A1C19A}" destId="{30EF177F-3EFC-4E8A-B766-68063CB7E6F4}" srcOrd="0" destOrd="0" parTransId="{EF9360CF-C620-4160-8CC1-3EB69143BCA4}" sibTransId="{6D127610-1B1E-4E2A-A2C0-63E1875CF8D9}"/>
    <dgm:cxn modelId="{81877B09-CB73-4E62-924F-281DE2BA4D56}" type="presOf" srcId="{600E9149-8A0F-4A08-B9CF-DC2ED9F72715}" destId="{D69AB43E-51C0-4EA5-84E2-14CC700F7D56}" srcOrd="0" destOrd="9" presId="urn:microsoft.com/office/officeart/2005/8/layout/hList1"/>
    <dgm:cxn modelId="{7BCABE12-B9F0-437D-AAD9-0D173FFC8985}" type="presOf" srcId="{0094942B-D0D5-4B9F-835C-9AA3FD611C79}" destId="{4780C7E8-C521-4F53-9B6B-2F7953D390FB}" srcOrd="0" destOrd="2" presId="urn:microsoft.com/office/officeart/2005/8/layout/hList1"/>
    <dgm:cxn modelId="{A5261616-6DFB-4112-B240-26A071223227}" type="presOf" srcId="{C2863584-536F-4C49-B9B3-4CD03C29526D}" destId="{D69AB43E-51C0-4EA5-84E2-14CC700F7D56}" srcOrd="0" destOrd="11" presId="urn:microsoft.com/office/officeart/2005/8/layout/hList1"/>
    <dgm:cxn modelId="{C7BF341F-CA57-43F2-8645-678877629051}" srcId="{3F6B2AD7-67C9-453B-BD20-215C5DC0D64D}" destId="{C122B490-FD5D-4F51-A0F0-2A2BCD94216E}" srcOrd="5" destOrd="0" parTransId="{4A4E4774-291E-495E-B37E-3D93057357E1}" sibTransId="{B6CC86E5-33EB-499F-85E9-6EAE76845A5C}"/>
    <dgm:cxn modelId="{70E26322-257C-427D-9235-DCE5D4CF73C2}" type="presOf" srcId="{C6CCC056-EB27-4DE9-BCD0-8B22A74EBE83}" destId="{CE3E9012-D2B3-4CDA-895C-3D4CF9DD31AA}" srcOrd="0" destOrd="0" presId="urn:microsoft.com/office/officeart/2005/8/layout/hList1"/>
    <dgm:cxn modelId="{D3A9AF22-7697-41BC-B4D9-614B9861FCC2}" type="presOf" srcId="{C6DB3E7B-1891-4226-B889-7B84FCB896BB}" destId="{4780C7E8-C521-4F53-9B6B-2F7953D390FB}" srcOrd="0" destOrd="3" presId="urn:microsoft.com/office/officeart/2005/8/layout/hList1"/>
    <dgm:cxn modelId="{8006D222-679E-4587-8E9B-B9D68471FBA6}" type="presOf" srcId="{F454E67E-24DF-428D-A2C1-C809C5F8C25B}" destId="{4780C7E8-C521-4F53-9B6B-2F7953D390FB}" srcOrd="0" destOrd="8" presId="urn:microsoft.com/office/officeart/2005/8/layout/hList1"/>
    <dgm:cxn modelId="{83FD222A-5A9A-4B5C-A1E6-BE3038FA52DE}" type="presOf" srcId="{FDBFD723-21A0-4E7F-803B-8845362C7F18}" destId="{4780C7E8-C521-4F53-9B6B-2F7953D390FB}" srcOrd="0" destOrd="4" presId="urn:microsoft.com/office/officeart/2005/8/layout/hList1"/>
    <dgm:cxn modelId="{430C682D-8C47-4051-8C8C-5015CCE01302}" srcId="{19ED0C5C-4860-475C-AEFD-703619A1C19A}" destId="{86A53F71-2E70-4D66-B672-54E00DB24549}" srcOrd="6" destOrd="0" parTransId="{93628AE5-6E1E-4763-B85B-14185A1008AA}" sibTransId="{A59776B1-CB96-4A54-A6A1-3B0A1A451A4A}"/>
    <dgm:cxn modelId="{9D54C234-8F8F-429D-BB0B-A703C7869386}" srcId="{3F6B2AD7-67C9-453B-BD20-215C5DC0D64D}" destId="{6310BBFA-F45E-4871-854A-DB58FF2DF31F}" srcOrd="10" destOrd="0" parTransId="{151E466A-5D6B-431B-AD9C-262067405399}" sibTransId="{9864D813-854B-4B7B-8319-A33084DCEB26}"/>
    <dgm:cxn modelId="{CA0D823C-1FC7-4FE0-A8BC-7EC56898D2E1}" type="presOf" srcId="{E7B70A8A-4606-413D-84F6-F1694205902D}" destId="{D69AB43E-51C0-4EA5-84E2-14CC700F7D56}" srcOrd="0" destOrd="4" presId="urn:microsoft.com/office/officeart/2005/8/layout/hList1"/>
    <dgm:cxn modelId="{ED193A3F-C0A2-4AAC-982D-B9912A7F794A}" type="presOf" srcId="{B9728AA8-CC34-401F-BFF8-3CC5D7378CD4}" destId="{D69AB43E-51C0-4EA5-84E2-14CC700F7D56}" srcOrd="0" destOrd="0" presId="urn:microsoft.com/office/officeart/2005/8/layout/hList1"/>
    <dgm:cxn modelId="{8B03135C-4D11-4D81-8DE0-B3C903680DF9}" type="presOf" srcId="{86A53F71-2E70-4D66-B672-54E00DB24549}" destId="{4780C7E8-C521-4F53-9B6B-2F7953D390FB}" srcOrd="0" destOrd="6" presId="urn:microsoft.com/office/officeart/2005/8/layout/hList1"/>
    <dgm:cxn modelId="{A8E03860-A409-447B-9948-3A0B0AECBFAA}" srcId="{3F6B2AD7-67C9-453B-BD20-215C5DC0D64D}" destId="{C2863584-536F-4C49-B9B3-4CD03C29526D}" srcOrd="11" destOrd="0" parTransId="{4B6FB451-2106-41BE-93C4-AEB1AAD0304B}" sibTransId="{12C585AD-F84B-402E-88E5-CB8796C26965}"/>
    <dgm:cxn modelId="{DE21E964-309C-4C1B-B5B5-C68C7EB02D8C}" type="presOf" srcId="{3F6B2AD7-67C9-453B-BD20-215C5DC0D64D}" destId="{4651F266-24C7-4638-B049-F9C5978DC3D5}" srcOrd="0" destOrd="0" presId="urn:microsoft.com/office/officeart/2005/8/layout/hList1"/>
    <dgm:cxn modelId="{7CCACB45-6237-41F7-A7DB-6D1AF1B009AB}" type="presOf" srcId="{5D213F48-7DE6-4099-BE5C-A456B2A1139E}" destId="{D69AB43E-51C0-4EA5-84E2-14CC700F7D56}" srcOrd="0" destOrd="2" presId="urn:microsoft.com/office/officeart/2005/8/layout/hList1"/>
    <dgm:cxn modelId="{DD4B8749-A22F-4497-9946-AF6CD8B673F9}" srcId="{C6CCC056-EB27-4DE9-BCD0-8B22A74EBE83}" destId="{19ED0C5C-4860-475C-AEFD-703619A1C19A}" srcOrd="0" destOrd="0" parTransId="{35FCAC79-58B9-40A1-8DF1-83B4E1336B9F}" sibTransId="{9C7C5DDD-8E72-4CD9-821D-4769B14248F7}"/>
    <dgm:cxn modelId="{A7344E4C-D1BE-4E19-B821-D6C2E832DCD3}" srcId="{3F6B2AD7-67C9-453B-BD20-215C5DC0D64D}" destId="{5D213F48-7DE6-4099-BE5C-A456B2A1139E}" srcOrd="2" destOrd="0" parTransId="{F16E4C72-BA43-4871-B0A2-BEBC0970DD1F}" sibTransId="{F5622BD7-6B3D-48D2-9D5C-2E18BE2BB236}"/>
    <dgm:cxn modelId="{8FBD1E71-F099-4630-86E1-D15A574D1F14}" srcId="{19ED0C5C-4860-475C-AEFD-703619A1C19A}" destId="{9D829A6D-1191-45A8-AE49-0EED2C27660E}" srcOrd="5" destOrd="0" parTransId="{2B389F51-E262-4BFE-9341-6162699446C6}" sibTransId="{2074B01D-F953-464E-8FA9-12F0EF93F56F}"/>
    <dgm:cxn modelId="{9F974E7D-5C21-47B9-8260-251D824079D8}" srcId="{19ED0C5C-4860-475C-AEFD-703619A1C19A}" destId="{CED2A87D-2D17-46D4-8A89-0E520965E7A2}" srcOrd="7" destOrd="0" parTransId="{5624F5D0-F524-469D-BB0D-3F2A0F8F328C}" sibTransId="{1DE787EB-0FDB-4720-85E7-1FD677B7B06E}"/>
    <dgm:cxn modelId="{86F96A7E-4344-48C8-8ADD-96977160E892}" srcId="{3F6B2AD7-67C9-453B-BD20-215C5DC0D64D}" destId="{D9DC2287-0F1B-4914-A097-295D3A602C0E}" srcOrd="1" destOrd="0" parTransId="{981C6C26-DAEF-49C8-A9F9-21AEE510A589}" sibTransId="{0FDE9E35-0BEF-4105-B6F9-F7733BF1073C}"/>
    <dgm:cxn modelId="{6C5F6982-7D1B-4144-B375-B1E78E5ED972}" srcId="{3F6B2AD7-67C9-453B-BD20-215C5DC0D64D}" destId="{B9728AA8-CC34-401F-BFF8-3CC5D7378CD4}" srcOrd="0" destOrd="0" parTransId="{A5861D79-AF85-4319-9554-978F92A59D44}" sibTransId="{8A7F1782-33B9-42A7-9AB7-C65448EA6FA8}"/>
    <dgm:cxn modelId="{7D347784-5ABC-4110-A5B4-5C57E1639B8D}" type="presOf" srcId="{D73FB948-2D33-4770-9628-0E732B79C6E0}" destId="{D69AB43E-51C0-4EA5-84E2-14CC700F7D56}" srcOrd="0" destOrd="8" presId="urn:microsoft.com/office/officeart/2005/8/layout/hList1"/>
    <dgm:cxn modelId="{2BB84C87-CBC8-4A3C-B968-C49207216CAB}" srcId="{C6CCC056-EB27-4DE9-BCD0-8B22A74EBE83}" destId="{3F6B2AD7-67C9-453B-BD20-215C5DC0D64D}" srcOrd="1" destOrd="0" parTransId="{CA7A34DC-E021-43F3-B283-5CF2DE858F3A}" sibTransId="{F9A3E647-B7A7-442B-9840-529B4D7A3565}"/>
    <dgm:cxn modelId="{3F6C938C-564E-4293-9027-1C70586684B9}" srcId="{19ED0C5C-4860-475C-AEFD-703619A1C19A}" destId="{0669C6D7-4ACD-47F5-A5CC-A9B6E9FBD49D}" srcOrd="9" destOrd="0" parTransId="{8DBCA4F6-517C-4F47-8F73-AF9311AAFAD7}" sibTransId="{87EE9756-40B5-415B-813F-0D9A203D14B1}"/>
    <dgm:cxn modelId="{3DE9108D-8304-47C0-AD1E-0DE984DD67B2}" type="presOf" srcId="{B1628CB0-54A9-43A4-B0CE-8D535E824811}" destId="{D69AB43E-51C0-4EA5-84E2-14CC700F7D56}" srcOrd="0" destOrd="3" presId="urn:microsoft.com/office/officeart/2005/8/layout/hList1"/>
    <dgm:cxn modelId="{480A708E-B60D-447C-B545-FE7CDDE6B8B8}" srcId="{3F6B2AD7-67C9-453B-BD20-215C5DC0D64D}" destId="{E7B70A8A-4606-413D-84F6-F1694205902D}" srcOrd="4" destOrd="0" parTransId="{1B80BE25-71A6-4DF0-9FE4-21EEEF6E281A}" sibTransId="{7B44360E-3BAC-4BAD-BDFD-82A137A86DA7}"/>
    <dgm:cxn modelId="{1F2EDD94-0ACF-4604-9D5A-66263658EAD3}" srcId="{19ED0C5C-4860-475C-AEFD-703619A1C19A}" destId="{C6DB3E7B-1891-4226-B889-7B84FCB896BB}" srcOrd="3" destOrd="0" parTransId="{53D47A15-C031-4FEE-8BD1-F5BF4CDC7E06}" sibTransId="{F9C1D973-EAE5-43E7-A7FC-7DBC95C4E651}"/>
    <dgm:cxn modelId="{EEC9E69C-2AE3-45BF-B581-BE24017FAC8A}" srcId="{3F6B2AD7-67C9-453B-BD20-215C5DC0D64D}" destId="{600E9149-8A0F-4A08-B9CF-DC2ED9F72715}" srcOrd="9" destOrd="0" parTransId="{028605CD-3E8A-42A5-A70C-92FD8EA5FDF3}" sibTransId="{C0C9F2B4-B9DF-4721-8550-59B1E408CAA9}"/>
    <dgm:cxn modelId="{6F93079E-ECCA-423C-B73A-E2C99B196B95}" type="presOf" srcId="{CED2A87D-2D17-46D4-8A89-0E520965E7A2}" destId="{4780C7E8-C521-4F53-9B6B-2F7953D390FB}" srcOrd="0" destOrd="7" presId="urn:microsoft.com/office/officeart/2005/8/layout/hList1"/>
    <dgm:cxn modelId="{EEB66A9F-EB1C-4095-AF94-70A4AC2C0050}" srcId="{3F6B2AD7-67C9-453B-BD20-215C5DC0D64D}" destId="{D73FB948-2D33-4770-9628-0E732B79C6E0}" srcOrd="8" destOrd="0" parTransId="{8D5B7AF2-4B7D-4BCA-90AE-ED9898542FAF}" sibTransId="{721910C5-E035-4887-9D6A-FB4513EAB12B}"/>
    <dgm:cxn modelId="{568177A1-37FF-4006-B539-F1112B88268C}" srcId="{19ED0C5C-4860-475C-AEFD-703619A1C19A}" destId="{FDBFD723-21A0-4E7F-803B-8845362C7F18}" srcOrd="4" destOrd="0" parTransId="{9EB6F6AB-138E-4437-8DA2-A304FF9DF415}" sibTransId="{7D2A58AF-D3A7-4F90-8E01-37F86B064FDC}"/>
    <dgm:cxn modelId="{089FE1AE-285C-4159-A955-0B17D679C882}" type="presOf" srcId="{D9DC2287-0F1B-4914-A097-295D3A602C0E}" destId="{D69AB43E-51C0-4EA5-84E2-14CC700F7D56}" srcOrd="0" destOrd="1" presId="urn:microsoft.com/office/officeart/2005/8/layout/hList1"/>
    <dgm:cxn modelId="{F7DAF0B4-E3CD-4FE8-854D-0136A027C625}" type="presOf" srcId="{1D66DC53-7D57-4B7A-B0AB-0E79C4A7D733}" destId="{D69AB43E-51C0-4EA5-84E2-14CC700F7D56}" srcOrd="0" destOrd="7" presId="urn:microsoft.com/office/officeart/2005/8/layout/hList1"/>
    <dgm:cxn modelId="{B888EDB5-D810-431A-954A-D03615D8BFBA}" type="presOf" srcId="{C122B490-FD5D-4F51-A0F0-2A2BCD94216E}" destId="{D69AB43E-51C0-4EA5-84E2-14CC700F7D56}" srcOrd="0" destOrd="5" presId="urn:microsoft.com/office/officeart/2005/8/layout/hList1"/>
    <dgm:cxn modelId="{821893BA-CC5C-45BC-94F4-16BE7130DA0E}" srcId="{19ED0C5C-4860-475C-AEFD-703619A1C19A}" destId="{F454E67E-24DF-428D-A2C1-C809C5F8C25B}" srcOrd="8" destOrd="0" parTransId="{06D0BA35-1AD9-4D07-BE15-EC76D525011C}" sibTransId="{B87C47E0-ADB0-4340-A1FC-6A32E6F05EC4}"/>
    <dgm:cxn modelId="{F96AFABF-1944-45AA-9C59-EC2D52DD9589}" type="presOf" srcId="{6310BBFA-F45E-4871-854A-DB58FF2DF31F}" destId="{D69AB43E-51C0-4EA5-84E2-14CC700F7D56}" srcOrd="0" destOrd="10" presId="urn:microsoft.com/office/officeart/2005/8/layout/hList1"/>
    <dgm:cxn modelId="{754919C6-EAAE-44DF-A43A-BA8FF9981A71}" type="presOf" srcId="{9ED5821B-66ED-4513-9D15-2F8EE84DF5D3}" destId="{D69AB43E-51C0-4EA5-84E2-14CC700F7D56}" srcOrd="0" destOrd="6" presId="urn:microsoft.com/office/officeart/2005/8/layout/hList1"/>
    <dgm:cxn modelId="{EED049C8-F494-4FA1-A878-4F7BF03E1C2C}" srcId="{19ED0C5C-4860-475C-AEFD-703619A1C19A}" destId="{0094942B-D0D5-4B9F-835C-9AA3FD611C79}" srcOrd="2" destOrd="0" parTransId="{39C8D8FF-4B92-41C3-9186-4B24876A96E0}" sibTransId="{B39EB48B-BCCA-405B-9089-AE0DA4C968BF}"/>
    <dgm:cxn modelId="{3B2EADCD-D418-40AF-A2B2-ABF2BD4E4702}" type="presOf" srcId="{30EF177F-3EFC-4E8A-B766-68063CB7E6F4}" destId="{4780C7E8-C521-4F53-9B6B-2F7953D390FB}" srcOrd="0" destOrd="0" presId="urn:microsoft.com/office/officeart/2005/8/layout/hList1"/>
    <dgm:cxn modelId="{BF430FD2-FCA4-4A0B-9B47-3C66FF89F70A}" srcId="{3F6B2AD7-67C9-453B-BD20-215C5DC0D64D}" destId="{1D66DC53-7D57-4B7A-B0AB-0E79C4A7D733}" srcOrd="7" destOrd="0" parTransId="{A0B73AA7-E0D6-4B7C-B09E-CEF88E1CC2E1}" sibTransId="{635FA0AB-DC61-4336-9EDA-354317E5B5F7}"/>
    <dgm:cxn modelId="{3D4F40D3-A0F0-4BA1-8FC4-8C952A5530F7}" srcId="{3F6B2AD7-67C9-453B-BD20-215C5DC0D64D}" destId="{9ED5821B-66ED-4513-9D15-2F8EE84DF5D3}" srcOrd="6" destOrd="0" parTransId="{7E3B689C-8B09-4E65-B8FA-6C260BCDB740}" sibTransId="{B55B0603-AB98-4467-9988-8D6FA94D2098}"/>
    <dgm:cxn modelId="{0C956FDE-5D70-4565-85B4-D4AB7F6B181D}" srcId="{3F6B2AD7-67C9-453B-BD20-215C5DC0D64D}" destId="{B1628CB0-54A9-43A4-B0CE-8D535E824811}" srcOrd="3" destOrd="0" parTransId="{8C03CDE8-1436-435E-BD30-A128E9BBB03C}" sibTransId="{35463C6D-2B9E-46E8-A69B-849004B557C4}"/>
    <dgm:cxn modelId="{258B9AE0-824D-44F8-A72F-17DC5885A9DD}" type="presOf" srcId="{4A7D0954-09F5-4093-8787-9EF8E38F6019}" destId="{4780C7E8-C521-4F53-9B6B-2F7953D390FB}" srcOrd="0" destOrd="1" presId="urn:microsoft.com/office/officeart/2005/8/layout/hList1"/>
    <dgm:cxn modelId="{807779EE-B7CD-404B-8F1B-F1E22D1BD6E8}" srcId="{19ED0C5C-4860-475C-AEFD-703619A1C19A}" destId="{4A7D0954-09F5-4093-8787-9EF8E38F6019}" srcOrd="1" destOrd="0" parTransId="{8F8E71DB-86BC-4B3E-B80C-34C3E9240A67}" sibTransId="{17E1315E-483C-4192-95BB-E05336B71086}"/>
    <dgm:cxn modelId="{C8086BF8-C092-4137-8304-F0BCDB7C6B92}" type="presOf" srcId="{9D829A6D-1191-45A8-AE49-0EED2C27660E}" destId="{4780C7E8-C521-4F53-9B6B-2F7953D390FB}" srcOrd="0" destOrd="5" presId="urn:microsoft.com/office/officeart/2005/8/layout/hList1"/>
    <dgm:cxn modelId="{94E4B7FF-EB6F-442A-B983-54ED0881548F}" type="presOf" srcId="{19ED0C5C-4860-475C-AEFD-703619A1C19A}" destId="{91D71D1D-A28A-4CBD-A761-2816585308A4}" srcOrd="0" destOrd="0" presId="urn:microsoft.com/office/officeart/2005/8/layout/hList1"/>
    <dgm:cxn modelId="{A8E15BF9-5A10-488A-8926-532BE17211C1}" type="presParOf" srcId="{CE3E9012-D2B3-4CDA-895C-3D4CF9DD31AA}" destId="{A7E4F7D3-091F-4A2F-B908-804CCEA2196D}" srcOrd="0" destOrd="0" presId="urn:microsoft.com/office/officeart/2005/8/layout/hList1"/>
    <dgm:cxn modelId="{D7E2788D-6856-456B-B9FE-D09119C8F999}" type="presParOf" srcId="{A7E4F7D3-091F-4A2F-B908-804CCEA2196D}" destId="{91D71D1D-A28A-4CBD-A761-2816585308A4}" srcOrd="0" destOrd="0" presId="urn:microsoft.com/office/officeart/2005/8/layout/hList1"/>
    <dgm:cxn modelId="{73B174D9-2B06-404C-8614-355612D6C645}" type="presParOf" srcId="{A7E4F7D3-091F-4A2F-B908-804CCEA2196D}" destId="{4780C7E8-C521-4F53-9B6B-2F7953D390FB}" srcOrd="1" destOrd="0" presId="urn:microsoft.com/office/officeart/2005/8/layout/hList1"/>
    <dgm:cxn modelId="{AC9B7FE9-CD5C-43A1-9EB2-AACF1FFD0EA4}" type="presParOf" srcId="{CE3E9012-D2B3-4CDA-895C-3D4CF9DD31AA}" destId="{C38AF487-6463-4D25-8EFA-FA0DB28CE755}" srcOrd="1" destOrd="0" presId="urn:microsoft.com/office/officeart/2005/8/layout/hList1"/>
    <dgm:cxn modelId="{7CE8986C-891E-47A7-AD49-D09AEDFC1357}" type="presParOf" srcId="{CE3E9012-D2B3-4CDA-895C-3D4CF9DD31AA}" destId="{586A8780-FCE3-40CC-A873-85521B3FE875}" srcOrd="2" destOrd="0" presId="urn:microsoft.com/office/officeart/2005/8/layout/hList1"/>
    <dgm:cxn modelId="{106CD14A-891C-4263-9E05-34C8E9E24EAD}" type="presParOf" srcId="{586A8780-FCE3-40CC-A873-85521B3FE875}" destId="{4651F266-24C7-4638-B049-F9C5978DC3D5}" srcOrd="0" destOrd="0" presId="urn:microsoft.com/office/officeart/2005/8/layout/hList1"/>
    <dgm:cxn modelId="{C5A08D0A-687F-42FA-85AF-3892BDAA3AA9}" type="presParOf" srcId="{586A8780-FCE3-40CC-A873-85521B3FE875}" destId="{D69AB43E-51C0-4EA5-84E2-14CC700F7D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71D1D-A28A-4CBD-A761-2816585308A4}">
      <dsp:nvSpPr>
        <dsp:cNvPr id="0" name=""/>
        <dsp:cNvSpPr/>
      </dsp:nvSpPr>
      <dsp:spPr>
        <a:xfrm>
          <a:off x="27" y="35623"/>
          <a:ext cx="2668578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</a:t>
          </a:r>
        </a:p>
      </dsp:txBody>
      <dsp:txXfrm>
        <a:off x="27" y="35623"/>
        <a:ext cx="2668578" cy="518400"/>
      </dsp:txXfrm>
    </dsp:sp>
    <dsp:sp modelId="{4780C7E8-C521-4F53-9B6B-2F7953D390FB}">
      <dsp:nvSpPr>
        <dsp:cNvPr id="0" name=""/>
        <dsp:cNvSpPr/>
      </dsp:nvSpPr>
      <dsp:spPr>
        <a:xfrm>
          <a:off x="27" y="554023"/>
          <a:ext cx="2668578" cy="475571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Sale Price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# Floors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Living Area Square Footage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Lot Square Footage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Waterfront (Y/N)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Condition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Year Built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Zip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Basement (Y/N)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Renovated (Y/N)</a:t>
          </a:r>
        </a:p>
      </dsp:txBody>
      <dsp:txXfrm>
        <a:off x="27" y="554023"/>
        <a:ext cx="2668578" cy="4755712"/>
      </dsp:txXfrm>
    </dsp:sp>
    <dsp:sp modelId="{4651F266-24C7-4638-B049-F9C5978DC3D5}">
      <dsp:nvSpPr>
        <dsp:cNvPr id="0" name=""/>
        <dsp:cNvSpPr/>
      </dsp:nvSpPr>
      <dsp:spPr>
        <a:xfrm>
          <a:off x="3042206" y="35623"/>
          <a:ext cx="2668578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 Used</a:t>
          </a:r>
        </a:p>
      </dsp:txBody>
      <dsp:txXfrm>
        <a:off x="3042206" y="35623"/>
        <a:ext cx="2668578" cy="518400"/>
      </dsp:txXfrm>
    </dsp:sp>
    <dsp:sp modelId="{D69AB43E-51C0-4EA5-84E2-14CC700F7D56}">
      <dsp:nvSpPr>
        <dsp:cNvPr id="0" name=""/>
        <dsp:cNvSpPr/>
      </dsp:nvSpPr>
      <dsp:spPr>
        <a:xfrm>
          <a:off x="3042206" y="554023"/>
          <a:ext cx="2668578" cy="475571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Sale Date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# Bedrooms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# Bathrooms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View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Grade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Basement Square Footage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Non-Basement Square Footage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Year Renovated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Latitude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Longitude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Living Square Footage – 15 Nearest Neighbors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Lot Square Footage – 15 Nearest Neighbors</a:t>
          </a:r>
        </a:p>
      </dsp:txBody>
      <dsp:txXfrm>
        <a:off x="3042206" y="554023"/>
        <a:ext cx="2668578" cy="475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A9A8-D843-4BEA-9A94-20FE862A3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ECB6C-482D-496B-B0AB-769BDA99D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A07A-0A4D-48DF-B0F4-8ACA6883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4409-1423-449C-A08B-A5BF074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D0F9-B081-4B13-8C40-BCC70DD7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BD8D-018A-43D8-8033-C1D3C1DA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48062-2D72-42F1-BAF6-2FB21F21A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2AF4-95B1-493A-B2E8-89FE6322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2E96-ECD6-4C5F-A783-D42F3D51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1D7A-2B01-4B09-8827-096E5648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0E3A8-DE57-487E-AA56-9457EE774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E9E81-CD59-4070-9416-B432222E2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AC01-D680-4ADE-9088-807488E1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0170-0741-4969-B42C-F23F473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FE3F-71E9-4D8F-AD76-6A0C2DC6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6BFB-F8CC-4C8F-9547-82D33DF1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E46C-0680-4E06-8F18-7F7DC15A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A7D69-18A1-426A-A566-9A87BF47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C062-2864-4A75-B3E0-F531D70E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A3C43-637A-4E27-92DC-5C77DDFF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9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DA12-6A65-45A9-B7E5-398FED5E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E584A-8614-4CDE-BA20-9BCFE2B7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4C63-9202-4ED2-A4BE-FED43ED9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169D-F1DD-4A26-8B5F-5743236A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AE4E-6F6B-449B-9380-C279155B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211-EF35-4BE9-9E79-BCD9B70C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CF2B-5C96-4DD8-B083-96F3B435F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2965D-6A8D-48AD-AF8E-FA648827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138BC-4A96-43FC-AEDD-0FAFCA2C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94005-6193-4535-B9C7-CA2824F7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07BD4-E0C3-4454-965E-2693821E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034C-5F9A-4B79-9F5D-4A013DB9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FA52-D7F1-473B-BF2D-BE7F8E49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AE199-526B-471F-80D5-510708442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FFD4-082A-4215-AD7B-02C4ECEC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C967E-EC57-41EB-96A7-37694E14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88FE3-186C-4A05-A8B9-3B558463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E8C75-5E9D-49FF-ABF9-4E988FD4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3C67B-2777-48E4-AE11-62BCE60C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4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95BF-9E94-4A11-8D6C-50FF25CD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2D2E9-9FF9-45FC-9D3E-90589090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F7370-456A-4BAE-A3EC-2C79B2C4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3B6B6-B246-4AEC-BD55-63DA3B9A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CF40-B199-4BDA-A974-BAE8A1BE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4327C-60BE-4B93-8834-B4614D72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0B329-8F81-40F7-BBBB-474DBBC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ADCB-F1F3-4D70-9247-F7CC7501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B51D-CDEE-4AE3-AF36-132DD39F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6B6D-30E1-422F-AF05-7F08EF0E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E7368-C439-438B-8374-3E46FB0B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E8AD3-5361-4408-AB51-49D499E2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79253-F39C-486D-B42F-62C93D9C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62D1-1CB0-4EDD-A5C2-2CDF368E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8DE37-216F-4CAF-823E-D9B8985E0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23413-D9EF-46FB-998D-D4BC6ADF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A90A-ECC7-460E-9816-065E2BBA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3A8D-1064-4891-8174-5FB2DD15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D9B26-5150-406B-AD22-115FA74D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9E22-7FB8-4C83-87D5-223584DF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4230-3330-48B9-8078-D45B592D4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4C81-1F00-4F43-A0BB-F1248578E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68DB-F3B1-4413-B504-A91F7803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E93A-4293-44C5-AA8E-74592A640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3955-C2EA-4F59-A4DC-A7AC0D936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/>
              <a:t>King County</a:t>
            </a:r>
            <a:br>
              <a:rPr lang="en-US" sz="3800" dirty="0"/>
            </a:br>
            <a:r>
              <a:rPr lang="en-US" sz="3800" dirty="0"/>
              <a:t>Housing Data</a:t>
            </a:r>
            <a:br>
              <a:rPr lang="en-US" sz="3800" dirty="0"/>
            </a:br>
            <a:r>
              <a:rPr lang="en-US" sz="3800" dirty="0"/>
              <a:t>Regression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5C2EA-E542-406B-AF8A-81823A191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Johnny Dryman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ABF2FF02-0047-420C-919E-1837BBEB0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3042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B0DA-F426-4E0F-A156-59CDD7FF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Overview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268A-8714-4480-9638-477A3D83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This project was designed to analyze home and property value in King County (Seattle, WA area)</a:t>
            </a:r>
          </a:p>
          <a:p>
            <a:r>
              <a:rPr lang="en-US" sz="2200" dirty="0">
                <a:solidFill>
                  <a:schemeClr val="bg1"/>
                </a:solidFill>
              </a:rPr>
              <a:t>Data was obtained from King County home sales between May 2014 – May 2015</a:t>
            </a:r>
          </a:p>
          <a:p>
            <a:r>
              <a:rPr lang="en-US" sz="2200" dirty="0">
                <a:solidFill>
                  <a:schemeClr val="bg1"/>
                </a:solidFill>
              </a:rPr>
              <a:t>Questions: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What quantities and / or qualities are most influential in determining sale price?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How can a resident of King County increase the value of their home?</a:t>
            </a:r>
          </a:p>
        </p:txBody>
      </p:sp>
    </p:spTree>
    <p:extLst>
      <p:ext uri="{BB962C8B-B14F-4D97-AF65-F5344CB8AC3E}">
        <p14:creationId xmlns:p14="http://schemas.microsoft.com/office/powerpoint/2010/main" val="153263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246A-5C39-48A2-9D43-F69188E1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999114-5E93-416E-8D90-7DF963FAB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810659"/>
              </p:ext>
            </p:extLst>
          </p:nvPr>
        </p:nvGraphicFramePr>
        <p:xfrm>
          <a:off x="6096000" y="804231"/>
          <a:ext cx="5710813" cy="534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72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65D8-B9CA-4035-B7D7-FA6D62EE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85881"/>
            <a:ext cx="5663085" cy="1167450"/>
          </a:xfrm>
        </p:spPr>
        <p:txBody>
          <a:bodyPr/>
          <a:lstStyle/>
          <a:p>
            <a:pPr algn="ctr"/>
            <a:r>
              <a:rPr lang="en-US"/>
              <a:t>Regression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C4E0A-ADE0-4C7B-BB0D-C4E32CEB9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90" y="1253331"/>
            <a:ext cx="692573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72F6F-669D-49C6-9706-F349E4820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57"/>
          <a:stretch/>
        </p:blipFill>
        <p:spPr>
          <a:xfrm>
            <a:off x="7420552" y="3429000"/>
            <a:ext cx="4064713" cy="3392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CE829-42A9-4A50-BFE3-F900311B4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63"/>
          <a:stretch/>
        </p:blipFill>
        <p:spPr>
          <a:xfrm>
            <a:off x="7624656" y="36029"/>
            <a:ext cx="3729145" cy="339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CB9C-5B3B-49D5-BC18-A70681A4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06" y="449530"/>
            <a:ext cx="6586491" cy="958374"/>
          </a:xfrm>
        </p:spPr>
        <p:txBody>
          <a:bodyPr>
            <a:normAutofit/>
          </a:bodyPr>
          <a:lstStyle/>
          <a:p>
            <a:r>
              <a:rPr lang="en-US"/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81AA-999B-48EF-8C94-86770D8C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08" y="1664677"/>
            <a:ext cx="6586489" cy="4743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Primary Price Drivers</a:t>
            </a:r>
          </a:p>
          <a:p>
            <a:r>
              <a:rPr lang="en-US" sz="2400" b="1" dirty="0"/>
              <a:t>Living Area Square Footage </a:t>
            </a:r>
            <a:r>
              <a:rPr lang="en-US" sz="2400" dirty="0"/>
              <a:t>- $159 / </a:t>
            </a:r>
            <a:r>
              <a:rPr lang="en-US" sz="2400" dirty="0" err="1"/>
              <a:t>sqft</a:t>
            </a:r>
            <a:endParaRPr lang="en-US" sz="2400" dirty="0"/>
          </a:p>
          <a:p>
            <a:r>
              <a:rPr lang="en-US" sz="2400" b="1" dirty="0"/>
              <a:t>Zip Codes </a:t>
            </a:r>
            <a:r>
              <a:rPr lang="en-US" sz="2400" dirty="0"/>
              <a:t>- top 5 add $473-628k</a:t>
            </a:r>
          </a:p>
          <a:p>
            <a:r>
              <a:rPr lang="en-US" sz="2400" b="1" dirty="0"/>
              <a:t>Waterfront </a:t>
            </a:r>
            <a:r>
              <a:rPr lang="en-US" sz="2400" dirty="0"/>
              <a:t>- $338k</a:t>
            </a:r>
          </a:p>
          <a:p>
            <a:r>
              <a:rPr lang="en-US" sz="2400" b="1" dirty="0"/>
              <a:t>Lot Square Footage </a:t>
            </a:r>
            <a:r>
              <a:rPr lang="en-US" sz="2400" dirty="0"/>
              <a:t>- $3.45 / </a:t>
            </a:r>
            <a:r>
              <a:rPr lang="en-US" sz="2400" dirty="0" err="1"/>
              <a:t>sqft</a:t>
            </a:r>
            <a:endParaRPr lang="en-US" sz="2400" dirty="0"/>
          </a:p>
          <a:p>
            <a:r>
              <a:rPr lang="en-US" sz="2400" b="1" dirty="0"/>
              <a:t>Basement</a:t>
            </a:r>
            <a:r>
              <a:rPr lang="en-US" sz="2400" dirty="0"/>
              <a:t> - $23,634 penalty</a:t>
            </a:r>
          </a:p>
          <a:p>
            <a:r>
              <a:rPr lang="en-US" sz="2400" b="1" dirty="0"/>
              <a:t>Renovated</a:t>
            </a:r>
            <a:r>
              <a:rPr lang="en-US" sz="2400" dirty="0"/>
              <a:t> - 42,260 bonus</a:t>
            </a:r>
          </a:p>
          <a:p>
            <a:r>
              <a:rPr lang="en-US" sz="2400" b="1" dirty="0"/>
              <a:t>Condition</a:t>
            </a:r>
            <a:r>
              <a:rPr lang="en-US" sz="2400" dirty="0"/>
              <a:t> – between $0 and $174k</a:t>
            </a:r>
          </a:p>
          <a:p>
            <a:pPr marL="0" indent="0">
              <a:buNone/>
            </a:pPr>
            <a:r>
              <a:rPr lang="en-US" sz="2400" b="1" u="sng" dirty="0"/>
              <a:t>Less Significant Features</a:t>
            </a:r>
          </a:p>
          <a:p>
            <a:r>
              <a:rPr lang="en-US" sz="2400" b="1" dirty="0"/>
              <a:t># Floors</a:t>
            </a:r>
            <a:r>
              <a:rPr lang="en-US" sz="2400" dirty="0"/>
              <a:t> – penalty or bonus vary</a:t>
            </a:r>
            <a:endParaRPr lang="en-US" sz="2400" b="1" dirty="0"/>
          </a:p>
          <a:p>
            <a:r>
              <a:rPr lang="en-US" sz="2400" b="1" dirty="0"/>
              <a:t>Age</a:t>
            </a:r>
            <a:r>
              <a:rPr lang="en-US" sz="2400" dirty="0"/>
              <a:t> - $168 penalty per year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89FFB6D-03D3-44AC-BBAA-FA8A286C9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"/>
            <a:ext cx="4639056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0271CD-62AD-406F-A464-CDD51AAB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650" y="328950"/>
            <a:ext cx="3581643" cy="59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72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30" y="0"/>
            <a:ext cx="465736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6CB9C-5B3B-49D5-BC18-A70681A4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293" y="637763"/>
            <a:ext cx="3204055" cy="1483190"/>
          </a:xfrm>
        </p:spPr>
        <p:txBody>
          <a:bodyPr anchor="t">
            <a:normAutofit/>
          </a:bodyPr>
          <a:lstStyle/>
          <a:p>
            <a:r>
              <a:rPr lang="en-US" sz="3100" dirty="0"/>
              <a:t>Zip Codes</a:t>
            </a:r>
            <a:br>
              <a:rPr lang="en-US" sz="3100" dirty="0"/>
            </a:br>
            <a:r>
              <a:rPr lang="en-US" sz="3100" dirty="0"/>
              <a:t>Most / Least Valuable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237576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81AA-999B-48EF-8C94-86770D8C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033" y="2576645"/>
            <a:ext cx="4475957" cy="3637886"/>
          </a:xfrm>
          <a:noFill/>
        </p:spPr>
        <p:txBody>
          <a:bodyPr>
            <a:normAutofit/>
          </a:bodyPr>
          <a:lstStyle/>
          <a:p>
            <a:r>
              <a:rPr lang="en-US" sz="2000" dirty="0"/>
              <a:t>Top 5 Zip Codes</a:t>
            </a:r>
          </a:p>
          <a:p>
            <a:pPr lvl="1"/>
            <a:r>
              <a:rPr lang="en-US" sz="2000" dirty="0"/>
              <a:t>Add $473-628k to value</a:t>
            </a:r>
          </a:p>
          <a:p>
            <a:pPr lvl="1"/>
            <a:r>
              <a:rPr lang="en-US" sz="2000" dirty="0"/>
              <a:t>Located in metro area (Seattle, Bellevue, Mercer Island)</a:t>
            </a:r>
          </a:p>
          <a:p>
            <a:pPr lvl="1"/>
            <a:r>
              <a:rPr lang="en-US" sz="2000" dirty="0"/>
              <a:t>Closer to water</a:t>
            </a:r>
          </a:p>
          <a:p>
            <a:r>
              <a:rPr lang="en-US" sz="2000" dirty="0"/>
              <a:t>Bottom 5 Zip Codes</a:t>
            </a:r>
          </a:p>
          <a:p>
            <a:pPr lvl="1"/>
            <a:r>
              <a:rPr lang="en-US" sz="2000" dirty="0"/>
              <a:t>Range from $5k penalty to $10k bonus</a:t>
            </a:r>
          </a:p>
          <a:p>
            <a:pPr lvl="1"/>
            <a:r>
              <a:rPr lang="en-US" sz="2000" dirty="0"/>
              <a:t>Located in southern King County, Kent area</a:t>
            </a:r>
          </a:p>
          <a:p>
            <a:pPr lvl="1"/>
            <a:r>
              <a:rPr lang="en-US" sz="2000" dirty="0"/>
              <a:t>Landlocked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6D2AF09D-A440-486C-822D-E4DE89B43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1" y="173828"/>
            <a:ext cx="6394460" cy="3197230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76C65005-B146-45E4-8BC0-C62009A9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9" y="3515914"/>
            <a:ext cx="6394462" cy="31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2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9786D-3C3E-42B1-9A9F-6F2054DD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Recommendation: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Renovate and Improve / Maintain Condition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73A34-9A84-423F-BFA0-62ACA26BB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24"/>
          <a:stretch/>
        </p:blipFill>
        <p:spPr>
          <a:xfrm>
            <a:off x="250521" y="2333129"/>
            <a:ext cx="7139835" cy="41905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8720-E311-4B22-8284-32A3BAE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333129"/>
            <a:ext cx="3803904" cy="41905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Renovating to improve condition will provide $42k bonus</a:t>
            </a:r>
          </a:p>
          <a:p>
            <a:r>
              <a:rPr lang="en-US" sz="2000" dirty="0"/>
              <a:t>If the renovation improves the condition, additional bonus will be applied</a:t>
            </a:r>
          </a:p>
          <a:p>
            <a:pPr lvl="1"/>
            <a:r>
              <a:rPr lang="en-US" sz="2000" dirty="0"/>
              <a:t>Condition 1 to 2: + $87,360</a:t>
            </a:r>
          </a:p>
          <a:p>
            <a:pPr lvl="1"/>
            <a:r>
              <a:rPr lang="en-US" sz="2000" dirty="0"/>
              <a:t>Condition 2 to 3: + $41,455</a:t>
            </a:r>
          </a:p>
          <a:p>
            <a:pPr lvl="1"/>
            <a:r>
              <a:rPr lang="en-US" sz="2000" dirty="0"/>
              <a:t>Condition 3 to 4: + $17,031</a:t>
            </a:r>
          </a:p>
          <a:p>
            <a:pPr lvl="1"/>
            <a:r>
              <a:rPr lang="en-US" sz="2000" dirty="0"/>
              <a:t>Condition 4 to 5: + $28,288</a:t>
            </a:r>
          </a:p>
          <a:p>
            <a:r>
              <a:rPr lang="en-US" sz="2000" dirty="0"/>
              <a:t>Invest in regular maintenance to avoid condition deterioration penalty</a:t>
            </a:r>
          </a:p>
        </p:txBody>
      </p:sp>
    </p:spTree>
    <p:extLst>
      <p:ext uri="{BB962C8B-B14F-4D97-AF65-F5344CB8AC3E}">
        <p14:creationId xmlns:p14="http://schemas.microsoft.com/office/powerpoint/2010/main" val="346032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9786D-3C3E-42B1-9A9F-6F2054DD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Add Living Square Footage through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8720-E311-4B22-8284-32A3BAE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7" y="2303825"/>
            <a:ext cx="4102607" cy="420670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Each additional square foot will add $159 to the home value</a:t>
            </a:r>
          </a:p>
          <a:p>
            <a:pPr lvl="1"/>
            <a:r>
              <a:rPr lang="en-US" sz="2000" b="1" dirty="0"/>
              <a:t>500 </a:t>
            </a:r>
            <a:r>
              <a:rPr lang="en-US" sz="2000" b="1" dirty="0" err="1"/>
              <a:t>sqft</a:t>
            </a:r>
            <a:r>
              <a:rPr lang="en-US" sz="2000" b="1" dirty="0"/>
              <a:t>: $79,740</a:t>
            </a:r>
          </a:p>
          <a:p>
            <a:pPr lvl="1"/>
            <a:r>
              <a:rPr lang="en-US" sz="2000" b="1" dirty="0"/>
              <a:t>1000 </a:t>
            </a:r>
            <a:r>
              <a:rPr lang="en-US" sz="2000" b="1" dirty="0" err="1"/>
              <a:t>sqft</a:t>
            </a:r>
            <a:r>
              <a:rPr lang="en-US" sz="2000" b="1" dirty="0"/>
              <a:t>: $159,480</a:t>
            </a:r>
          </a:p>
          <a:p>
            <a:r>
              <a:rPr lang="en-US" sz="2000" dirty="0"/>
              <a:t>Building a second floor (approx. 1240 </a:t>
            </a:r>
            <a:r>
              <a:rPr lang="en-US" sz="2000" dirty="0" err="1"/>
              <a:t>sqft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1240 </a:t>
            </a:r>
            <a:r>
              <a:rPr lang="en-US" sz="2000" dirty="0" err="1"/>
              <a:t>sqft</a:t>
            </a:r>
            <a:r>
              <a:rPr lang="en-US" sz="2000" dirty="0"/>
              <a:t>: $197,755</a:t>
            </a:r>
          </a:p>
          <a:p>
            <a:pPr lvl="1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floor bonus: $11,448</a:t>
            </a:r>
          </a:p>
          <a:p>
            <a:pPr lvl="1"/>
            <a:r>
              <a:rPr lang="en-US" sz="2000" b="1" dirty="0"/>
              <a:t>Total: $209,204</a:t>
            </a:r>
          </a:p>
          <a:p>
            <a:r>
              <a:rPr lang="en-US" sz="2000" dirty="0"/>
              <a:t>Finishing a basement:</a:t>
            </a:r>
          </a:p>
          <a:p>
            <a:pPr lvl="1"/>
            <a:r>
              <a:rPr lang="en-US" sz="2000" dirty="0"/>
              <a:t>1240 </a:t>
            </a:r>
            <a:r>
              <a:rPr lang="en-US" sz="2000" dirty="0" err="1"/>
              <a:t>sqft</a:t>
            </a:r>
            <a:r>
              <a:rPr lang="en-US" sz="2000" dirty="0"/>
              <a:t>: $197,755</a:t>
            </a:r>
          </a:p>
          <a:p>
            <a:pPr lvl="1"/>
            <a:r>
              <a:rPr lang="en-US" sz="2000" dirty="0"/>
              <a:t>Basement penalty: (-) $23,634</a:t>
            </a:r>
          </a:p>
          <a:p>
            <a:pPr lvl="1"/>
            <a:r>
              <a:rPr lang="en-US" sz="2000" b="1" dirty="0"/>
              <a:t>Total: $174,121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53B07-173B-47BA-82A2-3E7E7892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5" y="2303824"/>
            <a:ext cx="7214302" cy="42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709A-BD87-408C-BC25-55468AD6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4D48-F421-4337-B20B-40F85F21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7"/>
            <a:ext cx="5334000" cy="4081589"/>
          </a:xfrm>
        </p:spPr>
        <p:txBody>
          <a:bodyPr anchor="t">
            <a:normAutofit/>
          </a:bodyPr>
          <a:lstStyle/>
          <a:p>
            <a:r>
              <a:rPr lang="en-US" sz="2000" dirty="0"/>
              <a:t>Implement Latitude, Longitude, Year Renovated, and Living &amp; Lot Square Footage for closest 15 neighbors</a:t>
            </a:r>
          </a:p>
          <a:p>
            <a:r>
              <a:rPr lang="en-US" sz="2000" dirty="0"/>
              <a:t>Develop heatmap to refine geographic understanding</a:t>
            </a:r>
          </a:p>
          <a:p>
            <a:r>
              <a:rPr lang="en-US" sz="2000" dirty="0"/>
              <a:t>Normalize features to improve predictive quality</a:t>
            </a:r>
          </a:p>
          <a:p>
            <a:r>
              <a:rPr lang="en-US" sz="2000" dirty="0"/>
              <a:t>Create dynamic splitting functionality to run model on filtered datasets</a:t>
            </a:r>
          </a:p>
          <a:p>
            <a:pPr lvl="1"/>
            <a:r>
              <a:rPr lang="en-US" sz="2000" dirty="0"/>
              <a:t>Example: how specifically could the owner of a 2 story, 4 bedroom house in Bellevue improve their home value?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ath winding through a grassy field">
            <a:extLst>
              <a:ext uri="{FF2B5EF4-FFF2-40B4-BE49-F238E27FC236}">
                <a16:creationId xmlns:a16="http://schemas.microsoft.com/office/drawing/2014/main" id="{3BC6B8CC-B673-4127-A18C-EAB0DE58A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0" r="11377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6273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476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King County Housing Data Regression Project</vt:lpstr>
      <vt:lpstr>Overview</vt:lpstr>
      <vt:lpstr>Data</vt:lpstr>
      <vt:lpstr>Regression Model</vt:lpstr>
      <vt:lpstr>Findings</vt:lpstr>
      <vt:lpstr>Zip Codes Most / Least Valuable</vt:lpstr>
      <vt:lpstr>Recommendation: Renovate and Improve / Maintain Condition</vt:lpstr>
      <vt:lpstr>Recommendation: Add Living Square Footage through Construction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Home Value Regression Project</dc:title>
  <dc:creator>Johnny Dryman</dc:creator>
  <cp:lastModifiedBy>Johnny Dryman</cp:lastModifiedBy>
  <cp:revision>16</cp:revision>
  <dcterms:created xsi:type="dcterms:W3CDTF">2021-04-22T14:52:07Z</dcterms:created>
  <dcterms:modified xsi:type="dcterms:W3CDTF">2021-04-22T18:46:54Z</dcterms:modified>
</cp:coreProperties>
</file>