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72" r:id="rId5"/>
    <p:sldId id="273" r:id="rId6"/>
    <p:sldId id="262" r:id="rId7"/>
    <p:sldId id="260" r:id="rId8"/>
    <p:sldId id="265" r:id="rId9"/>
    <p:sldId id="274" r:id="rId10"/>
    <p:sldId id="263" r:id="rId11"/>
    <p:sldId id="275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E555D-63AA-4AAE-B08C-2B2C5722624F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0CFDD3-A183-4488-AB0C-8475DEE20F05}">
      <dgm:prSet/>
      <dgm:spPr/>
      <dgm:t>
        <a:bodyPr/>
        <a:lstStyle/>
        <a:p>
          <a:r>
            <a:rPr lang="en-US"/>
            <a:t>Sale Price</a:t>
          </a:r>
        </a:p>
      </dgm:t>
    </dgm:pt>
    <dgm:pt modelId="{40DB85F2-95CE-4C59-B1DB-78CD528F52A2}" type="parTrans" cxnId="{91570695-71B1-47B9-A7D1-71E27E208740}">
      <dgm:prSet/>
      <dgm:spPr/>
      <dgm:t>
        <a:bodyPr/>
        <a:lstStyle/>
        <a:p>
          <a:endParaRPr lang="en-US"/>
        </a:p>
      </dgm:t>
    </dgm:pt>
    <dgm:pt modelId="{77CCE061-5FD7-40F9-B23E-58A7621258FC}" type="sibTrans" cxnId="{91570695-71B1-47B9-A7D1-71E27E208740}">
      <dgm:prSet/>
      <dgm:spPr/>
      <dgm:t>
        <a:bodyPr/>
        <a:lstStyle/>
        <a:p>
          <a:endParaRPr lang="en-US"/>
        </a:p>
      </dgm:t>
    </dgm:pt>
    <dgm:pt modelId="{3034818E-0B83-4BF3-BB4C-95DF192A68E0}">
      <dgm:prSet/>
      <dgm:spPr/>
      <dgm:t>
        <a:bodyPr/>
        <a:lstStyle/>
        <a:p>
          <a:r>
            <a:rPr lang="en-US"/>
            <a:t># Floors</a:t>
          </a:r>
        </a:p>
      </dgm:t>
    </dgm:pt>
    <dgm:pt modelId="{14F17E0C-DB41-490C-906C-63CBD4892773}" type="parTrans" cxnId="{3CB14377-3FD8-4ABC-BE40-FA3AEBA0D609}">
      <dgm:prSet/>
      <dgm:spPr/>
      <dgm:t>
        <a:bodyPr/>
        <a:lstStyle/>
        <a:p>
          <a:endParaRPr lang="en-US"/>
        </a:p>
      </dgm:t>
    </dgm:pt>
    <dgm:pt modelId="{4C6E6B0D-A5CD-427E-B003-A458847DC959}" type="sibTrans" cxnId="{3CB14377-3FD8-4ABC-BE40-FA3AEBA0D609}">
      <dgm:prSet/>
      <dgm:spPr/>
      <dgm:t>
        <a:bodyPr/>
        <a:lstStyle/>
        <a:p>
          <a:endParaRPr lang="en-US"/>
        </a:p>
      </dgm:t>
    </dgm:pt>
    <dgm:pt modelId="{B9F9405E-6710-4210-934A-FAC7206A17AA}">
      <dgm:prSet/>
      <dgm:spPr/>
      <dgm:t>
        <a:bodyPr/>
        <a:lstStyle/>
        <a:p>
          <a:r>
            <a:rPr lang="en-US"/>
            <a:t>Living Area Square Footage</a:t>
          </a:r>
        </a:p>
      </dgm:t>
    </dgm:pt>
    <dgm:pt modelId="{3F4962B5-F251-4AFD-922C-23693E56681C}" type="parTrans" cxnId="{C7E2CB81-C943-4C92-B594-F6CEBEB042CA}">
      <dgm:prSet/>
      <dgm:spPr/>
      <dgm:t>
        <a:bodyPr/>
        <a:lstStyle/>
        <a:p>
          <a:endParaRPr lang="en-US"/>
        </a:p>
      </dgm:t>
    </dgm:pt>
    <dgm:pt modelId="{1C8A23B1-FC8B-46D8-BC27-F0A6F4F691BC}" type="sibTrans" cxnId="{C7E2CB81-C943-4C92-B594-F6CEBEB042CA}">
      <dgm:prSet/>
      <dgm:spPr/>
      <dgm:t>
        <a:bodyPr/>
        <a:lstStyle/>
        <a:p>
          <a:endParaRPr lang="en-US"/>
        </a:p>
      </dgm:t>
    </dgm:pt>
    <dgm:pt modelId="{117B56B1-380A-4304-89A9-1E0B653C05F4}">
      <dgm:prSet/>
      <dgm:spPr/>
      <dgm:t>
        <a:bodyPr/>
        <a:lstStyle/>
        <a:p>
          <a:r>
            <a:rPr lang="en-US"/>
            <a:t>Lot Square Footage</a:t>
          </a:r>
        </a:p>
      </dgm:t>
    </dgm:pt>
    <dgm:pt modelId="{97FDE7D0-BB07-46E7-95C2-668922B44695}" type="parTrans" cxnId="{FF968CA5-90D3-4E56-B4C3-0C0DAEDCE215}">
      <dgm:prSet/>
      <dgm:spPr/>
      <dgm:t>
        <a:bodyPr/>
        <a:lstStyle/>
        <a:p>
          <a:endParaRPr lang="en-US"/>
        </a:p>
      </dgm:t>
    </dgm:pt>
    <dgm:pt modelId="{E800A063-AEBE-4380-94C7-4FDBC3CAED9A}" type="sibTrans" cxnId="{FF968CA5-90D3-4E56-B4C3-0C0DAEDCE215}">
      <dgm:prSet/>
      <dgm:spPr/>
      <dgm:t>
        <a:bodyPr/>
        <a:lstStyle/>
        <a:p>
          <a:endParaRPr lang="en-US"/>
        </a:p>
      </dgm:t>
    </dgm:pt>
    <dgm:pt modelId="{93981413-E64D-4EBD-892A-88FAB2FFA539}">
      <dgm:prSet/>
      <dgm:spPr/>
      <dgm:t>
        <a:bodyPr/>
        <a:lstStyle/>
        <a:p>
          <a:r>
            <a:rPr lang="en-US"/>
            <a:t>Waterfront (Y/N)</a:t>
          </a:r>
        </a:p>
      </dgm:t>
    </dgm:pt>
    <dgm:pt modelId="{3527788E-BBE8-4B93-935B-232468C08CBD}" type="parTrans" cxnId="{9101D6FC-E36C-4BFE-8A3D-26B1B66E711B}">
      <dgm:prSet/>
      <dgm:spPr/>
      <dgm:t>
        <a:bodyPr/>
        <a:lstStyle/>
        <a:p>
          <a:endParaRPr lang="en-US"/>
        </a:p>
      </dgm:t>
    </dgm:pt>
    <dgm:pt modelId="{A3A1A1DA-53D6-4422-B228-009265A6384D}" type="sibTrans" cxnId="{9101D6FC-E36C-4BFE-8A3D-26B1B66E711B}">
      <dgm:prSet/>
      <dgm:spPr/>
      <dgm:t>
        <a:bodyPr/>
        <a:lstStyle/>
        <a:p>
          <a:endParaRPr lang="en-US"/>
        </a:p>
      </dgm:t>
    </dgm:pt>
    <dgm:pt modelId="{2A4617F0-36C6-430F-AE20-45B8390D016D}">
      <dgm:prSet/>
      <dgm:spPr/>
      <dgm:t>
        <a:bodyPr/>
        <a:lstStyle/>
        <a:p>
          <a:r>
            <a:rPr lang="en-US"/>
            <a:t>Condition</a:t>
          </a:r>
        </a:p>
      </dgm:t>
    </dgm:pt>
    <dgm:pt modelId="{3D68ACD8-F264-4EB8-A5AF-5FD7937B09B6}" type="parTrans" cxnId="{0C89B78C-B79E-4CFF-B70D-7B8A43C4415D}">
      <dgm:prSet/>
      <dgm:spPr/>
      <dgm:t>
        <a:bodyPr/>
        <a:lstStyle/>
        <a:p>
          <a:endParaRPr lang="en-US"/>
        </a:p>
      </dgm:t>
    </dgm:pt>
    <dgm:pt modelId="{C9B90A5D-8D2F-4D48-84D1-94E5780A1B96}" type="sibTrans" cxnId="{0C89B78C-B79E-4CFF-B70D-7B8A43C4415D}">
      <dgm:prSet/>
      <dgm:spPr/>
      <dgm:t>
        <a:bodyPr/>
        <a:lstStyle/>
        <a:p>
          <a:endParaRPr lang="en-US"/>
        </a:p>
      </dgm:t>
    </dgm:pt>
    <dgm:pt modelId="{70354CAD-2665-437C-A476-303AAE4755D1}">
      <dgm:prSet/>
      <dgm:spPr/>
      <dgm:t>
        <a:bodyPr/>
        <a:lstStyle/>
        <a:p>
          <a:r>
            <a:rPr lang="en-US"/>
            <a:t>Year Built</a:t>
          </a:r>
        </a:p>
      </dgm:t>
    </dgm:pt>
    <dgm:pt modelId="{2F160A65-8F2E-4CA9-90BA-D21407E9FAC4}" type="parTrans" cxnId="{1344403D-314B-425A-ABBB-A4EF35C213E0}">
      <dgm:prSet/>
      <dgm:spPr/>
      <dgm:t>
        <a:bodyPr/>
        <a:lstStyle/>
        <a:p>
          <a:endParaRPr lang="en-US"/>
        </a:p>
      </dgm:t>
    </dgm:pt>
    <dgm:pt modelId="{4258A59E-3759-4311-8123-10D7B7775FD0}" type="sibTrans" cxnId="{1344403D-314B-425A-ABBB-A4EF35C213E0}">
      <dgm:prSet/>
      <dgm:spPr/>
      <dgm:t>
        <a:bodyPr/>
        <a:lstStyle/>
        <a:p>
          <a:endParaRPr lang="en-US"/>
        </a:p>
      </dgm:t>
    </dgm:pt>
    <dgm:pt modelId="{FD261263-BFA4-48CC-984F-17B491257114}">
      <dgm:prSet/>
      <dgm:spPr/>
      <dgm:t>
        <a:bodyPr/>
        <a:lstStyle/>
        <a:p>
          <a:r>
            <a:rPr lang="en-US"/>
            <a:t>Zip Code</a:t>
          </a:r>
        </a:p>
      </dgm:t>
    </dgm:pt>
    <dgm:pt modelId="{69D16A7F-8A8B-41C9-979A-AE7AC45E522F}" type="parTrans" cxnId="{87CD1C95-9F17-48FD-90AD-0D5B770F4F25}">
      <dgm:prSet/>
      <dgm:spPr/>
      <dgm:t>
        <a:bodyPr/>
        <a:lstStyle/>
        <a:p>
          <a:endParaRPr lang="en-US"/>
        </a:p>
      </dgm:t>
    </dgm:pt>
    <dgm:pt modelId="{13BE7FD0-4BC8-49B9-BBAF-B4898F30EE4F}" type="sibTrans" cxnId="{87CD1C95-9F17-48FD-90AD-0D5B770F4F25}">
      <dgm:prSet/>
      <dgm:spPr/>
      <dgm:t>
        <a:bodyPr/>
        <a:lstStyle/>
        <a:p>
          <a:endParaRPr lang="en-US"/>
        </a:p>
      </dgm:t>
    </dgm:pt>
    <dgm:pt modelId="{5ED8C086-5EEA-41DB-BC57-DAA881DDBF1E}">
      <dgm:prSet/>
      <dgm:spPr/>
      <dgm:t>
        <a:bodyPr/>
        <a:lstStyle/>
        <a:p>
          <a:r>
            <a:rPr lang="en-US"/>
            <a:t>Basement (Y/N)</a:t>
          </a:r>
        </a:p>
      </dgm:t>
    </dgm:pt>
    <dgm:pt modelId="{64B58D78-A246-4D90-B279-CCC042556F73}" type="parTrans" cxnId="{62FFE2FC-3AA3-4523-85E1-3F6146424065}">
      <dgm:prSet/>
      <dgm:spPr/>
      <dgm:t>
        <a:bodyPr/>
        <a:lstStyle/>
        <a:p>
          <a:endParaRPr lang="en-US"/>
        </a:p>
      </dgm:t>
    </dgm:pt>
    <dgm:pt modelId="{C57BCE9B-830B-4F4F-A89C-7B8216C7E810}" type="sibTrans" cxnId="{62FFE2FC-3AA3-4523-85E1-3F6146424065}">
      <dgm:prSet/>
      <dgm:spPr/>
      <dgm:t>
        <a:bodyPr/>
        <a:lstStyle/>
        <a:p>
          <a:endParaRPr lang="en-US"/>
        </a:p>
      </dgm:t>
    </dgm:pt>
    <dgm:pt modelId="{D7EBB979-78F7-4035-A096-4C5D568C9241}">
      <dgm:prSet/>
      <dgm:spPr/>
      <dgm:t>
        <a:bodyPr/>
        <a:lstStyle/>
        <a:p>
          <a:r>
            <a:rPr lang="en-US"/>
            <a:t>Renovated (Y/N)</a:t>
          </a:r>
        </a:p>
      </dgm:t>
    </dgm:pt>
    <dgm:pt modelId="{D32EB844-211B-4FC0-A51C-31B8F0C49216}" type="parTrans" cxnId="{6E7514CF-CADE-4322-9403-735C8B3A1A5A}">
      <dgm:prSet/>
      <dgm:spPr/>
      <dgm:t>
        <a:bodyPr/>
        <a:lstStyle/>
        <a:p>
          <a:endParaRPr lang="en-US"/>
        </a:p>
      </dgm:t>
    </dgm:pt>
    <dgm:pt modelId="{16A3C6C2-776E-4E45-B7DC-54EC0FCB2295}" type="sibTrans" cxnId="{6E7514CF-CADE-4322-9403-735C8B3A1A5A}">
      <dgm:prSet/>
      <dgm:spPr/>
      <dgm:t>
        <a:bodyPr/>
        <a:lstStyle/>
        <a:p>
          <a:endParaRPr lang="en-US"/>
        </a:p>
      </dgm:t>
    </dgm:pt>
    <dgm:pt modelId="{D896BC8F-22AF-490B-B2F8-EAB9B4924026}" type="pres">
      <dgm:prSet presAssocID="{010E555D-63AA-4AAE-B08C-2B2C5722624F}" presName="diagram" presStyleCnt="0">
        <dgm:presLayoutVars>
          <dgm:dir/>
          <dgm:resizeHandles val="exact"/>
        </dgm:presLayoutVars>
      </dgm:prSet>
      <dgm:spPr/>
    </dgm:pt>
    <dgm:pt modelId="{C60A4D59-4C6F-418A-823B-43909F0325CA}" type="pres">
      <dgm:prSet presAssocID="{CB0CFDD3-A183-4488-AB0C-8475DEE20F05}" presName="node" presStyleLbl="node1" presStyleIdx="0" presStyleCnt="10">
        <dgm:presLayoutVars>
          <dgm:bulletEnabled val="1"/>
        </dgm:presLayoutVars>
      </dgm:prSet>
      <dgm:spPr/>
    </dgm:pt>
    <dgm:pt modelId="{7D766B7A-17DB-460D-B3D5-D47EDDD8A2DA}" type="pres">
      <dgm:prSet presAssocID="{77CCE061-5FD7-40F9-B23E-58A7621258FC}" presName="sibTrans" presStyleCnt="0"/>
      <dgm:spPr/>
    </dgm:pt>
    <dgm:pt modelId="{258B4F62-523D-410D-A69B-E86852207FEE}" type="pres">
      <dgm:prSet presAssocID="{3034818E-0B83-4BF3-BB4C-95DF192A68E0}" presName="node" presStyleLbl="node1" presStyleIdx="1" presStyleCnt="10">
        <dgm:presLayoutVars>
          <dgm:bulletEnabled val="1"/>
        </dgm:presLayoutVars>
      </dgm:prSet>
      <dgm:spPr/>
    </dgm:pt>
    <dgm:pt modelId="{71D39B80-62B0-4914-BF41-B204E24C503E}" type="pres">
      <dgm:prSet presAssocID="{4C6E6B0D-A5CD-427E-B003-A458847DC959}" presName="sibTrans" presStyleCnt="0"/>
      <dgm:spPr/>
    </dgm:pt>
    <dgm:pt modelId="{05BA8546-8198-4026-A5F7-DA1A21D4AA5E}" type="pres">
      <dgm:prSet presAssocID="{B9F9405E-6710-4210-934A-FAC7206A17AA}" presName="node" presStyleLbl="node1" presStyleIdx="2" presStyleCnt="10">
        <dgm:presLayoutVars>
          <dgm:bulletEnabled val="1"/>
        </dgm:presLayoutVars>
      </dgm:prSet>
      <dgm:spPr/>
    </dgm:pt>
    <dgm:pt modelId="{13F3EBE3-131A-4107-80CF-F349B4649AFA}" type="pres">
      <dgm:prSet presAssocID="{1C8A23B1-FC8B-46D8-BC27-F0A6F4F691BC}" presName="sibTrans" presStyleCnt="0"/>
      <dgm:spPr/>
    </dgm:pt>
    <dgm:pt modelId="{84CFD75C-F368-40F3-8807-F84E2210EF52}" type="pres">
      <dgm:prSet presAssocID="{117B56B1-380A-4304-89A9-1E0B653C05F4}" presName="node" presStyleLbl="node1" presStyleIdx="3" presStyleCnt="10">
        <dgm:presLayoutVars>
          <dgm:bulletEnabled val="1"/>
        </dgm:presLayoutVars>
      </dgm:prSet>
      <dgm:spPr/>
    </dgm:pt>
    <dgm:pt modelId="{949A49D3-E4FB-4A18-B364-C3DAC89C130D}" type="pres">
      <dgm:prSet presAssocID="{E800A063-AEBE-4380-94C7-4FDBC3CAED9A}" presName="sibTrans" presStyleCnt="0"/>
      <dgm:spPr/>
    </dgm:pt>
    <dgm:pt modelId="{21AE6F85-B682-4CCC-8C0F-424E657CEE66}" type="pres">
      <dgm:prSet presAssocID="{93981413-E64D-4EBD-892A-88FAB2FFA539}" presName="node" presStyleLbl="node1" presStyleIdx="4" presStyleCnt="10">
        <dgm:presLayoutVars>
          <dgm:bulletEnabled val="1"/>
        </dgm:presLayoutVars>
      </dgm:prSet>
      <dgm:spPr/>
    </dgm:pt>
    <dgm:pt modelId="{62906A8A-0E92-4E22-8BC6-8020BA76C3B0}" type="pres">
      <dgm:prSet presAssocID="{A3A1A1DA-53D6-4422-B228-009265A6384D}" presName="sibTrans" presStyleCnt="0"/>
      <dgm:spPr/>
    </dgm:pt>
    <dgm:pt modelId="{F63C83AA-1113-4DA5-BC65-2626D04B6C6C}" type="pres">
      <dgm:prSet presAssocID="{2A4617F0-36C6-430F-AE20-45B8390D016D}" presName="node" presStyleLbl="node1" presStyleIdx="5" presStyleCnt="10">
        <dgm:presLayoutVars>
          <dgm:bulletEnabled val="1"/>
        </dgm:presLayoutVars>
      </dgm:prSet>
      <dgm:spPr/>
    </dgm:pt>
    <dgm:pt modelId="{F1097BE2-E7FA-4FC0-81FE-2D0A69FD7EED}" type="pres">
      <dgm:prSet presAssocID="{C9B90A5D-8D2F-4D48-84D1-94E5780A1B96}" presName="sibTrans" presStyleCnt="0"/>
      <dgm:spPr/>
    </dgm:pt>
    <dgm:pt modelId="{10A15530-FCED-4AF3-8855-2EE78DCC8F12}" type="pres">
      <dgm:prSet presAssocID="{70354CAD-2665-437C-A476-303AAE4755D1}" presName="node" presStyleLbl="node1" presStyleIdx="6" presStyleCnt="10">
        <dgm:presLayoutVars>
          <dgm:bulletEnabled val="1"/>
        </dgm:presLayoutVars>
      </dgm:prSet>
      <dgm:spPr/>
    </dgm:pt>
    <dgm:pt modelId="{4625CFE6-0D76-4AA7-8A59-EB778AEDC06E}" type="pres">
      <dgm:prSet presAssocID="{4258A59E-3759-4311-8123-10D7B7775FD0}" presName="sibTrans" presStyleCnt="0"/>
      <dgm:spPr/>
    </dgm:pt>
    <dgm:pt modelId="{F095331B-7708-4DD8-BF51-B2B960638FD4}" type="pres">
      <dgm:prSet presAssocID="{FD261263-BFA4-48CC-984F-17B491257114}" presName="node" presStyleLbl="node1" presStyleIdx="7" presStyleCnt="10">
        <dgm:presLayoutVars>
          <dgm:bulletEnabled val="1"/>
        </dgm:presLayoutVars>
      </dgm:prSet>
      <dgm:spPr/>
    </dgm:pt>
    <dgm:pt modelId="{12CE05BA-24A8-46DB-AC06-726DE7DD0756}" type="pres">
      <dgm:prSet presAssocID="{13BE7FD0-4BC8-49B9-BBAF-B4898F30EE4F}" presName="sibTrans" presStyleCnt="0"/>
      <dgm:spPr/>
    </dgm:pt>
    <dgm:pt modelId="{362C34C3-A606-4506-AFD3-B0071EFE61A7}" type="pres">
      <dgm:prSet presAssocID="{5ED8C086-5EEA-41DB-BC57-DAA881DDBF1E}" presName="node" presStyleLbl="node1" presStyleIdx="8" presStyleCnt="10">
        <dgm:presLayoutVars>
          <dgm:bulletEnabled val="1"/>
        </dgm:presLayoutVars>
      </dgm:prSet>
      <dgm:spPr/>
    </dgm:pt>
    <dgm:pt modelId="{22868A90-895D-4B8D-8DF6-1E0A1931F4B6}" type="pres">
      <dgm:prSet presAssocID="{C57BCE9B-830B-4F4F-A89C-7B8216C7E810}" presName="sibTrans" presStyleCnt="0"/>
      <dgm:spPr/>
    </dgm:pt>
    <dgm:pt modelId="{0365ACE1-E14F-4F13-9208-6BEDC726B690}" type="pres">
      <dgm:prSet presAssocID="{D7EBB979-78F7-4035-A096-4C5D568C9241}" presName="node" presStyleLbl="node1" presStyleIdx="9" presStyleCnt="10">
        <dgm:presLayoutVars>
          <dgm:bulletEnabled val="1"/>
        </dgm:presLayoutVars>
      </dgm:prSet>
      <dgm:spPr/>
    </dgm:pt>
  </dgm:ptLst>
  <dgm:cxnLst>
    <dgm:cxn modelId="{0246BB16-B7C1-4ED9-892D-3A40D1280536}" type="presOf" srcId="{117B56B1-380A-4304-89A9-1E0B653C05F4}" destId="{84CFD75C-F368-40F3-8807-F84E2210EF52}" srcOrd="0" destOrd="0" presId="urn:microsoft.com/office/officeart/2005/8/layout/default"/>
    <dgm:cxn modelId="{54246519-6256-47ED-BFE8-02CA378B67E3}" type="presOf" srcId="{D7EBB979-78F7-4035-A096-4C5D568C9241}" destId="{0365ACE1-E14F-4F13-9208-6BEDC726B690}" srcOrd="0" destOrd="0" presId="urn:microsoft.com/office/officeart/2005/8/layout/default"/>
    <dgm:cxn modelId="{6A5B2B1B-5DA8-4E37-9944-A4CBE45612C5}" type="presOf" srcId="{3034818E-0B83-4BF3-BB4C-95DF192A68E0}" destId="{258B4F62-523D-410D-A69B-E86852207FEE}" srcOrd="0" destOrd="0" presId="urn:microsoft.com/office/officeart/2005/8/layout/default"/>
    <dgm:cxn modelId="{D8F80D2B-387B-4A50-9814-366F6243C458}" type="presOf" srcId="{FD261263-BFA4-48CC-984F-17B491257114}" destId="{F095331B-7708-4DD8-BF51-B2B960638FD4}" srcOrd="0" destOrd="0" presId="urn:microsoft.com/office/officeart/2005/8/layout/default"/>
    <dgm:cxn modelId="{55CFDD31-1E1A-4D6E-BF87-6665BF2F8749}" type="presOf" srcId="{70354CAD-2665-437C-A476-303AAE4755D1}" destId="{10A15530-FCED-4AF3-8855-2EE78DCC8F12}" srcOrd="0" destOrd="0" presId="urn:microsoft.com/office/officeart/2005/8/layout/default"/>
    <dgm:cxn modelId="{42025334-D640-45B6-97B0-F9D1D3BD92A4}" type="presOf" srcId="{93981413-E64D-4EBD-892A-88FAB2FFA539}" destId="{21AE6F85-B682-4CCC-8C0F-424E657CEE66}" srcOrd="0" destOrd="0" presId="urn:microsoft.com/office/officeart/2005/8/layout/default"/>
    <dgm:cxn modelId="{74A07637-4781-44B0-A595-32DF9D03E922}" type="presOf" srcId="{2A4617F0-36C6-430F-AE20-45B8390D016D}" destId="{F63C83AA-1113-4DA5-BC65-2626D04B6C6C}" srcOrd="0" destOrd="0" presId="urn:microsoft.com/office/officeart/2005/8/layout/default"/>
    <dgm:cxn modelId="{1344403D-314B-425A-ABBB-A4EF35C213E0}" srcId="{010E555D-63AA-4AAE-B08C-2B2C5722624F}" destId="{70354CAD-2665-437C-A476-303AAE4755D1}" srcOrd="6" destOrd="0" parTransId="{2F160A65-8F2E-4CA9-90BA-D21407E9FAC4}" sibTransId="{4258A59E-3759-4311-8123-10D7B7775FD0}"/>
    <dgm:cxn modelId="{E558016A-B44E-402A-A79B-01EEB6B266E0}" type="presOf" srcId="{010E555D-63AA-4AAE-B08C-2B2C5722624F}" destId="{D896BC8F-22AF-490B-B2F8-EAB9B4924026}" srcOrd="0" destOrd="0" presId="urn:microsoft.com/office/officeart/2005/8/layout/default"/>
    <dgm:cxn modelId="{3CB14377-3FD8-4ABC-BE40-FA3AEBA0D609}" srcId="{010E555D-63AA-4AAE-B08C-2B2C5722624F}" destId="{3034818E-0B83-4BF3-BB4C-95DF192A68E0}" srcOrd="1" destOrd="0" parTransId="{14F17E0C-DB41-490C-906C-63CBD4892773}" sibTransId="{4C6E6B0D-A5CD-427E-B003-A458847DC959}"/>
    <dgm:cxn modelId="{C7E2CB81-C943-4C92-B594-F6CEBEB042CA}" srcId="{010E555D-63AA-4AAE-B08C-2B2C5722624F}" destId="{B9F9405E-6710-4210-934A-FAC7206A17AA}" srcOrd="2" destOrd="0" parTransId="{3F4962B5-F251-4AFD-922C-23693E56681C}" sibTransId="{1C8A23B1-FC8B-46D8-BC27-F0A6F4F691BC}"/>
    <dgm:cxn modelId="{075DDA83-C5D4-4649-8290-CE07827E623F}" type="presOf" srcId="{5ED8C086-5EEA-41DB-BC57-DAA881DDBF1E}" destId="{362C34C3-A606-4506-AFD3-B0071EFE61A7}" srcOrd="0" destOrd="0" presId="urn:microsoft.com/office/officeart/2005/8/layout/default"/>
    <dgm:cxn modelId="{0C89B78C-B79E-4CFF-B70D-7B8A43C4415D}" srcId="{010E555D-63AA-4AAE-B08C-2B2C5722624F}" destId="{2A4617F0-36C6-430F-AE20-45B8390D016D}" srcOrd="5" destOrd="0" parTransId="{3D68ACD8-F264-4EB8-A5AF-5FD7937B09B6}" sibTransId="{C9B90A5D-8D2F-4D48-84D1-94E5780A1B96}"/>
    <dgm:cxn modelId="{91570695-71B1-47B9-A7D1-71E27E208740}" srcId="{010E555D-63AA-4AAE-B08C-2B2C5722624F}" destId="{CB0CFDD3-A183-4488-AB0C-8475DEE20F05}" srcOrd="0" destOrd="0" parTransId="{40DB85F2-95CE-4C59-B1DB-78CD528F52A2}" sibTransId="{77CCE061-5FD7-40F9-B23E-58A7621258FC}"/>
    <dgm:cxn modelId="{87CD1C95-9F17-48FD-90AD-0D5B770F4F25}" srcId="{010E555D-63AA-4AAE-B08C-2B2C5722624F}" destId="{FD261263-BFA4-48CC-984F-17B491257114}" srcOrd="7" destOrd="0" parTransId="{69D16A7F-8A8B-41C9-979A-AE7AC45E522F}" sibTransId="{13BE7FD0-4BC8-49B9-BBAF-B4898F30EE4F}"/>
    <dgm:cxn modelId="{1D1EA19C-D96F-4A8A-8F4A-7E97693526E9}" type="presOf" srcId="{B9F9405E-6710-4210-934A-FAC7206A17AA}" destId="{05BA8546-8198-4026-A5F7-DA1A21D4AA5E}" srcOrd="0" destOrd="0" presId="urn:microsoft.com/office/officeart/2005/8/layout/default"/>
    <dgm:cxn modelId="{FF968CA5-90D3-4E56-B4C3-0C0DAEDCE215}" srcId="{010E555D-63AA-4AAE-B08C-2B2C5722624F}" destId="{117B56B1-380A-4304-89A9-1E0B653C05F4}" srcOrd="3" destOrd="0" parTransId="{97FDE7D0-BB07-46E7-95C2-668922B44695}" sibTransId="{E800A063-AEBE-4380-94C7-4FDBC3CAED9A}"/>
    <dgm:cxn modelId="{6E7514CF-CADE-4322-9403-735C8B3A1A5A}" srcId="{010E555D-63AA-4AAE-B08C-2B2C5722624F}" destId="{D7EBB979-78F7-4035-A096-4C5D568C9241}" srcOrd="9" destOrd="0" parTransId="{D32EB844-211B-4FC0-A51C-31B8F0C49216}" sibTransId="{16A3C6C2-776E-4E45-B7DC-54EC0FCB2295}"/>
    <dgm:cxn modelId="{094A84F0-1149-41E3-A034-E89988FEB8C2}" type="presOf" srcId="{CB0CFDD3-A183-4488-AB0C-8475DEE20F05}" destId="{C60A4D59-4C6F-418A-823B-43909F0325CA}" srcOrd="0" destOrd="0" presId="urn:microsoft.com/office/officeart/2005/8/layout/default"/>
    <dgm:cxn modelId="{9101D6FC-E36C-4BFE-8A3D-26B1B66E711B}" srcId="{010E555D-63AA-4AAE-B08C-2B2C5722624F}" destId="{93981413-E64D-4EBD-892A-88FAB2FFA539}" srcOrd="4" destOrd="0" parTransId="{3527788E-BBE8-4B93-935B-232468C08CBD}" sibTransId="{A3A1A1DA-53D6-4422-B228-009265A6384D}"/>
    <dgm:cxn modelId="{62FFE2FC-3AA3-4523-85E1-3F6146424065}" srcId="{010E555D-63AA-4AAE-B08C-2B2C5722624F}" destId="{5ED8C086-5EEA-41DB-BC57-DAA881DDBF1E}" srcOrd="8" destOrd="0" parTransId="{64B58D78-A246-4D90-B279-CCC042556F73}" sibTransId="{C57BCE9B-830B-4F4F-A89C-7B8216C7E810}"/>
    <dgm:cxn modelId="{825767B7-62D3-4ECC-BABE-BF14198F568F}" type="presParOf" srcId="{D896BC8F-22AF-490B-B2F8-EAB9B4924026}" destId="{C60A4D59-4C6F-418A-823B-43909F0325CA}" srcOrd="0" destOrd="0" presId="urn:microsoft.com/office/officeart/2005/8/layout/default"/>
    <dgm:cxn modelId="{97B43200-C4B9-4F5A-9459-E95CF80199FF}" type="presParOf" srcId="{D896BC8F-22AF-490B-B2F8-EAB9B4924026}" destId="{7D766B7A-17DB-460D-B3D5-D47EDDD8A2DA}" srcOrd="1" destOrd="0" presId="urn:microsoft.com/office/officeart/2005/8/layout/default"/>
    <dgm:cxn modelId="{E4F579C1-60E0-4302-853E-C6D62EDF381D}" type="presParOf" srcId="{D896BC8F-22AF-490B-B2F8-EAB9B4924026}" destId="{258B4F62-523D-410D-A69B-E86852207FEE}" srcOrd="2" destOrd="0" presId="urn:microsoft.com/office/officeart/2005/8/layout/default"/>
    <dgm:cxn modelId="{0AAE801B-BC1D-4399-B813-F337C9955977}" type="presParOf" srcId="{D896BC8F-22AF-490B-B2F8-EAB9B4924026}" destId="{71D39B80-62B0-4914-BF41-B204E24C503E}" srcOrd="3" destOrd="0" presId="urn:microsoft.com/office/officeart/2005/8/layout/default"/>
    <dgm:cxn modelId="{6508B210-756F-4257-A74B-94790E4A927D}" type="presParOf" srcId="{D896BC8F-22AF-490B-B2F8-EAB9B4924026}" destId="{05BA8546-8198-4026-A5F7-DA1A21D4AA5E}" srcOrd="4" destOrd="0" presId="urn:microsoft.com/office/officeart/2005/8/layout/default"/>
    <dgm:cxn modelId="{A051C171-7BCC-4DC9-B7C6-604D63196863}" type="presParOf" srcId="{D896BC8F-22AF-490B-B2F8-EAB9B4924026}" destId="{13F3EBE3-131A-4107-80CF-F349B4649AFA}" srcOrd="5" destOrd="0" presId="urn:microsoft.com/office/officeart/2005/8/layout/default"/>
    <dgm:cxn modelId="{AF62576E-4F34-4586-8550-1E18F781C497}" type="presParOf" srcId="{D896BC8F-22AF-490B-B2F8-EAB9B4924026}" destId="{84CFD75C-F368-40F3-8807-F84E2210EF52}" srcOrd="6" destOrd="0" presId="urn:microsoft.com/office/officeart/2005/8/layout/default"/>
    <dgm:cxn modelId="{8D8D053E-B80E-4A64-B2B1-332673C0E0B3}" type="presParOf" srcId="{D896BC8F-22AF-490B-B2F8-EAB9B4924026}" destId="{949A49D3-E4FB-4A18-B364-C3DAC89C130D}" srcOrd="7" destOrd="0" presId="urn:microsoft.com/office/officeart/2005/8/layout/default"/>
    <dgm:cxn modelId="{2D28DC78-3F0D-46EF-B17D-5728CA7B890A}" type="presParOf" srcId="{D896BC8F-22AF-490B-B2F8-EAB9B4924026}" destId="{21AE6F85-B682-4CCC-8C0F-424E657CEE66}" srcOrd="8" destOrd="0" presId="urn:microsoft.com/office/officeart/2005/8/layout/default"/>
    <dgm:cxn modelId="{401F302F-6F0B-4054-88A7-7DEB4FD23C2B}" type="presParOf" srcId="{D896BC8F-22AF-490B-B2F8-EAB9B4924026}" destId="{62906A8A-0E92-4E22-8BC6-8020BA76C3B0}" srcOrd="9" destOrd="0" presId="urn:microsoft.com/office/officeart/2005/8/layout/default"/>
    <dgm:cxn modelId="{0FFC5115-0B1D-4102-B6A9-57203C94D49E}" type="presParOf" srcId="{D896BC8F-22AF-490B-B2F8-EAB9B4924026}" destId="{F63C83AA-1113-4DA5-BC65-2626D04B6C6C}" srcOrd="10" destOrd="0" presId="urn:microsoft.com/office/officeart/2005/8/layout/default"/>
    <dgm:cxn modelId="{819AE59C-A971-4738-B891-CB026F15FD93}" type="presParOf" srcId="{D896BC8F-22AF-490B-B2F8-EAB9B4924026}" destId="{F1097BE2-E7FA-4FC0-81FE-2D0A69FD7EED}" srcOrd="11" destOrd="0" presId="urn:microsoft.com/office/officeart/2005/8/layout/default"/>
    <dgm:cxn modelId="{B37A7099-6CB6-4ECF-8D2A-DFEB1DB1F68C}" type="presParOf" srcId="{D896BC8F-22AF-490B-B2F8-EAB9B4924026}" destId="{10A15530-FCED-4AF3-8855-2EE78DCC8F12}" srcOrd="12" destOrd="0" presId="urn:microsoft.com/office/officeart/2005/8/layout/default"/>
    <dgm:cxn modelId="{0DE5970A-7A71-43ED-95B9-1A6657D3C6AD}" type="presParOf" srcId="{D896BC8F-22AF-490B-B2F8-EAB9B4924026}" destId="{4625CFE6-0D76-4AA7-8A59-EB778AEDC06E}" srcOrd="13" destOrd="0" presId="urn:microsoft.com/office/officeart/2005/8/layout/default"/>
    <dgm:cxn modelId="{6F0F5D91-7E8C-446B-BFB7-7DA63EA19CD6}" type="presParOf" srcId="{D896BC8F-22AF-490B-B2F8-EAB9B4924026}" destId="{F095331B-7708-4DD8-BF51-B2B960638FD4}" srcOrd="14" destOrd="0" presId="urn:microsoft.com/office/officeart/2005/8/layout/default"/>
    <dgm:cxn modelId="{282395EA-AB59-4DEE-BDC3-F4F611543273}" type="presParOf" srcId="{D896BC8F-22AF-490B-B2F8-EAB9B4924026}" destId="{12CE05BA-24A8-46DB-AC06-726DE7DD0756}" srcOrd="15" destOrd="0" presId="urn:microsoft.com/office/officeart/2005/8/layout/default"/>
    <dgm:cxn modelId="{FF8CFC33-5F36-4295-9ECA-DFEAC5BF1602}" type="presParOf" srcId="{D896BC8F-22AF-490B-B2F8-EAB9B4924026}" destId="{362C34C3-A606-4506-AFD3-B0071EFE61A7}" srcOrd="16" destOrd="0" presId="urn:microsoft.com/office/officeart/2005/8/layout/default"/>
    <dgm:cxn modelId="{12167F79-811C-4460-BE65-4CD070E926A3}" type="presParOf" srcId="{D896BC8F-22AF-490B-B2F8-EAB9B4924026}" destId="{22868A90-895D-4B8D-8DF6-1E0A1931F4B6}" srcOrd="17" destOrd="0" presId="urn:microsoft.com/office/officeart/2005/8/layout/default"/>
    <dgm:cxn modelId="{10173B47-09D4-4D4B-80E7-9269D8C6EB37}" type="presParOf" srcId="{D896BC8F-22AF-490B-B2F8-EAB9B4924026}" destId="{0365ACE1-E14F-4F13-9208-6BEDC726B69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E555D-63AA-4AAE-B08C-2B2C5722624F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0CFDD3-A183-4488-AB0C-8475DEE20F05}">
      <dgm:prSet/>
      <dgm:spPr/>
      <dgm:t>
        <a:bodyPr/>
        <a:lstStyle/>
        <a:p>
          <a:r>
            <a:rPr lang="en-US"/>
            <a:t>Sale Date</a:t>
          </a:r>
        </a:p>
      </dgm:t>
    </dgm:pt>
    <dgm:pt modelId="{40DB85F2-95CE-4C59-B1DB-78CD528F52A2}" type="parTrans" cxnId="{91570695-71B1-47B9-A7D1-71E27E208740}">
      <dgm:prSet/>
      <dgm:spPr/>
      <dgm:t>
        <a:bodyPr/>
        <a:lstStyle/>
        <a:p>
          <a:endParaRPr lang="en-US"/>
        </a:p>
      </dgm:t>
    </dgm:pt>
    <dgm:pt modelId="{77CCE061-5FD7-40F9-B23E-58A7621258FC}" type="sibTrans" cxnId="{91570695-71B1-47B9-A7D1-71E27E208740}">
      <dgm:prSet/>
      <dgm:spPr/>
      <dgm:t>
        <a:bodyPr/>
        <a:lstStyle/>
        <a:p>
          <a:endParaRPr lang="en-US"/>
        </a:p>
      </dgm:t>
    </dgm:pt>
    <dgm:pt modelId="{6B72451D-DDB5-438B-ABC0-3B8E0815797C}">
      <dgm:prSet/>
      <dgm:spPr/>
      <dgm:t>
        <a:bodyPr/>
        <a:lstStyle/>
        <a:p>
          <a:r>
            <a:rPr lang="en-US"/>
            <a:t># Bedrooms</a:t>
          </a:r>
          <a:endParaRPr lang="en-US" dirty="0"/>
        </a:p>
      </dgm:t>
    </dgm:pt>
    <dgm:pt modelId="{717C4EE0-0DCA-4339-99FD-A44645939065}" type="parTrans" cxnId="{73C31AC3-4705-485D-8B65-8CD5F20D69ED}">
      <dgm:prSet/>
      <dgm:spPr/>
      <dgm:t>
        <a:bodyPr/>
        <a:lstStyle/>
        <a:p>
          <a:endParaRPr lang="en-US"/>
        </a:p>
      </dgm:t>
    </dgm:pt>
    <dgm:pt modelId="{F9688576-DD25-4824-BA2E-D1C4D371D633}" type="sibTrans" cxnId="{73C31AC3-4705-485D-8B65-8CD5F20D69ED}">
      <dgm:prSet/>
      <dgm:spPr/>
      <dgm:t>
        <a:bodyPr/>
        <a:lstStyle/>
        <a:p>
          <a:endParaRPr lang="en-US"/>
        </a:p>
      </dgm:t>
    </dgm:pt>
    <dgm:pt modelId="{662ECD61-3B4E-4398-937E-AE0338045274}">
      <dgm:prSet/>
      <dgm:spPr/>
      <dgm:t>
        <a:bodyPr/>
        <a:lstStyle/>
        <a:p>
          <a:r>
            <a:rPr lang="en-US"/>
            <a:t># Bathrooms</a:t>
          </a:r>
          <a:endParaRPr lang="en-US" dirty="0"/>
        </a:p>
      </dgm:t>
    </dgm:pt>
    <dgm:pt modelId="{CD370D22-A0F4-4755-ADC7-274534B81F51}" type="parTrans" cxnId="{A7CB79A7-53F0-4264-A2EB-1B34B4C7BE9B}">
      <dgm:prSet/>
      <dgm:spPr/>
      <dgm:t>
        <a:bodyPr/>
        <a:lstStyle/>
        <a:p>
          <a:endParaRPr lang="en-US"/>
        </a:p>
      </dgm:t>
    </dgm:pt>
    <dgm:pt modelId="{1A3F743A-17F2-4FE6-8E01-B926A62897E2}" type="sibTrans" cxnId="{A7CB79A7-53F0-4264-A2EB-1B34B4C7BE9B}">
      <dgm:prSet/>
      <dgm:spPr/>
      <dgm:t>
        <a:bodyPr/>
        <a:lstStyle/>
        <a:p>
          <a:endParaRPr lang="en-US"/>
        </a:p>
      </dgm:t>
    </dgm:pt>
    <dgm:pt modelId="{377A2B69-C715-4F22-908D-F42F2D8C9575}">
      <dgm:prSet/>
      <dgm:spPr/>
      <dgm:t>
        <a:bodyPr/>
        <a:lstStyle/>
        <a:p>
          <a:r>
            <a:rPr lang="en-US"/>
            <a:t>View</a:t>
          </a:r>
          <a:endParaRPr lang="en-US" dirty="0"/>
        </a:p>
      </dgm:t>
    </dgm:pt>
    <dgm:pt modelId="{AB0349B6-7264-4020-9986-424126E3FAE8}" type="parTrans" cxnId="{75399CE7-DE6E-4260-9CBE-1CF7185D66E4}">
      <dgm:prSet/>
      <dgm:spPr/>
      <dgm:t>
        <a:bodyPr/>
        <a:lstStyle/>
        <a:p>
          <a:endParaRPr lang="en-US"/>
        </a:p>
      </dgm:t>
    </dgm:pt>
    <dgm:pt modelId="{F8847383-B572-407A-9C11-2D1C1DEFA192}" type="sibTrans" cxnId="{75399CE7-DE6E-4260-9CBE-1CF7185D66E4}">
      <dgm:prSet/>
      <dgm:spPr/>
      <dgm:t>
        <a:bodyPr/>
        <a:lstStyle/>
        <a:p>
          <a:endParaRPr lang="en-US"/>
        </a:p>
      </dgm:t>
    </dgm:pt>
    <dgm:pt modelId="{389495A8-01AD-4636-A44E-16BED31BDEBB}">
      <dgm:prSet/>
      <dgm:spPr/>
      <dgm:t>
        <a:bodyPr/>
        <a:lstStyle/>
        <a:p>
          <a:r>
            <a:rPr lang="en-US"/>
            <a:t>Grade</a:t>
          </a:r>
          <a:endParaRPr lang="en-US" dirty="0"/>
        </a:p>
      </dgm:t>
    </dgm:pt>
    <dgm:pt modelId="{FF6FD44C-B511-458D-B00A-9B486198E043}" type="parTrans" cxnId="{43DE57CE-7AE1-4875-BE7D-CA98E5D71576}">
      <dgm:prSet/>
      <dgm:spPr/>
      <dgm:t>
        <a:bodyPr/>
        <a:lstStyle/>
        <a:p>
          <a:endParaRPr lang="en-US"/>
        </a:p>
      </dgm:t>
    </dgm:pt>
    <dgm:pt modelId="{900892A5-6CF1-43DF-A19C-74D3A0B606B7}" type="sibTrans" cxnId="{43DE57CE-7AE1-4875-BE7D-CA98E5D71576}">
      <dgm:prSet/>
      <dgm:spPr/>
      <dgm:t>
        <a:bodyPr/>
        <a:lstStyle/>
        <a:p>
          <a:endParaRPr lang="en-US"/>
        </a:p>
      </dgm:t>
    </dgm:pt>
    <dgm:pt modelId="{F0D3A388-95F6-48E0-B04A-3A94A6BEF3FD}">
      <dgm:prSet/>
      <dgm:spPr/>
      <dgm:t>
        <a:bodyPr/>
        <a:lstStyle/>
        <a:p>
          <a:r>
            <a:rPr lang="en-US"/>
            <a:t>Basement Square Footage</a:t>
          </a:r>
          <a:endParaRPr lang="en-US" dirty="0"/>
        </a:p>
      </dgm:t>
    </dgm:pt>
    <dgm:pt modelId="{100A1F09-2ACF-4DE4-805F-0DC8D453BE43}" type="parTrans" cxnId="{9D9D7A7C-8E25-4F64-8967-541D823AAB55}">
      <dgm:prSet/>
      <dgm:spPr/>
      <dgm:t>
        <a:bodyPr/>
        <a:lstStyle/>
        <a:p>
          <a:endParaRPr lang="en-US"/>
        </a:p>
      </dgm:t>
    </dgm:pt>
    <dgm:pt modelId="{9A685399-EEBA-48F3-9206-489F8845CB62}" type="sibTrans" cxnId="{9D9D7A7C-8E25-4F64-8967-541D823AAB55}">
      <dgm:prSet/>
      <dgm:spPr/>
      <dgm:t>
        <a:bodyPr/>
        <a:lstStyle/>
        <a:p>
          <a:endParaRPr lang="en-US"/>
        </a:p>
      </dgm:t>
    </dgm:pt>
    <dgm:pt modelId="{1DB507C8-2F56-43B9-A5A8-5BFAD1D317B1}">
      <dgm:prSet/>
      <dgm:spPr/>
      <dgm:t>
        <a:bodyPr/>
        <a:lstStyle/>
        <a:p>
          <a:r>
            <a:rPr lang="en-US"/>
            <a:t>Non-Basement Square Footage</a:t>
          </a:r>
          <a:endParaRPr lang="en-US" dirty="0"/>
        </a:p>
      </dgm:t>
    </dgm:pt>
    <dgm:pt modelId="{F472ED7C-6956-49F1-96E9-42B6FDD88050}" type="parTrans" cxnId="{38F530AA-4F1A-4851-A138-BE8A13C90A35}">
      <dgm:prSet/>
      <dgm:spPr/>
      <dgm:t>
        <a:bodyPr/>
        <a:lstStyle/>
        <a:p>
          <a:endParaRPr lang="en-US"/>
        </a:p>
      </dgm:t>
    </dgm:pt>
    <dgm:pt modelId="{C6AE162D-FD99-4F2C-83AB-5C5B7FFC41FD}" type="sibTrans" cxnId="{38F530AA-4F1A-4851-A138-BE8A13C90A35}">
      <dgm:prSet/>
      <dgm:spPr/>
      <dgm:t>
        <a:bodyPr/>
        <a:lstStyle/>
        <a:p>
          <a:endParaRPr lang="en-US"/>
        </a:p>
      </dgm:t>
    </dgm:pt>
    <dgm:pt modelId="{9CC0D4D9-4DDE-42F1-ADC4-4D483C34A7B8}">
      <dgm:prSet/>
      <dgm:spPr/>
      <dgm:t>
        <a:bodyPr/>
        <a:lstStyle/>
        <a:p>
          <a:r>
            <a:rPr lang="en-US"/>
            <a:t>Year Renovated</a:t>
          </a:r>
          <a:endParaRPr lang="en-US" dirty="0"/>
        </a:p>
      </dgm:t>
    </dgm:pt>
    <dgm:pt modelId="{D1472122-C6C2-467D-96A0-32FBE3A2E9BB}" type="parTrans" cxnId="{9612433F-F06C-41EA-9341-37CD85480F51}">
      <dgm:prSet/>
      <dgm:spPr/>
      <dgm:t>
        <a:bodyPr/>
        <a:lstStyle/>
        <a:p>
          <a:endParaRPr lang="en-US"/>
        </a:p>
      </dgm:t>
    </dgm:pt>
    <dgm:pt modelId="{60B83E97-05D9-4B85-BC1B-6C2292627D65}" type="sibTrans" cxnId="{9612433F-F06C-41EA-9341-37CD85480F51}">
      <dgm:prSet/>
      <dgm:spPr/>
      <dgm:t>
        <a:bodyPr/>
        <a:lstStyle/>
        <a:p>
          <a:endParaRPr lang="en-US"/>
        </a:p>
      </dgm:t>
    </dgm:pt>
    <dgm:pt modelId="{71367F8B-F7DC-4038-913F-69700362F699}">
      <dgm:prSet/>
      <dgm:spPr/>
      <dgm:t>
        <a:bodyPr/>
        <a:lstStyle/>
        <a:p>
          <a:r>
            <a:rPr lang="en-US"/>
            <a:t>Latitude</a:t>
          </a:r>
          <a:endParaRPr lang="en-US" dirty="0"/>
        </a:p>
      </dgm:t>
    </dgm:pt>
    <dgm:pt modelId="{C2689072-362C-4159-9881-E1E2A08B53A4}" type="parTrans" cxnId="{5552201E-A53E-4089-AEF7-B66F4A071A9B}">
      <dgm:prSet/>
      <dgm:spPr/>
      <dgm:t>
        <a:bodyPr/>
        <a:lstStyle/>
        <a:p>
          <a:endParaRPr lang="en-US"/>
        </a:p>
      </dgm:t>
    </dgm:pt>
    <dgm:pt modelId="{AEEDED06-11A0-40D7-BE04-D0177AB88EDC}" type="sibTrans" cxnId="{5552201E-A53E-4089-AEF7-B66F4A071A9B}">
      <dgm:prSet/>
      <dgm:spPr/>
      <dgm:t>
        <a:bodyPr/>
        <a:lstStyle/>
        <a:p>
          <a:endParaRPr lang="en-US"/>
        </a:p>
      </dgm:t>
    </dgm:pt>
    <dgm:pt modelId="{9CF5FB41-94FC-457A-BC4E-2F653A2743C9}">
      <dgm:prSet/>
      <dgm:spPr/>
      <dgm:t>
        <a:bodyPr/>
        <a:lstStyle/>
        <a:p>
          <a:r>
            <a:rPr lang="en-US"/>
            <a:t>Longitude</a:t>
          </a:r>
          <a:endParaRPr lang="en-US" dirty="0"/>
        </a:p>
      </dgm:t>
    </dgm:pt>
    <dgm:pt modelId="{FE84CF96-7BF7-4466-864B-8D1302131B77}" type="parTrans" cxnId="{6A68E2CE-4B0C-4438-9DB5-B45D0D07AB26}">
      <dgm:prSet/>
      <dgm:spPr/>
      <dgm:t>
        <a:bodyPr/>
        <a:lstStyle/>
        <a:p>
          <a:endParaRPr lang="en-US"/>
        </a:p>
      </dgm:t>
    </dgm:pt>
    <dgm:pt modelId="{59A051FB-5221-42C8-8880-2621E20AA3DD}" type="sibTrans" cxnId="{6A68E2CE-4B0C-4438-9DB5-B45D0D07AB26}">
      <dgm:prSet/>
      <dgm:spPr/>
      <dgm:t>
        <a:bodyPr/>
        <a:lstStyle/>
        <a:p>
          <a:endParaRPr lang="en-US"/>
        </a:p>
      </dgm:t>
    </dgm:pt>
    <dgm:pt modelId="{2E7DF8FC-5929-45B6-8EC7-07997374C2DA}">
      <dgm:prSet/>
      <dgm:spPr/>
      <dgm:t>
        <a:bodyPr/>
        <a:lstStyle/>
        <a:p>
          <a:r>
            <a:rPr lang="en-US"/>
            <a:t>Living Square Footage – 15 Nearest Neighbors</a:t>
          </a:r>
          <a:endParaRPr lang="en-US" dirty="0"/>
        </a:p>
      </dgm:t>
    </dgm:pt>
    <dgm:pt modelId="{10838107-F5C6-4E83-AF48-2871A44311F1}" type="parTrans" cxnId="{7DA59C9C-A882-4EC9-8417-290AFF3190A3}">
      <dgm:prSet/>
      <dgm:spPr/>
      <dgm:t>
        <a:bodyPr/>
        <a:lstStyle/>
        <a:p>
          <a:endParaRPr lang="en-US"/>
        </a:p>
      </dgm:t>
    </dgm:pt>
    <dgm:pt modelId="{7F126E53-94B7-4775-8397-F0D07D2F68C1}" type="sibTrans" cxnId="{7DA59C9C-A882-4EC9-8417-290AFF3190A3}">
      <dgm:prSet/>
      <dgm:spPr/>
      <dgm:t>
        <a:bodyPr/>
        <a:lstStyle/>
        <a:p>
          <a:endParaRPr lang="en-US"/>
        </a:p>
      </dgm:t>
    </dgm:pt>
    <dgm:pt modelId="{6E258221-A834-4052-8C28-DDFBC09E0F29}">
      <dgm:prSet/>
      <dgm:spPr/>
      <dgm:t>
        <a:bodyPr/>
        <a:lstStyle/>
        <a:p>
          <a:r>
            <a:rPr lang="en-US"/>
            <a:t>Lot Square Footage – 15 Nearest Neighbors</a:t>
          </a:r>
          <a:endParaRPr lang="en-US" dirty="0"/>
        </a:p>
      </dgm:t>
    </dgm:pt>
    <dgm:pt modelId="{967F1695-9346-46B1-992E-D8CFF738B7D3}" type="parTrans" cxnId="{BEE90BAC-8460-4829-8F36-460B798C5E51}">
      <dgm:prSet/>
      <dgm:spPr/>
      <dgm:t>
        <a:bodyPr/>
        <a:lstStyle/>
        <a:p>
          <a:endParaRPr lang="en-US"/>
        </a:p>
      </dgm:t>
    </dgm:pt>
    <dgm:pt modelId="{15CAAA36-EB45-4963-A36D-A4638AA59DB3}" type="sibTrans" cxnId="{BEE90BAC-8460-4829-8F36-460B798C5E51}">
      <dgm:prSet/>
      <dgm:spPr/>
      <dgm:t>
        <a:bodyPr/>
        <a:lstStyle/>
        <a:p>
          <a:endParaRPr lang="en-US"/>
        </a:p>
      </dgm:t>
    </dgm:pt>
    <dgm:pt modelId="{D896BC8F-22AF-490B-B2F8-EAB9B4924026}" type="pres">
      <dgm:prSet presAssocID="{010E555D-63AA-4AAE-B08C-2B2C5722624F}" presName="diagram" presStyleCnt="0">
        <dgm:presLayoutVars>
          <dgm:dir/>
          <dgm:resizeHandles val="exact"/>
        </dgm:presLayoutVars>
      </dgm:prSet>
      <dgm:spPr/>
    </dgm:pt>
    <dgm:pt modelId="{C60A4D59-4C6F-418A-823B-43909F0325CA}" type="pres">
      <dgm:prSet presAssocID="{CB0CFDD3-A183-4488-AB0C-8475DEE20F05}" presName="node" presStyleLbl="node1" presStyleIdx="0" presStyleCnt="12">
        <dgm:presLayoutVars>
          <dgm:bulletEnabled val="1"/>
        </dgm:presLayoutVars>
      </dgm:prSet>
      <dgm:spPr/>
    </dgm:pt>
    <dgm:pt modelId="{7D766B7A-17DB-460D-B3D5-D47EDDD8A2DA}" type="pres">
      <dgm:prSet presAssocID="{77CCE061-5FD7-40F9-B23E-58A7621258FC}" presName="sibTrans" presStyleCnt="0"/>
      <dgm:spPr/>
    </dgm:pt>
    <dgm:pt modelId="{A404412E-03AF-47ED-BD3E-8817D8D6B38D}" type="pres">
      <dgm:prSet presAssocID="{6B72451D-DDB5-438B-ABC0-3B8E0815797C}" presName="node" presStyleLbl="node1" presStyleIdx="1" presStyleCnt="12">
        <dgm:presLayoutVars>
          <dgm:bulletEnabled val="1"/>
        </dgm:presLayoutVars>
      </dgm:prSet>
      <dgm:spPr/>
    </dgm:pt>
    <dgm:pt modelId="{7C26648C-6F68-4FFF-B383-348117CF9752}" type="pres">
      <dgm:prSet presAssocID="{F9688576-DD25-4824-BA2E-D1C4D371D633}" presName="sibTrans" presStyleCnt="0"/>
      <dgm:spPr/>
    </dgm:pt>
    <dgm:pt modelId="{71082DD7-776C-406C-825F-4E14E4A35D5E}" type="pres">
      <dgm:prSet presAssocID="{662ECD61-3B4E-4398-937E-AE0338045274}" presName="node" presStyleLbl="node1" presStyleIdx="2" presStyleCnt="12">
        <dgm:presLayoutVars>
          <dgm:bulletEnabled val="1"/>
        </dgm:presLayoutVars>
      </dgm:prSet>
      <dgm:spPr/>
    </dgm:pt>
    <dgm:pt modelId="{F7BC23CC-97C7-4E6F-9FAC-8B28FF2FBAAE}" type="pres">
      <dgm:prSet presAssocID="{1A3F743A-17F2-4FE6-8E01-B926A62897E2}" presName="sibTrans" presStyleCnt="0"/>
      <dgm:spPr/>
    </dgm:pt>
    <dgm:pt modelId="{39C5EEB9-FC24-4A63-A48F-49D88B17663A}" type="pres">
      <dgm:prSet presAssocID="{377A2B69-C715-4F22-908D-F42F2D8C9575}" presName="node" presStyleLbl="node1" presStyleIdx="3" presStyleCnt="12">
        <dgm:presLayoutVars>
          <dgm:bulletEnabled val="1"/>
        </dgm:presLayoutVars>
      </dgm:prSet>
      <dgm:spPr/>
    </dgm:pt>
    <dgm:pt modelId="{852FBFEE-1709-4A96-A0D4-C16CFE5FD830}" type="pres">
      <dgm:prSet presAssocID="{F8847383-B572-407A-9C11-2D1C1DEFA192}" presName="sibTrans" presStyleCnt="0"/>
      <dgm:spPr/>
    </dgm:pt>
    <dgm:pt modelId="{7F6F1ABB-B7CF-48BA-BDF4-C7D53AA11797}" type="pres">
      <dgm:prSet presAssocID="{389495A8-01AD-4636-A44E-16BED31BDEBB}" presName="node" presStyleLbl="node1" presStyleIdx="4" presStyleCnt="12">
        <dgm:presLayoutVars>
          <dgm:bulletEnabled val="1"/>
        </dgm:presLayoutVars>
      </dgm:prSet>
      <dgm:spPr/>
    </dgm:pt>
    <dgm:pt modelId="{080CAD4B-5268-4BF7-9CE0-53AEA250B0C2}" type="pres">
      <dgm:prSet presAssocID="{900892A5-6CF1-43DF-A19C-74D3A0B606B7}" presName="sibTrans" presStyleCnt="0"/>
      <dgm:spPr/>
    </dgm:pt>
    <dgm:pt modelId="{8B87B9DE-D85A-438A-92E4-F32DC40734B9}" type="pres">
      <dgm:prSet presAssocID="{F0D3A388-95F6-48E0-B04A-3A94A6BEF3FD}" presName="node" presStyleLbl="node1" presStyleIdx="5" presStyleCnt="12">
        <dgm:presLayoutVars>
          <dgm:bulletEnabled val="1"/>
        </dgm:presLayoutVars>
      </dgm:prSet>
      <dgm:spPr/>
    </dgm:pt>
    <dgm:pt modelId="{AE6C5E58-0E80-47D2-8D96-C860EDB0D355}" type="pres">
      <dgm:prSet presAssocID="{9A685399-EEBA-48F3-9206-489F8845CB62}" presName="sibTrans" presStyleCnt="0"/>
      <dgm:spPr/>
    </dgm:pt>
    <dgm:pt modelId="{5E28C598-DF1A-4DDD-8C96-28F5818FACB9}" type="pres">
      <dgm:prSet presAssocID="{1DB507C8-2F56-43B9-A5A8-5BFAD1D317B1}" presName="node" presStyleLbl="node1" presStyleIdx="6" presStyleCnt="12">
        <dgm:presLayoutVars>
          <dgm:bulletEnabled val="1"/>
        </dgm:presLayoutVars>
      </dgm:prSet>
      <dgm:spPr/>
    </dgm:pt>
    <dgm:pt modelId="{69091EB0-E8D3-4395-A447-18CFD63AEC38}" type="pres">
      <dgm:prSet presAssocID="{C6AE162D-FD99-4F2C-83AB-5C5B7FFC41FD}" presName="sibTrans" presStyleCnt="0"/>
      <dgm:spPr/>
    </dgm:pt>
    <dgm:pt modelId="{9694A087-63B5-49EC-91CC-33EF3A7C40F7}" type="pres">
      <dgm:prSet presAssocID="{9CC0D4D9-4DDE-42F1-ADC4-4D483C34A7B8}" presName="node" presStyleLbl="node1" presStyleIdx="7" presStyleCnt="12">
        <dgm:presLayoutVars>
          <dgm:bulletEnabled val="1"/>
        </dgm:presLayoutVars>
      </dgm:prSet>
      <dgm:spPr/>
    </dgm:pt>
    <dgm:pt modelId="{39C3583D-A603-4866-9743-6D668C23A4FE}" type="pres">
      <dgm:prSet presAssocID="{60B83E97-05D9-4B85-BC1B-6C2292627D65}" presName="sibTrans" presStyleCnt="0"/>
      <dgm:spPr/>
    </dgm:pt>
    <dgm:pt modelId="{C966CB19-2745-4ECF-9CCF-BA94001CF58B}" type="pres">
      <dgm:prSet presAssocID="{71367F8B-F7DC-4038-913F-69700362F699}" presName="node" presStyleLbl="node1" presStyleIdx="8" presStyleCnt="12">
        <dgm:presLayoutVars>
          <dgm:bulletEnabled val="1"/>
        </dgm:presLayoutVars>
      </dgm:prSet>
      <dgm:spPr/>
    </dgm:pt>
    <dgm:pt modelId="{B50DBD71-6B9C-4676-9329-A1C6923E9008}" type="pres">
      <dgm:prSet presAssocID="{AEEDED06-11A0-40D7-BE04-D0177AB88EDC}" presName="sibTrans" presStyleCnt="0"/>
      <dgm:spPr/>
    </dgm:pt>
    <dgm:pt modelId="{3071FCAE-9F77-4DBC-A382-7D0E60778FD4}" type="pres">
      <dgm:prSet presAssocID="{9CF5FB41-94FC-457A-BC4E-2F653A2743C9}" presName="node" presStyleLbl="node1" presStyleIdx="9" presStyleCnt="12">
        <dgm:presLayoutVars>
          <dgm:bulletEnabled val="1"/>
        </dgm:presLayoutVars>
      </dgm:prSet>
      <dgm:spPr/>
    </dgm:pt>
    <dgm:pt modelId="{329CAED3-A5C2-4671-8FE1-90FEE1577AC7}" type="pres">
      <dgm:prSet presAssocID="{59A051FB-5221-42C8-8880-2621E20AA3DD}" presName="sibTrans" presStyleCnt="0"/>
      <dgm:spPr/>
    </dgm:pt>
    <dgm:pt modelId="{AFDC7E23-C7ED-4D38-9F2A-11D391F1DEA0}" type="pres">
      <dgm:prSet presAssocID="{2E7DF8FC-5929-45B6-8EC7-07997374C2DA}" presName="node" presStyleLbl="node1" presStyleIdx="10" presStyleCnt="12">
        <dgm:presLayoutVars>
          <dgm:bulletEnabled val="1"/>
        </dgm:presLayoutVars>
      </dgm:prSet>
      <dgm:spPr/>
    </dgm:pt>
    <dgm:pt modelId="{9E35D235-5A22-4FF7-9A1D-CCBA68FC84D9}" type="pres">
      <dgm:prSet presAssocID="{7F126E53-94B7-4775-8397-F0D07D2F68C1}" presName="sibTrans" presStyleCnt="0"/>
      <dgm:spPr/>
    </dgm:pt>
    <dgm:pt modelId="{F89AE451-CD88-4AB8-825D-7532CC57A891}" type="pres">
      <dgm:prSet presAssocID="{6E258221-A834-4052-8C28-DDFBC09E0F29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DD6D712-D4F9-4CB3-912A-894EB515FA3B}" type="presOf" srcId="{389495A8-01AD-4636-A44E-16BED31BDEBB}" destId="{7F6F1ABB-B7CF-48BA-BDF4-C7D53AA11797}" srcOrd="0" destOrd="0" presId="urn:microsoft.com/office/officeart/2005/8/layout/default"/>
    <dgm:cxn modelId="{5552201E-A53E-4089-AEF7-B66F4A071A9B}" srcId="{010E555D-63AA-4AAE-B08C-2B2C5722624F}" destId="{71367F8B-F7DC-4038-913F-69700362F699}" srcOrd="8" destOrd="0" parTransId="{C2689072-362C-4159-9881-E1E2A08B53A4}" sibTransId="{AEEDED06-11A0-40D7-BE04-D0177AB88EDC}"/>
    <dgm:cxn modelId="{9CF0071F-AB31-433E-95BB-0B0B866D2F59}" type="presOf" srcId="{9CF5FB41-94FC-457A-BC4E-2F653A2743C9}" destId="{3071FCAE-9F77-4DBC-A382-7D0E60778FD4}" srcOrd="0" destOrd="0" presId="urn:microsoft.com/office/officeart/2005/8/layout/default"/>
    <dgm:cxn modelId="{4D6A9733-5225-46C2-A52E-330E797E93D6}" type="presOf" srcId="{9CC0D4D9-4DDE-42F1-ADC4-4D483C34A7B8}" destId="{9694A087-63B5-49EC-91CC-33EF3A7C40F7}" srcOrd="0" destOrd="0" presId="urn:microsoft.com/office/officeart/2005/8/layout/default"/>
    <dgm:cxn modelId="{9612433F-F06C-41EA-9341-37CD85480F51}" srcId="{010E555D-63AA-4AAE-B08C-2B2C5722624F}" destId="{9CC0D4D9-4DDE-42F1-ADC4-4D483C34A7B8}" srcOrd="7" destOrd="0" parTransId="{D1472122-C6C2-467D-96A0-32FBE3A2E9BB}" sibTransId="{60B83E97-05D9-4B85-BC1B-6C2292627D65}"/>
    <dgm:cxn modelId="{7CEF525B-EE6D-43D2-8E8B-319FD4B9AFCF}" type="presOf" srcId="{377A2B69-C715-4F22-908D-F42F2D8C9575}" destId="{39C5EEB9-FC24-4A63-A48F-49D88B17663A}" srcOrd="0" destOrd="0" presId="urn:microsoft.com/office/officeart/2005/8/layout/default"/>
    <dgm:cxn modelId="{9FDF2E5F-9F0E-4890-AB52-2633D6F9A561}" type="presOf" srcId="{1DB507C8-2F56-43B9-A5A8-5BFAD1D317B1}" destId="{5E28C598-DF1A-4DDD-8C96-28F5818FACB9}" srcOrd="0" destOrd="0" presId="urn:microsoft.com/office/officeart/2005/8/layout/default"/>
    <dgm:cxn modelId="{E558016A-B44E-402A-A79B-01EEB6B266E0}" type="presOf" srcId="{010E555D-63AA-4AAE-B08C-2B2C5722624F}" destId="{D896BC8F-22AF-490B-B2F8-EAB9B4924026}" srcOrd="0" destOrd="0" presId="urn:microsoft.com/office/officeart/2005/8/layout/default"/>
    <dgm:cxn modelId="{8E528B57-95A4-4720-9D35-10CB1613C36B}" type="presOf" srcId="{71367F8B-F7DC-4038-913F-69700362F699}" destId="{C966CB19-2745-4ECF-9CCF-BA94001CF58B}" srcOrd="0" destOrd="0" presId="urn:microsoft.com/office/officeart/2005/8/layout/default"/>
    <dgm:cxn modelId="{9D9D7A7C-8E25-4F64-8967-541D823AAB55}" srcId="{010E555D-63AA-4AAE-B08C-2B2C5722624F}" destId="{F0D3A388-95F6-48E0-B04A-3A94A6BEF3FD}" srcOrd="5" destOrd="0" parTransId="{100A1F09-2ACF-4DE4-805F-0DC8D453BE43}" sibTransId="{9A685399-EEBA-48F3-9206-489F8845CB62}"/>
    <dgm:cxn modelId="{201F1084-CCA2-4839-9664-12EB5EDBB4F6}" type="presOf" srcId="{2E7DF8FC-5929-45B6-8EC7-07997374C2DA}" destId="{AFDC7E23-C7ED-4D38-9F2A-11D391F1DEA0}" srcOrd="0" destOrd="0" presId="urn:microsoft.com/office/officeart/2005/8/layout/default"/>
    <dgm:cxn modelId="{0558B08F-8247-49F0-ADC6-739B06FDA65B}" type="presOf" srcId="{6E258221-A834-4052-8C28-DDFBC09E0F29}" destId="{F89AE451-CD88-4AB8-825D-7532CC57A891}" srcOrd="0" destOrd="0" presId="urn:microsoft.com/office/officeart/2005/8/layout/default"/>
    <dgm:cxn modelId="{91570695-71B1-47B9-A7D1-71E27E208740}" srcId="{010E555D-63AA-4AAE-B08C-2B2C5722624F}" destId="{CB0CFDD3-A183-4488-AB0C-8475DEE20F05}" srcOrd="0" destOrd="0" parTransId="{40DB85F2-95CE-4C59-B1DB-78CD528F52A2}" sibTransId="{77CCE061-5FD7-40F9-B23E-58A7621258FC}"/>
    <dgm:cxn modelId="{7DA59C9C-A882-4EC9-8417-290AFF3190A3}" srcId="{010E555D-63AA-4AAE-B08C-2B2C5722624F}" destId="{2E7DF8FC-5929-45B6-8EC7-07997374C2DA}" srcOrd="10" destOrd="0" parTransId="{10838107-F5C6-4E83-AF48-2871A44311F1}" sibTransId="{7F126E53-94B7-4775-8397-F0D07D2F68C1}"/>
    <dgm:cxn modelId="{A7CB79A7-53F0-4264-A2EB-1B34B4C7BE9B}" srcId="{010E555D-63AA-4AAE-B08C-2B2C5722624F}" destId="{662ECD61-3B4E-4398-937E-AE0338045274}" srcOrd="2" destOrd="0" parTransId="{CD370D22-A0F4-4755-ADC7-274534B81F51}" sibTransId="{1A3F743A-17F2-4FE6-8E01-B926A62897E2}"/>
    <dgm:cxn modelId="{62FF59A9-D508-4358-897D-10E1B0B5FCA7}" type="presOf" srcId="{6B72451D-DDB5-438B-ABC0-3B8E0815797C}" destId="{A404412E-03AF-47ED-BD3E-8817D8D6B38D}" srcOrd="0" destOrd="0" presId="urn:microsoft.com/office/officeart/2005/8/layout/default"/>
    <dgm:cxn modelId="{38F530AA-4F1A-4851-A138-BE8A13C90A35}" srcId="{010E555D-63AA-4AAE-B08C-2B2C5722624F}" destId="{1DB507C8-2F56-43B9-A5A8-5BFAD1D317B1}" srcOrd="6" destOrd="0" parTransId="{F472ED7C-6956-49F1-96E9-42B6FDD88050}" sibTransId="{C6AE162D-FD99-4F2C-83AB-5C5B7FFC41FD}"/>
    <dgm:cxn modelId="{BEE90BAC-8460-4829-8F36-460B798C5E51}" srcId="{010E555D-63AA-4AAE-B08C-2B2C5722624F}" destId="{6E258221-A834-4052-8C28-DDFBC09E0F29}" srcOrd="11" destOrd="0" parTransId="{967F1695-9346-46B1-992E-D8CFF738B7D3}" sibTransId="{15CAAA36-EB45-4963-A36D-A4638AA59DB3}"/>
    <dgm:cxn modelId="{EF3E20AF-2F26-4E50-B129-1C9C7613AB29}" type="presOf" srcId="{662ECD61-3B4E-4398-937E-AE0338045274}" destId="{71082DD7-776C-406C-825F-4E14E4A35D5E}" srcOrd="0" destOrd="0" presId="urn:microsoft.com/office/officeart/2005/8/layout/default"/>
    <dgm:cxn modelId="{73C31AC3-4705-485D-8B65-8CD5F20D69ED}" srcId="{010E555D-63AA-4AAE-B08C-2B2C5722624F}" destId="{6B72451D-DDB5-438B-ABC0-3B8E0815797C}" srcOrd="1" destOrd="0" parTransId="{717C4EE0-0DCA-4339-99FD-A44645939065}" sibTransId="{F9688576-DD25-4824-BA2E-D1C4D371D633}"/>
    <dgm:cxn modelId="{43DE57CE-7AE1-4875-BE7D-CA98E5D71576}" srcId="{010E555D-63AA-4AAE-B08C-2B2C5722624F}" destId="{389495A8-01AD-4636-A44E-16BED31BDEBB}" srcOrd="4" destOrd="0" parTransId="{FF6FD44C-B511-458D-B00A-9B486198E043}" sibTransId="{900892A5-6CF1-43DF-A19C-74D3A0B606B7}"/>
    <dgm:cxn modelId="{6A68E2CE-4B0C-4438-9DB5-B45D0D07AB26}" srcId="{010E555D-63AA-4AAE-B08C-2B2C5722624F}" destId="{9CF5FB41-94FC-457A-BC4E-2F653A2743C9}" srcOrd="9" destOrd="0" parTransId="{FE84CF96-7BF7-4466-864B-8D1302131B77}" sibTransId="{59A051FB-5221-42C8-8880-2621E20AA3DD}"/>
    <dgm:cxn modelId="{330488D1-38A8-4D80-A4B6-3403A6FE2EB1}" type="presOf" srcId="{F0D3A388-95F6-48E0-B04A-3A94A6BEF3FD}" destId="{8B87B9DE-D85A-438A-92E4-F32DC40734B9}" srcOrd="0" destOrd="0" presId="urn:microsoft.com/office/officeart/2005/8/layout/default"/>
    <dgm:cxn modelId="{75399CE7-DE6E-4260-9CBE-1CF7185D66E4}" srcId="{010E555D-63AA-4AAE-B08C-2B2C5722624F}" destId="{377A2B69-C715-4F22-908D-F42F2D8C9575}" srcOrd="3" destOrd="0" parTransId="{AB0349B6-7264-4020-9986-424126E3FAE8}" sibTransId="{F8847383-B572-407A-9C11-2D1C1DEFA192}"/>
    <dgm:cxn modelId="{094A84F0-1149-41E3-A034-E89988FEB8C2}" type="presOf" srcId="{CB0CFDD3-A183-4488-AB0C-8475DEE20F05}" destId="{C60A4D59-4C6F-418A-823B-43909F0325CA}" srcOrd="0" destOrd="0" presId="urn:microsoft.com/office/officeart/2005/8/layout/default"/>
    <dgm:cxn modelId="{825767B7-62D3-4ECC-BABE-BF14198F568F}" type="presParOf" srcId="{D896BC8F-22AF-490B-B2F8-EAB9B4924026}" destId="{C60A4D59-4C6F-418A-823B-43909F0325CA}" srcOrd="0" destOrd="0" presId="urn:microsoft.com/office/officeart/2005/8/layout/default"/>
    <dgm:cxn modelId="{97B43200-C4B9-4F5A-9459-E95CF80199FF}" type="presParOf" srcId="{D896BC8F-22AF-490B-B2F8-EAB9B4924026}" destId="{7D766B7A-17DB-460D-B3D5-D47EDDD8A2DA}" srcOrd="1" destOrd="0" presId="urn:microsoft.com/office/officeart/2005/8/layout/default"/>
    <dgm:cxn modelId="{5E53C81C-7BD5-4464-B8CC-FBC327DA5D1D}" type="presParOf" srcId="{D896BC8F-22AF-490B-B2F8-EAB9B4924026}" destId="{A404412E-03AF-47ED-BD3E-8817D8D6B38D}" srcOrd="2" destOrd="0" presId="urn:microsoft.com/office/officeart/2005/8/layout/default"/>
    <dgm:cxn modelId="{92097AC4-1F53-467C-B00C-2D8869A47512}" type="presParOf" srcId="{D896BC8F-22AF-490B-B2F8-EAB9B4924026}" destId="{7C26648C-6F68-4FFF-B383-348117CF9752}" srcOrd="3" destOrd="0" presId="urn:microsoft.com/office/officeart/2005/8/layout/default"/>
    <dgm:cxn modelId="{6DCC9B7F-1323-4051-9D70-44B8F7782FE9}" type="presParOf" srcId="{D896BC8F-22AF-490B-B2F8-EAB9B4924026}" destId="{71082DD7-776C-406C-825F-4E14E4A35D5E}" srcOrd="4" destOrd="0" presId="urn:microsoft.com/office/officeart/2005/8/layout/default"/>
    <dgm:cxn modelId="{F8E8F224-76E7-45A4-B498-813D1400B07E}" type="presParOf" srcId="{D896BC8F-22AF-490B-B2F8-EAB9B4924026}" destId="{F7BC23CC-97C7-4E6F-9FAC-8B28FF2FBAAE}" srcOrd="5" destOrd="0" presId="urn:microsoft.com/office/officeart/2005/8/layout/default"/>
    <dgm:cxn modelId="{2499C96B-80AC-4AB9-8F8E-ECB1F6670590}" type="presParOf" srcId="{D896BC8F-22AF-490B-B2F8-EAB9B4924026}" destId="{39C5EEB9-FC24-4A63-A48F-49D88B17663A}" srcOrd="6" destOrd="0" presId="urn:microsoft.com/office/officeart/2005/8/layout/default"/>
    <dgm:cxn modelId="{C58F8ABB-8CC7-4E50-B345-E3B0C29FBE8E}" type="presParOf" srcId="{D896BC8F-22AF-490B-B2F8-EAB9B4924026}" destId="{852FBFEE-1709-4A96-A0D4-C16CFE5FD830}" srcOrd="7" destOrd="0" presId="urn:microsoft.com/office/officeart/2005/8/layout/default"/>
    <dgm:cxn modelId="{7B27F404-BB53-4E8C-8882-AC57B82C9493}" type="presParOf" srcId="{D896BC8F-22AF-490B-B2F8-EAB9B4924026}" destId="{7F6F1ABB-B7CF-48BA-BDF4-C7D53AA11797}" srcOrd="8" destOrd="0" presId="urn:microsoft.com/office/officeart/2005/8/layout/default"/>
    <dgm:cxn modelId="{65A38A3F-3FCA-4BA7-AB80-79E3890D3CC2}" type="presParOf" srcId="{D896BC8F-22AF-490B-B2F8-EAB9B4924026}" destId="{080CAD4B-5268-4BF7-9CE0-53AEA250B0C2}" srcOrd="9" destOrd="0" presId="urn:microsoft.com/office/officeart/2005/8/layout/default"/>
    <dgm:cxn modelId="{6C29EE53-F7A8-46EF-83AC-9C5D47420F4A}" type="presParOf" srcId="{D896BC8F-22AF-490B-B2F8-EAB9B4924026}" destId="{8B87B9DE-D85A-438A-92E4-F32DC40734B9}" srcOrd="10" destOrd="0" presId="urn:microsoft.com/office/officeart/2005/8/layout/default"/>
    <dgm:cxn modelId="{2830D6BE-8B36-4638-8C40-3682FC502ED6}" type="presParOf" srcId="{D896BC8F-22AF-490B-B2F8-EAB9B4924026}" destId="{AE6C5E58-0E80-47D2-8D96-C860EDB0D355}" srcOrd="11" destOrd="0" presId="urn:microsoft.com/office/officeart/2005/8/layout/default"/>
    <dgm:cxn modelId="{D85E332D-8706-4064-B05F-F3D94B50CB74}" type="presParOf" srcId="{D896BC8F-22AF-490B-B2F8-EAB9B4924026}" destId="{5E28C598-DF1A-4DDD-8C96-28F5818FACB9}" srcOrd="12" destOrd="0" presId="urn:microsoft.com/office/officeart/2005/8/layout/default"/>
    <dgm:cxn modelId="{463A54C3-3CF8-411B-8A3F-08FE81C51543}" type="presParOf" srcId="{D896BC8F-22AF-490B-B2F8-EAB9B4924026}" destId="{69091EB0-E8D3-4395-A447-18CFD63AEC38}" srcOrd="13" destOrd="0" presId="urn:microsoft.com/office/officeart/2005/8/layout/default"/>
    <dgm:cxn modelId="{E7BA331F-AB04-49B3-B7F1-2032FC31EFF6}" type="presParOf" srcId="{D896BC8F-22AF-490B-B2F8-EAB9B4924026}" destId="{9694A087-63B5-49EC-91CC-33EF3A7C40F7}" srcOrd="14" destOrd="0" presId="urn:microsoft.com/office/officeart/2005/8/layout/default"/>
    <dgm:cxn modelId="{DA6E5E53-976A-46F1-9555-36C956088C56}" type="presParOf" srcId="{D896BC8F-22AF-490B-B2F8-EAB9B4924026}" destId="{39C3583D-A603-4866-9743-6D668C23A4FE}" srcOrd="15" destOrd="0" presId="urn:microsoft.com/office/officeart/2005/8/layout/default"/>
    <dgm:cxn modelId="{7A7FD60A-7900-49FD-8A22-4556010DD17B}" type="presParOf" srcId="{D896BC8F-22AF-490B-B2F8-EAB9B4924026}" destId="{C966CB19-2745-4ECF-9CCF-BA94001CF58B}" srcOrd="16" destOrd="0" presId="urn:microsoft.com/office/officeart/2005/8/layout/default"/>
    <dgm:cxn modelId="{EC0C8F62-19A0-46B9-8A03-F75B772AD64C}" type="presParOf" srcId="{D896BC8F-22AF-490B-B2F8-EAB9B4924026}" destId="{B50DBD71-6B9C-4676-9329-A1C6923E9008}" srcOrd="17" destOrd="0" presId="urn:microsoft.com/office/officeart/2005/8/layout/default"/>
    <dgm:cxn modelId="{D05C6BDD-5BFD-4B0B-909D-BCD7307236AF}" type="presParOf" srcId="{D896BC8F-22AF-490B-B2F8-EAB9B4924026}" destId="{3071FCAE-9F77-4DBC-A382-7D0E60778FD4}" srcOrd="18" destOrd="0" presId="urn:microsoft.com/office/officeart/2005/8/layout/default"/>
    <dgm:cxn modelId="{1001BD7B-E4B4-4E54-91E1-FB022032CD69}" type="presParOf" srcId="{D896BC8F-22AF-490B-B2F8-EAB9B4924026}" destId="{329CAED3-A5C2-4671-8FE1-90FEE1577AC7}" srcOrd="19" destOrd="0" presId="urn:microsoft.com/office/officeart/2005/8/layout/default"/>
    <dgm:cxn modelId="{55788C77-85E9-49C4-8BDE-385C12A4BD0F}" type="presParOf" srcId="{D896BC8F-22AF-490B-B2F8-EAB9B4924026}" destId="{AFDC7E23-C7ED-4D38-9F2A-11D391F1DEA0}" srcOrd="20" destOrd="0" presId="urn:microsoft.com/office/officeart/2005/8/layout/default"/>
    <dgm:cxn modelId="{62338C7F-02D8-4CB2-B91C-80EE3A9356E9}" type="presParOf" srcId="{D896BC8F-22AF-490B-B2F8-EAB9B4924026}" destId="{9E35D235-5A22-4FF7-9A1D-CCBA68FC84D9}" srcOrd="21" destOrd="0" presId="urn:microsoft.com/office/officeart/2005/8/layout/default"/>
    <dgm:cxn modelId="{CE30CAFB-8FD3-40F2-8FB7-55E0A646A70D}" type="presParOf" srcId="{D896BC8F-22AF-490B-B2F8-EAB9B4924026}" destId="{F89AE451-CD88-4AB8-825D-7532CC57A891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A4D59-4C6F-418A-823B-43909F0325CA}">
      <dsp:nvSpPr>
        <dsp:cNvPr id="0" name=""/>
        <dsp:cNvSpPr/>
      </dsp:nvSpPr>
      <dsp:spPr>
        <a:xfrm>
          <a:off x="3235" y="561889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Sale Price</a:t>
          </a:r>
        </a:p>
      </dsp:txBody>
      <dsp:txXfrm>
        <a:off x="3235" y="561889"/>
        <a:ext cx="1751683" cy="1051010"/>
      </dsp:txXfrm>
    </dsp:sp>
    <dsp:sp modelId="{258B4F62-523D-410D-A69B-E86852207FEE}">
      <dsp:nvSpPr>
        <dsp:cNvPr id="0" name=""/>
        <dsp:cNvSpPr/>
      </dsp:nvSpPr>
      <dsp:spPr>
        <a:xfrm>
          <a:off x="1930087" y="561889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# Floors</a:t>
          </a:r>
        </a:p>
      </dsp:txBody>
      <dsp:txXfrm>
        <a:off x="1930087" y="561889"/>
        <a:ext cx="1751683" cy="1051010"/>
      </dsp:txXfrm>
    </dsp:sp>
    <dsp:sp modelId="{05BA8546-8198-4026-A5F7-DA1A21D4AA5E}">
      <dsp:nvSpPr>
        <dsp:cNvPr id="0" name=""/>
        <dsp:cNvSpPr/>
      </dsp:nvSpPr>
      <dsp:spPr>
        <a:xfrm>
          <a:off x="3856940" y="561889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Living Area Square Footage</a:t>
          </a:r>
        </a:p>
      </dsp:txBody>
      <dsp:txXfrm>
        <a:off x="3856940" y="561889"/>
        <a:ext cx="1751683" cy="1051010"/>
      </dsp:txXfrm>
    </dsp:sp>
    <dsp:sp modelId="{84CFD75C-F368-40F3-8807-F84E2210EF52}">
      <dsp:nvSpPr>
        <dsp:cNvPr id="0" name=""/>
        <dsp:cNvSpPr/>
      </dsp:nvSpPr>
      <dsp:spPr>
        <a:xfrm>
          <a:off x="5783792" y="561889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Lot Square Footage</a:t>
          </a:r>
        </a:p>
      </dsp:txBody>
      <dsp:txXfrm>
        <a:off x="5783792" y="561889"/>
        <a:ext cx="1751683" cy="1051010"/>
      </dsp:txXfrm>
    </dsp:sp>
    <dsp:sp modelId="{21AE6F85-B682-4CCC-8C0F-424E657CEE66}">
      <dsp:nvSpPr>
        <dsp:cNvPr id="0" name=""/>
        <dsp:cNvSpPr/>
      </dsp:nvSpPr>
      <dsp:spPr>
        <a:xfrm>
          <a:off x="7710644" y="561889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Waterfront (Y/N)</a:t>
          </a:r>
        </a:p>
      </dsp:txBody>
      <dsp:txXfrm>
        <a:off x="7710644" y="561889"/>
        <a:ext cx="1751683" cy="1051010"/>
      </dsp:txXfrm>
    </dsp:sp>
    <dsp:sp modelId="{F63C83AA-1113-4DA5-BC65-2626D04B6C6C}">
      <dsp:nvSpPr>
        <dsp:cNvPr id="0" name=""/>
        <dsp:cNvSpPr/>
      </dsp:nvSpPr>
      <dsp:spPr>
        <a:xfrm>
          <a:off x="3235" y="1788068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Condition</a:t>
          </a:r>
        </a:p>
      </dsp:txBody>
      <dsp:txXfrm>
        <a:off x="3235" y="1788068"/>
        <a:ext cx="1751683" cy="1051010"/>
      </dsp:txXfrm>
    </dsp:sp>
    <dsp:sp modelId="{10A15530-FCED-4AF3-8855-2EE78DCC8F12}">
      <dsp:nvSpPr>
        <dsp:cNvPr id="0" name=""/>
        <dsp:cNvSpPr/>
      </dsp:nvSpPr>
      <dsp:spPr>
        <a:xfrm>
          <a:off x="1930087" y="1788068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Year Built</a:t>
          </a:r>
        </a:p>
      </dsp:txBody>
      <dsp:txXfrm>
        <a:off x="1930087" y="1788068"/>
        <a:ext cx="1751683" cy="1051010"/>
      </dsp:txXfrm>
    </dsp:sp>
    <dsp:sp modelId="{F095331B-7708-4DD8-BF51-B2B960638FD4}">
      <dsp:nvSpPr>
        <dsp:cNvPr id="0" name=""/>
        <dsp:cNvSpPr/>
      </dsp:nvSpPr>
      <dsp:spPr>
        <a:xfrm>
          <a:off x="3856940" y="1788068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Zip Code</a:t>
          </a:r>
        </a:p>
      </dsp:txBody>
      <dsp:txXfrm>
        <a:off x="3856940" y="1788068"/>
        <a:ext cx="1751683" cy="1051010"/>
      </dsp:txXfrm>
    </dsp:sp>
    <dsp:sp modelId="{362C34C3-A606-4506-AFD3-B0071EFE61A7}">
      <dsp:nvSpPr>
        <dsp:cNvPr id="0" name=""/>
        <dsp:cNvSpPr/>
      </dsp:nvSpPr>
      <dsp:spPr>
        <a:xfrm>
          <a:off x="5783792" y="1788068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Basement (Y/N)</a:t>
          </a:r>
        </a:p>
      </dsp:txBody>
      <dsp:txXfrm>
        <a:off x="5783792" y="1788068"/>
        <a:ext cx="1751683" cy="1051010"/>
      </dsp:txXfrm>
    </dsp:sp>
    <dsp:sp modelId="{0365ACE1-E14F-4F13-9208-6BEDC726B690}">
      <dsp:nvSpPr>
        <dsp:cNvPr id="0" name=""/>
        <dsp:cNvSpPr/>
      </dsp:nvSpPr>
      <dsp:spPr>
        <a:xfrm>
          <a:off x="7710644" y="1788068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Renovated (Y/N)</a:t>
          </a:r>
        </a:p>
      </dsp:txBody>
      <dsp:txXfrm>
        <a:off x="7710644" y="1788068"/>
        <a:ext cx="1751683" cy="105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A4D59-4C6F-418A-823B-43909F0325CA}">
      <dsp:nvSpPr>
        <dsp:cNvPr id="0" name=""/>
        <dsp:cNvSpPr/>
      </dsp:nvSpPr>
      <dsp:spPr>
        <a:xfrm>
          <a:off x="146743" y="1951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Sale Date</a:t>
          </a:r>
        </a:p>
      </dsp:txBody>
      <dsp:txXfrm>
        <a:off x="146743" y="1951"/>
        <a:ext cx="1698532" cy="1019119"/>
      </dsp:txXfrm>
    </dsp:sp>
    <dsp:sp modelId="{A404412E-03AF-47ED-BD3E-8817D8D6B38D}">
      <dsp:nvSpPr>
        <dsp:cNvPr id="0" name=""/>
        <dsp:cNvSpPr/>
      </dsp:nvSpPr>
      <dsp:spPr>
        <a:xfrm>
          <a:off x="2015129" y="1951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 Bedrooms</a:t>
          </a:r>
          <a:endParaRPr lang="en-US" sz="1600" kern="1200" dirty="0"/>
        </a:p>
      </dsp:txBody>
      <dsp:txXfrm>
        <a:off x="2015129" y="1951"/>
        <a:ext cx="1698532" cy="1019119"/>
      </dsp:txXfrm>
    </dsp:sp>
    <dsp:sp modelId="{71082DD7-776C-406C-825F-4E14E4A35D5E}">
      <dsp:nvSpPr>
        <dsp:cNvPr id="0" name=""/>
        <dsp:cNvSpPr/>
      </dsp:nvSpPr>
      <dsp:spPr>
        <a:xfrm>
          <a:off x="3883515" y="1951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 Bathrooms</a:t>
          </a:r>
          <a:endParaRPr lang="en-US" sz="1600" kern="1200" dirty="0"/>
        </a:p>
      </dsp:txBody>
      <dsp:txXfrm>
        <a:off x="3883515" y="1951"/>
        <a:ext cx="1698532" cy="1019119"/>
      </dsp:txXfrm>
    </dsp:sp>
    <dsp:sp modelId="{39C5EEB9-FC24-4A63-A48F-49D88B17663A}">
      <dsp:nvSpPr>
        <dsp:cNvPr id="0" name=""/>
        <dsp:cNvSpPr/>
      </dsp:nvSpPr>
      <dsp:spPr>
        <a:xfrm>
          <a:off x="5751901" y="1951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View</a:t>
          </a:r>
          <a:endParaRPr lang="en-US" sz="1600" kern="1200" dirty="0"/>
        </a:p>
      </dsp:txBody>
      <dsp:txXfrm>
        <a:off x="5751901" y="1951"/>
        <a:ext cx="1698532" cy="1019119"/>
      </dsp:txXfrm>
    </dsp:sp>
    <dsp:sp modelId="{7F6F1ABB-B7CF-48BA-BDF4-C7D53AA11797}">
      <dsp:nvSpPr>
        <dsp:cNvPr id="0" name=""/>
        <dsp:cNvSpPr/>
      </dsp:nvSpPr>
      <dsp:spPr>
        <a:xfrm>
          <a:off x="7620287" y="1951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</a:t>
          </a:r>
          <a:endParaRPr lang="en-US" sz="1600" kern="1200" dirty="0"/>
        </a:p>
      </dsp:txBody>
      <dsp:txXfrm>
        <a:off x="7620287" y="1951"/>
        <a:ext cx="1698532" cy="1019119"/>
      </dsp:txXfrm>
    </dsp:sp>
    <dsp:sp modelId="{8B87B9DE-D85A-438A-92E4-F32DC40734B9}">
      <dsp:nvSpPr>
        <dsp:cNvPr id="0" name=""/>
        <dsp:cNvSpPr/>
      </dsp:nvSpPr>
      <dsp:spPr>
        <a:xfrm>
          <a:off x="146743" y="1190924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Basement Square Footage</a:t>
          </a:r>
          <a:endParaRPr lang="en-US" sz="1600" kern="1200" dirty="0"/>
        </a:p>
      </dsp:txBody>
      <dsp:txXfrm>
        <a:off x="146743" y="1190924"/>
        <a:ext cx="1698532" cy="1019119"/>
      </dsp:txXfrm>
    </dsp:sp>
    <dsp:sp modelId="{5E28C598-DF1A-4DDD-8C96-28F5818FACB9}">
      <dsp:nvSpPr>
        <dsp:cNvPr id="0" name=""/>
        <dsp:cNvSpPr/>
      </dsp:nvSpPr>
      <dsp:spPr>
        <a:xfrm>
          <a:off x="2015129" y="1190924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Non-Basement Square Footage</a:t>
          </a:r>
          <a:endParaRPr lang="en-US" sz="1600" kern="1200" dirty="0"/>
        </a:p>
      </dsp:txBody>
      <dsp:txXfrm>
        <a:off x="2015129" y="1190924"/>
        <a:ext cx="1698532" cy="1019119"/>
      </dsp:txXfrm>
    </dsp:sp>
    <dsp:sp modelId="{9694A087-63B5-49EC-91CC-33EF3A7C40F7}">
      <dsp:nvSpPr>
        <dsp:cNvPr id="0" name=""/>
        <dsp:cNvSpPr/>
      </dsp:nvSpPr>
      <dsp:spPr>
        <a:xfrm>
          <a:off x="3883515" y="1190924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Year Renovated</a:t>
          </a:r>
          <a:endParaRPr lang="en-US" sz="1600" kern="1200" dirty="0"/>
        </a:p>
      </dsp:txBody>
      <dsp:txXfrm>
        <a:off x="3883515" y="1190924"/>
        <a:ext cx="1698532" cy="1019119"/>
      </dsp:txXfrm>
    </dsp:sp>
    <dsp:sp modelId="{C966CB19-2745-4ECF-9CCF-BA94001CF58B}">
      <dsp:nvSpPr>
        <dsp:cNvPr id="0" name=""/>
        <dsp:cNvSpPr/>
      </dsp:nvSpPr>
      <dsp:spPr>
        <a:xfrm>
          <a:off x="5751901" y="1190924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Latitude</a:t>
          </a:r>
          <a:endParaRPr lang="en-US" sz="1600" kern="1200" dirty="0"/>
        </a:p>
      </dsp:txBody>
      <dsp:txXfrm>
        <a:off x="5751901" y="1190924"/>
        <a:ext cx="1698532" cy="1019119"/>
      </dsp:txXfrm>
    </dsp:sp>
    <dsp:sp modelId="{3071FCAE-9F77-4DBC-A382-7D0E60778FD4}">
      <dsp:nvSpPr>
        <dsp:cNvPr id="0" name=""/>
        <dsp:cNvSpPr/>
      </dsp:nvSpPr>
      <dsp:spPr>
        <a:xfrm>
          <a:off x="7620287" y="1190924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Longitude</a:t>
          </a:r>
          <a:endParaRPr lang="en-US" sz="1600" kern="1200" dirty="0"/>
        </a:p>
      </dsp:txBody>
      <dsp:txXfrm>
        <a:off x="7620287" y="1190924"/>
        <a:ext cx="1698532" cy="1019119"/>
      </dsp:txXfrm>
    </dsp:sp>
    <dsp:sp modelId="{AFDC7E23-C7ED-4D38-9F2A-11D391F1DEA0}">
      <dsp:nvSpPr>
        <dsp:cNvPr id="0" name=""/>
        <dsp:cNvSpPr/>
      </dsp:nvSpPr>
      <dsp:spPr>
        <a:xfrm>
          <a:off x="2949322" y="2379897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Living Square Footage – 15 Nearest Neighbors</a:t>
          </a:r>
          <a:endParaRPr lang="en-US" sz="1600" kern="1200" dirty="0"/>
        </a:p>
      </dsp:txBody>
      <dsp:txXfrm>
        <a:off x="2949322" y="2379897"/>
        <a:ext cx="1698532" cy="1019119"/>
      </dsp:txXfrm>
    </dsp:sp>
    <dsp:sp modelId="{F89AE451-CD88-4AB8-825D-7532CC57A891}">
      <dsp:nvSpPr>
        <dsp:cNvPr id="0" name=""/>
        <dsp:cNvSpPr/>
      </dsp:nvSpPr>
      <dsp:spPr>
        <a:xfrm>
          <a:off x="4817708" y="2379897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Lot Square Footage – 15 Nearest Neighbors</a:t>
          </a:r>
          <a:endParaRPr lang="en-US" sz="1600" kern="1200" dirty="0"/>
        </a:p>
      </dsp:txBody>
      <dsp:txXfrm>
        <a:off x="4817708" y="2379897"/>
        <a:ext cx="1698532" cy="101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A9A8-D843-4BEA-9A94-20FE862A3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ECB6C-482D-496B-B0AB-769BDA99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A07A-0A4D-48DF-B0F4-8ACA6883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4409-1423-449C-A08B-A5BF074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D0F9-B081-4B13-8C40-BCC70DD7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BD8D-018A-43D8-8033-C1D3C1DA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48062-2D72-42F1-BAF6-2FB21F21A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2AF4-95B1-493A-B2E8-89FE6322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2E96-ECD6-4C5F-A783-D42F3D51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1D7A-2B01-4B09-8827-096E5648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0E3A8-DE57-487E-AA56-9457EE774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E9E81-CD59-4070-9416-B432222E2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AC01-D680-4ADE-9088-807488E1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0170-0741-4969-B42C-F23F473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FE3F-71E9-4D8F-AD76-6A0C2DC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6BFB-F8CC-4C8F-9547-82D33DF1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E46C-0680-4E06-8F18-7F7DC15A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7D69-18A1-426A-A566-9A87BF47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C062-2864-4A75-B3E0-F531D70E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A3C43-637A-4E27-92DC-5C77DDFF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DA12-6A65-45A9-B7E5-398FED5E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E584A-8614-4CDE-BA20-9BCFE2B7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4C63-9202-4ED2-A4BE-FED43ED9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169D-F1DD-4A26-8B5F-5743236A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AE4E-6F6B-449B-9380-C279155B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211-EF35-4BE9-9E79-BCD9B70C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CF2B-5C96-4DD8-B083-96F3B435F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2965D-6A8D-48AD-AF8E-FA648827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138BC-4A96-43FC-AEDD-0FAFCA2C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94005-6193-4535-B9C7-CA2824F7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7BD4-E0C3-4454-965E-2693821E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034C-5F9A-4B79-9F5D-4A013DB9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FA52-D7F1-473B-BF2D-BE7F8E49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AE199-526B-471F-80D5-510708442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FFD4-082A-4215-AD7B-02C4ECEC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C967E-EC57-41EB-96A7-37694E14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88FE3-186C-4A05-A8B9-3B558463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E8C75-5E9D-49FF-ABF9-4E988FD4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3C67B-2777-48E4-AE11-62BCE60C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95BF-9E94-4A11-8D6C-50FF25CD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2D2E9-9FF9-45FC-9D3E-90589090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F7370-456A-4BAE-A3EC-2C79B2C4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3B6B6-B246-4AEC-BD55-63DA3B9A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CF40-B199-4BDA-A974-BAE8A1BE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4327C-60BE-4B93-8834-B4614D72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0B329-8F81-40F7-BBBB-474DBBC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ADCB-F1F3-4D70-9247-F7CC7501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B51D-CDEE-4AE3-AF36-132DD39F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6B6D-30E1-422F-AF05-7F08EF0E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E7368-C439-438B-8374-3E46FB0B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8AD3-5361-4408-AB51-49D499E2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9253-F39C-486D-B42F-62C93D9C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62D1-1CB0-4EDD-A5C2-2CDF368E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8DE37-216F-4CAF-823E-D9B8985E0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23413-D9EF-46FB-998D-D4BC6ADF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A90A-ECC7-460E-9816-065E2BBA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A8D-1064-4891-8174-5FB2DD15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D9B26-5150-406B-AD22-115FA74D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9E22-7FB8-4C83-87D5-223584DF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4230-3330-48B9-8078-D45B592D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4C81-1F00-4F43-A0BB-F1248578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68DB-F3B1-4413-B504-A91F7803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E93A-4293-44C5-AA8E-74592A640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3955-C2EA-4F59-A4DC-A7AC0D936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/>
              <a:t>King County</a:t>
            </a:r>
            <a:br>
              <a:rPr lang="en-US" sz="3800" dirty="0"/>
            </a:br>
            <a:r>
              <a:rPr lang="en-US" sz="3800" dirty="0"/>
              <a:t>Housing Data</a:t>
            </a:r>
            <a:br>
              <a:rPr lang="en-US" sz="3800" dirty="0"/>
            </a:br>
            <a:r>
              <a:rPr lang="en-US" sz="3800" dirty="0"/>
              <a:t>Regression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5C2EA-E542-406B-AF8A-81823A191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Johnny Dryman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ABF2FF02-0047-420C-919E-1837BBEB0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3042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709A-BD87-408C-BC25-55468AD6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4D48-F421-4337-B20B-40F85F21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5334000" cy="4081589"/>
          </a:xfrm>
        </p:spPr>
        <p:txBody>
          <a:bodyPr anchor="t">
            <a:normAutofit/>
          </a:bodyPr>
          <a:lstStyle/>
          <a:p>
            <a:r>
              <a:rPr lang="en-US" sz="2000" dirty="0"/>
              <a:t>Implement Latitude, Longitude, Year Renovated, and Living &amp; Lot Square Footage for closest 15 neighbors</a:t>
            </a:r>
          </a:p>
          <a:p>
            <a:r>
              <a:rPr lang="en-US" sz="2000" dirty="0"/>
              <a:t>Develop heatmap to refine geographic understanding</a:t>
            </a:r>
          </a:p>
          <a:p>
            <a:r>
              <a:rPr lang="en-US" sz="2000" dirty="0"/>
              <a:t>Normalize features to improve predictive quality</a:t>
            </a:r>
          </a:p>
          <a:p>
            <a:r>
              <a:rPr lang="en-US" sz="2000" dirty="0"/>
              <a:t>Create dynamic splitting functionality to run model on filtered datasets</a:t>
            </a:r>
          </a:p>
          <a:p>
            <a:pPr lvl="1"/>
            <a:r>
              <a:rPr lang="en-US" sz="2000" dirty="0"/>
              <a:t>Example: how specifically could the owner of a 2 story, 4 bedroom house in Bellevue improve their home value?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ath winding through a grassy field">
            <a:extLst>
              <a:ext uri="{FF2B5EF4-FFF2-40B4-BE49-F238E27FC236}">
                <a16:creationId xmlns:a16="http://schemas.microsoft.com/office/drawing/2014/main" id="{3BC6B8CC-B673-4127-A18C-EAB0DE58A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0" r="1137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6273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0137-3F8E-4FB8-BA2D-6CB9008D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9747-AEAD-4814-8B26-43095775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4206663"/>
            <a:ext cx="4524973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feel free to ask any questions.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attle is second toughest housing market in the U.S. for first-time  buyers, Zillow reports - GeekWire">
            <a:extLst>
              <a:ext uri="{FF2B5EF4-FFF2-40B4-BE49-F238E27FC236}">
                <a16:creationId xmlns:a16="http://schemas.microsoft.com/office/drawing/2014/main" id="{965E61ED-14FD-415A-BF30-EC81C82F0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r="15916" b="-2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7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olls of blueprints">
            <a:extLst>
              <a:ext uri="{FF2B5EF4-FFF2-40B4-BE49-F238E27FC236}">
                <a16:creationId xmlns:a16="http://schemas.microsoft.com/office/drawing/2014/main" id="{6EE999B2-4E3D-4B79-B5E9-11BF20498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010A4A-4978-43DA-B3D5-930AA8C6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90630C-81C5-4A09-B7E0-C2EE57CFA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9763A9-402B-420E-BFD9-E2EF3023372E}"/>
              </a:ext>
            </a:extLst>
          </p:cNvPr>
          <p:cNvSpPr txBox="1">
            <a:spLocks/>
          </p:cNvSpPr>
          <p:nvPr/>
        </p:nvSpPr>
        <p:spPr>
          <a:xfrm>
            <a:off x="1366160" y="1660121"/>
            <a:ext cx="9623404" cy="3305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841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2C9FA96-2175-4240-9CEC-FC39AF87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55DA08-2CC0-45D7-BE74-FB6599BD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D7E911-5211-4193-A9F1-EAF69E91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6528B0-4212-4F3C-BDEA-10F2833D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Unused Data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780B538-ED92-40D5-B371-7C1CCFD1D8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2399099"/>
          <a:ext cx="9465564" cy="3400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83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65D8-B9CA-4035-B7D7-FA6D62EE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85881"/>
            <a:ext cx="5663085" cy="1167450"/>
          </a:xfrm>
        </p:spPr>
        <p:txBody>
          <a:bodyPr/>
          <a:lstStyle/>
          <a:p>
            <a:pPr algn="ctr"/>
            <a:r>
              <a:rPr lang="en-US"/>
              <a:t>Regression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C4E0A-ADE0-4C7B-BB0D-C4E32CEB9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90" y="1253331"/>
            <a:ext cx="692573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72F6F-669D-49C6-9706-F349E4820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57"/>
          <a:stretch/>
        </p:blipFill>
        <p:spPr>
          <a:xfrm>
            <a:off x="7420552" y="3429000"/>
            <a:ext cx="4064713" cy="3392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CE829-42A9-4A50-BFE3-F900311B4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63"/>
          <a:stretch/>
        </p:blipFill>
        <p:spPr>
          <a:xfrm>
            <a:off x="7624656" y="36029"/>
            <a:ext cx="3729145" cy="339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B0DA-F426-4E0F-A156-59CDD7FF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Overview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268A-8714-4480-9638-477A3D83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This project was designed to analyze home and property value in King County (Seattle, WA area)</a:t>
            </a:r>
          </a:p>
          <a:p>
            <a:r>
              <a:rPr lang="en-US" sz="2200" dirty="0">
                <a:solidFill>
                  <a:schemeClr val="bg1"/>
                </a:solidFill>
              </a:rPr>
              <a:t>Data was obtained from King County home sales between May 2014 – May 2015</a:t>
            </a:r>
          </a:p>
          <a:p>
            <a:r>
              <a:rPr lang="en-US" sz="2200" dirty="0">
                <a:solidFill>
                  <a:schemeClr val="bg1"/>
                </a:solidFill>
              </a:rPr>
              <a:t>Questions: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What quantities and / or qualities are most influential in determining sale price?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How can a resident of King County increase the value of their home?</a:t>
            </a:r>
          </a:p>
        </p:txBody>
      </p:sp>
    </p:spTree>
    <p:extLst>
      <p:ext uri="{BB962C8B-B14F-4D97-AF65-F5344CB8AC3E}">
        <p14:creationId xmlns:p14="http://schemas.microsoft.com/office/powerpoint/2010/main" val="153263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B2C00A-E659-4691-AFB4-282551729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8FD84C-74B5-451D-8F0A-1E19EC3D9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A246A-5C39-48A2-9D43-F69188E1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28F62B4-8685-41D2-A206-E349EECDC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70796"/>
              </p:ext>
            </p:extLst>
          </p:nvPr>
        </p:nvGraphicFramePr>
        <p:xfrm>
          <a:off x="1524000" y="2399099"/>
          <a:ext cx="9465564" cy="3400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72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B553C-E432-4E5D-BDCF-8A80E2008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22570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81F77-2383-45A2-9C75-68BF8A10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09624"/>
            <a:ext cx="5067537" cy="119385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Regression Results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6330B2-61FD-4832-9380-70089FFF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4131-75E1-4E29-AB10-5AE3AC22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235" y="1975211"/>
            <a:ext cx="5067294" cy="411450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Model returned an Adjusted R-squared of </a:t>
            </a:r>
            <a:r>
              <a:rPr lang="en-US" sz="2400" b="1" u="sng">
                <a:solidFill>
                  <a:srgbClr val="FFFFFF"/>
                </a:solidFill>
              </a:rPr>
              <a:t>0.798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This means our model can explain 79.8% of the variance in price</a:t>
            </a:r>
          </a:p>
          <a:p>
            <a:r>
              <a:rPr lang="en-US" sz="2400">
                <a:solidFill>
                  <a:srgbClr val="FFFFFF"/>
                </a:solidFill>
              </a:rPr>
              <a:t>QQ plot shows model is mostly normal with fatter tails</a:t>
            </a:r>
          </a:p>
          <a:p>
            <a:r>
              <a:rPr lang="en-US" sz="2400">
                <a:solidFill>
                  <a:srgbClr val="FFFFFF"/>
                </a:solidFill>
              </a:rPr>
              <a:t>Homoscedasticity check is mostly cone-like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This indicates that our model is unbiased</a:t>
            </a:r>
          </a:p>
          <a:p>
            <a:pPr lvl="1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D6C300D-7419-454E-9EFB-485A7A285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7"/>
          <a:stretch/>
        </p:blipFill>
        <p:spPr>
          <a:xfrm>
            <a:off x="7634458" y="3508343"/>
            <a:ext cx="3745348" cy="312453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4B18732-288A-443F-92D1-98D0BBF66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63"/>
          <a:stretch/>
        </p:blipFill>
        <p:spPr>
          <a:xfrm>
            <a:off x="7780962" y="143875"/>
            <a:ext cx="3452340" cy="313934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7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C3A8A-09D8-4771-A740-292CC8BA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6821D7-4D88-44B9-9B0A-C3AEFF3E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812" y="1412489"/>
            <a:ext cx="3908055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Primary Price Drivers</a:t>
            </a:r>
          </a:p>
          <a:p>
            <a:r>
              <a:rPr lang="en-US" sz="2000" b="1" dirty="0"/>
              <a:t>Living Square Feet </a:t>
            </a:r>
            <a:r>
              <a:rPr lang="en-US" sz="2000" dirty="0"/>
              <a:t>- $159 / </a:t>
            </a:r>
            <a:r>
              <a:rPr lang="en-US" sz="2000" dirty="0" err="1"/>
              <a:t>sqft</a:t>
            </a:r>
            <a:endParaRPr lang="en-US" sz="2000" dirty="0"/>
          </a:p>
          <a:p>
            <a:r>
              <a:rPr lang="en-US" sz="2000" b="1" dirty="0"/>
              <a:t>Zip Codes </a:t>
            </a:r>
            <a:r>
              <a:rPr lang="en-US" sz="2000" dirty="0"/>
              <a:t>- top 5 add $473-628k</a:t>
            </a:r>
          </a:p>
          <a:p>
            <a:r>
              <a:rPr lang="en-US" sz="2000" b="1" dirty="0"/>
              <a:t>Waterfront </a:t>
            </a:r>
            <a:r>
              <a:rPr lang="en-US" sz="2000" dirty="0"/>
              <a:t>- $338k</a:t>
            </a:r>
          </a:p>
          <a:p>
            <a:r>
              <a:rPr lang="en-US" sz="2000" b="1" dirty="0"/>
              <a:t>Lot Square Feet </a:t>
            </a:r>
            <a:r>
              <a:rPr lang="en-US" sz="2000" dirty="0"/>
              <a:t>- $3.45 / </a:t>
            </a:r>
            <a:r>
              <a:rPr lang="en-US" sz="2000" dirty="0" err="1"/>
              <a:t>sqft</a:t>
            </a:r>
            <a:endParaRPr lang="en-US" sz="2000" dirty="0"/>
          </a:p>
          <a:p>
            <a:r>
              <a:rPr lang="en-US" sz="2000" b="1" dirty="0"/>
              <a:t>Basement</a:t>
            </a:r>
            <a:r>
              <a:rPr lang="en-US" sz="2000" dirty="0"/>
              <a:t> - $23,634 penalty</a:t>
            </a:r>
          </a:p>
          <a:p>
            <a:r>
              <a:rPr lang="en-US" sz="2000" b="1" dirty="0"/>
              <a:t>Renovated</a:t>
            </a:r>
            <a:r>
              <a:rPr lang="en-US" sz="2000" dirty="0"/>
              <a:t> - 42,260 bonus</a:t>
            </a:r>
          </a:p>
          <a:p>
            <a:r>
              <a:rPr lang="en-US" sz="2000" b="1" dirty="0"/>
              <a:t>Condition</a:t>
            </a:r>
            <a:r>
              <a:rPr lang="en-US" sz="2000" dirty="0"/>
              <a:t> – between $0 and $174k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02C194-2257-478C-99F2-D89B83A5F76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338316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Less Significant Features</a:t>
            </a:r>
          </a:p>
          <a:p>
            <a:r>
              <a:rPr lang="en-US" sz="2000" b="1" dirty="0"/>
              <a:t># Floors</a:t>
            </a:r>
            <a:r>
              <a:rPr lang="en-US" sz="2000" dirty="0"/>
              <a:t> – penalty or bonus vary</a:t>
            </a:r>
            <a:endParaRPr lang="en-US" sz="2000" b="1" dirty="0"/>
          </a:p>
          <a:p>
            <a:r>
              <a:rPr lang="en-US" sz="2000" b="1" dirty="0"/>
              <a:t>Age</a:t>
            </a:r>
            <a:r>
              <a:rPr lang="en-US" sz="2000" dirty="0"/>
              <a:t> - $168 penalty per year</a:t>
            </a:r>
          </a:p>
        </p:txBody>
      </p:sp>
    </p:spTree>
    <p:extLst>
      <p:ext uri="{BB962C8B-B14F-4D97-AF65-F5344CB8AC3E}">
        <p14:creationId xmlns:p14="http://schemas.microsoft.com/office/powerpoint/2010/main" val="184114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6CB9C-5B3B-49D5-BC18-A70681A4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293" y="637763"/>
            <a:ext cx="3204055" cy="1483190"/>
          </a:xfrm>
        </p:spPr>
        <p:txBody>
          <a:bodyPr anchor="t">
            <a:normAutofit/>
          </a:bodyPr>
          <a:lstStyle/>
          <a:p>
            <a:r>
              <a:rPr lang="en-US" sz="3100" dirty="0"/>
              <a:t>Zip Codes</a:t>
            </a:r>
            <a:br>
              <a:rPr lang="en-US" sz="3100" dirty="0"/>
            </a:br>
            <a:r>
              <a:rPr lang="en-US" sz="3100" dirty="0"/>
              <a:t>Most / Least Valuable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37576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81AA-999B-48EF-8C94-86770D8C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033" y="2576645"/>
            <a:ext cx="4475957" cy="3637886"/>
          </a:xfrm>
          <a:noFill/>
        </p:spPr>
        <p:txBody>
          <a:bodyPr>
            <a:normAutofit/>
          </a:bodyPr>
          <a:lstStyle/>
          <a:p>
            <a:r>
              <a:rPr lang="en-US" sz="2000" dirty="0"/>
              <a:t>Top 5 Zip Codes</a:t>
            </a:r>
          </a:p>
          <a:p>
            <a:pPr lvl="1"/>
            <a:r>
              <a:rPr lang="en-US" sz="2000" dirty="0"/>
              <a:t>Add $473-628k to value</a:t>
            </a:r>
          </a:p>
          <a:p>
            <a:pPr lvl="1"/>
            <a:r>
              <a:rPr lang="en-US" sz="2000" dirty="0"/>
              <a:t>Located in metro area (Seattle, Bellevue, Mercer Island)</a:t>
            </a:r>
          </a:p>
          <a:p>
            <a:pPr lvl="1"/>
            <a:r>
              <a:rPr lang="en-US" sz="2000" dirty="0"/>
              <a:t>Closer to water</a:t>
            </a:r>
          </a:p>
          <a:p>
            <a:r>
              <a:rPr lang="en-US" sz="2000" dirty="0"/>
              <a:t>Bottom 5 Zip Codes</a:t>
            </a:r>
          </a:p>
          <a:p>
            <a:pPr lvl="1"/>
            <a:r>
              <a:rPr lang="en-US" sz="2000" dirty="0"/>
              <a:t>Range from $5k penalty to $10k bonus</a:t>
            </a:r>
          </a:p>
          <a:p>
            <a:pPr lvl="1"/>
            <a:r>
              <a:rPr lang="en-US" sz="2000" dirty="0"/>
              <a:t>Located in southern King County, Kent area</a:t>
            </a:r>
          </a:p>
          <a:p>
            <a:pPr lvl="1"/>
            <a:r>
              <a:rPr lang="en-US" sz="2000" dirty="0"/>
              <a:t>Landlocked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6D2AF09D-A440-486C-822D-E4DE89B43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1" y="173828"/>
            <a:ext cx="6394460" cy="3197230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76C65005-B146-45E4-8BC0-C62009A9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9" y="3515914"/>
            <a:ext cx="6394462" cy="31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2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786D-3C3E-42B1-9A9F-6F2054DD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Renovate and Improve / Maintain Condition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73A34-9A84-423F-BFA0-62ACA26BB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24"/>
          <a:stretch/>
        </p:blipFill>
        <p:spPr>
          <a:xfrm>
            <a:off x="250521" y="2333129"/>
            <a:ext cx="7139835" cy="41905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8720-E311-4B22-8284-32A3BAE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333129"/>
            <a:ext cx="3803904" cy="41905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Renovating to improve condition will provide $42k bonus</a:t>
            </a:r>
          </a:p>
          <a:p>
            <a:r>
              <a:rPr lang="en-US" sz="2000" dirty="0"/>
              <a:t>If the renovation improves the condition, additional bonus will be applied</a:t>
            </a:r>
          </a:p>
          <a:p>
            <a:pPr lvl="1"/>
            <a:r>
              <a:rPr lang="en-US" sz="2000" dirty="0"/>
              <a:t>Condition 1 to 2: + $87,360</a:t>
            </a:r>
          </a:p>
          <a:p>
            <a:pPr lvl="1"/>
            <a:r>
              <a:rPr lang="en-US" sz="2000" dirty="0"/>
              <a:t>Condition 2 to 3: + $41,455</a:t>
            </a:r>
          </a:p>
          <a:p>
            <a:pPr lvl="1"/>
            <a:r>
              <a:rPr lang="en-US" sz="2000" dirty="0"/>
              <a:t>Condition 3 to 4: + $17,031</a:t>
            </a:r>
          </a:p>
          <a:p>
            <a:pPr lvl="1"/>
            <a:r>
              <a:rPr lang="en-US" sz="2000" dirty="0"/>
              <a:t>Condition 4 to 5: + $28,288</a:t>
            </a:r>
          </a:p>
          <a:p>
            <a:r>
              <a:rPr lang="en-US" sz="2000" dirty="0"/>
              <a:t>Invest in regular maintenance to avoid condition deterioration penalty</a:t>
            </a:r>
          </a:p>
        </p:txBody>
      </p:sp>
    </p:spTree>
    <p:extLst>
      <p:ext uri="{BB962C8B-B14F-4D97-AF65-F5344CB8AC3E}">
        <p14:creationId xmlns:p14="http://schemas.microsoft.com/office/powerpoint/2010/main" val="346032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786D-3C3E-42B1-9A9F-6F2054DD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Add Living Square Footage through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8720-E311-4B22-8284-32A3BAE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7" y="2303825"/>
            <a:ext cx="4102607" cy="420670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Each additional square foot will add $159 to the home value</a:t>
            </a:r>
          </a:p>
          <a:p>
            <a:pPr lvl="1"/>
            <a:r>
              <a:rPr lang="en-US" sz="2000" b="1" dirty="0"/>
              <a:t>500 </a:t>
            </a:r>
            <a:r>
              <a:rPr lang="en-US" sz="2000" b="1" dirty="0" err="1"/>
              <a:t>sqft</a:t>
            </a:r>
            <a:r>
              <a:rPr lang="en-US" sz="2000" b="1" dirty="0"/>
              <a:t>: $79,740</a:t>
            </a:r>
          </a:p>
          <a:p>
            <a:pPr lvl="1"/>
            <a:r>
              <a:rPr lang="en-US" sz="2000" b="1" dirty="0"/>
              <a:t>1000 </a:t>
            </a:r>
            <a:r>
              <a:rPr lang="en-US" sz="2000" b="1" dirty="0" err="1"/>
              <a:t>sqft</a:t>
            </a:r>
            <a:r>
              <a:rPr lang="en-US" sz="2000" b="1" dirty="0"/>
              <a:t>: $159,480</a:t>
            </a:r>
          </a:p>
          <a:p>
            <a:r>
              <a:rPr lang="en-US" sz="2000" dirty="0"/>
              <a:t>Building a second floor (approx. 1240 </a:t>
            </a:r>
            <a:r>
              <a:rPr lang="en-US" sz="2000" dirty="0" err="1"/>
              <a:t>sqft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1240 </a:t>
            </a:r>
            <a:r>
              <a:rPr lang="en-US" sz="2000" dirty="0" err="1"/>
              <a:t>sqft</a:t>
            </a:r>
            <a:r>
              <a:rPr lang="en-US" sz="2000" dirty="0"/>
              <a:t>: $197,755</a:t>
            </a:r>
          </a:p>
          <a:p>
            <a:pPr lvl="1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floor bonus: $11,448</a:t>
            </a:r>
          </a:p>
          <a:p>
            <a:pPr lvl="1"/>
            <a:r>
              <a:rPr lang="en-US" sz="2000" b="1" dirty="0"/>
              <a:t>Total: $209,204</a:t>
            </a:r>
          </a:p>
          <a:p>
            <a:r>
              <a:rPr lang="en-US" sz="2000" dirty="0"/>
              <a:t>Finishing a basement:</a:t>
            </a:r>
          </a:p>
          <a:p>
            <a:pPr lvl="1"/>
            <a:r>
              <a:rPr lang="en-US" sz="2000" dirty="0"/>
              <a:t>1240 </a:t>
            </a:r>
            <a:r>
              <a:rPr lang="en-US" sz="2000" dirty="0" err="1"/>
              <a:t>sqft</a:t>
            </a:r>
            <a:r>
              <a:rPr lang="en-US" sz="2000" dirty="0"/>
              <a:t>: $197,755</a:t>
            </a:r>
          </a:p>
          <a:p>
            <a:pPr lvl="1"/>
            <a:r>
              <a:rPr lang="en-US" sz="2000" dirty="0"/>
              <a:t>Basement penalty: (-) $23,634</a:t>
            </a:r>
          </a:p>
          <a:p>
            <a:pPr lvl="1"/>
            <a:r>
              <a:rPr lang="en-US" sz="2000" b="1" dirty="0"/>
              <a:t>Total: $174,121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53B07-173B-47BA-82A2-3E7E7892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5" y="2303824"/>
            <a:ext cx="7214302" cy="42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BC833-158B-43C2-8C13-0A1B57D7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1A8A-56FA-4443-8969-31AD8F63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Living Square Footage is most significant factor in home price</a:t>
            </a:r>
          </a:p>
          <a:p>
            <a:r>
              <a:rPr lang="en-US" sz="2400">
                <a:solidFill>
                  <a:srgbClr val="FFFFFF"/>
                </a:solidFill>
              </a:rPr>
              <a:t>Zip Code is a primary price driver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Houses in city center and near water have higher value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Landlocked houses further from Seattle (especially in the Kent area) have less value</a:t>
            </a:r>
          </a:p>
          <a:p>
            <a:r>
              <a:rPr lang="en-US" sz="2400">
                <a:solidFill>
                  <a:srgbClr val="FFFFFF"/>
                </a:solidFill>
              </a:rPr>
              <a:t>Recommendations: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Add living square footage via extension, finished basement, or second floor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Renovate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Improve / maintain condition</a:t>
            </a:r>
          </a:p>
        </p:txBody>
      </p:sp>
    </p:spTree>
    <p:extLst>
      <p:ext uri="{BB962C8B-B14F-4D97-AF65-F5344CB8AC3E}">
        <p14:creationId xmlns:p14="http://schemas.microsoft.com/office/powerpoint/2010/main" val="311016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596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King County Housing Data Regression Project</vt:lpstr>
      <vt:lpstr>Overview</vt:lpstr>
      <vt:lpstr>Data</vt:lpstr>
      <vt:lpstr>Regression Results</vt:lpstr>
      <vt:lpstr>Findings</vt:lpstr>
      <vt:lpstr>Zip Codes Most / Least Valuable</vt:lpstr>
      <vt:lpstr>Recommendation: Renovate and Improve / Maintain Condition</vt:lpstr>
      <vt:lpstr>Recommendation: Add Living Square Footage through Construction</vt:lpstr>
      <vt:lpstr>Conclusions</vt:lpstr>
      <vt:lpstr>Next Steps</vt:lpstr>
      <vt:lpstr>Thank you for your time!</vt:lpstr>
      <vt:lpstr>PowerPoint Presentation</vt:lpstr>
      <vt:lpstr>Unused Data</vt:lpstr>
      <vt:lpstr>Regression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Home Value Regression Project</dc:title>
  <dc:creator>Johnny Dryman</dc:creator>
  <cp:lastModifiedBy>Johnny Dryman</cp:lastModifiedBy>
  <cp:revision>20</cp:revision>
  <dcterms:created xsi:type="dcterms:W3CDTF">2021-04-22T14:52:07Z</dcterms:created>
  <dcterms:modified xsi:type="dcterms:W3CDTF">2021-05-01T16:19:41Z</dcterms:modified>
</cp:coreProperties>
</file>