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546"/>
    <a:srgbClr val="5A6CC1"/>
    <a:srgbClr val="75030F"/>
    <a:srgbClr val="005F26"/>
    <a:srgbClr val="005823"/>
    <a:srgbClr val="7B040F"/>
    <a:srgbClr val="FFFFFF"/>
    <a:srgbClr val="A1272C"/>
    <a:srgbClr val="1D6D3B"/>
    <a:srgbClr val="B91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71BF2-4F1C-4BAA-9B2D-E2DF79CF25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25B010-8EA4-45AF-B997-B83F184BF9A8}">
      <dgm:prSet/>
      <dgm:spPr/>
      <dgm:t>
        <a:bodyPr/>
        <a:lstStyle/>
        <a:p>
          <a:r>
            <a:rPr lang="en-US"/>
            <a:t>Model depended on overtly positive or overtly negative adjectives</a:t>
          </a:r>
        </a:p>
      </dgm:t>
    </dgm:pt>
    <dgm:pt modelId="{F35108FC-8E3F-479C-ACBD-29A74D5D5EFC}" type="parTrans" cxnId="{875F9786-52E6-4A66-B0B4-C51DE38A9D3D}">
      <dgm:prSet/>
      <dgm:spPr/>
      <dgm:t>
        <a:bodyPr/>
        <a:lstStyle/>
        <a:p>
          <a:endParaRPr lang="en-US"/>
        </a:p>
      </dgm:t>
    </dgm:pt>
    <dgm:pt modelId="{B036F482-F894-4B05-A329-705CEEE63FAD}" type="sibTrans" cxnId="{875F9786-52E6-4A66-B0B4-C51DE38A9D3D}">
      <dgm:prSet/>
      <dgm:spPr/>
      <dgm:t>
        <a:bodyPr/>
        <a:lstStyle/>
        <a:p>
          <a:endParaRPr lang="en-US"/>
        </a:p>
      </dgm:t>
    </dgm:pt>
    <dgm:pt modelId="{8676A455-E9DC-4B46-A7E9-A248AD5B8433}">
      <dgm:prSet/>
      <dgm:spPr/>
      <dgm:t>
        <a:bodyPr/>
        <a:lstStyle/>
        <a:p>
          <a:r>
            <a:rPr lang="en-US" dirty="0"/>
            <a:t>Review sentiment can be reasonably predicted with an accuracy of 89.5%</a:t>
          </a:r>
        </a:p>
      </dgm:t>
    </dgm:pt>
    <dgm:pt modelId="{9D02D9B6-5B90-457C-B56D-1F150CA911D4}" type="parTrans" cxnId="{BA339D28-1AB0-4C49-B091-3D94C3580151}">
      <dgm:prSet/>
      <dgm:spPr/>
      <dgm:t>
        <a:bodyPr/>
        <a:lstStyle/>
        <a:p>
          <a:endParaRPr lang="en-US"/>
        </a:p>
      </dgm:t>
    </dgm:pt>
    <dgm:pt modelId="{BD02C401-9BB9-4D2C-8981-AC4B088A7D4D}" type="sibTrans" cxnId="{BA339D28-1AB0-4C49-B091-3D94C3580151}">
      <dgm:prSet/>
      <dgm:spPr/>
      <dgm:t>
        <a:bodyPr/>
        <a:lstStyle/>
        <a:p>
          <a:endParaRPr lang="en-US"/>
        </a:p>
      </dgm:t>
    </dgm:pt>
    <dgm:pt modelId="{E864DF03-AA6C-4107-B447-1D33E82AD6AD}" type="pres">
      <dgm:prSet presAssocID="{C0E71BF2-4F1C-4BAA-9B2D-E2DF79CF25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155D63-08BB-45A9-8CEB-DE77357B5CEE}" type="pres">
      <dgm:prSet presAssocID="{3425B010-8EA4-45AF-B997-B83F184BF9A8}" presName="hierRoot1" presStyleCnt="0"/>
      <dgm:spPr/>
    </dgm:pt>
    <dgm:pt modelId="{CC7BA0D8-631C-44F7-AC98-100D47E07DD4}" type="pres">
      <dgm:prSet presAssocID="{3425B010-8EA4-45AF-B997-B83F184BF9A8}" presName="composite" presStyleCnt="0"/>
      <dgm:spPr/>
    </dgm:pt>
    <dgm:pt modelId="{07C48BAF-8924-4727-88F0-65314390D476}" type="pres">
      <dgm:prSet presAssocID="{3425B010-8EA4-45AF-B997-B83F184BF9A8}" presName="background" presStyleLbl="node0" presStyleIdx="0" presStyleCnt="2"/>
      <dgm:spPr/>
    </dgm:pt>
    <dgm:pt modelId="{9F38AD3A-4192-4241-A367-1F00D981328C}" type="pres">
      <dgm:prSet presAssocID="{3425B010-8EA4-45AF-B997-B83F184BF9A8}" presName="text" presStyleLbl="fgAcc0" presStyleIdx="0" presStyleCnt="2">
        <dgm:presLayoutVars>
          <dgm:chPref val="3"/>
        </dgm:presLayoutVars>
      </dgm:prSet>
      <dgm:spPr/>
    </dgm:pt>
    <dgm:pt modelId="{BA1E5BC6-1CEA-4750-9340-A5CD51AE2580}" type="pres">
      <dgm:prSet presAssocID="{3425B010-8EA4-45AF-B997-B83F184BF9A8}" presName="hierChild2" presStyleCnt="0"/>
      <dgm:spPr/>
    </dgm:pt>
    <dgm:pt modelId="{F070B352-224F-4EC6-8871-2D9E1E6DDC69}" type="pres">
      <dgm:prSet presAssocID="{8676A455-E9DC-4B46-A7E9-A248AD5B8433}" presName="hierRoot1" presStyleCnt="0"/>
      <dgm:spPr/>
    </dgm:pt>
    <dgm:pt modelId="{DA1B666E-28B9-490D-9B37-CA10770B5129}" type="pres">
      <dgm:prSet presAssocID="{8676A455-E9DC-4B46-A7E9-A248AD5B8433}" presName="composite" presStyleCnt="0"/>
      <dgm:spPr/>
    </dgm:pt>
    <dgm:pt modelId="{B8C9C494-AA97-4AFC-9CBF-7AD687562DDE}" type="pres">
      <dgm:prSet presAssocID="{8676A455-E9DC-4B46-A7E9-A248AD5B8433}" presName="background" presStyleLbl="node0" presStyleIdx="1" presStyleCnt="2"/>
      <dgm:spPr/>
    </dgm:pt>
    <dgm:pt modelId="{7D14044F-E048-436F-93FF-08A7D1BFB534}" type="pres">
      <dgm:prSet presAssocID="{8676A455-E9DC-4B46-A7E9-A248AD5B8433}" presName="text" presStyleLbl="fgAcc0" presStyleIdx="1" presStyleCnt="2">
        <dgm:presLayoutVars>
          <dgm:chPref val="3"/>
        </dgm:presLayoutVars>
      </dgm:prSet>
      <dgm:spPr/>
    </dgm:pt>
    <dgm:pt modelId="{E5FADA0A-9C74-48BA-B0A2-ED3532F9C425}" type="pres">
      <dgm:prSet presAssocID="{8676A455-E9DC-4B46-A7E9-A248AD5B8433}" presName="hierChild2" presStyleCnt="0"/>
      <dgm:spPr/>
    </dgm:pt>
  </dgm:ptLst>
  <dgm:cxnLst>
    <dgm:cxn modelId="{BA339D28-1AB0-4C49-B091-3D94C3580151}" srcId="{C0E71BF2-4F1C-4BAA-9B2D-E2DF79CF2565}" destId="{8676A455-E9DC-4B46-A7E9-A248AD5B8433}" srcOrd="1" destOrd="0" parTransId="{9D02D9B6-5B90-457C-B56D-1F150CA911D4}" sibTransId="{BD02C401-9BB9-4D2C-8981-AC4B088A7D4D}"/>
    <dgm:cxn modelId="{875F9786-52E6-4A66-B0B4-C51DE38A9D3D}" srcId="{C0E71BF2-4F1C-4BAA-9B2D-E2DF79CF2565}" destId="{3425B010-8EA4-45AF-B997-B83F184BF9A8}" srcOrd="0" destOrd="0" parTransId="{F35108FC-8E3F-479C-ACBD-29A74D5D5EFC}" sibTransId="{B036F482-F894-4B05-A329-705CEEE63FAD}"/>
    <dgm:cxn modelId="{0099A0C2-E181-4CE3-BBFE-3CBE05BEBC0F}" type="presOf" srcId="{8676A455-E9DC-4B46-A7E9-A248AD5B8433}" destId="{7D14044F-E048-436F-93FF-08A7D1BFB534}" srcOrd="0" destOrd="0" presId="urn:microsoft.com/office/officeart/2005/8/layout/hierarchy1"/>
    <dgm:cxn modelId="{9F9BD2E8-FDF3-43FA-94DD-1770CAF0C181}" type="presOf" srcId="{3425B010-8EA4-45AF-B997-B83F184BF9A8}" destId="{9F38AD3A-4192-4241-A367-1F00D981328C}" srcOrd="0" destOrd="0" presId="urn:microsoft.com/office/officeart/2005/8/layout/hierarchy1"/>
    <dgm:cxn modelId="{C3FCF1FF-3EF1-4086-B4F9-4674E3F4F1C3}" type="presOf" srcId="{C0E71BF2-4F1C-4BAA-9B2D-E2DF79CF2565}" destId="{E864DF03-AA6C-4107-B447-1D33E82AD6AD}" srcOrd="0" destOrd="0" presId="urn:microsoft.com/office/officeart/2005/8/layout/hierarchy1"/>
    <dgm:cxn modelId="{F0D195F0-7FFD-47CF-8DC3-C447BD27E9A4}" type="presParOf" srcId="{E864DF03-AA6C-4107-B447-1D33E82AD6AD}" destId="{4B155D63-08BB-45A9-8CEB-DE77357B5CEE}" srcOrd="0" destOrd="0" presId="urn:microsoft.com/office/officeart/2005/8/layout/hierarchy1"/>
    <dgm:cxn modelId="{AF9B6D02-A370-4FBA-AC62-B6AB2C8AF7C6}" type="presParOf" srcId="{4B155D63-08BB-45A9-8CEB-DE77357B5CEE}" destId="{CC7BA0D8-631C-44F7-AC98-100D47E07DD4}" srcOrd="0" destOrd="0" presId="urn:microsoft.com/office/officeart/2005/8/layout/hierarchy1"/>
    <dgm:cxn modelId="{219F7DFA-0778-4360-BA72-F8E2222D61FF}" type="presParOf" srcId="{CC7BA0D8-631C-44F7-AC98-100D47E07DD4}" destId="{07C48BAF-8924-4727-88F0-65314390D476}" srcOrd="0" destOrd="0" presId="urn:microsoft.com/office/officeart/2005/8/layout/hierarchy1"/>
    <dgm:cxn modelId="{379992A7-2C2A-4C04-8FAD-C19EE52DE6B8}" type="presParOf" srcId="{CC7BA0D8-631C-44F7-AC98-100D47E07DD4}" destId="{9F38AD3A-4192-4241-A367-1F00D981328C}" srcOrd="1" destOrd="0" presId="urn:microsoft.com/office/officeart/2005/8/layout/hierarchy1"/>
    <dgm:cxn modelId="{7CBBD1F2-25FF-4C20-ADD8-9211B4B0A0CE}" type="presParOf" srcId="{4B155D63-08BB-45A9-8CEB-DE77357B5CEE}" destId="{BA1E5BC6-1CEA-4750-9340-A5CD51AE2580}" srcOrd="1" destOrd="0" presId="urn:microsoft.com/office/officeart/2005/8/layout/hierarchy1"/>
    <dgm:cxn modelId="{D3397EA5-A813-4F27-8F98-425399B7EA6C}" type="presParOf" srcId="{E864DF03-AA6C-4107-B447-1D33E82AD6AD}" destId="{F070B352-224F-4EC6-8871-2D9E1E6DDC69}" srcOrd="1" destOrd="0" presId="urn:microsoft.com/office/officeart/2005/8/layout/hierarchy1"/>
    <dgm:cxn modelId="{D4164D62-3324-4B63-BE20-466320353386}" type="presParOf" srcId="{F070B352-224F-4EC6-8871-2D9E1E6DDC69}" destId="{DA1B666E-28B9-490D-9B37-CA10770B5129}" srcOrd="0" destOrd="0" presId="urn:microsoft.com/office/officeart/2005/8/layout/hierarchy1"/>
    <dgm:cxn modelId="{3A7FF512-93AF-4613-8C24-04F28F271BD9}" type="presParOf" srcId="{DA1B666E-28B9-490D-9B37-CA10770B5129}" destId="{B8C9C494-AA97-4AFC-9CBF-7AD687562DDE}" srcOrd="0" destOrd="0" presId="urn:microsoft.com/office/officeart/2005/8/layout/hierarchy1"/>
    <dgm:cxn modelId="{F935755E-FDC4-4D18-9FAD-4D9DCDC2BA12}" type="presParOf" srcId="{DA1B666E-28B9-490D-9B37-CA10770B5129}" destId="{7D14044F-E048-436F-93FF-08A7D1BFB534}" srcOrd="1" destOrd="0" presId="urn:microsoft.com/office/officeart/2005/8/layout/hierarchy1"/>
    <dgm:cxn modelId="{B1D46E6D-58E7-4E06-A79D-22ADF009734E}" type="presParOf" srcId="{F070B352-224F-4EC6-8871-2D9E1E6DDC69}" destId="{E5FADA0A-9C74-48BA-B0A2-ED3532F9C4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48BAF-8924-4727-88F0-65314390D476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AD3A-4192-4241-A367-1F00D981328C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depended on overtly positive or overtly negative adjectives</a:t>
          </a:r>
        </a:p>
      </dsp:txBody>
      <dsp:txXfrm>
        <a:off x="585701" y="1067340"/>
        <a:ext cx="4337991" cy="2693452"/>
      </dsp:txXfrm>
    </dsp:sp>
    <dsp:sp modelId="{B8C9C494-AA97-4AFC-9CBF-7AD687562DDE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044F-E048-436F-93FF-08A7D1BFB534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Review sentiment can be reasonably predicted with an accuracy of 89.5%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BB6E-B879-45AA-BE91-650A8D78671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3A4C9-96E2-4AFF-81BA-7A96A3B9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A4C9-96E2-4AFF-81BA-7A96A3B9C7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A4C9-96E2-4AFF-81BA-7A96A3B9C7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title or Y label specify which was positive and which was negative.  Change title.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A4C9-96E2-4AFF-81BA-7A96A3B9C7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title or Y label specify which was positive and which was negative.  Change title.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A4C9-96E2-4AFF-81BA-7A96A3B9C7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title to graph.  Positive negative influential words.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A4C9-96E2-4AFF-81BA-7A96A3B9C7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3799-F894-40C6-ABF8-5A370F9CE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CC375-2172-4637-A809-500214D1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CA9F-2543-48CF-97A9-7D34A29E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23AB-9DCD-4CCA-B730-550C8F42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AE51-CC7C-436C-986F-9B5A221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F8F-210B-406A-96B9-519C960B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ADA16-FE88-4682-9F24-3FD25F2B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F50E-0406-49BF-B91A-DF6F4E1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DFB-5767-4D45-9A66-F576F12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A44E-18ED-45C8-8EC6-C7560A73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9D7B1-6F82-4E25-A2DA-35562FAA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113B0-61E4-49CA-B9E4-8C03D15C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316A-B321-4C33-97CA-0238142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6E0B-E9C4-41B4-A905-9FF82D15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6FCC-898B-47D5-8AE9-0363BF5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5F1B-96D1-439D-AE22-382106A0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F523-FDA2-4794-995F-3B86BD0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0662-C43D-42C1-A212-C1AFCAC9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43D1-0F82-4099-9049-CB5C93B7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DA9-B7FF-452A-A9F9-4C9B5FF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C2AB-17AC-4D74-9C6C-4BF4DF28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7362-9A1A-4924-9634-0EAB3D4F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9CEC-983E-4D15-90E3-AFAC416C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8CAE-F768-451A-AF14-141CBF2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337F-9F15-4FB4-B0EC-64C2526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A52-14DD-4D77-A270-4C909448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941D-90C3-4310-BA70-4E1F8249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8CAA-9B16-4623-A384-0A136993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05085-D13F-4818-BE44-62921606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A0E1-681C-4A3B-A6DA-D7DB9188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6462-D49F-4058-AB91-91274E89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A150-B687-4525-8D4F-A84B4740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3C68-EB3E-4259-9FCD-2754335D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6321-B812-4AA1-B075-B42BD7DA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E3DDA-DD30-43B1-88E3-1D5073C18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04BAC-10F2-4FC1-84A3-47A6D91A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7748A-438F-4E27-A5A7-CB9F36F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1C2D7-8814-46E9-94D8-B3343F6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DE432-0F6E-487D-8650-C89B835B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A32B-90F6-41AB-948A-3FBEC7C7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79140-4892-4E71-9991-3292EDE4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3BF-0846-49E8-9E7F-2FF3F574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F3D9-4804-4029-8F2C-E2EAA6CB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39C04-2904-4E3E-B7B0-D849A7D9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E45D8-DAA4-4FE2-90FD-99B95EA2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9686-E4EA-4C51-BBAF-3C8EC1D1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6AA-780C-456D-9FB3-37926351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4494-07F6-47CE-8F3E-5F268044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4A672-7A0C-49D6-AE11-72C848CF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B682-A259-44EA-92B3-A4AE1614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E818-20EB-462F-ABCD-5CCE2E83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2D1CC-116C-41FF-821F-BC79A959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8342-67F5-4C36-9D68-4CADF625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8EBD-1088-46C8-A2DC-F607D0FE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6FC8-3DD0-4DA2-81F2-5ECD22ED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4A70-4F8E-420F-928F-146D57DA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6D34-FC5F-46EF-923B-27CD3478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2B103-9EFD-4847-B21F-AA560908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FF280-3CC8-4B06-BE33-FAAB494F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4E6C-5F63-4C62-818F-483B6F12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E1CC-3779-4109-96F3-51327318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0628-DD6A-4A50-A6AA-90FBC363E0C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E3D2-E10C-4608-BF52-FB48420E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7F2E-138F-46E0-8168-7D84A00CC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498-7FF4-43D3-9666-45328FD6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1655286"/>
            <a:ext cx="4609057" cy="2610042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Movie Review Sentiment Analysis Using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F779-5948-455A-8778-D35FB184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373385"/>
            <a:ext cx="4609057" cy="76604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l"/>
            <a:r>
              <a:rPr lang="en-US" sz="3400" dirty="0"/>
              <a:t>Johnny Dryman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ess Room - IMDb">
            <a:extLst>
              <a:ext uri="{FF2B5EF4-FFF2-40B4-BE49-F238E27FC236}">
                <a16:creationId xmlns:a16="http://schemas.microsoft.com/office/drawing/2014/main" id="{738CBFF8-9468-46B6-A30E-BA2D7877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579" y="2146698"/>
            <a:ext cx="5079371" cy="2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2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FFC-69F5-4B16-B91A-9F8EDD88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Use ‘positive’ and ‘negative’ sentiment model to calculate new score for all movies in database</a:t>
            </a:r>
          </a:p>
          <a:p>
            <a:r>
              <a:rPr lang="en-US" sz="2400"/>
              <a:t>Compile a new list of top 250 movies</a:t>
            </a:r>
          </a:p>
          <a:p>
            <a:r>
              <a:rPr lang="en-US" sz="2400"/>
              <a:t>Compare user scored top 250 with top 250 as calculated by sentiment analysis</a:t>
            </a:r>
          </a:p>
          <a:p>
            <a:r>
              <a:rPr lang="en-US" sz="2400"/>
              <a:t>Depending on results, release to public</a:t>
            </a:r>
          </a:p>
        </p:txBody>
      </p:sp>
    </p:spTree>
    <p:extLst>
      <p:ext uri="{BB962C8B-B14F-4D97-AF65-F5344CB8AC3E}">
        <p14:creationId xmlns:p14="http://schemas.microsoft.com/office/powerpoint/2010/main" val="339545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FFC-69F5-4B16-B91A-9F8EDD88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Experiment with different tokenizers, stop word lists, stemming, and lemmatization</a:t>
            </a:r>
          </a:p>
          <a:p>
            <a:r>
              <a:rPr lang="en-US" sz="2000" dirty="0"/>
              <a:t>Reviews were added to dataset based on “highly polar” nature, quantify or qualify what this means</a:t>
            </a:r>
          </a:p>
          <a:p>
            <a:r>
              <a:rPr lang="en-US" sz="2000" dirty="0"/>
              <a:t>Compile new dataset with buckets for multiclassification</a:t>
            </a:r>
          </a:p>
          <a:p>
            <a:pPr lvl="1"/>
            <a:r>
              <a:rPr lang="en-US" sz="2000" dirty="0"/>
              <a:t>Score of 1-3 / 10 = Negative</a:t>
            </a:r>
          </a:p>
          <a:p>
            <a:pPr lvl="1"/>
            <a:r>
              <a:rPr lang="en-US" sz="2000" dirty="0"/>
              <a:t>Score of 4-6 / 10 = Neutral</a:t>
            </a:r>
          </a:p>
          <a:p>
            <a:pPr lvl="1"/>
            <a:r>
              <a:rPr lang="en-US" sz="2000" dirty="0"/>
              <a:t>Score of  7-10 / 10 = Positive</a:t>
            </a:r>
          </a:p>
          <a:p>
            <a:r>
              <a:rPr lang="en-US" sz="2000" dirty="0"/>
              <a:t>Explore alternative machine learning models</a:t>
            </a:r>
          </a:p>
          <a:p>
            <a:pPr lvl="1"/>
            <a:r>
              <a:rPr lang="en-US" sz="2000" dirty="0"/>
              <a:t>Support vector machines</a:t>
            </a:r>
          </a:p>
          <a:p>
            <a:pPr lvl="1"/>
            <a:r>
              <a:rPr lang="en-US" sz="2000" dirty="0"/>
              <a:t>K nearest neighbors</a:t>
            </a:r>
          </a:p>
          <a:p>
            <a:pPr lvl="1"/>
            <a:r>
              <a:rPr lang="en-US" sz="2000" dirty="0"/>
              <a:t>Deep learning /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126547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A899-DA00-4585-B673-51508B8D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2B81-4445-49C9-8561-86603573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feel free to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9421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B2FE-8E9F-4E0E-A308-44D40F7C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C063-899D-41CB-BCCB-0775E4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 Natural Language Processing (NLP) with machine learning models to classify IMDB user reviews as ‘Positive’ or ‘Negative’</a:t>
            </a:r>
          </a:p>
          <a:p>
            <a:r>
              <a:rPr lang="en-US" sz="2400" dirty="0"/>
              <a:t>Understand how our model distinguishes between ‘Positive’ and ‘Negative’</a:t>
            </a:r>
          </a:p>
          <a:p>
            <a:r>
              <a:rPr lang="en-US" sz="2400" dirty="0"/>
              <a:t>Explore alternative scoring system for movies based on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62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991C-904F-4653-B0FF-C2847DB6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58-95E8-4CB7-8541-9A84898B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Obtained 50,000 IMDB movie reviews</a:t>
            </a:r>
          </a:p>
          <a:p>
            <a:r>
              <a:rPr lang="en-US" sz="2400" dirty="0"/>
              <a:t>Reviews are labeled ‘positive’ or ‘negative,’ and are considered “highly polar” reviews</a:t>
            </a:r>
          </a:p>
          <a:p>
            <a:pPr lvl="1"/>
            <a:r>
              <a:rPr lang="en-US" dirty="0"/>
              <a:t>25,000 positive</a:t>
            </a:r>
          </a:p>
          <a:p>
            <a:pPr lvl="1"/>
            <a:r>
              <a:rPr lang="en-US" dirty="0"/>
              <a:t>25,000 negative</a:t>
            </a:r>
          </a:p>
          <a:p>
            <a:r>
              <a:rPr lang="en-US" sz="2400" dirty="0"/>
              <a:t>No associated movies or traditional 1-10 rankings were provided</a:t>
            </a:r>
          </a:p>
          <a:p>
            <a:r>
              <a:rPr lang="en-US" sz="2400" dirty="0"/>
              <a:t>Model targeted ‘positive’ or ‘negative’ sentiment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FE2D1-9FAE-4F3A-B3C8-16DCE8779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" r="1" b="1731"/>
          <a:stretch/>
        </p:blipFill>
        <p:spPr bwMode="auto">
          <a:xfrm>
            <a:off x="4426858" y="3429004"/>
            <a:ext cx="776514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F227C2-9658-4596-B790-F62D7C7E6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" r="1" b="1"/>
          <a:stretch/>
        </p:blipFill>
        <p:spPr bwMode="auto">
          <a:xfrm>
            <a:off x="4426853" y="-3"/>
            <a:ext cx="7765146" cy="34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C00D-0C9A-4FFE-AD1A-6C9B8ED27E0F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chemeClr val="tx1">
                    <a:alpha val="60000"/>
                  </a:schemeClr>
                </a:solidFill>
              </a:rPr>
              <a:t>Word Clouds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823"/>
                </a:solidFill>
              </a:rPr>
              <a:t>Positive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2000" b="1" dirty="0">
                <a:solidFill>
                  <a:srgbClr val="7B040F"/>
                </a:solidFill>
              </a:rPr>
              <a:t>Negative</a:t>
            </a:r>
            <a:endParaRPr lang="en-US" sz="2000" dirty="0">
              <a:solidFill>
                <a:srgbClr val="7B040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Other than color palette, difficult to distinguish</a:t>
            </a:r>
          </a:p>
        </p:txBody>
      </p:sp>
    </p:spTree>
    <p:extLst>
      <p:ext uri="{BB962C8B-B14F-4D97-AF65-F5344CB8AC3E}">
        <p14:creationId xmlns:p14="http://schemas.microsoft.com/office/powerpoint/2010/main" val="39447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A16B8EC-BDAC-432E-9DA8-74EA6E6B5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" r="1" b="3226"/>
          <a:stretch/>
        </p:blipFill>
        <p:spPr bwMode="auto">
          <a:xfrm>
            <a:off x="4426858" y="3429004"/>
            <a:ext cx="776514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DC0D0B1-AE10-4064-A158-BE61D5F55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" r="1" b="3228"/>
          <a:stretch/>
        </p:blipFill>
        <p:spPr bwMode="auto">
          <a:xfrm>
            <a:off x="4426853" y="-3"/>
            <a:ext cx="7765146" cy="34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C00D-0C9A-4FFE-AD1A-6C9B8ED27E0F}"/>
              </a:ext>
            </a:extLst>
          </p:cNvPr>
          <p:cNvSpPr txBox="1"/>
          <p:nvPr/>
        </p:nvSpPr>
        <p:spPr>
          <a:xfrm>
            <a:off x="727038" y="15066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chemeClr val="tx1">
                    <a:alpha val="60000"/>
                  </a:schemeClr>
                </a:solidFill>
              </a:rPr>
              <a:t>Word Clouds Pt.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Select frequent words removed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F26"/>
                </a:solidFill>
              </a:rPr>
              <a:t>Positive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2000" b="1" dirty="0">
                <a:solidFill>
                  <a:srgbClr val="75030F"/>
                </a:solidFill>
              </a:rPr>
              <a:t>Negative</a:t>
            </a:r>
            <a:endParaRPr lang="en-US" sz="2000" dirty="0">
              <a:solidFill>
                <a:srgbClr val="75030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Much easier to distinguish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‘good’ is still a significant word in both positive and negative reviews, would be interesting to confirm what word comes before ‘good’ (i.e. ‘</a:t>
            </a: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good’)</a:t>
            </a:r>
          </a:p>
        </p:txBody>
      </p:sp>
    </p:spTree>
    <p:extLst>
      <p:ext uri="{BB962C8B-B14F-4D97-AF65-F5344CB8AC3E}">
        <p14:creationId xmlns:p14="http://schemas.microsoft.com/office/powerpoint/2010/main" val="64425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Trigrams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D6D3B"/>
                </a:solidFill>
              </a:rPr>
              <a:t>Positive</a:t>
            </a:r>
            <a:r>
              <a:rPr lang="en-US" dirty="0"/>
              <a:t> and </a:t>
            </a:r>
            <a:r>
              <a:rPr lang="en-US" b="1" dirty="0">
                <a:solidFill>
                  <a:srgbClr val="A1272C"/>
                </a:solidFill>
              </a:rPr>
              <a:t>Negative</a:t>
            </a:r>
            <a:endParaRPr lang="en-US" dirty="0">
              <a:solidFill>
                <a:srgbClr val="A1272C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Collection of three words that appear most commonly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Generally superlative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“One best movies”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“Worst film ever”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C01494-4E19-41D3-BC2C-8AFDA990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91" y="137981"/>
            <a:ext cx="6037829" cy="60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Trigrams Pt. 2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D6D3B"/>
                </a:solidFill>
              </a:rPr>
              <a:t>Positive</a:t>
            </a:r>
            <a:r>
              <a:rPr lang="en-US" dirty="0"/>
              <a:t> and </a:t>
            </a:r>
            <a:r>
              <a:rPr lang="en-US" b="1" dirty="0">
                <a:solidFill>
                  <a:srgbClr val="A1272C"/>
                </a:solidFill>
              </a:rPr>
              <a:t>Negative</a:t>
            </a:r>
            <a:endParaRPr lang="en-US" dirty="0">
              <a:solidFill>
                <a:srgbClr val="A1272C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list of words removed from Word Clouds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Results speak to unique skew of review dataset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“William H Macy”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“Mystery Science Theater”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CF5541-A546-4CE2-9A0A-4A179DEC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77" y="139689"/>
            <a:ext cx="5878676" cy="599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5" name="Rectangle 10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10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Best Model: </a:t>
            </a:r>
            <a:r>
              <a:rPr lang="en-US" sz="2000" b="1" dirty="0"/>
              <a:t>Linear Regression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Accuracy: </a:t>
            </a:r>
            <a:r>
              <a:rPr lang="en-US" sz="2000" b="1" u="sng" dirty="0"/>
              <a:t>89.51%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Coefficients: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A6CC1"/>
                </a:solidFill>
              </a:rPr>
              <a:t>Positive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B34546"/>
                </a:solidFill>
              </a:rPr>
              <a:t>Negative</a:t>
            </a:r>
            <a:endParaRPr lang="en-US" sz="2000" dirty="0">
              <a:solidFill>
                <a:srgbClr val="B34546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Words that influenced towards or away from classifying a review as ‘positive’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Mostly strong positive or strong negative adjectives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1510B14-8CF2-40A7-8FBB-E54BC95C6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r="5552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2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65459-3455-4206-BE7C-C342FAB7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8549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90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474</Words>
  <Application>Microsoft Office PowerPoint</Application>
  <PresentationFormat>Widescreen</PresentationFormat>
  <Paragraphs>76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Movie Review Sentiment Analysis Using Natural Language Processing</vt:lpstr>
      <vt:lpstr>Goals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Recommendations</vt:lpstr>
      <vt:lpstr>Next Steps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Sentiment Analysis Using Natural Language Processing</dc:title>
  <dc:creator>Johnny Dryman</dc:creator>
  <cp:lastModifiedBy>Johnny Dryman</cp:lastModifiedBy>
  <cp:revision>17</cp:revision>
  <dcterms:created xsi:type="dcterms:W3CDTF">2021-06-22T19:17:52Z</dcterms:created>
  <dcterms:modified xsi:type="dcterms:W3CDTF">2021-06-30T18:27:46Z</dcterms:modified>
</cp:coreProperties>
</file>